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58" r:id="rId4"/>
    <p:sldId id="286" r:id="rId5"/>
    <p:sldId id="281" r:id="rId6"/>
    <p:sldId id="280" r:id="rId7"/>
    <p:sldId id="289" r:id="rId8"/>
    <p:sldId id="260" r:id="rId9"/>
    <p:sldId id="261" r:id="rId10"/>
    <p:sldId id="262" r:id="rId11"/>
    <p:sldId id="290" r:id="rId12"/>
    <p:sldId id="293" r:id="rId13"/>
    <p:sldId id="292" r:id="rId14"/>
    <p:sldId id="291" r:id="rId15"/>
    <p:sldId id="285" r:id="rId16"/>
    <p:sldId id="273" r:id="rId17"/>
    <p:sldId id="265" r:id="rId18"/>
    <p:sldId id="295" r:id="rId19"/>
    <p:sldId id="283" r:id="rId20"/>
    <p:sldId id="282" r:id="rId21"/>
    <p:sldId id="287" r:id="rId22"/>
    <p:sldId id="288" r:id="rId23"/>
    <p:sldId id="284" r:id="rId24"/>
    <p:sldId id="296" r:id="rId25"/>
    <p:sldId id="269" r:id="rId26"/>
    <p:sldId id="268" r:id="rId27"/>
    <p:sldId id="297" r:id="rId28"/>
    <p:sldId id="276" r:id="rId29"/>
    <p:sldId id="298" r:id="rId30"/>
    <p:sldId id="270" r:id="rId31"/>
    <p:sldId id="279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4EBA4-66C2-4F2D-9ABC-991433792D03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B196-CCEE-41BE-9193-D9668A5D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95CF-1AD9-45BD-AD9C-1584D280DA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D6126-88B8-4CF1-B861-7D35AA61B4A3}" type="slidenum">
              <a:rPr lang="en-US"/>
              <a:pPr/>
              <a:t>14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18D00-F405-4F3B-9E05-A685CFEFBBB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6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95CF-1AD9-45BD-AD9C-1584D280DA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79930B-3C62-4942-88B8-B873792BD73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9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95CF-1AD9-45BD-AD9C-1584D280DA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2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2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EEB4-5B01-4B91-B73F-8E75A8EA838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3D84-9EE1-4640-AFB2-BE6DD9FB3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25.wmf"/><Relationship Id="rId9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787" y="1122363"/>
            <a:ext cx="10031306" cy="2387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Design Approach in Biomarker Development, Validation, and Clinical Implementation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Zhen Zhang</a:t>
            </a:r>
          </a:p>
          <a:p>
            <a:r>
              <a:rPr lang="en-US" dirty="0" smtClean="0"/>
              <a:t>Center for Biomarker Discovery and Translation</a:t>
            </a:r>
          </a:p>
          <a:p>
            <a:r>
              <a:rPr lang="en-US" dirty="0" smtClean="0"/>
              <a:t>Johns Hopkins University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35" y="381000"/>
            <a:ext cx="9805012" cy="9779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Specifications: Design a test’s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desired performance characteristics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08" y="1577975"/>
            <a:ext cx="71056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05963" y="5876925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Zhang, Z., &amp; Chan, D. W. (2010). </a:t>
            </a:r>
            <a:r>
              <a:rPr lang="en-US" altLang="en-US" sz="1400" i="1"/>
              <a:t>Cancer epidemiology, biomarkers &amp; prevention 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270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Biomarkers having sufficient discriminatory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 with respect to desired performance?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7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18" y="2275839"/>
            <a:ext cx="4897189" cy="305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928" y="2245361"/>
            <a:ext cx="4940126" cy="3090189"/>
          </a:xfrm>
          <a:prstGeom prst="rect">
            <a:avLst/>
          </a:prstGeom>
        </p:spPr>
      </p:pic>
      <p:sp>
        <p:nvSpPr>
          <p:cNvPr id="5" name="Rectangle 933"/>
          <p:cNvSpPr>
            <a:spLocks noChangeArrowheads="1"/>
          </p:cNvSpPr>
          <p:nvPr/>
        </p:nvSpPr>
        <p:spPr bwMode="auto">
          <a:xfrm>
            <a:off x="1056640" y="471332"/>
            <a:ext cx="100787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Marker performance statistically stable - Univariate analysis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79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9" name="Picture 26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40" y="1631174"/>
            <a:ext cx="4300313" cy="4127088"/>
          </a:xfrm>
          <a:prstGeom prst="rect">
            <a:avLst/>
          </a:prstGeom>
        </p:spPr>
      </p:pic>
      <p:sp>
        <p:nvSpPr>
          <p:cNvPr id="2680" name="Oval 2679"/>
          <p:cNvSpPr/>
          <p:nvPr/>
        </p:nvSpPr>
        <p:spPr>
          <a:xfrm>
            <a:off x="3806613" y="4653279"/>
            <a:ext cx="616374" cy="555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Rectangle 933"/>
          <p:cNvSpPr>
            <a:spLocks noChangeArrowheads="1"/>
          </p:cNvSpPr>
          <p:nvPr/>
        </p:nvSpPr>
        <p:spPr bwMode="auto">
          <a:xfrm>
            <a:off x="1056640" y="471332"/>
            <a:ext cx="10078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Markers complementary?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54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98" name="Group 2"/>
          <p:cNvGrpSpPr>
            <a:grpSpLocks noChangeAspect="1"/>
          </p:cNvGrpSpPr>
          <p:nvPr/>
        </p:nvGrpSpPr>
        <p:grpSpPr bwMode="auto">
          <a:xfrm>
            <a:off x="5245494" y="2125127"/>
            <a:ext cx="2770187" cy="2258378"/>
            <a:chOff x="1419" y="1014"/>
            <a:chExt cx="2908" cy="2371"/>
          </a:xfrm>
        </p:grpSpPr>
        <p:sp>
          <p:nvSpPr>
            <p:cNvPr id="388099" name="Rectangle 3"/>
            <p:cNvSpPr>
              <a:spLocks noChangeAspect="1" noChangeArrowheads="1"/>
            </p:cNvSpPr>
            <p:nvPr/>
          </p:nvSpPr>
          <p:spPr bwMode="auto">
            <a:xfrm>
              <a:off x="1592" y="1050"/>
              <a:ext cx="2698" cy="213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0" name="Line 4"/>
            <p:cNvSpPr>
              <a:spLocks noChangeAspect="1" noChangeShapeType="1"/>
            </p:cNvSpPr>
            <p:nvPr/>
          </p:nvSpPr>
          <p:spPr bwMode="auto">
            <a:xfrm>
              <a:off x="1592" y="3181"/>
              <a:ext cx="26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1" name="Line 5"/>
            <p:cNvSpPr>
              <a:spLocks noChangeAspect="1" noChangeShapeType="1"/>
            </p:cNvSpPr>
            <p:nvPr/>
          </p:nvSpPr>
          <p:spPr bwMode="auto">
            <a:xfrm flipV="1">
              <a:off x="1592" y="1050"/>
              <a:ext cx="1" cy="2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2" name="Line 6"/>
            <p:cNvSpPr>
              <a:spLocks noChangeAspect="1" noChangeShapeType="1"/>
            </p:cNvSpPr>
            <p:nvPr/>
          </p:nvSpPr>
          <p:spPr bwMode="auto">
            <a:xfrm flipV="1">
              <a:off x="1592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3" name="Rectangle 7"/>
            <p:cNvSpPr>
              <a:spLocks noChangeAspect="1" noChangeArrowheads="1"/>
            </p:cNvSpPr>
            <p:nvPr/>
          </p:nvSpPr>
          <p:spPr bwMode="auto">
            <a:xfrm>
              <a:off x="1561" y="3196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-5</a:t>
              </a:r>
              <a:endParaRPr lang="en-US"/>
            </a:p>
          </p:txBody>
        </p:sp>
        <p:sp>
          <p:nvSpPr>
            <p:cNvPr id="388104" name="Line 8"/>
            <p:cNvSpPr>
              <a:spLocks noChangeAspect="1" noChangeShapeType="1"/>
            </p:cNvSpPr>
            <p:nvPr/>
          </p:nvSpPr>
          <p:spPr bwMode="auto">
            <a:xfrm flipV="1">
              <a:off x="1859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5" name="Rectangle 9"/>
            <p:cNvSpPr>
              <a:spLocks noChangeAspect="1" noChangeArrowheads="1"/>
            </p:cNvSpPr>
            <p:nvPr/>
          </p:nvSpPr>
          <p:spPr bwMode="auto">
            <a:xfrm>
              <a:off x="1827" y="3196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-4</a:t>
              </a:r>
              <a:endParaRPr lang="en-US"/>
            </a:p>
          </p:txBody>
        </p:sp>
        <p:sp>
          <p:nvSpPr>
            <p:cNvPr id="388106" name="Line 10"/>
            <p:cNvSpPr>
              <a:spLocks noChangeAspect="1" noChangeShapeType="1"/>
            </p:cNvSpPr>
            <p:nvPr/>
          </p:nvSpPr>
          <p:spPr bwMode="auto">
            <a:xfrm flipV="1">
              <a:off x="2131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7" name="Rectangle 11"/>
            <p:cNvSpPr>
              <a:spLocks noChangeAspect="1" noChangeArrowheads="1"/>
            </p:cNvSpPr>
            <p:nvPr/>
          </p:nvSpPr>
          <p:spPr bwMode="auto">
            <a:xfrm>
              <a:off x="2099" y="3196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-3</a:t>
              </a:r>
              <a:endParaRPr lang="en-US"/>
            </a:p>
          </p:txBody>
        </p:sp>
        <p:sp>
          <p:nvSpPr>
            <p:cNvPr id="388108" name="Line 12"/>
            <p:cNvSpPr>
              <a:spLocks noChangeAspect="1" noChangeShapeType="1"/>
            </p:cNvSpPr>
            <p:nvPr/>
          </p:nvSpPr>
          <p:spPr bwMode="auto">
            <a:xfrm flipV="1">
              <a:off x="2399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09" name="Rectangle 13"/>
            <p:cNvSpPr>
              <a:spLocks noChangeAspect="1" noChangeArrowheads="1"/>
            </p:cNvSpPr>
            <p:nvPr/>
          </p:nvSpPr>
          <p:spPr bwMode="auto">
            <a:xfrm>
              <a:off x="2367" y="3196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-2</a:t>
              </a:r>
              <a:endParaRPr lang="en-US"/>
            </a:p>
          </p:txBody>
        </p:sp>
        <p:sp>
          <p:nvSpPr>
            <p:cNvPr id="388110" name="Line 14"/>
            <p:cNvSpPr>
              <a:spLocks noChangeAspect="1" noChangeShapeType="1"/>
            </p:cNvSpPr>
            <p:nvPr/>
          </p:nvSpPr>
          <p:spPr bwMode="auto">
            <a:xfrm flipV="1">
              <a:off x="2671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1" name="Rectangle 15"/>
            <p:cNvSpPr>
              <a:spLocks noChangeAspect="1" noChangeArrowheads="1"/>
            </p:cNvSpPr>
            <p:nvPr/>
          </p:nvSpPr>
          <p:spPr bwMode="auto">
            <a:xfrm>
              <a:off x="2639" y="3196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/>
            </a:p>
          </p:txBody>
        </p:sp>
        <p:sp>
          <p:nvSpPr>
            <p:cNvPr id="388112" name="Line 16"/>
            <p:cNvSpPr>
              <a:spLocks noChangeAspect="1" noChangeShapeType="1"/>
            </p:cNvSpPr>
            <p:nvPr/>
          </p:nvSpPr>
          <p:spPr bwMode="auto">
            <a:xfrm flipV="1">
              <a:off x="2938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3" name="Rectangle 17"/>
            <p:cNvSpPr>
              <a:spLocks noChangeAspect="1" noChangeArrowheads="1"/>
            </p:cNvSpPr>
            <p:nvPr/>
          </p:nvSpPr>
          <p:spPr bwMode="auto">
            <a:xfrm>
              <a:off x="2925" y="3196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88114" name="Line 18"/>
            <p:cNvSpPr>
              <a:spLocks noChangeAspect="1" noChangeShapeType="1"/>
            </p:cNvSpPr>
            <p:nvPr/>
          </p:nvSpPr>
          <p:spPr bwMode="auto">
            <a:xfrm flipV="1">
              <a:off x="3211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5" name="Rectangle 19"/>
            <p:cNvSpPr>
              <a:spLocks noChangeAspect="1" noChangeArrowheads="1"/>
            </p:cNvSpPr>
            <p:nvPr/>
          </p:nvSpPr>
          <p:spPr bwMode="auto">
            <a:xfrm>
              <a:off x="3197" y="3196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88116" name="Line 20"/>
            <p:cNvSpPr>
              <a:spLocks noChangeAspect="1" noChangeShapeType="1"/>
            </p:cNvSpPr>
            <p:nvPr/>
          </p:nvSpPr>
          <p:spPr bwMode="auto">
            <a:xfrm flipV="1">
              <a:off x="3478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7" name="Rectangle 21"/>
            <p:cNvSpPr>
              <a:spLocks noChangeAspect="1" noChangeArrowheads="1"/>
            </p:cNvSpPr>
            <p:nvPr/>
          </p:nvSpPr>
          <p:spPr bwMode="auto">
            <a:xfrm>
              <a:off x="3465" y="3196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88118" name="Line 22"/>
            <p:cNvSpPr>
              <a:spLocks noChangeAspect="1" noChangeShapeType="1"/>
            </p:cNvSpPr>
            <p:nvPr/>
          </p:nvSpPr>
          <p:spPr bwMode="auto">
            <a:xfrm flipV="1">
              <a:off x="3750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9" name="Rectangle 23"/>
            <p:cNvSpPr>
              <a:spLocks noChangeAspect="1" noChangeArrowheads="1"/>
            </p:cNvSpPr>
            <p:nvPr/>
          </p:nvSpPr>
          <p:spPr bwMode="auto">
            <a:xfrm>
              <a:off x="3737" y="3196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/>
            </a:p>
          </p:txBody>
        </p:sp>
        <p:sp>
          <p:nvSpPr>
            <p:cNvPr id="388120" name="Line 24"/>
            <p:cNvSpPr>
              <a:spLocks noChangeAspect="1" noChangeShapeType="1"/>
            </p:cNvSpPr>
            <p:nvPr/>
          </p:nvSpPr>
          <p:spPr bwMode="auto">
            <a:xfrm flipV="1">
              <a:off x="4018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21" name="Rectangle 25"/>
            <p:cNvSpPr>
              <a:spLocks noChangeAspect="1" noChangeArrowheads="1"/>
            </p:cNvSpPr>
            <p:nvPr/>
          </p:nvSpPr>
          <p:spPr bwMode="auto">
            <a:xfrm>
              <a:off x="4004" y="3196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/>
            </a:p>
          </p:txBody>
        </p:sp>
        <p:sp>
          <p:nvSpPr>
            <p:cNvPr id="388122" name="Line 26"/>
            <p:cNvSpPr>
              <a:spLocks noChangeAspect="1" noChangeShapeType="1"/>
            </p:cNvSpPr>
            <p:nvPr/>
          </p:nvSpPr>
          <p:spPr bwMode="auto">
            <a:xfrm flipV="1">
              <a:off x="4290" y="315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23" name="Rectangle 27"/>
            <p:cNvSpPr>
              <a:spLocks noChangeAspect="1" noChangeArrowheads="1"/>
            </p:cNvSpPr>
            <p:nvPr/>
          </p:nvSpPr>
          <p:spPr bwMode="auto">
            <a:xfrm>
              <a:off x="4275" y="3196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/>
            </a:p>
          </p:txBody>
        </p:sp>
        <p:sp>
          <p:nvSpPr>
            <p:cNvPr id="388124" name="Line 28"/>
            <p:cNvSpPr>
              <a:spLocks noChangeAspect="1" noChangeShapeType="1"/>
            </p:cNvSpPr>
            <p:nvPr/>
          </p:nvSpPr>
          <p:spPr bwMode="auto">
            <a:xfrm>
              <a:off x="1592" y="318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25" name="Rectangle 29"/>
            <p:cNvSpPr>
              <a:spLocks noChangeAspect="1" noChangeArrowheads="1"/>
            </p:cNvSpPr>
            <p:nvPr/>
          </p:nvSpPr>
          <p:spPr bwMode="auto">
            <a:xfrm>
              <a:off x="1522" y="3146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-4</a:t>
              </a:r>
              <a:endParaRPr lang="en-US"/>
            </a:p>
          </p:txBody>
        </p:sp>
        <p:sp>
          <p:nvSpPr>
            <p:cNvPr id="388126" name="Line 30"/>
            <p:cNvSpPr>
              <a:spLocks noChangeAspect="1" noChangeShapeType="1"/>
            </p:cNvSpPr>
            <p:nvPr/>
          </p:nvSpPr>
          <p:spPr bwMode="auto">
            <a:xfrm>
              <a:off x="1592" y="291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27" name="Rectangle 31"/>
            <p:cNvSpPr>
              <a:spLocks noChangeAspect="1" noChangeArrowheads="1"/>
            </p:cNvSpPr>
            <p:nvPr/>
          </p:nvSpPr>
          <p:spPr bwMode="auto">
            <a:xfrm>
              <a:off x="1522" y="2877"/>
              <a:ext cx="8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-3</a:t>
              </a:r>
              <a:endParaRPr lang="en-US"/>
            </a:p>
          </p:txBody>
        </p:sp>
        <p:sp>
          <p:nvSpPr>
            <p:cNvPr id="388128" name="Line 32"/>
            <p:cNvSpPr>
              <a:spLocks noChangeAspect="1" noChangeShapeType="1"/>
            </p:cNvSpPr>
            <p:nvPr/>
          </p:nvSpPr>
          <p:spPr bwMode="auto">
            <a:xfrm>
              <a:off x="1592" y="2646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29" name="Rectangle 33"/>
            <p:cNvSpPr>
              <a:spLocks noChangeAspect="1" noChangeArrowheads="1"/>
            </p:cNvSpPr>
            <p:nvPr/>
          </p:nvSpPr>
          <p:spPr bwMode="auto">
            <a:xfrm>
              <a:off x="1522" y="2611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-2</a:t>
              </a:r>
              <a:endParaRPr lang="en-US"/>
            </a:p>
          </p:txBody>
        </p:sp>
        <p:sp>
          <p:nvSpPr>
            <p:cNvPr id="388130" name="Line 34"/>
            <p:cNvSpPr>
              <a:spLocks noChangeAspect="1" noChangeShapeType="1"/>
            </p:cNvSpPr>
            <p:nvPr/>
          </p:nvSpPr>
          <p:spPr bwMode="auto">
            <a:xfrm>
              <a:off x="1592" y="237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31" name="Rectangle 35"/>
            <p:cNvSpPr>
              <a:spLocks noChangeAspect="1" noChangeArrowheads="1"/>
            </p:cNvSpPr>
            <p:nvPr/>
          </p:nvSpPr>
          <p:spPr bwMode="auto">
            <a:xfrm>
              <a:off x="1522" y="2342"/>
              <a:ext cx="8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/>
            </a:p>
          </p:txBody>
        </p:sp>
        <p:sp>
          <p:nvSpPr>
            <p:cNvPr id="388132" name="Line 36"/>
            <p:cNvSpPr>
              <a:spLocks noChangeAspect="1" noChangeShapeType="1"/>
            </p:cNvSpPr>
            <p:nvPr/>
          </p:nvSpPr>
          <p:spPr bwMode="auto">
            <a:xfrm>
              <a:off x="1592" y="2116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33" name="Rectangle 37"/>
            <p:cNvSpPr>
              <a:spLocks noChangeAspect="1" noChangeArrowheads="1"/>
            </p:cNvSpPr>
            <p:nvPr/>
          </p:nvSpPr>
          <p:spPr bwMode="auto">
            <a:xfrm>
              <a:off x="1542" y="2079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88134" name="Line 38"/>
            <p:cNvSpPr>
              <a:spLocks noChangeAspect="1" noChangeShapeType="1"/>
            </p:cNvSpPr>
            <p:nvPr/>
          </p:nvSpPr>
          <p:spPr bwMode="auto">
            <a:xfrm>
              <a:off x="1592" y="184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35" name="Rectangle 39"/>
            <p:cNvSpPr>
              <a:spLocks noChangeAspect="1" noChangeArrowheads="1"/>
            </p:cNvSpPr>
            <p:nvPr/>
          </p:nvSpPr>
          <p:spPr bwMode="auto">
            <a:xfrm>
              <a:off x="1542" y="1812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88136" name="Line 40"/>
            <p:cNvSpPr>
              <a:spLocks noChangeAspect="1" noChangeShapeType="1"/>
            </p:cNvSpPr>
            <p:nvPr/>
          </p:nvSpPr>
          <p:spPr bwMode="auto">
            <a:xfrm>
              <a:off x="1592" y="158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37" name="Rectangle 41"/>
            <p:cNvSpPr>
              <a:spLocks noChangeAspect="1" noChangeArrowheads="1"/>
            </p:cNvSpPr>
            <p:nvPr/>
          </p:nvSpPr>
          <p:spPr bwMode="auto">
            <a:xfrm>
              <a:off x="1542" y="1544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88138" name="Line 42"/>
            <p:cNvSpPr>
              <a:spLocks noChangeAspect="1" noChangeShapeType="1"/>
            </p:cNvSpPr>
            <p:nvPr/>
          </p:nvSpPr>
          <p:spPr bwMode="auto">
            <a:xfrm>
              <a:off x="1592" y="131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39" name="Rectangle 43"/>
            <p:cNvSpPr>
              <a:spLocks noChangeAspect="1" noChangeArrowheads="1"/>
            </p:cNvSpPr>
            <p:nvPr/>
          </p:nvSpPr>
          <p:spPr bwMode="auto">
            <a:xfrm>
              <a:off x="1542" y="1277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/>
            </a:p>
          </p:txBody>
        </p:sp>
        <p:sp>
          <p:nvSpPr>
            <p:cNvPr id="388140" name="Line 44"/>
            <p:cNvSpPr>
              <a:spLocks noChangeAspect="1" noChangeShapeType="1"/>
            </p:cNvSpPr>
            <p:nvPr/>
          </p:nvSpPr>
          <p:spPr bwMode="auto">
            <a:xfrm>
              <a:off x="1592" y="10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1" name="Rectangle 45"/>
            <p:cNvSpPr>
              <a:spLocks noChangeAspect="1" noChangeArrowheads="1"/>
            </p:cNvSpPr>
            <p:nvPr/>
          </p:nvSpPr>
          <p:spPr bwMode="auto">
            <a:xfrm>
              <a:off x="1542" y="1014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/>
            </a:p>
          </p:txBody>
        </p:sp>
        <p:sp>
          <p:nvSpPr>
            <p:cNvPr id="388142" name="Oval 46"/>
            <p:cNvSpPr>
              <a:spLocks noChangeAspect="1" noChangeArrowheads="1"/>
            </p:cNvSpPr>
            <p:nvPr/>
          </p:nvSpPr>
          <p:spPr bwMode="auto">
            <a:xfrm>
              <a:off x="2372" y="194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3" name="Oval 47"/>
            <p:cNvSpPr>
              <a:spLocks noChangeAspect="1" noChangeArrowheads="1"/>
            </p:cNvSpPr>
            <p:nvPr/>
          </p:nvSpPr>
          <p:spPr bwMode="auto">
            <a:xfrm>
              <a:off x="2907" y="161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4" name="Oval 48"/>
            <p:cNvSpPr>
              <a:spLocks noChangeAspect="1" noChangeArrowheads="1"/>
            </p:cNvSpPr>
            <p:nvPr/>
          </p:nvSpPr>
          <p:spPr bwMode="auto">
            <a:xfrm>
              <a:off x="2780" y="216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5" name="Oval 49"/>
            <p:cNvSpPr>
              <a:spLocks noChangeAspect="1" noChangeArrowheads="1"/>
            </p:cNvSpPr>
            <p:nvPr/>
          </p:nvSpPr>
          <p:spPr bwMode="auto">
            <a:xfrm>
              <a:off x="2970" y="178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6" name="Oval 50"/>
            <p:cNvSpPr>
              <a:spLocks noChangeAspect="1" noChangeArrowheads="1"/>
            </p:cNvSpPr>
            <p:nvPr/>
          </p:nvSpPr>
          <p:spPr bwMode="auto">
            <a:xfrm>
              <a:off x="2739" y="159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7" name="Oval 51"/>
            <p:cNvSpPr>
              <a:spLocks noChangeAspect="1" noChangeArrowheads="1"/>
            </p:cNvSpPr>
            <p:nvPr/>
          </p:nvSpPr>
          <p:spPr bwMode="auto">
            <a:xfrm>
              <a:off x="2979" y="171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8" name="Oval 52"/>
            <p:cNvSpPr>
              <a:spLocks noChangeAspect="1" noChangeArrowheads="1"/>
            </p:cNvSpPr>
            <p:nvPr/>
          </p:nvSpPr>
          <p:spPr bwMode="auto">
            <a:xfrm>
              <a:off x="3315" y="1463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49" name="Oval 53"/>
            <p:cNvSpPr>
              <a:spLocks noChangeAspect="1" noChangeArrowheads="1"/>
            </p:cNvSpPr>
            <p:nvPr/>
          </p:nvSpPr>
          <p:spPr bwMode="auto">
            <a:xfrm>
              <a:off x="2907" y="166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0" name="Oval 54"/>
            <p:cNvSpPr>
              <a:spLocks noChangeAspect="1" noChangeArrowheads="1"/>
            </p:cNvSpPr>
            <p:nvPr/>
          </p:nvSpPr>
          <p:spPr bwMode="auto">
            <a:xfrm>
              <a:off x="2739" y="237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1" name="Oval 55"/>
            <p:cNvSpPr>
              <a:spLocks noChangeAspect="1" noChangeArrowheads="1"/>
            </p:cNvSpPr>
            <p:nvPr/>
          </p:nvSpPr>
          <p:spPr bwMode="auto">
            <a:xfrm>
              <a:off x="2920" y="173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2" name="Oval 56"/>
            <p:cNvSpPr>
              <a:spLocks noChangeAspect="1" noChangeArrowheads="1"/>
            </p:cNvSpPr>
            <p:nvPr/>
          </p:nvSpPr>
          <p:spPr bwMode="auto">
            <a:xfrm>
              <a:off x="2816" y="193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3" name="Oval 57"/>
            <p:cNvSpPr>
              <a:spLocks noChangeAspect="1" noChangeArrowheads="1"/>
            </p:cNvSpPr>
            <p:nvPr/>
          </p:nvSpPr>
          <p:spPr bwMode="auto">
            <a:xfrm>
              <a:off x="3088" y="162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4" name="Oval 58"/>
            <p:cNvSpPr>
              <a:spLocks noChangeAspect="1" noChangeArrowheads="1"/>
            </p:cNvSpPr>
            <p:nvPr/>
          </p:nvSpPr>
          <p:spPr bwMode="auto">
            <a:xfrm>
              <a:off x="2975" y="189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5" name="Oval 59"/>
            <p:cNvSpPr>
              <a:spLocks noChangeAspect="1" noChangeArrowheads="1"/>
            </p:cNvSpPr>
            <p:nvPr/>
          </p:nvSpPr>
          <p:spPr bwMode="auto">
            <a:xfrm>
              <a:off x="2771" y="1771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6" name="Oval 60"/>
            <p:cNvSpPr>
              <a:spLocks noChangeAspect="1" noChangeArrowheads="1"/>
            </p:cNvSpPr>
            <p:nvPr/>
          </p:nvSpPr>
          <p:spPr bwMode="auto">
            <a:xfrm>
              <a:off x="2512" y="202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7" name="Oval 61"/>
            <p:cNvSpPr>
              <a:spLocks noChangeAspect="1" noChangeArrowheads="1"/>
            </p:cNvSpPr>
            <p:nvPr/>
          </p:nvSpPr>
          <p:spPr bwMode="auto">
            <a:xfrm>
              <a:off x="2603" y="209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8" name="Oval 62"/>
            <p:cNvSpPr>
              <a:spLocks noChangeAspect="1" noChangeArrowheads="1"/>
            </p:cNvSpPr>
            <p:nvPr/>
          </p:nvSpPr>
          <p:spPr bwMode="auto">
            <a:xfrm>
              <a:off x="2780" y="184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59" name="Oval 63"/>
            <p:cNvSpPr>
              <a:spLocks noChangeAspect="1" noChangeArrowheads="1"/>
            </p:cNvSpPr>
            <p:nvPr/>
          </p:nvSpPr>
          <p:spPr bwMode="auto">
            <a:xfrm>
              <a:off x="2798" y="181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0" name="Oval 64"/>
            <p:cNvSpPr>
              <a:spLocks noChangeAspect="1" noChangeArrowheads="1"/>
            </p:cNvSpPr>
            <p:nvPr/>
          </p:nvSpPr>
          <p:spPr bwMode="auto">
            <a:xfrm>
              <a:off x="2839" y="171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1" name="Oval 65"/>
            <p:cNvSpPr>
              <a:spLocks noChangeAspect="1" noChangeArrowheads="1"/>
            </p:cNvSpPr>
            <p:nvPr/>
          </p:nvSpPr>
          <p:spPr bwMode="auto">
            <a:xfrm>
              <a:off x="2830" y="193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2" name="Oval 66"/>
            <p:cNvSpPr>
              <a:spLocks noChangeAspect="1" noChangeArrowheads="1"/>
            </p:cNvSpPr>
            <p:nvPr/>
          </p:nvSpPr>
          <p:spPr bwMode="auto">
            <a:xfrm>
              <a:off x="2884" y="1835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3" name="Oval 67"/>
            <p:cNvSpPr>
              <a:spLocks noChangeAspect="1" noChangeArrowheads="1"/>
            </p:cNvSpPr>
            <p:nvPr/>
          </p:nvSpPr>
          <p:spPr bwMode="auto">
            <a:xfrm>
              <a:off x="2798" y="1835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4" name="Oval 68"/>
            <p:cNvSpPr>
              <a:spLocks noChangeAspect="1" noChangeArrowheads="1"/>
            </p:cNvSpPr>
            <p:nvPr/>
          </p:nvSpPr>
          <p:spPr bwMode="auto">
            <a:xfrm>
              <a:off x="2966" y="2256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5" name="Oval 69"/>
            <p:cNvSpPr>
              <a:spLocks noChangeAspect="1" noChangeArrowheads="1"/>
            </p:cNvSpPr>
            <p:nvPr/>
          </p:nvSpPr>
          <p:spPr bwMode="auto">
            <a:xfrm>
              <a:off x="2893" y="208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6" name="Oval 70"/>
            <p:cNvSpPr>
              <a:spLocks noChangeAspect="1" noChangeArrowheads="1"/>
            </p:cNvSpPr>
            <p:nvPr/>
          </p:nvSpPr>
          <p:spPr bwMode="auto">
            <a:xfrm>
              <a:off x="2793" y="186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7" name="Oval 71"/>
            <p:cNvSpPr>
              <a:spLocks noChangeAspect="1" noChangeArrowheads="1"/>
            </p:cNvSpPr>
            <p:nvPr/>
          </p:nvSpPr>
          <p:spPr bwMode="auto">
            <a:xfrm>
              <a:off x="3088" y="192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8" name="Oval 72"/>
            <p:cNvSpPr>
              <a:spLocks noChangeAspect="1" noChangeArrowheads="1"/>
            </p:cNvSpPr>
            <p:nvPr/>
          </p:nvSpPr>
          <p:spPr bwMode="auto">
            <a:xfrm>
              <a:off x="2630" y="216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69" name="Oval 73"/>
            <p:cNvSpPr>
              <a:spLocks noChangeAspect="1" noChangeArrowheads="1"/>
            </p:cNvSpPr>
            <p:nvPr/>
          </p:nvSpPr>
          <p:spPr bwMode="auto">
            <a:xfrm>
              <a:off x="3034" y="1903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0" name="Oval 74"/>
            <p:cNvSpPr>
              <a:spLocks noChangeAspect="1" noChangeArrowheads="1"/>
            </p:cNvSpPr>
            <p:nvPr/>
          </p:nvSpPr>
          <p:spPr bwMode="auto">
            <a:xfrm>
              <a:off x="2444" y="184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1" name="Oval 75"/>
            <p:cNvSpPr>
              <a:spLocks noChangeAspect="1" noChangeArrowheads="1"/>
            </p:cNvSpPr>
            <p:nvPr/>
          </p:nvSpPr>
          <p:spPr bwMode="auto">
            <a:xfrm>
              <a:off x="3070" y="204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2" name="Oval 76"/>
            <p:cNvSpPr>
              <a:spLocks noChangeAspect="1" noChangeArrowheads="1"/>
            </p:cNvSpPr>
            <p:nvPr/>
          </p:nvSpPr>
          <p:spPr bwMode="auto">
            <a:xfrm>
              <a:off x="2381" y="194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3" name="Oval 77"/>
            <p:cNvSpPr>
              <a:spLocks noChangeAspect="1" noChangeArrowheads="1"/>
            </p:cNvSpPr>
            <p:nvPr/>
          </p:nvSpPr>
          <p:spPr bwMode="auto">
            <a:xfrm>
              <a:off x="2639" y="193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4" name="Oval 78"/>
            <p:cNvSpPr>
              <a:spLocks noChangeAspect="1" noChangeArrowheads="1"/>
            </p:cNvSpPr>
            <p:nvPr/>
          </p:nvSpPr>
          <p:spPr bwMode="auto">
            <a:xfrm>
              <a:off x="3056" y="205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5" name="Oval 79"/>
            <p:cNvSpPr>
              <a:spLocks noChangeAspect="1" noChangeArrowheads="1"/>
            </p:cNvSpPr>
            <p:nvPr/>
          </p:nvSpPr>
          <p:spPr bwMode="auto">
            <a:xfrm>
              <a:off x="2839" y="189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6" name="Oval 80"/>
            <p:cNvSpPr>
              <a:spLocks noChangeAspect="1" noChangeArrowheads="1"/>
            </p:cNvSpPr>
            <p:nvPr/>
          </p:nvSpPr>
          <p:spPr bwMode="auto">
            <a:xfrm>
              <a:off x="2426" y="184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7" name="Oval 81"/>
            <p:cNvSpPr>
              <a:spLocks noChangeAspect="1" noChangeArrowheads="1"/>
            </p:cNvSpPr>
            <p:nvPr/>
          </p:nvSpPr>
          <p:spPr bwMode="auto">
            <a:xfrm>
              <a:off x="2476" y="199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8" name="Oval 82"/>
            <p:cNvSpPr>
              <a:spLocks noChangeAspect="1" noChangeArrowheads="1"/>
            </p:cNvSpPr>
            <p:nvPr/>
          </p:nvSpPr>
          <p:spPr bwMode="auto">
            <a:xfrm>
              <a:off x="2925" y="262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79" name="Oval 83"/>
            <p:cNvSpPr>
              <a:spLocks noChangeAspect="1" noChangeArrowheads="1"/>
            </p:cNvSpPr>
            <p:nvPr/>
          </p:nvSpPr>
          <p:spPr bwMode="auto">
            <a:xfrm>
              <a:off x="3011" y="183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0" name="Oval 84"/>
            <p:cNvSpPr>
              <a:spLocks noChangeAspect="1" noChangeArrowheads="1"/>
            </p:cNvSpPr>
            <p:nvPr/>
          </p:nvSpPr>
          <p:spPr bwMode="auto">
            <a:xfrm>
              <a:off x="2784" y="201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1" name="Oval 85"/>
            <p:cNvSpPr>
              <a:spLocks noChangeAspect="1" noChangeArrowheads="1"/>
            </p:cNvSpPr>
            <p:nvPr/>
          </p:nvSpPr>
          <p:spPr bwMode="auto">
            <a:xfrm>
              <a:off x="2743" y="198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2" name="Oval 86"/>
            <p:cNvSpPr>
              <a:spLocks noChangeAspect="1" noChangeArrowheads="1"/>
            </p:cNvSpPr>
            <p:nvPr/>
          </p:nvSpPr>
          <p:spPr bwMode="auto">
            <a:xfrm>
              <a:off x="3229" y="170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3" name="Oval 87"/>
            <p:cNvSpPr>
              <a:spLocks noChangeAspect="1" noChangeArrowheads="1"/>
            </p:cNvSpPr>
            <p:nvPr/>
          </p:nvSpPr>
          <p:spPr bwMode="auto">
            <a:xfrm>
              <a:off x="2916" y="192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4" name="Oval 88"/>
            <p:cNvSpPr>
              <a:spLocks noChangeAspect="1" noChangeArrowheads="1"/>
            </p:cNvSpPr>
            <p:nvPr/>
          </p:nvSpPr>
          <p:spPr bwMode="auto">
            <a:xfrm>
              <a:off x="2929" y="189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5" name="Oval 89"/>
            <p:cNvSpPr>
              <a:spLocks noChangeAspect="1" noChangeArrowheads="1"/>
            </p:cNvSpPr>
            <p:nvPr/>
          </p:nvSpPr>
          <p:spPr bwMode="auto">
            <a:xfrm>
              <a:off x="3573" y="205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6" name="Oval 90"/>
            <p:cNvSpPr>
              <a:spLocks noChangeAspect="1" noChangeArrowheads="1"/>
            </p:cNvSpPr>
            <p:nvPr/>
          </p:nvSpPr>
          <p:spPr bwMode="auto">
            <a:xfrm>
              <a:off x="3224" y="285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7" name="Oval 91"/>
            <p:cNvSpPr>
              <a:spLocks noChangeAspect="1" noChangeArrowheads="1"/>
            </p:cNvSpPr>
            <p:nvPr/>
          </p:nvSpPr>
          <p:spPr bwMode="auto">
            <a:xfrm>
              <a:off x="3519" y="214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8" name="Oval 92"/>
            <p:cNvSpPr>
              <a:spLocks noChangeAspect="1" noChangeArrowheads="1"/>
            </p:cNvSpPr>
            <p:nvPr/>
          </p:nvSpPr>
          <p:spPr bwMode="auto">
            <a:xfrm>
              <a:off x="3487" y="175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89" name="Oval 93"/>
            <p:cNvSpPr>
              <a:spLocks noChangeAspect="1" noChangeArrowheads="1"/>
            </p:cNvSpPr>
            <p:nvPr/>
          </p:nvSpPr>
          <p:spPr bwMode="auto">
            <a:xfrm>
              <a:off x="3333" y="226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0" name="Oval 94"/>
            <p:cNvSpPr>
              <a:spLocks noChangeAspect="1" noChangeArrowheads="1"/>
            </p:cNvSpPr>
            <p:nvPr/>
          </p:nvSpPr>
          <p:spPr bwMode="auto">
            <a:xfrm>
              <a:off x="3374" y="198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1" name="Oval 95"/>
            <p:cNvSpPr>
              <a:spLocks noChangeAspect="1" noChangeArrowheads="1"/>
            </p:cNvSpPr>
            <p:nvPr/>
          </p:nvSpPr>
          <p:spPr bwMode="auto">
            <a:xfrm>
              <a:off x="3129" y="206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2" name="Oval 96"/>
            <p:cNvSpPr>
              <a:spLocks noChangeAspect="1" noChangeArrowheads="1"/>
            </p:cNvSpPr>
            <p:nvPr/>
          </p:nvSpPr>
          <p:spPr bwMode="auto">
            <a:xfrm>
              <a:off x="3333" y="161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3" name="Oval 97"/>
            <p:cNvSpPr>
              <a:spLocks noChangeAspect="1" noChangeArrowheads="1"/>
            </p:cNvSpPr>
            <p:nvPr/>
          </p:nvSpPr>
          <p:spPr bwMode="auto">
            <a:xfrm>
              <a:off x="3514" y="259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4" name="Oval 98"/>
            <p:cNvSpPr>
              <a:spLocks noChangeAspect="1" noChangeArrowheads="1"/>
            </p:cNvSpPr>
            <p:nvPr/>
          </p:nvSpPr>
          <p:spPr bwMode="auto">
            <a:xfrm>
              <a:off x="3514" y="200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5" name="Oval 99"/>
            <p:cNvSpPr>
              <a:spLocks noChangeAspect="1" noChangeArrowheads="1"/>
            </p:cNvSpPr>
            <p:nvPr/>
          </p:nvSpPr>
          <p:spPr bwMode="auto">
            <a:xfrm>
              <a:off x="2766" y="2166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6" name="Oval 100"/>
            <p:cNvSpPr>
              <a:spLocks noChangeAspect="1" noChangeArrowheads="1"/>
            </p:cNvSpPr>
            <p:nvPr/>
          </p:nvSpPr>
          <p:spPr bwMode="auto">
            <a:xfrm>
              <a:off x="2811" y="195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7" name="Oval 101"/>
            <p:cNvSpPr>
              <a:spLocks noChangeAspect="1" noChangeArrowheads="1"/>
            </p:cNvSpPr>
            <p:nvPr/>
          </p:nvSpPr>
          <p:spPr bwMode="auto">
            <a:xfrm>
              <a:off x="3201" y="190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8" name="Oval 102"/>
            <p:cNvSpPr>
              <a:spLocks noChangeAspect="1" noChangeArrowheads="1"/>
            </p:cNvSpPr>
            <p:nvPr/>
          </p:nvSpPr>
          <p:spPr bwMode="auto">
            <a:xfrm>
              <a:off x="3179" y="154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99" name="Oval 103"/>
            <p:cNvSpPr>
              <a:spLocks noChangeAspect="1" noChangeArrowheads="1"/>
            </p:cNvSpPr>
            <p:nvPr/>
          </p:nvSpPr>
          <p:spPr bwMode="auto">
            <a:xfrm>
              <a:off x="3288" y="2370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0" name="Oval 104"/>
            <p:cNvSpPr>
              <a:spLocks noChangeAspect="1" noChangeArrowheads="1"/>
            </p:cNvSpPr>
            <p:nvPr/>
          </p:nvSpPr>
          <p:spPr bwMode="auto">
            <a:xfrm>
              <a:off x="3215" y="158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1" name="Oval 105"/>
            <p:cNvSpPr>
              <a:spLocks noChangeAspect="1" noChangeArrowheads="1"/>
            </p:cNvSpPr>
            <p:nvPr/>
          </p:nvSpPr>
          <p:spPr bwMode="auto">
            <a:xfrm>
              <a:off x="3365" y="273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2" name="Oval 106"/>
            <p:cNvSpPr>
              <a:spLocks noChangeAspect="1" noChangeArrowheads="1"/>
            </p:cNvSpPr>
            <p:nvPr/>
          </p:nvSpPr>
          <p:spPr bwMode="auto">
            <a:xfrm>
              <a:off x="3333" y="223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3" name="Oval 107"/>
            <p:cNvSpPr>
              <a:spLocks noChangeAspect="1" noChangeArrowheads="1"/>
            </p:cNvSpPr>
            <p:nvPr/>
          </p:nvSpPr>
          <p:spPr bwMode="auto">
            <a:xfrm>
              <a:off x="3120" y="180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4" name="Oval 108"/>
            <p:cNvSpPr>
              <a:spLocks noChangeAspect="1" noChangeArrowheads="1"/>
            </p:cNvSpPr>
            <p:nvPr/>
          </p:nvSpPr>
          <p:spPr bwMode="auto">
            <a:xfrm>
              <a:off x="3034" y="1726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5" name="Oval 109"/>
            <p:cNvSpPr>
              <a:spLocks noChangeAspect="1" noChangeArrowheads="1"/>
            </p:cNvSpPr>
            <p:nvPr/>
          </p:nvSpPr>
          <p:spPr bwMode="auto">
            <a:xfrm>
              <a:off x="3392" y="176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6" name="Oval 110"/>
            <p:cNvSpPr>
              <a:spLocks noChangeAspect="1" noChangeArrowheads="1"/>
            </p:cNvSpPr>
            <p:nvPr/>
          </p:nvSpPr>
          <p:spPr bwMode="auto">
            <a:xfrm>
              <a:off x="3483" y="170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7" name="Oval 111"/>
            <p:cNvSpPr>
              <a:spLocks noChangeAspect="1" noChangeArrowheads="1"/>
            </p:cNvSpPr>
            <p:nvPr/>
          </p:nvSpPr>
          <p:spPr bwMode="auto">
            <a:xfrm>
              <a:off x="3387" y="176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8" name="Oval 112"/>
            <p:cNvSpPr>
              <a:spLocks noChangeAspect="1" noChangeArrowheads="1"/>
            </p:cNvSpPr>
            <p:nvPr/>
          </p:nvSpPr>
          <p:spPr bwMode="auto">
            <a:xfrm>
              <a:off x="3270" y="1635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09" name="Oval 113"/>
            <p:cNvSpPr>
              <a:spLocks noChangeAspect="1" noChangeArrowheads="1"/>
            </p:cNvSpPr>
            <p:nvPr/>
          </p:nvSpPr>
          <p:spPr bwMode="auto">
            <a:xfrm>
              <a:off x="3084" y="1717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0" name="Oval 114"/>
            <p:cNvSpPr>
              <a:spLocks noChangeAspect="1" noChangeArrowheads="1"/>
            </p:cNvSpPr>
            <p:nvPr/>
          </p:nvSpPr>
          <p:spPr bwMode="auto">
            <a:xfrm>
              <a:off x="3714" y="243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1" name="Oval 115"/>
            <p:cNvSpPr>
              <a:spLocks noChangeAspect="1" noChangeArrowheads="1"/>
            </p:cNvSpPr>
            <p:nvPr/>
          </p:nvSpPr>
          <p:spPr bwMode="auto">
            <a:xfrm>
              <a:off x="3310" y="2302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2" name="Oval 116"/>
            <p:cNvSpPr>
              <a:spLocks noChangeAspect="1" noChangeArrowheads="1"/>
            </p:cNvSpPr>
            <p:nvPr/>
          </p:nvSpPr>
          <p:spPr bwMode="auto">
            <a:xfrm>
              <a:off x="2884" y="125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3" name="Oval 117"/>
            <p:cNvSpPr>
              <a:spLocks noChangeAspect="1" noChangeArrowheads="1"/>
            </p:cNvSpPr>
            <p:nvPr/>
          </p:nvSpPr>
          <p:spPr bwMode="auto">
            <a:xfrm>
              <a:off x="2431" y="1898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4" name="Oval 118"/>
            <p:cNvSpPr>
              <a:spLocks noChangeAspect="1" noChangeArrowheads="1"/>
            </p:cNvSpPr>
            <p:nvPr/>
          </p:nvSpPr>
          <p:spPr bwMode="auto">
            <a:xfrm>
              <a:off x="1950" y="19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5" name="Oval 119"/>
            <p:cNvSpPr>
              <a:spLocks noChangeAspect="1" noChangeArrowheads="1"/>
            </p:cNvSpPr>
            <p:nvPr/>
          </p:nvSpPr>
          <p:spPr bwMode="auto">
            <a:xfrm>
              <a:off x="3174" y="159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6" name="Oval 120"/>
            <p:cNvSpPr>
              <a:spLocks noChangeAspect="1" noChangeArrowheads="1"/>
            </p:cNvSpPr>
            <p:nvPr/>
          </p:nvSpPr>
          <p:spPr bwMode="auto">
            <a:xfrm>
              <a:off x="2920" y="162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7" name="Oval 121"/>
            <p:cNvSpPr>
              <a:spLocks noChangeAspect="1" noChangeArrowheads="1"/>
            </p:cNvSpPr>
            <p:nvPr/>
          </p:nvSpPr>
          <p:spPr bwMode="auto">
            <a:xfrm>
              <a:off x="3324" y="166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8" name="Oval 122"/>
            <p:cNvSpPr>
              <a:spLocks noChangeAspect="1" noChangeArrowheads="1"/>
            </p:cNvSpPr>
            <p:nvPr/>
          </p:nvSpPr>
          <p:spPr bwMode="auto">
            <a:xfrm>
              <a:off x="3356" y="235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19" name="Oval 123"/>
            <p:cNvSpPr>
              <a:spLocks noChangeAspect="1" noChangeArrowheads="1"/>
            </p:cNvSpPr>
            <p:nvPr/>
          </p:nvSpPr>
          <p:spPr bwMode="auto">
            <a:xfrm>
              <a:off x="3206" y="1785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0" name="Oval 124"/>
            <p:cNvSpPr>
              <a:spLocks noChangeAspect="1" noChangeArrowheads="1"/>
            </p:cNvSpPr>
            <p:nvPr/>
          </p:nvSpPr>
          <p:spPr bwMode="auto">
            <a:xfrm>
              <a:off x="3419" y="1513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1" name="Oval 125"/>
            <p:cNvSpPr>
              <a:spLocks noChangeAspect="1" noChangeArrowheads="1"/>
            </p:cNvSpPr>
            <p:nvPr/>
          </p:nvSpPr>
          <p:spPr bwMode="auto">
            <a:xfrm>
              <a:off x="3197" y="158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2" name="Oval 126"/>
            <p:cNvSpPr>
              <a:spLocks noChangeAspect="1" noChangeArrowheads="1"/>
            </p:cNvSpPr>
            <p:nvPr/>
          </p:nvSpPr>
          <p:spPr bwMode="auto">
            <a:xfrm>
              <a:off x="2526" y="177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3" name="Oval 127"/>
            <p:cNvSpPr>
              <a:spLocks noChangeAspect="1" noChangeArrowheads="1"/>
            </p:cNvSpPr>
            <p:nvPr/>
          </p:nvSpPr>
          <p:spPr bwMode="auto">
            <a:xfrm>
              <a:off x="3270" y="1766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4" name="Oval 128"/>
            <p:cNvSpPr>
              <a:spLocks noChangeAspect="1" noChangeArrowheads="1"/>
            </p:cNvSpPr>
            <p:nvPr/>
          </p:nvSpPr>
          <p:spPr bwMode="auto">
            <a:xfrm>
              <a:off x="3133" y="196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5" name="Oval 129"/>
            <p:cNvSpPr>
              <a:spLocks noChangeAspect="1" noChangeArrowheads="1"/>
            </p:cNvSpPr>
            <p:nvPr/>
          </p:nvSpPr>
          <p:spPr bwMode="auto">
            <a:xfrm>
              <a:off x="2344" y="178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6" name="Oval 130"/>
            <p:cNvSpPr>
              <a:spLocks noChangeAspect="1" noChangeArrowheads="1"/>
            </p:cNvSpPr>
            <p:nvPr/>
          </p:nvSpPr>
          <p:spPr bwMode="auto">
            <a:xfrm>
              <a:off x="3256" y="202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7" name="Oval 131"/>
            <p:cNvSpPr>
              <a:spLocks noChangeAspect="1" noChangeArrowheads="1"/>
            </p:cNvSpPr>
            <p:nvPr/>
          </p:nvSpPr>
          <p:spPr bwMode="auto">
            <a:xfrm>
              <a:off x="3006" y="181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8" name="Oval 132"/>
            <p:cNvSpPr>
              <a:spLocks noChangeAspect="1" noChangeArrowheads="1"/>
            </p:cNvSpPr>
            <p:nvPr/>
          </p:nvSpPr>
          <p:spPr bwMode="auto">
            <a:xfrm>
              <a:off x="3374" y="171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29" name="Oval 133"/>
            <p:cNvSpPr>
              <a:spLocks noChangeAspect="1" noChangeArrowheads="1"/>
            </p:cNvSpPr>
            <p:nvPr/>
          </p:nvSpPr>
          <p:spPr bwMode="auto">
            <a:xfrm>
              <a:off x="3523" y="174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0" name="Oval 134"/>
            <p:cNvSpPr>
              <a:spLocks noChangeAspect="1" noChangeArrowheads="1"/>
            </p:cNvSpPr>
            <p:nvPr/>
          </p:nvSpPr>
          <p:spPr bwMode="auto">
            <a:xfrm>
              <a:off x="3392" y="244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1" name="Oval 135"/>
            <p:cNvSpPr>
              <a:spLocks noChangeAspect="1" noChangeArrowheads="1"/>
            </p:cNvSpPr>
            <p:nvPr/>
          </p:nvSpPr>
          <p:spPr bwMode="auto">
            <a:xfrm>
              <a:off x="3220" y="1957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2" name="Oval 136"/>
            <p:cNvSpPr>
              <a:spLocks noChangeAspect="1" noChangeArrowheads="1"/>
            </p:cNvSpPr>
            <p:nvPr/>
          </p:nvSpPr>
          <p:spPr bwMode="auto">
            <a:xfrm>
              <a:off x="3419" y="158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3" name="Oval 137"/>
            <p:cNvSpPr>
              <a:spLocks noChangeAspect="1" noChangeArrowheads="1"/>
            </p:cNvSpPr>
            <p:nvPr/>
          </p:nvSpPr>
          <p:spPr bwMode="auto">
            <a:xfrm>
              <a:off x="3174" y="202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4" name="Oval 138"/>
            <p:cNvSpPr>
              <a:spLocks noChangeAspect="1" noChangeArrowheads="1"/>
            </p:cNvSpPr>
            <p:nvPr/>
          </p:nvSpPr>
          <p:spPr bwMode="auto">
            <a:xfrm>
              <a:off x="3070" y="208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5" name="Oval 139"/>
            <p:cNvSpPr>
              <a:spLocks noChangeAspect="1" noChangeArrowheads="1"/>
            </p:cNvSpPr>
            <p:nvPr/>
          </p:nvSpPr>
          <p:spPr bwMode="auto">
            <a:xfrm>
              <a:off x="2499" y="1853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6" name="Oval 140"/>
            <p:cNvSpPr>
              <a:spLocks noChangeAspect="1" noChangeArrowheads="1"/>
            </p:cNvSpPr>
            <p:nvPr/>
          </p:nvSpPr>
          <p:spPr bwMode="auto">
            <a:xfrm>
              <a:off x="2703" y="1798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7" name="Oval 141"/>
            <p:cNvSpPr>
              <a:spLocks noChangeAspect="1" noChangeArrowheads="1"/>
            </p:cNvSpPr>
            <p:nvPr/>
          </p:nvSpPr>
          <p:spPr bwMode="auto">
            <a:xfrm>
              <a:off x="3242" y="194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8" name="Oval 142"/>
            <p:cNvSpPr>
              <a:spLocks noChangeAspect="1" noChangeArrowheads="1"/>
            </p:cNvSpPr>
            <p:nvPr/>
          </p:nvSpPr>
          <p:spPr bwMode="auto">
            <a:xfrm>
              <a:off x="3446" y="154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39" name="Oval 143"/>
            <p:cNvSpPr>
              <a:spLocks noChangeAspect="1" noChangeArrowheads="1"/>
            </p:cNvSpPr>
            <p:nvPr/>
          </p:nvSpPr>
          <p:spPr bwMode="auto">
            <a:xfrm>
              <a:off x="3800" y="2565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0" name="Oval 144"/>
            <p:cNvSpPr>
              <a:spLocks noChangeAspect="1" noChangeArrowheads="1"/>
            </p:cNvSpPr>
            <p:nvPr/>
          </p:nvSpPr>
          <p:spPr bwMode="auto">
            <a:xfrm>
              <a:off x="2367" y="196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1" name="Oval 145"/>
            <p:cNvSpPr>
              <a:spLocks noChangeAspect="1" noChangeArrowheads="1"/>
            </p:cNvSpPr>
            <p:nvPr/>
          </p:nvSpPr>
          <p:spPr bwMode="auto">
            <a:xfrm>
              <a:off x="2938" y="204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2" name="Oval 146"/>
            <p:cNvSpPr>
              <a:spLocks noChangeAspect="1" noChangeArrowheads="1"/>
            </p:cNvSpPr>
            <p:nvPr/>
          </p:nvSpPr>
          <p:spPr bwMode="auto">
            <a:xfrm>
              <a:off x="2657" y="1980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3" name="Oval 147"/>
            <p:cNvSpPr>
              <a:spLocks noChangeAspect="1" noChangeArrowheads="1"/>
            </p:cNvSpPr>
            <p:nvPr/>
          </p:nvSpPr>
          <p:spPr bwMode="auto">
            <a:xfrm>
              <a:off x="3075" y="2619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4" name="Oval 148"/>
            <p:cNvSpPr>
              <a:spLocks noChangeAspect="1" noChangeArrowheads="1"/>
            </p:cNvSpPr>
            <p:nvPr/>
          </p:nvSpPr>
          <p:spPr bwMode="auto">
            <a:xfrm>
              <a:off x="2993" y="220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5" name="Oval 149"/>
            <p:cNvSpPr>
              <a:spLocks noChangeAspect="1" noChangeArrowheads="1"/>
            </p:cNvSpPr>
            <p:nvPr/>
          </p:nvSpPr>
          <p:spPr bwMode="auto">
            <a:xfrm>
              <a:off x="3433" y="182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6" name="Oval 150"/>
            <p:cNvSpPr>
              <a:spLocks noChangeAspect="1" noChangeArrowheads="1"/>
            </p:cNvSpPr>
            <p:nvPr/>
          </p:nvSpPr>
          <p:spPr bwMode="auto">
            <a:xfrm>
              <a:off x="3455" y="246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7" name="Oval 151"/>
            <p:cNvSpPr>
              <a:spLocks noChangeAspect="1" noChangeArrowheads="1"/>
            </p:cNvSpPr>
            <p:nvPr/>
          </p:nvSpPr>
          <p:spPr bwMode="auto">
            <a:xfrm>
              <a:off x="2970" y="197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8" name="Oval 152"/>
            <p:cNvSpPr>
              <a:spLocks noChangeAspect="1" noChangeArrowheads="1"/>
            </p:cNvSpPr>
            <p:nvPr/>
          </p:nvSpPr>
          <p:spPr bwMode="auto">
            <a:xfrm>
              <a:off x="2948" y="1844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49" name="Oval 153"/>
            <p:cNvSpPr>
              <a:spLocks noChangeAspect="1" noChangeArrowheads="1"/>
            </p:cNvSpPr>
            <p:nvPr/>
          </p:nvSpPr>
          <p:spPr bwMode="auto">
            <a:xfrm>
              <a:off x="2689" y="165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0" name="Oval 154"/>
            <p:cNvSpPr>
              <a:spLocks noChangeAspect="1" noChangeArrowheads="1"/>
            </p:cNvSpPr>
            <p:nvPr/>
          </p:nvSpPr>
          <p:spPr bwMode="auto">
            <a:xfrm>
              <a:off x="3415" y="1581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1" name="Oval 155"/>
            <p:cNvSpPr>
              <a:spLocks noChangeAspect="1" noChangeArrowheads="1"/>
            </p:cNvSpPr>
            <p:nvPr/>
          </p:nvSpPr>
          <p:spPr bwMode="auto">
            <a:xfrm>
              <a:off x="3047" y="171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2" name="Oval 156"/>
            <p:cNvSpPr>
              <a:spLocks noChangeAspect="1" noChangeArrowheads="1"/>
            </p:cNvSpPr>
            <p:nvPr/>
          </p:nvSpPr>
          <p:spPr bwMode="auto">
            <a:xfrm>
              <a:off x="3229" y="172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3" name="Oval 157"/>
            <p:cNvSpPr>
              <a:spLocks noChangeAspect="1" noChangeArrowheads="1"/>
            </p:cNvSpPr>
            <p:nvPr/>
          </p:nvSpPr>
          <p:spPr bwMode="auto">
            <a:xfrm>
              <a:off x="3560" y="1640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4" name="Oval 158"/>
            <p:cNvSpPr>
              <a:spLocks noChangeAspect="1" noChangeArrowheads="1"/>
            </p:cNvSpPr>
            <p:nvPr/>
          </p:nvSpPr>
          <p:spPr bwMode="auto">
            <a:xfrm>
              <a:off x="3034" y="194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5" name="Oval 159"/>
            <p:cNvSpPr>
              <a:spLocks noChangeAspect="1" noChangeArrowheads="1"/>
            </p:cNvSpPr>
            <p:nvPr/>
          </p:nvSpPr>
          <p:spPr bwMode="auto">
            <a:xfrm>
              <a:off x="2734" y="199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6" name="Oval 160"/>
            <p:cNvSpPr>
              <a:spLocks noChangeAspect="1" noChangeArrowheads="1"/>
            </p:cNvSpPr>
            <p:nvPr/>
          </p:nvSpPr>
          <p:spPr bwMode="auto">
            <a:xfrm>
              <a:off x="3310" y="183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7" name="Oval 161"/>
            <p:cNvSpPr>
              <a:spLocks noChangeAspect="1" noChangeArrowheads="1"/>
            </p:cNvSpPr>
            <p:nvPr/>
          </p:nvSpPr>
          <p:spPr bwMode="auto">
            <a:xfrm>
              <a:off x="3143" y="258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8" name="Oval 162"/>
            <p:cNvSpPr>
              <a:spLocks noChangeAspect="1" noChangeArrowheads="1"/>
            </p:cNvSpPr>
            <p:nvPr/>
          </p:nvSpPr>
          <p:spPr bwMode="auto">
            <a:xfrm>
              <a:off x="3020" y="196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59" name="Oval 163"/>
            <p:cNvSpPr>
              <a:spLocks noChangeAspect="1" noChangeArrowheads="1"/>
            </p:cNvSpPr>
            <p:nvPr/>
          </p:nvSpPr>
          <p:spPr bwMode="auto">
            <a:xfrm>
              <a:off x="3283" y="196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0" name="Oval 164"/>
            <p:cNvSpPr>
              <a:spLocks noChangeAspect="1" noChangeArrowheads="1"/>
            </p:cNvSpPr>
            <p:nvPr/>
          </p:nvSpPr>
          <p:spPr bwMode="auto">
            <a:xfrm>
              <a:off x="2453" y="205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1" name="Oval 165"/>
            <p:cNvSpPr>
              <a:spLocks noChangeAspect="1" noChangeArrowheads="1"/>
            </p:cNvSpPr>
            <p:nvPr/>
          </p:nvSpPr>
          <p:spPr bwMode="auto">
            <a:xfrm>
              <a:off x="3582" y="231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2" name="Oval 166"/>
            <p:cNvSpPr>
              <a:spLocks noChangeAspect="1" noChangeArrowheads="1"/>
            </p:cNvSpPr>
            <p:nvPr/>
          </p:nvSpPr>
          <p:spPr bwMode="auto">
            <a:xfrm>
              <a:off x="3605" y="192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3" name="Oval 167"/>
            <p:cNvSpPr>
              <a:spLocks noChangeAspect="1" noChangeArrowheads="1"/>
            </p:cNvSpPr>
            <p:nvPr/>
          </p:nvSpPr>
          <p:spPr bwMode="auto">
            <a:xfrm>
              <a:off x="3075" y="1848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4" name="Oval 168"/>
            <p:cNvSpPr>
              <a:spLocks noChangeAspect="1" noChangeArrowheads="1"/>
            </p:cNvSpPr>
            <p:nvPr/>
          </p:nvSpPr>
          <p:spPr bwMode="auto">
            <a:xfrm>
              <a:off x="3029" y="199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5" name="Oval 169"/>
            <p:cNvSpPr>
              <a:spLocks noChangeAspect="1" noChangeArrowheads="1"/>
            </p:cNvSpPr>
            <p:nvPr/>
          </p:nvSpPr>
          <p:spPr bwMode="auto">
            <a:xfrm>
              <a:off x="3596" y="257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6" name="Oval 170"/>
            <p:cNvSpPr>
              <a:spLocks noChangeAspect="1" noChangeArrowheads="1"/>
            </p:cNvSpPr>
            <p:nvPr/>
          </p:nvSpPr>
          <p:spPr bwMode="auto">
            <a:xfrm>
              <a:off x="3016" y="2506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7" name="Oval 171"/>
            <p:cNvSpPr>
              <a:spLocks noChangeAspect="1" noChangeArrowheads="1"/>
            </p:cNvSpPr>
            <p:nvPr/>
          </p:nvSpPr>
          <p:spPr bwMode="auto">
            <a:xfrm>
              <a:off x="3315" y="146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8" name="Oval 172"/>
            <p:cNvSpPr>
              <a:spLocks noChangeAspect="1" noChangeArrowheads="1"/>
            </p:cNvSpPr>
            <p:nvPr/>
          </p:nvSpPr>
          <p:spPr bwMode="auto">
            <a:xfrm>
              <a:off x="3002" y="184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69" name="Oval 173"/>
            <p:cNvSpPr>
              <a:spLocks noChangeAspect="1" noChangeArrowheads="1"/>
            </p:cNvSpPr>
            <p:nvPr/>
          </p:nvSpPr>
          <p:spPr bwMode="auto">
            <a:xfrm>
              <a:off x="3546" y="178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0" name="Oval 174"/>
            <p:cNvSpPr>
              <a:spLocks noChangeAspect="1" noChangeArrowheads="1"/>
            </p:cNvSpPr>
            <p:nvPr/>
          </p:nvSpPr>
          <p:spPr bwMode="auto">
            <a:xfrm>
              <a:off x="3170" y="192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1" name="Oval 175"/>
            <p:cNvSpPr>
              <a:spLocks noChangeAspect="1" noChangeArrowheads="1"/>
            </p:cNvSpPr>
            <p:nvPr/>
          </p:nvSpPr>
          <p:spPr bwMode="auto">
            <a:xfrm>
              <a:off x="3351" y="238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2" name="Oval 176"/>
            <p:cNvSpPr>
              <a:spLocks noChangeAspect="1" noChangeArrowheads="1"/>
            </p:cNvSpPr>
            <p:nvPr/>
          </p:nvSpPr>
          <p:spPr bwMode="auto">
            <a:xfrm>
              <a:off x="2503" y="210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3" name="Oval 177"/>
            <p:cNvSpPr>
              <a:spLocks noChangeAspect="1" noChangeArrowheads="1"/>
            </p:cNvSpPr>
            <p:nvPr/>
          </p:nvSpPr>
          <p:spPr bwMode="auto">
            <a:xfrm>
              <a:off x="3120" y="198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4" name="Oval 178"/>
            <p:cNvSpPr>
              <a:spLocks noChangeAspect="1" noChangeArrowheads="1"/>
            </p:cNvSpPr>
            <p:nvPr/>
          </p:nvSpPr>
          <p:spPr bwMode="auto">
            <a:xfrm>
              <a:off x="2798" y="1912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5" name="Oval 179"/>
            <p:cNvSpPr>
              <a:spLocks noChangeAspect="1" noChangeArrowheads="1"/>
            </p:cNvSpPr>
            <p:nvPr/>
          </p:nvSpPr>
          <p:spPr bwMode="auto">
            <a:xfrm>
              <a:off x="2893" y="219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6" name="Oval 180"/>
            <p:cNvSpPr>
              <a:spLocks noChangeAspect="1" noChangeArrowheads="1"/>
            </p:cNvSpPr>
            <p:nvPr/>
          </p:nvSpPr>
          <p:spPr bwMode="auto">
            <a:xfrm>
              <a:off x="2721" y="253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7" name="Oval 181"/>
            <p:cNvSpPr>
              <a:spLocks noChangeAspect="1" noChangeArrowheads="1"/>
            </p:cNvSpPr>
            <p:nvPr/>
          </p:nvSpPr>
          <p:spPr bwMode="auto">
            <a:xfrm>
              <a:off x="3052" y="1903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8" name="Oval 182"/>
            <p:cNvSpPr>
              <a:spLocks noChangeAspect="1" noChangeArrowheads="1"/>
            </p:cNvSpPr>
            <p:nvPr/>
          </p:nvSpPr>
          <p:spPr bwMode="auto">
            <a:xfrm>
              <a:off x="3002" y="203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79" name="Oval 183"/>
            <p:cNvSpPr>
              <a:spLocks noChangeAspect="1" noChangeArrowheads="1"/>
            </p:cNvSpPr>
            <p:nvPr/>
          </p:nvSpPr>
          <p:spPr bwMode="auto">
            <a:xfrm>
              <a:off x="3161" y="2029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0" name="Oval 184"/>
            <p:cNvSpPr>
              <a:spLocks noChangeAspect="1" noChangeArrowheads="1"/>
            </p:cNvSpPr>
            <p:nvPr/>
          </p:nvSpPr>
          <p:spPr bwMode="auto">
            <a:xfrm>
              <a:off x="2966" y="188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1" name="Oval 185"/>
            <p:cNvSpPr>
              <a:spLocks noChangeAspect="1" noChangeArrowheads="1"/>
            </p:cNvSpPr>
            <p:nvPr/>
          </p:nvSpPr>
          <p:spPr bwMode="auto">
            <a:xfrm>
              <a:off x="2925" y="219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2" name="Oval 186"/>
            <p:cNvSpPr>
              <a:spLocks noChangeAspect="1" noChangeArrowheads="1"/>
            </p:cNvSpPr>
            <p:nvPr/>
          </p:nvSpPr>
          <p:spPr bwMode="auto">
            <a:xfrm>
              <a:off x="2938" y="184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3" name="Oval 187"/>
            <p:cNvSpPr>
              <a:spLocks noChangeAspect="1" noChangeArrowheads="1"/>
            </p:cNvSpPr>
            <p:nvPr/>
          </p:nvSpPr>
          <p:spPr bwMode="auto">
            <a:xfrm>
              <a:off x="2757" y="199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4" name="Oval 188"/>
            <p:cNvSpPr>
              <a:spLocks noChangeAspect="1" noChangeArrowheads="1"/>
            </p:cNvSpPr>
            <p:nvPr/>
          </p:nvSpPr>
          <p:spPr bwMode="auto">
            <a:xfrm>
              <a:off x="2907" y="209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5" name="Oval 189"/>
            <p:cNvSpPr>
              <a:spLocks noChangeAspect="1" noChangeArrowheads="1"/>
            </p:cNvSpPr>
            <p:nvPr/>
          </p:nvSpPr>
          <p:spPr bwMode="auto">
            <a:xfrm>
              <a:off x="3211" y="1880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6" name="Oval 190"/>
            <p:cNvSpPr>
              <a:spLocks noChangeAspect="1" noChangeArrowheads="1"/>
            </p:cNvSpPr>
            <p:nvPr/>
          </p:nvSpPr>
          <p:spPr bwMode="auto">
            <a:xfrm>
              <a:off x="2898" y="1916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7" name="Oval 191"/>
            <p:cNvSpPr>
              <a:spLocks noChangeAspect="1" noChangeArrowheads="1"/>
            </p:cNvSpPr>
            <p:nvPr/>
          </p:nvSpPr>
          <p:spPr bwMode="auto">
            <a:xfrm>
              <a:off x="2780" y="210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8" name="Oval 192"/>
            <p:cNvSpPr>
              <a:spLocks noChangeAspect="1" noChangeArrowheads="1"/>
            </p:cNvSpPr>
            <p:nvPr/>
          </p:nvSpPr>
          <p:spPr bwMode="auto">
            <a:xfrm>
              <a:off x="2902" y="226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89" name="Oval 193"/>
            <p:cNvSpPr>
              <a:spLocks noChangeAspect="1" noChangeArrowheads="1"/>
            </p:cNvSpPr>
            <p:nvPr/>
          </p:nvSpPr>
          <p:spPr bwMode="auto">
            <a:xfrm>
              <a:off x="3156" y="18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0" name="Oval 194"/>
            <p:cNvSpPr>
              <a:spLocks noChangeAspect="1" noChangeArrowheads="1"/>
            </p:cNvSpPr>
            <p:nvPr/>
          </p:nvSpPr>
          <p:spPr bwMode="auto">
            <a:xfrm>
              <a:off x="3306" y="161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1" name="Oval 195"/>
            <p:cNvSpPr>
              <a:spLocks noChangeAspect="1" noChangeArrowheads="1"/>
            </p:cNvSpPr>
            <p:nvPr/>
          </p:nvSpPr>
          <p:spPr bwMode="auto">
            <a:xfrm>
              <a:off x="3020" y="170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2" name="Oval 196"/>
            <p:cNvSpPr>
              <a:spLocks noChangeAspect="1" noChangeArrowheads="1"/>
            </p:cNvSpPr>
            <p:nvPr/>
          </p:nvSpPr>
          <p:spPr bwMode="auto">
            <a:xfrm>
              <a:off x="3415" y="1331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3" name="Oval 197"/>
            <p:cNvSpPr>
              <a:spLocks noChangeAspect="1" noChangeArrowheads="1"/>
            </p:cNvSpPr>
            <p:nvPr/>
          </p:nvSpPr>
          <p:spPr bwMode="auto">
            <a:xfrm>
              <a:off x="3016" y="1685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4" name="Oval 198"/>
            <p:cNvSpPr>
              <a:spLocks noChangeAspect="1" noChangeArrowheads="1"/>
            </p:cNvSpPr>
            <p:nvPr/>
          </p:nvSpPr>
          <p:spPr bwMode="auto">
            <a:xfrm>
              <a:off x="3038" y="163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5" name="Oval 199"/>
            <p:cNvSpPr>
              <a:spLocks noChangeAspect="1" noChangeArrowheads="1"/>
            </p:cNvSpPr>
            <p:nvPr/>
          </p:nvSpPr>
          <p:spPr bwMode="auto">
            <a:xfrm>
              <a:off x="2825" y="1903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6" name="Oval 200"/>
            <p:cNvSpPr>
              <a:spLocks noChangeAspect="1" noChangeArrowheads="1"/>
            </p:cNvSpPr>
            <p:nvPr/>
          </p:nvSpPr>
          <p:spPr bwMode="auto">
            <a:xfrm>
              <a:off x="3097" y="1903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7" name="Oval 201"/>
            <p:cNvSpPr>
              <a:spLocks noChangeAspect="1" noChangeArrowheads="1"/>
            </p:cNvSpPr>
            <p:nvPr/>
          </p:nvSpPr>
          <p:spPr bwMode="auto">
            <a:xfrm>
              <a:off x="2784" y="18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8" name="Oval 202"/>
            <p:cNvSpPr>
              <a:spLocks noChangeAspect="1" noChangeArrowheads="1"/>
            </p:cNvSpPr>
            <p:nvPr/>
          </p:nvSpPr>
          <p:spPr bwMode="auto">
            <a:xfrm>
              <a:off x="2680" y="198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299" name="Oval 203"/>
            <p:cNvSpPr>
              <a:spLocks noChangeAspect="1" noChangeArrowheads="1"/>
            </p:cNvSpPr>
            <p:nvPr/>
          </p:nvSpPr>
          <p:spPr bwMode="auto">
            <a:xfrm>
              <a:off x="1719" y="2048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0" name="Oval 204"/>
            <p:cNvSpPr>
              <a:spLocks noChangeAspect="1" noChangeArrowheads="1"/>
            </p:cNvSpPr>
            <p:nvPr/>
          </p:nvSpPr>
          <p:spPr bwMode="auto">
            <a:xfrm>
              <a:off x="2929" y="188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1" name="Oval 205"/>
            <p:cNvSpPr>
              <a:spLocks noChangeAspect="1" noChangeArrowheads="1"/>
            </p:cNvSpPr>
            <p:nvPr/>
          </p:nvSpPr>
          <p:spPr bwMode="auto">
            <a:xfrm>
              <a:off x="2929" y="20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2" name="Oval 206"/>
            <p:cNvSpPr>
              <a:spLocks noChangeAspect="1" noChangeArrowheads="1"/>
            </p:cNvSpPr>
            <p:nvPr/>
          </p:nvSpPr>
          <p:spPr bwMode="auto">
            <a:xfrm>
              <a:off x="2866" y="204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3" name="Oval 207"/>
            <p:cNvSpPr>
              <a:spLocks noChangeAspect="1" noChangeArrowheads="1"/>
            </p:cNvSpPr>
            <p:nvPr/>
          </p:nvSpPr>
          <p:spPr bwMode="auto">
            <a:xfrm>
              <a:off x="2938" y="213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4" name="Oval 208"/>
            <p:cNvSpPr>
              <a:spLocks noChangeAspect="1" noChangeArrowheads="1"/>
            </p:cNvSpPr>
            <p:nvPr/>
          </p:nvSpPr>
          <p:spPr bwMode="auto">
            <a:xfrm>
              <a:off x="3270" y="174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5" name="Oval 209"/>
            <p:cNvSpPr>
              <a:spLocks noChangeAspect="1" noChangeArrowheads="1"/>
            </p:cNvSpPr>
            <p:nvPr/>
          </p:nvSpPr>
          <p:spPr bwMode="auto">
            <a:xfrm>
              <a:off x="3102" y="169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6" name="Oval 210"/>
            <p:cNvSpPr>
              <a:spLocks noChangeAspect="1" noChangeArrowheads="1"/>
            </p:cNvSpPr>
            <p:nvPr/>
          </p:nvSpPr>
          <p:spPr bwMode="auto">
            <a:xfrm>
              <a:off x="3038" y="188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7" name="Oval 211"/>
            <p:cNvSpPr>
              <a:spLocks noChangeAspect="1" noChangeArrowheads="1"/>
            </p:cNvSpPr>
            <p:nvPr/>
          </p:nvSpPr>
          <p:spPr bwMode="auto">
            <a:xfrm>
              <a:off x="2893" y="207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8" name="Oval 212"/>
            <p:cNvSpPr>
              <a:spLocks noChangeAspect="1" noChangeArrowheads="1"/>
            </p:cNvSpPr>
            <p:nvPr/>
          </p:nvSpPr>
          <p:spPr bwMode="auto">
            <a:xfrm>
              <a:off x="3215" y="196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09" name="Oval 213"/>
            <p:cNvSpPr>
              <a:spLocks noChangeAspect="1" noChangeArrowheads="1"/>
            </p:cNvSpPr>
            <p:nvPr/>
          </p:nvSpPr>
          <p:spPr bwMode="auto">
            <a:xfrm>
              <a:off x="3011" y="217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0" name="Oval 214"/>
            <p:cNvSpPr>
              <a:spLocks noChangeAspect="1" noChangeArrowheads="1"/>
            </p:cNvSpPr>
            <p:nvPr/>
          </p:nvSpPr>
          <p:spPr bwMode="auto">
            <a:xfrm>
              <a:off x="2217" y="1835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1" name="Oval 215"/>
            <p:cNvSpPr>
              <a:spLocks noChangeAspect="1" noChangeArrowheads="1"/>
            </p:cNvSpPr>
            <p:nvPr/>
          </p:nvSpPr>
          <p:spPr bwMode="auto">
            <a:xfrm>
              <a:off x="3641" y="192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2" name="Oval 216"/>
            <p:cNvSpPr>
              <a:spLocks noChangeAspect="1" noChangeArrowheads="1"/>
            </p:cNvSpPr>
            <p:nvPr/>
          </p:nvSpPr>
          <p:spPr bwMode="auto">
            <a:xfrm>
              <a:off x="2594" y="215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3" name="Oval 217"/>
            <p:cNvSpPr>
              <a:spLocks noChangeAspect="1" noChangeArrowheads="1"/>
            </p:cNvSpPr>
            <p:nvPr/>
          </p:nvSpPr>
          <p:spPr bwMode="auto">
            <a:xfrm>
              <a:off x="3360" y="240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4" name="Oval 218"/>
            <p:cNvSpPr>
              <a:spLocks noChangeAspect="1" noChangeArrowheads="1"/>
            </p:cNvSpPr>
            <p:nvPr/>
          </p:nvSpPr>
          <p:spPr bwMode="auto">
            <a:xfrm>
              <a:off x="2689" y="180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5" name="Oval 219"/>
            <p:cNvSpPr>
              <a:spLocks noChangeAspect="1" noChangeArrowheads="1"/>
            </p:cNvSpPr>
            <p:nvPr/>
          </p:nvSpPr>
          <p:spPr bwMode="auto">
            <a:xfrm>
              <a:off x="3070" y="208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6" name="Oval 220"/>
            <p:cNvSpPr>
              <a:spLocks noChangeAspect="1" noChangeArrowheads="1"/>
            </p:cNvSpPr>
            <p:nvPr/>
          </p:nvSpPr>
          <p:spPr bwMode="auto">
            <a:xfrm>
              <a:off x="2408" y="248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7" name="Oval 221"/>
            <p:cNvSpPr>
              <a:spLocks noChangeAspect="1" noChangeArrowheads="1"/>
            </p:cNvSpPr>
            <p:nvPr/>
          </p:nvSpPr>
          <p:spPr bwMode="auto">
            <a:xfrm>
              <a:off x="2984" y="210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8" name="Oval 222"/>
            <p:cNvSpPr>
              <a:spLocks noChangeAspect="1" noChangeArrowheads="1"/>
            </p:cNvSpPr>
            <p:nvPr/>
          </p:nvSpPr>
          <p:spPr bwMode="auto">
            <a:xfrm>
              <a:off x="3533" y="2565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19" name="Oval 223"/>
            <p:cNvSpPr>
              <a:spLocks noChangeAspect="1" noChangeArrowheads="1"/>
            </p:cNvSpPr>
            <p:nvPr/>
          </p:nvSpPr>
          <p:spPr bwMode="auto">
            <a:xfrm>
              <a:off x="3483" y="2478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0" name="Oval 224"/>
            <p:cNvSpPr>
              <a:spLocks noChangeAspect="1" noChangeArrowheads="1"/>
            </p:cNvSpPr>
            <p:nvPr/>
          </p:nvSpPr>
          <p:spPr bwMode="auto">
            <a:xfrm>
              <a:off x="4022" y="260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1" name="Oval 225"/>
            <p:cNvSpPr>
              <a:spLocks noChangeAspect="1" noChangeArrowheads="1"/>
            </p:cNvSpPr>
            <p:nvPr/>
          </p:nvSpPr>
          <p:spPr bwMode="auto">
            <a:xfrm>
              <a:off x="3510" y="171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2" name="Oval 226"/>
            <p:cNvSpPr>
              <a:spLocks noChangeAspect="1" noChangeArrowheads="1"/>
            </p:cNvSpPr>
            <p:nvPr/>
          </p:nvSpPr>
          <p:spPr bwMode="auto">
            <a:xfrm>
              <a:off x="3741" y="174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3" name="Oval 227"/>
            <p:cNvSpPr>
              <a:spLocks noChangeAspect="1" noChangeArrowheads="1"/>
            </p:cNvSpPr>
            <p:nvPr/>
          </p:nvSpPr>
          <p:spPr bwMode="auto">
            <a:xfrm>
              <a:off x="3619" y="137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4" name="Oval 228"/>
            <p:cNvSpPr>
              <a:spLocks noChangeAspect="1" noChangeArrowheads="1"/>
            </p:cNvSpPr>
            <p:nvPr/>
          </p:nvSpPr>
          <p:spPr bwMode="auto">
            <a:xfrm>
              <a:off x="2948" y="1898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5" name="Oval 229"/>
            <p:cNvSpPr>
              <a:spLocks noChangeAspect="1" noChangeArrowheads="1"/>
            </p:cNvSpPr>
            <p:nvPr/>
          </p:nvSpPr>
          <p:spPr bwMode="auto">
            <a:xfrm>
              <a:off x="2789" y="160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6" name="Oval 230"/>
            <p:cNvSpPr>
              <a:spLocks noChangeAspect="1" noChangeArrowheads="1"/>
            </p:cNvSpPr>
            <p:nvPr/>
          </p:nvSpPr>
          <p:spPr bwMode="auto">
            <a:xfrm>
              <a:off x="3251" y="1640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7" name="Oval 231"/>
            <p:cNvSpPr>
              <a:spLocks noChangeAspect="1" noChangeArrowheads="1"/>
            </p:cNvSpPr>
            <p:nvPr/>
          </p:nvSpPr>
          <p:spPr bwMode="auto">
            <a:xfrm>
              <a:off x="2344" y="218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8" name="Oval 232"/>
            <p:cNvSpPr>
              <a:spLocks noChangeAspect="1" noChangeArrowheads="1"/>
            </p:cNvSpPr>
            <p:nvPr/>
          </p:nvSpPr>
          <p:spPr bwMode="auto">
            <a:xfrm>
              <a:off x="3637" y="160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29" name="Oval 233"/>
            <p:cNvSpPr>
              <a:spLocks noChangeAspect="1" noChangeArrowheads="1"/>
            </p:cNvSpPr>
            <p:nvPr/>
          </p:nvSpPr>
          <p:spPr bwMode="auto">
            <a:xfrm>
              <a:off x="3546" y="167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0" name="Oval 234"/>
            <p:cNvSpPr>
              <a:spLocks noChangeAspect="1" noChangeArrowheads="1"/>
            </p:cNvSpPr>
            <p:nvPr/>
          </p:nvSpPr>
          <p:spPr bwMode="auto">
            <a:xfrm>
              <a:off x="3288" y="272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1" name="Oval 235"/>
            <p:cNvSpPr>
              <a:spLocks noChangeAspect="1" noChangeArrowheads="1"/>
            </p:cNvSpPr>
            <p:nvPr/>
          </p:nvSpPr>
          <p:spPr bwMode="auto">
            <a:xfrm>
              <a:off x="3882" y="145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2" name="Oval 236"/>
            <p:cNvSpPr>
              <a:spLocks noChangeAspect="1" noChangeArrowheads="1"/>
            </p:cNvSpPr>
            <p:nvPr/>
          </p:nvSpPr>
          <p:spPr bwMode="auto">
            <a:xfrm>
              <a:off x="3365" y="254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3" name="Oval 237"/>
            <p:cNvSpPr>
              <a:spLocks noChangeAspect="1" noChangeArrowheads="1"/>
            </p:cNvSpPr>
            <p:nvPr/>
          </p:nvSpPr>
          <p:spPr bwMode="auto">
            <a:xfrm>
              <a:off x="2943" y="165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4" name="Oval 238"/>
            <p:cNvSpPr>
              <a:spLocks noChangeAspect="1" noChangeArrowheads="1"/>
            </p:cNvSpPr>
            <p:nvPr/>
          </p:nvSpPr>
          <p:spPr bwMode="auto">
            <a:xfrm>
              <a:off x="2843" y="200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5" name="Oval 239"/>
            <p:cNvSpPr>
              <a:spLocks noChangeAspect="1" noChangeArrowheads="1"/>
            </p:cNvSpPr>
            <p:nvPr/>
          </p:nvSpPr>
          <p:spPr bwMode="auto">
            <a:xfrm>
              <a:off x="3256" y="170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6" name="Oval 240"/>
            <p:cNvSpPr>
              <a:spLocks noChangeAspect="1" noChangeArrowheads="1"/>
            </p:cNvSpPr>
            <p:nvPr/>
          </p:nvSpPr>
          <p:spPr bwMode="auto">
            <a:xfrm>
              <a:off x="3601" y="1912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7" name="Oval 241"/>
            <p:cNvSpPr>
              <a:spLocks noChangeAspect="1" noChangeArrowheads="1"/>
            </p:cNvSpPr>
            <p:nvPr/>
          </p:nvSpPr>
          <p:spPr bwMode="auto">
            <a:xfrm>
              <a:off x="2925" y="195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8" name="Oval 242"/>
            <p:cNvSpPr>
              <a:spLocks noChangeAspect="1" noChangeArrowheads="1"/>
            </p:cNvSpPr>
            <p:nvPr/>
          </p:nvSpPr>
          <p:spPr bwMode="auto">
            <a:xfrm>
              <a:off x="3437" y="238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39" name="Oval 243"/>
            <p:cNvSpPr>
              <a:spLocks noChangeAspect="1" noChangeArrowheads="1"/>
            </p:cNvSpPr>
            <p:nvPr/>
          </p:nvSpPr>
          <p:spPr bwMode="auto">
            <a:xfrm>
              <a:off x="2916" y="273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0" name="Oval 244"/>
            <p:cNvSpPr>
              <a:spLocks noChangeAspect="1" noChangeArrowheads="1"/>
            </p:cNvSpPr>
            <p:nvPr/>
          </p:nvSpPr>
          <p:spPr bwMode="auto">
            <a:xfrm>
              <a:off x="3238" y="276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1" name="Oval 245"/>
            <p:cNvSpPr>
              <a:spLocks noChangeAspect="1" noChangeArrowheads="1"/>
            </p:cNvSpPr>
            <p:nvPr/>
          </p:nvSpPr>
          <p:spPr bwMode="auto">
            <a:xfrm>
              <a:off x="3170" y="276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2" name="Oval 246"/>
            <p:cNvSpPr>
              <a:spLocks noChangeAspect="1" noChangeArrowheads="1"/>
            </p:cNvSpPr>
            <p:nvPr/>
          </p:nvSpPr>
          <p:spPr bwMode="auto">
            <a:xfrm>
              <a:off x="3183" y="268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3" name="Oval 247"/>
            <p:cNvSpPr>
              <a:spLocks noChangeAspect="1" noChangeArrowheads="1"/>
            </p:cNvSpPr>
            <p:nvPr/>
          </p:nvSpPr>
          <p:spPr bwMode="auto">
            <a:xfrm>
              <a:off x="3501" y="273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4" name="Oval 248"/>
            <p:cNvSpPr>
              <a:spLocks noChangeAspect="1" noChangeArrowheads="1"/>
            </p:cNvSpPr>
            <p:nvPr/>
          </p:nvSpPr>
          <p:spPr bwMode="auto">
            <a:xfrm>
              <a:off x="3338" y="2497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5" name="Oval 249"/>
            <p:cNvSpPr>
              <a:spLocks noChangeAspect="1" noChangeArrowheads="1"/>
            </p:cNvSpPr>
            <p:nvPr/>
          </p:nvSpPr>
          <p:spPr bwMode="auto">
            <a:xfrm>
              <a:off x="2984" y="284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6" name="Oval 250"/>
            <p:cNvSpPr>
              <a:spLocks noChangeAspect="1" noChangeArrowheads="1"/>
            </p:cNvSpPr>
            <p:nvPr/>
          </p:nvSpPr>
          <p:spPr bwMode="auto">
            <a:xfrm>
              <a:off x="3723" y="252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7" name="Oval 251"/>
            <p:cNvSpPr>
              <a:spLocks noChangeAspect="1" noChangeArrowheads="1"/>
            </p:cNvSpPr>
            <p:nvPr/>
          </p:nvSpPr>
          <p:spPr bwMode="auto">
            <a:xfrm>
              <a:off x="2662" y="287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8" name="Oval 252"/>
            <p:cNvSpPr>
              <a:spLocks noChangeAspect="1" noChangeArrowheads="1"/>
            </p:cNvSpPr>
            <p:nvPr/>
          </p:nvSpPr>
          <p:spPr bwMode="auto">
            <a:xfrm>
              <a:off x="3006" y="262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49" name="Oval 253"/>
            <p:cNvSpPr>
              <a:spLocks noChangeAspect="1" noChangeArrowheads="1"/>
            </p:cNvSpPr>
            <p:nvPr/>
          </p:nvSpPr>
          <p:spPr bwMode="auto">
            <a:xfrm>
              <a:off x="3428" y="245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0" name="Oval 254"/>
            <p:cNvSpPr>
              <a:spLocks noChangeAspect="1" noChangeArrowheads="1"/>
            </p:cNvSpPr>
            <p:nvPr/>
          </p:nvSpPr>
          <p:spPr bwMode="auto">
            <a:xfrm>
              <a:off x="3328" y="253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1" name="Oval 255"/>
            <p:cNvSpPr>
              <a:spLocks noChangeAspect="1" noChangeArrowheads="1"/>
            </p:cNvSpPr>
            <p:nvPr/>
          </p:nvSpPr>
          <p:spPr bwMode="auto">
            <a:xfrm>
              <a:off x="3283" y="268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2" name="Oval 256"/>
            <p:cNvSpPr>
              <a:spLocks noChangeAspect="1" noChangeArrowheads="1"/>
            </p:cNvSpPr>
            <p:nvPr/>
          </p:nvSpPr>
          <p:spPr bwMode="auto">
            <a:xfrm>
              <a:off x="2957" y="2179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3" name="Oval 257"/>
            <p:cNvSpPr>
              <a:spLocks noChangeAspect="1" noChangeArrowheads="1"/>
            </p:cNvSpPr>
            <p:nvPr/>
          </p:nvSpPr>
          <p:spPr bwMode="auto">
            <a:xfrm>
              <a:off x="3533" y="252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4" name="Oval 258"/>
            <p:cNvSpPr>
              <a:spLocks noChangeAspect="1" noChangeArrowheads="1"/>
            </p:cNvSpPr>
            <p:nvPr/>
          </p:nvSpPr>
          <p:spPr bwMode="auto">
            <a:xfrm>
              <a:off x="2766" y="284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5" name="Oval 259"/>
            <p:cNvSpPr>
              <a:spLocks noChangeAspect="1" noChangeArrowheads="1"/>
            </p:cNvSpPr>
            <p:nvPr/>
          </p:nvSpPr>
          <p:spPr bwMode="auto">
            <a:xfrm>
              <a:off x="3301" y="252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6" name="Oval 260"/>
            <p:cNvSpPr>
              <a:spLocks noChangeAspect="1" noChangeArrowheads="1"/>
            </p:cNvSpPr>
            <p:nvPr/>
          </p:nvSpPr>
          <p:spPr bwMode="auto">
            <a:xfrm>
              <a:off x="3201" y="270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7" name="Oval 261"/>
            <p:cNvSpPr>
              <a:spLocks noChangeAspect="1" noChangeArrowheads="1"/>
            </p:cNvSpPr>
            <p:nvPr/>
          </p:nvSpPr>
          <p:spPr bwMode="auto">
            <a:xfrm>
              <a:off x="3011" y="264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8" name="Oval 262"/>
            <p:cNvSpPr>
              <a:spLocks noChangeAspect="1" noChangeArrowheads="1"/>
            </p:cNvSpPr>
            <p:nvPr/>
          </p:nvSpPr>
          <p:spPr bwMode="auto">
            <a:xfrm>
              <a:off x="3251" y="268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59" name="Oval 263"/>
            <p:cNvSpPr>
              <a:spLocks noChangeAspect="1" noChangeArrowheads="1"/>
            </p:cNvSpPr>
            <p:nvPr/>
          </p:nvSpPr>
          <p:spPr bwMode="auto">
            <a:xfrm>
              <a:off x="3696" y="261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0" name="Oval 264"/>
            <p:cNvSpPr>
              <a:spLocks noChangeAspect="1" noChangeArrowheads="1"/>
            </p:cNvSpPr>
            <p:nvPr/>
          </p:nvSpPr>
          <p:spPr bwMode="auto">
            <a:xfrm>
              <a:off x="3065" y="243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1" name="Oval 265"/>
            <p:cNvSpPr>
              <a:spLocks noChangeAspect="1" noChangeArrowheads="1"/>
            </p:cNvSpPr>
            <p:nvPr/>
          </p:nvSpPr>
          <p:spPr bwMode="auto">
            <a:xfrm>
              <a:off x="3351" y="272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2" name="Oval 266"/>
            <p:cNvSpPr>
              <a:spLocks noChangeAspect="1" noChangeArrowheads="1"/>
            </p:cNvSpPr>
            <p:nvPr/>
          </p:nvSpPr>
          <p:spPr bwMode="auto">
            <a:xfrm>
              <a:off x="3129" y="2760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3" name="Oval 267"/>
            <p:cNvSpPr>
              <a:spLocks noChangeAspect="1" noChangeArrowheads="1"/>
            </p:cNvSpPr>
            <p:nvPr/>
          </p:nvSpPr>
          <p:spPr bwMode="auto">
            <a:xfrm>
              <a:off x="3029" y="252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4" name="Oval 268"/>
            <p:cNvSpPr>
              <a:spLocks noChangeAspect="1" noChangeArrowheads="1"/>
            </p:cNvSpPr>
            <p:nvPr/>
          </p:nvSpPr>
          <p:spPr bwMode="auto">
            <a:xfrm>
              <a:off x="3279" y="2320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5" name="Oval 269"/>
            <p:cNvSpPr>
              <a:spLocks noChangeAspect="1" noChangeArrowheads="1"/>
            </p:cNvSpPr>
            <p:nvPr/>
          </p:nvSpPr>
          <p:spPr bwMode="auto">
            <a:xfrm>
              <a:off x="3206" y="260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6" name="Oval 270"/>
            <p:cNvSpPr>
              <a:spLocks noChangeAspect="1" noChangeArrowheads="1"/>
            </p:cNvSpPr>
            <p:nvPr/>
          </p:nvSpPr>
          <p:spPr bwMode="auto">
            <a:xfrm>
              <a:off x="2630" y="291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7" name="Oval 271"/>
            <p:cNvSpPr>
              <a:spLocks noChangeAspect="1" noChangeArrowheads="1"/>
            </p:cNvSpPr>
            <p:nvPr/>
          </p:nvSpPr>
          <p:spPr bwMode="auto">
            <a:xfrm>
              <a:off x="3038" y="269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8" name="Oval 272"/>
            <p:cNvSpPr>
              <a:spLocks noChangeAspect="1" noChangeArrowheads="1"/>
            </p:cNvSpPr>
            <p:nvPr/>
          </p:nvSpPr>
          <p:spPr bwMode="auto">
            <a:xfrm>
              <a:off x="3406" y="2805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69" name="Oval 273"/>
            <p:cNvSpPr>
              <a:spLocks noChangeAspect="1" noChangeArrowheads="1"/>
            </p:cNvSpPr>
            <p:nvPr/>
          </p:nvSpPr>
          <p:spPr bwMode="auto">
            <a:xfrm>
              <a:off x="2966" y="155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0" name="Oval 274"/>
            <p:cNvSpPr>
              <a:spLocks noChangeAspect="1" noChangeArrowheads="1"/>
            </p:cNvSpPr>
            <p:nvPr/>
          </p:nvSpPr>
          <p:spPr bwMode="auto">
            <a:xfrm>
              <a:off x="3256" y="199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1" name="Oval 275"/>
            <p:cNvSpPr>
              <a:spLocks noChangeAspect="1" noChangeArrowheads="1"/>
            </p:cNvSpPr>
            <p:nvPr/>
          </p:nvSpPr>
          <p:spPr bwMode="auto">
            <a:xfrm>
              <a:off x="3197" y="1581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2" name="Oval 276"/>
            <p:cNvSpPr>
              <a:spLocks noChangeAspect="1" noChangeArrowheads="1"/>
            </p:cNvSpPr>
            <p:nvPr/>
          </p:nvSpPr>
          <p:spPr bwMode="auto">
            <a:xfrm>
              <a:off x="3274" y="182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3" name="Oval 277"/>
            <p:cNvSpPr>
              <a:spLocks noChangeAspect="1" noChangeArrowheads="1"/>
            </p:cNvSpPr>
            <p:nvPr/>
          </p:nvSpPr>
          <p:spPr bwMode="auto">
            <a:xfrm>
              <a:off x="2920" y="1612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4" name="Oval 278"/>
            <p:cNvSpPr>
              <a:spLocks noChangeAspect="1" noChangeArrowheads="1"/>
            </p:cNvSpPr>
            <p:nvPr/>
          </p:nvSpPr>
          <p:spPr bwMode="auto">
            <a:xfrm>
              <a:off x="3025" y="1903"/>
              <a:ext cx="40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5" name="Oval 279"/>
            <p:cNvSpPr>
              <a:spLocks noChangeAspect="1" noChangeArrowheads="1"/>
            </p:cNvSpPr>
            <p:nvPr/>
          </p:nvSpPr>
          <p:spPr bwMode="auto">
            <a:xfrm>
              <a:off x="2408" y="189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6" name="Oval 280"/>
            <p:cNvSpPr>
              <a:spLocks noChangeAspect="1" noChangeArrowheads="1"/>
            </p:cNvSpPr>
            <p:nvPr/>
          </p:nvSpPr>
          <p:spPr bwMode="auto">
            <a:xfrm>
              <a:off x="1891" y="188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7" name="Oval 281"/>
            <p:cNvSpPr>
              <a:spLocks noChangeAspect="1" noChangeArrowheads="1"/>
            </p:cNvSpPr>
            <p:nvPr/>
          </p:nvSpPr>
          <p:spPr bwMode="auto">
            <a:xfrm>
              <a:off x="3056" y="1853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8" name="Oval 282"/>
            <p:cNvSpPr>
              <a:spLocks noChangeAspect="1" noChangeArrowheads="1"/>
            </p:cNvSpPr>
            <p:nvPr/>
          </p:nvSpPr>
          <p:spPr bwMode="auto">
            <a:xfrm>
              <a:off x="2517" y="213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79" name="Oval 283"/>
            <p:cNvSpPr>
              <a:spLocks noChangeAspect="1" noChangeArrowheads="1"/>
            </p:cNvSpPr>
            <p:nvPr/>
          </p:nvSpPr>
          <p:spPr bwMode="auto">
            <a:xfrm>
              <a:off x="2866" y="2519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0" name="Oval 284"/>
            <p:cNvSpPr>
              <a:spLocks noChangeAspect="1" noChangeArrowheads="1"/>
            </p:cNvSpPr>
            <p:nvPr/>
          </p:nvSpPr>
          <p:spPr bwMode="auto">
            <a:xfrm>
              <a:off x="2716" y="2243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1" name="Oval 285"/>
            <p:cNvSpPr>
              <a:spLocks noChangeAspect="1" noChangeArrowheads="1"/>
            </p:cNvSpPr>
            <p:nvPr/>
          </p:nvSpPr>
          <p:spPr bwMode="auto">
            <a:xfrm>
              <a:off x="3056" y="204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2" name="Oval 286"/>
            <p:cNvSpPr>
              <a:spLocks noChangeAspect="1" noChangeArrowheads="1"/>
            </p:cNvSpPr>
            <p:nvPr/>
          </p:nvSpPr>
          <p:spPr bwMode="auto">
            <a:xfrm>
              <a:off x="2993" y="2506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3" name="Oval 287"/>
            <p:cNvSpPr>
              <a:spLocks noChangeAspect="1" noChangeArrowheads="1"/>
            </p:cNvSpPr>
            <p:nvPr/>
          </p:nvSpPr>
          <p:spPr bwMode="auto">
            <a:xfrm>
              <a:off x="3283" y="2370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4" name="Oval 288"/>
            <p:cNvSpPr>
              <a:spLocks noChangeAspect="1" noChangeArrowheads="1"/>
            </p:cNvSpPr>
            <p:nvPr/>
          </p:nvSpPr>
          <p:spPr bwMode="auto">
            <a:xfrm>
              <a:off x="2526" y="207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5" name="Oval 289"/>
            <p:cNvSpPr>
              <a:spLocks noChangeAspect="1" noChangeArrowheads="1"/>
            </p:cNvSpPr>
            <p:nvPr/>
          </p:nvSpPr>
          <p:spPr bwMode="auto">
            <a:xfrm>
              <a:off x="2644" y="2057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6" name="Oval 290"/>
            <p:cNvSpPr>
              <a:spLocks noChangeAspect="1" noChangeArrowheads="1"/>
            </p:cNvSpPr>
            <p:nvPr/>
          </p:nvSpPr>
          <p:spPr bwMode="auto">
            <a:xfrm>
              <a:off x="3256" y="2184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7" name="Oval 291"/>
            <p:cNvSpPr>
              <a:spLocks noChangeAspect="1" noChangeArrowheads="1"/>
            </p:cNvSpPr>
            <p:nvPr/>
          </p:nvSpPr>
          <p:spPr bwMode="auto">
            <a:xfrm>
              <a:off x="2526" y="206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8" name="Oval 292"/>
            <p:cNvSpPr>
              <a:spLocks noChangeAspect="1" noChangeArrowheads="1"/>
            </p:cNvSpPr>
            <p:nvPr/>
          </p:nvSpPr>
          <p:spPr bwMode="auto">
            <a:xfrm>
              <a:off x="3324" y="221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89" name="Oval 293"/>
            <p:cNvSpPr>
              <a:spLocks noChangeAspect="1" noChangeArrowheads="1"/>
            </p:cNvSpPr>
            <p:nvPr/>
          </p:nvSpPr>
          <p:spPr bwMode="auto">
            <a:xfrm>
              <a:off x="2725" y="226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0" name="Oval 294"/>
            <p:cNvSpPr>
              <a:spLocks noChangeAspect="1" noChangeArrowheads="1"/>
            </p:cNvSpPr>
            <p:nvPr/>
          </p:nvSpPr>
          <p:spPr bwMode="auto">
            <a:xfrm>
              <a:off x="2857" y="202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1" name="Oval 295"/>
            <p:cNvSpPr>
              <a:spLocks noChangeAspect="1" noChangeArrowheads="1"/>
            </p:cNvSpPr>
            <p:nvPr/>
          </p:nvSpPr>
          <p:spPr bwMode="auto">
            <a:xfrm>
              <a:off x="2784" y="2002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2" name="Oval 296"/>
            <p:cNvSpPr>
              <a:spLocks noChangeAspect="1" noChangeArrowheads="1"/>
            </p:cNvSpPr>
            <p:nvPr/>
          </p:nvSpPr>
          <p:spPr bwMode="auto">
            <a:xfrm>
              <a:off x="2988" y="183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3" name="Oval 297"/>
            <p:cNvSpPr>
              <a:spLocks noChangeAspect="1" noChangeArrowheads="1"/>
            </p:cNvSpPr>
            <p:nvPr/>
          </p:nvSpPr>
          <p:spPr bwMode="auto">
            <a:xfrm>
              <a:off x="3034" y="219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4" name="Oval 298"/>
            <p:cNvSpPr>
              <a:spLocks noChangeAspect="1" noChangeArrowheads="1"/>
            </p:cNvSpPr>
            <p:nvPr/>
          </p:nvSpPr>
          <p:spPr bwMode="auto">
            <a:xfrm>
              <a:off x="2580" y="237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5" name="Oval 299"/>
            <p:cNvSpPr>
              <a:spLocks noChangeAspect="1" noChangeArrowheads="1"/>
            </p:cNvSpPr>
            <p:nvPr/>
          </p:nvSpPr>
          <p:spPr bwMode="auto">
            <a:xfrm>
              <a:off x="2635" y="2070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6" name="Oval 300"/>
            <p:cNvSpPr>
              <a:spLocks noChangeAspect="1" noChangeArrowheads="1"/>
            </p:cNvSpPr>
            <p:nvPr/>
          </p:nvSpPr>
          <p:spPr bwMode="auto">
            <a:xfrm>
              <a:off x="3319" y="2029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7" name="Oval 301"/>
            <p:cNvSpPr>
              <a:spLocks noChangeAspect="1" noChangeArrowheads="1"/>
            </p:cNvSpPr>
            <p:nvPr/>
          </p:nvSpPr>
          <p:spPr bwMode="auto">
            <a:xfrm>
              <a:off x="2830" y="2166"/>
              <a:ext cx="40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8" name="Oval 302"/>
            <p:cNvSpPr>
              <a:spLocks noChangeAspect="1" noChangeArrowheads="1"/>
            </p:cNvSpPr>
            <p:nvPr/>
          </p:nvSpPr>
          <p:spPr bwMode="auto">
            <a:xfrm>
              <a:off x="2825" y="228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99" name="Oval 303"/>
            <p:cNvSpPr>
              <a:spLocks noChangeAspect="1" noChangeArrowheads="1"/>
            </p:cNvSpPr>
            <p:nvPr/>
          </p:nvSpPr>
          <p:spPr bwMode="auto">
            <a:xfrm>
              <a:off x="2662" y="247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0" name="Oval 304"/>
            <p:cNvSpPr>
              <a:spLocks noChangeAspect="1" noChangeArrowheads="1"/>
            </p:cNvSpPr>
            <p:nvPr/>
          </p:nvSpPr>
          <p:spPr bwMode="auto">
            <a:xfrm>
              <a:off x="1995" y="219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1" name="Oval 305"/>
            <p:cNvSpPr>
              <a:spLocks noChangeAspect="1" noChangeArrowheads="1"/>
            </p:cNvSpPr>
            <p:nvPr/>
          </p:nvSpPr>
          <p:spPr bwMode="auto">
            <a:xfrm>
              <a:off x="3120" y="197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2" name="Oval 306"/>
            <p:cNvSpPr>
              <a:spLocks noChangeAspect="1" noChangeArrowheads="1"/>
            </p:cNvSpPr>
            <p:nvPr/>
          </p:nvSpPr>
          <p:spPr bwMode="auto">
            <a:xfrm>
              <a:off x="2616" y="208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3" name="Oval 307"/>
            <p:cNvSpPr>
              <a:spLocks noChangeAspect="1" noChangeArrowheads="1"/>
            </p:cNvSpPr>
            <p:nvPr/>
          </p:nvSpPr>
          <p:spPr bwMode="auto">
            <a:xfrm>
              <a:off x="2671" y="232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4" name="Oval 308"/>
            <p:cNvSpPr>
              <a:spLocks noChangeAspect="1" noChangeArrowheads="1"/>
            </p:cNvSpPr>
            <p:nvPr/>
          </p:nvSpPr>
          <p:spPr bwMode="auto">
            <a:xfrm>
              <a:off x="2802" y="228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5" name="Oval 309"/>
            <p:cNvSpPr>
              <a:spLocks noChangeAspect="1" noChangeArrowheads="1"/>
            </p:cNvSpPr>
            <p:nvPr/>
          </p:nvSpPr>
          <p:spPr bwMode="auto">
            <a:xfrm>
              <a:off x="3120" y="2039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6" name="Oval 310"/>
            <p:cNvSpPr>
              <a:spLocks noChangeAspect="1" noChangeArrowheads="1"/>
            </p:cNvSpPr>
            <p:nvPr/>
          </p:nvSpPr>
          <p:spPr bwMode="auto">
            <a:xfrm>
              <a:off x="2539" y="2329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7" name="Oval 311"/>
            <p:cNvSpPr>
              <a:spLocks noChangeAspect="1" noChangeArrowheads="1"/>
            </p:cNvSpPr>
            <p:nvPr/>
          </p:nvSpPr>
          <p:spPr bwMode="auto">
            <a:xfrm>
              <a:off x="3233" y="197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8" name="Oval 312"/>
            <p:cNvSpPr>
              <a:spLocks noChangeAspect="1" noChangeArrowheads="1"/>
            </p:cNvSpPr>
            <p:nvPr/>
          </p:nvSpPr>
          <p:spPr bwMode="auto">
            <a:xfrm>
              <a:off x="2313" y="2170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09" name="Oval 313"/>
            <p:cNvSpPr>
              <a:spLocks noChangeAspect="1" noChangeArrowheads="1"/>
            </p:cNvSpPr>
            <p:nvPr/>
          </p:nvSpPr>
          <p:spPr bwMode="auto">
            <a:xfrm>
              <a:off x="2857" y="2079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0" name="Oval 314"/>
            <p:cNvSpPr>
              <a:spLocks noChangeAspect="1" noChangeArrowheads="1"/>
            </p:cNvSpPr>
            <p:nvPr/>
          </p:nvSpPr>
          <p:spPr bwMode="auto">
            <a:xfrm>
              <a:off x="2807" y="1989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1" name="Oval 315"/>
            <p:cNvSpPr>
              <a:spLocks noChangeAspect="1" noChangeArrowheads="1"/>
            </p:cNvSpPr>
            <p:nvPr/>
          </p:nvSpPr>
          <p:spPr bwMode="auto">
            <a:xfrm>
              <a:off x="2943" y="173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2" name="Oval 316"/>
            <p:cNvSpPr>
              <a:spLocks noChangeAspect="1" noChangeArrowheads="1"/>
            </p:cNvSpPr>
            <p:nvPr/>
          </p:nvSpPr>
          <p:spPr bwMode="auto">
            <a:xfrm>
              <a:off x="2753" y="209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3" name="Oval 317"/>
            <p:cNvSpPr>
              <a:spLocks noChangeAspect="1" noChangeArrowheads="1"/>
            </p:cNvSpPr>
            <p:nvPr/>
          </p:nvSpPr>
          <p:spPr bwMode="auto">
            <a:xfrm>
              <a:off x="2485" y="213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4" name="Oval 318"/>
            <p:cNvSpPr>
              <a:spLocks noChangeAspect="1" noChangeArrowheads="1"/>
            </p:cNvSpPr>
            <p:nvPr/>
          </p:nvSpPr>
          <p:spPr bwMode="auto">
            <a:xfrm>
              <a:off x="2226" y="2129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5" name="Oval 319"/>
            <p:cNvSpPr>
              <a:spLocks noChangeAspect="1" noChangeArrowheads="1"/>
            </p:cNvSpPr>
            <p:nvPr/>
          </p:nvSpPr>
          <p:spPr bwMode="auto">
            <a:xfrm>
              <a:off x="2725" y="213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6" name="Oval 320"/>
            <p:cNvSpPr>
              <a:spLocks noChangeAspect="1" noChangeArrowheads="1"/>
            </p:cNvSpPr>
            <p:nvPr/>
          </p:nvSpPr>
          <p:spPr bwMode="auto">
            <a:xfrm>
              <a:off x="2988" y="191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7" name="Oval 321"/>
            <p:cNvSpPr>
              <a:spLocks noChangeAspect="1" noChangeArrowheads="1"/>
            </p:cNvSpPr>
            <p:nvPr/>
          </p:nvSpPr>
          <p:spPr bwMode="auto">
            <a:xfrm>
              <a:off x="2857" y="2098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8" name="Oval 322"/>
            <p:cNvSpPr>
              <a:spLocks noChangeAspect="1" noChangeArrowheads="1"/>
            </p:cNvSpPr>
            <p:nvPr/>
          </p:nvSpPr>
          <p:spPr bwMode="auto">
            <a:xfrm>
              <a:off x="2272" y="198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19" name="Oval 323"/>
            <p:cNvSpPr>
              <a:spLocks noChangeAspect="1" noChangeArrowheads="1"/>
            </p:cNvSpPr>
            <p:nvPr/>
          </p:nvSpPr>
          <p:spPr bwMode="auto">
            <a:xfrm>
              <a:off x="3097" y="181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0" name="Oval 324"/>
            <p:cNvSpPr>
              <a:spLocks noChangeAspect="1" noChangeArrowheads="1"/>
            </p:cNvSpPr>
            <p:nvPr/>
          </p:nvSpPr>
          <p:spPr bwMode="auto">
            <a:xfrm>
              <a:off x="3455" y="167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1" name="Oval 325"/>
            <p:cNvSpPr>
              <a:spLocks noChangeAspect="1" noChangeArrowheads="1"/>
            </p:cNvSpPr>
            <p:nvPr/>
          </p:nvSpPr>
          <p:spPr bwMode="auto">
            <a:xfrm>
              <a:off x="3288" y="1984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2" name="Oval 326"/>
            <p:cNvSpPr>
              <a:spLocks noChangeAspect="1" noChangeArrowheads="1"/>
            </p:cNvSpPr>
            <p:nvPr/>
          </p:nvSpPr>
          <p:spPr bwMode="auto">
            <a:xfrm>
              <a:off x="3211" y="1708"/>
              <a:ext cx="40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3" name="Oval 327"/>
            <p:cNvSpPr>
              <a:spLocks noChangeAspect="1" noChangeArrowheads="1"/>
            </p:cNvSpPr>
            <p:nvPr/>
          </p:nvSpPr>
          <p:spPr bwMode="auto">
            <a:xfrm>
              <a:off x="3174" y="1921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4" name="Oval 328"/>
            <p:cNvSpPr>
              <a:spLocks noChangeAspect="1" noChangeArrowheads="1"/>
            </p:cNvSpPr>
            <p:nvPr/>
          </p:nvSpPr>
          <p:spPr bwMode="auto">
            <a:xfrm>
              <a:off x="3156" y="164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5" name="Oval 329"/>
            <p:cNvSpPr>
              <a:spLocks noChangeAspect="1" noChangeArrowheads="1"/>
            </p:cNvSpPr>
            <p:nvPr/>
          </p:nvSpPr>
          <p:spPr bwMode="auto">
            <a:xfrm>
              <a:off x="3183" y="180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6" name="Oval 330"/>
            <p:cNvSpPr>
              <a:spLocks noChangeAspect="1" noChangeArrowheads="1"/>
            </p:cNvSpPr>
            <p:nvPr/>
          </p:nvSpPr>
          <p:spPr bwMode="auto">
            <a:xfrm>
              <a:off x="2925" y="169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7" name="Oval 331"/>
            <p:cNvSpPr>
              <a:spLocks noChangeAspect="1" noChangeArrowheads="1"/>
            </p:cNvSpPr>
            <p:nvPr/>
          </p:nvSpPr>
          <p:spPr bwMode="auto">
            <a:xfrm>
              <a:off x="3133" y="2329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8" name="Oval 332"/>
            <p:cNvSpPr>
              <a:spLocks noChangeAspect="1" noChangeArrowheads="1"/>
            </p:cNvSpPr>
            <p:nvPr/>
          </p:nvSpPr>
          <p:spPr bwMode="auto">
            <a:xfrm>
              <a:off x="3288" y="2741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29" name="Oval 333"/>
            <p:cNvSpPr>
              <a:spLocks noChangeAspect="1" noChangeArrowheads="1"/>
            </p:cNvSpPr>
            <p:nvPr/>
          </p:nvSpPr>
          <p:spPr bwMode="auto">
            <a:xfrm>
              <a:off x="3043" y="287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0" name="Oval 334"/>
            <p:cNvSpPr>
              <a:spLocks noChangeAspect="1" noChangeArrowheads="1"/>
            </p:cNvSpPr>
            <p:nvPr/>
          </p:nvSpPr>
          <p:spPr bwMode="auto">
            <a:xfrm>
              <a:off x="3233" y="284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1" name="Oval 335"/>
            <p:cNvSpPr>
              <a:spLocks noChangeAspect="1" noChangeArrowheads="1"/>
            </p:cNvSpPr>
            <p:nvPr/>
          </p:nvSpPr>
          <p:spPr bwMode="auto">
            <a:xfrm>
              <a:off x="3075" y="2946"/>
              <a:ext cx="40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2" name="Oval 336"/>
            <p:cNvSpPr>
              <a:spLocks noChangeAspect="1" noChangeArrowheads="1"/>
            </p:cNvSpPr>
            <p:nvPr/>
          </p:nvSpPr>
          <p:spPr bwMode="auto">
            <a:xfrm>
              <a:off x="3446" y="274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3" name="Oval 337"/>
            <p:cNvSpPr>
              <a:spLocks noChangeAspect="1" noChangeArrowheads="1"/>
            </p:cNvSpPr>
            <p:nvPr/>
          </p:nvSpPr>
          <p:spPr bwMode="auto">
            <a:xfrm>
              <a:off x="3265" y="231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4" name="Oval 338"/>
            <p:cNvSpPr>
              <a:spLocks noChangeAspect="1" noChangeArrowheads="1"/>
            </p:cNvSpPr>
            <p:nvPr/>
          </p:nvSpPr>
          <p:spPr bwMode="auto">
            <a:xfrm>
              <a:off x="2734" y="265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5" name="Oval 339"/>
            <p:cNvSpPr>
              <a:spLocks noChangeAspect="1" noChangeArrowheads="1"/>
            </p:cNvSpPr>
            <p:nvPr/>
          </p:nvSpPr>
          <p:spPr bwMode="auto">
            <a:xfrm>
              <a:off x="2966" y="3041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6" name="Oval 340"/>
            <p:cNvSpPr>
              <a:spLocks noChangeAspect="1" noChangeArrowheads="1"/>
            </p:cNvSpPr>
            <p:nvPr/>
          </p:nvSpPr>
          <p:spPr bwMode="auto">
            <a:xfrm>
              <a:off x="3229" y="242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7" name="Oval 341"/>
            <p:cNvSpPr>
              <a:spLocks noChangeAspect="1" noChangeArrowheads="1"/>
            </p:cNvSpPr>
            <p:nvPr/>
          </p:nvSpPr>
          <p:spPr bwMode="auto">
            <a:xfrm>
              <a:off x="2780" y="245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8" name="Oval 342"/>
            <p:cNvSpPr>
              <a:spLocks noChangeAspect="1" noChangeArrowheads="1"/>
            </p:cNvSpPr>
            <p:nvPr/>
          </p:nvSpPr>
          <p:spPr bwMode="auto">
            <a:xfrm>
              <a:off x="3451" y="242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39" name="Oval 343"/>
            <p:cNvSpPr>
              <a:spLocks noChangeAspect="1" noChangeArrowheads="1"/>
            </p:cNvSpPr>
            <p:nvPr/>
          </p:nvSpPr>
          <p:spPr bwMode="auto">
            <a:xfrm>
              <a:off x="3383" y="273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0" name="Oval 344"/>
            <p:cNvSpPr>
              <a:spLocks noChangeAspect="1" noChangeArrowheads="1"/>
            </p:cNvSpPr>
            <p:nvPr/>
          </p:nvSpPr>
          <p:spPr bwMode="auto">
            <a:xfrm>
              <a:off x="3328" y="219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1" name="Oval 345"/>
            <p:cNvSpPr>
              <a:spLocks noChangeAspect="1" noChangeArrowheads="1"/>
            </p:cNvSpPr>
            <p:nvPr/>
          </p:nvSpPr>
          <p:spPr bwMode="auto">
            <a:xfrm>
              <a:off x="2408" y="267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2" name="Oval 346"/>
            <p:cNvSpPr>
              <a:spLocks noChangeAspect="1" noChangeArrowheads="1"/>
            </p:cNvSpPr>
            <p:nvPr/>
          </p:nvSpPr>
          <p:spPr bwMode="auto">
            <a:xfrm>
              <a:off x="3029" y="215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3" name="Oval 347"/>
            <p:cNvSpPr>
              <a:spLocks noChangeAspect="1" noChangeArrowheads="1"/>
            </p:cNvSpPr>
            <p:nvPr/>
          </p:nvSpPr>
          <p:spPr bwMode="auto">
            <a:xfrm>
              <a:off x="3247" y="2574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4" name="Oval 348"/>
            <p:cNvSpPr>
              <a:spLocks noChangeAspect="1" noChangeArrowheads="1"/>
            </p:cNvSpPr>
            <p:nvPr/>
          </p:nvSpPr>
          <p:spPr bwMode="auto">
            <a:xfrm>
              <a:off x="3288" y="2510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5" name="Oval 349"/>
            <p:cNvSpPr>
              <a:spLocks noChangeAspect="1" noChangeArrowheads="1"/>
            </p:cNvSpPr>
            <p:nvPr/>
          </p:nvSpPr>
          <p:spPr bwMode="auto">
            <a:xfrm>
              <a:off x="3093" y="1984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6" name="Oval 350"/>
            <p:cNvSpPr>
              <a:spLocks noChangeAspect="1" noChangeArrowheads="1"/>
            </p:cNvSpPr>
            <p:nvPr/>
          </p:nvSpPr>
          <p:spPr bwMode="auto">
            <a:xfrm>
              <a:off x="3474" y="2460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7" name="Oval 351"/>
            <p:cNvSpPr>
              <a:spLocks noChangeAspect="1" noChangeArrowheads="1"/>
            </p:cNvSpPr>
            <p:nvPr/>
          </p:nvSpPr>
          <p:spPr bwMode="auto">
            <a:xfrm>
              <a:off x="3025" y="253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8" name="Oval 352"/>
            <p:cNvSpPr>
              <a:spLocks noChangeAspect="1" noChangeArrowheads="1"/>
            </p:cNvSpPr>
            <p:nvPr/>
          </p:nvSpPr>
          <p:spPr bwMode="auto">
            <a:xfrm>
              <a:off x="3333" y="268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49" name="Oval 353"/>
            <p:cNvSpPr>
              <a:spLocks noChangeAspect="1" noChangeArrowheads="1"/>
            </p:cNvSpPr>
            <p:nvPr/>
          </p:nvSpPr>
          <p:spPr bwMode="auto">
            <a:xfrm>
              <a:off x="2136" y="2342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0" name="Oval 354"/>
            <p:cNvSpPr>
              <a:spLocks noChangeAspect="1" noChangeArrowheads="1"/>
            </p:cNvSpPr>
            <p:nvPr/>
          </p:nvSpPr>
          <p:spPr bwMode="auto">
            <a:xfrm>
              <a:off x="3256" y="252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1" name="Oval 355"/>
            <p:cNvSpPr>
              <a:spLocks noChangeAspect="1" noChangeArrowheads="1"/>
            </p:cNvSpPr>
            <p:nvPr/>
          </p:nvSpPr>
          <p:spPr bwMode="auto">
            <a:xfrm>
              <a:off x="2834" y="291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2" name="Oval 356"/>
            <p:cNvSpPr>
              <a:spLocks noChangeAspect="1" noChangeArrowheads="1"/>
            </p:cNvSpPr>
            <p:nvPr/>
          </p:nvSpPr>
          <p:spPr bwMode="auto">
            <a:xfrm>
              <a:off x="3474" y="258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3" name="Oval 357"/>
            <p:cNvSpPr>
              <a:spLocks noChangeAspect="1" noChangeArrowheads="1"/>
            </p:cNvSpPr>
            <p:nvPr/>
          </p:nvSpPr>
          <p:spPr bwMode="auto">
            <a:xfrm>
              <a:off x="3143" y="2837"/>
              <a:ext cx="40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4" name="Oval 358"/>
            <p:cNvSpPr>
              <a:spLocks noChangeAspect="1" noChangeArrowheads="1"/>
            </p:cNvSpPr>
            <p:nvPr/>
          </p:nvSpPr>
          <p:spPr bwMode="auto">
            <a:xfrm>
              <a:off x="3138" y="248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5" name="Oval 359"/>
            <p:cNvSpPr>
              <a:spLocks noChangeAspect="1" noChangeArrowheads="1"/>
            </p:cNvSpPr>
            <p:nvPr/>
          </p:nvSpPr>
          <p:spPr bwMode="auto">
            <a:xfrm>
              <a:off x="3170" y="265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6" name="Oval 360"/>
            <p:cNvSpPr>
              <a:spLocks noChangeAspect="1" noChangeArrowheads="1"/>
            </p:cNvSpPr>
            <p:nvPr/>
          </p:nvSpPr>
          <p:spPr bwMode="auto">
            <a:xfrm>
              <a:off x="3596" y="256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7" name="Oval 361"/>
            <p:cNvSpPr>
              <a:spLocks noChangeAspect="1" noChangeArrowheads="1"/>
            </p:cNvSpPr>
            <p:nvPr/>
          </p:nvSpPr>
          <p:spPr bwMode="auto">
            <a:xfrm>
              <a:off x="2807" y="272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8" name="Oval 362"/>
            <p:cNvSpPr>
              <a:spLocks noChangeAspect="1" noChangeArrowheads="1"/>
            </p:cNvSpPr>
            <p:nvPr/>
          </p:nvSpPr>
          <p:spPr bwMode="auto">
            <a:xfrm>
              <a:off x="3265" y="2633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59" name="Oval 363"/>
            <p:cNvSpPr>
              <a:spLocks noChangeAspect="1" noChangeArrowheads="1"/>
            </p:cNvSpPr>
            <p:nvPr/>
          </p:nvSpPr>
          <p:spPr bwMode="auto">
            <a:xfrm>
              <a:off x="3075" y="2424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0" name="Oval 364"/>
            <p:cNvSpPr>
              <a:spLocks noChangeAspect="1" noChangeArrowheads="1"/>
            </p:cNvSpPr>
            <p:nvPr/>
          </p:nvSpPr>
          <p:spPr bwMode="auto">
            <a:xfrm>
              <a:off x="3709" y="276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1" name="Oval 365"/>
            <p:cNvSpPr>
              <a:spLocks noChangeAspect="1" noChangeArrowheads="1"/>
            </p:cNvSpPr>
            <p:nvPr/>
          </p:nvSpPr>
          <p:spPr bwMode="auto">
            <a:xfrm>
              <a:off x="3469" y="267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2" name="Oval 366"/>
            <p:cNvSpPr>
              <a:spLocks noChangeAspect="1" noChangeArrowheads="1"/>
            </p:cNvSpPr>
            <p:nvPr/>
          </p:nvSpPr>
          <p:spPr bwMode="auto">
            <a:xfrm>
              <a:off x="2798" y="2642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3" name="Oval 367"/>
            <p:cNvSpPr>
              <a:spLocks noChangeAspect="1" noChangeArrowheads="1"/>
            </p:cNvSpPr>
            <p:nvPr/>
          </p:nvSpPr>
          <p:spPr bwMode="auto">
            <a:xfrm>
              <a:off x="3424" y="276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4" name="Oval 368"/>
            <p:cNvSpPr>
              <a:spLocks noChangeAspect="1" noChangeArrowheads="1"/>
            </p:cNvSpPr>
            <p:nvPr/>
          </p:nvSpPr>
          <p:spPr bwMode="auto">
            <a:xfrm>
              <a:off x="3165" y="2642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5" name="Oval 369"/>
            <p:cNvSpPr>
              <a:spLocks noChangeAspect="1" noChangeArrowheads="1"/>
            </p:cNvSpPr>
            <p:nvPr/>
          </p:nvSpPr>
          <p:spPr bwMode="auto">
            <a:xfrm>
              <a:off x="3256" y="267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6" name="Oval 370"/>
            <p:cNvSpPr>
              <a:spLocks noChangeAspect="1" noChangeArrowheads="1"/>
            </p:cNvSpPr>
            <p:nvPr/>
          </p:nvSpPr>
          <p:spPr bwMode="auto">
            <a:xfrm>
              <a:off x="3093" y="2619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7" name="Oval 371"/>
            <p:cNvSpPr>
              <a:spLocks noChangeAspect="1" noChangeArrowheads="1"/>
            </p:cNvSpPr>
            <p:nvPr/>
          </p:nvSpPr>
          <p:spPr bwMode="auto">
            <a:xfrm>
              <a:off x="3224" y="2492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8" name="Oval 372"/>
            <p:cNvSpPr>
              <a:spLocks noChangeAspect="1" noChangeArrowheads="1"/>
            </p:cNvSpPr>
            <p:nvPr/>
          </p:nvSpPr>
          <p:spPr bwMode="auto">
            <a:xfrm>
              <a:off x="3501" y="2556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69" name="Oval 373"/>
            <p:cNvSpPr>
              <a:spLocks noChangeAspect="1" noChangeArrowheads="1"/>
            </p:cNvSpPr>
            <p:nvPr/>
          </p:nvSpPr>
          <p:spPr bwMode="auto">
            <a:xfrm>
              <a:off x="3551" y="273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0" name="Oval 374"/>
            <p:cNvSpPr>
              <a:spLocks noChangeAspect="1" noChangeArrowheads="1"/>
            </p:cNvSpPr>
            <p:nvPr/>
          </p:nvSpPr>
          <p:spPr bwMode="auto">
            <a:xfrm>
              <a:off x="3274" y="260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1" name="Oval 375"/>
            <p:cNvSpPr>
              <a:spLocks noChangeAspect="1" noChangeArrowheads="1"/>
            </p:cNvSpPr>
            <p:nvPr/>
          </p:nvSpPr>
          <p:spPr bwMode="auto">
            <a:xfrm>
              <a:off x="3437" y="2442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2" name="Oval 376"/>
            <p:cNvSpPr>
              <a:spLocks noChangeAspect="1" noChangeArrowheads="1"/>
            </p:cNvSpPr>
            <p:nvPr/>
          </p:nvSpPr>
          <p:spPr bwMode="auto">
            <a:xfrm>
              <a:off x="2453" y="2732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3" name="Oval 377"/>
            <p:cNvSpPr>
              <a:spLocks noChangeAspect="1" noChangeArrowheads="1"/>
            </p:cNvSpPr>
            <p:nvPr/>
          </p:nvSpPr>
          <p:spPr bwMode="auto">
            <a:xfrm>
              <a:off x="2707" y="202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4" name="Oval 378"/>
            <p:cNvSpPr>
              <a:spLocks noChangeAspect="1" noChangeArrowheads="1"/>
            </p:cNvSpPr>
            <p:nvPr/>
          </p:nvSpPr>
          <p:spPr bwMode="auto">
            <a:xfrm>
              <a:off x="2784" y="2175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5" name="Oval 379"/>
            <p:cNvSpPr>
              <a:spLocks noChangeAspect="1" noChangeArrowheads="1"/>
            </p:cNvSpPr>
            <p:nvPr/>
          </p:nvSpPr>
          <p:spPr bwMode="auto">
            <a:xfrm>
              <a:off x="2997" y="162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6" name="Oval 380"/>
            <p:cNvSpPr>
              <a:spLocks noChangeAspect="1" noChangeArrowheads="1"/>
            </p:cNvSpPr>
            <p:nvPr/>
          </p:nvSpPr>
          <p:spPr bwMode="auto">
            <a:xfrm>
              <a:off x="3170" y="180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7" name="Oval 381"/>
            <p:cNvSpPr>
              <a:spLocks noChangeAspect="1" noChangeArrowheads="1"/>
            </p:cNvSpPr>
            <p:nvPr/>
          </p:nvSpPr>
          <p:spPr bwMode="auto">
            <a:xfrm>
              <a:off x="3260" y="189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8" name="Oval 382"/>
            <p:cNvSpPr>
              <a:spLocks noChangeAspect="1" noChangeArrowheads="1"/>
            </p:cNvSpPr>
            <p:nvPr/>
          </p:nvSpPr>
          <p:spPr bwMode="auto">
            <a:xfrm>
              <a:off x="3115" y="1912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79" name="Oval 383"/>
            <p:cNvSpPr>
              <a:spLocks noChangeAspect="1" noChangeArrowheads="1"/>
            </p:cNvSpPr>
            <p:nvPr/>
          </p:nvSpPr>
          <p:spPr bwMode="auto">
            <a:xfrm>
              <a:off x="3406" y="1780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0" name="Oval 384"/>
            <p:cNvSpPr>
              <a:spLocks noChangeAspect="1" noChangeArrowheads="1"/>
            </p:cNvSpPr>
            <p:nvPr/>
          </p:nvSpPr>
          <p:spPr bwMode="auto">
            <a:xfrm>
              <a:off x="2353" y="208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1" name="Oval 385"/>
            <p:cNvSpPr>
              <a:spLocks noChangeAspect="1" noChangeArrowheads="1"/>
            </p:cNvSpPr>
            <p:nvPr/>
          </p:nvSpPr>
          <p:spPr bwMode="auto">
            <a:xfrm>
              <a:off x="3093" y="1513"/>
              <a:ext cx="40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2" name="Oval 386"/>
            <p:cNvSpPr>
              <a:spLocks noChangeAspect="1" noChangeArrowheads="1"/>
            </p:cNvSpPr>
            <p:nvPr/>
          </p:nvSpPr>
          <p:spPr bwMode="auto">
            <a:xfrm>
              <a:off x="2285" y="2184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3" name="Oval 387"/>
            <p:cNvSpPr>
              <a:spLocks noChangeAspect="1" noChangeArrowheads="1"/>
            </p:cNvSpPr>
            <p:nvPr/>
          </p:nvSpPr>
          <p:spPr bwMode="auto">
            <a:xfrm>
              <a:off x="2154" y="2293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4" name="Oval 388"/>
            <p:cNvSpPr>
              <a:spLocks noChangeAspect="1" noChangeArrowheads="1"/>
            </p:cNvSpPr>
            <p:nvPr/>
          </p:nvSpPr>
          <p:spPr bwMode="auto">
            <a:xfrm>
              <a:off x="2099" y="2111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5" name="Oval 389"/>
            <p:cNvSpPr>
              <a:spLocks noChangeAspect="1" noChangeArrowheads="1"/>
            </p:cNvSpPr>
            <p:nvPr/>
          </p:nvSpPr>
          <p:spPr bwMode="auto">
            <a:xfrm>
              <a:off x="2866" y="233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6" name="Oval 390"/>
            <p:cNvSpPr>
              <a:spLocks noChangeAspect="1" noChangeArrowheads="1"/>
            </p:cNvSpPr>
            <p:nvPr/>
          </p:nvSpPr>
          <p:spPr bwMode="auto">
            <a:xfrm>
              <a:off x="2898" y="1766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7" name="Oval 391"/>
            <p:cNvSpPr>
              <a:spLocks noChangeAspect="1" noChangeArrowheads="1"/>
            </p:cNvSpPr>
            <p:nvPr/>
          </p:nvSpPr>
          <p:spPr bwMode="auto">
            <a:xfrm>
              <a:off x="2834" y="200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8" name="Oval 392"/>
            <p:cNvSpPr>
              <a:spLocks noChangeAspect="1" noChangeArrowheads="1"/>
            </p:cNvSpPr>
            <p:nvPr/>
          </p:nvSpPr>
          <p:spPr bwMode="auto">
            <a:xfrm>
              <a:off x="3229" y="175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89" name="Oval 393"/>
            <p:cNvSpPr>
              <a:spLocks noChangeAspect="1" noChangeArrowheads="1"/>
            </p:cNvSpPr>
            <p:nvPr/>
          </p:nvSpPr>
          <p:spPr bwMode="auto">
            <a:xfrm>
              <a:off x="2630" y="194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0" name="Oval 394"/>
            <p:cNvSpPr>
              <a:spLocks noChangeAspect="1" noChangeArrowheads="1"/>
            </p:cNvSpPr>
            <p:nvPr/>
          </p:nvSpPr>
          <p:spPr bwMode="auto">
            <a:xfrm>
              <a:off x="3161" y="1458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1" name="Oval 395"/>
            <p:cNvSpPr>
              <a:spLocks noChangeAspect="1" noChangeArrowheads="1"/>
            </p:cNvSpPr>
            <p:nvPr/>
          </p:nvSpPr>
          <p:spPr bwMode="auto">
            <a:xfrm>
              <a:off x="3156" y="189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2" name="Oval 396"/>
            <p:cNvSpPr>
              <a:spLocks noChangeAspect="1" noChangeArrowheads="1"/>
            </p:cNvSpPr>
            <p:nvPr/>
          </p:nvSpPr>
          <p:spPr bwMode="auto">
            <a:xfrm>
              <a:off x="2571" y="1880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3" name="Oval 397"/>
            <p:cNvSpPr>
              <a:spLocks noChangeAspect="1" noChangeArrowheads="1"/>
            </p:cNvSpPr>
            <p:nvPr/>
          </p:nvSpPr>
          <p:spPr bwMode="auto">
            <a:xfrm>
              <a:off x="2122" y="182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4" name="Oval 398"/>
            <p:cNvSpPr>
              <a:spLocks noChangeAspect="1" noChangeArrowheads="1"/>
            </p:cNvSpPr>
            <p:nvPr/>
          </p:nvSpPr>
          <p:spPr bwMode="auto">
            <a:xfrm>
              <a:off x="2163" y="190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5" name="Oval 399"/>
            <p:cNvSpPr>
              <a:spLocks noChangeAspect="1" noChangeArrowheads="1"/>
            </p:cNvSpPr>
            <p:nvPr/>
          </p:nvSpPr>
          <p:spPr bwMode="auto">
            <a:xfrm>
              <a:off x="2861" y="1544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6" name="Oval 400"/>
            <p:cNvSpPr>
              <a:spLocks noChangeAspect="1" noChangeArrowheads="1"/>
            </p:cNvSpPr>
            <p:nvPr/>
          </p:nvSpPr>
          <p:spPr bwMode="auto">
            <a:xfrm>
              <a:off x="2258" y="2166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7" name="Oval 401"/>
            <p:cNvSpPr>
              <a:spLocks noChangeAspect="1" noChangeArrowheads="1"/>
            </p:cNvSpPr>
            <p:nvPr/>
          </p:nvSpPr>
          <p:spPr bwMode="auto">
            <a:xfrm>
              <a:off x="2907" y="189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8" name="Oval 402"/>
            <p:cNvSpPr>
              <a:spLocks noChangeAspect="1" noChangeArrowheads="1"/>
            </p:cNvSpPr>
            <p:nvPr/>
          </p:nvSpPr>
          <p:spPr bwMode="auto">
            <a:xfrm>
              <a:off x="2644" y="251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99" name="Oval 403"/>
            <p:cNvSpPr>
              <a:spLocks noChangeAspect="1" noChangeArrowheads="1"/>
            </p:cNvSpPr>
            <p:nvPr/>
          </p:nvSpPr>
          <p:spPr bwMode="auto">
            <a:xfrm>
              <a:off x="2748" y="214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0" name="Oval 404"/>
            <p:cNvSpPr>
              <a:spLocks noChangeAspect="1" noChangeArrowheads="1"/>
            </p:cNvSpPr>
            <p:nvPr/>
          </p:nvSpPr>
          <p:spPr bwMode="auto">
            <a:xfrm>
              <a:off x="2698" y="258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1" name="Oval 405"/>
            <p:cNvSpPr>
              <a:spLocks noChangeAspect="1" noChangeArrowheads="1"/>
            </p:cNvSpPr>
            <p:nvPr/>
          </p:nvSpPr>
          <p:spPr bwMode="auto">
            <a:xfrm>
              <a:off x="2567" y="232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2" name="Oval 406"/>
            <p:cNvSpPr>
              <a:spLocks noChangeAspect="1" noChangeArrowheads="1"/>
            </p:cNvSpPr>
            <p:nvPr/>
          </p:nvSpPr>
          <p:spPr bwMode="auto">
            <a:xfrm>
              <a:off x="2875" y="250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3" name="Oval 407"/>
            <p:cNvSpPr>
              <a:spLocks noChangeAspect="1" noChangeArrowheads="1"/>
            </p:cNvSpPr>
            <p:nvPr/>
          </p:nvSpPr>
          <p:spPr bwMode="auto">
            <a:xfrm>
              <a:off x="2753" y="1930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4" name="Oval 408"/>
            <p:cNvSpPr>
              <a:spLocks noChangeAspect="1" noChangeArrowheads="1"/>
            </p:cNvSpPr>
            <p:nvPr/>
          </p:nvSpPr>
          <p:spPr bwMode="auto">
            <a:xfrm>
              <a:off x="3111" y="225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5" name="Oval 409"/>
            <p:cNvSpPr>
              <a:spLocks noChangeAspect="1" noChangeArrowheads="1"/>
            </p:cNvSpPr>
            <p:nvPr/>
          </p:nvSpPr>
          <p:spPr bwMode="auto">
            <a:xfrm>
              <a:off x="2467" y="197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6" name="Oval 410"/>
            <p:cNvSpPr>
              <a:spLocks noChangeAspect="1" noChangeArrowheads="1"/>
            </p:cNvSpPr>
            <p:nvPr/>
          </p:nvSpPr>
          <p:spPr bwMode="auto">
            <a:xfrm>
              <a:off x="2249" y="207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7" name="Oval 411"/>
            <p:cNvSpPr>
              <a:spLocks noChangeAspect="1" noChangeArrowheads="1"/>
            </p:cNvSpPr>
            <p:nvPr/>
          </p:nvSpPr>
          <p:spPr bwMode="auto">
            <a:xfrm>
              <a:off x="2671" y="193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8" name="Oval 412"/>
            <p:cNvSpPr>
              <a:spLocks noChangeAspect="1" noChangeArrowheads="1"/>
            </p:cNvSpPr>
            <p:nvPr/>
          </p:nvSpPr>
          <p:spPr bwMode="auto">
            <a:xfrm>
              <a:off x="2875" y="228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09" name="Oval 413"/>
            <p:cNvSpPr>
              <a:spLocks noChangeAspect="1" noChangeArrowheads="1"/>
            </p:cNvSpPr>
            <p:nvPr/>
          </p:nvSpPr>
          <p:spPr bwMode="auto">
            <a:xfrm>
              <a:off x="2957" y="2429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0" name="Oval 414"/>
            <p:cNvSpPr>
              <a:spLocks noChangeAspect="1" noChangeArrowheads="1"/>
            </p:cNvSpPr>
            <p:nvPr/>
          </p:nvSpPr>
          <p:spPr bwMode="auto">
            <a:xfrm>
              <a:off x="1660" y="225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1" name="Oval 415"/>
            <p:cNvSpPr>
              <a:spLocks noChangeAspect="1" noChangeArrowheads="1"/>
            </p:cNvSpPr>
            <p:nvPr/>
          </p:nvSpPr>
          <p:spPr bwMode="auto">
            <a:xfrm>
              <a:off x="2304" y="2447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2" name="Oval 416"/>
            <p:cNvSpPr>
              <a:spLocks noChangeAspect="1" noChangeArrowheads="1"/>
            </p:cNvSpPr>
            <p:nvPr/>
          </p:nvSpPr>
          <p:spPr bwMode="auto">
            <a:xfrm>
              <a:off x="2957" y="247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3" name="Oval 417"/>
            <p:cNvSpPr>
              <a:spLocks noChangeAspect="1" noChangeArrowheads="1"/>
            </p:cNvSpPr>
            <p:nvPr/>
          </p:nvSpPr>
          <p:spPr bwMode="auto">
            <a:xfrm>
              <a:off x="2217" y="220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4" name="Oval 418"/>
            <p:cNvSpPr>
              <a:spLocks noChangeAspect="1" noChangeArrowheads="1"/>
            </p:cNvSpPr>
            <p:nvPr/>
          </p:nvSpPr>
          <p:spPr bwMode="auto">
            <a:xfrm>
              <a:off x="2771" y="2238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5" name="Oval 419"/>
            <p:cNvSpPr>
              <a:spLocks noChangeAspect="1" noChangeArrowheads="1"/>
            </p:cNvSpPr>
            <p:nvPr/>
          </p:nvSpPr>
          <p:spPr bwMode="auto">
            <a:xfrm>
              <a:off x="2208" y="200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6" name="Oval 420"/>
            <p:cNvSpPr>
              <a:spLocks noChangeAspect="1" noChangeArrowheads="1"/>
            </p:cNvSpPr>
            <p:nvPr/>
          </p:nvSpPr>
          <p:spPr bwMode="auto">
            <a:xfrm>
              <a:off x="2558" y="2347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7" name="Oval 421"/>
            <p:cNvSpPr>
              <a:spLocks noChangeAspect="1" noChangeArrowheads="1"/>
            </p:cNvSpPr>
            <p:nvPr/>
          </p:nvSpPr>
          <p:spPr bwMode="auto">
            <a:xfrm>
              <a:off x="2376" y="239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8" name="Oval 422"/>
            <p:cNvSpPr>
              <a:spLocks noChangeAspect="1" noChangeArrowheads="1"/>
            </p:cNvSpPr>
            <p:nvPr/>
          </p:nvSpPr>
          <p:spPr bwMode="auto">
            <a:xfrm>
              <a:off x="2122" y="197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19" name="Oval 423"/>
            <p:cNvSpPr>
              <a:spLocks noChangeAspect="1" noChangeArrowheads="1"/>
            </p:cNvSpPr>
            <p:nvPr/>
          </p:nvSpPr>
          <p:spPr bwMode="auto">
            <a:xfrm>
              <a:off x="2621" y="211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0" name="Oval 424"/>
            <p:cNvSpPr>
              <a:spLocks noChangeAspect="1" noChangeArrowheads="1"/>
            </p:cNvSpPr>
            <p:nvPr/>
          </p:nvSpPr>
          <p:spPr bwMode="auto">
            <a:xfrm>
              <a:off x="2662" y="202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1" name="Oval 425"/>
            <p:cNvSpPr>
              <a:spLocks noChangeAspect="1" noChangeArrowheads="1"/>
            </p:cNvSpPr>
            <p:nvPr/>
          </p:nvSpPr>
          <p:spPr bwMode="auto">
            <a:xfrm>
              <a:off x="2122" y="190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2" name="Oval 426"/>
            <p:cNvSpPr>
              <a:spLocks noChangeAspect="1" noChangeArrowheads="1"/>
            </p:cNvSpPr>
            <p:nvPr/>
          </p:nvSpPr>
          <p:spPr bwMode="auto">
            <a:xfrm>
              <a:off x="2775" y="2311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3" name="Oval 427"/>
            <p:cNvSpPr>
              <a:spLocks noChangeAspect="1" noChangeArrowheads="1"/>
            </p:cNvSpPr>
            <p:nvPr/>
          </p:nvSpPr>
          <p:spPr bwMode="auto">
            <a:xfrm>
              <a:off x="2644" y="2120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4" name="Oval 428"/>
            <p:cNvSpPr>
              <a:spLocks noChangeAspect="1" noChangeArrowheads="1"/>
            </p:cNvSpPr>
            <p:nvPr/>
          </p:nvSpPr>
          <p:spPr bwMode="auto">
            <a:xfrm>
              <a:off x="2630" y="214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5" name="Oval 429"/>
            <p:cNvSpPr>
              <a:spLocks noChangeAspect="1" noChangeArrowheads="1"/>
            </p:cNvSpPr>
            <p:nvPr/>
          </p:nvSpPr>
          <p:spPr bwMode="auto">
            <a:xfrm>
              <a:off x="2558" y="2125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6" name="Oval 430"/>
            <p:cNvSpPr>
              <a:spLocks noChangeAspect="1" noChangeArrowheads="1"/>
            </p:cNvSpPr>
            <p:nvPr/>
          </p:nvSpPr>
          <p:spPr bwMode="auto">
            <a:xfrm>
              <a:off x="2372" y="2302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7" name="Oval 431"/>
            <p:cNvSpPr>
              <a:spLocks noChangeAspect="1" noChangeArrowheads="1"/>
            </p:cNvSpPr>
            <p:nvPr/>
          </p:nvSpPr>
          <p:spPr bwMode="auto">
            <a:xfrm>
              <a:off x="2435" y="231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8" name="Oval 432"/>
            <p:cNvSpPr>
              <a:spLocks noChangeAspect="1" noChangeArrowheads="1"/>
            </p:cNvSpPr>
            <p:nvPr/>
          </p:nvSpPr>
          <p:spPr bwMode="auto">
            <a:xfrm>
              <a:off x="2816" y="207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29" name="Oval 433"/>
            <p:cNvSpPr>
              <a:spLocks noChangeAspect="1" noChangeArrowheads="1"/>
            </p:cNvSpPr>
            <p:nvPr/>
          </p:nvSpPr>
          <p:spPr bwMode="auto">
            <a:xfrm>
              <a:off x="2163" y="234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0" name="Oval 434"/>
            <p:cNvSpPr>
              <a:spLocks noChangeAspect="1" noChangeArrowheads="1"/>
            </p:cNvSpPr>
            <p:nvPr/>
          </p:nvSpPr>
          <p:spPr bwMode="auto">
            <a:xfrm>
              <a:off x="2675" y="204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1" name="Oval 435"/>
            <p:cNvSpPr>
              <a:spLocks noChangeAspect="1" noChangeArrowheads="1"/>
            </p:cNvSpPr>
            <p:nvPr/>
          </p:nvSpPr>
          <p:spPr bwMode="auto">
            <a:xfrm>
              <a:off x="2811" y="233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2" name="Oval 436"/>
            <p:cNvSpPr>
              <a:spLocks noChangeAspect="1" noChangeArrowheads="1"/>
            </p:cNvSpPr>
            <p:nvPr/>
          </p:nvSpPr>
          <p:spPr bwMode="auto">
            <a:xfrm>
              <a:off x="2322" y="205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3" name="Oval 437"/>
            <p:cNvSpPr>
              <a:spLocks noChangeAspect="1" noChangeArrowheads="1"/>
            </p:cNvSpPr>
            <p:nvPr/>
          </p:nvSpPr>
          <p:spPr bwMode="auto">
            <a:xfrm>
              <a:off x="2340" y="220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4" name="Oval 438"/>
            <p:cNvSpPr>
              <a:spLocks noChangeAspect="1" noChangeArrowheads="1"/>
            </p:cNvSpPr>
            <p:nvPr/>
          </p:nvSpPr>
          <p:spPr bwMode="auto">
            <a:xfrm>
              <a:off x="2712" y="220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5" name="Oval 439"/>
            <p:cNvSpPr>
              <a:spLocks noChangeAspect="1" noChangeArrowheads="1"/>
            </p:cNvSpPr>
            <p:nvPr/>
          </p:nvSpPr>
          <p:spPr bwMode="auto">
            <a:xfrm>
              <a:off x="2934" y="244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6" name="Oval 440"/>
            <p:cNvSpPr>
              <a:spLocks noChangeAspect="1" noChangeArrowheads="1"/>
            </p:cNvSpPr>
            <p:nvPr/>
          </p:nvSpPr>
          <p:spPr bwMode="auto">
            <a:xfrm>
              <a:off x="2453" y="220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7" name="Oval 441"/>
            <p:cNvSpPr>
              <a:spLocks noChangeAspect="1" noChangeArrowheads="1"/>
            </p:cNvSpPr>
            <p:nvPr/>
          </p:nvSpPr>
          <p:spPr bwMode="auto">
            <a:xfrm>
              <a:off x="2635" y="210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8" name="Oval 442"/>
            <p:cNvSpPr>
              <a:spLocks noChangeAspect="1" noChangeArrowheads="1"/>
            </p:cNvSpPr>
            <p:nvPr/>
          </p:nvSpPr>
          <p:spPr bwMode="auto">
            <a:xfrm>
              <a:off x="2127" y="2306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39" name="Oval 443"/>
            <p:cNvSpPr>
              <a:spLocks noChangeAspect="1" noChangeArrowheads="1"/>
            </p:cNvSpPr>
            <p:nvPr/>
          </p:nvSpPr>
          <p:spPr bwMode="auto">
            <a:xfrm>
              <a:off x="2335" y="226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0" name="Oval 444"/>
            <p:cNvSpPr>
              <a:spLocks noChangeAspect="1" noChangeArrowheads="1"/>
            </p:cNvSpPr>
            <p:nvPr/>
          </p:nvSpPr>
          <p:spPr bwMode="auto">
            <a:xfrm>
              <a:off x="2916" y="197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1" name="Oval 445"/>
            <p:cNvSpPr>
              <a:spLocks noChangeAspect="1" noChangeArrowheads="1"/>
            </p:cNvSpPr>
            <p:nvPr/>
          </p:nvSpPr>
          <p:spPr bwMode="auto">
            <a:xfrm>
              <a:off x="3084" y="193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2" name="Oval 446"/>
            <p:cNvSpPr>
              <a:spLocks noChangeAspect="1" noChangeArrowheads="1"/>
            </p:cNvSpPr>
            <p:nvPr/>
          </p:nvSpPr>
          <p:spPr bwMode="auto">
            <a:xfrm>
              <a:off x="1972" y="221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3" name="Oval 447"/>
            <p:cNvSpPr>
              <a:spLocks noChangeAspect="1" noChangeArrowheads="1"/>
            </p:cNvSpPr>
            <p:nvPr/>
          </p:nvSpPr>
          <p:spPr bwMode="auto">
            <a:xfrm>
              <a:off x="2163" y="196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4" name="Oval 448"/>
            <p:cNvSpPr>
              <a:spLocks noChangeAspect="1" noChangeArrowheads="1"/>
            </p:cNvSpPr>
            <p:nvPr/>
          </p:nvSpPr>
          <p:spPr bwMode="auto">
            <a:xfrm>
              <a:off x="2349" y="1989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5" name="Oval 449"/>
            <p:cNvSpPr>
              <a:spLocks noChangeAspect="1" noChangeArrowheads="1"/>
            </p:cNvSpPr>
            <p:nvPr/>
          </p:nvSpPr>
          <p:spPr bwMode="auto">
            <a:xfrm>
              <a:off x="2480" y="235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6" name="Oval 450"/>
            <p:cNvSpPr>
              <a:spLocks noChangeAspect="1" noChangeArrowheads="1"/>
            </p:cNvSpPr>
            <p:nvPr/>
          </p:nvSpPr>
          <p:spPr bwMode="auto">
            <a:xfrm>
              <a:off x="2412" y="266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7" name="Oval 451"/>
            <p:cNvSpPr>
              <a:spLocks noChangeAspect="1" noChangeArrowheads="1"/>
            </p:cNvSpPr>
            <p:nvPr/>
          </p:nvSpPr>
          <p:spPr bwMode="auto">
            <a:xfrm>
              <a:off x="2753" y="1798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8" name="Oval 452"/>
            <p:cNvSpPr>
              <a:spLocks noChangeAspect="1" noChangeArrowheads="1"/>
            </p:cNvSpPr>
            <p:nvPr/>
          </p:nvSpPr>
          <p:spPr bwMode="auto">
            <a:xfrm>
              <a:off x="2548" y="223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49" name="Oval 453"/>
            <p:cNvSpPr>
              <a:spLocks noChangeAspect="1" noChangeArrowheads="1"/>
            </p:cNvSpPr>
            <p:nvPr/>
          </p:nvSpPr>
          <p:spPr bwMode="auto">
            <a:xfrm>
              <a:off x="2331" y="226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0" name="Oval 454"/>
            <p:cNvSpPr>
              <a:spLocks noChangeAspect="1" noChangeArrowheads="1"/>
            </p:cNvSpPr>
            <p:nvPr/>
          </p:nvSpPr>
          <p:spPr bwMode="auto">
            <a:xfrm>
              <a:off x="2775" y="241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1" name="Oval 455"/>
            <p:cNvSpPr>
              <a:spLocks noChangeAspect="1" noChangeArrowheads="1"/>
            </p:cNvSpPr>
            <p:nvPr/>
          </p:nvSpPr>
          <p:spPr bwMode="auto">
            <a:xfrm>
              <a:off x="2857" y="228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2" name="Oval 456"/>
            <p:cNvSpPr>
              <a:spLocks noChangeAspect="1" noChangeArrowheads="1"/>
            </p:cNvSpPr>
            <p:nvPr/>
          </p:nvSpPr>
          <p:spPr bwMode="auto">
            <a:xfrm>
              <a:off x="2462" y="200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3" name="Oval 457"/>
            <p:cNvSpPr>
              <a:spLocks noChangeAspect="1" noChangeArrowheads="1"/>
            </p:cNvSpPr>
            <p:nvPr/>
          </p:nvSpPr>
          <p:spPr bwMode="auto">
            <a:xfrm>
              <a:off x="2417" y="226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4" name="Oval 458"/>
            <p:cNvSpPr>
              <a:spLocks noChangeAspect="1" noChangeArrowheads="1"/>
            </p:cNvSpPr>
            <p:nvPr/>
          </p:nvSpPr>
          <p:spPr bwMode="auto">
            <a:xfrm>
              <a:off x="2548" y="209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5" name="Oval 459"/>
            <p:cNvSpPr>
              <a:spLocks noChangeAspect="1" noChangeArrowheads="1"/>
            </p:cNvSpPr>
            <p:nvPr/>
          </p:nvSpPr>
          <p:spPr bwMode="auto">
            <a:xfrm>
              <a:off x="2680" y="226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6" name="Oval 460"/>
            <p:cNvSpPr>
              <a:spLocks noChangeAspect="1" noChangeArrowheads="1"/>
            </p:cNvSpPr>
            <p:nvPr/>
          </p:nvSpPr>
          <p:spPr bwMode="auto">
            <a:xfrm>
              <a:off x="2784" y="2098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7" name="Oval 461"/>
            <p:cNvSpPr>
              <a:spLocks noChangeAspect="1" noChangeArrowheads="1"/>
            </p:cNvSpPr>
            <p:nvPr/>
          </p:nvSpPr>
          <p:spPr bwMode="auto">
            <a:xfrm>
              <a:off x="2499" y="198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8" name="Oval 462"/>
            <p:cNvSpPr>
              <a:spLocks noChangeAspect="1" noChangeArrowheads="1"/>
            </p:cNvSpPr>
            <p:nvPr/>
          </p:nvSpPr>
          <p:spPr bwMode="auto">
            <a:xfrm>
              <a:off x="2957" y="1893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59" name="Oval 463"/>
            <p:cNvSpPr>
              <a:spLocks noChangeAspect="1" noChangeArrowheads="1"/>
            </p:cNvSpPr>
            <p:nvPr/>
          </p:nvSpPr>
          <p:spPr bwMode="auto">
            <a:xfrm>
              <a:off x="2462" y="1835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0" name="Oval 464"/>
            <p:cNvSpPr>
              <a:spLocks noChangeAspect="1" noChangeArrowheads="1"/>
            </p:cNvSpPr>
            <p:nvPr/>
          </p:nvSpPr>
          <p:spPr bwMode="auto">
            <a:xfrm>
              <a:off x="2576" y="2297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1" name="Oval 465"/>
            <p:cNvSpPr>
              <a:spLocks noChangeAspect="1" noChangeArrowheads="1"/>
            </p:cNvSpPr>
            <p:nvPr/>
          </p:nvSpPr>
          <p:spPr bwMode="auto">
            <a:xfrm>
              <a:off x="2866" y="199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2" name="Oval 466"/>
            <p:cNvSpPr>
              <a:spLocks noChangeAspect="1" noChangeArrowheads="1"/>
            </p:cNvSpPr>
            <p:nvPr/>
          </p:nvSpPr>
          <p:spPr bwMode="auto">
            <a:xfrm>
              <a:off x="2326" y="193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3" name="Oval 467"/>
            <p:cNvSpPr>
              <a:spLocks noChangeAspect="1" noChangeArrowheads="1"/>
            </p:cNvSpPr>
            <p:nvPr/>
          </p:nvSpPr>
          <p:spPr bwMode="auto">
            <a:xfrm>
              <a:off x="2771" y="222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4" name="Oval 468"/>
            <p:cNvSpPr>
              <a:spLocks noChangeAspect="1" noChangeArrowheads="1"/>
            </p:cNvSpPr>
            <p:nvPr/>
          </p:nvSpPr>
          <p:spPr bwMode="auto">
            <a:xfrm>
              <a:off x="2734" y="178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5" name="Oval 469"/>
            <p:cNvSpPr>
              <a:spLocks noChangeAspect="1" noChangeArrowheads="1"/>
            </p:cNvSpPr>
            <p:nvPr/>
          </p:nvSpPr>
          <p:spPr bwMode="auto">
            <a:xfrm>
              <a:off x="2489" y="234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6" name="Oval 470"/>
            <p:cNvSpPr>
              <a:spLocks noChangeAspect="1" noChangeArrowheads="1"/>
            </p:cNvSpPr>
            <p:nvPr/>
          </p:nvSpPr>
          <p:spPr bwMode="auto">
            <a:xfrm>
              <a:off x="2576" y="225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7" name="Oval 471"/>
            <p:cNvSpPr>
              <a:spLocks noChangeAspect="1" noChangeArrowheads="1"/>
            </p:cNvSpPr>
            <p:nvPr/>
          </p:nvSpPr>
          <p:spPr bwMode="auto">
            <a:xfrm>
              <a:off x="2639" y="208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8" name="Oval 472"/>
            <p:cNvSpPr>
              <a:spLocks noChangeAspect="1" noChangeArrowheads="1"/>
            </p:cNvSpPr>
            <p:nvPr/>
          </p:nvSpPr>
          <p:spPr bwMode="auto">
            <a:xfrm>
              <a:off x="2494" y="219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69" name="Oval 473"/>
            <p:cNvSpPr>
              <a:spLocks noChangeAspect="1" noChangeArrowheads="1"/>
            </p:cNvSpPr>
            <p:nvPr/>
          </p:nvSpPr>
          <p:spPr bwMode="auto">
            <a:xfrm>
              <a:off x="2997" y="2379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0" name="Oval 474"/>
            <p:cNvSpPr>
              <a:spLocks noChangeAspect="1" noChangeArrowheads="1"/>
            </p:cNvSpPr>
            <p:nvPr/>
          </p:nvSpPr>
          <p:spPr bwMode="auto">
            <a:xfrm>
              <a:off x="2236" y="227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1" name="Oval 475"/>
            <p:cNvSpPr>
              <a:spLocks noChangeAspect="1" noChangeArrowheads="1"/>
            </p:cNvSpPr>
            <p:nvPr/>
          </p:nvSpPr>
          <p:spPr bwMode="auto">
            <a:xfrm>
              <a:off x="2993" y="201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2" name="Oval 476"/>
            <p:cNvSpPr>
              <a:spLocks noChangeAspect="1" noChangeArrowheads="1"/>
            </p:cNvSpPr>
            <p:nvPr/>
          </p:nvSpPr>
          <p:spPr bwMode="auto">
            <a:xfrm>
              <a:off x="2231" y="175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3" name="Oval 477"/>
            <p:cNvSpPr>
              <a:spLocks noChangeAspect="1" noChangeArrowheads="1"/>
            </p:cNvSpPr>
            <p:nvPr/>
          </p:nvSpPr>
          <p:spPr bwMode="auto">
            <a:xfrm>
              <a:off x="2861" y="226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4" name="Oval 478"/>
            <p:cNvSpPr>
              <a:spLocks noChangeAspect="1" noChangeArrowheads="1"/>
            </p:cNvSpPr>
            <p:nvPr/>
          </p:nvSpPr>
          <p:spPr bwMode="auto">
            <a:xfrm>
              <a:off x="2798" y="196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5" name="Oval 479"/>
            <p:cNvSpPr>
              <a:spLocks noChangeAspect="1" noChangeArrowheads="1"/>
            </p:cNvSpPr>
            <p:nvPr/>
          </p:nvSpPr>
          <p:spPr bwMode="auto">
            <a:xfrm>
              <a:off x="2707" y="213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6" name="Oval 480"/>
            <p:cNvSpPr>
              <a:spLocks noChangeAspect="1" noChangeArrowheads="1"/>
            </p:cNvSpPr>
            <p:nvPr/>
          </p:nvSpPr>
          <p:spPr bwMode="auto">
            <a:xfrm>
              <a:off x="3065" y="212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7" name="Oval 481"/>
            <p:cNvSpPr>
              <a:spLocks noChangeAspect="1" noChangeArrowheads="1"/>
            </p:cNvSpPr>
            <p:nvPr/>
          </p:nvSpPr>
          <p:spPr bwMode="auto">
            <a:xfrm>
              <a:off x="2666" y="221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8" name="Oval 482"/>
            <p:cNvSpPr>
              <a:spLocks noChangeAspect="1" noChangeArrowheads="1"/>
            </p:cNvSpPr>
            <p:nvPr/>
          </p:nvSpPr>
          <p:spPr bwMode="auto">
            <a:xfrm>
              <a:off x="3247" y="229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79" name="Oval 483"/>
            <p:cNvSpPr>
              <a:spLocks noChangeAspect="1" noChangeArrowheads="1"/>
            </p:cNvSpPr>
            <p:nvPr/>
          </p:nvSpPr>
          <p:spPr bwMode="auto">
            <a:xfrm>
              <a:off x="3188" y="204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0" name="Oval 484"/>
            <p:cNvSpPr>
              <a:spLocks noChangeAspect="1" noChangeArrowheads="1"/>
            </p:cNvSpPr>
            <p:nvPr/>
          </p:nvSpPr>
          <p:spPr bwMode="auto">
            <a:xfrm>
              <a:off x="2068" y="222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1" name="Oval 485"/>
            <p:cNvSpPr>
              <a:spLocks noChangeAspect="1" noChangeArrowheads="1"/>
            </p:cNvSpPr>
            <p:nvPr/>
          </p:nvSpPr>
          <p:spPr bwMode="auto">
            <a:xfrm>
              <a:off x="2576" y="2211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2" name="Oval 486"/>
            <p:cNvSpPr>
              <a:spLocks noChangeAspect="1" noChangeArrowheads="1"/>
            </p:cNvSpPr>
            <p:nvPr/>
          </p:nvSpPr>
          <p:spPr bwMode="auto">
            <a:xfrm>
              <a:off x="2880" y="1766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3" name="Oval 487"/>
            <p:cNvSpPr>
              <a:spLocks noChangeAspect="1" noChangeArrowheads="1"/>
            </p:cNvSpPr>
            <p:nvPr/>
          </p:nvSpPr>
          <p:spPr bwMode="auto">
            <a:xfrm>
              <a:off x="2762" y="2256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4" name="Oval 488"/>
            <p:cNvSpPr>
              <a:spLocks noChangeAspect="1" noChangeArrowheads="1"/>
            </p:cNvSpPr>
            <p:nvPr/>
          </p:nvSpPr>
          <p:spPr bwMode="auto">
            <a:xfrm>
              <a:off x="3102" y="210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5" name="Oval 489"/>
            <p:cNvSpPr>
              <a:spLocks noChangeAspect="1" noChangeArrowheads="1"/>
            </p:cNvSpPr>
            <p:nvPr/>
          </p:nvSpPr>
          <p:spPr bwMode="auto">
            <a:xfrm>
              <a:off x="2576" y="2138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6" name="Oval 490"/>
            <p:cNvSpPr>
              <a:spLocks noChangeAspect="1" noChangeArrowheads="1"/>
            </p:cNvSpPr>
            <p:nvPr/>
          </p:nvSpPr>
          <p:spPr bwMode="auto">
            <a:xfrm>
              <a:off x="2544" y="216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7" name="Oval 491"/>
            <p:cNvSpPr>
              <a:spLocks noChangeAspect="1" noChangeArrowheads="1"/>
            </p:cNvSpPr>
            <p:nvPr/>
          </p:nvSpPr>
          <p:spPr bwMode="auto">
            <a:xfrm>
              <a:off x="2857" y="159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8" name="Oval 492"/>
            <p:cNvSpPr>
              <a:spLocks noChangeAspect="1" noChangeArrowheads="1"/>
            </p:cNvSpPr>
            <p:nvPr/>
          </p:nvSpPr>
          <p:spPr bwMode="auto">
            <a:xfrm>
              <a:off x="2870" y="226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89" name="Oval 493"/>
            <p:cNvSpPr>
              <a:spLocks noChangeAspect="1" noChangeArrowheads="1"/>
            </p:cNvSpPr>
            <p:nvPr/>
          </p:nvSpPr>
          <p:spPr bwMode="auto">
            <a:xfrm>
              <a:off x="2630" y="1903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0" name="Oval 494"/>
            <p:cNvSpPr>
              <a:spLocks noChangeAspect="1" noChangeArrowheads="1"/>
            </p:cNvSpPr>
            <p:nvPr/>
          </p:nvSpPr>
          <p:spPr bwMode="auto">
            <a:xfrm>
              <a:off x="2730" y="214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1" name="Oval 495"/>
            <p:cNvSpPr>
              <a:spLocks noChangeAspect="1" noChangeArrowheads="1"/>
            </p:cNvSpPr>
            <p:nvPr/>
          </p:nvSpPr>
          <p:spPr bwMode="auto">
            <a:xfrm>
              <a:off x="2666" y="214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2" name="Oval 496"/>
            <p:cNvSpPr>
              <a:spLocks noChangeAspect="1" noChangeArrowheads="1"/>
            </p:cNvSpPr>
            <p:nvPr/>
          </p:nvSpPr>
          <p:spPr bwMode="auto">
            <a:xfrm>
              <a:off x="2626" y="2175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3" name="Oval 497"/>
            <p:cNvSpPr>
              <a:spLocks noChangeAspect="1" noChangeArrowheads="1"/>
            </p:cNvSpPr>
            <p:nvPr/>
          </p:nvSpPr>
          <p:spPr bwMode="auto">
            <a:xfrm>
              <a:off x="2671" y="219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4" name="Oval 498"/>
            <p:cNvSpPr>
              <a:spLocks noChangeAspect="1" noChangeArrowheads="1"/>
            </p:cNvSpPr>
            <p:nvPr/>
          </p:nvSpPr>
          <p:spPr bwMode="auto">
            <a:xfrm>
              <a:off x="2113" y="223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5" name="Oval 499"/>
            <p:cNvSpPr>
              <a:spLocks noChangeAspect="1" noChangeArrowheads="1"/>
            </p:cNvSpPr>
            <p:nvPr/>
          </p:nvSpPr>
          <p:spPr bwMode="auto">
            <a:xfrm>
              <a:off x="2589" y="205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6" name="Oval 500"/>
            <p:cNvSpPr>
              <a:spLocks noChangeAspect="1" noChangeArrowheads="1"/>
            </p:cNvSpPr>
            <p:nvPr/>
          </p:nvSpPr>
          <p:spPr bwMode="auto">
            <a:xfrm>
              <a:off x="1868" y="2107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7" name="Oval 501"/>
            <p:cNvSpPr>
              <a:spLocks noChangeAspect="1" noChangeArrowheads="1"/>
            </p:cNvSpPr>
            <p:nvPr/>
          </p:nvSpPr>
          <p:spPr bwMode="auto">
            <a:xfrm>
              <a:off x="2594" y="210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8" name="Oval 502"/>
            <p:cNvSpPr>
              <a:spLocks noChangeAspect="1" noChangeArrowheads="1"/>
            </p:cNvSpPr>
            <p:nvPr/>
          </p:nvSpPr>
          <p:spPr bwMode="auto">
            <a:xfrm>
              <a:off x="2181" y="232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99" name="Oval 503"/>
            <p:cNvSpPr>
              <a:spLocks noChangeAspect="1" noChangeArrowheads="1"/>
            </p:cNvSpPr>
            <p:nvPr/>
          </p:nvSpPr>
          <p:spPr bwMode="auto">
            <a:xfrm>
              <a:off x="2285" y="2243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0" name="Oval 504"/>
            <p:cNvSpPr>
              <a:spLocks noChangeAspect="1" noChangeArrowheads="1"/>
            </p:cNvSpPr>
            <p:nvPr/>
          </p:nvSpPr>
          <p:spPr bwMode="auto">
            <a:xfrm>
              <a:off x="2748" y="2175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1" name="Oval 505"/>
            <p:cNvSpPr>
              <a:spLocks noChangeAspect="1" noChangeArrowheads="1"/>
            </p:cNvSpPr>
            <p:nvPr/>
          </p:nvSpPr>
          <p:spPr bwMode="auto">
            <a:xfrm>
              <a:off x="2671" y="212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2" name="Oval 506"/>
            <p:cNvSpPr>
              <a:spLocks noChangeAspect="1" noChangeArrowheads="1"/>
            </p:cNvSpPr>
            <p:nvPr/>
          </p:nvSpPr>
          <p:spPr bwMode="auto">
            <a:xfrm>
              <a:off x="2753" y="1916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3" name="Oval 507"/>
            <p:cNvSpPr>
              <a:spLocks noChangeAspect="1" noChangeArrowheads="1"/>
            </p:cNvSpPr>
            <p:nvPr/>
          </p:nvSpPr>
          <p:spPr bwMode="auto">
            <a:xfrm>
              <a:off x="2920" y="216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4" name="Oval 508"/>
            <p:cNvSpPr>
              <a:spLocks noChangeAspect="1" noChangeArrowheads="1"/>
            </p:cNvSpPr>
            <p:nvPr/>
          </p:nvSpPr>
          <p:spPr bwMode="auto">
            <a:xfrm>
              <a:off x="2898" y="193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5" name="Oval 509"/>
            <p:cNvSpPr>
              <a:spLocks noChangeAspect="1" noChangeArrowheads="1"/>
            </p:cNvSpPr>
            <p:nvPr/>
          </p:nvSpPr>
          <p:spPr bwMode="auto">
            <a:xfrm>
              <a:off x="2780" y="188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6" name="Oval 510"/>
            <p:cNvSpPr>
              <a:spLocks noChangeAspect="1" noChangeArrowheads="1"/>
            </p:cNvSpPr>
            <p:nvPr/>
          </p:nvSpPr>
          <p:spPr bwMode="auto">
            <a:xfrm>
              <a:off x="2553" y="17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7" name="Oval 511"/>
            <p:cNvSpPr>
              <a:spLocks noChangeAspect="1" noChangeArrowheads="1"/>
            </p:cNvSpPr>
            <p:nvPr/>
          </p:nvSpPr>
          <p:spPr bwMode="auto">
            <a:xfrm>
              <a:off x="3056" y="228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8" name="Oval 512"/>
            <p:cNvSpPr>
              <a:spLocks noChangeAspect="1" noChangeArrowheads="1"/>
            </p:cNvSpPr>
            <p:nvPr/>
          </p:nvSpPr>
          <p:spPr bwMode="auto">
            <a:xfrm>
              <a:off x="2766" y="203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09" name="Oval 513"/>
            <p:cNvSpPr>
              <a:spLocks noChangeAspect="1" noChangeArrowheads="1"/>
            </p:cNvSpPr>
            <p:nvPr/>
          </p:nvSpPr>
          <p:spPr bwMode="auto">
            <a:xfrm>
              <a:off x="2698" y="2039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0" name="Oval 514"/>
            <p:cNvSpPr>
              <a:spLocks noChangeAspect="1" noChangeArrowheads="1"/>
            </p:cNvSpPr>
            <p:nvPr/>
          </p:nvSpPr>
          <p:spPr bwMode="auto">
            <a:xfrm>
              <a:off x="2739" y="250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1" name="Oval 515"/>
            <p:cNvSpPr>
              <a:spLocks noChangeAspect="1" noChangeArrowheads="1"/>
            </p:cNvSpPr>
            <p:nvPr/>
          </p:nvSpPr>
          <p:spPr bwMode="auto">
            <a:xfrm>
              <a:off x="2793" y="2048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2" name="Oval 516"/>
            <p:cNvSpPr>
              <a:spLocks noChangeAspect="1" noChangeArrowheads="1"/>
            </p:cNvSpPr>
            <p:nvPr/>
          </p:nvSpPr>
          <p:spPr bwMode="auto">
            <a:xfrm>
              <a:off x="2603" y="208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3" name="Oval 517"/>
            <p:cNvSpPr>
              <a:spLocks noChangeAspect="1" noChangeArrowheads="1"/>
            </p:cNvSpPr>
            <p:nvPr/>
          </p:nvSpPr>
          <p:spPr bwMode="auto">
            <a:xfrm>
              <a:off x="2757" y="209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4" name="Oval 518"/>
            <p:cNvSpPr>
              <a:spLocks noChangeAspect="1" noChangeArrowheads="1"/>
            </p:cNvSpPr>
            <p:nvPr/>
          </p:nvSpPr>
          <p:spPr bwMode="auto">
            <a:xfrm>
              <a:off x="2616" y="217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5" name="Oval 519"/>
            <p:cNvSpPr>
              <a:spLocks noChangeAspect="1" noChangeArrowheads="1"/>
            </p:cNvSpPr>
            <p:nvPr/>
          </p:nvSpPr>
          <p:spPr bwMode="auto">
            <a:xfrm>
              <a:off x="2675" y="195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6" name="Oval 520"/>
            <p:cNvSpPr>
              <a:spLocks noChangeAspect="1" noChangeArrowheads="1"/>
            </p:cNvSpPr>
            <p:nvPr/>
          </p:nvSpPr>
          <p:spPr bwMode="auto">
            <a:xfrm>
              <a:off x="3188" y="206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7" name="Oval 521"/>
            <p:cNvSpPr>
              <a:spLocks noChangeAspect="1" noChangeArrowheads="1"/>
            </p:cNvSpPr>
            <p:nvPr/>
          </p:nvSpPr>
          <p:spPr bwMode="auto">
            <a:xfrm>
              <a:off x="2408" y="212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8" name="Oval 522"/>
            <p:cNvSpPr>
              <a:spLocks noChangeAspect="1" noChangeArrowheads="1"/>
            </p:cNvSpPr>
            <p:nvPr/>
          </p:nvSpPr>
          <p:spPr bwMode="auto">
            <a:xfrm>
              <a:off x="2707" y="205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19" name="Oval 523"/>
            <p:cNvSpPr>
              <a:spLocks noChangeAspect="1" noChangeArrowheads="1"/>
            </p:cNvSpPr>
            <p:nvPr/>
          </p:nvSpPr>
          <p:spPr bwMode="auto">
            <a:xfrm>
              <a:off x="2167" y="220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0" name="Oval 524"/>
            <p:cNvSpPr>
              <a:spLocks noChangeAspect="1" noChangeArrowheads="1"/>
            </p:cNvSpPr>
            <p:nvPr/>
          </p:nvSpPr>
          <p:spPr bwMode="auto">
            <a:xfrm>
              <a:off x="2068" y="197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1" name="Oval 525"/>
            <p:cNvSpPr>
              <a:spLocks noChangeAspect="1" noChangeArrowheads="1"/>
            </p:cNvSpPr>
            <p:nvPr/>
          </p:nvSpPr>
          <p:spPr bwMode="auto">
            <a:xfrm>
              <a:off x="2870" y="221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2" name="Oval 526"/>
            <p:cNvSpPr>
              <a:spLocks noChangeAspect="1" noChangeArrowheads="1"/>
            </p:cNvSpPr>
            <p:nvPr/>
          </p:nvSpPr>
          <p:spPr bwMode="auto">
            <a:xfrm>
              <a:off x="2467" y="222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3" name="Oval 527"/>
            <p:cNvSpPr>
              <a:spLocks noChangeAspect="1" noChangeArrowheads="1"/>
            </p:cNvSpPr>
            <p:nvPr/>
          </p:nvSpPr>
          <p:spPr bwMode="auto">
            <a:xfrm>
              <a:off x="2662" y="212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4" name="Oval 528"/>
            <p:cNvSpPr>
              <a:spLocks noChangeAspect="1" noChangeArrowheads="1"/>
            </p:cNvSpPr>
            <p:nvPr/>
          </p:nvSpPr>
          <p:spPr bwMode="auto">
            <a:xfrm>
              <a:off x="2716" y="217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5" name="Oval 529"/>
            <p:cNvSpPr>
              <a:spLocks noChangeAspect="1" noChangeArrowheads="1"/>
            </p:cNvSpPr>
            <p:nvPr/>
          </p:nvSpPr>
          <p:spPr bwMode="auto">
            <a:xfrm>
              <a:off x="2952" y="211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6" name="Oval 530"/>
            <p:cNvSpPr>
              <a:spLocks noChangeAspect="1" noChangeArrowheads="1"/>
            </p:cNvSpPr>
            <p:nvPr/>
          </p:nvSpPr>
          <p:spPr bwMode="auto">
            <a:xfrm>
              <a:off x="2993" y="2048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7" name="Oval 531"/>
            <p:cNvSpPr>
              <a:spLocks noChangeAspect="1" noChangeArrowheads="1"/>
            </p:cNvSpPr>
            <p:nvPr/>
          </p:nvSpPr>
          <p:spPr bwMode="auto">
            <a:xfrm>
              <a:off x="2675" y="2243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8" name="Oval 532"/>
            <p:cNvSpPr>
              <a:spLocks noChangeAspect="1" noChangeArrowheads="1"/>
            </p:cNvSpPr>
            <p:nvPr/>
          </p:nvSpPr>
          <p:spPr bwMode="auto">
            <a:xfrm>
              <a:off x="3274" y="169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29" name="Oval 533"/>
            <p:cNvSpPr>
              <a:spLocks noChangeAspect="1" noChangeArrowheads="1"/>
            </p:cNvSpPr>
            <p:nvPr/>
          </p:nvSpPr>
          <p:spPr bwMode="auto">
            <a:xfrm>
              <a:off x="3455" y="205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0" name="Oval 534"/>
            <p:cNvSpPr>
              <a:spLocks noChangeAspect="1" noChangeArrowheads="1"/>
            </p:cNvSpPr>
            <p:nvPr/>
          </p:nvSpPr>
          <p:spPr bwMode="auto">
            <a:xfrm>
              <a:off x="2313" y="1798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1" name="Oval 535"/>
            <p:cNvSpPr>
              <a:spLocks noChangeAspect="1" noChangeArrowheads="1"/>
            </p:cNvSpPr>
            <p:nvPr/>
          </p:nvSpPr>
          <p:spPr bwMode="auto">
            <a:xfrm>
              <a:off x="3120" y="121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2" name="Oval 536"/>
            <p:cNvSpPr>
              <a:spLocks noChangeAspect="1" noChangeArrowheads="1"/>
            </p:cNvSpPr>
            <p:nvPr/>
          </p:nvSpPr>
          <p:spPr bwMode="auto">
            <a:xfrm>
              <a:off x="2394" y="180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3" name="Oval 537"/>
            <p:cNvSpPr>
              <a:spLocks noChangeAspect="1" noChangeArrowheads="1"/>
            </p:cNvSpPr>
            <p:nvPr/>
          </p:nvSpPr>
          <p:spPr bwMode="auto">
            <a:xfrm>
              <a:off x="3773" y="194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4" name="Oval 538"/>
            <p:cNvSpPr>
              <a:spLocks noChangeAspect="1" noChangeArrowheads="1"/>
            </p:cNvSpPr>
            <p:nvPr/>
          </p:nvSpPr>
          <p:spPr bwMode="auto">
            <a:xfrm>
              <a:off x="2385" y="19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5" name="Oval 539"/>
            <p:cNvSpPr>
              <a:spLocks noChangeAspect="1" noChangeArrowheads="1"/>
            </p:cNvSpPr>
            <p:nvPr/>
          </p:nvSpPr>
          <p:spPr bwMode="auto">
            <a:xfrm>
              <a:off x="2453" y="1785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6" name="Oval 540"/>
            <p:cNvSpPr>
              <a:spLocks noChangeAspect="1" noChangeArrowheads="1"/>
            </p:cNvSpPr>
            <p:nvPr/>
          </p:nvSpPr>
          <p:spPr bwMode="auto">
            <a:xfrm>
              <a:off x="2653" y="239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7" name="Oval 541"/>
            <p:cNvSpPr>
              <a:spLocks noChangeAspect="1" noChangeArrowheads="1"/>
            </p:cNvSpPr>
            <p:nvPr/>
          </p:nvSpPr>
          <p:spPr bwMode="auto">
            <a:xfrm>
              <a:off x="2893" y="1971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8" name="Oval 542"/>
            <p:cNvSpPr>
              <a:spLocks noChangeAspect="1" noChangeArrowheads="1"/>
            </p:cNvSpPr>
            <p:nvPr/>
          </p:nvSpPr>
          <p:spPr bwMode="auto">
            <a:xfrm>
              <a:off x="3242" y="205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39" name="Oval 543"/>
            <p:cNvSpPr>
              <a:spLocks noChangeAspect="1" noChangeArrowheads="1"/>
            </p:cNvSpPr>
            <p:nvPr/>
          </p:nvSpPr>
          <p:spPr bwMode="auto">
            <a:xfrm>
              <a:off x="2149" y="19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0" name="Oval 544"/>
            <p:cNvSpPr>
              <a:spLocks noChangeAspect="1" noChangeArrowheads="1"/>
            </p:cNvSpPr>
            <p:nvPr/>
          </p:nvSpPr>
          <p:spPr bwMode="auto">
            <a:xfrm>
              <a:off x="2830" y="2433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1" name="Oval 545"/>
            <p:cNvSpPr>
              <a:spLocks noChangeAspect="1" noChangeArrowheads="1"/>
            </p:cNvSpPr>
            <p:nvPr/>
          </p:nvSpPr>
          <p:spPr bwMode="auto">
            <a:xfrm>
              <a:off x="3084" y="222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2" name="Oval 546"/>
            <p:cNvSpPr>
              <a:spLocks noChangeAspect="1" noChangeArrowheads="1"/>
            </p:cNvSpPr>
            <p:nvPr/>
          </p:nvSpPr>
          <p:spPr bwMode="auto">
            <a:xfrm>
              <a:off x="2757" y="206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3" name="Oval 547"/>
            <p:cNvSpPr>
              <a:spLocks noChangeAspect="1" noChangeArrowheads="1"/>
            </p:cNvSpPr>
            <p:nvPr/>
          </p:nvSpPr>
          <p:spPr bwMode="auto">
            <a:xfrm>
              <a:off x="2435" y="188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4" name="Oval 548"/>
            <p:cNvSpPr>
              <a:spLocks noChangeAspect="1" noChangeArrowheads="1"/>
            </p:cNvSpPr>
            <p:nvPr/>
          </p:nvSpPr>
          <p:spPr bwMode="auto">
            <a:xfrm>
              <a:off x="2004" y="182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5" name="Oval 549"/>
            <p:cNvSpPr>
              <a:spLocks noChangeAspect="1" noChangeArrowheads="1"/>
            </p:cNvSpPr>
            <p:nvPr/>
          </p:nvSpPr>
          <p:spPr bwMode="auto">
            <a:xfrm>
              <a:off x="2802" y="206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6" name="Oval 550"/>
            <p:cNvSpPr>
              <a:spLocks noChangeAspect="1" noChangeArrowheads="1"/>
            </p:cNvSpPr>
            <p:nvPr/>
          </p:nvSpPr>
          <p:spPr bwMode="auto">
            <a:xfrm>
              <a:off x="2816" y="1971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7" name="Oval 551"/>
            <p:cNvSpPr>
              <a:spLocks noChangeAspect="1" noChangeArrowheads="1"/>
            </p:cNvSpPr>
            <p:nvPr/>
          </p:nvSpPr>
          <p:spPr bwMode="auto">
            <a:xfrm>
              <a:off x="2902" y="1844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8" name="Oval 552"/>
            <p:cNvSpPr>
              <a:spLocks noChangeAspect="1" noChangeArrowheads="1"/>
            </p:cNvSpPr>
            <p:nvPr/>
          </p:nvSpPr>
          <p:spPr bwMode="auto">
            <a:xfrm>
              <a:off x="2471" y="168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49" name="Oval 553"/>
            <p:cNvSpPr>
              <a:spLocks noChangeAspect="1" noChangeArrowheads="1"/>
            </p:cNvSpPr>
            <p:nvPr/>
          </p:nvSpPr>
          <p:spPr bwMode="auto">
            <a:xfrm>
              <a:off x="3315" y="157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0" name="Oval 554"/>
            <p:cNvSpPr>
              <a:spLocks noChangeAspect="1" noChangeArrowheads="1"/>
            </p:cNvSpPr>
            <p:nvPr/>
          </p:nvSpPr>
          <p:spPr bwMode="auto">
            <a:xfrm>
              <a:off x="3043" y="167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1" name="Oval 555"/>
            <p:cNvSpPr>
              <a:spLocks noChangeAspect="1" noChangeArrowheads="1"/>
            </p:cNvSpPr>
            <p:nvPr/>
          </p:nvSpPr>
          <p:spPr bwMode="auto">
            <a:xfrm>
              <a:off x="3678" y="251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2" name="Oval 556"/>
            <p:cNvSpPr>
              <a:spLocks noChangeAspect="1" noChangeArrowheads="1"/>
            </p:cNvSpPr>
            <p:nvPr/>
          </p:nvSpPr>
          <p:spPr bwMode="auto">
            <a:xfrm>
              <a:off x="3052" y="2624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3" name="Oval 557"/>
            <p:cNvSpPr>
              <a:spLocks noChangeAspect="1" noChangeArrowheads="1"/>
            </p:cNvSpPr>
            <p:nvPr/>
          </p:nvSpPr>
          <p:spPr bwMode="auto">
            <a:xfrm>
              <a:off x="3306" y="261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4" name="Oval 558"/>
            <p:cNvSpPr>
              <a:spLocks noChangeAspect="1" noChangeArrowheads="1"/>
            </p:cNvSpPr>
            <p:nvPr/>
          </p:nvSpPr>
          <p:spPr bwMode="auto">
            <a:xfrm>
              <a:off x="2576" y="2673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5" name="Oval 559"/>
            <p:cNvSpPr>
              <a:spLocks noChangeAspect="1" noChangeArrowheads="1"/>
            </p:cNvSpPr>
            <p:nvPr/>
          </p:nvSpPr>
          <p:spPr bwMode="auto">
            <a:xfrm>
              <a:off x="2938" y="275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6" name="Oval 560"/>
            <p:cNvSpPr>
              <a:spLocks noChangeAspect="1" noChangeArrowheads="1"/>
            </p:cNvSpPr>
            <p:nvPr/>
          </p:nvSpPr>
          <p:spPr bwMode="auto">
            <a:xfrm>
              <a:off x="2793" y="245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7" name="Oval 561"/>
            <p:cNvSpPr>
              <a:spLocks noChangeAspect="1" noChangeArrowheads="1"/>
            </p:cNvSpPr>
            <p:nvPr/>
          </p:nvSpPr>
          <p:spPr bwMode="auto">
            <a:xfrm>
              <a:off x="2358" y="285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8" name="Oval 562"/>
            <p:cNvSpPr>
              <a:spLocks noChangeAspect="1" noChangeArrowheads="1"/>
            </p:cNvSpPr>
            <p:nvPr/>
          </p:nvSpPr>
          <p:spPr bwMode="auto">
            <a:xfrm>
              <a:off x="2929" y="271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59" name="Oval 563"/>
            <p:cNvSpPr>
              <a:spLocks noChangeAspect="1" noChangeArrowheads="1"/>
            </p:cNvSpPr>
            <p:nvPr/>
          </p:nvSpPr>
          <p:spPr bwMode="auto">
            <a:xfrm>
              <a:off x="3297" y="283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0" name="Oval 564"/>
            <p:cNvSpPr>
              <a:spLocks noChangeAspect="1" noChangeArrowheads="1"/>
            </p:cNvSpPr>
            <p:nvPr/>
          </p:nvSpPr>
          <p:spPr bwMode="auto">
            <a:xfrm>
              <a:off x="3632" y="234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1" name="Oval 565"/>
            <p:cNvSpPr>
              <a:spLocks noChangeAspect="1" noChangeArrowheads="1"/>
            </p:cNvSpPr>
            <p:nvPr/>
          </p:nvSpPr>
          <p:spPr bwMode="auto">
            <a:xfrm>
              <a:off x="3446" y="274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2" name="Oval 566"/>
            <p:cNvSpPr>
              <a:spLocks noChangeAspect="1" noChangeArrowheads="1"/>
            </p:cNvSpPr>
            <p:nvPr/>
          </p:nvSpPr>
          <p:spPr bwMode="auto">
            <a:xfrm>
              <a:off x="2426" y="312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3" name="Oval 567"/>
            <p:cNvSpPr>
              <a:spLocks noChangeAspect="1" noChangeArrowheads="1"/>
            </p:cNvSpPr>
            <p:nvPr/>
          </p:nvSpPr>
          <p:spPr bwMode="auto">
            <a:xfrm>
              <a:off x="2734" y="289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4" name="Oval 568"/>
            <p:cNvSpPr>
              <a:spLocks noChangeAspect="1" noChangeArrowheads="1"/>
            </p:cNvSpPr>
            <p:nvPr/>
          </p:nvSpPr>
          <p:spPr bwMode="auto">
            <a:xfrm>
              <a:off x="2285" y="254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5" name="Oval 569"/>
            <p:cNvSpPr>
              <a:spLocks noChangeAspect="1" noChangeArrowheads="1"/>
            </p:cNvSpPr>
            <p:nvPr/>
          </p:nvSpPr>
          <p:spPr bwMode="auto">
            <a:xfrm>
              <a:off x="2435" y="293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6" name="Oval 570"/>
            <p:cNvSpPr>
              <a:spLocks noChangeAspect="1" noChangeArrowheads="1"/>
            </p:cNvSpPr>
            <p:nvPr/>
          </p:nvSpPr>
          <p:spPr bwMode="auto">
            <a:xfrm>
              <a:off x="3152" y="2696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7" name="Oval 571"/>
            <p:cNvSpPr>
              <a:spLocks noChangeAspect="1" noChangeArrowheads="1"/>
            </p:cNvSpPr>
            <p:nvPr/>
          </p:nvSpPr>
          <p:spPr bwMode="auto">
            <a:xfrm>
              <a:off x="2807" y="2429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8" name="Oval 572"/>
            <p:cNvSpPr>
              <a:spLocks noChangeAspect="1" noChangeArrowheads="1"/>
            </p:cNvSpPr>
            <p:nvPr/>
          </p:nvSpPr>
          <p:spPr bwMode="auto">
            <a:xfrm>
              <a:off x="2934" y="274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69" name="Oval 573"/>
            <p:cNvSpPr>
              <a:spLocks noChangeAspect="1" noChangeArrowheads="1"/>
            </p:cNvSpPr>
            <p:nvPr/>
          </p:nvSpPr>
          <p:spPr bwMode="auto">
            <a:xfrm>
              <a:off x="2721" y="268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0" name="Oval 574"/>
            <p:cNvSpPr>
              <a:spLocks noChangeAspect="1" noChangeArrowheads="1"/>
            </p:cNvSpPr>
            <p:nvPr/>
          </p:nvSpPr>
          <p:spPr bwMode="auto">
            <a:xfrm>
              <a:off x="3247" y="286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1" name="Oval 575"/>
            <p:cNvSpPr>
              <a:spLocks noChangeAspect="1" noChangeArrowheads="1"/>
            </p:cNvSpPr>
            <p:nvPr/>
          </p:nvSpPr>
          <p:spPr bwMode="auto">
            <a:xfrm>
              <a:off x="2072" y="18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2" name="Oval 576"/>
            <p:cNvSpPr>
              <a:spLocks noChangeAspect="1" noChangeArrowheads="1"/>
            </p:cNvSpPr>
            <p:nvPr/>
          </p:nvSpPr>
          <p:spPr bwMode="auto">
            <a:xfrm>
              <a:off x="3233" y="239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3" name="Oval 577"/>
            <p:cNvSpPr>
              <a:spLocks noChangeAspect="1" noChangeArrowheads="1"/>
            </p:cNvSpPr>
            <p:nvPr/>
          </p:nvSpPr>
          <p:spPr bwMode="auto">
            <a:xfrm>
              <a:off x="2435" y="289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4" name="Oval 578"/>
            <p:cNvSpPr>
              <a:spLocks noChangeAspect="1" noChangeArrowheads="1"/>
            </p:cNvSpPr>
            <p:nvPr/>
          </p:nvSpPr>
          <p:spPr bwMode="auto">
            <a:xfrm>
              <a:off x="3129" y="267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5" name="Oval 579"/>
            <p:cNvSpPr>
              <a:spLocks noChangeAspect="1" noChangeArrowheads="1"/>
            </p:cNvSpPr>
            <p:nvPr/>
          </p:nvSpPr>
          <p:spPr bwMode="auto">
            <a:xfrm>
              <a:off x="2780" y="261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6" name="Oval 580"/>
            <p:cNvSpPr>
              <a:spLocks noChangeAspect="1" noChangeArrowheads="1"/>
            </p:cNvSpPr>
            <p:nvPr/>
          </p:nvSpPr>
          <p:spPr bwMode="auto">
            <a:xfrm>
              <a:off x="2843" y="245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7" name="Oval 581"/>
            <p:cNvSpPr>
              <a:spLocks noChangeAspect="1" noChangeArrowheads="1"/>
            </p:cNvSpPr>
            <p:nvPr/>
          </p:nvSpPr>
          <p:spPr bwMode="auto">
            <a:xfrm>
              <a:off x="2757" y="270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8" name="Oval 582"/>
            <p:cNvSpPr>
              <a:spLocks noChangeAspect="1" noChangeArrowheads="1"/>
            </p:cNvSpPr>
            <p:nvPr/>
          </p:nvSpPr>
          <p:spPr bwMode="auto">
            <a:xfrm>
              <a:off x="3192" y="260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79" name="Oval 583"/>
            <p:cNvSpPr>
              <a:spLocks noChangeAspect="1" noChangeArrowheads="1"/>
            </p:cNvSpPr>
            <p:nvPr/>
          </p:nvSpPr>
          <p:spPr bwMode="auto">
            <a:xfrm>
              <a:off x="2508" y="247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0" name="Oval 584"/>
            <p:cNvSpPr>
              <a:spLocks noChangeAspect="1" noChangeArrowheads="1"/>
            </p:cNvSpPr>
            <p:nvPr/>
          </p:nvSpPr>
          <p:spPr bwMode="auto">
            <a:xfrm>
              <a:off x="3025" y="2506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1" name="Oval 585"/>
            <p:cNvSpPr>
              <a:spLocks noChangeAspect="1" noChangeArrowheads="1"/>
            </p:cNvSpPr>
            <p:nvPr/>
          </p:nvSpPr>
          <p:spPr bwMode="auto">
            <a:xfrm>
              <a:off x="2802" y="278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2" name="Oval 586"/>
            <p:cNvSpPr>
              <a:spLocks noChangeAspect="1" noChangeArrowheads="1"/>
            </p:cNvSpPr>
            <p:nvPr/>
          </p:nvSpPr>
          <p:spPr bwMode="auto">
            <a:xfrm>
              <a:off x="2267" y="271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3" name="Oval 587"/>
            <p:cNvSpPr>
              <a:spLocks noChangeAspect="1" noChangeArrowheads="1"/>
            </p:cNvSpPr>
            <p:nvPr/>
          </p:nvSpPr>
          <p:spPr bwMode="auto">
            <a:xfrm>
              <a:off x="3120" y="280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4" name="Oval 588"/>
            <p:cNvSpPr>
              <a:spLocks noChangeAspect="1" noChangeArrowheads="1"/>
            </p:cNvSpPr>
            <p:nvPr/>
          </p:nvSpPr>
          <p:spPr bwMode="auto">
            <a:xfrm>
              <a:off x="3687" y="255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5" name="Oval 589"/>
            <p:cNvSpPr>
              <a:spLocks noChangeAspect="1" noChangeArrowheads="1"/>
            </p:cNvSpPr>
            <p:nvPr/>
          </p:nvSpPr>
          <p:spPr bwMode="auto">
            <a:xfrm>
              <a:off x="3156" y="266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6" name="Oval 590"/>
            <p:cNvSpPr>
              <a:spLocks noChangeAspect="1" noChangeArrowheads="1"/>
            </p:cNvSpPr>
            <p:nvPr/>
          </p:nvSpPr>
          <p:spPr bwMode="auto">
            <a:xfrm>
              <a:off x="2861" y="286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7" name="Oval 591"/>
            <p:cNvSpPr>
              <a:spLocks noChangeAspect="1" noChangeArrowheads="1"/>
            </p:cNvSpPr>
            <p:nvPr/>
          </p:nvSpPr>
          <p:spPr bwMode="auto">
            <a:xfrm>
              <a:off x="2208" y="258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8" name="Oval 592"/>
            <p:cNvSpPr>
              <a:spLocks noChangeAspect="1" noChangeArrowheads="1"/>
            </p:cNvSpPr>
            <p:nvPr/>
          </p:nvSpPr>
          <p:spPr bwMode="auto">
            <a:xfrm>
              <a:off x="2703" y="2787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89" name="Oval 593"/>
            <p:cNvSpPr>
              <a:spLocks noChangeAspect="1" noChangeArrowheads="1"/>
            </p:cNvSpPr>
            <p:nvPr/>
          </p:nvSpPr>
          <p:spPr bwMode="auto">
            <a:xfrm>
              <a:off x="3805" y="2388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0" name="Oval 594"/>
            <p:cNvSpPr>
              <a:spLocks noChangeAspect="1" noChangeArrowheads="1"/>
            </p:cNvSpPr>
            <p:nvPr/>
          </p:nvSpPr>
          <p:spPr bwMode="auto">
            <a:xfrm>
              <a:off x="2875" y="2361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1" name="Oval 595"/>
            <p:cNvSpPr>
              <a:spLocks noChangeAspect="1" noChangeArrowheads="1"/>
            </p:cNvSpPr>
            <p:nvPr/>
          </p:nvSpPr>
          <p:spPr bwMode="auto">
            <a:xfrm>
              <a:off x="3333" y="260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2" name="Oval 596"/>
            <p:cNvSpPr>
              <a:spLocks noChangeAspect="1" noChangeArrowheads="1"/>
            </p:cNvSpPr>
            <p:nvPr/>
          </p:nvSpPr>
          <p:spPr bwMode="auto">
            <a:xfrm>
              <a:off x="3179" y="272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3" name="Oval 597"/>
            <p:cNvSpPr>
              <a:spLocks noChangeAspect="1" noChangeArrowheads="1"/>
            </p:cNvSpPr>
            <p:nvPr/>
          </p:nvSpPr>
          <p:spPr bwMode="auto">
            <a:xfrm>
              <a:off x="3796" y="2728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4" name="Oval 598"/>
            <p:cNvSpPr>
              <a:spLocks noChangeAspect="1" noChangeArrowheads="1"/>
            </p:cNvSpPr>
            <p:nvPr/>
          </p:nvSpPr>
          <p:spPr bwMode="auto">
            <a:xfrm>
              <a:off x="2743" y="255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5" name="Oval 599"/>
            <p:cNvSpPr>
              <a:spLocks noChangeAspect="1" noChangeArrowheads="1"/>
            </p:cNvSpPr>
            <p:nvPr/>
          </p:nvSpPr>
          <p:spPr bwMode="auto">
            <a:xfrm>
              <a:off x="3111" y="239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6" name="Oval 600"/>
            <p:cNvSpPr>
              <a:spLocks noChangeAspect="1" noChangeArrowheads="1"/>
            </p:cNvSpPr>
            <p:nvPr/>
          </p:nvSpPr>
          <p:spPr bwMode="auto">
            <a:xfrm>
              <a:off x="2394" y="231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7" name="Oval 601"/>
            <p:cNvSpPr>
              <a:spLocks noChangeAspect="1" noChangeArrowheads="1"/>
            </p:cNvSpPr>
            <p:nvPr/>
          </p:nvSpPr>
          <p:spPr bwMode="auto">
            <a:xfrm>
              <a:off x="3256" y="273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8" name="Oval 602"/>
            <p:cNvSpPr>
              <a:spLocks noChangeAspect="1" noChangeArrowheads="1"/>
            </p:cNvSpPr>
            <p:nvPr/>
          </p:nvSpPr>
          <p:spPr bwMode="auto">
            <a:xfrm>
              <a:off x="2952" y="279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99" name="Oval 603"/>
            <p:cNvSpPr>
              <a:spLocks noChangeAspect="1" noChangeArrowheads="1"/>
            </p:cNvSpPr>
            <p:nvPr/>
          </p:nvSpPr>
          <p:spPr bwMode="auto">
            <a:xfrm>
              <a:off x="2494" y="305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0" name="Oval 604"/>
            <p:cNvSpPr>
              <a:spLocks noChangeAspect="1" noChangeArrowheads="1"/>
            </p:cNvSpPr>
            <p:nvPr/>
          </p:nvSpPr>
          <p:spPr bwMode="auto">
            <a:xfrm>
              <a:off x="2684" y="294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1" name="Oval 605"/>
            <p:cNvSpPr>
              <a:spLocks noChangeAspect="1" noChangeArrowheads="1"/>
            </p:cNvSpPr>
            <p:nvPr/>
          </p:nvSpPr>
          <p:spPr bwMode="auto">
            <a:xfrm>
              <a:off x="3034" y="283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2" name="Oval 606"/>
            <p:cNvSpPr>
              <a:spLocks noChangeAspect="1" noChangeArrowheads="1"/>
            </p:cNvSpPr>
            <p:nvPr/>
          </p:nvSpPr>
          <p:spPr bwMode="auto">
            <a:xfrm>
              <a:off x="2544" y="279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3" name="Oval 607"/>
            <p:cNvSpPr>
              <a:spLocks noChangeAspect="1" noChangeArrowheads="1"/>
            </p:cNvSpPr>
            <p:nvPr/>
          </p:nvSpPr>
          <p:spPr bwMode="auto">
            <a:xfrm>
              <a:off x="3034" y="300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4" name="Oval 608"/>
            <p:cNvSpPr>
              <a:spLocks noChangeAspect="1" noChangeArrowheads="1"/>
            </p:cNvSpPr>
            <p:nvPr/>
          </p:nvSpPr>
          <p:spPr bwMode="auto">
            <a:xfrm>
              <a:off x="3120" y="260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5" name="Oval 609"/>
            <p:cNvSpPr>
              <a:spLocks noChangeAspect="1" noChangeArrowheads="1"/>
            </p:cNvSpPr>
            <p:nvPr/>
          </p:nvSpPr>
          <p:spPr bwMode="auto">
            <a:xfrm>
              <a:off x="3056" y="274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6" name="Oval 610"/>
            <p:cNvSpPr>
              <a:spLocks noChangeAspect="1" noChangeArrowheads="1"/>
            </p:cNvSpPr>
            <p:nvPr/>
          </p:nvSpPr>
          <p:spPr bwMode="auto">
            <a:xfrm>
              <a:off x="3324" y="261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7" name="Oval 611"/>
            <p:cNvSpPr>
              <a:spLocks noChangeAspect="1" noChangeArrowheads="1"/>
            </p:cNvSpPr>
            <p:nvPr/>
          </p:nvSpPr>
          <p:spPr bwMode="auto">
            <a:xfrm>
              <a:off x="3224" y="270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8" name="Oval 612"/>
            <p:cNvSpPr>
              <a:spLocks noChangeAspect="1" noChangeArrowheads="1"/>
            </p:cNvSpPr>
            <p:nvPr/>
          </p:nvSpPr>
          <p:spPr bwMode="auto">
            <a:xfrm>
              <a:off x="3469" y="274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09" name="Oval 613"/>
            <p:cNvSpPr>
              <a:spLocks noChangeAspect="1" noChangeArrowheads="1"/>
            </p:cNvSpPr>
            <p:nvPr/>
          </p:nvSpPr>
          <p:spPr bwMode="auto">
            <a:xfrm>
              <a:off x="3392" y="267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0" name="Oval 614"/>
            <p:cNvSpPr>
              <a:spLocks noChangeAspect="1" noChangeArrowheads="1"/>
            </p:cNvSpPr>
            <p:nvPr/>
          </p:nvSpPr>
          <p:spPr bwMode="auto">
            <a:xfrm>
              <a:off x="3469" y="232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1" name="Oval 615"/>
            <p:cNvSpPr>
              <a:spLocks noChangeAspect="1" noChangeArrowheads="1"/>
            </p:cNvSpPr>
            <p:nvPr/>
          </p:nvSpPr>
          <p:spPr bwMode="auto">
            <a:xfrm>
              <a:off x="2984" y="271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2" name="Oval 616"/>
            <p:cNvSpPr>
              <a:spLocks noChangeAspect="1" noChangeArrowheads="1"/>
            </p:cNvSpPr>
            <p:nvPr/>
          </p:nvSpPr>
          <p:spPr bwMode="auto">
            <a:xfrm>
              <a:off x="2811" y="238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3" name="Oval 617"/>
            <p:cNvSpPr>
              <a:spLocks noChangeAspect="1" noChangeArrowheads="1"/>
            </p:cNvSpPr>
            <p:nvPr/>
          </p:nvSpPr>
          <p:spPr bwMode="auto">
            <a:xfrm>
              <a:off x="2988" y="2565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4" name="Oval 618"/>
            <p:cNvSpPr>
              <a:spLocks noChangeAspect="1" noChangeArrowheads="1"/>
            </p:cNvSpPr>
            <p:nvPr/>
          </p:nvSpPr>
          <p:spPr bwMode="auto">
            <a:xfrm>
              <a:off x="3179" y="278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5" name="Oval 619"/>
            <p:cNvSpPr>
              <a:spLocks noChangeAspect="1" noChangeArrowheads="1"/>
            </p:cNvSpPr>
            <p:nvPr/>
          </p:nvSpPr>
          <p:spPr bwMode="auto">
            <a:xfrm>
              <a:off x="3170" y="261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6" name="Oval 620"/>
            <p:cNvSpPr>
              <a:spLocks noChangeAspect="1" noChangeArrowheads="1"/>
            </p:cNvSpPr>
            <p:nvPr/>
          </p:nvSpPr>
          <p:spPr bwMode="auto">
            <a:xfrm>
              <a:off x="2480" y="265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7" name="Oval 621"/>
            <p:cNvSpPr>
              <a:spLocks noChangeAspect="1" noChangeArrowheads="1"/>
            </p:cNvSpPr>
            <p:nvPr/>
          </p:nvSpPr>
          <p:spPr bwMode="auto">
            <a:xfrm>
              <a:off x="3115" y="266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8" name="Oval 622"/>
            <p:cNvSpPr>
              <a:spLocks noChangeAspect="1" noChangeArrowheads="1"/>
            </p:cNvSpPr>
            <p:nvPr/>
          </p:nvSpPr>
          <p:spPr bwMode="auto">
            <a:xfrm>
              <a:off x="2997" y="175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19" name="Oval 623"/>
            <p:cNvSpPr>
              <a:spLocks noChangeAspect="1" noChangeArrowheads="1"/>
            </p:cNvSpPr>
            <p:nvPr/>
          </p:nvSpPr>
          <p:spPr bwMode="auto">
            <a:xfrm>
              <a:off x="2535" y="1912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0" name="Oval 624"/>
            <p:cNvSpPr>
              <a:spLocks noChangeAspect="1" noChangeArrowheads="1"/>
            </p:cNvSpPr>
            <p:nvPr/>
          </p:nvSpPr>
          <p:spPr bwMode="auto">
            <a:xfrm>
              <a:off x="2612" y="1921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1" name="Oval 625"/>
            <p:cNvSpPr>
              <a:spLocks noChangeAspect="1" noChangeArrowheads="1"/>
            </p:cNvSpPr>
            <p:nvPr/>
          </p:nvSpPr>
          <p:spPr bwMode="auto">
            <a:xfrm>
              <a:off x="2766" y="205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2" name="Oval 626"/>
            <p:cNvSpPr>
              <a:spLocks noChangeAspect="1" noChangeArrowheads="1"/>
            </p:cNvSpPr>
            <p:nvPr/>
          </p:nvSpPr>
          <p:spPr bwMode="auto">
            <a:xfrm>
              <a:off x="2748" y="245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3" name="Oval 627"/>
            <p:cNvSpPr>
              <a:spLocks noChangeAspect="1" noChangeArrowheads="1"/>
            </p:cNvSpPr>
            <p:nvPr/>
          </p:nvSpPr>
          <p:spPr bwMode="auto">
            <a:xfrm>
              <a:off x="3111" y="227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4" name="Oval 628"/>
            <p:cNvSpPr>
              <a:spLocks noChangeAspect="1" noChangeArrowheads="1"/>
            </p:cNvSpPr>
            <p:nvPr/>
          </p:nvSpPr>
          <p:spPr bwMode="auto">
            <a:xfrm>
              <a:off x="2376" y="1649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5" name="Oval 629"/>
            <p:cNvSpPr>
              <a:spLocks noChangeAspect="1" noChangeArrowheads="1"/>
            </p:cNvSpPr>
            <p:nvPr/>
          </p:nvSpPr>
          <p:spPr bwMode="auto">
            <a:xfrm>
              <a:off x="2530" y="227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6" name="Oval 630"/>
            <p:cNvSpPr>
              <a:spLocks noChangeAspect="1" noChangeArrowheads="1"/>
            </p:cNvSpPr>
            <p:nvPr/>
          </p:nvSpPr>
          <p:spPr bwMode="auto">
            <a:xfrm>
              <a:off x="3256" y="196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7" name="Oval 631"/>
            <p:cNvSpPr>
              <a:spLocks noChangeAspect="1" noChangeArrowheads="1"/>
            </p:cNvSpPr>
            <p:nvPr/>
          </p:nvSpPr>
          <p:spPr bwMode="auto">
            <a:xfrm>
              <a:off x="2004" y="211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8" name="Oval 632"/>
            <p:cNvSpPr>
              <a:spLocks noChangeAspect="1" noChangeArrowheads="1"/>
            </p:cNvSpPr>
            <p:nvPr/>
          </p:nvSpPr>
          <p:spPr bwMode="auto">
            <a:xfrm>
              <a:off x="1601" y="2111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29" name="Oval 633"/>
            <p:cNvSpPr>
              <a:spLocks noChangeAspect="1" noChangeArrowheads="1"/>
            </p:cNvSpPr>
            <p:nvPr/>
          </p:nvSpPr>
          <p:spPr bwMode="auto">
            <a:xfrm>
              <a:off x="2503" y="228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0" name="Oval 634"/>
            <p:cNvSpPr>
              <a:spLocks noChangeAspect="1" noChangeArrowheads="1"/>
            </p:cNvSpPr>
            <p:nvPr/>
          </p:nvSpPr>
          <p:spPr bwMode="auto">
            <a:xfrm>
              <a:off x="2195" y="182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1" name="Oval 635"/>
            <p:cNvSpPr>
              <a:spLocks noChangeAspect="1" noChangeArrowheads="1"/>
            </p:cNvSpPr>
            <p:nvPr/>
          </p:nvSpPr>
          <p:spPr bwMode="auto">
            <a:xfrm>
              <a:off x="2276" y="205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2" name="Oval 636"/>
            <p:cNvSpPr>
              <a:spLocks noChangeAspect="1" noChangeArrowheads="1"/>
            </p:cNvSpPr>
            <p:nvPr/>
          </p:nvSpPr>
          <p:spPr bwMode="auto">
            <a:xfrm>
              <a:off x="2875" y="1980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3" name="Oval 637"/>
            <p:cNvSpPr>
              <a:spLocks noChangeAspect="1" noChangeArrowheads="1"/>
            </p:cNvSpPr>
            <p:nvPr/>
          </p:nvSpPr>
          <p:spPr bwMode="auto">
            <a:xfrm>
              <a:off x="2254" y="2111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4" name="Oval 638"/>
            <p:cNvSpPr>
              <a:spLocks noChangeAspect="1" noChangeArrowheads="1"/>
            </p:cNvSpPr>
            <p:nvPr/>
          </p:nvSpPr>
          <p:spPr bwMode="auto">
            <a:xfrm>
              <a:off x="2657" y="2107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5" name="Oval 639"/>
            <p:cNvSpPr>
              <a:spLocks noChangeAspect="1" noChangeArrowheads="1"/>
            </p:cNvSpPr>
            <p:nvPr/>
          </p:nvSpPr>
          <p:spPr bwMode="auto">
            <a:xfrm>
              <a:off x="2648" y="188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6" name="Oval 640"/>
            <p:cNvSpPr>
              <a:spLocks noChangeAspect="1" noChangeArrowheads="1"/>
            </p:cNvSpPr>
            <p:nvPr/>
          </p:nvSpPr>
          <p:spPr bwMode="auto">
            <a:xfrm>
              <a:off x="3129" y="169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7" name="Oval 641"/>
            <p:cNvSpPr>
              <a:spLocks noChangeAspect="1" noChangeArrowheads="1"/>
            </p:cNvSpPr>
            <p:nvPr/>
          </p:nvSpPr>
          <p:spPr bwMode="auto">
            <a:xfrm>
              <a:off x="1859" y="189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8" name="Oval 642"/>
            <p:cNvSpPr>
              <a:spLocks noChangeAspect="1" noChangeArrowheads="1"/>
            </p:cNvSpPr>
            <p:nvPr/>
          </p:nvSpPr>
          <p:spPr bwMode="auto">
            <a:xfrm>
              <a:off x="3220" y="1640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39" name="Oval 643"/>
            <p:cNvSpPr>
              <a:spLocks noChangeAspect="1" noChangeArrowheads="1"/>
            </p:cNvSpPr>
            <p:nvPr/>
          </p:nvSpPr>
          <p:spPr bwMode="auto">
            <a:xfrm>
              <a:off x="2821" y="178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0" name="Oval 644"/>
            <p:cNvSpPr>
              <a:spLocks noChangeAspect="1" noChangeArrowheads="1"/>
            </p:cNvSpPr>
            <p:nvPr/>
          </p:nvSpPr>
          <p:spPr bwMode="auto">
            <a:xfrm>
              <a:off x="2689" y="193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1" name="Oval 645"/>
            <p:cNvSpPr>
              <a:spLocks noChangeAspect="1" noChangeArrowheads="1"/>
            </p:cNvSpPr>
            <p:nvPr/>
          </p:nvSpPr>
          <p:spPr bwMode="auto">
            <a:xfrm>
              <a:off x="2975" y="215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2" name="Oval 646"/>
            <p:cNvSpPr>
              <a:spLocks noChangeAspect="1" noChangeArrowheads="1"/>
            </p:cNvSpPr>
            <p:nvPr/>
          </p:nvSpPr>
          <p:spPr bwMode="auto">
            <a:xfrm>
              <a:off x="2952" y="174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3" name="Oval 647"/>
            <p:cNvSpPr>
              <a:spLocks noChangeAspect="1" noChangeArrowheads="1"/>
            </p:cNvSpPr>
            <p:nvPr/>
          </p:nvSpPr>
          <p:spPr bwMode="auto">
            <a:xfrm>
              <a:off x="2122" y="2243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4" name="Oval 648"/>
            <p:cNvSpPr>
              <a:spLocks noChangeAspect="1" noChangeArrowheads="1"/>
            </p:cNvSpPr>
            <p:nvPr/>
          </p:nvSpPr>
          <p:spPr bwMode="auto">
            <a:xfrm>
              <a:off x="2889" y="1603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5" name="Oval 649"/>
            <p:cNvSpPr>
              <a:spLocks noChangeAspect="1" noChangeArrowheads="1"/>
            </p:cNvSpPr>
            <p:nvPr/>
          </p:nvSpPr>
          <p:spPr bwMode="auto">
            <a:xfrm>
              <a:off x="2689" y="181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6" name="Oval 650"/>
            <p:cNvSpPr>
              <a:spLocks noChangeAspect="1" noChangeArrowheads="1"/>
            </p:cNvSpPr>
            <p:nvPr/>
          </p:nvSpPr>
          <p:spPr bwMode="auto">
            <a:xfrm>
              <a:off x="2938" y="19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7" name="Oval 651"/>
            <p:cNvSpPr>
              <a:spLocks noChangeAspect="1" noChangeArrowheads="1"/>
            </p:cNvSpPr>
            <p:nvPr/>
          </p:nvSpPr>
          <p:spPr bwMode="auto">
            <a:xfrm>
              <a:off x="2757" y="19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8" name="Oval 652"/>
            <p:cNvSpPr>
              <a:spLocks noChangeAspect="1" noChangeArrowheads="1"/>
            </p:cNvSpPr>
            <p:nvPr/>
          </p:nvSpPr>
          <p:spPr bwMode="auto">
            <a:xfrm>
              <a:off x="2907" y="2914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49" name="Oval 653"/>
            <p:cNvSpPr>
              <a:spLocks noChangeAspect="1" noChangeArrowheads="1"/>
            </p:cNvSpPr>
            <p:nvPr/>
          </p:nvSpPr>
          <p:spPr bwMode="auto">
            <a:xfrm>
              <a:off x="2902" y="189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0" name="Oval 654"/>
            <p:cNvSpPr>
              <a:spLocks noChangeAspect="1" noChangeArrowheads="1"/>
            </p:cNvSpPr>
            <p:nvPr/>
          </p:nvSpPr>
          <p:spPr bwMode="auto">
            <a:xfrm>
              <a:off x="2757" y="188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1" name="Oval 655"/>
            <p:cNvSpPr>
              <a:spLocks noChangeAspect="1" noChangeArrowheads="1"/>
            </p:cNvSpPr>
            <p:nvPr/>
          </p:nvSpPr>
          <p:spPr bwMode="auto">
            <a:xfrm>
              <a:off x="2830" y="2039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2" name="Oval 656"/>
            <p:cNvSpPr>
              <a:spLocks noChangeAspect="1" noChangeArrowheads="1"/>
            </p:cNvSpPr>
            <p:nvPr/>
          </p:nvSpPr>
          <p:spPr bwMode="auto">
            <a:xfrm>
              <a:off x="2857" y="1971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3" name="Oval 657"/>
            <p:cNvSpPr>
              <a:spLocks noChangeAspect="1" noChangeArrowheads="1"/>
            </p:cNvSpPr>
            <p:nvPr/>
          </p:nvSpPr>
          <p:spPr bwMode="auto">
            <a:xfrm>
              <a:off x="2753" y="215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4" name="Oval 658"/>
            <p:cNvSpPr>
              <a:spLocks noChangeAspect="1" noChangeArrowheads="1"/>
            </p:cNvSpPr>
            <p:nvPr/>
          </p:nvSpPr>
          <p:spPr bwMode="auto">
            <a:xfrm>
              <a:off x="1800" y="212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5" name="Oval 659"/>
            <p:cNvSpPr>
              <a:spLocks noChangeAspect="1" noChangeArrowheads="1"/>
            </p:cNvSpPr>
            <p:nvPr/>
          </p:nvSpPr>
          <p:spPr bwMode="auto">
            <a:xfrm>
              <a:off x="2499" y="1989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6" name="Oval 660"/>
            <p:cNvSpPr>
              <a:spLocks noChangeAspect="1" noChangeArrowheads="1"/>
            </p:cNvSpPr>
            <p:nvPr/>
          </p:nvSpPr>
          <p:spPr bwMode="auto">
            <a:xfrm>
              <a:off x="2866" y="193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7" name="Oval 661"/>
            <p:cNvSpPr>
              <a:spLocks noChangeAspect="1" noChangeArrowheads="1"/>
            </p:cNvSpPr>
            <p:nvPr/>
          </p:nvSpPr>
          <p:spPr bwMode="auto">
            <a:xfrm>
              <a:off x="2748" y="194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8" name="Rectangle 662"/>
            <p:cNvSpPr>
              <a:spLocks noChangeAspect="1" noChangeArrowheads="1"/>
            </p:cNvSpPr>
            <p:nvPr/>
          </p:nvSpPr>
          <p:spPr bwMode="auto">
            <a:xfrm>
              <a:off x="2762" y="1952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59" name="Rectangle 663"/>
            <p:cNvSpPr>
              <a:spLocks noChangeAspect="1" noChangeArrowheads="1"/>
            </p:cNvSpPr>
            <p:nvPr/>
          </p:nvSpPr>
          <p:spPr bwMode="auto">
            <a:xfrm>
              <a:off x="3056" y="1712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0" name="Rectangle 664"/>
            <p:cNvSpPr>
              <a:spLocks noChangeAspect="1" noChangeArrowheads="1"/>
            </p:cNvSpPr>
            <p:nvPr/>
          </p:nvSpPr>
          <p:spPr bwMode="auto">
            <a:xfrm>
              <a:off x="3501" y="1717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1" name="Rectangle 665"/>
            <p:cNvSpPr>
              <a:spLocks noChangeAspect="1" noChangeArrowheads="1"/>
            </p:cNvSpPr>
            <p:nvPr/>
          </p:nvSpPr>
          <p:spPr bwMode="auto">
            <a:xfrm>
              <a:off x="2943" y="1503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2" name="Rectangle 666"/>
            <p:cNvSpPr>
              <a:spLocks noChangeAspect="1" noChangeArrowheads="1"/>
            </p:cNvSpPr>
            <p:nvPr/>
          </p:nvSpPr>
          <p:spPr bwMode="auto">
            <a:xfrm>
              <a:off x="2889" y="1685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3" name="Rectangle 667"/>
            <p:cNvSpPr>
              <a:spLocks noChangeAspect="1" noChangeArrowheads="1"/>
            </p:cNvSpPr>
            <p:nvPr/>
          </p:nvSpPr>
          <p:spPr bwMode="auto">
            <a:xfrm>
              <a:off x="3006" y="1939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4" name="Rectangle 668"/>
            <p:cNvSpPr>
              <a:spLocks noChangeAspect="1" noChangeArrowheads="1"/>
            </p:cNvSpPr>
            <p:nvPr/>
          </p:nvSpPr>
          <p:spPr bwMode="auto">
            <a:xfrm>
              <a:off x="2907" y="1757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5" name="Rectangle 669"/>
            <p:cNvSpPr>
              <a:spLocks noChangeAspect="1" noChangeArrowheads="1"/>
            </p:cNvSpPr>
            <p:nvPr/>
          </p:nvSpPr>
          <p:spPr bwMode="auto">
            <a:xfrm>
              <a:off x="2712" y="2156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6" name="Rectangle 670"/>
            <p:cNvSpPr>
              <a:spLocks noChangeAspect="1" noChangeArrowheads="1"/>
            </p:cNvSpPr>
            <p:nvPr/>
          </p:nvSpPr>
          <p:spPr bwMode="auto">
            <a:xfrm>
              <a:off x="3555" y="1404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7" name="Rectangle 671"/>
            <p:cNvSpPr>
              <a:spLocks noChangeAspect="1" noChangeArrowheads="1"/>
            </p:cNvSpPr>
            <p:nvPr/>
          </p:nvSpPr>
          <p:spPr bwMode="auto">
            <a:xfrm>
              <a:off x="2798" y="1630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8" name="Rectangle 672"/>
            <p:cNvSpPr>
              <a:spLocks noChangeAspect="1" noChangeArrowheads="1"/>
            </p:cNvSpPr>
            <p:nvPr/>
          </p:nvSpPr>
          <p:spPr bwMode="auto">
            <a:xfrm>
              <a:off x="3111" y="2170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69" name="Rectangle 673"/>
            <p:cNvSpPr>
              <a:spLocks noChangeAspect="1" noChangeArrowheads="1"/>
            </p:cNvSpPr>
            <p:nvPr/>
          </p:nvSpPr>
          <p:spPr bwMode="auto">
            <a:xfrm>
              <a:off x="2780" y="1753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70" name="Rectangle 674"/>
            <p:cNvSpPr>
              <a:spLocks noChangeAspect="1" noChangeArrowheads="1"/>
            </p:cNvSpPr>
            <p:nvPr/>
          </p:nvSpPr>
          <p:spPr bwMode="auto">
            <a:xfrm>
              <a:off x="2489" y="1966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71" name="Rectangle 675"/>
            <p:cNvSpPr>
              <a:spLocks noChangeAspect="1" noChangeArrowheads="1"/>
            </p:cNvSpPr>
            <p:nvPr/>
          </p:nvSpPr>
          <p:spPr bwMode="auto">
            <a:xfrm>
              <a:off x="2657" y="1975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72" name="Rectangle 676"/>
            <p:cNvSpPr>
              <a:spLocks noChangeAspect="1" noChangeArrowheads="1"/>
            </p:cNvSpPr>
            <p:nvPr/>
          </p:nvSpPr>
          <p:spPr bwMode="auto">
            <a:xfrm>
              <a:off x="3238" y="1680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73" name="Rectangle 677"/>
            <p:cNvSpPr>
              <a:spLocks noChangeAspect="1" noChangeArrowheads="1"/>
            </p:cNvSpPr>
            <p:nvPr/>
          </p:nvSpPr>
          <p:spPr bwMode="auto">
            <a:xfrm>
              <a:off x="2721" y="1644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74" name="Rectangle 678"/>
            <p:cNvSpPr>
              <a:spLocks noChangeAspect="1" noChangeArrowheads="1"/>
            </p:cNvSpPr>
            <p:nvPr/>
          </p:nvSpPr>
          <p:spPr bwMode="auto">
            <a:xfrm>
              <a:off x="2503" y="1957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75" name="Rectangle 679"/>
            <p:cNvSpPr>
              <a:spLocks noChangeAspect="1" noChangeArrowheads="1"/>
            </p:cNvSpPr>
            <p:nvPr/>
          </p:nvSpPr>
          <p:spPr bwMode="auto">
            <a:xfrm>
              <a:off x="2644" y="3272"/>
              <a:ext cx="9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First PCA Component</a:t>
              </a:r>
              <a:endParaRPr lang="en-US"/>
            </a:p>
          </p:txBody>
        </p:sp>
        <p:sp>
          <p:nvSpPr>
            <p:cNvPr id="388776" name="Rectangle 680"/>
            <p:cNvSpPr>
              <a:spLocks noChangeAspect="1" noChangeArrowheads="1"/>
            </p:cNvSpPr>
            <p:nvPr/>
          </p:nvSpPr>
          <p:spPr bwMode="auto">
            <a:xfrm rot="16200000">
              <a:off x="955" y="1873"/>
              <a:ext cx="104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Second PCA Component</a:t>
              </a:r>
              <a:endParaRPr lang="en-US"/>
            </a:p>
          </p:txBody>
        </p:sp>
      </p:grpSp>
      <p:grpSp>
        <p:nvGrpSpPr>
          <p:cNvPr id="388777" name="Group 681"/>
          <p:cNvGrpSpPr>
            <a:grpSpLocks/>
          </p:cNvGrpSpPr>
          <p:nvPr/>
        </p:nvGrpSpPr>
        <p:grpSpPr bwMode="auto">
          <a:xfrm>
            <a:off x="8705850" y="3200401"/>
            <a:ext cx="1631950" cy="708025"/>
            <a:chOff x="4519" y="3456"/>
            <a:chExt cx="1028" cy="446"/>
          </a:xfrm>
        </p:grpSpPr>
        <p:sp>
          <p:nvSpPr>
            <p:cNvPr id="388778" name="Text Box 682"/>
            <p:cNvSpPr txBox="1">
              <a:spLocks noChangeArrowheads="1"/>
            </p:cNvSpPr>
            <p:nvPr/>
          </p:nvSpPr>
          <p:spPr bwMode="auto">
            <a:xfrm>
              <a:off x="4560" y="3456"/>
              <a:ext cx="98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benign</a:t>
              </a:r>
            </a:p>
            <a:p>
              <a:pPr eaLnBrk="1" hangingPunct="1"/>
              <a:r>
                <a:rPr lang="en-US" sz="1000"/>
                <a:t>LMP</a:t>
              </a:r>
            </a:p>
            <a:p>
              <a:pPr eaLnBrk="1" hangingPunct="1"/>
              <a:r>
                <a:rPr lang="en-US" sz="1000"/>
                <a:t>ovarian cancer, stage I/II</a:t>
              </a:r>
            </a:p>
            <a:p>
              <a:pPr eaLnBrk="1" hangingPunct="1"/>
              <a:r>
                <a:rPr lang="en-US" sz="1000"/>
                <a:t>ovarian cancer, stage III/IV</a:t>
              </a:r>
            </a:p>
          </p:txBody>
        </p:sp>
        <p:sp>
          <p:nvSpPr>
            <p:cNvPr id="388779" name="Oval 683"/>
            <p:cNvSpPr>
              <a:spLocks noChangeArrowheads="1"/>
            </p:cNvSpPr>
            <p:nvPr/>
          </p:nvSpPr>
          <p:spPr bwMode="auto">
            <a:xfrm>
              <a:off x="4519" y="351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0" name="Rectangle 684"/>
            <p:cNvSpPr>
              <a:spLocks noChangeArrowheads="1"/>
            </p:cNvSpPr>
            <p:nvPr/>
          </p:nvSpPr>
          <p:spPr bwMode="auto">
            <a:xfrm>
              <a:off x="4524" y="3611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1" name="Oval 685"/>
            <p:cNvSpPr>
              <a:spLocks noChangeArrowheads="1"/>
            </p:cNvSpPr>
            <p:nvPr/>
          </p:nvSpPr>
          <p:spPr bwMode="auto">
            <a:xfrm>
              <a:off x="4520" y="370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2" name="Oval 686"/>
            <p:cNvSpPr>
              <a:spLocks noChangeArrowheads="1"/>
            </p:cNvSpPr>
            <p:nvPr/>
          </p:nvSpPr>
          <p:spPr bwMode="auto">
            <a:xfrm>
              <a:off x="4519" y="379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8783" name="Group 687"/>
          <p:cNvGrpSpPr>
            <a:grpSpLocks noChangeAspect="1"/>
          </p:cNvGrpSpPr>
          <p:nvPr/>
        </p:nvGrpSpPr>
        <p:grpSpPr bwMode="auto">
          <a:xfrm>
            <a:off x="1963739" y="2136855"/>
            <a:ext cx="2770187" cy="2258378"/>
            <a:chOff x="1262" y="1147"/>
            <a:chExt cx="2908" cy="2371"/>
          </a:xfrm>
        </p:grpSpPr>
        <p:sp>
          <p:nvSpPr>
            <p:cNvPr id="388784" name="Rectangle 688"/>
            <p:cNvSpPr>
              <a:spLocks noChangeAspect="1" noChangeArrowheads="1"/>
            </p:cNvSpPr>
            <p:nvPr/>
          </p:nvSpPr>
          <p:spPr bwMode="auto">
            <a:xfrm>
              <a:off x="1435" y="1183"/>
              <a:ext cx="2698" cy="213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5" name="Line 689"/>
            <p:cNvSpPr>
              <a:spLocks noChangeAspect="1" noChangeShapeType="1"/>
            </p:cNvSpPr>
            <p:nvPr/>
          </p:nvSpPr>
          <p:spPr bwMode="auto">
            <a:xfrm>
              <a:off x="1435" y="3314"/>
              <a:ext cx="26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6" name="Line 690"/>
            <p:cNvSpPr>
              <a:spLocks noChangeAspect="1" noChangeShapeType="1"/>
            </p:cNvSpPr>
            <p:nvPr/>
          </p:nvSpPr>
          <p:spPr bwMode="auto">
            <a:xfrm flipV="1">
              <a:off x="1435" y="1183"/>
              <a:ext cx="1" cy="2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7" name="Line 691"/>
            <p:cNvSpPr>
              <a:spLocks noChangeAspect="1" noChangeShapeType="1"/>
            </p:cNvSpPr>
            <p:nvPr/>
          </p:nvSpPr>
          <p:spPr bwMode="auto">
            <a:xfrm flipV="1">
              <a:off x="1435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88" name="Rectangle 692"/>
            <p:cNvSpPr>
              <a:spLocks noChangeAspect="1" noChangeArrowheads="1"/>
            </p:cNvSpPr>
            <p:nvPr/>
          </p:nvSpPr>
          <p:spPr bwMode="auto">
            <a:xfrm>
              <a:off x="1404" y="3329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-5</a:t>
              </a:r>
              <a:endParaRPr lang="en-US"/>
            </a:p>
          </p:txBody>
        </p:sp>
        <p:sp>
          <p:nvSpPr>
            <p:cNvPr id="388789" name="Line 693"/>
            <p:cNvSpPr>
              <a:spLocks noChangeAspect="1" noChangeShapeType="1"/>
            </p:cNvSpPr>
            <p:nvPr/>
          </p:nvSpPr>
          <p:spPr bwMode="auto">
            <a:xfrm flipV="1">
              <a:off x="1734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90" name="Rectangle 694"/>
            <p:cNvSpPr>
              <a:spLocks noChangeAspect="1" noChangeArrowheads="1"/>
            </p:cNvSpPr>
            <p:nvPr/>
          </p:nvSpPr>
          <p:spPr bwMode="auto">
            <a:xfrm>
              <a:off x="1702" y="3329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-4</a:t>
              </a:r>
              <a:endParaRPr lang="en-US"/>
            </a:p>
          </p:txBody>
        </p:sp>
        <p:sp>
          <p:nvSpPr>
            <p:cNvPr id="388791" name="Line 695"/>
            <p:cNvSpPr>
              <a:spLocks noChangeAspect="1" noChangeShapeType="1"/>
            </p:cNvSpPr>
            <p:nvPr/>
          </p:nvSpPr>
          <p:spPr bwMode="auto">
            <a:xfrm flipV="1">
              <a:off x="2033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92" name="Rectangle 696"/>
            <p:cNvSpPr>
              <a:spLocks noChangeAspect="1" noChangeArrowheads="1"/>
            </p:cNvSpPr>
            <p:nvPr/>
          </p:nvSpPr>
          <p:spPr bwMode="auto">
            <a:xfrm>
              <a:off x="2000" y="3329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-3</a:t>
              </a:r>
              <a:endParaRPr lang="en-US"/>
            </a:p>
          </p:txBody>
        </p:sp>
        <p:sp>
          <p:nvSpPr>
            <p:cNvPr id="388793" name="Line 697"/>
            <p:cNvSpPr>
              <a:spLocks noChangeAspect="1" noChangeShapeType="1"/>
            </p:cNvSpPr>
            <p:nvPr/>
          </p:nvSpPr>
          <p:spPr bwMode="auto">
            <a:xfrm flipV="1">
              <a:off x="2332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94" name="Rectangle 698"/>
            <p:cNvSpPr>
              <a:spLocks noChangeAspect="1" noChangeArrowheads="1"/>
            </p:cNvSpPr>
            <p:nvPr/>
          </p:nvSpPr>
          <p:spPr bwMode="auto">
            <a:xfrm>
              <a:off x="2300" y="3329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-2</a:t>
              </a:r>
              <a:endParaRPr lang="en-US"/>
            </a:p>
          </p:txBody>
        </p:sp>
        <p:sp>
          <p:nvSpPr>
            <p:cNvPr id="388795" name="Line 699"/>
            <p:cNvSpPr>
              <a:spLocks noChangeAspect="1" noChangeShapeType="1"/>
            </p:cNvSpPr>
            <p:nvPr/>
          </p:nvSpPr>
          <p:spPr bwMode="auto">
            <a:xfrm flipV="1">
              <a:off x="2632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96" name="Rectangle 700"/>
            <p:cNvSpPr>
              <a:spLocks noChangeAspect="1" noChangeArrowheads="1"/>
            </p:cNvSpPr>
            <p:nvPr/>
          </p:nvSpPr>
          <p:spPr bwMode="auto">
            <a:xfrm>
              <a:off x="2600" y="3329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/>
            </a:p>
          </p:txBody>
        </p:sp>
        <p:sp>
          <p:nvSpPr>
            <p:cNvPr id="388797" name="Line 701"/>
            <p:cNvSpPr>
              <a:spLocks noChangeAspect="1" noChangeShapeType="1"/>
            </p:cNvSpPr>
            <p:nvPr/>
          </p:nvSpPr>
          <p:spPr bwMode="auto">
            <a:xfrm flipV="1">
              <a:off x="2931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98" name="Rectangle 702"/>
            <p:cNvSpPr>
              <a:spLocks noChangeAspect="1" noChangeArrowheads="1"/>
            </p:cNvSpPr>
            <p:nvPr/>
          </p:nvSpPr>
          <p:spPr bwMode="auto">
            <a:xfrm>
              <a:off x="2918" y="3329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88799" name="Line 703"/>
            <p:cNvSpPr>
              <a:spLocks noChangeAspect="1" noChangeShapeType="1"/>
            </p:cNvSpPr>
            <p:nvPr/>
          </p:nvSpPr>
          <p:spPr bwMode="auto">
            <a:xfrm flipV="1">
              <a:off x="3230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00" name="Rectangle 704"/>
            <p:cNvSpPr>
              <a:spLocks noChangeAspect="1" noChangeArrowheads="1"/>
            </p:cNvSpPr>
            <p:nvPr/>
          </p:nvSpPr>
          <p:spPr bwMode="auto">
            <a:xfrm>
              <a:off x="3217" y="3329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88801" name="Line 705"/>
            <p:cNvSpPr>
              <a:spLocks noChangeAspect="1" noChangeShapeType="1"/>
            </p:cNvSpPr>
            <p:nvPr/>
          </p:nvSpPr>
          <p:spPr bwMode="auto">
            <a:xfrm flipV="1">
              <a:off x="3530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02" name="Rectangle 706"/>
            <p:cNvSpPr>
              <a:spLocks noChangeAspect="1" noChangeArrowheads="1"/>
            </p:cNvSpPr>
            <p:nvPr/>
          </p:nvSpPr>
          <p:spPr bwMode="auto">
            <a:xfrm>
              <a:off x="3517" y="3329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88803" name="Line 707"/>
            <p:cNvSpPr>
              <a:spLocks noChangeAspect="1" noChangeShapeType="1"/>
            </p:cNvSpPr>
            <p:nvPr/>
          </p:nvSpPr>
          <p:spPr bwMode="auto">
            <a:xfrm flipV="1">
              <a:off x="3829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04" name="Rectangle 708"/>
            <p:cNvSpPr>
              <a:spLocks noChangeAspect="1" noChangeArrowheads="1"/>
            </p:cNvSpPr>
            <p:nvPr/>
          </p:nvSpPr>
          <p:spPr bwMode="auto">
            <a:xfrm>
              <a:off x="3815" y="3329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/>
            </a:p>
          </p:txBody>
        </p:sp>
        <p:sp>
          <p:nvSpPr>
            <p:cNvPr id="388805" name="Line 709"/>
            <p:cNvSpPr>
              <a:spLocks noChangeAspect="1" noChangeShapeType="1"/>
            </p:cNvSpPr>
            <p:nvPr/>
          </p:nvSpPr>
          <p:spPr bwMode="auto">
            <a:xfrm flipV="1">
              <a:off x="4133" y="32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06" name="Rectangle 710"/>
            <p:cNvSpPr>
              <a:spLocks noChangeAspect="1" noChangeArrowheads="1"/>
            </p:cNvSpPr>
            <p:nvPr/>
          </p:nvSpPr>
          <p:spPr bwMode="auto">
            <a:xfrm>
              <a:off x="4118" y="3329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/>
            </a:p>
          </p:txBody>
        </p:sp>
        <p:sp>
          <p:nvSpPr>
            <p:cNvPr id="388807" name="Line 711"/>
            <p:cNvSpPr>
              <a:spLocks noChangeAspect="1" noChangeShapeType="1"/>
            </p:cNvSpPr>
            <p:nvPr/>
          </p:nvSpPr>
          <p:spPr bwMode="auto">
            <a:xfrm>
              <a:off x="1435" y="331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08" name="Rectangle 712"/>
            <p:cNvSpPr>
              <a:spLocks noChangeAspect="1" noChangeArrowheads="1"/>
            </p:cNvSpPr>
            <p:nvPr/>
          </p:nvSpPr>
          <p:spPr bwMode="auto">
            <a:xfrm>
              <a:off x="1365" y="3279"/>
              <a:ext cx="8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-3</a:t>
              </a:r>
              <a:endParaRPr lang="en-US"/>
            </a:p>
          </p:txBody>
        </p:sp>
        <p:sp>
          <p:nvSpPr>
            <p:cNvPr id="388809" name="Line 713"/>
            <p:cNvSpPr>
              <a:spLocks noChangeAspect="1" noChangeShapeType="1"/>
            </p:cNvSpPr>
            <p:nvPr/>
          </p:nvSpPr>
          <p:spPr bwMode="auto">
            <a:xfrm>
              <a:off x="1435" y="2956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10" name="Rectangle 714"/>
            <p:cNvSpPr>
              <a:spLocks noChangeAspect="1" noChangeArrowheads="1"/>
            </p:cNvSpPr>
            <p:nvPr/>
          </p:nvSpPr>
          <p:spPr bwMode="auto">
            <a:xfrm>
              <a:off x="1365" y="2920"/>
              <a:ext cx="8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-2</a:t>
              </a:r>
              <a:endParaRPr lang="en-US"/>
            </a:p>
          </p:txBody>
        </p:sp>
        <p:sp>
          <p:nvSpPr>
            <p:cNvPr id="388811" name="Line 715"/>
            <p:cNvSpPr>
              <a:spLocks noChangeAspect="1" noChangeShapeType="1"/>
            </p:cNvSpPr>
            <p:nvPr/>
          </p:nvSpPr>
          <p:spPr bwMode="auto">
            <a:xfrm>
              <a:off x="1435" y="260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12" name="Rectangle 716"/>
            <p:cNvSpPr>
              <a:spLocks noChangeAspect="1" noChangeArrowheads="1"/>
            </p:cNvSpPr>
            <p:nvPr/>
          </p:nvSpPr>
          <p:spPr bwMode="auto">
            <a:xfrm>
              <a:off x="1365" y="2565"/>
              <a:ext cx="8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/>
            </a:p>
          </p:txBody>
        </p:sp>
        <p:sp>
          <p:nvSpPr>
            <p:cNvPr id="388813" name="Line 717"/>
            <p:cNvSpPr>
              <a:spLocks noChangeAspect="1" noChangeShapeType="1"/>
            </p:cNvSpPr>
            <p:nvPr/>
          </p:nvSpPr>
          <p:spPr bwMode="auto">
            <a:xfrm>
              <a:off x="1435" y="224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14" name="Rectangle 718"/>
            <p:cNvSpPr>
              <a:spLocks noChangeAspect="1" noChangeArrowheads="1"/>
            </p:cNvSpPr>
            <p:nvPr/>
          </p:nvSpPr>
          <p:spPr bwMode="auto">
            <a:xfrm>
              <a:off x="1385" y="2212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88815" name="Line 719"/>
            <p:cNvSpPr>
              <a:spLocks noChangeAspect="1" noChangeShapeType="1"/>
            </p:cNvSpPr>
            <p:nvPr/>
          </p:nvSpPr>
          <p:spPr bwMode="auto">
            <a:xfrm>
              <a:off x="1435" y="189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16" name="Rectangle 720"/>
            <p:cNvSpPr>
              <a:spLocks noChangeAspect="1" noChangeArrowheads="1"/>
            </p:cNvSpPr>
            <p:nvPr/>
          </p:nvSpPr>
          <p:spPr bwMode="auto">
            <a:xfrm>
              <a:off x="1385" y="1854"/>
              <a:ext cx="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88817" name="Line 721"/>
            <p:cNvSpPr>
              <a:spLocks noChangeAspect="1" noChangeShapeType="1"/>
            </p:cNvSpPr>
            <p:nvPr/>
          </p:nvSpPr>
          <p:spPr bwMode="auto">
            <a:xfrm>
              <a:off x="1435" y="153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18" name="Rectangle 722"/>
            <p:cNvSpPr>
              <a:spLocks noChangeAspect="1" noChangeArrowheads="1"/>
            </p:cNvSpPr>
            <p:nvPr/>
          </p:nvSpPr>
          <p:spPr bwMode="auto">
            <a:xfrm>
              <a:off x="1385" y="1500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88819" name="Line 723"/>
            <p:cNvSpPr>
              <a:spLocks noChangeAspect="1" noChangeShapeType="1"/>
            </p:cNvSpPr>
            <p:nvPr/>
          </p:nvSpPr>
          <p:spPr bwMode="auto">
            <a:xfrm>
              <a:off x="1435" y="118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0" name="Rectangle 724"/>
            <p:cNvSpPr>
              <a:spLocks noChangeAspect="1" noChangeArrowheads="1"/>
            </p:cNvSpPr>
            <p:nvPr/>
          </p:nvSpPr>
          <p:spPr bwMode="auto">
            <a:xfrm>
              <a:off x="1385" y="1147"/>
              <a:ext cx="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/>
            </a:p>
          </p:txBody>
        </p:sp>
        <p:sp>
          <p:nvSpPr>
            <p:cNvPr id="388821" name="Oval 725"/>
            <p:cNvSpPr>
              <a:spLocks noChangeAspect="1" noChangeArrowheads="1"/>
            </p:cNvSpPr>
            <p:nvPr/>
          </p:nvSpPr>
          <p:spPr bwMode="auto">
            <a:xfrm>
              <a:off x="3004" y="2190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2" name="Oval 726"/>
            <p:cNvSpPr>
              <a:spLocks noChangeAspect="1" noChangeArrowheads="1"/>
            </p:cNvSpPr>
            <p:nvPr/>
          </p:nvSpPr>
          <p:spPr bwMode="auto">
            <a:xfrm>
              <a:off x="3072" y="191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3" name="Oval 727"/>
            <p:cNvSpPr>
              <a:spLocks noChangeAspect="1" noChangeArrowheads="1"/>
            </p:cNvSpPr>
            <p:nvPr/>
          </p:nvSpPr>
          <p:spPr bwMode="auto">
            <a:xfrm>
              <a:off x="2332" y="2122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4" name="Oval 728"/>
            <p:cNvSpPr>
              <a:spLocks noChangeAspect="1" noChangeArrowheads="1"/>
            </p:cNvSpPr>
            <p:nvPr/>
          </p:nvSpPr>
          <p:spPr bwMode="auto">
            <a:xfrm>
              <a:off x="3548" y="271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5" name="Oval 729"/>
            <p:cNvSpPr>
              <a:spLocks noChangeAspect="1" noChangeArrowheads="1"/>
            </p:cNvSpPr>
            <p:nvPr/>
          </p:nvSpPr>
          <p:spPr bwMode="auto">
            <a:xfrm>
              <a:off x="3357" y="208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6" name="Oval 730"/>
            <p:cNvSpPr>
              <a:spLocks noChangeAspect="1" noChangeArrowheads="1"/>
            </p:cNvSpPr>
            <p:nvPr/>
          </p:nvSpPr>
          <p:spPr bwMode="auto">
            <a:xfrm>
              <a:off x="3013" y="208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7" name="Oval 731"/>
            <p:cNvSpPr>
              <a:spLocks noChangeAspect="1" noChangeArrowheads="1"/>
            </p:cNvSpPr>
            <p:nvPr/>
          </p:nvSpPr>
          <p:spPr bwMode="auto">
            <a:xfrm>
              <a:off x="3562" y="2457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8" name="Oval 732"/>
            <p:cNvSpPr>
              <a:spLocks noChangeAspect="1" noChangeArrowheads="1"/>
            </p:cNvSpPr>
            <p:nvPr/>
          </p:nvSpPr>
          <p:spPr bwMode="auto">
            <a:xfrm>
              <a:off x="3938" y="275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29" name="Oval 733"/>
            <p:cNvSpPr>
              <a:spLocks noChangeAspect="1" noChangeArrowheads="1"/>
            </p:cNvSpPr>
            <p:nvPr/>
          </p:nvSpPr>
          <p:spPr bwMode="auto">
            <a:xfrm>
              <a:off x="3099" y="214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0" name="Oval 734"/>
            <p:cNvSpPr>
              <a:spLocks noChangeAspect="1" noChangeArrowheads="1"/>
            </p:cNvSpPr>
            <p:nvPr/>
          </p:nvSpPr>
          <p:spPr bwMode="auto">
            <a:xfrm>
              <a:off x="3611" y="169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1" name="Oval 735"/>
            <p:cNvSpPr>
              <a:spLocks noChangeAspect="1" noChangeArrowheads="1"/>
            </p:cNvSpPr>
            <p:nvPr/>
          </p:nvSpPr>
          <p:spPr bwMode="auto">
            <a:xfrm>
              <a:off x="3580" y="2439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2" name="Oval 736"/>
            <p:cNvSpPr>
              <a:spLocks noChangeAspect="1" noChangeArrowheads="1"/>
            </p:cNvSpPr>
            <p:nvPr/>
          </p:nvSpPr>
          <p:spPr bwMode="auto">
            <a:xfrm>
              <a:off x="3031" y="278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3" name="Oval 737"/>
            <p:cNvSpPr>
              <a:spLocks noChangeAspect="1" noChangeArrowheads="1"/>
            </p:cNvSpPr>
            <p:nvPr/>
          </p:nvSpPr>
          <p:spPr bwMode="auto">
            <a:xfrm>
              <a:off x="3747" y="181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4" name="Oval 738"/>
            <p:cNvSpPr>
              <a:spLocks noChangeAspect="1" noChangeArrowheads="1"/>
            </p:cNvSpPr>
            <p:nvPr/>
          </p:nvSpPr>
          <p:spPr bwMode="auto">
            <a:xfrm>
              <a:off x="3317" y="2457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5" name="Oval 739"/>
            <p:cNvSpPr>
              <a:spLocks noChangeAspect="1" noChangeArrowheads="1"/>
            </p:cNvSpPr>
            <p:nvPr/>
          </p:nvSpPr>
          <p:spPr bwMode="auto">
            <a:xfrm>
              <a:off x="2863" y="252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6" name="Oval 740"/>
            <p:cNvSpPr>
              <a:spLocks noChangeAspect="1" noChangeArrowheads="1"/>
            </p:cNvSpPr>
            <p:nvPr/>
          </p:nvSpPr>
          <p:spPr bwMode="auto">
            <a:xfrm>
              <a:off x="2940" y="230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7" name="Oval 741"/>
            <p:cNvSpPr>
              <a:spLocks noChangeAspect="1" noChangeArrowheads="1"/>
            </p:cNvSpPr>
            <p:nvPr/>
          </p:nvSpPr>
          <p:spPr bwMode="auto">
            <a:xfrm>
              <a:off x="2636" y="195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8" name="Oval 742"/>
            <p:cNvSpPr>
              <a:spLocks noChangeAspect="1" noChangeArrowheads="1"/>
            </p:cNvSpPr>
            <p:nvPr/>
          </p:nvSpPr>
          <p:spPr bwMode="auto">
            <a:xfrm>
              <a:off x="3634" y="234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39" name="Oval 743"/>
            <p:cNvSpPr>
              <a:spLocks noChangeAspect="1" noChangeArrowheads="1"/>
            </p:cNvSpPr>
            <p:nvPr/>
          </p:nvSpPr>
          <p:spPr bwMode="auto">
            <a:xfrm>
              <a:off x="2632" y="197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0" name="Oval 744"/>
            <p:cNvSpPr>
              <a:spLocks noChangeAspect="1" noChangeArrowheads="1"/>
            </p:cNvSpPr>
            <p:nvPr/>
          </p:nvSpPr>
          <p:spPr bwMode="auto">
            <a:xfrm>
              <a:off x="2986" y="1986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1" name="Oval 745"/>
            <p:cNvSpPr>
              <a:spLocks noChangeAspect="1" noChangeArrowheads="1"/>
            </p:cNvSpPr>
            <p:nvPr/>
          </p:nvSpPr>
          <p:spPr bwMode="auto">
            <a:xfrm>
              <a:off x="3194" y="214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2" name="Oval 746"/>
            <p:cNvSpPr>
              <a:spLocks noChangeAspect="1" noChangeArrowheads="1"/>
            </p:cNvSpPr>
            <p:nvPr/>
          </p:nvSpPr>
          <p:spPr bwMode="auto">
            <a:xfrm>
              <a:off x="3271" y="196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3" name="Oval 747"/>
            <p:cNvSpPr>
              <a:spLocks noChangeAspect="1" noChangeArrowheads="1"/>
            </p:cNvSpPr>
            <p:nvPr/>
          </p:nvSpPr>
          <p:spPr bwMode="auto">
            <a:xfrm>
              <a:off x="3312" y="300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4" name="Oval 748"/>
            <p:cNvSpPr>
              <a:spLocks noChangeAspect="1" noChangeArrowheads="1"/>
            </p:cNvSpPr>
            <p:nvPr/>
          </p:nvSpPr>
          <p:spPr bwMode="auto">
            <a:xfrm>
              <a:off x="2954" y="2240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5" name="Oval 749"/>
            <p:cNvSpPr>
              <a:spLocks noChangeAspect="1" noChangeArrowheads="1"/>
            </p:cNvSpPr>
            <p:nvPr/>
          </p:nvSpPr>
          <p:spPr bwMode="auto">
            <a:xfrm>
              <a:off x="3430" y="291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6" name="Oval 750"/>
            <p:cNvSpPr>
              <a:spLocks noChangeAspect="1" noChangeArrowheads="1"/>
            </p:cNvSpPr>
            <p:nvPr/>
          </p:nvSpPr>
          <p:spPr bwMode="auto">
            <a:xfrm>
              <a:off x="3471" y="200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7" name="Oval 751"/>
            <p:cNvSpPr>
              <a:spLocks noChangeAspect="1" noChangeArrowheads="1"/>
            </p:cNvSpPr>
            <p:nvPr/>
          </p:nvSpPr>
          <p:spPr bwMode="auto">
            <a:xfrm>
              <a:off x="3149" y="222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8" name="Oval 752"/>
            <p:cNvSpPr>
              <a:spLocks noChangeAspect="1" noChangeArrowheads="1"/>
            </p:cNvSpPr>
            <p:nvPr/>
          </p:nvSpPr>
          <p:spPr bwMode="auto">
            <a:xfrm>
              <a:off x="3775" y="2026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49" name="Oval 753"/>
            <p:cNvSpPr>
              <a:spLocks noChangeAspect="1" noChangeArrowheads="1"/>
            </p:cNvSpPr>
            <p:nvPr/>
          </p:nvSpPr>
          <p:spPr bwMode="auto">
            <a:xfrm>
              <a:off x="3362" y="204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0" name="Oval 754"/>
            <p:cNvSpPr>
              <a:spLocks noChangeAspect="1" noChangeArrowheads="1"/>
            </p:cNvSpPr>
            <p:nvPr/>
          </p:nvSpPr>
          <p:spPr bwMode="auto">
            <a:xfrm>
              <a:off x="2854" y="1986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1" name="Oval 755"/>
            <p:cNvSpPr>
              <a:spLocks noChangeAspect="1" noChangeArrowheads="1"/>
            </p:cNvSpPr>
            <p:nvPr/>
          </p:nvSpPr>
          <p:spPr bwMode="auto">
            <a:xfrm>
              <a:off x="3280" y="216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2" name="Oval 756"/>
            <p:cNvSpPr>
              <a:spLocks noChangeAspect="1" noChangeArrowheads="1"/>
            </p:cNvSpPr>
            <p:nvPr/>
          </p:nvSpPr>
          <p:spPr bwMode="auto">
            <a:xfrm>
              <a:off x="3249" y="219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3" name="Oval 757"/>
            <p:cNvSpPr>
              <a:spLocks noChangeAspect="1" noChangeArrowheads="1"/>
            </p:cNvSpPr>
            <p:nvPr/>
          </p:nvSpPr>
          <p:spPr bwMode="auto">
            <a:xfrm>
              <a:off x="3122" y="3088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4" name="Oval 758"/>
            <p:cNvSpPr>
              <a:spLocks noChangeAspect="1" noChangeArrowheads="1"/>
            </p:cNvSpPr>
            <p:nvPr/>
          </p:nvSpPr>
          <p:spPr bwMode="auto">
            <a:xfrm>
              <a:off x="3108" y="304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5" name="Oval 759"/>
            <p:cNvSpPr>
              <a:spLocks noChangeAspect="1" noChangeArrowheads="1"/>
            </p:cNvSpPr>
            <p:nvPr/>
          </p:nvSpPr>
          <p:spPr bwMode="auto">
            <a:xfrm>
              <a:off x="2976" y="244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6" name="Oval 760"/>
            <p:cNvSpPr>
              <a:spLocks noChangeAspect="1" noChangeArrowheads="1"/>
            </p:cNvSpPr>
            <p:nvPr/>
          </p:nvSpPr>
          <p:spPr bwMode="auto">
            <a:xfrm>
              <a:off x="2006" y="199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7" name="Oval 761"/>
            <p:cNvSpPr>
              <a:spLocks noChangeAspect="1" noChangeArrowheads="1"/>
            </p:cNvSpPr>
            <p:nvPr/>
          </p:nvSpPr>
          <p:spPr bwMode="auto">
            <a:xfrm>
              <a:off x="3276" y="210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8" name="Oval 762"/>
            <p:cNvSpPr>
              <a:spLocks noChangeAspect="1" noChangeArrowheads="1"/>
            </p:cNvSpPr>
            <p:nvPr/>
          </p:nvSpPr>
          <p:spPr bwMode="auto">
            <a:xfrm>
              <a:off x="2664" y="1931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59" name="Oval 763"/>
            <p:cNvSpPr>
              <a:spLocks noChangeAspect="1" noChangeArrowheads="1"/>
            </p:cNvSpPr>
            <p:nvPr/>
          </p:nvSpPr>
          <p:spPr bwMode="auto">
            <a:xfrm>
              <a:off x="3131" y="3088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0" name="Oval 764"/>
            <p:cNvSpPr>
              <a:spLocks noChangeAspect="1" noChangeArrowheads="1"/>
            </p:cNvSpPr>
            <p:nvPr/>
          </p:nvSpPr>
          <p:spPr bwMode="auto">
            <a:xfrm>
              <a:off x="3512" y="196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1" name="Oval 765"/>
            <p:cNvSpPr>
              <a:spLocks noChangeAspect="1" noChangeArrowheads="1"/>
            </p:cNvSpPr>
            <p:nvPr/>
          </p:nvSpPr>
          <p:spPr bwMode="auto">
            <a:xfrm>
              <a:off x="3072" y="277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2" name="Oval 766"/>
            <p:cNvSpPr>
              <a:spLocks noChangeAspect="1" noChangeArrowheads="1"/>
            </p:cNvSpPr>
            <p:nvPr/>
          </p:nvSpPr>
          <p:spPr bwMode="auto">
            <a:xfrm>
              <a:off x="2868" y="2362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3" name="Oval 767"/>
            <p:cNvSpPr>
              <a:spLocks noChangeAspect="1" noChangeArrowheads="1"/>
            </p:cNvSpPr>
            <p:nvPr/>
          </p:nvSpPr>
          <p:spPr bwMode="auto">
            <a:xfrm>
              <a:off x="3385" y="269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4" name="Oval 768"/>
            <p:cNvSpPr>
              <a:spLocks noChangeAspect="1" noChangeArrowheads="1"/>
            </p:cNvSpPr>
            <p:nvPr/>
          </p:nvSpPr>
          <p:spPr bwMode="auto">
            <a:xfrm>
              <a:off x="2750" y="228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5" name="Oval 769"/>
            <p:cNvSpPr>
              <a:spLocks noChangeAspect="1" noChangeArrowheads="1"/>
            </p:cNvSpPr>
            <p:nvPr/>
          </p:nvSpPr>
          <p:spPr bwMode="auto">
            <a:xfrm>
              <a:off x="2736" y="210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6" name="Oval 770"/>
            <p:cNvSpPr>
              <a:spLocks noChangeAspect="1" noChangeArrowheads="1"/>
            </p:cNvSpPr>
            <p:nvPr/>
          </p:nvSpPr>
          <p:spPr bwMode="auto">
            <a:xfrm>
              <a:off x="3330" y="297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7" name="Oval 771"/>
            <p:cNvSpPr>
              <a:spLocks noChangeAspect="1" noChangeArrowheads="1"/>
            </p:cNvSpPr>
            <p:nvPr/>
          </p:nvSpPr>
          <p:spPr bwMode="auto">
            <a:xfrm>
              <a:off x="3208" y="290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8" name="Oval 772"/>
            <p:cNvSpPr>
              <a:spLocks noChangeAspect="1" noChangeArrowheads="1"/>
            </p:cNvSpPr>
            <p:nvPr/>
          </p:nvSpPr>
          <p:spPr bwMode="auto">
            <a:xfrm>
              <a:off x="2809" y="2240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69" name="Oval 773"/>
            <p:cNvSpPr>
              <a:spLocks noChangeAspect="1" noChangeArrowheads="1"/>
            </p:cNvSpPr>
            <p:nvPr/>
          </p:nvSpPr>
          <p:spPr bwMode="auto">
            <a:xfrm>
              <a:off x="2115" y="208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0" name="Oval 774"/>
            <p:cNvSpPr>
              <a:spLocks noChangeAspect="1" noChangeArrowheads="1"/>
            </p:cNvSpPr>
            <p:nvPr/>
          </p:nvSpPr>
          <p:spPr bwMode="auto">
            <a:xfrm>
              <a:off x="1784" y="180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1" name="Oval 775"/>
            <p:cNvSpPr>
              <a:spLocks noChangeAspect="1" noChangeArrowheads="1"/>
            </p:cNvSpPr>
            <p:nvPr/>
          </p:nvSpPr>
          <p:spPr bwMode="auto">
            <a:xfrm>
              <a:off x="2645" y="207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2" name="Oval 776"/>
            <p:cNvSpPr>
              <a:spLocks noChangeAspect="1" noChangeArrowheads="1"/>
            </p:cNvSpPr>
            <p:nvPr/>
          </p:nvSpPr>
          <p:spPr bwMode="auto">
            <a:xfrm>
              <a:off x="2079" y="1691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3" name="Oval 777"/>
            <p:cNvSpPr>
              <a:spLocks noChangeAspect="1" noChangeArrowheads="1"/>
            </p:cNvSpPr>
            <p:nvPr/>
          </p:nvSpPr>
          <p:spPr bwMode="auto">
            <a:xfrm>
              <a:off x="2292" y="2289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4" name="Oval 778"/>
            <p:cNvSpPr>
              <a:spLocks noChangeAspect="1" noChangeArrowheads="1"/>
            </p:cNvSpPr>
            <p:nvPr/>
          </p:nvSpPr>
          <p:spPr bwMode="auto">
            <a:xfrm>
              <a:off x="3884" y="2271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5" name="Oval 779"/>
            <p:cNvSpPr>
              <a:spLocks noChangeAspect="1" noChangeArrowheads="1"/>
            </p:cNvSpPr>
            <p:nvPr/>
          </p:nvSpPr>
          <p:spPr bwMode="auto">
            <a:xfrm>
              <a:off x="3421" y="25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6" name="Oval 780"/>
            <p:cNvSpPr>
              <a:spLocks noChangeAspect="1" noChangeArrowheads="1"/>
            </p:cNvSpPr>
            <p:nvPr/>
          </p:nvSpPr>
          <p:spPr bwMode="auto">
            <a:xfrm>
              <a:off x="2981" y="1918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7" name="Oval 781"/>
            <p:cNvSpPr>
              <a:spLocks noChangeAspect="1" noChangeArrowheads="1"/>
            </p:cNvSpPr>
            <p:nvPr/>
          </p:nvSpPr>
          <p:spPr bwMode="auto">
            <a:xfrm>
              <a:off x="3312" y="261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8" name="Oval 782"/>
            <p:cNvSpPr>
              <a:spLocks noChangeAspect="1" noChangeArrowheads="1"/>
            </p:cNvSpPr>
            <p:nvPr/>
          </p:nvSpPr>
          <p:spPr bwMode="auto">
            <a:xfrm>
              <a:off x="2963" y="273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79" name="Oval 783"/>
            <p:cNvSpPr>
              <a:spLocks noChangeAspect="1" noChangeArrowheads="1"/>
            </p:cNvSpPr>
            <p:nvPr/>
          </p:nvSpPr>
          <p:spPr bwMode="auto">
            <a:xfrm>
              <a:off x="2450" y="240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0" name="Oval 784"/>
            <p:cNvSpPr>
              <a:spLocks noChangeAspect="1" noChangeArrowheads="1"/>
            </p:cNvSpPr>
            <p:nvPr/>
          </p:nvSpPr>
          <p:spPr bwMode="auto">
            <a:xfrm>
              <a:off x="3425" y="261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1" name="Oval 785"/>
            <p:cNvSpPr>
              <a:spLocks noChangeAspect="1" noChangeArrowheads="1"/>
            </p:cNvSpPr>
            <p:nvPr/>
          </p:nvSpPr>
          <p:spPr bwMode="auto">
            <a:xfrm>
              <a:off x="2986" y="180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2" name="Oval 786"/>
            <p:cNvSpPr>
              <a:spLocks noChangeAspect="1" noChangeArrowheads="1"/>
            </p:cNvSpPr>
            <p:nvPr/>
          </p:nvSpPr>
          <p:spPr bwMode="auto">
            <a:xfrm>
              <a:off x="2596" y="1768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3" name="Oval 787"/>
            <p:cNvSpPr>
              <a:spLocks noChangeAspect="1" noChangeArrowheads="1"/>
            </p:cNvSpPr>
            <p:nvPr/>
          </p:nvSpPr>
          <p:spPr bwMode="auto">
            <a:xfrm>
              <a:off x="3049" y="2122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4" name="Oval 788"/>
            <p:cNvSpPr>
              <a:spLocks noChangeAspect="1" noChangeArrowheads="1"/>
            </p:cNvSpPr>
            <p:nvPr/>
          </p:nvSpPr>
          <p:spPr bwMode="auto">
            <a:xfrm>
              <a:off x="2963" y="204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5" name="Oval 789"/>
            <p:cNvSpPr>
              <a:spLocks noChangeAspect="1" noChangeArrowheads="1"/>
            </p:cNvSpPr>
            <p:nvPr/>
          </p:nvSpPr>
          <p:spPr bwMode="auto">
            <a:xfrm>
              <a:off x="2772" y="216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6" name="Oval 790"/>
            <p:cNvSpPr>
              <a:spLocks noChangeAspect="1" noChangeArrowheads="1"/>
            </p:cNvSpPr>
            <p:nvPr/>
          </p:nvSpPr>
          <p:spPr bwMode="auto">
            <a:xfrm>
              <a:off x="3158" y="26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7" name="Oval 791"/>
            <p:cNvSpPr>
              <a:spLocks noChangeAspect="1" noChangeArrowheads="1"/>
            </p:cNvSpPr>
            <p:nvPr/>
          </p:nvSpPr>
          <p:spPr bwMode="auto">
            <a:xfrm>
              <a:off x="2301" y="238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8" name="Oval 792"/>
            <p:cNvSpPr>
              <a:spLocks noChangeAspect="1" noChangeArrowheads="1"/>
            </p:cNvSpPr>
            <p:nvPr/>
          </p:nvSpPr>
          <p:spPr bwMode="auto">
            <a:xfrm>
              <a:off x="3140" y="1559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89" name="Oval 793"/>
            <p:cNvSpPr>
              <a:spLocks noChangeAspect="1" noChangeArrowheads="1"/>
            </p:cNvSpPr>
            <p:nvPr/>
          </p:nvSpPr>
          <p:spPr bwMode="auto">
            <a:xfrm>
              <a:off x="2450" y="188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0" name="Oval 794"/>
            <p:cNvSpPr>
              <a:spLocks noChangeAspect="1" noChangeArrowheads="1"/>
            </p:cNvSpPr>
            <p:nvPr/>
          </p:nvSpPr>
          <p:spPr bwMode="auto">
            <a:xfrm>
              <a:off x="3548" y="251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1" name="Oval 795"/>
            <p:cNvSpPr>
              <a:spLocks noChangeAspect="1" noChangeArrowheads="1"/>
            </p:cNvSpPr>
            <p:nvPr/>
          </p:nvSpPr>
          <p:spPr bwMode="auto">
            <a:xfrm>
              <a:off x="3784" y="144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2" name="Oval 796"/>
            <p:cNvSpPr>
              <a:spLocks noChangeAspect="1" noChangeArrowheads="1"/>
            </p:cNvSpPr>
            <p:nvPr/>
          </p:nvSpPr>
          <p:spPr bwMode="auto">
            <a:xfrm>
              <a:off x="2899" y="235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3" name="Oval 797"/>
            <p:cNvSpPr>
              <a:spLocks noChangeAspect="1" noChangeArrowheads="1"/>
            </p:cNvSpPr>
            <p:nvPr/>
          </p:nvSpPr>
          <p:spPr bwMode="auto">
            <a:xfrm>
              <a:off x="2954" y="216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4" name="Oval 798"/>
            <p:cNvSpPr>
              <a:spLocks noChangeAspect="1" noChangeArrowheads="1"/>
            </p:cNvSpPr>
            <p:nvPr/>
          </p:nvSpPr>
          <p:spPr bwMode="auto">
            <a:xfrm>
              <a:off x="2781" y="199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5" name="Oval 799"/>
            <p:cNvSpPr>
              <a:spLocks noChangeAspect="1" noChangeArrowheads="1"/>
            </p:cNvSpPr>
            <p:nvPr/>
          </p:nvSpPr>
          <p:spPr bwMode="auto">
            <a:xfrm>
              <a:off x="2537" y="2022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6" name="Oval 800"/>
            <p:cNvSpPr>
              <a:spLocks noChangeAspect="1" noChangeArrowheads="1"/>
            </p:cNvSpPr>
            <p:nvPr/>
          </p:nvSpPr>
          <p:spPr bwMode="auto">
            <a:xfrm>
              <a:off x="2881" y="202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7" name="Oval 801"/>
            <p:cNvSpPr>
              <a:spLocks noChangeAspect="1" noChangeArrowheads="1"/>
            </p:cNvSpPr>
            <p:nvPr/>
          </p:nvSpPr>
          <p:spPr bwMode="auto">
            <a:xfrm>
              <a:off x="3648" y="1886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8" name="Oval 802"/>
            <p:cNvSpPr>
              <a:spLocks noChangeAspect="1" noChangeArrowheads="1"/>
            </p:cNvSpPr>
            <p:nvPr/>
          </p:nvSpPr>
          <p:spPr bwMode="auto">
            <a:xfrm>
              <a:off x="3199" y="229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99" name="Oval 803"/>
            <p:cNvSpPr>
              <a:spLocks noChangeAspect="1" noChangeArrowheads="1"/>
            </p:cNvSpPr>
            <p:nvPr/>
          </p:nvSpPr>
          <p:spPr bwMode="auto">
            <a:xfrm>
              <a:off x="3684" y="222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0" name="Oval 804"/>
            <p:cNvSpPr>
              <a:spLocks noChangeAspect="1" noChangeArrowheads="1"/>
            </p:cNvSpPr>
            <p:nvPr/>
          </p:nvSpPr>
          <p:spPr bwMode="auto">
            <a:xfrm>
              <a:off x="3670" y="2231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1" name="Oval 805"/>
            <p:cNvSpPr>
              <a:spLocks noChangeAspect="1" noChangeArrowheads="1"/>
            </p:cNvSpPr>
            <p:nvPr/>
          </p:nvSpPr>
          <p:spPr bwMode="auto">
            <a:xfrm>
              <a:off x="3131" y="3156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2" name="Oval 806"/>
            <p:cNvSpPr>
              <a:spLocks noChangeAspect="1" noChangeArrowheads="1"/>
            </p:cNvSpPr>
            <p:nvPr/>
          </p:nvSpPr>
          <p:spPr bwMode="auto">
            <a:xfrm>
              <a:off x="2786" y="1986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3" name="Oval 807"/>
            <p:cNvSpPr>
              <a:spLocks noChangeAspect="1" noChangeArrowheads="1"/>
            </p:cNvSpPr>
            <p:nvPr/>
          </p:nvSpPr>
          <p:spPr bwMode="auto">
            <a:xfrm>
              <a:off x="3244" y="188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4" name="Oval 808"/>
            <p:cNvSpPr>
              <a:spLocks noChangeAspect="1" noChangeArrowheads="1"/>
            </p:cNvSpPr>
            <p:nvPr/>
          </p:nvSpPr>
          <p:spPr bwMode="auto">
            <a:xfrm>
              <a:off x="3326" y="1913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5" name="Oval 809"/>
            <p:cNvSpPr>
              <a:spLocks noChangeAspect="1" noChangeArrowheads="1"/>
            </p:cNvSpPr>
            <p:nvPr/>
          </p:nvSpPr>
          <p:spPr bwMode="auto">
            <a:xfrm>
              <a:off x="3212" y="309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6" name="Oval 810"/>
            <p:cNvSpPr>
              <a:spLocks noChangeAspect="1" noChangeArrowheads="1"/>
            </p:cNvSpPr>
            <p:nvPr/>
          </p:nvSpPr>
          <p:spPr bwMode="auto">
            <a:xfrm>
              <a:off x="3353" y="293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7" name="Oval 811"/>
            <p:cNvSpPr>
              <a:spLocks noChangeAspect="1" noChangeArrowheads="1"/>
            </p:cNvSpPr>
            <p:nvPr/>
          </p:nvSpPr>
          <p:spPr bwMode="auto">
            <a:xfrm>
              <a:off x="2822" y="241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8" name="Oval 812"/>
            <p:cNvSpPr>
              <a:spLocks noChangeAspect="1" noChangeArrowheads="1"/>
            </p:cNvSpPr>
            <p:nvPr/>
          </p:nvSpPr>
          <p:spPr bwMode="auto">
            <a:xfrm>
              <a:off x="3258" y="1655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09" name="Oval 813"/>
            <p:cNvSpPr>
              <a:spLocks noChangeAspect="1" noChangeArrowheads="1"/>
            </p:cNvSpPr>
            <p:nvPr/>
          </p:nvSpPr>
          <p:spPr bwMode="auto">
            <a:xfrm>
              <a:off x="3312" y="158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0" name="Oval 814"/>
            <p:cNvSpPr>
              <a:spLocks noChangeAspect="1" noChangeArrowheads="1"/>
            </p:cNvSpPr>
            <p:nvPr/>
          </p:nvSpPr>
          <p:spPr bwMode="auto">
            <a:xfrm>
              <a:off x="3339" y="178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1" name="Oval 815"/>
            <p:cNvSpPr>
              <a:spLocks noChangeAspect="1" noChangeArrowheads="1"/>
            </p:cNvSpPr>
            <p:nvPr/>
          </p:nvSpPr>
          <p:spPr bwMode="auto">
            <a:xfrm>
              <a:off x="3253" y="217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2" name="Oval 816"/>
            <p:cNvSpPr>
              <a:spLocks noChangeAspect="1" noChangeArrowheads="1"/>
            </p:cNvSpPr>
            <p:nvPr/>
          </p:nvSpPr>
          <p:spPr bwMode="auto">
            <a:xfrm>
              <a:off x="3067" y="24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3" name="Oval 817"/>
            <p:cNvSpPr>
              <a:spLocks noChangeAspect="1" noChangeArrowheads="1"/>
            </p:cNvSpPr>
            <p:nvPr/>
          </p:nvSpPr>
          <p:spPr bwMode="auto">
            <a:xfrm>
              <a:off x="3063" y="3015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4" name="Oval 818"/>
            <p:cNvSpPr>
              <a:spLocks noChangeAspect="1" noChangeArrowheads="1"/>
            </p:cNvSpPr>
            <p:nvPr/>
          </p:nvSpPr>
          <p:spPr bwMode="auto">
            <a:xfrm>
              <a:off x="3081" y="218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5" name="Oval 819"/>
            <p:cNvSpPr>
              <a:spLocks noChangeAspect="1" noChangeArrowheads="1"/>
            </p:cNvSpPr>
            <p:nvPr/>
          </p:nvSpPr>
          <p:spPr bwMode="auto">
            <a:xfrm>
              <a:off x="2827" y="208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6" name="Oval 820"/>
            <p:cNvSpPr>
              <a:spLocks noChangeAspect="1" noChangeArrowheads="1"/>
            </p:cNvSpPr>
            <p:nvPr/>
          </p:nvSpPr>
          <p:spPr bwMode="auto">
            <a:xfrm>
              <a:off x="3330" y="296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7" name="Oval 821"/>
            <p:cNvSpPr>
              <a:spLocks noChangeAspect="1" noChangeArrowheads="1"/>
            </p:cNvSpPr>
            <p:nvPr/>
          </p:nvSpPr>
          <p:spPr bwMode="auto">
            <a:xfrm>
              <a:off x="3162" y="25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8" name="Oval 822"/>
            <p:cNvSpPr>
              <a:spLocks noChangeAspect="1" noChangeArrowheads="1"/>
            </p:cNvSpPr>
            <p:nvPr/>
          </p:nvSpPr>
          <p:spPr bwMode="auto">
            <a:xfrm>
              <a:off x="3330" y="247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19" name="Oval 823"/>
            <p:cNvSpPr>
              <a:spLocks noChangeAspect="1" noChangeArrowheads="1"/>
            </p:cNvSpPr>
            <p:nvPr/>
          </p:nvSpPr>
          <p:spPr bwMode="auto">
            <a:xfrm>
              <a:off x="2695" y="1782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0" name="Oval 824"/>
            <p:cNvSpPr>
              <a:spLocks noChangeAspect="1" noChangeArrowheads="1"/>
            </p:cNvSpPr>
            <p:nvPr/>
          </p:nvSpPr>
          <p:spPr bwMode="auto">
            <a:xfrm>
              <a:off x="3321" y="209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1" name="Oval 825"/>
            <p:cNvSpPr>
              <a:spLocks noChangeAspect="1" noChangeArrowheads="1"/>
            </p:cNvSpPr>
            <p:nvPr/>
          </p:nvSpPr>
          <p:spPr bwMode="auto">
            <a:xfrm>
              <a:off x="3040" y="224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2" name="Oval 826"/>
            <p:cNvSpPr>
              <a:spLocks noChangeAspect="1" noChangeArrowheads="1"/>
            </p:cNvSpPr>
            <p:nvPr/>
          </p:nvSpPr>
          <p:spPr bwMode="auto">
            <a:xfrm>
              <a:off x="2976" y="186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3" name="Oval 827"/>
            <p:cNvSpPr>
              <a:spLocks noChangeAspect="1" noChangeArrowheads="1"/>
            </p:cNvSpPr>
            <p:nvPr/>
          </p:nvSpPr>
          <p:spPr bwMode="auto">
            <a:xfrm>
              <a:off x="2645" y="173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4" name="Oval 828"/>
            <p:cNvSpPr>
              <a:spLocks noChangeAspect="1" noChangeArrowheads="1"/>
            </p:cNvSpPr>
            <p:nvPr/>
          </p:nvSpPr>
          <p:spPr bwMode="auto">
            <a:xfrm>
              <a:off x="2205" y="235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5" name="Oval 829"/>
            <p:cNvSpPr>
              <a:spLocks noChangeAspect="1" noChangeArrowheads="1"/>
            </p:cNvSpPr>
            <p:nvPr/>
          </p:nvSpPr>
          <p:spPr bwMode="auto">
            <a:xfrm>
              <a:off x="3158" y="258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6" name="Oval 830"/>
            <p:cNvSpPr>
              <a:spLocks noChangeAspect="1" noChangeArrowheads="1"/>
            </p:cNvSpPr>
            <p:nvPr/>
          </p:nvSpPr>
          <p:spPr bwMode="auto">
            <a:xfrm>
              <a:off x="2976" y="270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7" name="Oval 831"/>
            <p:cNvSpPr>
              <a:spLocks noChangeAspect="1" noChangeArrowheads="1"/>
            </p:cNvSpPr>
            <p:nvPr/>
          </p:nvSpPr>
          <p:spPr bwMode="auto">
            <a:xfrm>
              <a:off x="2881" y="1859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8" name="Oval 832"/>
            <p:cNvSpPr>
              <a:spLocks noChangeAspect="1" noChangeArrowheads="1"/>
            </p:cNvSpPr>
            <p:nvPr/>
          </p:nvSpPr>
          <p:spPr bwMode="auto">
            <a:xfrm>
              <a:off x="3099" y="202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29" name="Oval 833"/>
            <p:cNvSpPr>
              <a:spLocks noChangeAspect="1" noChangeArrowheads="1"/>
            </p:cNvSpPr>
            <p:nvPr/>
          </p:nvSpPr>
          <p:spPr bwMode="auto">
            <a:xfrm>
              <a:off x="3017" y="188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0" name="Oval 834"/>
            <p:cNvSpPr>
              <a:spLocks noChangeAspect="1" noChangeArrowheads="1"/>
            </p:cNvSpPr>
            <p:nvPr/>
          </p:nvSpPr>
          <p:spPr bwMode="auto">
            <a:xfrm>
              <a:off x="3389" y="205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1" name="Oval 835"/>
            <p:cNvSpPr>
              <a:spLocks noChangeAspect="1" noChangeArrowheads="1"/>
            </p:cNvSpPr>
            <p:nvPr/>
          </p:nvSpPr>
          <p:spPr bwMode="auto">
            <a:xfrm>
              <a:off x="2945" y="2172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2" name="Oval 836"/>
            <p:cNvSpPr>
              <a:spLocks noChangeAspect="1" noChangeArrowheads="1"/>
            </p:cNvSpPr>
            <p:nvPr/>
          </p:nvSpPr>
          <p:spPr bwMode="auto">
            <a:xfrm>
              <a:off x="2709" y="193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3" name="Oval 837"/>
            <p:cNvSpPr>
              <a:spLocks noChangeAspect="1" noChangeArrowheads="1"/>
            </p:cNvSpPr>
            <p:nvPr/>
          </p:nvSpPr>
          <p:spPr bwMode="auto">
            <a:xfrm>
              <a:off x="2686" y="2004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4" name="Oval 838"/>
            <p:cNvSpPr>
              <a:spLocks noChangeAspect="1" noChangeArrowheads="1"/>
            </p:cNvSpPr>
            <p:nvPr/>
          </p:nvSpPr>
          <p:spPr bwMode="auto">
            <a:xfrm>
              <a:off x="3444" y="2716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5" name="Oval 839"/>
            <p:cNvSpPr>
              <a:spLocks noChangeAspect="1" noChangeArrowheads="1"/>
            </p:cNvSpPr>
            <p:nvPr/>
          </p:nvSpPr>
          <p:spPr bwMode="auto">
            <a:xfrm>
              <a:off x="3557" y="223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6" name="Oval 840"/>
            <p:cNvSpPr>
              <a:spLocks noChangeAspect="1" noChangeArrowheads="1"/>
            </p:cNvSpPr>
            <p:nvPr/>
          </p:nvSpPr>
          <p:spPr bwMode="auto">
            <a:xfrm>
              <a:off x="3938" y="285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7" name="Oval 841"/>
            <p:cNvSpPr>
              <a:spLocks noChangeAspect="1" noChangeArrowheads="1"/>
            </p:cNvSpPr>
            <p:nvPr/>
          </p:nvSpPr>
          <p:spPr bwMode="auto">
            <a:xfrm>
              <a:off x="3117" y="239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8" name="Oval 842"/>
            <p:cNvSpPr>
              <a:spLocks noChangeAspect="1" noChangeArrowheads="1"/>
            </p:cNvSpPr>
            <p:nvPr/>
          </p:nvSpPr>
          <p:spPr bwMode="auto">
            <a:xfrm>
              <a:off x="2323" y="222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39" name="Oval 843"/>
            <p:cNvSpPr>
              <a:spLocks noChangeAspect="1" noChangeArrowheads="1"/>
            </p:cNvSpPr>
            <p:nvPr/>
          </p:nvSpPr>
          <p:spPr bwMode="auto">
            <a:xfrm>
              <a:off x="2809" y="2144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0" name="Oval 844"/>
            <p:cNvSpPr>
              <a:spLocks noChangeAspect="1" noChangeArrowheads="1"/>
            </p:cNvSpPr>
            <p:nvPr/>
          </p:nvSpPr>
          <p:spPr bwMode="auto">
            <a:xfrm>
              <a:off x="2827" y="2494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1" name="Oval 845"/>
            <p:cNvSpPr>
              <a:spLocks noChangeAspect="1" noChangeArrowheads="1"/>
            </p:cNvSpPr>
            <p:nvPr/>
          </p:nvSpPr>
          <p:spPr bwMode="auto">
            <a:xfrm>
              <a:off x="2378" y="206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2" name="Oval 846"/>
            <p:cNvSpPr>
              <a:spLocks noChangeAspect="1" noChangeArrowheads="1"/>
            </p:cNvSpPr>
            <p:nvPr/>
          </p:nvSpPr>
          <p:spPr bwMode="auto">
            <a:xfrm>
              <a:off x="2360" y="2430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3" name="Oval 847"/>
            <p:cNvSpPr>
              <a:spLocks noChangeAspect="1" noChangeArrowheads="1"/>
            </p:cNvSpPr>
            <p:nvPr/>
          </p:nvSpPr>
          <p:spPr bwMode="auto">
            <a:xfrm>
              <a:off x="3416" y="274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4" name="Oval 848"/>
            <p:cNvSpPr>
              <a:spLocks noChangeAspect="1" noChangeArrowheads="1"/>
            </p:cNvSpPr>
            <p:nvPr/>
          </p:nvSpPr>
          <p:spPr bwMode="auto">
            <a:xfrm>
              <a:off x="2732" y="2321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5" name="Oval 849"/>
            <p:cNvSpPr>
              <a:spLocks noChangeAspect="1" noChangeArrowheads="1"/>
            </p:cNvSpPr>
            <p:nvPr/>
          </p:nvSpPr>
          <p:spPr bwMode="auto">
            <a:xfrm>
              <a:off x="2187" y="215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6" name="Oval 850"/>
            <p:cNvSpPr>
              <a:spLocks noChangeAspect="1" noChangeArrowheads="1"/>
            </p:cNvSpPr>
            <p:nvPr/>
          </p:nvSpPr>
          <p:spPr bwMode="auto">
            <a:xfrm>
              <a:off x="3498" y="2317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7" name="Oval 851"/>
            <p:cNvSpPr>
              <a:spLocks noChangeAspect="1" noChangeArrowheads="1"/>
            </p:cNvSpPr>
            <p:nvPr/>
          </p:nvSpPr>
          <p:spPr bwMode="auto">
            <a:xfrm>
              <a:off x="3035" y="221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8" name="Oval 852"/>
            <p:cNvSpPr>
              <a:spLocks noChangeAspect="1" noChangeArrowheads="1"/>
            </p:cNvSpPr>
            <p:nvPr/>
          </p:nvSpPr>
          <p:spPr bwMode="auto">
            <a:xfrm>
              <a:off x="2845" y="2303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49" name="Oval 853"/>
            <p:cNvSpPr>
              <a:spLocks noChangeAspect="1" noChangeArrowheads="1"/>
            </p:cNvSpPr>
            <p:nvPr/>
          </p:nvSpPr>
          <p:spPr bwMode="auto">
            <a:xfrm>
              <a:off x="2890" y="2376"/>
              <a:ext cx="41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0" name="Oval 854"/>
            <p:cNvSpPr>
              <a:spLocks noChangeAspect="1" noChangeArrowheads="1"/>
            </p:cNvSpPr>
            <p:nvPr/>
          </p:nvSpPr>
          <p:spPr bwMode="auto">
            <a:xfrm>
              <a:off x="3103" y="2448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1" name="Oval 855"/>
            <p:cNvSpPr>
              <a:spLocks noChangeAspect="1" noChangeArrowheads="1"/>
            </p:cNvSpPr>
            <p:nvPr/>
          </p:nvSpPr>
          <p:spPr bwMode="auto">
            <a:xfrm>
              <a:off x="2759" y="223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2" name="Oval 856"/>
            <p:cNvSpPr>
              <a:spLocks noChangeAspect="1" noChangeArrowheads="1"/>
            </p:cNvSpPr>
            <p:nvPr/>
          </p:nvSpPr>
          <p:spPr bwMode="auto">
            <a:xfrm>
              <a:off x="3208" y="3106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3" name="Oval 857"/>
            <p:cNvSpPr>
              <a:spLocks noChangeAspect="1" noChangeArrowheads="1"/>
            </p:cNvSpPr>
            <p:nvPr/>
          </p:nvSpPr>
          <p:spPr bwMode="auto">
            <a:xfrm>
              <a:off x="3199" y="2117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4" name="Oval 858"/>
            <p:cNvSpPr>
              <a:spLocks noChangeAspect="1" noChangeArrowheads="1"/>
            </p:cNvSpPr>
            <p:nvPr/>
          </p:nvSpPr>
          <p:spPr bwMode="auto">
            <a:xfrm>
              <a:off x="3448" y="2185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5" name="Oval 859"/>
            <p:cNvSpPr>
              <a:spLocks noChangeAspect="1" noChangeArrowheads="1"/>
            </p:cNvSpPr>
            <p:nvPr/>
          </p:nvSpPr>
          <p:spPr bwMode="auto">
            <a:xfrm>
              <a:off x="3507" y="2942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6" name="Oval 860"/>
            <p:cNvSpPr>
              <a:spLocks noChangeAspect="1" noChangeArrowheads="1"/>
            </p:cNvSpPr>
            <p:nvPr/>
          </p:nvSpPr>
          <p:spPr bwMode="auto">
            <a:xfrm>
              <a:off x="2342" y="2117"/>
              <a:ext cx="40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7" name="Oval 861"/>
            <p:cNvSpPr>
              <a:spLocks noChangeAspect="1" noChangeArrowheads="1"/>
            </p:cNvSpPr>
            <p:nvPr/>
          </p:nvSpPr>
          <p:spPr bwMode="auto">
            <a:xfrm>
              <a:off x="2972" y="1981"/>
              <a:ext cx="4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8" name="Oval 862"/>
            <p:cNvSpPr>
              <a:spLocks noChangeAspect="1" noChangeArrowheads="1"/>
            </p:cNvSpPr>
            <p:nvPr/>
          </p:nvSpPr>
          <p:spPr bwMode="auto">
            <a:xfrm>
              <a:off x="2473" y="2557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59" name="Oval 863"/>
            <p:cNvSpPr>
              <a:spLocks noChangeAspect="1" noChangeArrowheads="1"/>
            </p:cNvSpPr>
            <p:nvPr/>
          </p:nvSpPr>
          <p:spPr bwMode="auto">
            <a:xfrm>
              <a:off x="2110" y="202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0" name="Oval 864"/>
            <p:cNvSpPr>
              <a:spLocks noChangeAspect="1" noChangeArrowheads="1"/>
            </p:cNvSpPr>
            <p:nvPr/>
          </p:nvSpPr>
          <p:spPr bwMode="auto">
            <a:xfrm>
              <a:off x="3235" y="212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1" name="Oval 865"/>
            <p:cNvSpPr>
              <a:spLocks noChangeAspect="1" noChangeArrowheads="1"/>
            </p:cNvSpPr>
            <p:nvPr/>
          </p:nvSpPr>
          <p:spPr bwMode="auto">
            <a:xfrm>
              <a:off x="2849" y="1818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2" name="Oval 866"/>
            <p:cNvSpPr>
              <a:spLocks noChangeAspect="1" noChangeArrowheads="1"/>
            </p:cNvSpPr>
            <p:nvPr/>
          </p:nvSpPr>
          <p:spPr bwMode="auto">
            <a:xfrm>
              <a:off x="2396" y="220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3" name="Oval 867"/>
            <p:cNvSpPr>
              <a:spLocks noChangeAspect="1" noChangeArrowheads="1"/>
            </p:cNvSpPr>
            <p:nvPr/>
          </p:nvSpPr>
          <p:spPr bwMode="auto">
            <a:xfrm>
              <a:off x="2596" y="293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4" name="Oval 868"/>
            <p:cNvSpPr>
              <a:spLocks noChangeAspect="1" noChangeArrowheads="1"/>
            </p:cNvSpPr>
            <p:nvPr/>
          </p:nvSpPr>
          <p:spPr bwMode="auto">
            <a:xfrm>
              <a:off x="2323" y="193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5" name="Oval 869"/>
            <p:cNvSpPr>
              <a:spLocks noChangeAspect="1" noChangeArrowheads="1"/>
            </p:cNvSpPr>
            <p:nvPr/>
          </p:nvSpPr>
          <p:spPr bwMode="auto">
            <a:xfrm>
              <a:off x="3113" y="2199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6" name="Oval 870"/>
            <p:cNvSpPr>
              <a:spLocks noChangeAspect="1" noChangeArrowheads="1"/>
            </p:cNvSpPr>
            <p:nvPr/>
          </p:nvSpPr>
          <p:spPr bwMode="auto">
            <a:xfrm>
              <a:off x="1815" y="220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7" name="Oval 871"/>
            <p:cNvSpPr>
              <a:spLocks noChangeAspect="1" noChangeArrowheads="1"/>
            </p:cNvSpPr>
            <p:nvPr/>
          </p:nvSpPr>
          <p:spPr bwMode="auto">
            <a:xfrm>
              <a:off x="3171" y="1791"/>
              <a:ext cx="41" cy="4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8" name="Oval 872"/>
            <p:cNvSpPr>
              <a:spLocks noChangeAspect="1" noChangeArrowheads="1"/>
            </p:cNvSpPr>
            <p:nvPr/>
          </p:nvSpPr>
          <p:spPr bwMode="auto">
            <a:xfrm>
              <a:off x="3326" y="2398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69" name="Oval 873"/>
            <p:cNvSpPr>
              <a:spLocks noChangeAspect="1" noChangeArrowheads="1"/>
            </p:cNvSpPr>
            <p:nvPr/>
          </p:nvSpPr>
          <p:spPr bwMode="auto">
            <a:xfrm>
              <a:off x="3085" y="1895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0" name="Oval 874"/>
            <p:cNvSpPr>
              <a:spLocks noChangeAspect="1" noChangeArrowheads="1"/>
            </p:cNvSpPr>
            <p:nvPr/>
          </p:nvSpPr>
          <p:spPr bwMode="auto">
            <a:xfrm>
              <a:off x="2332" y="2326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1" name="Oval 875"/>
            <p:cNvSpPr>
              <a:spLocks noChangeAspect="1" noChangeArrowheads="1"/>
            </p:cNvSpPr>
            <p:nvPr/>
          </p:nvSpPr>
          <p:spPr bwMode="auto">
            <a:xfrm>
              <a:off x="3122" y="1523"/>
              <a:ext cx="40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2" name="Oval 876"/>
            <p:cNvSpPr>
              <a:spLocks noChangeAspect="1" noChangeArrowheads="1"/>
            </p:cNvSpPr>
            <p:nvPr/>
          </p:nvSpPr>
          <p:spPr bwMode="auto">
            <a:xfrm>
              <a:off x="3067" y="1863"/>
              <a:ext cx="41" cy="4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3" name="Oval 877"/>
            <p:cNvSpPr>
              <a:spLocks noChangeAspect="1" noChangeArrowheads="1"/>
            </p:cNvSpPr>
            <p:nvPr/>
          </p:nvSpPr>
          <p:spPr bwMode="auto">
            <a:xfrm>
              <a:off x="2092" y="235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4" name="Oval 878"/>
            <p:cNvSpPr>
              <a:spLocks noChangeAspect="1" noChangeArrowheads="1"/>
            </p:cNvSpPr>
            <p:nvPr/>
          </p:nvSpPr>
          <p:spPr bwMode="auto">
            <a:xfrm>
              <a:off x="2804" y="192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5" name="Oval 879"/>
            <p:cNvSpPr>
              <a:spLocks noChangeAspect="1" noChangeArrowheads="1"/>
            </p:cNvSpPr>
            <p:nvPr/>
          </p:nvSpPr>
          <p:spPr bwMode="auto">
            <a:xfrm>
              <a:off x="1847" y="294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6" name="Oval 880"/>
            <p:cNvSpPr>
              <a:spLocks noChangeAspect="1" noChangeArrowheads="1"/>
            </p:cNvSpPr>
            <p:nvPr/>
          </p:nvSpPr>
          <p:spPr bwMode="auto">
            <a:xfrm>
              <a:off x="2732" y="182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7" name="Oval 881"/>
            <p:cNvSpPr>
              <a:spLocks noChangeAspect="1" noChangeArrowheads="1"/>
            </p:cNvSpPr>
            <p:nvPr/>
          </p:nvSpPr>
          <p:spPr bwMode="auto">
            <a:xfrm>
              <a:off x="2546" y="2430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8" name="Oval 882"/>
            <p:cNvSpPr>
              <a:spLocks noChangeAspect="1" noChangeArrowheads="1"/>
            </p:cNvSpPr>
            <p:nvPr/>
          </p:nvSpPr>
          <p:spPr bwMode="auto">
            <a:xfrm>
              <a:off x="3076" y="271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79" name="Oval 883"/>
            <p:cNvSpPr>
              <a:spLocks noChangeAspect="1" noChangeArrowheads="1"/>
            </p:cNvSpPr>
            <p:nvPr/>
          </p:nvSpPr>
          <p:spPr bwMode="auto">
            <a:xfrm>
              <a:off x="1652" y="265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0" name="Oval 884"/>
            <p:cNvSpPr>
              <a:spLocks noChangeAspect="1" noChangeArrowheads="1"/>
            </p:cNvSpPr>
            <p:nvPr/>
          </p:nvSpPr>
          <p:spPr bwMode="auto">
            <a:xfrm>
              <a:off x="2351" y="2462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1" name="Oval 885"/>
            <p:cNvSpPr>
              <a:spLocks noChangeAspect="1" noChangeArrowheads="1"/>
            </p:cNvSpPr>
            <p:nvPr/>
          </p:nvSpPr>
          <p:spPr bwMode="auto">
            <a:xfrm>
              <a:off x="2178" y="2104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2" name="Oval 886"/>
            <p:cNvSpPr>
              <a:spLocks noChangeAspect="1" noChangeArrowheads="1"/>
            </p:cNvSpPr>
            <p:nvPr/>
          </p:nvSpPr>
          <p:spPr bwMode="auto">
            <a:xfrm>
              <a:off x="2346" y="2512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3" name="Oval 887"/>
            <p:cNvSpPr>
              <a:spLocks noChangeAspect="1" noChangeArrowheads="1"/>
            </p:cNvSpPr>
            <p:nvPr/>
          </p:nvSpPr>
          <p:spPr bwMode="auto">
            <a:xfrm>
              <a:off x="2691" y="277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4" name="Oval 888"/>
            <p:cNvSpPr>
              <a:spLocks noChangeAspect="1" noChangeArrowheads="1"/>
            </p:cNvSpPr>
            <p:nvPr/>
          </p:nvSpPr>
          <p:spPr bwMode="auto">
            <a:xfrm>
              <a:off x="2691" y="202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5" name="Oval 889"/>
            <p:cNvSpPr>
              <a:spLocks noChangeAspect="1" noChangeArrowheads="1"/>
            </p:cNvSpPr>
            <p:nvPr/>
          </p:nvSpPr>
          <p:spPr bwMode="auto">
            <a:xfrm>
              <a:off x="2976" y="222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6" name="Oval 890"/>
            <p:cNvSpPr>
              <a:spLocks noChangeAspect="1" noChangeArrowheads="1"/>
            </p:cNvSpPr>
            <p:nvPr/>
          </p:nvSpPr>
          <p:spPr bwMode="auto">
            <a:xfrm>
              <a:off x="1924" y="221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7" name="Oval 891"/>
            <p:cNvSpPr>
              <a:spLocks noChangeAspect="1" noChangeArrowheads="1"/>
            </p:cNvSpPr>
            <p:nvPr/>
          </p:nvSpPr>
          <p:spPr bwMode="auto">
            <a:xfrm>
              <a:off x="2904" y="1618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8" name="Oval 892"/>
            <p:cNvSpPr>
              <a:spLocks noChangeAspect="1" noChangeArrowheads="1"/>
            </p:cNvSpPr>
            <p:nvPr/>
          </p:nvSpPr>
          <p:spPr bwMode="auto">
            <a:xfrm>
              <a:off x="2586" y="206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89" name="Oval 893"/>
            <p:cNvSpPr>
              <a:spLocks noChangeAspect="1" noChangeArrowheads="1"/>
            </p:cNvSpPr>
            <p:nvPr/>
          </p:nvSpPr>
          <p:spPr bwMode="auto">
            <a:xfrm>
              <a:off x="1688" y="192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0" name="Oval 894"/>
            <p:cNvSpPr>
              <a:spLocks noChangeAspect="1" noChangeArrowheads="1"/>
            </p:cNvSpPr>
            <p:nvPr/>
          </p:nvSpPr>
          <p:spPr bwMode="auto">
            <a:xfrm>
              <a:off x="2727" y="247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1" name="Oval 895"/>
            <p:cNvSpPr>
              <a:spLocks noChangeAspect="1" noChangeArrowheads="1"/>
            </p:cNvSpPr>
            <p:nvPr/>
          </p:nvSpPr>
          <p:spPr bwMode="auto">
            <a:xfrm>
              <a:off x="2523" y="165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2" name="Oval 896"/>
            <p:cNvSpPr>
              <a:spLocks noChangeAspect="1" noChangeArrowheads="1"/>
            </p:cNvSpPr>
            <p:nvPr/>
          </p:nvSpPr>
          <p:spPr bwMode="auto">
            <a:xfrm>
              <a:off x="2518" y="198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3" name="Oval 897"/>
            <p:cNvSpPr>
              <a:spLocks noChangeAspect="1" noChangeArrowheads="1"/>
            </p:cNvSpPr>
            <p:nvPr/>
          </p:nvSpPr>
          <p:spPr bwMode="auto">
            <a:xfrm>
              <a:off x="3131" y="282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4" name="Oval 898"/>
            <p:cNvSpPr>
              <a:spLocks noChangeAspect="1" noChangeArrowheads="1"/>
            </p:cNvSpPr>
            <p:nvPr/>
          </p:nvSpPr>
          <p:spPr bwMode="auto">
            <a:xfrm>
              <a:off x="1711" y="2503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5" name="Oval 899"/>
            <p:cNvSpPr>
              <a:spLocks noChangeAspect="1" noChangeArrowheads="1"/>
            </p:cNvSpPr>
            <p:nvPr/>
          </p:nvSpPr>
          <p:spPr bwMode="auto">
            <a:xfrm>
              <a:off x="2196" y="1333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6" name="Oval 900"/>
            <p:cNvSpPr>
              <a:spLocks noChangeAspect="1" noChangeArrowheads="1"/>
            </p:cNvSpPr>
            <p:nvPr/>
          </p:nvSpPr>
          <p:spPr bwMode="auto">
            <a:xfrm>
              <a:off x="1979" y="2335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7" name="Oval 901"/>
            <p:cNvSpPr>
              <a:spLocks noChangeAspect="1" noChangeArrowheads="1"/>
            </p:cNvSpPr>
            <p:nvPr/>
          </p:nvSpPr>
          <p:spPr bwMode="auto">
            <a:xfrm>
              <a:off x="1970" y="1791"/>
              <a:ext cx="40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8" name="Oval 902"/>
            <p:cNvSpPr>
              <a:spLocks noChangeAspect="1" noChangeArrowheads="1"/>
            </p:cNvSpPr>
            <p:nvPr/>
          </p:nvSpPr>
          <p:spPr bwMode="auto">
            <a:xfrm>
              <a:off x="2287" y="1646"/>
              <a:ext cx="41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99" name="Oval 903"/>
            <p:cNvSpPr>
              <a:spLocks noChangeAspect="1" noChangeArrowheads="1"/>
            </p:cNvSpPr>
            <p:nvPr/>
          </p:nvSpPr>
          <p:spPr bwMode="auto">
            <a:xfrm>
              <a:off x="3081" y="1573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0" name="Oval 904"/>
            <p:cNvSpPr>
              <a:spLocks noChangeAspect="1" noChangeArrowheads="1"/>
            </p:cNvSpPr>
            <p:nvPr/>
          </p:nvSpPr>
          <p:spPr bwMode="auto">
            <a:xfrm>
              <a:off x="2732" y="2634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1" name="Oval 905"/>
            <p:cNvSpPr>
              <a:spLocks noChangeAspect="1" noChangeArrowheads="1"/>
            </p:cNvSpPr>
            <p:nvPr/>
          </p:nvSpPr>
          <p:spPr bwMode="auto">
            <a:xfrm>
              <a:off x="3031" y="261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2" name="Oval 906"/>
            <p:cNvSpPr>
              <a:spLocks noChangeAspect="1" noChangeArrowheads="1"/>
            </p:cNvSpPr>
            <p:nvPr/>
          </p:nvSpPr>
          <p:spPr bwMode="auto">
            <a:xfrm>
              <a:off x="2686" y="2530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3" name="Oval 907"/>
            <p:cNvSpPr>
              <a:spLocks noChangeAspect="1" noChangeArrowheads="1"/>
            </p:cNvSpPr>
            <p:nvPr/>
          </p:nvSpPr>
          <p:spPr bwMode="auto">
            <a:xfrm>
              <a:off x="2863" y="2126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4" name="Oval 908"/>
            <p:cNvSpPr>
              <a:spLocks noChangeAspect="1" noChangeArrowheads="1"/>
            </p:cNvSpPr>
            <p:nvPr/>
          </p:nvSpPr>
          <p:spPr bwMode="auto">
            <a:xfrm>
              <a:off x="2283" y="1999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5" name="Oval 909"/>
            <p:cNvSpPr>
              <a:spLocks noChangeAspect="1" noChangeArrowheads="1"/>
            </p:cNvSpPr>
            <p:nvPr/>
          </p:nvSpPr>
          <p:spPr bwMode="auto">
            <a:xfrm>
              <a:off x="2541" y="2081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6" name="Oval 910"/>
            <p:cNvSpPr>
              <a:spLocks noChangeAspect="1" noChangeArrowheads="1"/>
            </p:cNvSpPr>
            <p:nvPr/>
          </p:nvSpPr>
          <p:spPr bwMode="auto">
            <a:xfrm>
              <a:off x="2224" y="1845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7" name="Oval 911"/>
            <p:cNvSpPr>
              <a:spLocks noChangeAspect="1" noChangeArrowheads="1"/>
            </p:cNvSpPr>
            <p:nvPr/>
          </p:nvSpPr>
          <p:spPr bwMode="auto">
            <a:xfrm>
              <a:off x="1992" y="1927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8" name="Oval 912"/>
            <p:cNvSpPr>
              <a:spLocks noChangeAspect="1" noChangeArrowheads="1"/>
            </p:cNvSpPr>
            <p:nvPr/>
          </p:nvSpPr>
          <p:spPr bwMode="auto">
            <a:xfrm>
              <a:off x="2940" y="1999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09" name="Oval 913"/>
            <p:cNvSpPr>
              <a:spLocks noChangeAspect="1" noChangeArrowheads="1"/>
            </p:cNvSpPr>
            <p:nvPr/>
          </p:nvSpPr>
          <p:spPr bwMode="auto">
            <a:xfrm>
              <a:off x="2332" y="2362"/>
              <a:ext cx="41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0" name="Oval 914"/>
            <p:cNvSpPr>
              <a:spLocks noChangeAspect="1" noChangeArrowheads="1"/>
            </p:cNvSpPr>
            <p:nvPr/>
          </p:nvSpPr>
          <p:spPr bwMode="auto">
            <a:xfrm>
              <a:off x="2605" y="1945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1" name="Oval 915"/>
            <p:cNvSpPr>
              <a:spLocks noChangeAspect="1" noChangeArrowheads="1"/>
            </p:cNvSpPr>
            <p:nvPr/>
          </p:nvSpPr>
          <p:spPr bwMode="auto">
            <a:xfrm>
              <a:off x="2165" y="1541"/>
              <a:ext cx="40" cy="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2" name="Rectangle 916"/>
            <p:cNvSpPr>
              <a:spLocks noChangeAspect="1" noChangeArrowheads="1"/>
            </p:cNvSpPr>
            <p:nvPr/>
          </p:nvSpPr>
          <p:spPr bwMode="auto">
            <a:xfrm>
              <a:off x="2645" y="2439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3" name="Rectangle 917"/>
            <p:cNvSpPr>
              <a:spLocks noChangeAspect="1" noChangeArrowheads="1"/>
            </p:cNvSpPr>
            <p:nvPr/>
          </p:nvSpPr>
          <p:spPr bwMode="auto">
            <a:xfrm>
              <a:off x="2713" y="1931"/>
              <a:ext cx="37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4" name="Rectangle 918"/>
            <p:cNvSpPr>
              <a:spLocks noChangeAspect="1" noChangeArrowheads="1"/>
            </p:cNvSpPr>
            <p:nvPr/>
          </p:nvSpPr>
          <p:spPr bwMode="auto">
            <a:xfrm>
              <a:off x="2809" y="2262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5" name="Rectangle 919"/>
            <p:cNvSpPr>
              <a:spLocks noChangeAspect="1" noChangeArrowheads="1"/>
            </p:cNvSpPr>
            <p:nvPr/>
          </p:nvSpPr>
          <p:spPr bwMode="auto">
            <a:xfrm>
              <a:off x="3312" y="2961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6" name="Rectangle 920"/>
            <p:cNvSpPr>
              <a:spLocks noChangeAspect="1" noChangeArrowheads="1"/>
            </p:cNvSpPr>
            <p:nvPr/>
          </p:nvSpPr>
          <p:spPr bwMode="auto">
            <a:xfrm>
              <a:off x="3534" y="2657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7" name="Rectangle 921"/>
            <p:cNvSpPr>
              <a:spLocks noChangeAspect="1" noChangeArrowheads="1"/>
            </p:cNvSpPr>
            <p:nvPr/>
          </p:nvSpPr>
          <p:spPr bwMode="auto">
            <a:xfrm>
              <a:off x="2568" y="1559"/>
              <a:ext cx="37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8" name="Rectangle 922"/>
            <p:cNvSpPr>
              <a:spLocks noChangeAspect="1" noChangeArrowheads="1"/>
            </p:cNvSpPr>
            <p:nvPr/>
          </p:nvSpPr>
          <p:spPr bwMode="auto">
            <a:xfrm>
              <a:off x="3480" y="1704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19" name="Rectangle 923"/>
            <p:cNvSpPr>
              <a:spLocks noChangeAspect="1" noChangeArrowheads="1"/>
            </p:cNvSpPr>
            <p:nvPr/>
          </p:nvSpPr>
          <p:spPr bwMode="auto">
            <a:xfrm>
              <a:off x="3244" y="1904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0" name="Rectangle 924"/>
            <p:cNvSpPr>
              <a:spLocks noChangeAspect="1" noChangeArrowheads="1"/>
            </p:cNvSpPr>
            <p:nvPr/>
          </p:nvSpPr>
          <p:spPr bwMode="auto">
            <a:xfrm>
              <a:off x="3008" y="1841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1" name="Rectangle 925"/>
            <p:cNvSpPr>
              <a:spLocks noChangeAspect="1" noChangeArrowheads="1"/>
            </p:cNvSpPr>
            <p:nvPr/>
          </p:nvSpPr>
          <p:spPr bwMode="auto">
            <a:xfrm>
              <a:off x="3081" y="1954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2" name="Rectangle 926"/>
            <p:cNvSpPr>
              <a:spLocks noChangeAspect="1" noChangeArrowheads="1"/>
            </p:cNvSpPr>
            <p:nvPr/>
          </p:nvSpPr>
          <p:spPr bwMode="auto">
            <a:xfrm>
              <a:off x="3135" y="2584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3" name="Rectangle 927"/>
            <p:cNvSpPr>
              <a:spLocks noChangeAspect="1" noChangeArrowheads="1"/>
            </p:cNvSpPr>
            <p:nvPr/>
          </p:nvSpPr>
          <p:spPr bwMode="auto">
            <a:xfrm>
              <a:off x="3017" y="2040"/>
              <a:ext cx="37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4" name="Rectangle 928"/>
            <p:cNvSpPr>
              <a:spLocks noChangeAspect="1" noChangeArrowheads="1"/>
            </p:cNvSpPr>
            <p:nvPr/>
          </p:nvSpPr>
          <p:spPr bwMode="auto">
            <a:xfrm>
              <a:off x="3013" y="1899"/>
              <a:ext cx="36" cy="37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5" name="Rectangle 929"/>
            <p:cNvSpPr>
              <a:spLocks noChangeAspect="1" noChangeArrowheads="1"/>
            </p:cNvSpPr>
            <p:nvPr/>
          </p:nvSpPr>
          <p:spPr bwMode="auto">
            <a:xfrm>
              <a:off x="2954" y="1886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6" name="Rectangle 930"/>
            <p:cNvSpPr>
              <a:spLocks noChangeAspect="1" noChangeArrowheads="1"/>
            </p:cNvSpPr>
            <p:nvPr/>
          </p:nvSpPr>
          <p:spPr bwMode="auto">
            <a:xfrm>
              <a:off x="2986" y="2004"/>
              <a:ext cx="36" cy="36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27" name="Rectangle 931"/>
            <p:cNvSpPr>
              <a:spLocks noChangeAspect="1" noChangeArrowheads="1"/>
            </p:cNvSpPr>
            <p:nvPr/>
          </p:nvSpPr>
          <p:spPr bwMode="auto">
            <a:xfrm>
              <a:off x="2487" y="3405"/>
              <a:ext cx="9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First PCA Component</a:t>
              </a:r>
              <a:endParaRPr lang="en-US"/>
            </a:p>
          </p:txBody>
        </p:sp>
        <p:sp>
          <p:nvSpPr>
            <p:cNvPr id="389028" name="Rectangle 932"/>
            <p:cNvSpPr>
              <a:spLocks noChangeAspect="1" noChangeArrowheads="1"/>
            </p:cNvSpPr>
            <p:nvPr/>
          </p:nvSpPr>
          <p:spPr bwMode="auto">
            <a:xfrm rot="16200000">
              <a:off x="798" y="2006"/>
              <a:ext cx="104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700">
                  <a:solidFill>
                    <a:srgbClr val="000000"/>
                  </a:solidFill>
                  <a:latin typeface="Helvetica" charset="0"/>
                </a:rPr>
                <a:t>Second PCA Component</a:t>
              </a:r>
              <a:endParaRPr lang="en-US"/>
            </a:p>
          </p:txBody>
        </p:sp>
      </p:grpSp>
      <p:sp>
        <p:nvSpPr>
          <p:cNvPr id="389029" name="Rectangle 933"/>
          <p:cNvSpPr>
            <a:spLocks noChangeArrowheads="1"/>
          </p:cNvSpPr>
          <p:nvPr/>
        </p:nvSpPr>
        <p:spPr bwMode="auto">
          <a:xfrm>
            <a:off x="1056640" y="471332"/>
            <a:ext cx="100787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 generalize across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multiple independent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sites?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030" name="Text Box 934"/>
          <p:cNvSpPr txBox="1">
            <a:spLocks noChangeArrowheads="1"/>
          </p:cNvSpPr>
          <p:nvPr/>
        </p:nvSpPr>
        <p:spPr bwMode="auto">
          <a:xfrm>
            <a:off x="5527449" y="4438115"/>
            <a:ext cx="21110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Preclinical Studies</a:t>
            </a:r>
          </a:p>
          <a:p>
            <a:pPr algn="ctr" eaLnBrk="1" hangingPunct="1"/>
            <a:r>
              <a:rPr lang="en-US" sz="1600" dirty="0"/>
              <a:t>five sites, retrospective</a:t>
            </a:r>
          </a:p>
        </p:txBody>
      </p:sp>
      <p:sp>
        <p:nvSpPr>
          <p:cNvPr id="389031" name="Text Box 935"/>
          <p:cNvSpPr txBox="1">
            <a:spLocks noChangeArrowheads="1"/>
          </p:cNvSpPr>
          <p:nvPr/>
        </p:nvSpPr>
        <p:spPr bwMode="auto">
          <a:xfrm>
            <a:off x="2492019" y="4468893"/>
            <a:ext cx="2148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/>
              <a:t>Clinical Study</a:t>
            </a:r>
          </a:p>
          <a:p>
            <a:pPr algn="ctr" eaLnBrk="1" hangingPunct="1"/>
            <a:r>
              <a:rPr lang="en-US" sz="1400"/>
              <a:t>Rigshospitalet, prospective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525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Preliminary validation with multiple retrospective sets (n = 1,800)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Two </a:t>
            </a:r>
            <a:r>
              <a:rPr lang="en-US" sz="2000" b="1" dirty="0"/>
              <a:t>large-scale (n&gt;500) multicenter clinical trials validated the findings. </a:t>
            </a:r>
          </a:p>
        </p:txBody>
      </p:sp>
    </p:spTree>
    <p:extLst>
      <p:ext uri="{BB962C8B-B14F-4D97-AF65-F5344CB8AC3E}">
        <p14:creationId xmlns:p14="http://schemas.microsoft.com/office/powerpoint/2010/main" val="1086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smtClean="0"/>
              <a:t>Selection: </a:t>
            </a:r>
            <a:r>
              <a:rPr lang="en-US" dirty="0" smtClean="0"/>
              <a:t>it’s not final until it’s final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1536700"/>
            <a:ext cx="9407417" cy="5087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83969" y="577078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376992xruns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8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IVDMIA panel of biomarkers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35" y="1690688"/>
            <a:ext cx="6332364" cy="48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5" y="631371"/>
            <a:ext cx="3381125" cy="27787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786" y="2688153"/>
            <a:ext cx="9238388" cy="386723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746933" y="1729558"/>
            <a:ext cx="6622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Biplot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biomarkers in training data and tentative classifier in projected 2D space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0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Derive models towards desired clinical performance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85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Imperfect or </a:t>
            </a:r>
            <a:r>
              <a:rPr lang="en-US" dirty="0"/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rong information and labeling errors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AutoShape 4"/>
          <p:cNvCxnSpPr>
            <a:cxnSpLocks noChangeShapeType="1"/>
            <a:stCxn id="31" idx="3"/>
            <a:endCxn id="17" idx="1"/>
          </p:cNvCxnSpPr>
          <p:nvPr/>
        </p:nvCxnSpPr>
        <p:spPr bwMode="auto">
          <a:xfrm flipV="1">
            <a:off x="6669103" y="3388014"/>
            <a:ext cx="920735" cy="20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AutoShape 5"/>
          <p:cNvCxnSpPr>
            <a:cxnSpLocks noChangeShapeType="1"/>
            <a:stCxn id="18" idx="3"/>
          </p:cNvCxnSpPr>
          <p:nvPr/>
        </p:nvCxnSpPr>
        <p:spPr bwMode="auto">
          <a:xfrm flipV="1">
            <a:off x="6122987" y="5584825"/>
            <a:ext cx="14668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7589837" y="5376862"/>
          <a:ext cx="2682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139680" imgH="215640" progId="Equation.DSMT4">
                  <p:embed/>
                </p:oleObj>
              </mc:Choice>
              <mc:Fallback>
                <p:oleObj name="Equation" r:id="rId3" imgW="139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7" y="5376862"/>
                        <a:ext cx="2682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69074" y="4359275"/>
            <a:ext cx="113188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Learning Algorithm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1362" y="3306762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091362" y="5583237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10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7135812" y="3395663"/>
            <a:ext cx="0" cy="963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1"/>
          <p:cNvCxnSpPr>
            <a:cxnSpLocks noChangeShapeType="1"/>
            <a:stCxn id="9" idx="0"/>
            <a:endCxn id="7" idx="2"/>
          </p:cNvCxnSpPr>
          <p:nvPr/>
        </p:nvCxnSpPr>
        <p:spPr bwMode="auto">
          <a:xfrm flipV="1">
            <a:off x="7135812" y="4949826"/>
            <a:ext cx="0" cy="633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2"/>
          <p:cNvCxnSpPr>
            <a:cxnSpLocks noChangeShapeType="1"/>
            <a:stCxn id="26" idx="1"/>
            <a:endCxn id="22" idx="0"/>
          </p:cNvCxnSpPr>
          <p:nvPr/>
        </p:nvCxnSpPr>
        <p:spPr bwMode="auto">
          <a:xfrm rot="10800000" flipV="1">
            <a:off x="5526087" y="4770437"/>
            <a:ext cx="1041400" cy="636588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062912" y="4859337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965824" y="4859337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7589838" y="3088774"/>
            <a:ext cx="2620963" cy="830264"/>
            <a:chOff x="3044" y="1538"/>
            <a:chExt cx="1651" cy="523"/>
          </a:xfrm>
        </p:grpSpPr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68" y="1538"/>
              <a:ext cx="152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observed </a:t>
              </a:r>
              <a:r>
                <a:rPr lang="en-US" sz="1600" dirty="0"/>
                <a:t>phenotypic </a:t>
              </a:r>
              <a:r>
                <a:rPr lang="en-US" sz="1600" dirty="0" smtClean="0"/>
                <a:t>differences  </a:t>
              </a:r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*</a:t>
              </a:r>
              <a:r>
                <a:rPr lang="en-US" sz="1600" dirty="0" smtClean="0">
                  <a:solidFill>
                    <a:srgbClr val="FF0000"/>
                  </a:solidFill>
                </a:rPr>
                <a:t>may have labeling errors)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7" name="Object 18"/>
            <p:cNvGraphicFramePr>
              <a:graphicFrameLocks noChangeAspect="1"/>
            </p:cNvGraphicFramePr>
            <p:nvPr/>
          </p:nvGraphicFramePr>
          <p:xfrm>
            <a:off x="3044" y="1619"/>
            <a:ext cx="169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5" imgW="139680" imgH="177480" progId="Equation.DSMT4">
                    <p:embed/>
                  </p:oleObj>
                </mc:Choice>
                <mc:Fallback>
                  <p:oleObj name="Equation" r:id="rId5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4" y="1619"/>
                          <a:ext cx="169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98949" y="5413376"/>
            <a:ext cx="18240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dirty="0"/>
              <a:t>Model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968874" y="5408612"/>
            <a:ext cx="103188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AutoShape 21"/>
          <p:cNvCxnSpPr>
            <a:cxnSpLocks noChangeShapeType="1"/>
            <a:stCxn id="31" idx="2"/>
            <a:endCxn id="19" idx="0"/>
          </p:cNvCxnSpPr>
          <p:nvPr/>
        </p:nvCxnSpPr>
        <p:spPr bwMode="auto">
          <a:xfrm flipH="1">
            <a:off x="5020469" y="3723980"/>
            <a:ext cx="875" cy="16846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" name="Object 22"/>
          <p:cNvGraphicFramePr>
            <a:graphicFrameLocks noChangeAspect="1"/>
          </p:cNvGraphicFramePr>
          <p:nvPr>
            <p:extLst/>
          </p:nvPr>
        </p:nvGraphicFramePr>
        <p:xfrm>
          <a:off x="4343399" y="4167187"/>
          <a:ext cx="63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7" imgW="634680" imgH="939600" progId="Equation.DSMT4">
                  <p:embed/>
                </p:oleObj>
              </mc:Choice>
              <mc:Fallback>
                <p:oleObj name="Equation" r:id="rId7" imgW="634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399" y="4167187"/>
                        <a:ext cx="635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481637" y="5407025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976812" y="3740150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933949" y="4475162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6562724" y="4476750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567487" y="4725987"/>
            <a:ext cx="889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28"/>
          <p:cNvCxnSpPr>
            <a:cxnSpLocks noChangeShapeType="1"/>
            <a:stCxn id="24" idx="3"/>
            <a:endCxn id="25" idx="1"/>
          </p:cNvCxnSpPr>
          <p:nvPr/>
        </p:nvCxnSpPr>
        <p:spPr bwMode="auto">
          <a:xfrm>
            <a:off x="5022850" y="4519612"/>
            <a:ext cx="15398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9"/>
          <p:cNvGrpSpPr>
            <a:grpSpLocks noChangeAspect="1"/>
          </p:cNvGrpSpPr>
          <p:nvPr/>
        </p:nvGrpSpPr>
        <p:grpSpPr bwMode="auto">
          <a:xfrm>
            <a:off x="4794250" y="3257550"/>
            <a:ext cx="1209675" cy="388938"/>
            <a:chOff x="2592" y="3907"/>
            <a:chExt cx="762" cy="245"/>
          </a:xfrm>
        </p:grpSpPr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3354" y="3907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1600" dirty="0"/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592" y="3997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73584" y="3056233"/>
                <a:ext cx="3295518" cy="6677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Biological System</a:t>
                </a:r>
              </a:p>
              <a:p>
                <a:r>
                  <a:rPr lang="en-US" dirty="0"/>
                  <a:t>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84" y="3056232"/>
                <a:ext cx="3295518" cy="667747"/>
              </a:xfrm>
              <a:prstGeom prst="rect">
                <a:avLst/>
              </a:prstGeom>
              <a:blipFill rotWithShape="1">
                <a:blip r:embed="rId9"/>
                <a:stretch>
                  <a:fillRect l="-1289" t="-2679" b="-9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94560" y="1905000"/>
                <a:ext cx="2961099" cy="9447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b="1" dirty="0" smtClean="0"/>
                  <a:t>Wrong information </a:t>
                </a:r>
              </a:p>
              <a:p>
                <a:pPr eaLnBrk="1" hangingPunct="1"/>
                <a:r>
                  <a:rPr lang="en-US" dirty="0" smtClean="0"/>
                  <a:t>(e.g</a:t>
                </a:r>
                <a:r>
                  <a:rPr lang="en-US" dirty="0"/>
                  <a:t>., </a:t>
                </a:r>
                <a:r>
                  <a:rPr lang="en-US" dirty="0" smtClean="0"/>
                  <a:t>confounding factors)</a:t>
                </a:r>
                <a:endParaRPr lang="en-US" dirty="0"/>
              </a:p>
              <a:p>
                <a:r>
                  <a:rPr lang="en-US" dirty="0"/>
                  <a:t>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1905000"/>
                <a:ext cx="2961099" cy="944746"/>
              </a:xfrm>
              <a:prstGeom prst="rect">
                <a:avLst/>
              </a:prstGeom>
              <a:blipFill rotWithShape="0">
                <a:blip r:embed="rId10"/>
                <a:stretch>
                  <a:fillRect l="-1434" t="-3205" b="-70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>
            <a:endCxn id="18" idx="1"/>
          </p:cNvCxnSpPr>
          <p:nvPr/>
        </p:nvCxnSpPr>
        <p:spPr>
          <a:xfrm rot="16200000" flipH="1">
            <a:off x="2152742" y="3440205"/>
            <a:ext cx="2736667" cy="155574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2" idx="3"/>
            <a:endCxn id="17" idx="0"/>
          </p:cNvCxnSpPr>
          <p:nvPr/>
        </p:nvCxnSpPr>
        <p:spPr>
          <a:xfrm>
            <a:off x="5155659" y="2377373"/>
            <a:ext cx="2568323" cy="839989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2588" y="4209910"/>
                <a:ext cx="1142813" cy="1124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587" y="4209910"/>
                <a:ext cx="1142813" cy="112409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76400" y="4343401"/>
                <a:ext cx="1095108" cy="1122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Z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343401"/>
                <a:ext cx="1095108" cy="112216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Disclosure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license agreements between Johns Hopkins University and Vermillion Inc., Dr. Zhen Zhang is entitled to royalty payment from OVA1 and </a:t>
            </a:r>
            <a:r>
              <a:rPr lang="en-US" dirty="0" err="1" smtClean="0"/>
              <a:t>Overa</a:t>
            </a:r>
            <a:r>
              <a:rPr lang="en-US" dirty="0" smtClean="0"/>
              <a:t>. </a:t>
            </a:r>
          </a:p>
          <a:p>
            <a:r>
              <a:rPr lang="en-US" dirty="0"/>
              <a:t>The two FDA cleared tests OVA1 and </a:t>
            </a:r>
            <a:r>
              <a:rPr lang="en-US" dirty="0" err="1"/>
              <a:t>Overa</a:t>
            </a:r>
            <a:r>
              <a:rPr lang="en-US" dirty="0"/>
              <a:t> were developed partially supported by a sponsored research agreement between Vermillion Inc. and Johns Hopkins </a:t>
            </a:r>
            <a:r>
              <a:rPr lang="en-US" dirty="0" smtClean="0"/>
              <a:t>University and funding from DOD and NCI/EDRN.</a:t>
            </a:r>
            <a:endParaRPr lang="en-US" dirty="0"/>
          </a:p>
          <a:p>
            <a:r>
              <a:rPr lang="en-US" dirty="0" smtClean="0"/>
              <a:t>Clinical </a:t>
            </a:r>
            <a:r>
              <a:rPr lang="en-US" dirty="0"/>
              <a:t>performance of the two tests will not be discussed. </a:t>
            </a:r>
          </a:p>
        </p:txBody>
      </p:sp>
    </p:spTree>
    <p:extLst>
      <p:ext uri="{BB962C8B-B14F-4D97-AF65-F5344CB8AC3E}">
        <p14:creationId xmlns:p14="http://schemas.microsoft.com/office/powerpoint/2010/main" val="24237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3" y="336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Stability in bias-variance tradeoff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latin typeface="+mn-lt"/>
                <a:cs typeface="Calibri Light" panose="020F0302020204030204" pitchFamily="34" charset="0"/>
              </a:rPr>
              <a:t>feature </a:t>
            </a:r>
            <a:r>
              <a:rPr lang="en-US" sz="3600" dirty="0" err="1" smtClean="0">
                <a:latin typeface="+mn-lt"/>
                <a:cs typeface="Calibri Light" panose="020F0302020204030204" pitchFamily="34" charset="0"/>
              </a:rPr>
              <a:t>informativeness</a:t>
            </a:r>
            <a:r>
              <a:rPr lang="en-US" sz="3600" dirty="0" smtClean="0">
                <a:latin typeface="+mn-lt"/>
                <a:cs typeface="Calibri Light" panose="020F0302020204030204" pitchFamily="34" charset="0"/>
              </a:rPr>
              <a:t> + learning efficiency + sample size</a:t>
            </a:r>
            <a:endParaRPr lang="en-US" sz="3600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14" name="Picture 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169" y="2525805"/>
            <a:ext cx="4187856" cy="29381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8249" y="2284468"/>
            <a:ext cx="5346240" cy="4097940"/>
            <a:chOff x="1670934" y="2041276"/>
            <a:chExt cx="5346240" cy="4097940"/>
          </a:xfrm>
        </p:grpSpPr>
        <p:grpSp>
          <p:nvGrpSpPr>
            <p:cNvPr id="23" name="Group 22"/>
            <p:cNvGrpSpPr/>
            <p:nvPr/>
          </p:nvGrpSpPr>
          <p:grpSpPr>
            <a:xfrm>
              <a:off x="1670934" y="2041276"/>
              <a:ext cx="5346240" cy="4097940"/>
              <a:chOff x="2544694" y="2285116"/>
              <a:chExt cx="5346240" cy="409794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3176694" y="2285116"/>
                <a:ext cx="1" cy="358059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176694" y="5865706"/>
                <a:ext cx="47142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rc 11"/>
              <p:cNvSpPr/>
              <p:nvPr/>
            </p:nvSpPr>
            <p:spPr>
              <a:xfrm>
                <a:off x="3454401" y="2526453"/>
                <a:ext cx="45719" cy="4571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511616" y="2404533"/>
                <a:ext cx="3850998" cy="3097657"/>
              </a:xfrm>
              <a:custGeom>
                <a:avLst/>
                <a:gdLst>
                  <a:gd name="connsiteX0" fmla="*/ 1690 w 3850998"/>
                  <a:gd name="connsiteY0" fmla="*/ 0 h 3097657"/>
                  <a:gd name="connsiteX1" fmla="*/ 76196 w 3850998"/>
                  <a:gd name="connsiteY1" fmla="*/ 1097280 h 3097657"/>
                  <a:gd name="connsiteX2" fmla="*/ 496143 w 3850998"/>
                  <a:gd name="connsiteY2" fmla="*/ 2099734 h 3097657"/>
                  <a:gd name="connsiteX3" fmla="*/ 1647610 w 3850998"/>
                  <a:gd name="connsiteY3" fmla="*/ 2716107 h 3097657"/>
                  <a:gd name="connsiteX4" fmla="*/ 3496730 w 3850998"/>
                  <a:gd name="connsiteY4" fmla="*/ 3054774 h 3097657"/>
                  <a:gd name="connsiteX5" fmla="*/ 3848943 w 3850998"/>
                  <a:gd name="connsiteY5" fmla="*/ 3081867 h 309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0998" h="3097657">
                    <a:moveTo>
                      <a:pt x="1690" y="0"/>
                    </a:moveTo>
                    <a:cubicBezTo>
                      <a:pt x="-2262" y="373662"/>
                      <a:pt x="-6213" y="747324"/>
                      <a:pt x="76196" y="1097280"/>
                    </a:cubicBezTo>
                    <a:cubicBezTo>
                      <a:pt x="158605" y="1447236"/>
                      <a:pt x="234241" y="1829930"/>
                      <a:pt x="496143" y="2099734"/>
                    </a:cubicBezTo>
                    <a:cubicBezTo>
                      <a:pt x="758045" y="2369539"/>
                      <a:pt x="1147512" y="2556934"/>
                      <a:pt x="1647610" y="2716107"/>
                    </a:cubicBezTo>
                    <a:cubicBezTo>
                      <a:pt x="2147708" y="2875280"/>
                      <a:pt x="3129841" y="2993814"/>
                      <a:pt x="3496730" y="3054774"/>
                    </a:cubicBezTo>
                    <a:cubicBezTo>
                      <a:pt x="3863619" y="3115734"/>
                      <a:pt x="3856281" y="3098800"/>
                      <a:pt x="3848943" y="3081867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501814" y="2404533"/>
                <a:ext cx="3860800" cy="2588011"/>
              </a:xfrm>
              <a:custGeom>
                <a:avLst/>
                <a:gdLst>
                  <a:gd name="connsiteX0" fmla="*/ 0 w 3860800"/>
                  <a:gd name="connsiteY0" fmla="*/ 0 h 2588011"/>
                  <a:gd name="connsiteX1" fmla="*/ 399627 w 3860800"/>
                  <a:gd name="connsiteY1" fmla="*/ 1618826 h 2588011"/>
                  <a:gd name="connsiteX2" fmla="*/ 1131147 w 3860800"/>
                  <a:gd name="connsiteY2" fmla="*/ 2309706 h 2588011"/>
                  <a:gd name="connsiteX3" fmla="*/ 2235200 w 3860800"/>
                  <a:gd name="connsiteY3" fmla="*/ 2587413 h 2588011"/>
                  <a:gd name="connsiteX4" fmla="*/ 2831254 w 3860800"/>
                  <a:gd name="connsiteY4" fmla="*/ 2377440 h 2588011"/>
                  <a:gd name="connsiteX5" fmla="*/ 3048000 w 3860800"/>
                  <a:gd name="connsiteY5" fmla="*/ 2167466 h 2588011"/>
                  <a:gd name="connsiteX6" fmla="*/ 3264747 w 3860800"/>
                  <a:gd name="connsiteY6" fmla="*/ 1740746 h 2588011"/>
                  <a:gd name="connsiteX7" fmla="*/ 3860800 w 3860800"/>
                  <a:gd name="connsiteY7" fmla="*/ 386080 h 2588011"/>
                  <a:gd name="connsiteX8" fmla="*/ 3860800 w 3860800"/>
                  <a:gd name="connsiteY8" fmla="*/ 386080 h 258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0800" h="2588011">
                    <a:moveTo>
                      <a:pt x="0" y="0"/>
                    </a:moveTo>
                    <a:cubicBezTo>
                      <a:pt x="105551" y="616937"/>
                      <a:pt x="211103" y="1233875"/>
                      <a:pt x="399627" y="1618826"/>
                    </a:cubicBezTo>
                    <a:cubicBezTo>
                      <a:pt x="588151" y="2003777"/>
                      <a:pt x="825218" y="2148275"/>
                      <a:pt x="1131147" y="2309706"/>
                    </a:cubicBezTo>
                    <a:cubicBezTo>
                      <a:pt x="1437076" y="2471137"/>
                      <a:pt x="1951849" y="2576124"/>
                      <a:pt x="2235200" y="2587413"/>
                    </a:cubicBezTo>
                    <a:cubicBezTo>
                      <a:pt x="2518551" y="2598702"/>
                      <a:pt x="2695787" y="2447431"/>
                      <a:pt x="2831254" y="2377440"/>
                    </a:cubicBezTo>
                    <a:cubicBezTo>
                      <a:pt x="2966721" y="2307449"/>
                      <a:pt x="2975751" y="2273582"/>
                      <a:pt x="3048000" y="2167466"/>
                    </a:cubicBezTo>
                    <a:cubicBezTo>
                      <a:pt x="3120249" y="2061350"/>
                      <a:pt x="3129280" y="2037644"/>
                      <a:pt x="3264747" y="1740746"/>
                    </a:cubicBezTo>
                    <a:cubicBezTo>
                      <a:pt x="3400214" y="1443848"/>
                      <a:pt x="3860800" y="386080"/>
                      <a:pt x="3860800" y="386080"/>
                    </a:cubicBezTo>
                    <a:lnTo>
                      <a:pt x="3860800" y="38608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511616" y="2404533"/>
                <a:ext cx="3860800" cy="2298404"/>
              </a:xfrm>
              <a:custGeom>
                <a:avLst/>
                <a:gdLst>
                  <a:gd name="connsiteX0" fmla="*/ 0 w 3860800"/>
                  <a:gd name="connsiteY0" fmla="*/ 0 h 2588011"/>
                  <a:gd name="connsiteX1" fmla="*/ 399627 w 3860800"/>
                  <a:gd name="connsiteY1" fmla="*/ 1618826 h 2588011"/>
                  <a:gd name="connsiteX2" fmla="*/ 1131147 w 3860800"/>
                  <a:gd name="connsiteY2" fmla="*/ 2309706 h 2588011"/>
                  <a:gd name="connsiteX3" fmla="*/ 2235200 w 3860800"/>
                  <a:gd name="connsiteY3" fmla="*/ 2587413 h 2588011"/>
                  <a:gd name="connsiteX4" fmla="*/ 2831254 w 3860800"/>
                  <a:gd name="connsiteY4" fmla="*/ 2377440 h 2588011"/>
                  <a:gd name="connsiteX5" fmla="*/ 3048000 w 3860800"/>
                  <a:gd name="connsiteY5" fmla="*/ 2167466 h 2588011"/>
                  <a:gd name="connsiteX6" fmla="*/ 3264747 w 3860800"/>
                  <a:gd name="connsiteY6" fmla="*/ 1740746 h 2588011"/>
                  <a:gd name="connsiteX7" fmla="*/ 3860800 w 3860800"/>
                  <a:gd name="connsiteY7" fmla="*/ 386080 h 2588011"/>
                  <a:gd name="connsiteX8" fmla="*/ 3860800 w 3860800"/>
                  <a:gd name="connsiteY8" fmla="*/ 386080 h 258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0800" h="2588011">
                    <a:moveTo>
                      <a:pt x="0" y="0"/>
                    </a:moveTo>
                    <a:cubicBezTo>
                      <a:pt x="105551" y="616937"/>
                      <a:pt x="211103" y="1233875"/>
                      <a:pt x="399627" y="1618826"/>
                    </a:cubicBezTo>
                    <a:cubicBezTo>
                      <a:pt x="588151" y="2003777"/>
                      <a:pt x="825218" y="2148275"/>
                      <a:pt x="1131147" y="2309706"/>
                    </a:cubicBezTo>
                    <a:cubicBezTo>
                      <a:pt x="1437076" y="2471137"/>
                      <a:pt x="1951849" y="2576124"/>
                      <a:pt x="2235200" y="2587413"/>
                    </a:cubicBezTo>
                    <a:cubicBezTo>
                      <a:pt x="2518551" y="2598702"/>
                      <a:pt x="2695787" y="2447431"/>
                      <a:pt x="2831254" y="2377440"/>
                    </a:cubicBezTo>
                    <a:cubicBezTo>
                      <a:pt x="2966721" y="2307449"/>
                      <a:pt x="2975751" y="2273582"/>
                      <a:pt x="3048000" y="2167466"/>
                    </a:cubicBezTo>
                    <a:cubicBezTo>
                      <a:pt x="3120249" y="2061350"/>
                      <a:pt x="3129280" y="2037644"/>
                      <a:pt x="3264747" y="1740746"/>
                    </a:cubicBezTo>
                    <a:cubicBezTo>
                      <a:pt x="3400214" y="1443848"/>
                      <a:pt x="3860800" y="386080"/>
                      <a:pt x="3860800" y="386080"/>
                    </a:cubicBezTo>
                    <a:lnTo>
                      <a:pt x="3860800" y="38608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511616" y="3057656"/>
                <a:ext cx="3722304" cy="2298404"/>
              </a:xfrm>
              <a:custGeom>
                <a:avLst/>
                <a:gdLst>
                  <a:gd name="connsiteX0" fmla="*/ 0 w 3860800"/>
                  <a:gd name="connsiteY0" fmla="*/ 0 h 2588011"/>
                  <a:gd name="connsiteX1" fmla="*/ 399627 w 3860800"/>
                  <a:gd name="connsiteY1" fmla="*/ 1618826 h 2588011"/>
                  <a:gd name="connsiteX2" fmla="*/ 1131147 w 3860800"/>
                  <a:gd name="connsiteY2" fmla="*/ 2309706 h 2588011"/>
                  <a:gd name="connsiteX3" fmla="*/ 2235200 w 3860800"/>
                  <a:gd name="connsiteY3" fmla="*/ 2587413 h 2588011"/>
                  <a:gd name="connsiteX4" fmla="*/ 2831254 w 3860800"/>
                  <a:gd name="connsiteY4" fmla="*/ 2377440 h 2588011"/>
                  <a:gd name="connsiteX5" fmla="*/ 3048000 w 3860800"/>
                  <a:gd name="connsiteY5" fmla="*/ 2167466 h 2588011"/>
                  <a:gd name="connsiteX6" fmla="*/ 3264747 w 3860800"/>
                  <a:gd name="connsiteY6" fmla="*/ 1740746 h 2588011"/>
                  <a:gd name="connsiteX7" fmla="*/ 3860800 w 3860800"/>
                  <a:gd name="connsiteY7" fmla="*/ 386080 h 2588011"/>
                  <a:gd name="connsiteX8" fmla="*/ 3860800 w 3860800"/>
                  <a:gd name="connsiteY8" fmla="*/ 386080 h 258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0800" h="2588011">
                    <a:moveTo>
                      <a:pt x="0" y="0"/>
                    </a:moveTo>
                    <a:cubicBezTo>
                      <a:pt x="105551" y="616937"/>
                      <a:pt x="211103" y="1233875"/>
                      <a:pt x="399627" y="1618826"/>
                    </a:cubicBezTo>
                    <a:cubicBezTo>
                      <a:pt x="588151" y="2003777"/>
                      <a:pt x="825218" y="2148275"/>
                      <a:pt x="1131147" y="2309706"/>
                    </a:cubicBezTo>
                    <a:cubicBezTo>
                      <a:pt x="1437076" y="2471137"/>
                      <a:pt x="1951849" y="2576124"/>
                      <a:pt x="2235200" y="2587413"/>
                    </a:cubicBezTo>
                    <a:cubicBezTo>
                      <a:pt x="2518551" y="2598702"/>
                      <a:pt x="2695787" y="2447431"/>
                      <a:pt x="2831254" y="2377440"/>
                    </a:cubicBezTo>
                    <a:cubicBezTo>
                      <a:pt x="2966721" y="2307449"/>
                      <a:pt x="2975751" y="2273582"/>
                      <a:pt x="3048000" y="2167466"/>
                    </a:cubicBezTo>
                    <a:cubicBezTo>
                      <a:pt x="3120249" y="2061350"/>
                      <a:pt x="3129280" y="2037644"/>
                      <a:pt x="3264747" y="1740746"/>
                    </a:cubicBezTo>
                    <a:cubicBezTo>
                      <a:pt x="3400214" y="1443848"/>
                      <a:pt x="3860800" y="386080"/>
                      <a:pt x="3860800" y="386080"/>
                    </a:cubicBezTo>
                    <a:lnTo>
                      <a:pt x="3860800" y="38608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542097" y="2407325"/>
                <a:ext cx="3701625" cy="2882647"/>
              </a:xfrm>
              <a:custGeom>
                <a:avLst/>
                <a:gdLst>
                  <a:gd name="connsiteX0" fmla="*/ 1690 w 3850998"/>
                  <a:gd name="connsiteY0" fmla="*/ 0 h 3097657"/>
                  <a:gd name="connsiteX1" fmla="*/ 76196 w 3850998"/>
                  <a:gd name="connsiteY1" fmla="*/ 1097280 h 3097657"/>
                  <a:gd name="connsiteX2" fmla="*/ 496143 w 3850998"/>
                  <a:gd name="connsiteY2" fmla="*/ 2099734 h 3097657"/>
                  <a:gd name="connsiteX3" fmla="*/ 1647610 w 3850998"/>
                  <a:gd name="connsiteY3" fmla="*/ 2716107 h 3097657"/>
                  <a:gd name="connsiteX4" fmla="*/ 3496730 w 3850998"/>
                  <a:gd name="connsiteY4" fmla="*/ 3054774 h 3097657"/>
                  <a:gd name="connsiteX5" fmla="*/ 3848943 w 3850998"/>
                  <a:gd name="connsiteY5" fmla="*/ 3081867 h 309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0998" h="3097657">
                    <a:moveTo>
                      <a:pt x="1690" y="0"/>
                    </a:moveTo>
                    <a:cubicBezTo>
                      <a:pt x="-2262" y="373662"/>
                      <a:pt x="-6213" y="747324"/>
                      <a:pt x="76196" y="1097280"/>
                    </a:cubicBezTo>
                    <a:cubicBezTo>
                      <a:pt x="158605" y="1447236"/>
                      <a:pt x="234241" y="1829930"/>
                      <a:pt x="496143" y="2099734"/>
                    </a:cubicBezTo>
                    <a:cubicBezTo>
                      <a:pt x="758045" y="2369539"/>
                      <a:pt x="1147512" y="2556934"/>
                      <a:pt x="1647610" y="2716107"/>
                    </a:cubicBezTo>
                    <a:cubicBezTo>
                      <a:pt x="2147708" y="2875280"/>
                      <a:pt x="3129841" y="2993814"/>
                      <a:pt x="3496730" y="3054774"/>
                    </a:cubicBezTo>
                    <a:cubicBezTo>
                      <a:pt x="3863619" y="3115734"/>
                      <a:pt x="3856281" y="3098800"/>
                      <a:pt x="3848943" y="3081867"/>
                    </a:cubicBezTo>
                  </a:path>
                </a:pathLst>
              </a:custGeom>
              <a:noFill/>
              <a:ln w="31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474720" y="2438400"/>
                <a:ext cx="3881120" cy="3204148"/>
              </a:xfrm>
              <a:custGeom>
                <a:avLst/>
                <a:gdLst>
                  <a:gd name="connsiteX0" fmla="*/ 0 w 3881120"/>
                  <a:gd name="connsiteY0" fmla="*/ 0 h 3204148"/>
                  <a:gd name="connsiteX1" fmla="*/ 74507 w 3881120"/>
                  <a:gd name="connsiteY1" fmla="*/ 1246293 h 3204148"/>
                  <a:gd name="connsiteX2" fmla="*/ 365760 w 3881120"/>
                  <a:gd name="connsiteY2" fmla="*/ 2174240 h 3204148"/>
                  <a:gd name="connsiteX3" fmla="*/ 887307 w 3881120"/>
                  <a:gd name="connsiteY3" fmla="*/ 2648373 h 3204148"/>
                  <a:gd name="connsiteX4" fmla="*/ 1673013 w 3881120"/>
                  <a:gd name="connsiteY4" fmla="*/ 2946400 h 3204148"/>
                  <a:gd name="connsiteX5" fmla="*/ 2844800 w 3881120"/>
                  <a:gd name="connsiteY5" fmla="*/ 3163147 h 3204148"/>
                  <a:gd name="connsiteX6" fmla="*/ 3881120 w 3881120"/>
                  <a:gd name="connsiteY6" fmla="*/ 3203787 h 3204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1120" h="3204148">
                    <a:moveTo>
                      <a:pt x="0" y="0"/>
                    </a:moveTo>
                    <a:cubicBezTo>
                      <a:pt x="6773" y="441960"/>
                      <a:pt x="13547" y="883920"/>
                      <a:pt x="74507" y="1246293"/>
                    </a:cubicBezTo>
                    <a:cubicBezTo>
                      <a:pt x="135467" y="1608666"/>
                      <a:pt x="230293" y="1940560"/>
                      <a:pt x="365760" y="2174240"/>
                    </a:cubicBezTo>
                    <a:cubicBezTo>
                      <a:pt x="501227" y="2407920"/>
                      <a:pt x="669432" y="2519680"/>
                      <a:pt x="887307" y="2648373"/>
                    </a:cubicBezTo>
                    <a:cubicBezTo>
                      <a:pt x="1105182" y="2777066"/>
                      <a:pt x="1346764" y="2860604"/>
                      <a:pt x="1673013" y="2946400"/>
                    </a:cubicBezTo>
                    <a:cubicBezTo>
                      <a:pt x="1999262" y="3032196"/>
                      <a:pt x="2476782" y="3120249"/>
                      <a:pt x="2844800" y="3163147"/>
                    </a:cubicBezTo>
                    <a:cubicBezTo>
                      <a:pt x="3212818" y="3206045"/>
                      <a:pt x="3546969" y="3204916"/>
                      <a:pt x="3881120" y="3203787"/>
                    </a:cubicBezTo>
                  </a:path>
                </a:pathLst>
              </a:custGeom>
              <a:noFill/>
              <a:ln w="31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56213" y="5120640"/>
                <a:ext cx="927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Training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71609" y="3022155"/>
                <a:ext cx="1123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Validation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2340246" y="3764647"/>
                <a:ext cx="932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Error</a:t>
                </a:r>
                <a:endParaRPr lang="en-US" sz="28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48795" y="5859836"/>
                <a:ext cx="2507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Model Capacity</a:t>
                </a:r>
                <a:endParaRPr lang="en-US" sz="2800" b="1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424752" y="2108012"/>
              <a:ext cx="1091821" cy="32906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72184" y="2108012"/>
              <a:ext cx="1628783" cy="32906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516573" y="3047707"/>
              <a:ext cx="628040" cy="5885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739" y="3047707"/>
              <a:ext cx="628040" cy="588523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276272" y="199417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Bias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54982" y="199417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4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UMSA: a modified learning algorithm for SVM to integrate external knowledge/data in training 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2374900" y="2044700"/>
            <a:ext cx="5537200" cy="3886200"/>
            <a:chOff x="536" y="1288"/>
            <a:chExt cx="3488" cy="2448"/>
          </a:xfrm>
          <a:noFill/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536" y="1288"/>
              <a:ext cx="3488" cy="24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547" y="1290"/>
              <a:ext cx="3474" cy="2432"/>
              <a:chOff x="1115" y="1130"/>
              <a:chExt cx="3474" cy="2432"/>
            </a:xfrm>
            <a:grpFill/>
          </p:grpSpPr>
          <p:pic>
            <p:nvPicPr>
              <p:cNvPr id="778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" y="1130"/>
                <a:ext cx="3426" cy="112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8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" y="2352"/>
                <a:ext cx="1170" cy="36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8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" y="2847"/>
                <a:ext cx="3474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83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" y="3256"/>
                <a:ext cx="1374" cy="30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7834" name="Group 10"/>
            <p:cNvGrpSpPr>
              <a:grpSpLocks/>
            </p:cNvGrpSpPr>
            <p:nvPr/>
          </p:nvGrpSpPr>
          <p:grpSpPr bwMode="auto">
            <a:xfrm>
              <a:off x="2328" y="1621"/>
              <a:ext cx="1193" cy="368"/>
              <a:chOff x="2784" y="3653"/>
              <a:chExt cx="1193" cy="368"/>
            </a:xfrm>
            <a:grpFill/>
          </p:grpSpPr>
          <p:sp>
            <p:nvSpPr>
              <p:cNvPr id="77835" name="Line 11"/>
              <p:cNvSpPr>
                <a:spLocks noChangeShapeType="1"/>
              </p:cNvSpPr>
              <p:nvPr/>
            </p:nvSpPr>
            <p:spPr bwMode="auto">
              <a:xfrm flipV="1">
                <a:off x="2792" y="3680"/>
                <a:ext cx="0" cy="147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36" name="Line 12"/>
              <p:cNvSpPr>
                <a:spLocks noChangeShapeType="1"/>
              </p:cNvSpPr>
              <p:nvPr/>
            </p:nvSpPr>
            <p:spPr bwMode="auto">
              <a:xfrm flipV="1">
                <a:off x="2784" y="3827"/>
                <a:ext cx="352" cy="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37" name="Text Box 13"/>
              <p:cNvSpPr txBox="1">
                <a:spLocks noChangeArrowheads="1"/>
              </p:cNvSpPr>
              <p:nvPr/>
            </p:nvSpPr>
            <p:spPr bwMode="auto">
              <a:xfrm>
                <a:off x="3110" y="3653"/>
                <a:ext cx="867" cy="3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Individualized </a:t>
                </a:r>
              </a:p>
              <a:p>
                <a:r>
                  <a:rPr lang="en-US" altLang="en-US" sz="1600">
                    <a:solidFill>
                      <a:srgbClr val="FF0000"/>
                    </a:solidFill>
                  </a:rPr>
                  <a:t>Softness</a:t>
                </a:r>
              </a:p>
            </p:txBody>
          </p:sp>
        </p:grpSp>
      </p:grpSp>
      <p:grpSp>
        <p:nvGrpSpPr>
          <p:cNvPr id="78507" name="Group 683"/>
          <p:cNvGrpSpPr>
            <a:grpSpLocks/>
          </p:cNvGrpSpPr>
          <p:nvPr/>
        </p:nvGrpSpPr>
        <p:grpSpPr bwMode="auto">
          <a:xfrm>
            <a:off x="7962901" y="1963739"/>
            <a:ext cx="2265363" cy="1654175"/>
            <a:chOff x="4056" y="1237"/>
            <a:chExt cx="1427" cy="1042"/>
          </a:xfrm>
        </p:grpSpPr>
        <p:grpSp>
          <p:nvGrpSpPr>
            <p:cNvPr id="77839" name="Group 15"/>
            <p:cNvGrpSpPr>
              <a:grpSpLocks/>
            </p:cNvGrpSpPr>
            <p:nvPr/>
          </p:nvGrpSpPr>
          <p:grpSpPr bwMode="auto">
            <a:xfrm>
              <a:off x="4599" y="1237"/>
              <a:ext cx="771" cy="644"/>
              <a:chOff x="4599" y="1237"/>
              <a:chExt cx="771" cy="644"/>
            </a:xfrm>
          </p:grpSpPr>
          <p:sp>
            <p:nvSpPr>
              <p:cNvPr id="77840" name="Freeform 16"/>
              <p:cNvSpPr>
                <a:spLocks/>
              </p:cNvSpPr>
              <p:nvPr/>
            </p:nvSpPr>
            <p:spPr bwMode="auto">
              <a:xfrm>
                <a:off x="4599" y="1237"/>
                <a:ext cx="771" cy="644"/>
              </a:xfrm>
              <a:custGeom>
                <a:avLst/>
                <a:gdLst>
                  <a:gd name="T0" fmla="*/ 400 w 2312"/>
                  <a:gd name="T1" fmla="*/ 0 h 1932"/>
                  <a:gd name="T2" fmla="*/ 366 w 2312"/>
                  <a:gd name="T3" fmla="*/ 106 h 1932"/>
                  <a:gd name="T4" fmla="*/ 302 w 2312"/>
                  <a:gd name="T5" fmla="*/ 223 h 1932"/>
                  <a:gd name="T6" fmla="*/ 231 w 2312"/>
                  <a:gd name="T7" fmla="*/ 427 h 1932"/>
                  <a:gd name="T8" fmla="*/ 219 w 2312"/>
                  <a:gd name="T9" fmla="*/ 447 h 1932"/>
                  <a:gd name="T10" fmla="*/ 204 w 2312"/>
                  <a:gd name="T11" fmla="*/ 486 h 1932"/>
                  <a:gd name="T12" fmla="*/ 151 w 2312"/>
                  <a:gd name="T13" fmla="*/ 669 h 1932"/>
                  <a:gd name="T14" fmla="*/ 151 w 2312"/>
                  <a:gd name="T15" fmla="*/ 708 h 1932"/>
                  <a:gd name="T16" fmla="*/ 94 w 2312"/>
                  <a:gd name="T17" fmla="*/ 893 h 1932"/>
                  <a:gd name="T18" fmla="*/ 94 w 2312"/>
                  <a:gd name="T19" fmla="*/ 972 h 1932"/>
                  <a:gd name="T20" fmla="*/ 49 w 2312"/>
                  <a:gd name="T21" fmla="*/ 1116 h 1932"/>
                  <a:gd name="T22" fmla="*/ 49 w 2312"/>
                  <a:gd name="T23" fmla="*/ 1229 h 1932"/>
                  <a:gd name="T24" fmla="*/ 16 w 2312"/>
                  <a:gd name="T25" fmla="*/ 1338 h 1932"/>
                  <a:gd name="T26" fmla="*/ 16 w 2312"/>
                  <a:gd name="T27" fmla="*/ 1476 h 1932"/>
                  <a:gd name="T28" fmla="*/ 0 w 2312"/>
                  <a:gd name="T29" fmla="*/ 1562 h 1932"/>
                  <a:gd name="T30" fmla="*/ 0 w 2312"/>
                  <a:gd name="T31" fmla="*/ 1711 h 1932"/>
                  <a:gd name="T32" fmla="*/ 120 w 2312"/>
                  <a:gd name="T33" fmla="*/ 1785 h 1932"/>
                  <a:gd name="T34" fmla="*/ 120 w 2312"/>
                  <a:gd name="T35" fmla="*/ 1846 h 1932"/>
                  <a:gd name="T36" fmla="*/ 204 w 2312"/>
                  <a:gd name="T37" fmla="*/ 1846 h 1932"/>
                  <a:gd name="T38" fmla="*/ 315 w 2312"/>
                  <a:gd name="T39" fmla="*/ 1928 h 1932"/>
                  <a:gd name="T40" fmla="*/ 511 w 2312"/>
                  <a:gd name="T41" fmla="*/ 1928 h 1932"/>
                  <a:gd name="T42" fmla="*/ 705 w 2312"/>
                  <a:gd name="T43" fmla="*/ 1928 h 1932"/>
                  <a:gd name="T44" fmla="*/ 815 w 2312"/>
                  <a:gd name="T45" fmla="*/ 1932 h 1932"/>
                  <a:gd name="T46" fmla="*/ 1017 w 2312"/>
                  <a:gd name="T47" fmla="*/ 1932 h 1932"/>
                  <a:gd name="T48" fmla="*/ 1122 w 2312"/>
                  <a:gd name="T49" fmla="*/ 1916 h 1932"/>
                  <a:gd name="T50" fmla="*/ 1300 w 2312"/>
                  <a:gd name="T51" fmla="*/ 1916 h 1932"/>
                  <a:gd name="T52" fmla="*/ 1427 w 2312"/>
                  <a:gd name="T53" fmla="*/ 1880 h 1932"/>
                  <a:gd name="T54" fmla="*/ 1556 w 2312"/>
                  <a:gd name="T55" fmla="*/ 1880 h 1932"/>
                  <a:gd name="T56" fmla="*/ 1733 w 2312"/>
                  <a:gd name="T57" fmla="*/ 1813 h 1932"/>
                  <a:gd name="T58" fmla="*/ 1772 w 2312"/>
                  <a:gd name="T59" fmla="*/ 1813 h 1932"/>
                  <a:gd name="T60" fmla="*/ 1836 w 2312"/>
                  <a:gd name="T61" fmla="*/ 1785 h 1932"/>
                  <a:gd name="T62" fmla="*/ 1990 w 2312"/>
                  <a:gd name="T63" fmla="*/ 1749 h 1932"/>
                  <a:gd name="T64" fmla="*/ 2038 w 2312"/>
                  <a:gd name="T65" fmla="*/ 1710 h 1932"/>
                  <a:gd name="T66" fmla="*/ 2190 w 2312"/>
                  <a:gd name="T67" fmla="*/ 1672 h 1932"/>
                  <a:gd name="T68" fmla="*/ 2312 w 2312"/>
                  <a:gd name="T69" fmla="*/ 1562 h 1932"/>
                  <a:gd name="T70" fmla="*/ 2296 w 2312"/>
                  <a:gd name="T71" fmla="*/ 1527 h 1932"/>
                  <a:gd name="T72" fmla="*/ 2236 w 2312"/>
                  <a:gd name="T73" fmla="*/ 1338 h 1932"/>
                  <a:gd name="T74" fmla="*/ 2107 w 2312"/>
                  <a:gd name="T75" fmla="*/ 1165 h 1932"/>
                  <a:gd name="T76" fmla="*/ 2078 w 2312"/>
                  <a:gd name="T77" fmla="*/ 1116 h 1932"/>
                  <a:gd name="T78" fmla="*/ 2038 w 2312"/>
                  <a:gd name="T79" fmla="*/ 1064 h 1932"/>
                  <a:gd name="T80" fmla="*/ 1922 w 2312"/>
                  <a:gd name="T81" fmla="*/ 893 h 1932"/>
                  <a:gd name="T82" fmla="*/ 1747 w 2312"/>
                  <a:gd name="T83" fmla="*/ 681 h 1932"/>
                  <a:gd name="T84" fmla="*/ 1740 w 2312"/>
                  <a:gd name="T85" fmla="*/ 669 h 1932"/>
                  <a:gd name="T86" fmla="*/ 1733 w 2312"/>
                  <a:gd name="T87" fmla="*/ 659 h 1932"/>
                  <a:gd name="T88" fmla="*/ 1576 w 2312"/>
                  <a:gd name="T89" fmla="*/ 447 h 1932"/>
                  <a:gd name="T90" fmla="*/ 1427 w 2312"/>
                  <a:gd name="T91" fmla="*/ 267 h 1932"/>
                  <a:gd name="T92" fmla="*/ 1386 w 2312"/>
                  <a:gd name="T93" fmla="*/ 223 h 1932"/>
                  <a:gd name="T94" fmla="*/ 1293 w 2312"/>
                  <a:gd name="T95" fmla="*/ 125 h 1932"/>
                  <a:gd name="T96" fmla="*/ 1186 w 2312"/>
                  <a:gd name="T97" fmla="*/ 0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12" h="1932">
                    <a:moveTo>
                      <a:pt x="400" y="0"/>
                    </a:moveTo>
                    <a:lnTo>
                      <a:pt x="366" y="106"/>
                    </a:lnTo>
                    <a:lnTo>
                      <a:pt x="302" y="223"/>
                    </a:lnTo>
                    <a:lnTo>
                      <a:pt x="231" y="427"/>
                    </a:lnTo>
                    <a:lnTo>
                      <a:pt x="219" y="447"/>
                    </a:lnTo>
                    <a:lnTo>
                      <a:pt x="204" y="486"/>
                    </a:lnTo>
                    <a:lnTo>
                      <a:pt x="151" y="669"/>
                    </a:lnTo>
                    <a:lnTo>
                      <a:pt x="151" y="708"/>
                    </a:lnTo>
                    <a:lnTo>
                      <a:pt x="94" y="893"/>
                    </a:lnTo>
                    <a:lnTo>
                      <a:pt x="94" y="972"/>
                    </a:lnTo>
                    <a:lnTo>
                      <a:pt x="49" y="1116"/>
                    </a:lnTo>
                    <a:lnTo>
                      <a:pt x="49" y="1229"/>
                    </a:lnTo>
                    <a:lnTo>
                      <a:pt x="16" y="1338"/>
                    </a:lnTo>
                    <a:lnTo>
                      <a:pt x="16" y="1476"/>
                    </a:lnTo>
                    <a:lnTo>
                      <a:pt x="0" y="1562"/>
                    </a:lnTo>
                    <a:lnTo>
                      <a:pt x="0" y="1711"/>
                    </a:lnTo>
                    <a:lnTo>
                      <a:pt x="120" y="1785"/>
                    </a:lnTo>
                    <a:lnTo>
                      <a:pt x="120" y="1846"/>
                    </a:lnTo>
                    <a:lnTo>
                      <a:pt x="204" y="1846"/>
                    </a:lnTo>
                    <a:lnTo>
                      <a:pt x="315" y="1928"/>
                    </a:lnTo>
                    <a:lnTo>
                      <a:pt x="511" y="1928"/>
                    </a:lnTo>
                    <a:lnTo>
                      <a:pt x="705" y="1928"/>
                    </a:lnTo>
                    <a:lnTo>
                      <a:pt x="815" y="1932"/>
                    </a:lnTo>
                    <a:lnTo>
                      <a:pt x="1017" y="1932"/>
                    </a:lnTo>
                    <a:lnTo>
                      <a:pt x="1122" y="1916"/>
                    </a:lnTo>
                    <a:lnTo>
                      <a:pt x="1300" y="1916"/>
                    </a:lnTo>
                    <a:lnTo>
                      <a:pt x="1427" y="1880"/>
                    </a:lnTo>
                    <a:lnTo>
                      <a:pt x="1556" y="1880"/>
                    </a:lnTo>
                    <a:lnTo>
                      <a:pt x="1733" y="1813"/>
                    </a:lnTo>
                    <a:lnTo>
                      <a:pt x="1772" y="1813"/>
                    </a:lnTo>
                    <a:lnTo>
                      <a:pt x="1836" y="1785"/>
                    </a:lnTo>
                    <a:lnTo>
                      <a:pt x="1990" y="1749"/>
                    </a:lnTo>
                    <a:lnTo>
                      <a:pt x="2038" y="1710"/>
                    </a:lnTo>
                    <a:lnTo>
                      <a:pt x="2190" y="1672"/>
                    </a:lnTo>
                    <a:lnTo>
                      <a:pt x="2312" y="1562"/>
                    </a:lnTo>
                    <a:lnTo>
                      <a:pt x="2296" y="1527"/>
                    </a:lnTo>
                    <a:lnTo>
                      <a:pt x="2236" y="1338"/>
                    </a:lnTo>
                    <a:lnTo>
                      <a:pt x="2107" y="1165"/>
                    </a:lnTo>
                    <a:lnTo>
                      <a:pt x="2078" y="1116"/>
                    </a:lnTo>
                    <a:lnTo>
                      <a:pt x="2038" y="1064"/>
                    </a:lnTo>
                    <a:lnTo>
                      <a:pt x="1922" y="893"/>
                    </a:lnTo>
                    <a:lnTo>
                      <a:pt x="1747" y="681"/>
                    </a:lnTo>
                    <a:lnTo>
                      <a:pt x="1740" y="669"/>
                    </a:lnTo>
                    <a:lnTo>
                      <a:pt x="1733" y="659"/>
                    </a:lnTo>
                    <a:lnTo>
                      <a:pt x="1576" y="447"/>
                    </a:lnTo>
                    <a:lnTo>
                      <a:pt x="1427" y="267"/>
                    </a:lnTo>
                    <a:lnTo>
                      <a:pt x="1386" y="223"/>
                    </a:lnTo>
                    <a:lnTo>
                      <a:pt x="1293" y="125"/>
                    </a:lnTo>
                    <a:lnTo>
                      <a:pt x="1186" y="0"/>
                    </a:lnTo>
                  </a:path>
                </a:pathLst>
              </a:custGeom>
              <a:noFill/>
              <a:ln w="4763">
                <a:solidFill>
                  <a:srgbClr val="003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1" name="Freeform 17"/>
              <p:cNvSpPr>
                <a:spLocks/>
              </p:cNvSpPr>
              <p:nvPr/>
            </p:nvSpPr>
            <p:spPr bwMode="auto">
              <a:xfrm>
                <a:off x="4633" y="1381"/>
                <a:ext cx="599" cy="475"/>
              </a:xfrm>
              <a:custGeom>
                <a:avLst/>
                <a:gdLst>
                  <a:gd name="T0" fmla="*/ 103 w 1796"/>
                  <a:gd name="T1" fmla="*/ 1269 h 1424"/>
                  <a:gd name="T2" fmla="*/ 144 w 1796"/>
                  <a:gd name="T3" fmla="*/ 1324 h 1424"/>
                  <a:gd name="T4" fmla="*/ 240 w 1796"/>
                  <a:gd name="T5" fmla="*/ 1353 h 1424"/>
                  <a:gd name="T6" fmla="*/ 324 w 1796"/>
                  <a:gd name="T7" fmla="*/ 1416 h 1424"/>
                  <a:gd name="T8" fmla="*/ 410 w 1796"/>
                  <a:gd name="T9" fmla="*/ 1416 h 1424"/>
                  <a:gd name="T10" fmla="*/ 494 w 1796"/>
                  <a:gd name="T11" fmla="*/ 1416 h 1424"/>
                  <a:gd name="T12" fmla="*/ 714 w 1796"/>
                  <a:gd name="T13" fmla="*/ 1424 h 1424"/>
                  <a:gd name="T14" fmla="*/ 812 w 1796"/>
                  <a:gd name="T15" fmla="*/ 1424 h 1424"/>
                  <a:gd name="T16" fmla="*/ 1019 w 1796"/>
                  <a:gd name="T17" fmla="*/ 1392 h 1424"/>
                  <a:gd name="T18" fmla="*/ 1073 w 1796"/>
                  <a:gd name="T19" fmla="*/ 1392 h 1424"/>
                  <a:gd name="T20" fmla="*/ 1207 w 1796"/>
                  <a:gd name="T21" fmla="*/ 1353 h 1424"/>
                  <a:gd name="T22" fmla="*/ 1302 w 1796"/>
                  <a:gd name="T23" fmla="*/ 1337 h 1424"/>
                  <a:gd name="T24" fmla="*/ 1326 w 1796"/>
                  <a:gd name="T25" fmla="*/ 1324 h 1424"/>
                  <a:gd name="T26" fmla="*/ 1533 w 1796"/>
                  <a:gd name="T27" fmla="*/ 1282 h 1424"/>
                  <a:gd name="T28" fmla="*/ 1630 w 1796"/>
                  <a:gd name="T29" fmla="*/ 1214 h 1424"/>
                  <a:gd name="T30" fmla="*/ 1717 w 1796"/>
                  <a:gd name="T31" fmla="*/ 1194 h 1424"/>
                  <a:gd name="T32" fmla="*/ 1796 w 1796"/>
                  <a:gd name="T33" fmla="*/ 1130 h 1424"/>
                  <a:gd name="T34" fmla="*/ 1717 w 1796"/>
                  <a:gd name="T35" fmla="*/ 970 h 1424"/>
                  <a:gd name="T36" fmla="*/ 1696 w 1796"/>
                  <a:gd name="T37" fmla="*/ 906 h 1424"/>
                  <a:gd name="T38" fmla="*/ 1630 w 1796"/>
                  <a:gd name="T39" fmla="*/ 826 h 1424"/>
                  <a:gd name="T40" fmla="*/ 1524 w 1796"/>
                  <a:gd name="T41" fmla="*/ 684 h 1424"/>
                  <a:gd name="T42" fmla="*/ 1326 w 1796"/>
                  <a:gd name="T43" fmla="*/ 471 h 1424"/>
                  <a:gd name="T44" fmla="*/ 1315 w 1796"/>
                  <a:gd name="T45" fmla="*/ 461 h 1424"/>
                  <a:gd name="T46" fmla="*/ 1273 w 1796"/>
                  <a:gd name="T47" fmla="*/ 423 h 1424"/>
                  <a:gd name="T48" fmla="*/ 1085 w 1796"/>
                  <a:gd name="T49" fmla="*/ 237 h 1424"/>
                  <a:gd name="T50" fmla="*/ 1019 w 1796"/>
                  <a:gd name="T51" fmla="*/ 176 h 1424"/>
                  <a:gd name="T52" fmla="*/ 736 w 1796"/>
                  <a:gd name="T53" fmla="*/ 13 h 1424"/>
                  <a:gd name="T54" fmla="*/ 714 w 1796"/>
                  <a:gd name="T55" fmla="*/ 0 h 1424"/>
                  <a:gd name="T56" fmla="*/ 699 w 1796"/>
                  <a:gd name="T57" fmla="*/ 2 h 1424"/>
                  <a:gd name="T58" fmla="*/ 645 w 1796"/>
                  <a:gd name="T59" fmla="*/ 13 h 1424"/>
                  <a:gd name="T60" fmla="*/ 449 w 1796"/>
                  <a:gd name="T61" fmla="*/ 42 h 1424"/>
                  <a:gd name="T62" fmla="*/ 410 w 1796"/>
                  <a:gd name="T63" fmla="*/ 50 h 1424"/>
                  <a:gd name="T64" fmla="*/ 299 w 1796"/>
                  <a:gd name="T65" fmla="*/ 237 h 1424"/>
                  <a:gd name="T66" fmla="*/ 254 w 1796"/>
                  <a:gd name="T67" fmla="*/ 350 h 1424"/>
                  <a:gd name="T68" fmla="*/ 186 w 1796"/>
                  <a:gd name="T69" fmla="*/ 461 h 1424"/>
                  <a:gd name="T70" fmla="*/ 103 w 1796"/>
                  <a:gd name="T71" fmla="*/ 665 h 1424"/>
                  <a:gd name="T72" fmla="*/ 98 w 1796"/>
                  <a:gd name="T73" fmla="*/ 684 h 1424"/>
                  <a:gd name="T74" fmla="*/ 98 w 1796"/>
                  <a:gd name="T75" fmla="*/ 688 h 1424"/>
                  <a:gd name="T76" fmla="*/ 32 w 1796"/>
                  <a:gd name="T77" fmla="*/ 906 h 1424"/>
                  <a:gd name="T78" fmla="*/ 32 w 1796"/>
                  <a:gd name="T79" fmla="*/ 958 h 1424"/>
                  <a:gd name="T80" fmla="*/ 0 w 1796"/>
                  <a:gd name="T81" fmla="*/ 1130 h 1424"/>
                  <a:gd name="T82" fmla="*/ 0 w 1796"/>
                  <a:gd name="T83" fmla="*/ 1205 h 1424"/>
                  <a:gd name="T84" fmla="*/ 103 w 1796"/>
                  <a:gd name="T85" fmla="*/ 1269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6" h="1424">
                    <a:moveTo>
                      <a:pt x="103" y="1269"/>
                    </a:moveTo>
                    <a:lnTo>
                      <a:pt x="144" y="1324"/>
                    </a:lnTo>
                    <a:lnTo>
                      <a:pt x="240" y="1353"/>
                    </a:lnTo>
                    <a:lnTo>
                      <a:pt x="324" y="1416"/>
                    </a:lnTo>
                    <a:lnTo>
                      <a:pt x="410" y="1416"/>
                    </a:lnTo>
                    <a:lnTo>
                      <a:pt x="494" y="1416"/>
                    </a:lnTo>
                    <a:lnTo>
                      <a:pt x="714" y="1424"/>
                    </a:lnTo>
                    <a:lnTo>
                      <a:pt x="812" y="1424"/>
                    </a:lnTo>
                    <a:lnTo>
                      <a:pt x="1019" y="1392"/>
                    </a:lnTo>
                    <a:lnTo>
                      <a:pt x="1073" y="1392"/>
                    </a:lnTo>
                    <a:lnTo>
                      <a:pt x="1207" y="1353"/>
                    </a:lnTo>
                    <a:lnTo>
                      <a:pt x="1302" y="1337"/>
                    </a:lnTo>
                    <a:lnTo>
                      <a:pt x="1326" y="1324"/>
                    </a:lnTo>
                    <a:lnTo>
                      <a:pt x="1533" y="1282"/>
                    </a:lnTo>
                    <a:lnTo>
                      <a:pt x="1630" y="1214"/>
                    </a:lnTo>
                    <a:lnTo>
                      <a:pt x="1717" y="1194"/>
                    </a:lnTo>
                    <a:lnTo>
                      <a:pt x="1796" y="1130"/>
                    </a:lnTo>
                    <a:lnTo>
                      <a:pt x="1717" y="970"/>
                    </a:lnTo>
                    <a:lnTo>
                      <a:pt x="1696" y="906"/>
                    </a:lnTo>
                    <a:lnTo>
                      <a:pt x="1630" y="826"/>
                    </a:lnTo>
                    <a:lnTo>
                      <a:pt x="1524" y="684"/>
                    </a:lnTo>
                    <a:lnTo>
                      <a:pt x="1326" y="471"/>
                    </a:lnTo>
                    <a:lnTo>
                      <a:pt x="1315" y="461"/>
                    </a:lnTo>
                    <a:lnTo>
                      <a:pt x="1273" y="423"/>
                    </a:lnTo>
                    <a:lnTo>
                      <a:pt x="1085" y="237"/>
                    </a:lnTo>
                    <a:lnTo>
                      <a:pt x="1019" y="176"/>
                    </a:lnTo>
                    <a:lnTo>
                      <a:pt x="736" y="13"/>
                    </a:lnTo>
                    <a:lnTo>
                      <a:pt x="714" y="0"/>
                    </a:lnTo>
                    <a:lnTo>
                      <a:pt x="699" y="2"/>
                    </a:lnTo>
                    <a:lnTo>
                      <a:pt x="645" y="13"/>
                    </a:lnTo>
                    <a:lnTo>
                      <a:pt x="449" y="42"/>
                    </a:lnTo>
                    <a:lnTo>
                      <a:pt x="410" y="50"/>
                    </a:lnTo>
                    <a:lnTo>
                      <a:pt x="299" y="237"/>
                    </a:lnTo>
                    <a:lnTo>
                      <a:pt x="254" y="350"/>
                    </a:lnTo>
                    <a:lnTo>
                      <a:pt x="186" y="461"/>
                    </a:lnTo>
                    <a:lnTo>
                      <a:pt x="103" y="665"/>
                    </a:lnTo>
                    <a:lnTo>
                      <a:pt x="98" y="684"/>
                    </a:lnTo>
                    <a:lnTo>
                      <a:pt x="98" y="688"/>
                    </a:lnTo>
                    <a:lnTo>
                      <a:pt x="32" y="906"/>
                    </a:lnTo>
                    <a:lnTo>
                      <a:pt x="32" y="958"/>
                    </a:lnTo>
                    <a:lnTo>
                      <a:pt x="0" y="1130"/>
                    </a:lnTo>
                    <a:lnTo>
                      <a:pt x="0" y="1205"/>
                    </a:lnTo>
                    <a:lnTo>
                      <a:pt x="103" y="1269"/>
                    </a:lnTo>
                  </a:path>
                </a:pathLst>
              </a:custGeom>
              <a:noFill/>
              <a:ln w="4763">
                <a:solidFill>
                  <a:srgbClr val="00B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2" name="Freeform 18"/>
              <p:cNvSpPr>
                <a:spLocks/>
              </p:cNvSpPr>
              <p:nvPr/>
            </p:nvSpPr>
            <p:spPr bwMode="auto">
              <a:xfrm>
                <a:off x="4667" y="1501"/>
                <a:ext cx="471" cy="330"/>
              </a:xfrm>
              <a:custGeom>
                <a:avLst/>
                <a:gdLst>
                  <a:gd name="T0" fmla="*/ 1 w 1415"/>
                  <a:gd name="T1" fmla="*/ 773 h 989"/>
                  <a:gd name="T2" fmla="*/ 107 w 1415"/>
                  <a:gd name="T3" fmla="*/ 916 h 989"/>
                  <a:gd name="T4" fmla="*/ 307 w 1415"/>
                  <a:gd name="T5" fmla="*/ 977 h 989"/>
                  <a:gd name="T6" fmla="*/ 606 w 1415"/>
                  <a:gd name="T7" fmla="*/ 989 h 989"/>
                  <a:gd name="T8" fmla="*/ 613 w 1415"/>
                  <a:gd name="T9" fmla="*/ 989 h 989"/>
                  <a:gd name="T10" fmla="*/ 875 w 1415"/>
                  <a:gd name="T11" fmla="*/ 960 h 989"/>
                  <a:gd name="T12" fmla="*/ 918 w 1415"/>
                  <a:gd name="T13" fmla="*/ 948 h 989"/>
                  <a:gd name="T14" fmla="*/ 1116 w 1415"/>
                  <a:gd name="T15" fmla="*/ 913 h 989"/>
                  <a:gd name="T16" fmla="*/ 1225 w 1415"/>
                  <a:gd name="T17" fmla="*/ 857 h 989"/>
                  <a:gd name="T18" fmla="*/ 1317 w 1415"/>
                  <a:gd name="T19" fmla="*/ 838 h 989"/>
                  <a:gd name="T20" fmla="*/ 1415 w 1415"/>
                  <a:gd name="T21" fmla="*/ 770 h 989"/>
                  <a:gd name="T22" fmla="*/ 1338 w 1415"/>
                  <a:gd name="T23" fmla="*/ 630 h 989"/>
                  <a:gd name="T24" fmla="*/ 1304 w 1415"/>
                  <a:gd name="T25" fmla="*/ 546 h 989"/>
                  <a:gd name="T26" fmla="*/ 1225 w 1415"/>
                  <a:gd name="T27" fmla="*/ 458 h 989"/>
                  <a:gd name="T28" fmla="*/ 1092 w 1415"/>
                  <a:gd name="T29" fmla="*/ 324 h 989"/>
                  <a:gd name="T30" fmla="*/ 918 w 1415"/>
                  <a:gd name="T31" fmla="*/ 169 h 989"/>
                  <a:gd name="T32" fmla="*/ 788 w 1415"/>
                  <a:gd name="T33" fmla="*/ 101 h 989"/>
                  <a:gd name="T34" fmla="*/ 613 w 1415"/>
                  <a:gd name="T35" fmla="*/ 0 h 989"/>
                  <a:gd name="T36" fmla="*/ 499 w 1415"/>
                  <a:gd name="T37" fmla="*/ 16 h 989"/>
                  <a:gd name="T38" fmla="*/ 307 w 1415"/>
                  <a:gd name="T39" fmla="*/ 53 h 989"/>
                  <a:gd name="T40" fmla="*/ 278 w 1415"/>
                  <a:gd name="T41" fmla="*/ 101 h 989"/>
                  <a:gd name="T42" fmla="*/ 265 w 1415"/>
                  <a:gd name="T43" fmla="*/ 131 h 989"/>
                  <a:gd name="T44" fmla="*/ 145 w 1415"/>
                  <a:gd name="T45" fmla="*/ 324 h 989"/>
                  <a:gd name="T46" fmla="*/ 81 w 1415"/>
                  <a:gd name="T47" fmla="*/ 488 h 989"/>
                  <a:gd name="T48" fmla="*/ 46 w 1415"/>
                  <a:gd name="T49" fmla="*/ 546 h 989"/>
                  <a:gd name="T50" fmla="*/ 1 w 1415"/>
                  <a:gd name="T51" fmla="*/ 758 h 989"/>
                  <a:gd name="T52" fmla="*/ 0 w 1415"/>
                  <a:gd name="T53" fmla="*/ 770 h 989"/>
                  <a:gd name="T54" fmla="*/ 0 w 1415"/>
                  <a:gd name="T55" fmla="*/ 771 h 989"/>
                  <a:gd name="T56" fmla="*/ 1 w 1415"/>
                  <a:gd name="T57" fmla="*/ 773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5" h="989">
                    <a:moveTo>
                      <a:pt x="1" y="773"/>
                    </a:moveTo>
                    <a:lnTo>
                      <a:pt x="107" y="916"/>
                    </a:lnTo>
                    <a:lnTo>
                      <a:pt x="307" y="977"/>
                    </a:lnTo>
                    <a:lnTo>
                      <a:pt x="606" y="989"/>
                    </a:lnTo>
                    <a:lnTo>
                      <a:pt x="613" y="989"/>
                    </a:lnTo>
                    <a:lnTo>
                      <a:pt x="875" y="960"/>
                    </a:lnTo>
                    <a:lnTo>
                      <a:pt x="918" y="948"/>
                    </a:lnTo>
                    <a:lnTo>
                      <a:pt x="1116" y="913"/>
                    </a:lnTo>
                    <a:lnTo>
                      <a:pt x="1225" y="857"/>
                    </a:lnTo>
                    <a:lnTo>
                      <a:pt x="1317" y="838"/>
                    </a:lnTo>
                    <a:lnTo>
                      <a:pt x="1415" y="770"/>
                    </a:lnTo>
                    <a:lnTo>
                      <a:pt x="1338" y="630"/>
                    </a:lnTo>
                    <a:lnTo>
                      <a:pt x="1304" y="546"/>
                    </a:lnTo>
                    <a:lnTo>
                      <a:pt x="1225" y="458"/>
                    </a:lnTo>
                    <a:lnTo>
                      <a:pt x="1092" y="324"/>
                    </a:lnTo>
                    <a:lnTo>
                      <a:pt x="918" y="169"/>
                    </a:lnTo>
                    <a:lnTo>
                      <a:pt x="788" y="101"/>
                    </a:lnTo>
                    <a:lnTo>
                      <a:pt x="613" y="0"/>
                    </a:lnTo>
                    <a:lnTo>
                      <a:pt x="499" y="16"/>
                    </a:lnTo>
                    <a:lnTo>
                      <a:pt x="307" y="53"/>
                    </a:lnTo>
                    <a:lnTo>
                      <a:pt x="278" y="101"/>
                    </a:lnTo>
                    <a:lnTo>
                      <a:pt x="265" y="131"/>
                    </a:lnTo>
                    <a:lnTo>
                      <a:pt x="145" y="324"/>
                    </a:lnTo>
                    <a:lnTo>
                      <a:pt x="81" y="488"/>
                    </a:lnTo>
                    <a:lnTo>
                      <a:pt x="46" y="546"/>
                    </a:lnTo>
                    <a:lnTo>
                      <a:pt x="1" y="758"/>
                    </a:lnTo>
                    <a:lnTo>
                      <a:pt x="0" y="770"/>
                    </a:lnTo>
                    <a:lnTo>
                      <a:pt x="0" y="771"/>
                    </a:lnTo>
                    <a:lnTo>
                      <a:pt x="1" y="773"/>
                    </a:lnTo>
                  </a:path>
                </a:pathLst>
              </a:custGeom>
              <a:noFill/>
              <a:ln w="4763">
                <a:solidFill>
                  <a:srgbClr val="B0B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3" name="Freeform 19"/>
              <p:cNvSpPr>
                <a:spLocks/>
              </p:cNvSpPr>
              <p:nvPr/>
            </p:nvSpPr>
            <p:spPr bwMode="auto">
              <a:xfrm>
                <a:off x="4700" y="1584"/>
                <a:ext cx="361" cy="225"/>
              </a:xfrm>
              <a:custGeom>
                <a:avLst/>
                <a:gdLst>
                  <a:gd name="T0" fmla="*/ 207 w 1084"/>
                  <a:gd name="T1" fmla="*/ 662 h 676"/>
                  <a:gd name="T2" fmla="*/ 409 w 1084"/>
                  <a:gd name="T3" fmla="*/ 669 h 676"/>
                  <a:gd name="T4" fmla="*/ 513 w 1084"/>
                  <a:gd name="T5" fmla="*/ 676 h 676"/>
                  <a:gd name="T6" fmla="*/ 698 w 1084"/>
                  <a:gd name="T7" fmla="*/ 656 h 676"/>
                  <a:gd name="T8" fmla="*/ 818 w 1084"/>
                  <a:gd name="T9" fmla="*/ 621 h 676"/>
                  <a:gd name="T10" fmla="*/ 930 w 1084"/>
                  <a:gd name="T11" fmla="*/ 602 h 676"/>
                  <a:gd name="T12" fmla="*/ 1084 w 1084"/>
                  <a:gd name="T13" fmla="*/ 521 h 676"/>
                  <a:gd name="T14" fmla="*/ 1046 w 1084"/>
                  <a:gd name="T15" fmla="*/ 464 h 676"/>
                  <a:gd name="T16" fmla="*/ 956 w 1084"/>
                  <a:gd name="T17" fmla="*/ 297 h 676"/>
                  <a:gd name="T18" fmla="*/ 818 w 1084"/>
                  <a:gd name="T19" fmla="*/ 169 h 676"/>
                  <a:gd name="T20" fmla="*/ 647 w 1084"/>
                  <a:gd name="T21" fmla="*/ 75 h 676"/>
                  <a:gd name="T22" fmla="*/ 513 w 1084"/>
                  <a:gd name="T23" fmla="*/ 0 h 676"/>
                  <a:gd name="T24" fmla="*/ 426 w 1084"/>
                  <a:gd name="T25" fmla="*/ 11 h 676"/>
                  <a:gd name="T26" fmla="*/ 207 w 1084"/>
                  <a:gd name="T27" fmla="*/ 52 h 676"/>
                  <a:gd name="T28" fmla="*/ 193 w 1084"/>
                  <a:gd name="T29" fmla="*/ 75 h 676"/>
                  <a:gd name="T30" fmla="*/ 187 w 1084"/>
                  <a:gd name="T31" fmla="*/ 90 h 676"/>
                  <a:gd name="T32" fmla="*/ 62 w 1084"/>
                  <a:gd name="T33" fmla="*/ 297 h 676"/>
                  <a:gd name="T34" fmla="*/ 36 w 1084"/>
                  <a:gd name="T35" fmla="*/ 423 h 676"/>
                  <a:gd name="T36" fmla="*/ 0 w 1084"/>
                  <a:gd name="T37" fmla="*/ 521 h 676"/>
                  <a:gd name="T38" fmla="*/ 72 w 1084"/>
                  <a:gd name="T39" fmla="*/ 619 h 676"/>
                  <a:gd name="T40" fmla="*/ 207 w 1084"/>
                  <a:gd name="T41" fmla="*/ 66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4" h="676">
                    <a:moveTo>
                      <a:pt x="207" y="662"/>
                    </a:moveTo>
                    <a:lnTo>
                      <a:pt x="409" y="669"/>
                    </a:lnTo>
                    <a:lnTo>
                      <a:pt x="513" y="676"/>
                    </a:lnTo>
                    <a:lnTo>
                      <a:pt x="698" y="656"/>
                    </a:lnTo>
                    <a:lnTo>
                      <a:pt x="818" y="621"/>
                    </a:lnTo>
                    <a:lnTo>
                      <a:pt x="930" y="602"/>
                    </a:lnTo>
                    <a:lnTo>
                      <a:pt x="1084" y="521"/>
                    </a:lnTo>
                    <a:lnTo>
                      <a:pt x="1046" y="464"/>
                    </a:lnTo>
                    <a:lnTo>
                      <a:pt x="956" y="297"/>
                    </a:lnTo>
                    <a:lnTo>
                      <a:pt x="818" y="169"/>
                    </a:lnTo>
                    <a:lnTo>
                      <a:pt x="647" y="75"/>
                    </a:lnTo>
                    <a:lnTo>
                      <a:pt x="513" y="0"/>
                    </a:lnTo>
                    <a:lnTo>
                      <a:pt x="426" y="11"/>
                    </a:lnTo>
                    <a:lnTo>
                      <a:pt x="207" y="52"/>
                    </a:lnTo>
                    <a:lnTo>
                      <a:pt x="193" y="75"/>
                    </a:lnTo>
                    <a:lnTo>
                      <a:pt x="187" y="90"/>
                    </a:lnTo>
                    <a:lnTo>
                      <a:pt x="62" y="297"/>
                    </a:lnTo>
                    <a:lnTo>
                      <a:pt x="36" y="423"/>
                    </a:lnTo>
                    <a:lnTo>
                      <a:pt x="0" y="521"/>
                    </a:lnTo>
                    <a:lnTo>
                      <a:pt x="72" y="619"/>
                    </a:lnTo>
                    <a:lnTo>
                      <a:pt x="207" y="662"/>
                    </a:lnTo>
                  </a:path>
                </a:pathLst>
              </a:custGeom>
              <a:noFill/>
              <a:ln w="4763">
                <a:solidFill>
                  <a:srgbClr val="B000B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4" name="Freeform 20"/>
              <p:cNvSpPr>
                <a:spLocks/>
              </p:cNvSpPr>
              <p:nvPr/>
            </p:nvSpPr>
            <p:spPr bwMode="auto">
              <a:xfrm>
                <a:off x="4733" y="1649"/>
                <a:ext cx="260" cy="139"/>
              </a:xfrm>
              <a:custGeom>
                <a:avLst/>
                <a:gdLst>
                  <a:gd name="T0" fmla="*/ 107 w 779"/>
                  <a:gd name="T1" fmla="*/ 397 h 416"/>
                  <a:gd name="T2" fmla="*/ 212 w 779"/>
                  <a:gd name="T3" fmla="*/ 402 h 416"/>
                  <a:gd name="T4" fmla="*/ 413 w 779"/>
                  <a:gd name="T5" fmla="*/ 416 h 416"/>
                  <a:gd name="T6" fmla="*/ 522 w 779"/>
                  <a:gd name="T7" fmla="*/ 405 h 416"/>
                  <a:gd name="T8" fmla="*/ 720 w 779"/>
                  <a:gd name="T9" fmla="*/ 348 h 416"/>
                  <a:gd name="T10" fmla="*/ 744 w 779"/>
                  <a:gd name="T11" fmla="*/ 344 h 416"/>
                  <a:gd name="T12" fmla="*/ 779 w 779"/>
                  <a:gd name="T13" fmla="*/ 325 h 416"/>
                  <a:gd name="T14" fmla="*/ 720 w 779"/>
                  <a:gd name="T15" fmla="*/ 235 h 416"/>
                  <a:gd name="T16" fmla="*/ 588 w 779"/>
                  <a:gd name="T17" fmla="*/ 101 h 416"/>
                  <a:gd name="T18" fmla="*/ 413 w 779"/>
                  <a:gd name="T19" fmla="*/ 0 h 416"/>
                  <a:gd name="T20" fmla="*/ 296 w 779"/>
                  <a:gd name="T21" fmla="*/ 17 h 416"/>
                  <a:gd name="T22" fmla="*/ 107 w 779"/>
                  <a:gd name="T23" fmla="*/ 53 h 416"/>
                  <a:gd name="T24" fmla="*/ 78 w 779"/>
                  <a:gd name="T25" fmla="*/ 101 h 416"/>
                  <a:gd name="T26" fmla="*/ 72 w 779"/>
                  <a:gd name="T27" fmla="*/ 127 h 416"/>
                  <a:gd name="T28" fmla="*/ 0 w 779"/>
                  <a:gd name="T29" fmla="*/ 325 h 416"/>
                  <a:gd name="T30" fmla="*/ 38 w 779"/>
                  <a:gd name="T31" fmla="*/ 376 h 416"/>
                  <a:gd name="T32" fmla="*/ 107 w 779"/>
                  <a:gd name="T33" fmla="*/ 39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9" h="416">
                    <a:moveTo>
                      <a:pt x="107" y="397"/>
                    </a:moveTo>
                    <a:lnTo>
                      <a:pt x="212" y="402"/>
                    </a:lnTo>
                    <a:lnTo>
                      <a:pt x="413" y="416"/>
                    </a:lnTo>
                    <a:lnTo>
                      <a:pt x="522" y="405"/>
                    </a:lnTo>
                    <a:lnTo>
                      <a:pt x="720" y="348"/>
                    </a:lnTo>
                    <a:lnTo>
                      <a:pt x="744" y="344"/>
                    </a:lnTo>
                    <a:lnTo>
                      <a:pt x="779" y="325"/>
                    </a:lnTo>
                    <a:lnTo>
                      <a:pt x="720" y="235"/>
                    </a:lnTo>
                    <a:lnTo>
                      <a:pt x="588" y="101"/>
                    </a:lnTo>
                    <a:lnTo>
                      <a:pt x="413" y="0"/>
                    </a:lnTo>
                    <a:lnTo>
                      <a:pt x="296" y="17"/>
                    </a:lnTo>
                    <a:lnTo>
                      <a:pt x="107" y="53"/>
                    </a:lnTo>
                    <a:lnTo>
                      <a:pt x="78" y="101"/>
                    </a:lnTo>
                    <a:lnTo>
                      <a:pt x="72" y="127"/>
                    </a:lnTo>
                    <a:lnTo>
                      <a:pt x="0" y="325"/>
                    </a:lnTo>
                    <a:lnTo>
                      <a:pt x="38" y="376"/>
                    </a:lnTo>
                    <a:lnTo>
                      <a:pt x="107" y="397"/>
                    </a:lnTo>
                  </a:path>
                </a:pathLst>
              </a:cu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5" name="Group 21"/>
            <p:cNvGrpSpPr>
              <a:grpSpLocks/>
            </p:cNvGrpSpPr>
            <p:nvPr/>
          </p:nvGrpSpPr>
          <p:grpSpPr bwMode="auto">
            <a:xfrm>
              <a:off x="4236" y="1385"/>
              <a:ext cx="540" cy="842"/>
              <a:chOff x="4236" y="1385"/>
              <a:chExt cx="540" cy="842"/>
            </a:xfrm>
          </p:grpSpPr>
          <p:sp>
            <p:nvSpPr>
              <p:cNvPr id="77846" name="Freeform 22"/>
              <p:cNvSpPr>
                <a:spLocks/>
              </p:cNvSpPr>
              <p:nvPr/>
            </p:nvSpPr>
            <p:spPr bwMode="auto">
              <a:xfrm>
                <a:off x="4236" y="1385"/>
                <a:ext cx="540" cy="842"/>
              </a:xfrm>
              <a:custGeom>
                <a:avLst/>
                <a:gdLst>
                  <a:gd name="T0" fmla="*/ 68 w 1621"/>
                  <a:gd name="T1" fmla="*/ 1658 h 2525"/>
                  <a:gd name="T2" fmla="*/ 81 w 1621"/>
                  <a:gd name="T3" fmla="*/ 1761 h 2525"/>
                  <a:gd name="T4" fmla="*/ 85 w 1621"/>
                  <a:gd name="T5" fmla="*/ 1771 h 2525"/>
                  <a:gd name="T6" fmla="*/ 119 w 1621"/>
                  <a:gd name="T7" fmla="*/ 1959 h 2525"/>
                  <a:gd name="T8" fmla="*/ 149 w 1621"/>
                  <a:gd name="T9" fmla="*/ 1994 h 2525"/>
                  <a:gd name="T10" fmla="*/ 181 w 1621"/>
                  <a:gd name="T11" fmla="*/ 2136 h 2525"/>
                  <a:gd name="T12" fmla="*/ 280 w 1621"/>
                  <a:gd name="T13" fmla="*/ 2217 h 2525"/>
                  <a:gd name="T14" fmla="*/ 296 w 1621"/>
                  <a:gd name="T15" fmla="*/ 2275 h 2525"/>
                  <a:gd name="T16" fmla="*/ 374 w 1621"/>
                  <a:gd name="T17" fmla="*/ 2322 h 2525"/>
                  <a:gd name="T18" fmla="*/ 434 w 1621"/>
                  <a:gd name="T19" fmla="*/ 2397 h 2525"/>
                  <a:gd name="T20" fmla="*/ 545 w 1621"/>
                  <a:gd name="T21" fmla="*/ 2441 h 2525"/>
                  <a:gd name="T22" fmla="*/ 598 w 1621"/>
                  <a:gd name="T23" fmla="*/ 2500 h 2525"/>
                  <a:gd name="T24" fmla="*/ 680 w 1621"/>
                  <a:gd name="T25" fmla="*/ 2525 h 2525"/>
                  <a:gd name="T26" fmla="*/ 881 w 1621"/>
                  <a:gd name="T27" fmla="*/ 2516 h 2525"/>
                  <a:gd name="T28" fmla="*/ 985 w 1621"/>
                  <a:gd name="T29" fmla="*/ 2515 h 2525"/>
                  <a:gd name="T30" fmla="*/ 1097 w 1621"/>
                  <a:gd name="T31" fmla="*/ 2441 h 2525"/>
                  <a:gd name="T32" fmla="*/ 1292 w 1621"/>
                  <a:gd name="T33" fmla="*/ 2288 h 2525"/>
                  <a:gd name="T34" fmla="*/ 1354 w 1621"/>
                  <a:gd name="T35" fmla="*/ 2217 h 2525"/>
                  <a:gd name="T36" fmla="*/ 1374 w 1621"/>
                  <a:gd name="T37" fmla="*/ 2158 h 2525"/>
                  <a:gd name="T38" fmla="*/ 1493 w 1621"/>
                  <a:gd name="T39" fmla="*/ 1994 h 2525"/>
                  <a:gd name="T40" fmla="*/ 1535 w 1621"/>
                  <a:gd name="T41" fmla="*/ 1816 h 2525"/>
                  <a:gd name="T42" fmla="*/ 1560 w 1621"/>
                  <a:gd name="T43" fmla="*/ 1771 h 2525"/>
                  <a:gd name="T44" fmla="*/ 1591 w 1621"/>
                  <a:gd name="T45" fmla="*/ 1552 h 2525"/>
                  <a:gd name="T46" fmla="*/ 1593 w 1621"/>
                  <a:gd name="T47" fmla="*/ 1548 h 2525"/>
                  <a:gd name="T48" fmla="*/ 1598 w 1621"/>
                  <a:gd name="T49" fmla="*/ 1477 h 2525"/>
                  <a:gd name="T50" fmla="*/ 1621 w 1621"/>
                  <a:gd name="T51" fmla="*/ 1342 h 2525"/>
                  <a:gd name="T52" fmla="*/ 1621 w 1621"/>
                  <a:gd name="T53" fmla="*/ 1324 h 2525"/>
                  <a:gd name="T54" fmla="*/ 1612 w 1621"/>
                  <a:gd name="T55" fmla="*/ 1112 h 2525"/>
                  <a:gd name="T56" fmla="*/ 1612 w 1621"/>
                  <a:gd name="T57" fmla="*/ 1101 h 2525"/>
                  <a:gd name="T58" fmla="*/ 1598 w 1621"/>
                  <a:gd name="T59" fmla="*/ 1035 h 2525"/>
                  <a:gd name="T60" fmla="*/ 1586 w 1621"/>
                  <a:gd name="T61" fmla="*/ 886 h 2525"/>
                  <a:gd name="T62" fmla="*/ 1583 w 1621"/>
                  <a:gd name="T63" fmla="*/ 879 h 2525"/>
                  <a:gd name="T64" fmla="*/ 1557 w 1621"/>
                  <a:gd name="T65" fmla="*/ 684 h 2525"/>
                  <a:gd name="T66" fmla="*/ 1540 w 1621"/>
                  <a:gd name="T67" fmla="*/ 655 h 2525"/>
                  <a:gd name="T68" fmla="*/ 1511 w 1621"/>
                  <a:gd name="T69" fmla="*/ 494 h 2525"/>
                  <a:gd name="T70" fmla="*/ 1450 w 1621"/>
                  <a:gd name="T71" fmla="*/ 432 h 2525"/>
                  <a:gd name="T72" fmla="*/ 1428 w 1621"/>
                  <a:gd name="T73" fmla="*/ 333 h 2525"/>
                  <a:gd name="T74" fmla="*/ 1292 w 1621"/>
                  <a:gd name="T75" fmla="*/ 231 h 2525"/>
                  <a:gd name="T76" fmla="*/ 1281 w 1621"/>
                  <a:gd name="T77" fmla="*/ 215 h 2525"/>
                  <a:gd name="T78" fmla="*/ 1267 w 1621"/>
                  <a:gd name="T79" fmla="*/ 208 h 2525"/>
                  <a:gd name="T80" fmla="*/ 1168 w 1621"/>
                  <a:gd name="T81" fmla="*/ 74 h 2525"/>
                  <a:gd name="T82" fmla="*/ 985 w 1621"/>
                  <a:gd name="T83" fmla="*/ 8 h 2525"/>
                  <a:gd name="T84" fmla="*/ 956 w 1621"/>
                  <a:gd name="T85" fmla="*/ 6 h 2525"/>
                  <a:gd name="T86" fmla="*/ 680 w 1621"/>
                  <a:gd name="T87" fmla="*/ 0 h 2525"/>
                  <a:gd name="T88" fmla="*/ 426 w 1621"/>
                  <a:gd name="T89" fmla="*/ 170 h 2525"/>
                  <a:gd name="T90" fmla="*/ 374 w 1621"/>
                  <a:gd name="T91" fmla="*/ 202 h 2525"/>
                  <a:gd name="T92" fmla="*/ 368 w 1621"/>
                  <a:gd name="T93" fmla="*/ 208 h 2525"/>
                  <a:gd name="T94" fmla="*/ 367 w 1621"/>
                  <a:gd name="T95" fmla="*/ 214 h 2525"/>
                  <a:gd name="T96" fmla="*/ 190 w 1621"/>
                  <a:gd name="T97" fmla="*/ 432 h 2525"/>
                  <a:gd name="T98" fmla="*/ 139 w 1621"/>
                  <a:gd name="T99" fmla="*/ 603 h 2525"/>
                  <a:gd name="T100" fmla="*/ 106 w 1621"/>
                  <a:gd name="T101" fmla="*/ 655 h 2525"/>
                  <a:gd name="T102" fmla="*/ 68 w 1621"/>
                  <a:gd name="T103" fmla="*/ 851 h 2525"/>
                  <a:gd name="T104" fmla="*/ 58 w 1621"/>
                  <a:gd name="T105" fmla="*/ 879 h 2525"/>
                  <a:gd name="T106" fmla="*/ 58 w 1621"/>
                  <a:gd name="T107" fmla="*/ 886 h 2525"/>
                  <a:gd name="T108" fmla="*/ 7 w 1621"/>
                  <a:gd name="T109" fmla="*/ 1101 h 2525"/>
                  <a:gd name="T110" fmla="*/ 7 w 1621"/>
                  <a:gd name="T111" fmla="*/ 1146 h 2525"/>
                  <a:gd name="T112" fmla="*/ 0 w 1621"/>
                  <a:gd name="T113" fmla="*/ 1324 h 2525"/>
                  <a:gd name="T114" fmla="*/ 1 w 1621"/>
                  <a:gd name="T115" fmla="*/ 1374 h 2525"/>
                  <a:gd name="T116" fmla="*/ 32 w 1621"/>
                  <a:gd name="T117" fmla="*/ 1548 h 2525"/>
                  <a:gd name="T118" fmla="*/ 33 w 1621"/>
                  <a:gd name="T119" fmla="*/ 1574 h 2525"/>
                  <a:gd name="T120" fmla="*/ 68 w 1621"/>
                  <a:gd name="T121" fmla="*/ 1658 h 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1" h="2525">
                    <a:moveTo>
                      <a:pt x="68" y="1658"/>
                    </a:moveTo>
                    <a:lnTo>
                      <a:pt x="81" y="1761"/>
                    </a:lnTo>
                    <a:lnTo>
                      <a:pt x="85" y="1771"/>
                    </a:lnTo>
                    <a:lnTo>
                      <a:pt x="119" y="1959"/>
                    </a:lnTo>
                    <a:lnTo>
                      <a:pt x="149" y="1994"/>
                    </a:lnTo>
                    <a:lnTo>
                      <a:pt x="181" y="2136"/>
                    </a:lnTo>
                    <a:lnTo>
                      <a:pt x="280" y="2217"/>
                    </a:lnTo>
                    <a:lnTo>
                      <a:pt x="296" y="2275"/>
                    </a:lnTo>
                    <a:lnTo>
                      <a:pt x="374" y="2322"/>
                    </a:lnTo>
                    <a:lnTo>
                      <a:pt x="434" y="2397"/>
                    </a:lnTo>
                    <a:lnTo>
                      <a:pt x="545" y="2441"/>
                    </a:lnTo>
                    <a:lnTo>
                      <a:pt x="598" y="2500"/>
                    </a:lnTo>
                    <a:lnTo>
                      <a:pt x="680" y="2525"/>
                    </a:lnTo>
                    <a:lnTo>
                      <a:pt x="881" y="2516"/>
                    </a:lnTo>
                    <a:lnTo>
                      <a:pt x="985" y="2515"/>
                    </a:lnTo>
                    <a:lnTo>
                      <a:pt x="1097" y="2441"/>
                    </a:lnTo>
                    <a:lnTo>
                      <a:pt x="1292" y="2288"/>
                    </a:lnTo>
                    <a:lnTo>
                      <a:pt x="1354" y="2217"/>
                    </a:lnTo>
                    <a:lnTo>
                      <a:pt x="1374" y="2158"/>
                    </a:lnTo>
                    <a:lnTo>
                      <a:pt x="1493" y="1994"/>
                    </a:lnTo>
                    <a:lnTo>
                      <a:pt x="1535" y="1816"/>
                    </a:lnTo>
                    <a:lnTo>
                      <a:pt x="1560" y="1771"/>
                    </a:lnTo>
                    <a:lnTo>
                      <a:pt x="1591" y="1552"/>
                    </a:lnTo>
                    <a:lnTo>
                      <a:pt x="1593" y="1548"/>
                    </a:lnTo>
                    <a:lnTo>
                      <a:pt x="1598" y="1477"/>
                    </a:lnTo>
                    <a:lnTo>
                      <a:pt x="1621" y="1342"/>
                    </a:lnTo>
                    <a:lnTo>
                      <a:pt x="1621" y="1324"/>
                    </a:lnTo>
                    <a:lnTo>
                      <a:pt x="1612" y="1112"/>
                    </a:lnTo>
                    <a:lnTo>
                      <a:pt x="1612" y="1101"/>
                    </a:lnTo>
                    <a:lnTo>
                      <a:pt x="1598" y="1035"/>
                    </a:lnTo>
                    <a:lnTo>
                      <a:pt x="1586" y="886"/>
                    </a:lnTo>
                    <a:lnTo>
                      <a:pt x="1583" y="879"/>
                    </a:lnTo>
                    <a:lnTo>
                      <a:pt x="1557" y="684"/>
                    </a:lnTo>
                    <a:lnTo>
                      <a:pt x="1540" y="655"/>
                    </a:lnTo>
                    <a:lnTo>
                      <a:pt x="1511" y="494"/>
                    </a:lnTo>
                    <a:lnTo>
                      <a:pt x="1450" y="432"/>
                    </a:lnTo>
                    <a:lnTo>
                      <a:pt x="1428" y="333"/>
                    </a:lnTo>
                    <a:lnTo>
                      <a:pt x="1292" y="231"/>
                    </a:lnTo>
                    <a:lnTo>
                      <a:pt x="1281" y="215"/>
                    </a:lnTo>
                    <a:lnTo>
                      <a:pt x="1267" y="208"/>
                    </a:lnTo>
                    <a:lnTo>
                      <a:pt x="1168" y="74"/>
                    </a:lnTo>
                    <a:lnTo>
                      <a:pt x="985" y="8"/>
                    </a:lnTo>
                    <a:lnTo>
                      <a:pt x="956" y="6"/>
                    </a:lnTo>
                    <a:lnTo>
                      <a:pt x="680" y="0"/>
                    </a:lnTo>
                    <a:lnTo>
                      <a:pt x="426" y="170"/>
                    </a:lnTo>
                    <a:lnTo>
                      <a:pt x="374" y="202"/>
                    </a:lnTo>
                    <a:lnTo>
                      <a:pt x="368" y="208"/>
                    </a:lnTo>
                    <a:lnTo>
                      <a:pt x="367" y="214"/>
                    </a:lnTo>
                    <a:lnTo>
                      <a:pt x="190" y="432"/>
                    </a:lnTo>
                    <a:lnTo>
                      <a:pt x="139" y="603"/>
                    </a:lnTo>
                    <a:lnTo>
                      <a:pt x="106" y="655"/>
                    </a:lnTo>
                    <a:lnTo>
                      <a:pt x="68" y="851"/>
                    </a:lnTo>
                    <a:lnTo>
                      <a:pt x="58" y="879"/>
                    </a:lnTo>
                    <a:lnTo>
                      <a:pt x="58" y="886"/>
                    </a:lnTo>
                    <a:lnTo>
                      <a:pt x="7" y="1101"/>
                    </a:lnTo>
                    <a:lnTo>
                      <a:pt x="7" y="1146"/>
                    </a:lnTo>
                    <a:lnTo>
                      <a:pt x="0" y="1324"/>
                    </a:lnTo>
                    <a:lnTo>
                      <a:pt x="1" y="1374"/>
                    </a:lnTo>
                    <a:lnTo>
                      <a:pt x="32" y="1548"/>
                    </a:lnTo>
                    <a:lnTo>
                      <a:pt x="33" y="1574"/>
                    </a:lnTo>
                    <a:lnTo>
                      <a:pt x="68" y="1658"/>
                    </a:lnTo>
                  </a:path>
                </a:pathLst>
              </a:custGeom>
              <a:noFill/>
              <a:ln w="4763">
                <a:solidFill>
                  <a:srgbClr val="003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7" name="Freeform 23"/>
              <p:cNvSpPr>
                <a:spLocks/>
              </p:cNvSpPr>
              <p:nvPr/>
            </p:nvSpPr>
            <p:spPr bwMode="auto">
              <a:xfrm>
                <a:off x="4286" y="1465"/>
                <a:ext cx="447" cy="680"/>
              </a:xfrm>
              <a:custGeom>
                <a:avLst/>
                <a:gdLst>
                  <a:gd name="T0" fmla="*/ 223 w 1341"/>
                  <a:gd name="T1" fmla="*/ 1773 h 2040"/>
                  <a:gd name="T2" fmla="*/ 315 w 1341"/>
                  <a:gd name="T3" fmla="*/ 1911 h 2040"/>
                  <a:gd name="T4" fmla="*/ 441 w 1341"/>
                  <a:gd name="T5" fmla="*/ 1978 h 2040"/>
                  <a:gd name="T6" fmla="*/ 473 w 1341"/>
                  <a:gd name="T7" fmla="*/ 2019 h 2040"/>
                  <a:gd name="T8" fmla="*/ 529 w 1341"/>
                  <a:gd name="T9" fmla="*/ 2040 h 2040"/>
                  <a:gd name="T10" fmla="*/ 763 w 1341"/>
                  <a:gd name="T11" fmla="*/ 2030 h 2040"/>
                  <a:gd name="T12" fmla="*/ 834 w 1341"/>
                  <a:gd name="T13" fmla="*/ 2029 h 2040"/>
                  <a:gd name="T14" fmla="*/ 901 w 1341"/>
                  <a:gd name="T15" fmla="*/ 1978 h 2040"/>
                  <a:gd name="T16" fmla="*/ 1049 w 1341"/>
                  <a:gd name="T17" fmla="*/ 1821 h 2040"/>
                  <a:gd name="T18" fmla="*/ 1123 w 1341"/>
                  <a:gd name="T19" fmla="*/ 1755 h 2040"/>
                  <a:gd name="T20" fmla="*/ 1139 w 1341"/>
                  <a:gd name="T21" fmla="*/ 1727 h 2040"/>
                  <a:gd name="T22" fmla="*/ 1252 w 1341"/>
                  <a:gd name="T23" fmla="*/ 1531 h 2040"/>
                  <a:gd name="T24" fmla="*/ 1265 w 1341"/>
                  <a:gd name="T25" fmla="*/ 1440 h 2040"/>
                  <a:gd name="T26" fmla="*/ 1316 w 1341"/>
                  <a:gd name="T27" fmla="*/ 1307 h 2040"/>
                  <a:gd name="T28" fmla="*/ 1325 w 1341"/>
                  <a:gd name="T29" fmla="*/ 1174 h 2040"/>
                  <a:gd name="T30" fmla="*/ 1341 w 1341"/>
                  <a:gd name="T31" fmla="*/ 1085 h 2040"/>
                  <a:gd name="T32" fmla="*/ 1339 w 1341"/>
                  <a:gd name="T33" fmla="*/ 940 h 2040"/>
                  <a:gd name="T34" fmla="*/ 1335 w 1341"/>
                  <a:gd name="T35" fmla="*/ 862 h 2040"/>
                  <a:gd name="T36" fmla="*/ 1325 w 1341"/>
                  <a:gd name="T37" fmla="*/ 727 h 2040"/>
                  <a:gd name="T38" fmla="*/ 1297 w 1341"/>
                  <a:gd name="T39" fmla="*/ 638 h 2040"/>
                  <a:gd name="T40" fmla="*/ 1283 w 1341"/>
                  <a:gd name="T41" fmla="*/ 535 h 2040"/>
                  <a:gd name="T42" fmla="*/ 1209 w 1341"/>
                  <a:gd name="T43" fmla="*/ 416 h 2040"/>
                  <a:gd name="T44" fmla="*/ 1201 w 1341"/>
                  <a:gd name="T45" fmla="*/ 371 h 2040"/>
                  <a:gd name="T46" fmla="*/ 1139 w 1341"/>
                  <a:gd name="T47" fmla="*/ 307 h 2040"/>
                  <a:gd name="T48" fmla="*/ 1098 w 1341"/>
                  <a:gd name="T49" fmla="*/ 223 h 2040"/>
                  <a:gd name="T50" fmla="*/ 1053 w 1341"/>
                  <a:gd name="T51" fmla="*/ 193 h 2040"/>
                  <a:gd name="T52" fmla="*/ 984 w 1341"/>
                  <a:gd name="T53" fmla="*/ 82 h 2040"/>
                  <a:gd name="T54" fmla="*/ 834 w 1341"/>
                  <a:gd name="T55" fmla="*/ 10 h 2040"/>
                  <a:gd name="T56" fmla="*/ 783 w 1341"/>
                  <a:gd name="T57" fmla="*/ 7 h 2040"/>
                  <a:gd name="T58" fmla="*/ 529 w 1341"/>
                  <a:gd name="T59" fmla="*/ 0 h 2040"/>
                  <a:gd name="T60" fmla="*/ 283 w 1341"/>
                  <a:gd name="T61" fmla="*/ 193 h 2040"/>
                  <a:gd name="T62" fmla="*/ 223 w 1341"/>
                  <a:gd name="T63" fmla="*/ 262 h 2040"/>
                  <a:gd name="T64" fmla="*/ 123 w 1341"/>
                  <a:gd name="T65" fmla="*/ 416 h 2040"/>
                  <a:gd name="T66" fmla="*/ 107 w 1341"/>
                  <a:gd name="T67" fmla="*/ 502 h 2040"/>
                  <a:gd name="T68" fmla="*/ 40 w 1341"/>
                  <a:gd name="T69" fmla="*/ 638 h 2040"/>
                  <a:gd name="T70" fmla="*/ 27 w 1341"/>
                  <a:gd name="T71" fmla="*/ 783 h 2040"/>
                  <a:gd name="T72" fmla="*/ 6 w 1341"/>
                  <a:gd name="T73" fmla="*/ 862 h 2040"/>
                  <a:gd name="T74" fmla="*/ 3 w 1341"/>
                  <a:gd name="T75" fmla="*/ 1023 h 2040"/>
                  <a:gd name="T76" fmla="*/ 0 w 1341"/>
                  <a:gd name="T77" fmla="*/ 1085 h 2040"/>
                  <a:gd name="T78" fmla="*/ 8 w 1341"/>
                  <a:gd name="T79" fmla="*/ 1242 h 2040"/>
                  <a:gd name="T80" fmla="*/ 23 w 1341"/>
                  <a:gd name="T81" fmla="*/ 1307 h 2040"/>
                  <a:gd name="T82" fmla="*/ 39 w 1341"/>
                  <a:gd name="T83" fmla="*/ 1444 h 2040"/>
                  <a:gd name="T84" fmla="*/ 82 w 1341"/>
                  <a:gd name="T85" fmla="*/ 1531 h 2040"/>
                  <a:gd name="T86" fmla="*/ 98 w 1341"/>
                  <a:gd name="T87" fmla="*/ 1622 h 2040"/>
                  <a:gd name="T88" fmla="*/ 209 w 1341"/>
                  <a:gd name="T89" fmla="*/ 1755 h 2040"/>
                  <a:gd name="T90" fmla="*/ 212 w 1341"/>
                  <a:gd name="T91" fmla="*/ 1763 h 2040"/>
                  <a:gd name="T92" fmla="*/ 223 w 1341"/>
                  <a:gd name="T93" fmla="*/ 1773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1" h="2040">
                    <a:moveTo>
                      <a:pt x="223" y="1773"/>
                    </a:moveTo>
                    <a:lnTo>
                      <a:pt x="315" y="1911"/>
                    </a:lnTo>
                    <a:lnTo>
                      <a:pt x="441" y="1978"/>
                    </a:lnTo>
                    <a:lnTo>
                      <a:pt x="473" y="2019"/>
                    </a:lnTo>
                    <a:lnTo>
                      <a:pt x="529" y="2040"/>
                    </a:lnTo>
                    <a:lnTo>
                      <a:pt x="763" y="2030"/>
                    </a:lnTo>
                    <a:lnTo>
                      <a:pt x="834" y="2029"/>
                    </a:lnTo>
                    <a:lnTo>
                      <a:pt x="901" y="1978"/>
                    </a:lnTo>
                    <a:lnTo>
                      <a:pt x="1049" y="1821"/>
                    </a:lnTo>
                    <a:lnTo>
                      <a:pt x="1123" y="1755"/>
                    </a:lnTo>
                    <a:lnTo>
                      <a:pt x="1139" y="1727"/>
                    </a:lnTo>
                    <a:lnTo>
                      <a:pt x="1252" y="1531"/>
                    </a:lnTo>
                    <a:lnTo>
                      <a:pt x="1265" y="1440"/>
                    </a:lnTo>
                    <a:lnTo>
                      <a:pt x="1316" y="1307"/>
                    </a:lnTo>
                    <a:lnTo>
                      <a:pt x="1325" y="1174"/>
                    </a:lnTo>
                    <a:lnTo>
                      <a:pt x="1341" y="1085"/>
                    </a:lnTo>
                    <a:lnTo>
                      <a:pt x="1339" y="940"/>
                    </a:lnTo>
                    <a:lnTo>
                      <a:pt x="1335" y="862"/>
                    </a:lnTo>
                    <a:lnTo>
                      <a:pt x="1325" y="727"/>
                    </a:lnTo>
                    <a:lnTo>
                      <a:pt x="1297" y="638"/>
                    </a:lnTo>
                    <a:lnTo>
                      <a:pt x="1283" y="535"/>
                    </a:lnTo>
                    <a:lnTo>
                      <a:pt x="1209" y="416"/>
                    </a:lnTo>
                    <a:lnTo>
                      <a:pt x="1201" y="371"/>
                    </a:lnTo>
                    <a:lnTo>
                      <a:pt x="1139" y="307"/>
                    </a:lnTo>
                    <a:lnTo>
                      <a:pt x="1098" y="223"/>
                    </a:lnTo>
                    <a:lnTo>
                      <a:pt x="1053" y="193"/>
                    </a:lnTo>
                    <a:lnTo>
                      <a:pt x="984" y="82"/>
                    </a:lnTo>
                    <a:lnTo>
                      <a:pt x="834" y="10"/>
                    </a:lnTo>
                    <a:lnTo>
                      <a:pt x="783" y="7"/>
                    </a:lnTo>
                    <a:lnTo>
                      <a:pt x="529" y="0"/>
                    </a:lnTo>
                    <a:lnTo>
                      <a:pt x="283" y="193"/>
                    </a:lnTo>
                    <a:lnTo>
                      <a:pt x="223" y="262"/>
                    </a:lnTo>
                    <a:lnTo>
                      <a:pt x="123" y="416"/>
                    </a:lnTo>
                    <a:lnTo>
                      <a:pt x="107" y="502"/>
                    </a:lnTo>
                    <a:lnTo>
                      <a:pt x="40" y="638"/>
                    </a:lnTo>
                    <a:lnTo>
                      <a:pt x="27" y="783"/>
                    </a:lnTo>
                    <a:lnTo>
                      <a:pt x="6" y="862"/>
                    </a:lnTo>
                    <a:lnTo>
                      <a:pt x="3" y="1023"/>
                    </a:lnTo>
                    <a:lnTo>
                      <a:pt x="0" y="1085"/>
                    </a:lnTo>
                    <a:lnTo>
                      <a:pt x="8" y="1242"/>
                    </a:lnTo>
                    <a:lnTo>
                      <a:pt x="23" y="1307"/>
                    </a:lnTo>
                    <a:lnTo>
                      <a:pt x="39" y="1444"/>
                    </a:lnTo>
                    <a:lnTo>
                      <a:pt x="82" y="1531"/>
                    </a:lnTo>
                    <a:lnTo>
                      <a:pt x="98" y="1622"/>
                    </a:lnTo>
                    <a:lnTo>
                      <a:pt x="209" y="1755"/>
                    </a:lnTo>
                    <a:lnTo>
                      <a:pt x="212" y="1763"/>
                    </a:lnTo>
                    <a:lnTo>
                      <a:pt x="223" y="1773"/>
                    </a:lnTo>
                  </a:path>
                </a:pathLst>
              </a:custGeom>
              <a:noFill/>
              <a:ln w="4763">
                <a:solidFill>
                  <a:srgbClr val="00B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8" name="Freeform 24"/>
              <p:cNvSpPr>
                <a:spLocks/>
              </p:cNvSpPr>
              <p:nvPr/>
            </p:nvSpPr>
            <p:spPr bwMode="auto">
              <a:xfrm>
                <a:off x="4321" y="1522"/>
                <a:ext cx="375" cy="566"/>
              </a:xfrm>
              <a:custGeom>
                <a:avLst/>
                <a:gdLst>
                  <a:gd name="T0" fmla="*/ 119 w 1125"/>
                  <a:gd name="T1" fmla="*/ 1346 h 1696"/>
                  <a:gd name="T2" fmla="*/ 122 w 1125"/>
                  <a:gd name="T3" fmla="*/ 1356 h 1696"/>
                  <a:gd name="T4" fmla="*/ 125 w 1125"/>
                  <a:gd name="T5" fmla="*/ 1359 h 1696"/>
                  <a:gd name="T6" fmla="*/ 206 w 1125"/>
                  <a:gd name="T7" fmla="*/ 1519 h 1696"/>
                  <a:gd name="T8" fmla="*/ 290 w 1125"/>
                  <a:gd name="T9" fmla="*/ 1583 h 1696"/>
                  <a:gd name="T10" fmla="*/ 334 w 1125"/>
                  <a:gd name="T11" fmla="*/ 1648 h 1696"/>
                  <a:gd name="T12" fmla="*/ 425 w 1125"/>
                  <a:gd name="T13" fmla="*/ 1696 h 1696"/>
                  <a:gd name="T14" fmla="*/ 587 w 1125"/>
                  <a:gd name="T15" fmla="*/ 1687 h 1696"/>
                  <a:gd name="T16" fmla="*/ 730 w 1125"/>
                  <a:gd name="T17" fmla="*/ 1683 h 1696"/>
                  <a:gd name="T18" fmla="*/ 842 w 1125"/>
                  <a:gd name="T19" fmla="*/ 1583 h 1696"/>
                  <a:gd name="T20" fmla="*/ 941 w 1125"/>
                  <a:gd name="T21" fmla="*/ 1429 h 1696"/>
                  <a:gd name="T22" fmla="*/ 1002 w 1125"/>
                  <a:gd name="T23" fmla="*/ 1359 h 1696"/>
                  <a:gd name="T24" fmla="*/ 1037 w 1125"/>
                  <a:gd name="T25" fmla="*/ 1269 h 1696"/>
                  <a:gd name="T26" fmla="*/ 1089 w 1125"/>
                  <a:gd name="T27" fmla="*/ 1137 h 1696"/>
                  <a:gd name="T28" fmla="*/ 1092 w 1125"/>
                  <a:gd name="T29" fmla="*/ 1096 h 1696"/>
                  <a:gd name="T30" fmla="*/ 1125 w 1125"/>
                  <a:gd name="T31" fmla="*/ 913 h 1696"/>
                  <a:gd name="T32" fmla="*/ 1125 w 1125"/>
                  <a:gd name="T33" fmla="*/ 849 h 1696"/>
                  <a:gd name="T34" fmla="*/ 1116 w 1125"/>
                  <a:gd name="T35" fmla="*/ 690 h 1696"/>
                  <a:gd name="T36" fmla="*/ 1112 w 1125"/>
                  <a:gd name="T37" fmla="*/ 635 h 1696"/>
                  <a:gd name="T38" fmla="*/ 1060 w 1125"/>
                  <a:gd name="T39" fmla="*/ 466 h 1696"/>
                  <a:gd name="T40" fmla="*/ 1057 w 1125"/>
                  <a:gd name="T41" fmla="*/ 452 h 1696"/>
                  <a:gd name="T42" fmla="*/ 1037 w 1125"/>
                  <a:gd name="T43" fmla="*/ 420 h 1696"/>
                  <a:gd name="T44" fmla="*/ 986 w 1125"/>
                  <a:gd name="T45" fmla="*/ 282 h 1696"/>
                  <a:gd name="T46" fmla="*/ 951 w 1125"/>
                  <a:gd name="T47" fmla="*/ 244 h 1696"/>
                  <a:gd name="T48" fmla="*/ 891 w 1125"/>
                  <a:gd name="T49" fmla="*/ 127 h 1696"/>
                  <a:gd name="T50" fmla="*/ 738 w 1125"/>
                  <a:gd name="T51" fmla="*/ 21 h 1696"/>
                  <a:gd name="T52" fmla="*/ 736 w 1125"/>
                  <a:gd name="T53" fmla="*/ 18 h 1696"/>
                  <a:gd name="T54" fmla="*/ 730 w 1125"/>
                  <a:gd name="T55" fmla="*/ 15 h 1696"/>
                  <a:gd name="T56" fmla="*/ 452 w 1125"/>
                  <a:gd name="T57" fmla="*/ 2 h 1696"/>
                  <a:gd name="T58" fmla="*/ 425 w 1125"/>
                  <a:gd name="T59" fmla="*/ 0 h 1696"/>
                  <a:gd name="T60" fmla="*/ 398 w 1125"/>
                  <a:gd name="T61" fmla="*/ 21 h 1696"/>
                  <a:gd name="T62" fmla="*/ 354 w 1125"/>
                  <a:gd name="T63" fmla="*/ 71 h 1696"/>
                  <a:gd name="T64" fmla="*/ 177 w 1125"/>
                  <a:gd name="T65" fmla="*/ 244 h 1696"/>
                  <a:gd name="T66" fmla="*/ 119 w 1125"/>
                  <a:gd name="T67" fmla="*/ 350 h 1696"/>
                  <a:gd name="T68" fmla="*/ 63 w 1125"/>
                  <a:gd name="T69" fmla="*/ 466 h 1696"/>
                  <a:gd name="T70" fmla="*/ 58 w 1125"/>
                  <a:gd name="T71" fmla="*/ 511 h 1696"/>
                  <a:gd name="T72" fmla="*/ 9 w 1125"/>
                  <a:gd name="T73" fmla="*/ 690 h 1696"/>
                  <a:gd name="T74" fmla="*/ 7 w 1125"/>
                  <a:gd name="T75" fmla="*/ 771 h 1696"/>
                  <a:gd name="T76" fmla="*/ 0 w 1125"/>
                  <a:gd name="T77" fmla="*/ 913 h 1696"/>
                  <a:gd name="T78" fmla="*/ 5 w 1125"/>
                  <a:gd name="T79" fmla="*/ 996 h 1696"/>
                  <a:gd name="T80" fmla="*/ 35 w 1125"/>
                  <a:gd name="T81" fmla="*/ 1137 h 1696"/>
                  <a:gd name="T82" fmla="*/ 41 w 1125"/>
                  <a:gd name="T83" fmla="*/ 1193 h 1696"/>
                  <a:gd name="T84" fmla="*/ 119 w 1125"/>
                  <a:gd name="T85" fmla="*/ 1346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5" h="1696">
                    <a:moveTo>
                      <a:pt x="119" y="1346"/>
                    </a:moveTo>
                    <a:lnTo>
                      <a:pt x="122" y="1356"/>
                    </a:lnTo>
                    <a:lnTo>
                      <a:pt x="125" y="1359"/>
                    </a:lnTo>
                    <a:lnTo>
                      <a:pt x="206" y="1519"/>
                    </a:lnTo>
                    <a:lnTo>
                      <a:pt x="290" y="1583"/>
                    </a:lnTo>
                    <a:lnTo>
                      <a:pt x="334" y="1648"/>
                    </a:lnTo>
                    <a:lnTo>
                      <a:pt x="425" y="1696"/>
                    </a:lnTo>
                    <a:lnTo>
                      <a:pt x="587" y="1687"/>
                    </a:lnTo>
                    <a:lnTo>
                      <a:pt x="730" y="1683"/>
                    </a:lnTo>
                    <a:lnTo>
                      <a:pt x="842" y="1583"/>
                    </a:lnTo>
                    <a:lnTo>
                      <a:pt x="941" y="1429"/>
                    </a:lnTo>
                    <a:lnTo>
                      <a:pt x="1002" y="1359"/>
                    </a:lnTo>
                    <a:lnTo>
                      <a:pt x="1037" y="1269"/>
                    </a:lnTo>
                    <a:lnTo>
                      <a:pt x="1089" y="1137"/>
                    </a:lnTo>
                    <a:lnTo>
                      <a:pt x="1092" y="1096"/>
                    </a:lnTo>
                    <a:lnTo>
                      <a:pt x="1125" y="913"/>
                    </a:lnTo>
                    <a:lnTo>
                      <a:pt x="1125" y="849"/>
                    </a:lnTo>
                    <a:lnTo>
                      <a:pt x="1116" y="690"/>
                    </a:lnTo>
                    <a:lnTo>
                      <a:pt x="1112" y="635"/>
                    </a:lnTo>
                    <a:lnTo>
                      <a:pt x="1060" y="466"/>
                    </a:lnTo>
                    <a:lnTo>
                      <a:pt x="1057" y="452"/>
                    </a:lnTo>
                    <a:lnTo>
                      <a:pt x="1037" y="420"/>
                    </a:lnTo>
                    <a:lnTo>
                      <a:pt x="986" y="282"/>
                    </a:lnTo>
                    <a:lnTo>
                      <a:pt x="951" y="244"/>
                    </a:lnTo>
                    <a:lnTo>
                      <a:pt x="891" y="127"/>
                    </a:lnTo>
                    <a:lnTo>
                      <a:pt x="738" y="21"/>
                    </a:lnTo>
                    <a:lnTo>
                      <a:pt x="736" y="18"/>
                    </a:lnTo>
                    <a:lnTo>
                      <a:pt x="730" y="15"/>
                    </a:lnTo>
                    <a:lnTo>
                      <a:pt x="452" y="2"/>
                    </a:lnTo>
                    <a:lnTo>
                      <a:pt x="425" y="0"/>
                    </a:lnTo>
                    <a:lnTo>
                      <a:pt x="398" y="21"/>
                    </a:lnTo>
                    <a:lnTo>
                      <a:pt x="354" y="71"/>
                    </a:lnTo>
                    <a:lnTo>
                      <a:pt x="177" y="244"/>
                    </a:lnTo>
                    <a:lnTo>
                      <a:pt x="119" y="350"/>
                    </a:lnTo>
                    <a:lnTo>
                      <a:pt x="63" y="466"/>
                    </a:lnTo>
                    <a:lnTo>
                      <a:pt x="58" y="511"/>
                    </a:lnTo>
                    <a:lnTo>
                      <a:pt x="9" y="690"/>
                    </a:lnTo>
                    <a:lnTo>
                      <a:pt x="7" y="771"/>
                    </a:lnTo>
                    <a:lnTo>
                      <a:pt x="0" y="913"/>
                    </a:lnTo>
                    <a:lnTo>
                      <a:pt x="5" y="996"/>
                    </a:lnTo>
                    <a:lnTo>
                      <a:pt x="35" y="1137"/>
                    </a:lnTo>
                    <a:lnTo>
                      <a:pt x="41" y="1193"/>
                    </a:lnTo>
                    <a:lnTo>
                      <a:pt x="119" y="1346"/>
                    </a:lnTo>
                  </a:path>
                </a:pathLst>
              </a:custGeom>
              <a:noFill/>
              <a:ln w="4763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9" name="Freeform 25"/>
              <p:cNvSpPr>
                <a:spLocks/>
              </p:cNvSpPr>
              <p:nvPr/>
            </p:nvSpPr>
            <p:spPr bwMode="auto">
              <a:xfrm>
                <a:off x="4356" y="1571"/>
                <a:ext cx="304" cy="466"/>
              </a:xfrm>
              <a:custGeom>
                <a:avLst/>
                <a:gdLst>
                  <a:gd name="T0" fmla="*/ 13 w 912"/>
                  <a:gd name="T1" fmla="*/ 834 h 1400"/>
                  <a:gd name="T2" fmla="*/ 36 w 912"/>
                  <a:gd name="T3" fmla="*/ 974 h 1400"/>
                  <a:gd name="T4" fmla="*/ 42 w 912"/>
                  <a:gd name="T5" fmla="*/ 992 h 1400"/>
                  <a:gd name="T6" fmla="*/ 97 w 912"/>
                  <a:gd name="T7" fmla="*/ 1153 h 1400"/>
                  <a:gd name="T8" fmla="*/ 148 w 912"/>
                  <a:gd name="T9" fmla="*/ 1214 h 1400"/>
                  <a:gd name="T10" fmla="*/ 195 w 912"/>
                  <a:gd name="T11" fmla="*/ 1305 h 1400"/>
                  <a:gd name="T12" fmla="*/ 318 w 912"/>
                  <a:gd name="T13" fmla="*/ 1400 h 1400"/>
                  <a:gd name="T14" fmla="*/ 376 w 912"/>
                  <a:gd name="T15" fmla="*/ 1395 h 1400"/>
                  <a:gd name="T16" fmla="*/ 624 w 912"/>
                  <a:gd name="T17" fmla="*/ 1384 h 1400"/>
                  <a:gd name="T18" fmla="*/ 771 w 912"/>
                  <a:gd name="T19" fmla="*/ 1214 h 1400"/>
                  <a:gd name="T20" fmla="*/ 830 w 912"/>
                  <a:gd name="T21" fmla="*/ 1064 h 1400"/>
                  <a:gd name="T22" fmla="*/ 874 w 912"/>
                  <a:gd name="T23" fmla="*/ 992 h 1400"/>
                  <a:gd name="T24" fmla="*/ 907 w 912"/>
                  <a:gd name="T25" fmla="*/ 786 h 1400"/>
                  <a:gd name="T26" fmla="*/ 912 w 912"/>
                  <a:gd name="T27" fmla="*/ 768 h 1400"/>
                  <a:gd name="T28" fmla="*/ 904 w 912"/>
                  <a:gd name="T29" fmla="*/ 564 h 1400"/>
                  <a:gd name="T30" fmla="*/ 903 w 912"/>
                  <a:gd name="T31" fmla="*/ 545 h 1400"/>
                  <a:gd name="T32" fmla="*/ 865 w 912"/>
                  <a:gd name="T33" fmla="*/ 369 h 1400"/>
                  <a:gd name="T34" fmla="*/ 842 w 912"/>
                  <a:gd name="T35" fmla="*/ 321 h 1400"/>
                  <a:gd name="T36" fmla="*/ 796 w 912"/>
                  <a:gd name="T37" fmla="*/ 196 h 1400"/>
                  <a:gd name="T38" fmla="*/ 704 w 912"/>
                  <a:gd name="T39" fmla="*/ 99 h 1400"/>
                  <a:gd name="T40" fmla="*/ 682 w 912"/>
                  <a:gd name="T41" fmla="*/ 57 h 1400"/>
                  <a:gd name="T42" fmla="*/ 624 w 912"/>
                  <a:gd name="T43" fmla="*/ 16 h 1400"/>
                  <a:gd name="T44" fmla="*/ 446 w 912"/>
                  <a:gd name="T45" fmla="*/ 6 h 1400"/>
                  <a:gd name="T46" fmla="*/ 318 w 912"/>
                  <a:gd name="T47" fmla="*/ 0 h 1400"/>
                  <a:gd name="T48" fmla="*/ 218 w 912"/>
                  <a:gd name="T49" fmla="*/ 99 h 1400"/>
                  <a:gd name="T50" fmla="*/ 150 w 912"/>
                  <a:gd name="T51" fmla="*/ 223 h 1400"/>
                  <a:gd name="T52" fmla="*/ 74 w 912"/>
                  <a:gd name="T53" fmla="*/ 321 h 1400"/>
                  <a:gd name="T54" fmla="*/ 13 w 912"/>
                  <a:gd name="T55" fmla="*/ 539 h 1400"/>
                  <a:gd name="T56" fmla="*/ 12 w 912"/>
                  <a:gd name="T57" fmla="*/ 545 h 1400"/>
                  <a:gd name="T58" fmla="*/ 12 w 912"/>
                  <a:gd name="T59" fmla="*/ 546 h 1400"/>
                  <a:gd name="T60" fmla="*/ 0 w 912"/>
                  <a:gd name="T61" fmla="*/ 768 h 1400"/>
                  <a:gd name="T62" fmla="*/ 0 w 912"/>
                  <a:gd name="T63" fmla="*/ 777 h 1400"/>
                  <a:gd name="T64" fmla="*/ 13 w 912"/>
                  <a:gd name="T65" fmla="*/ 834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2" h="1400">
                    <a:moveTo>
                      <a:pt x="13" y="834"/>
                    </a:moveTo>
                    <a:lnTo>
                      <a:pt x="36" y="974"/>
                    </a:lnTo>
                    <a:lnTo>
                      <a:pt x="42" y="992"/>
                    </a:lnTo>
                    <a:lnTo>
                      <a:pt x="97" y="1153"/>
                    </a:lnTo>
                    <a:lnTo>
                      <a:pt x="148" y="1214"/>
                    </a:lnTo>
                    <a:lnTo>
                      <a:pt x="195" y="1305"/>
                    </a:lnTo>
                    <a:lnTo>
                      <a:pt x="318" y="1400"/>
                    </a:lnTo>
                    <a:lnTo>
                      <a:pt x="376" y="1395"/>
                    </a:lnTo>
                    <a:lnTo>
                      <a:pt x="624" y="1384"/>
                    </a:lnTo>
                    <a:lnTo>
                      <a:pt x="771" y="1214"/>
                    </a:lnTo>
                    <a:lnTo>
                      <a:pt x="830" y="1064"/>
                    </a:lnTo>
                    <a:lnTo>
                      <a:pt x="874" y="992"/>
                    </a:lnTo>
                    <a:lnTo>
                      <a:pt x="907" y="786"/>
                    </a:lnTo>
                    <a:lnTo>
                      <a:pt x="912" y="768"/>
                    </a:lnTo>
                    <a:lnTo>
                      <a:pt x="904" y="564"/>
                    </a:lnTo>
                    <a:lnTo>
                      <a:pt x="903" y="545"/>
                    </a:lnTo>
                    <a:lnTo>
                      <a:pt x="865" y="369"/>
                    </a:lnTo>
                    <a:lnTo>
                      <a:pt x="842" y="321"/>
                    </a:lnTo>
                    <a:lnTo>
                      <a:pt x="796" y="196"/>
                    </a:lnTo>
                    <a:lnTo>
                      <a:pt x="704" y="99"/>
                    </a:lnTo>
                    <a:lnTo>
                      <a:pt x="682" y="57"/>
                    </a:lnTo>
                    <a:lnTo>
                      <a:pt x="624" y="16"/>
                    </a:lnTo>
                    <a:lnTo>
                      <a:pt x="446" y="6"/>
                    </a:lnTo>
                    <a:lnTo>
                      <a:pt x="318" y="0"/>
                    </a:lnTo>
                    <a:lnTo>
                      <a:pt x="218" y="99"/>
                    </a:lnTo>
                    <a:lnTo>
                      <a:pt x="150" y="223"/>
                    </a:lnTo>
                    <a:lnTo>
                      <a:pt x="74" y="321"/>
                    </a:lnTo>
                    <a:lnTo>
                      <a:pt x="13" y="539"/>
                    </a:lnTo>
                    <a:lnTo>
                      <a:pt x="12" y="545"/>
                    </a:lnTo>
                    <a:lnTo>
                      <a:pt x="12" y="546"/>
                    </a:lnTo>
                    <a:lnTo>
                      <a:pt x="0" y="768"/>
                    </a:lnTo>
                    <a:lnTo>
                      <a:pt x="0" y="777"/>
                    </a:lnTo>
                    <a:lnTo>
                      <a:pt x="13" y="834"/>
                    </a:lnTo>
                  </a:path>
                </a:pathLst>
              </a:custGeom>
              <a:noFill/>
              <a:ln w="4763">
                <a:solidFill>
                  <a:srgbClr val="D000D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0" name="Freeform 26"/>
              <p:cNvSpPr>
                <a:spLocks/>
              </p:cNvSpPr>
              <p:nvPr/>
            </p:nvSpPr>
            <p:spPr bwMode="auto">
              <a:xfrm>
                <a:off x="4388" y="1619"/>
                <a:ext cx="242" cy="372"/>
              </a:xfrm>
              <a:custGeom>
                <a:avLst/>
                <a:gdLst>
                  <a:gd name="T0" fmla="*/ 223 w 727"/>
                  <a:gd name="T1" fmla="*/ 1116 h 1116"/>
                  <a:gd name="T2" fmla="*/ 492 w 727"/>
                  <a:gd name="T3" fmla="*/ 1099 h 1116"/>
                  <a:gd name="T4" fmla="*/ 529 w 727"/>
                  <a:gd name="T5" fmla="*/ 1096 h 1116"/>
                  <a:gd name="T6" fmla="*/ 551 w 727"/>
                  <a:gd name="T7" fmla="*/ 1070 h 1116"/>
                  <a:gd name="T8" fmla="*/ 560 w 727"/>
                  <a:gd name="T9" fmla="*/ 1048 h 1116"/>
                  <a:gd name="T10" fmla="*/ 679 w 727"/>
                  <a:gd name="T11" fmla="*/ 848 h 1116"/>
                  <a:gd name="T12" fmla="*/ 699 w 727"/>
                  <a:gd name="T13" fmla="*/ 723 h 1116"/>
                  <a:gd name="T14" fmla="*/ 727 w 727"/>
                  <a:gd name="T15" fmla="*/ 624 h 1116"/>
                  <a:gd name="T16" fmla="*/ 721 w 727"/>
                  <a:gd name="T17" fmla="*/ 484 h 1116"/>
                  <a:gd name="T18" fmla="*/ 715 w 727"/>
                  <a:gd name="T19" fmla="*/ 401 h 1116"/>
                  <a:gd name="T20" fmla="*/ 690 w 727"/>
                  <a:gd name="T21" fmla="*/ 283 h 1116"/>
                  <a:gd name="T22" fmla="*/ 640 w 727"/>
                  <a:gd name="T23" fmla="*/ 177 h 1116"/>
                  <a:gd name="T24" fmla="*/ 616 w 727"/>
                  <a:gd name="T25" fmla="*/ 113 h 1116"/>
                  <a:gd name="T26" fmla="*/ 529 w 727"/>
                  <a:gd name="T27" fmla="*/ 20 h 1116"/>
                  <a:gd name="T28" fmla="*/ 448 w 727"/>
                  <a:gd name="T29" fmla="*/ 15 h 1116"/>
                  <a:gd name="T30" fmla="*/ 223 w 727"/>
                  <a:gd name="T31" fmla="*/ 0 h 1116"/>
                  <a:gd name="T32" fmla="*/ 89 w 727"/>
                  <a:gd name="T33" fmla="*/ 177 h 1116"/>
                  <a:gd name="T34" fmla="*/ 55 w 727"/>
                  <a:gd name="T35" fmla="*/ 301 h 1116"/>
                  <a:gd name="T36" fmla="*/ 11 w 727"/>
                  <a:gd name="T37" fmla="*/ 401 h 1116"/>
                  <a:gd name="T38" fmla="*/ 5 w 727"/>
                  <a:gd name="T39" fmla="*/ 562 h 1116"/>
                  <a:gd name="T40" fmla="*/ 0 w 727"/>
                  <a:gd name="T41" fmla="*/ 624 h 1116"/>
                  <a:gd name="T42" fmla="*/ 24 w 727"/>
                  <a:gd name="T43" fmla="*/ 769 h 1116"/>
                  <a:gd name="T44" fmla="*/ 49 w 727"/>
                  <a:gd name="T45" fmla="*/ 848 h 1116"/>
                  <a:gd name="T46" fmla="*/ 85 w 727"/>
                  <a:gd name="T47" fmla="*/ 949 h 1116"/>
                  <a:gd name="T48" fmla="*/ 181 w 727"/>
                  <a:gd name="T49" fmla="*/ 1070 h 1116"/>
                  <a:gd name="T50" fmla="*/ 193 w 727"/>
                  <a:gd name="T51" fmla="*/ 1093 h 1116"/>
                  <a:gd name="T52" fmla="*/ 223 w 727"/>
                  <a:gd name="T53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7" h="1116">
                    <a:moveTo>
                      <a:pt x="223" y="1116"/>
                    </a:moveTo>
                    <a:lnTo>
                      <a:pt x="492" y="1099"/>
                    </a:lnTo>
                    <a:lnTo>
                      <a:pt x="529" y="1096"/>
                    </a:lnTo>
                    <a:lnTo>
                      <a:pt x="551" y="1070"/>
                    </a:lnTo>
                    <a:lnTo>
                      <a:pt x="560" y="1048"/>
                    </a:lnTo>
                    <a:lnTo>
                      <a:pt x="679" y="848"/>
                    </a:lnTo>
                    <a:lnTo>
                      <a:pt x="699" y="723"/>
                    </a:lnTo>
                    <a:lnTo>
                      <a:pt x="727" y="624"/>
                    </a:lnTo>
                    <a:lnTo>
                      <a:pt x="721" y="484"/>
                    </a:lnTo>
                    <a:lnTo>
                      <a:pt x="715" y="401"/>
                    </a:lnTo>
                    <a:lnTo>
                      <a:pt x="690" y="283"/>
                    </a:lnTo>
                    <a:lnTo>
                      <a:pt x="640" y="177"/>
                    </a:lnTo>
                    <a:lnTo>
                      <a:pt x="616" y="113"/>
                    </a:lnTo>
                    <a:lnTo>
                      <a:pt x="529" y="20"/>
                    </a:lnTo>
                    <a:lnTo>
                      <a:pt x="448" y="15"/>
                    </a:lnTo>
                    <a:lnTo>
                      <a:pt x="223" y="0"/>
                    </a:lnTo>
                    <a:lnTo>
                      <a:pt x="89" y="177"/>
                    </a:lnTo>
                    <a:lnTo>
                      <a:pt x="55" y="301"/>
                    </a:lnTo>
                    <a:lnTo>
                      <a:pt x="11" y="401"/>
                    </a:lnTo>
                    <a:lnTo>
                      <a:pt x="5" y="562"/>
                    </a:lnTo>
                    <a:lnTo>
                      <a:pt x="0" y="624"/>
                    </a:lnTo>
                    <a:lnTo>
                      <a:pt x="24" y="769"/>
                    </a:lnTo>
                    <a:lnTo>
                      <a:pt x="49" y="848"/>
                    </a:lnTo>
                    <a:lnTo>
                      <a:pt x="85" y="949"/>
                    </a:lnTo>
                    <a:lnTo>
                      <a:pt x="181" y="1070"/>
                    </a:lnTo>
                    <a:lnTo>
                      <a:pt x="193" y="1093"/>
                    </a:lnTo>
                    <a:lnTo>
                      <a:pt x="223" y="1116"/>
                    </a:lnTo>
                  </a:path>
                </a:pathLst>
              </a:cu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51" name="Freeform 27"/>
            <p:cNvSpPr>
              <a:spLocks/>
            </p:cNvSpPr>
            <p:nvPr/>
          </p:nvSpPr>
          <p:spPr bwMode="auto">
            <a:xfrm>
              <a:off x="4599" y="1237"/>
              <a:ext cx="771" cy="644"/>
            </a:xfrm>
            <a:custGeom>
              <a:avLst/>
              <a:gdLst>
                <a:gd name="T0" fmla="*/ 400 w 2312"/>
                <a:gd name="T1" fmla="*/ 0 h 1932"/>
                <a:gd name="T2" fmla="*/ 366 w 2312"/>
                <a:gd name="T3" fmla="*/ 106 h 1932"/>
                <a:gd name="T4" fmla="*/ 302 w 2312"/>
                <a:gd name="T5" fmla="*/ 223 h 1932"/>
                <a:gd name="T6" fmla="*/ 231 w 2312"/>
                <a:gd name="T7" fmla="*/ 427 h 1932"/>
                <a:gd name="T8" fmla="*/ 219 w 2312"/>
                <a:gd name="T9" fmla="*/ 447 h 1932"/>
                <a:gd name="T10" fmla="*/ 204 w 2312"/>
                <a:gd name="T11" fmla="*/ 486 h 1932"/>
                <a:gd name="T12" fmla="*/ 151 w 2312"/>
                <a:gd name="T13" fmla="*/ 669 h 1932"/>
                <a:gd name="T14" fmla="*/ 151 w 2312"/>
                <a:gd name="T15" fmla="*/ 708 h 1932"/>
                <a:gd name="T16" fmla="*/ 94 w 2312"/>
                <a:gd name="T17" fmla="*/ 893 h 1932"/>
                <a:gd name="T18" fmla="*/ 94 w 2312"/>
                <a:gd name="T19" fmla="*/ 972 h 1932"/>
                <a:gd name="T20" fmla="*/ 49 w 2312"/>
                <a:gd name="T21" fmla="*/ 1116 h 1932"/>
                <a:gd name="T22" fmla="*/ 49 w 2312"/>
                <a:gd name="T23" fmla="*/ 1229 h 1932"/>
                <a:gd name="T24" fmla="*/ 16 w 2312"/>
                <a:gd name="T25" fmla="*/ 1338 h 1932"/>
                <a:gd name="T26" fmla="*/ 16 w 2312"/>
                <a:gd name="T27" fmla="*/ 1476 h 1932"/>
                <a:gd name="T28" fmla="*/ 0 w 2312"/>
                <a:gd name="T29" fmla="*/ 1562 h 1932"/>
                <a:gd name="T30" fmla="*/ 0 w 2312"/>
                <a:gd name="T31" fmla="*/ 1711 h 1932"/>
                <a:gd name="T32" fmla="*/ 120 w 2312"/>
                <a:gd name="T33" fmla="*/ 1785 h 1932"/>
                <a:gd name="T34" fmla="*/ 120 w 2312"/>
                <a:gd name="T35" fmla="*/ 1846 h 1932"/>
                <a:gd name="T36" fmla="*/ 204 w 2312"/>
                <a:gd name="T37" fmla="*/ 1846 h 1932"/>
                <a:gd name="T38" fmla="*/ 315 w 2312"/>
                <a:gd name="T39" fmla="*/ 1928 h 1932"/>
                <a:gd name="T40" fmla="*/ 511 w 2312"/>
                <a:gd name="T41" fmla="*/ 1928 h 1932"/>
                <a:gd name="T42" fmla="*/ 705 w 2312"/>
                <a:gd name="T43" fmla="*/ 1928 h 1932"/>
                <a:gd name="T44" fmla="*/ 815 w 2312"/>
                <a:gd name="T45" fmla="*/ 1932 h 1932"/>
                <a:gd name="T46" fmla="*/ 1017 w 2312"/>
                <a:gd name="T47" fmla="*/ 1932 h 1932"/>
                <a:gd name="T48" fmla="*/ 1122 w 2312"/>
                <a:gd name="T49" fmla="*/ 1916 h 1932"/>
                <a:gd name="T50" fmla="*/ 1300 w 2312"/>
                <a:gd name="T51" fmla="*/ 1916 h 1932"/>
                <a:gd name="T52" fmla="*/ 1427 w 2312"/>
                <a:gd name="T53" fmla="*/ 1880 h 1932"/>
                <a:gd name="T54" fmla="*/ 1556 w 2312"/>
                <a:gd name="T55" fmla="*/ 1880 h 1932"/>
                <a:gd name="T56" fmla="*/ 1733 w 2312"/>
                <a:gd name="T57" fmla="*/ 1813 h 1932"/>
                <a:gd name="T58" fmla="*/ 1772 w 2312"/>
                <a:gd name="T59" fmla="*/ 1813 h 1932"/>
                <a:gd name="T60" fmla="*/ 1836 w 2312"/>
                <a:gd name="T61" fmla="*/ 1785 h 1932"/>
                <a:gd name="T62" fmla="*/ 1990 w 2312"/>
                <a:gd name="T63" fmla="*/ 1749 h 1932"/>
                <a:gd name="T64" fmla="*/ 2038 w 2312"/>
                <a:gd name="T65" fmla="*/ 1710 h 1932"/>
                <a:gd name="T66" fmla="*/ 2190 w 2312"/>
                <a:gd name="T67" fmla="*/ 1672 h 1932"/>
                <a:gd name="T68" fmla="*/ 2312 w 2312"/>
                <a:gd name="T69" fmla="*/ 1562 h 1932"/>
                <a:gd name="T70" fmla="*/ 2296 w 2312"/>
                <a:gd name="T71" fmla="*/ 1527 h 1932"/>
                <a:gd name="T72" fmla="*/ 2236 w 2312"/>
                <a:gd name="T73" fmla="*/ 1338 h 1932"/>
                <a:gd name="T74" fmla="*/ 2107 w 2312"/>
                <a:gd name="T75" fmla="*/ 1165 h 1932"/>
                <a:gd name="T76" fmla="*/ 2078 w 2312"/>
                <a:gd name="T77" fmla="*/ 1116 h 1932"/>
                <a:gd name="T78" fmla="*/ 2038 w 2312"/>
                <a:gd name="T79" fmla="*/ 1064 h 1932"/>
                <a:gd name="T80" fmla="*/ 1922 w 2312"/>
                <a:gd name="T81" fmla="*/ 893 h 1932"/>
                <a:gd name="T82" fmla="*/ 1747 w 2312"/>
                <a:gd name="T83" fmla="*/ 681 h 1932"/>
                <a:gd name="T84" fmla="*/ 1740 w 2312"/>
                <a:gd name="T85" fmla="*/ 669 h 1932"/>
                <a:gd name="T86" fmla="*/ 1733 w 2312"/>
                <a:gd name="T87" fmla="*/ 659 h 1932"/>
                <a:gd name="T88" fmla="*/ 1576 w 2312"/>
                <a:gd name="T89" fmla="*/ 447 h 1932"/>
                <a:gd name="T90" fmla="*/ 1427 w 2312"/>
                <a:gd name="T91" fmla="*/ 267 h 1932"/>
                <a:gd name="T92" fmla="*/ 1386 w 2312"/>
                <a:gd name="T93" fmla="*/ 223 h 1932"/>
                <a:gd name="T94" fmla="*/ 1293 w 2312"/>
                <a:gd name="T95" fmla="*/ 125 h 1932"/>
                <a:gd name="T96" fmla="*/ 1186 w 2312"/>
                <a:gd name="T97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2" h="1932">
                  <a:moveTo>
                    <a:pt x="400" y="0"/>
                  </a:moveTo>
                  <a:lnTo>
                    <a:pt x="366" y="106"/>
                  </a:lnTo>
                  <a:lnTo>
                    <a:pt x="302" y="223"/>
                  </a:lnTo>
                  <a:lnTo>
                    <a:pt x="231" y="427"/>
                  </a:lnTo>
                  <a:lnTo>
                    <a:pt x="219" y="447"/>
                  </a:lnTo>
                  <a:lnTo>
                    <a:pt x="204" y="486"/>
                  </a:lnTo>
                  <a:lnTo>
                    <a:pt x="151" y="669"/>
                  </a:lnTo>
                  <a:lnTo>
                    <a:pt x="151" y="708"/>
                  </a:lnTo>
                  <a:lnTo>
                    <a:pt x="94" y="893"/>
                  </a:lnTo>
                  <a:lnTo>
                    <a:pt x="94" y="972"/>
                  </a:lnTo>
                  <a:lnTo>
                    <a:pt x="49" y="1116"/>
                  </a:lnTo>
                  <a:lnTo>
                    <a:pt x="49" y="1229"/>
                  </a:lnTo>
                  <a:lnTo>
                    <a:pt x="16" y="1338"/>
                  </a:lnTo>
                  <a:lnTo>
                    <a:pt x="16" y="1476"/>
                  </a:lnTo>
                  <a:lnTo>
                    <a:pt x="0" y="1562"/>
                  </a:lnTo>
                  <a:lnTo>
                    <a:pt x="0" y="1711"/>
                  </a:lnTo>
                  <a:lnTo>
                    <a:pt x="120" y="1785"/>
                  </a:lnTo>
                  <a:lnTo>
                    <a:pt x="120" y="1846"/>
                  </a:lnTo>
                  <a:lnTo>
                    <a:pt x="204" y="1846"/>
                  </a:lnTo>
                  <a:lnTo>
                    <a:pt x="315" y="1928"/>
                  </a:lnTo>
                  <a:lnTo>
                    <a:pt x="511" y="1928"/>
                  </a:lnTo>
                  <a:lnTo>
                    <a:pt x="705" y="1928"/>
                  </a:lnTo>
                  <a:lnTo>
                    <a:pt x="815" y="1932"/>
                  </a:lnTo>
                  <a:lnTo>
                    <a:pt x="1017" y="1932"/>
                  </a:lnTo>
                  <a:lnTo>
                    <a:pt x="1122" y="1916"/>
                  </a:lnTo>
                  <a:lnTo>
                    <a:pt x="1300" y="1916"/>
                  </a:lnTo>
                  <a:lnTo>
                    <a:pt x="1427" y="1880"/>
                  </a:lnTo>
                  <a:lnTo>
                    <a:pt x="1556" y="1880"/>
                  </a:lnTo>
                  <a:lnTo>
                    <a:pt x="1733" y="1813"/>
                  </a:lnTo>
                  <a:lnTo>
                    <a:pt x="1772" y="1813"/>
                  </a:lnTo>
                  <a:lnTo>
                    <a:pt x="1836" y="1785"/>
                  </a:lnTo>
                  <a:lnTo>
                    <a:pt x="1990" y="1749"/>
                  </a:lnTo>
                  <a:lnTo>
                    <a:pt x="2038" y="1710"/>
                  </a:lnTo>
                  <a:lnTo>
                    <a:pt x="2190" y="1672"/>
                  </a:lnTo>
                  <a:lnTo>
                    <a:pt x="2312" y="1562"/>
                  </a:lnTo>
                  <a:lnTo>
                    <a:pt x="2296" y="1527"/>
                  </a:lnTo>
                  <a:lnTo>
                    <a:pt x="2236" y="1338"/>
                  </a:lnTo>
                  <a:lnTo>
                    <a:pt x="2107" y="1165"/>
                  </a:lnTo>
                  <a:lnTo>
                    <a:pt x="2078" y="1116"/>
                  </a:lnTo>
                  <a:lnTo>
                    <a:pt x="2038" y="1064"/>
                  </a:lnTo>
                  <a:lnTo>
                    <a:pt x="1922" y="893"/>
                  </a:lnTo>
                  <a:lnTo>
                    <a:pt x="1747" y="681"/>
                  </a:lnTo>
                  <a:lnTo>
                    <a:pt x="1740" y="669"/>
                  </a:lnTo>
                  <a:lnTo>
                    <a:pt x="1733" y="659"/>
                  </a:lnTo>
                  <a:lnTo>
                    <a:pt x="1576" y="447"/>
                  </a:lnTo>
                  <a:lnTo>
                    <a:pt x="1427" y="267"/>
                  </a:lnTo>
                  <a:lnTo>
                    <a:pt x="1386" y="223"/>
                  </a:lnTo>
                  <a:lnTo>
                    <a:pt x="1293" y="125"/>
                  </a:lnTo>
                  <a:lnTo>
                    <a:pt x="1186" y="0"/>
                  </a:lnTo>
                </a:path>
              </a:pathLst>
            </a:custGeom>
            <a:noFill/>
            <a:ln w="4763">
              <a:solidFill>
                <a:srgbClr val="003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4633" y="1381"/>
              <a:ext cx="599" cy="475"/>
            </a:xfrm>
            <a:custGeom>
              <a:avLst/>
              <a:gdLst>
                <a:gd name="T0" fmla="*/ 103 w 1796"/>
                <a:gd name="T1" fmla="*/ 1269 h 1424"/>
                <a:gd name="T2" fmla="*/ 144 w 1796"/>
                <a:gd name="T3" fmla="*/ 1324 h 1424"/>
                <a:gd name="T4" fmla="*/ 240 w 1796"/>
                <a:gd name="T5" fmla="*/ 1353 h 1424"/>
                <a:gd name="T6" fmla="*/ 324 w 1796"/>
                <a:gd name="T7" fmla="*/ 1416 h 1424"/>
                <a:gd name="T8" fmla="*/ 410 w 1796"/>
                <a:gd name="T9" fmla="*/ 1416 h 1424"/>
                <a:gd name="T10" fmla="*/ 494 w 1796"/>
                <a:gd name="T11" fmla="*/ 1416 h 1424"/>
                <a:gd name="T12" fmla="*/ 714 w 1796"/>
                <a:gd name="T13" fmla="*/ 1424 h 1424"/>
                <a:gd name="T14" fmla="*/ 812 w 1796"/>
                <a:gd name="T15" fmla="*/ 1424 h 1424"/>
                <a:gd name="T16" fmla="*/ 1019 w 1796"/>
                <a:gd name="T17" fmla="*/ 1392 h 1424"/>
                <a:gd name="T18" fmla="*/ 1073 w 1796"/>
                <a:gd name="T19" fmla="*/ 1392 h 1424"/>
                <a:gd name="T20" fmla="*/ 1207 w 1796"/>
                <a:gd name="T21" fmla="*/ 1353 h 1424"/>
                <a:gd name="T22" fmla="*/ 1302 w 1796"/>
                <a:gd name="T23" fmla="*/ 1337 h 1424"/>
                <a:gd name="T24" fmla="*/ 1326 w 1796"/>
                <a:gd name="T25" fmla="*/ 1324 h 1424"/>
                <a:gd name="T26" fmla="*/ 1533 w 1796"/>
                <a:gd name="T27" fmla="*/ 1282 h 1424"/>
                <a:gd name="T28" fmla="*/ 1630 w 1796"/>
                <a:gd name="T29" fmla="*/ 1214 h 1424"/>
                <a:gd name="T30" fmla="*/ 1717 w 1796"/>
                <a:gd name="T31" fmla="*/ 1194 h 1424"/>
                <a:gd name="T32" fmla="*/ 1796 w 1796"/>
                <a:gd name="T33" fmla="*/ 1130 h 1424"/>
                <a:gd name="T34" fmla="*/ 1717 w 1796"/>
                <a:gd name="T35" fmla="*/ 970 h 1424"/>
                <a:gd name="T36" fmla="*/ 1696 w 1796"/>
                <a:gd name="T37" fmla="*/ 906 h 1424"/>
                <a:gd name="T38" fmla="*/ 1630 w 1796"/>
                <a:gd name="T39" fmla="*/ 826 h 1424"/>
                <a:gd name="T40" fmla="*/ 1524 w 1796"/>
                <a:gd name="T41" fmla="*/ 684 h 1424"/>
                <a:gd name="T42" fmla="*/ 1326 w 1796"/>
                <a:gd name="T43" fmla="*/ 471 h 1424"/>
                <a:gd name="T44" fmla="*/ 1315 w 1796"/>
                <a:gd name="T45" fmla="*/ 461 h 1424"/>
                <a:gd name="T46" fmla="*/ 1273 w 1796"/>
                <a:gd name="T47" fmla="*/ 423 h 1424"/>
                <a:gd name="T48" fmla="*/ 1085 w 1796"/>
                <a:gd name="T49" fmla="*/ 237 h 1424"/>
                <a:gd name="T50" fmla="*/ 1019 w 1796"/>
                <a:gd name="T51" fmla="*/ 176 h 1424"/>
                <a:gd name="T52" fmla="*/ 736 w 1796"/>
                <a:gd name="T53" fmla="*/ 13 h 1424"/>
                <a:gd name="T54" fmla="*/ 714 w 1796"/>
                <a:gd name="T55" fmla="*/ 0 h 1424"/>
                <a:gd name="T56" fmla="*/ 699 w 1796"/>
                <a:gd name="T57" fmla="*/ 2 h 1424"/>
                <a:gd name="T58" fmla="*/ 645 w 1796"/>
                <a:gd name="T59" fmla="*/ 13 h 1424"/>
                <a:gd name="T60" fmla="*/ 449 w 1796"/>
                <a:gd name="T61" fmla="*/ 42 h 1424"/>
                <a:gd name="T62" fmla="*/ 410 w 1796"/>
                <a:gd name="T63" fmla="*/ 50 h 1424"/>
                <a:gd name="T64" fmla="*/ 299 w 1796"/>
                <a:gd name="T65" fmla="*/ 237 h 1424"/>
                <a:gd name="T66" fmla="*/ 254 w 1796"/>
                <a:gd name="T67" fmla="*/ 350 h 1424"/>
                <a:gd name="T68" fmla="*/ 186 w 1796"/>
                <a:gd name="T69" fmla="*/ 461 h 1424"/>
                <a:gd name="T70" fmla="*/ 103 w 1796"/>
                <a:gd name="T71" fmla="*/ 665 h 1424"/>
                <a:gd name="T72" fmla="*/ 98 w 1796"/>
                <a:gd name="T73" fmla="*/ 684 h 1424"/>
                <a:gd name="T74" fmla="*/ 98 w 1796"/>
                <a:gd name="T75" fmla="*/ 688 h 1424"/>
                <a:gd name="T76" fmla="*/ 32 w 1796"/>
                <a:gd name="T77" fmla="*/ 906 h 1424"/>
                <a:gd name="T78" fmla="*/ 32 w 1796"/>
                <a:gd name="T79" fmla="*/ 958 h 1424"/>
                <a:gd name="T80" fmla="*/ 0 w 1796"/>
                <a:gd name="T81" fmla="*/ 1130 h 1424"/>
                <a:gd name="T82" fmla="*/ 0 w 1796"/>
                <a:gd name="T83" fmla="*/ 1205 h 1424"/>
                <a:gd name="T84" fmla="*/ 103 w 1796"/>
                <a:gd name="T85" fmla="*/ 126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6" h="1424">
                  <a:moveTo>
                    <a:pt x="103" y="1269"/>
                  </a:moveTo>
                  <a:lnTo>
                    <a:pt x="144" y="1324"/>
                  </a:lnTo>
                  <a:lnTo>
                    <a:pt x="240" y="1353"/>
                  </a:lnTo>
                  <a:lnTo>
                    <a:pt x="324" y="1416"/>
                  </a:lnTo>
                  <a:lnTo>
                    <a:pt x="410" y="1416"/>
                  </a:lnTo>
                  <a:lnTo>
                    <a:pt x="494" y="1416"/>
                  </a:lnTo>
                  <a:lnTo>
                    <a:pt x="714" y="1424"/>
                  </a:lnTo>
                  <a:lnTo>
                    <a:pt x="812" y="1424"/>
                  </a:lnTo>
                  <a:lnTo>
                    <a:pt x="1019" y="1392"/>
                  </a:lnTo>
                  <a:lnTo>
                    <a:pt x="1073" y="1392"/>
                  </a:lnTo>
                  <a:lnTo>
                    <a:pt x="1207" y="1353"/>
                  </a:lnTo>
                  <a:lnTo>
                    <a:pt x="1302" y="1337"/>
                  </a:lnTo>
                  <a:lnTo>
                    <a:pt x="1326" y="1324"/>
                  </a:lnTo>
                  <a:lnTo>
                    <a:pt x="1533" y="1282"/>
                  </a:lnTo>
                  <a:lnTo>
                    <a:pt x="1630" y="1214"/>
                  </a:lnTo>
                  <a:lnTo>
                    <a:pt x="1717" y="1194"/>
                  </a:lnTo>
                  <a:lnTo>
                    <a:pt x="1796" y="1130"/>
                  </a:lnTo>
                  <a:lnTo>
                    <a:pt x="1717" y="970"/>
                  </a:lnTo>
                  <a:lnTo>
                    <a:pt x="1696" y="906"/>
                  </a:lnTo>
                  <a:lnTo>
                    <a:pt x="1630" y="826"/>
                  </a:lnTo>
                  <a:lnTo>
                    <a:pt x="1524" y="684"/>
                  </a:lnTo>
                  <a:lnTo>
                    <a:pt x="1326" y="471"/>
                  </a:lnTo>
                  <a:lnTo>
                    <a:pt x="1315" y="461"/>
                  </a:lnTo>
                  <a:lnTo>
                    <a:pt x="1273" y="423"/>
                  </a:lnTo>
                  <a:lnTo>
                    <a:pt x="1085" y="237"/>
                  </a:lnTo>
                  <a:lnTo>
                    <a:pt x="1019" y="176"/>
                  </a:lnTo>
                  <a:lnTo>
                    <a:pt x="736" y="13"/>
                  </a:lnTo>
                  <a:lnTo>
                    <a:pt x="714" y="0"/>
                  </a:lnTo>
                  <a:lnTo>
                    <a:pt x="699" y="2"/>
                  </a:lnTo>
                  <a:lnTo>
                    <a:pt x="645" y="13"/>
                  </a:lnTo>
                  <a:lnTo>
                    <a:pt x="449" y="42"/>
                  </a:lnTo>
                  <a:lnTo>
                    <a:pt x="410" y="50"/>
                  </a:lnTo>
                  <a:lnTo>
                    <a:pt x="299" y="237"/>
                  </a:lnTo>
                  <a:lnTo>
                    <a:pt x="254" y="350"/>
                  </a:lnTo>
                  <a:lnTo>
                    <a:pt x="186" y="461"/>
                  </a:lnTo>
                  <a:lnTo>
                    <a:pt x="103" y="665"/>
                  </a:lnTo>
                  <a:lnTo>
                    <a:pt x="98" y="684"/>
                  </a:lnTo>
                  <a:lnTo>
                    <a:pt x="98" y="688"/>
                  </a:lnTo>
                  <a:lnTo>
                    <a:pt x="32" y="906"/>
                  </a:lnTo>
                  <a:lnTo>
                    <a:pt x="32" y="958"/>
                  </a:lnTo>
                  <a:lnTo>
                    <a:pt x="0" y="1130"/>
                  </a:lnTo>
                  <a:lnTo>
                    <a:pt x="0" y="1205"/>
                  </a:lnTo>
                  <a:lnTo>
                    <a:pt x="103" y="1269"/>
                  </a:lnTo>
                </a:path>
              </a:pathLst>
            </a:custGeom>
            <a:noFill/>
            <a:ln w="4763">
              <a:solidFill>
                <a:srgbClr val="00B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Freeform 29"/>
            <p:cNvSpPr>
              <a:spLocks/>
            </p:cNvSpPr>
            <p:nvPr/>
          </p:nvSpPr>
          <p:spPr bwMode="auto">
            <a:xfrm>
              <a:off x="4667" y="1501"/>
              <a:ext cx="471" cy="330"/>
            </a:xfrm>
            <a:custGeom>
              <a:avLst/>
              <a:gdLst>
                <a:gd name="T0" fmla="*/ 1 w 1415"/>
                <a:gd name="T1" fmla="*/ 773 h 989"/>
                <a:gd name="T2" fmla="*/ 107 w 1415"/>
                <a:gd name="T3" fmla="*/ 916 h 989"/>
                <a:gd name="T4" fmla="*/ 307 w 1415"/>
                <a:gd name="T5" fmla="*/ 977 h 989"/>
                <a:gd name="T6" fmla="*/ 606 w 1415"/>
                <a:gd name="T7" fmla="*/ 989 h 989"/>
                <a:gd name="T8" fmla="*/ 613 w 1415"/>
                <a:gd name="T9" fmla="*/ 989 h 989"/>
                <a:gd name="T10" fmla="*/ 875 w 1415"/>
                <a:gd name="T11" fmla="*/ 960 h 989"/>
                <a:gd name="T12" fmla="*/ 918 w 1415"/>
                <a:gd name="T13" fmla="*/ 948 h 989"/>
                <a:gd name="T14" fmla="*/ 1116 w 1415"/>
                <a:gd name="T15" fmla="*/ 913 h 989"/>
                <a:gd name="T16" fmla="*/ 1225 w 1415"/>
                <a:gd name="T17" fmla="*/ 857 h 989"/>
                <a:gd name="T18" fmla="*/ 1317 w 1415"/>
                <a:gd name="T19" fmla="*/ 838 h 989"/>
                <a:gd name="T20" fmla="*/ 1415 w 1415"/>
                <a:gd name="T21" fmla="*/ 770 h 989"/>
                <a:gd name="T22" fmla="*/ 1338 w 1415"/>
                <a:gd name="T23" fmla="*/ 630 h 989"/>
                <a:gd name="T24" fmla="*/ 1304 w 1415"/>
                <a:gd name="T25" fmla="*/ 546 h 989"/>
                <a:gd name="T26" fmla="*/ 1225 w 1415"/>
                <a:gd name="T27" fmla="*/ 458 h 989"/>
                <a:gd name="T28" fmla="*/ 1092 w 1415"/>
                <a:gd name="T29" fmla="*/ 324 h 989"/>
                <a:gd name="T30" fmla="*/ 918 w 1415"/>
                <a:gd name="T31" fmla="*/ 169 h 989"/>
                <a:gd name="T32" fmla="*/ 788 w 1415"/>
                <a:gd name="T33" fmla="*/ 101 h 989"/>
                <a:gd name="T34" fmla="*/ 613 w 1415"/>
                <a:gd name="T35" fmla="*/ 0 h 989"/>
                <a:gd name="T36" fmla="*/ 499 w 1415"/>
                <a:gd name="T37" fmla="*/ 16 h 989"/>
                <a:gd name="T38" fmla="*/ 307 w 1415"/>
                <a:gd name="T39" fmla="*/ 53 h 989"/>
                <a:gd name="T40" fmla="*/ 278 w 1415"/>
                <a:gd name="T41" fmla="*/ 101 h 989"/>
                <a:gd name="T42" fmla="*/ 265 w 1415"/>
                <a:gd name="T43" fmla="*/ 131 h 989"/>
                <a:gd name="T44" fmla="*/ 145 w 1415"/>
                <a:gd name="T45" fmla="*/ 324 h 989"/>
                <a:gd name="T46" fmla="*/ 81 w 1415"/>
                <a:gd name="T47" fmla="*/ 488 h 989"/>
                <a:gd name="T48" fmla="*/ 46 w 1415"/>
                <a:gd name="T49" fmla="*/ 546 h 989"/>
                <a:gd name="T50" fmla="*/ 1 w 1415"/>
                <a:gd name="T51" fmla="*/ 758 h 989"/>
                <a:gd name="T52" fmla="*/ 0 w 1415"/>
                <a:gd name="T53" fmla="*/ 770 h 989"/>
                <a:gd name="T54" fmla="*/ 0 w 1415"/>
                <a:gd name="T55" fmla="*/ 771 h 989"/>
                <a:gd name="T56" fmla="*/ 1 w 1415"/>
                <a:gd name="T57" fmla="*/ 773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5" h="989">
                  <a:moveTo>
                    <a:pt x="1" y="773"/>
                  </a:moveTo>
                  <a:lnTo>
                    <a:pt x="107" y="916"/>
                  </a:lnTo>
                  <a:lnTo>
                    <a:pt x="307" y="977"/>
                  </a:lnTo>
                  <a:lnTo>
                    <a:pt x="606" y="989"/>
                  </a:lnTo>
                  <a:lnTo>
                    <a:pt x="613" y="989"/>
                  </a:lnTo>
                  <a:lnTo>
                    <a:pt x="875" y="960"/>
                  </a:lnTo>
                  <a:lnTo>
                    <a:pt x="918" y="948"/>
                  </a:lnTo>
                  <a:lnTo>
                    <a:pt x="1116" y="913"/>
                  </a:lnTo>
                  <a:lnTo>
                    <a:pt x="1225" y="857"/>
                  </a:lnTo>
                  <a:lnTo>
                    <a:pt x="1317" y="838"/>
                  </a:lnTo>
                  <a:lnTo>
                    <a:pt x="1415" y="770"/>
                  </a:lnTo>
                  <a:lnTo>
                    <a:pt x="1338" y="630"/>
                  </a:lnTo>
                  <a:lnTo>
                    <a:pt x="1304" y="546"/>
                  </a:lnTo>
                  <a:lnTo>
                    <a:pt x="1225" y="458"/>
                  </a:lnTo>
                  <a:lnTo>
                    <a:pt x="1092" y="324"/>
                  </a:lnTo>
                  <a:lnTo>
                    <a:pt x="918" y="169"/>
                  </a:lnTo>
                  <a:lnTo>
                    <a:pt x="788" y="101"/>
                  </a:lnTo>
                  <a:lnTo>
                    <a:pt x="613" y="0"/>
                  </a:lnTo>
                  <a:lnTo>
                    <a:pt x="499" y="16"/>
                  </a:lnTo>
                  <a:lnTo>
                    <a:pt x="307" y="53"/>
                  </a:lnTo>
                  <a:lnTo>
                    <a:pt x="278" y="101"/>
                  </a:lnTo>
                  <a:lnTo>
                    <a:pt x="265" y="131"/>
                  </a:lnTo>
                  <a:lnTo>
                    <a:pt x="145" y="324"/>
                  </a:lnTo>
                  <a:lnTo>
                    <a:pt x="81" y="488"/>
                  </a:lnTo>
                  <a:lnTo>
                    <a:pt x="46" y="546"/>
                  </a:lnTo>
                  <a:lnTo>
                    <a:pt x="1" y="758"/>
                  </a:lnTo>
                  <a:lnTo>
                    <a:pt x="0" y="770"/>
                  </a:lnTo>
                  <a:lnTo>
                    <a:pt x="0" y="771"/>
                  </a:lnTo>
                  <a:lnTo>
                    <a:pt x="1" y="773"/>
                  </a:lnTo>
                </a:path>
              </a:pathLst>
            </a:custGeom>
            <a:noFill/>
            <a:ln w="4763">
              <a:solidFill>
                <a:srgbClr val="B0B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4700" y="1584"/>
              <a:ext cx="361" cy="225"/>
            </a:xfrm>
            <a:custGeom>
              <a:avLst/>
              <a:gdLst>
                <a:gd name="T0" fmla="*/ 207 w 1084"/>
                <a:gd name="T1" fmla="*/ 662 h 676"/>
                <a:gd name="T2" fmla="*/ 409 w 1084"/>
                <a:gd name="T3" fmla="*/ 669 h 676"/>
                <a:gd name="T4" fmla="*/ 513 w 1084"/>
                <a:gd name="T5" fmla="*/ 676 h 676"/>
                <a:gd name="T6" fmla="*/ 698 w 1084"/>
                <a:gd name="T7" fmla="*/ 656 h 676"/>
                <a:gd name="T8" fmla="*/ 818 w 1084"/>
                <a:gd name="T9" fmla="*/ 621 h 676"/>
                <a:gd name="T10" fmla="*/ 930 w 1084"/>
                <a:gd name="T11" fmla="*/ 602 h 676"/>
                <a:gd name="T12" fmla="*/ 1084 w 1084"/>
                <a:gd name="T13" fmla="*/ 521 h 676"/>
                <a:gd name="T14" fmla="*/ 1046 w 1084"/>
                <a:gd name="T15" fmla="*/ 464 h 676"/>
                <a:gd name="T16" fmla="*/ 956 w 1084"/>
                <a:gd name="T17" fmla="*/ 297 h 676"/>
                <a:gd name="T18" fmla="*/ 818 w 1084"/>
                <a:gd name="T19" fmla="*/ 169 h 676"/>
                <a:gd name="T20" fmla="*/ 647 w 1084"/>
                <a:gd name="T21" fmla="*/ 75 h 676"/>
                <a:gd name="T22" fmla="*/ 513 w 1084"/>
                <a:gd name="T23" fmla="*/ 0 h 676"/>
                <a:gd name="T24" fmla="*/ 426 w 1084"/>
                <a:gd name="T25" fmla="*/ 11 h 676"/>
                <a:gd name="T26" fmla="*/ 207 w 1084"/>
                <a:gd name="T27" fmla="*/ 52 h 676"/>
                <a:gd name="T28" fmla="*/ 193 w 1084"/>
                <a:gd name="T29" fmla="*/ 75 h 676"/>
                <a:gd name="T30" fmla="*/ 187 w 1084"/>
                <a:gd name="T31" fmla="*/ 90 h 676"/>
                <a:gd name="T32" fmla="*/ 62 w 1084"/>
                <a:gd name="T33" fmla="*/ 297 h 676"/>
                <a:gd name="T34" fmla="*/ 36 w 1084"/>
                <a:gd name="T35" fmla="*/ 423 h 676"/>
                <a:gd name="T36" fmla="*/ 0 w 1084"/>
                <a:gd name="T37" fmla="*/ 521 h 676"/>
                <a:gd name="T38" fmla="*/ 72 w 1084"/>
                <a:gd name="T39" fmla="*/ 619 h 676"/>
                <a:gd name="T40" fmla="*/ 207 w 1084"/>
                <a:gd name="T41" fmla="*/ 66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4" h="676">
                  <a:moveTo>
                    <a:pt x="207" y="662"/>
                  </a:moveTo>
                  <a:lnTo>
                    <a:pt x="409" y="669"/>
                  </a:lnTo>
                  <a:lnTo>
                    <a:pt x="513" y="676"/>
                  </a:lnTo>
                  <a:lnTo>
                    <a:pt x="698" y="656"/>
                  </a:lnTo>
                  <a:lnTo>
                    <a:pt x="818" y="621"/>
                  </a:lnTo>
                  <a:lnTo>
                    <a:pt x="930" y="602"/>
                  </a:lnTo>
                  <a:lnTo>
                    <a:pt x="1084" y="521"/>
                  </a:lnTo>
                  <a:lnTo>
                    <a:pt x="1046" y="464"/>
                  </a:lnTo>
                  <a:lnTo>
                    <a:pt x="956" y="297"/>
                  </a:lnTo>
                  <a:lnTo>
                    <a:pt x="818" y="169"/>
                  </a:lnTo>
                  <a:lnTo>
                    <a:pt x="647" y="75"/>
                  </a:lnTo>
                  <a:lnTo>
                    <a:pt x="513" y="0"/>
                  </a:lnTo>
                  <a:lnTo>
                    <a:pt x="426" y="11"/>
                  </a:lnTo>
                  <a:lnTo>
                    <a:pt x="207" y="52"/>
                  </a:lnTo>
                  <a:lnTo>
                    <a:pt x="193" y="75"/>
                  </a:lnTo>
                  <a:lnTo>
                    <a:pt x="187" y="90"/>
                  </a:lnTo>
                  <a:lnTo>
                    <a:pt x="62" y="297"/>
                  </a:lnTo>
                  <a:lnTo>
                    <a:pt x="36" y="423"/>
                  </a:lnTo>
                  <a:lnTo>
                    <a:pt x="0" y="521"/>
                  </a:lnTo>
                  <a:lnTo>
                    <a:pt x="72" y="619"/>
                  </a:lnTo>
                  <a:lnTo>
                    <a:pt x="207" y="662"/>
                  </a:lnTo>
                </a:path>
              </a:pathLst>
            </a:custGeom>
            <a:noFill/>
            <a:ln w="4763">
              <a:solidFill>
                <a:srgbClr val="B000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auto">
            <a:xfrm>
              <a:off x="4733" y="1649"/>
              <a:ext cx="260" cy="139"/>
            </a:xfrm>
            <a:custGeom>
              <a:avLst/>
              <a:gdLst>
                <a:gd name="T0" fmla="*/ 107 w 779"/>
                <a:gd name="T1" fmla="*/ 397 h 416"/>
                <a:gd name="T2" fmla="*/ 212 w 779"/>
                <a:gd name="T3" fmla="*/ 402 h 416"/>
                <a:gd name="T4" fmla="*/ 413 w 779"/>
                <a:gd name="T5" fmla="*/ 416 h 416"/>
                <a:gd name="T6" fmla="*/ 522 w 779"/>
                <a:gd name="T7" fmla="*/ 405 h 416"/>
                <a:gd name="T8" fmla="*/ 720 w 779"/>
                <a:gd name="T9" fmla="*/ 348 h 416"/>
                <a:gd name="T10" fmla="*/ 744 w 779"/>
                <a:gd name="T11" fmla="*/ 344 h 416"/>
                <a:gd name="T12" fmla="*/ 779 w 779"/>
                <a:gd name="T13" fmla="*/ 325 h 416"/>
                <a:gd name="T14" fmla="*/ 720 w 779"/>
                <a:gd name="T15" fmla="*/ 235 h 416"/>
                <a:gd name="T16" fmla="*/ 588 w 779"/>
                <a:gd name="T17" fmla="*/ 101 h 416"/>
                <a:gd name="T18" fmla="*/ 413 w 779"/>
                <a:gd name="T19" fmla="*/ 0 h 416"/>
                <a:gd name="T20" fmla="*/ 296 w 779"/>
                <a:gd name="T21" fmla="*/ 17 h 416"/>
                <a:gd name="T22" fmla="*/ 107 w 779"/>
                <a:gd name="T23" fmla="*/ 53 h 416"/>
                <a:gd name="T24" fmla="*/ 78 w 779"/>
                <a:gd name="T25" fmla="*/ 101 h 416"/>
                <a:gd name="T26" fmla="*/ 72 w 779"/>
                <a:gd name="T27" fmla="*/ 127 h 416"/>
                <a:gd name="T28" fmla="*/ 0 w 779"/>
                <a:gd name="T29" fmla="*/ 325 h 416"/>
                <a:gd name="T30" fmla="*/ 38 w 779"/>
                <a:gd name="T31" fmla="*/ 376 h 416"/>
                <a:gd name="T32" fmla="*/ 107 w 779"/>
                <a:gd name="T33" fmla="*/ 39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9" h="416">
                  <a:moveTo>
                    <a:pt x="107" y="397"/>
                  </a:moveTo>
                  <a:lnTo>
                    <a:pt x="212" y="402"/>
                  </a:lnTo>
                  <a:lnTo>
                    <a:pt x="413" y="416"/>
                  </a:lnTo>
                  <a:lnTo>
                    <a:pt x="522" y="405"/>
                  </a:lnTo>
                  <a:lnTo>
                    <a:pt x="720" y="348"/>
                  </a:lnTo>
                  <a:lnTo>
                    <a:pt x="744" y="344"/>
                  </a:lnTo>
                  <a:lnTo>
                    <a:pt x="779" y="325"/>
                  </a:lnTo>
                  <a:lnTo>
                    <a:pt x="720" y="235"/>
                  </a:lnTo>
                  <a:lnTo>
                    <a:pt x="588" y="101"/>
                  </a:lnTo>
                  <a:lnTo>
                    <a:pt x="413" y="0"/>
                  </a:lnTo>
                  <a:lnTo>
                    <a:pt x="296" y="17"/>
                  </a:lnTo>
                  <a:lnTo>
                    <a:pt x="107" y="53"/>
                  </a:lnTo>
                  <a:lnTo>
                    <a:pt x="78" y="101"/>
                  </a:lnTo>
                  <a:lnTo>
                    <a:pt x="72" y="127"/>
                  </a:lnTo>
                  <a:lnTo>
                    <a:pt x="0" y="325"/>
                  </a:lnTo>
                  <a:lnTo>
                    <a:pt x="38" y="376"/>
                  </a:lnTo>
                  <a:lnTo>
                    <a:pt x="107" y="397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Freeform 32"/>
            <p:cNvSpPr>
              <a:spLocks/>
            </p:cNvSpPr>
            <p:nvPr/>
          </p:nvSpPr>
          <p:spPr bwMode="auto">
            <a:xfrm>
              <a:off x="4599" y="1237"/>
              <a:ext cx="771" cy="644"/>
            </a:xfrm>
            <a:custGeom>
              <a:avLst/>
              <a:gdLst>
                <a:gd name="T0" fmla="*/ 400 w 2312"/>
                <a:gd name="T1" fmla="*/ 0 h 1932"/>
                <a:gd name="T2" fmla="*/ 366 w 2312"/>
                <a:gd name="T3" fmla="*/ 106 h 1932"/>
                <a:gd name="T4" fmla="*/ 302 w 2312"/>
                <a:gd name="T5" fmla="*/ 223 h 1932"/>
                <a:gd name="T6" fmla="*/ 231 w 2312"/>
                <a:gd name="T7" fmla="*/ 427 h 1932"/>
                <a:gd name="T8" fmla="*/ 219 w 2312"/>
                <a:gd name="T9" fmla="*/ 447 h 1932"/>
                <a:gd name="T10" fmla="*/ 204 w 2312"/>
                <a:gd name="T11" fmla="*/ 486 h 1932"/>
                <a:gd name="T12" fmla="*/ 151 w 2312"/>
                <a:gd name="T13" fmla="*/ 669 h 1932"/>
                <a:gd name="T14" fmla="*/ 151 w 2312"/>
                <a:gd name="T15" fmla="*/ 708 h 1932"/>
                <a:gd name="T16" fmla="*/ 94 w 2312"/>
                <a:gd name="T17" fmla="*/ 893 h 1932"/>
                <a:gd name="T18" fmla="*/ 94 w 2312"/>
                <a:gd name="T19" fmla="*/ 972 h 1932"/>
                <a:gd name="T20" fmla="*/ 49 w 2312"/>
                <a:gd name="T21" fmla="*/ 1116 h 1932"/>
                <a:gd name="T22" fmla="*/ 49 w 2312"/>
                <a:gd name="T23" fmla="*/ 1229 h 1932"/>
                <a:gd name="T24" fmla="*/ 16 w 2312"/>
                <a:gd name="T25" fmla="*/ 1338 h 1932"/>
                <a:gd name="T26" fmla="*/ 16 w 2312"/>
                <a:gd name="T27" fmla="*/ 1476 h 1932"/>
                <a:gd name="T28" fmla="*/ 0 w 2312"/>
                <a:gd name="T29" fmla="*/ 1562 h 1932"/>
                <a:gd name="T30" fmla="*/ 0 w 2312"/>
                <a:gd name="T31" fmla="*/ 1711 h 1932"/>
                <a:gd name="T32" fmla="*/ 120 w 2312"/>
                <a:gd name="T33" fmla="*/ 1785 h 1932"/>
                <a:gd name="T34" fmla="*/ 120 w 2312"/>
                <a:gd name="T35" fmla="*/ 1846 h 1932"/>
                <a:gd name="T36" fmla="*/ 204 w 2312"/>
                <a:gd name="T37" fmla="*/ 1846 h 1932"/>
                <a:gd name="T38" fmla="*/ 315 w 2312"/>
                <a:gd name="T39" fmla="*/ 1928 h 1932"/>
                <a:gd name="T40" fmla="*/ 511 w 2312"/>
                <a:gd name="T41" fmla="*/ 1928 h 1932"/>
                <a:gd name="T42" fmla="*/ 705 w 2312"/>
                <a:gd name="T43" fmla="*/ 1928 h 1932"/>
                <a:gd name="T44" fmla="*/ 815 w 2312"/>
                <a:gd name="T45" fmla="*/ 1932 h 1932"/>
                <a:gd name="T46" fmla="*/ 1017 w 2312"/>
                <a:gd name="T47" fmla="*/ 1932 h 1932"/>
                <a:gd name="T48" fmla="*/ 1122 w 2312"/>
                <a:gd name="T49" fmla="*/ 1916 h 1932"/>
                <a:gd name="T50" fmla="*/ 1300 w 2312"/>
                <a:gd name="T51" fmla="*/ 1916 h 1932"/>
                <a:gd name="T52" fmla="*/ 1427 w 2312"/>
                <a:gd name="T53" fmla="*/ 1880 h 1932"/>
                <a:gd name="T54" fmla="*/ 1556 w 2312"/>
                <a:gd name="T55" fmla="*/ 1880 h 1932"/>
                <a:gd name="T56" fmla="*/ 1733 w 2312"/>
                <a:gd name="T57" fmla="*/ 1813 h 1932"/>
                <a:gd name="T58" fmla="*/ 1772 w 2312"/>
                <a:gd name="T59" fmla="*/ 1813 h 1932"/>
                <a:gd name="T60" fmla="*/ 1836 w 2312"/>
                <a:gd name="T61" fmla="*/ 1785 h 1932"/>
                <a:gd name="T62" fmla="*/ 1990 w 2312"/>
                <a:gd name="T63" fmla="*/ 1749 h 1932"/>
                <a:gd name="T64" fmla="*/ 2038 w 2312"/>
                <a:gd name="T65" fmla="*/ 1710 h 1932"/>
                <a:gd name="T66" fmla="*/ 2190 w 2312"/>
                <a:gd name="T67" fmla="*/ 1672 h 1932"/>
                <a:gd name="T68" fmla="*/ 2312 w 2312"/>
                <a:gd name="T69" fmla="*/ 1562 h 1932"/>
                <a:gd name="T70" fmla="*/ 2296 w 2312"/>
                <a:gd name="T71" fmla="*/ 1527 h 1932"/>
                <a:gd name="T72" fmla="*/ 2236 w 2312"/>
                <a:gd name="T73" fmla="*/ 1338 h 1932"/>
                <a:gd name="T74" fmla="*/ 2107 w 2312"/>
                <a:gd name="T75" fmla="*/ 1165 h 1932"/>
                <a:gd name="T76" fmla="*/ 2078 w 2312"/>
                <a:gd name="T77" fmla="*/ 1116 h 1932"/>
                <a:gd name="T78" fmla="*/ 2038 w 2312"/>
                <a:gd name="T79" fmla="*/ 1064 h 1932"/>
                <a:gd name="T80" fmla="*/ 1922 w 2312"/>
                <a:gd name="T81" fmla="*/ 893 h 1932"/>
                <a:gd name="T82" fmla="*/ 1747 w 2312"/>
                <a:gd name="T83" fmla="*/ 681 h 1932"/>
                <a:gd name="T84" fmla="*/ 1740 w 2312"/>
                <a:gd name="T85" fmla="*/ 669 h 1932"/>
                <a:gd name="T86" fmla="*/ 1733 w 2312"/>
                <a:gd name="T87" fmla="*/ 659 h 1932"/>
                <a:gd name="T88" fmla="*/ 1576 w 2312"/>
                <a:gd name="T89" fmla="*/ 447 h 1932"/>
                <a:gd name="T90" fmla="*/ 1427 w 2312"/>
                <a:gd name="T91" fmla="*/ 267 h 1932"/>
                <a:gd name="T92" fmla="*/ 1386 w 2312"/>
                <a:gd name="T93" fmla="*/ 223 h 1932"/>
                <a:gd name="T94" fmla="*/ 1293 w 2312"/>
                <a:gd name="T95" fmla="*/ 125 h 1932"/>
                <a:gd name="T96" fmla="*/ 1186 w 2312"/>
                <a:gd name="T97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2" h="1932">
                  <a:moveTo>
                    <a:pt x="400" y="0"/>
                  </a:moveTo>
                  <a:lnTo>
                    <a:pt x="366" y="106"/>
                  </a:lnTo>
                  <a:lnTo>
                    <a:pt x="302" y="223"/>
                  </a:lnTo>
                  <a:lnTo>
                    <a:pt x="231" y="427"/>
                  </a:lnTo>
                  <a:lnTo>
                    <a:pt x="219" y="447"/>
                  </a:lnTo>
                  <a:lnTo>
                    <a:pt x="204" y="486"/>
                  </a:lnTo>
                  <a:lnTo>
                    <a:pt x="151" y="669"/>
                  </a:lnTo>
                  <a:lnTo>
                    <a:pt x="151" y="708"/>
                  </a:lnTo>
                  <a:lnTo>
                    <a:pt x="94" y="893"/>
                  </a:lnTo>
                  <a:lnTo>
                    <a:pt x="94" y="972"/>
                  </a:lnTo>
                  <a:lnTo>
                    <a:pt x="49" y="1116"/>
                  </a:lnTo>
                  <a:lnTo>
                    <a:pt x="49" y="1229"/>
                  </a:lnTo>
                  <a:lnTo>
                    <a:pt x="16" y="1338"/>
                  </a:lnTo>
                  <a:lnTo>
                    <a:pt x="16" y="1476"/>
                  </a:lnTo>
                  <a:lnTo>
                    <a:pt x="0" y="1562"/>
                  </a:lnTo>
                  <a:lnTo>
                    <a:pt x="0" y="1711"/>
                  </a:lnTo>
                  <a:lnTo>
                    <a:pt x="120" y="1785"/>
                  </a:lnTo>
                  <a:lnTo>
                    <a:pt x="120" y="1846"/>
                  </a:lnTo>
                  <a:lnTo>
                    <a:pt x="204" y="1846"/>
                  </a:lnTo>
                  <a:lnTo>
                    <a:pt x="315" y="1928"/>
                  </a:lnTo>
                  <a:lnTo>
                    <a:pt x="511" y="1928"/>
                  </a:lnTo>
                  <a:lnTo>
                    <a:pt x="705" y="1928"/>
                  </a:lnTo>
                  <a:lnTo>
                    <a:pt x="815" y="1932"/>
                  </a:lnTo>
                  <a:lnTo>
                    <a:pt x="1017" y="1932"/>
                  </a:lnTo>
                  <a:lnTo>
                    <a:pt x="1122" y="1916"/>
                  </a:lnTo>
                  <a:lnTo>
                    <a:pt x="1300" y="1916"/>
                  </a:lnTo>
                  <a:lnTo>
                    <a:pt x="1427" y="1880"/>
                  </a:lnTo>
                  <a:lnTo>
                    <a:pt x="1556" y="1880"/>
                  </a:lnTo>
                  <a:lnTo>
                    <a:pt x="1733" y="1813"/>
                  </a:lnTo>
                  <a:lnTo>
                    <a:pt x="1772" y="1813"/>
                  </a:lnTo>
                  <a:lnTo>
                    <a:pt x="1836" y="1785"/>
                  </a:lnTo>
                  <a:lnTo>
                    <a:pt x="1990" y="1749"/>
                  </a:lnTo>
                  <a:lnTo>
                    <a:pt x="2038" y="1710"/>
                  </a:lnTo>
                  <a:lnTo>
                    <a:pt x="2190" y="1672"/>
                  </a:lnTo>
                  <a:lnTo>
                    <a:pt x="2312" y="1562"/>
                  </a:lnTo>
                  <a:lnTo>
                    <a:pt x="2296" y="1527"/>
                  </a:lnTo>
                  <a:lnTo>
                    <a:pt x="2236" y="1338"/>
                  </a:lnTo>
                  <a:lnTo>
                    <a:pt x="2107" y="1165"/>
                  </a:lnTo>
                  <a:lnTo>
                    <a:pt x="2078" y="1116"/>
                  </a:lnTo>
                  <a:lnTo>
                    <a:pt x="2038" y="1064"/>
                  </a:lnTo>
                  <a:lnTo>
                    <a:pt x="1922" y="893"/>
                  </a:lnTo>
                  <a:lnTo>
                    <a:pt x="1747" y="681"/>
                  </a:lnTo>
                  <a:lnTo>
                    <a:pt x="1740" y="669"/>
                  </a:lnTo>
                  <a:lnTo>
                    <a:pt x="1733" y="659"/>
                  </a:lnTo>
                  <a:lnTo>
                    <a:pt x="1576" y="447"/>
                  </a:lnTo>
                  <a:lnTo>
                    <a:pt x="1427" y="267"/>
                  </a:lnTo>
                  <a:lnTo>
                    <a:pt x="1386" y="223"/>
                  </a:lnTo>
                  <a:lnTo>
                    <a:pt x="1293" y="125"/>
                  </a:lnTo>
                  <a:lnTo>
                    <a:pt x="1186" y="0"/>
                  </a:lnTo>
                </a:path>
              </a:pathLst>
            </a:custGeom>
            <a:noFill/>
            <a:ln w="4763">
              <a:solidFill>
                <a:srgbClr val="003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Freeform 33"/>
            <p:cNvSpPr>
              <a:spLocks/>
            </p:cNvSpPr>
            <p:nvPr/>
          </p:nvSpPr>
          <p:spPr bwMode="auto">
            <a:xfrm>
              <a:off x="4633" y="1381"/>
              <a:ext cx="599" cy="475"/>
            </a:xfrm>
            <a:custGeom>
              <a:avLst/>
              <a:gdLst>
                <a:gd name="T0" fmla="*/ 103 w 1796"/>
                <a:gd name="T1" fmla="*/ 1269 h 1424"/>
                <a:gd name="T2" fmla="*/ 144 w 1796"/>
                <a:gd name="T3" fmla="*/ 1324 h 1424"/>
                <a:gd name="T4" fmla="*/ 240 w 1796"/>
                <a:gd name="T5" fmla="*/ 1353 h 1424"/>
                <a:gd name="T6" fmla="*/ 324 w 1796"/>
                <a:gd name="T7" fmla="*/ 1416 h 1424"/>
                <a:gd name="T8" fmla="*/ 410 w 1796"/>
                <a:gd name="T9" fmla="*/ 1416 h 1424"/>
                <a:gd name="T10" fmla="*/ 494 w 1796"/>
                <a:gd name="T11" fmla="*/ 1416 h 1424"/>
                <a:gd name="T12" fmla="*/ 714 w 1796"/>
                <a:gd name="T13" fmla="*/ 1424 h 1424"/>
                <a:gd name="T14" fmla="*/ 812 w 1796"/>
                <a:gd name="T15" fmla="*/ 1424 h 1424"/>
                <a:gd name="T16" fmla="*/ 1019 w 1796"/>
                <a:gd name="T17" fmla="*/ 1392 h 1424"/>
                <a:gd name="T18" fmla="*/ 1073 w 1796"/>
                <a:gd name="T19" fmla="*/ 1392 h 1424"/>
                <a:gd name="T20" fmla="*/ 1207 w 1796"/>
                <a:gd name="T21" fmla="*/ 1353 h 1424"/>
                <a:gd name="T22" fmla="*/ 1302 w 1796"/>
                <a:gd name="T23" fmla="*/ 1337 h 1424"/>
                <a:gd name="T24" fmla="*/ 1326 w 1796"/>
                <a:gd name="T25" fmla="*/ 1324 h 1424"/>
                <a:gd name="T26" fmla="*/ 1533 w 1796"/>
                <a:gd name="T27" fmla="*/ 1282 h 1424"/>
                <a:gd name="T28" fmla="*/ 1630 w 1796"/>
                <a:gd name="T29" fmla="*/ 1214 h 1424"/>
                <a:gd name="T30" fmla="*/ 1717 w 1796"/>
                <a:gd name="T31" fmla="*/ 1194 h 1424"/>
                <a:gd name="T32" fmla="*/ 1796 w 1796"/>
                <a:gd name="T33" fmla="*/ 1130 h 1424"/>
                <a:gd name="T34" fmla="*/ 1717 w 1796"/>
                <a:gd name="T35" fmla="*/ 970 h 1424"/>
                <a:gd name="T36" fmla="*/ 1696 w 1796"/>
                <a:gd name="T37" fmla="*/ 906 h 1424"/>
                <a:gd name="T38" fmla="*/ 1630 w 1796"/>
                <a:gd name="T39" fmla="*/ 826 h 1424"/>
                <a:gd name="T40" fmla="*/ 1524 w 1796"/>
                <a:gd name="T41" fmla="*/ 684 h 1424"/>
                <a:gd name="T42" fmla="*/ 1326 w 1796"/>
                <a:gd name="T43" fmla="*/ 471 h 1424"/>
                <a:gd name="T44" fmla="*/ 1315 w 1796"/>
                <a:gd name="T45" fmla="*/ 461 h 1424"/>
                <a:gd name="T46" fmla="*/ 1273 w 1796"/>
                <a:gd name="T47" fmla="*/ 423 h 1424"/>
                <a:gd name="T48" fmla="*/ 1085 w 1796"/>
                <a:gd name="T49" fmla="*/ 237 h 1424"/>
                <a:gd name="T50" fmla="*/ 1019 w 1796"/>
                <a:gd name="T51" fmla="*/ 176 h 1424"/>
                <a:gd name="T52" fmla="*/ 736 w 1796"/>
                <a:gd name="T53" fmla="*/ 13 h 1424"/>
                <a:gd name="T54" fmla="*/ 714 w 1796"/>
                <a:gd name="T55" fmla="*/ 0 h 1424"/>
                <a:gd name="T56" fmla="*/ 699 w 1796"/>
                <a:gd name="T57" fmla="*/ 2 h 1424"/>
                <a:gd name="T58" fmla="*/ 645 w 1796"/>
                <a:gd name="T59" fmla="*/ 13 h 1424"/>
                <a:gd name="T60" fmla="*/ 449 w 1796"/>
                <a:gd name="T61" fmla="*/ 42 h 1424"/>
                <a:gd name="T62" fmla="*/ 410 w 1796"/>
                <a:gd name="T63" fmla="*/ 50 h 1424"/>
                <a:gd name="T64" fmla="*/ 299 w 1796"/>
                <a:gd name="T65" fmla="*/ 237 h 1424"/>
                <a:gd name="T66" fmla="*/ 254 w 1796"/>
                <a:gd name="T67" fmla="*/ 350 h 1424"/>
                <a:gd name="T68" fmla="*/ 186 w 1796"/>
                <a:gd name="T69" fmla="*/ 461 h 1424"/>
                <a:gd name="T70" fmla="*/ 103 w 1796"/>
                <a:gd name="T71" fmla="*/ 665 h 1424"/>
                <a:gd name="T72" fmla="*/ 98 w 1796"/>
                <a:gd name="T73" fmla="*/ 684 h 1424"/>
                <a:gd name="T74" fmla="*/ 98 w 1796"/>
                <a:gd name="T75" fmla="*/ 688 h 1424"/>
                <a:gd name="T76" fmla="*/ 32 w 1796"/>
                <a:gd name="T77" fmla="*/ 906 h 1424"/>
                <a:gd name="T78" fmla="*/ 32 w 1796"/>
                <a:gd name="T79" fmla="*/ 958 h 1424"/>
                <a:gd name="T80" fmla="*/ 0 w 1796"/>
                <a:gd name="T81" fmla="*/ 1130 h 1424"/>
                <a:gd name="T82" fmla="*/ 0 w 1796"/>
                <a:gd name="T83" fmla="*/ 1205 h 1424"/>
                <a:gd name="T84" fmla="*/ 103 w 1796"/>
                <a:gd name="T85" fmla="*/ 126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6" h="1424">
                  <a:moveTo>
                    <a:pt x="103" y="1269"/>
                  </a:moveTo>
                  <a:lnTo>
                    <a:pt x="144" y="1324"/>
                  </a:lnTo>
                  <a:lnTo>
                    <a:pt x="240" y="1353"/>
                  </a:lnTo>
                  <a:lnTo>
                    <a:pt x="324" y="1416"/>
                  </a:lnTo>
                  <a:lnTo>
                    <a:pt x="410" y="1416"/>
                  </a:lnTo>
                  <a:lnTo>
                    <a:pt x="494" y="1416"/>
                  </a:lnTo>
                  <a:lnTo>
                    <a:pt x="714" y="1424"/>
                  </a:lnTo>
                  <a:lnTo>
                    <a:pt x="812" y="1424"/>
                  </a:lnTo>
                  <a:lnTo>
                    <a:pt x="1019" y="1392"/>
                  </a:lnTo>
                  <a:lnTo>
                    <a:pt x="1073" y="1392"/>
                  </a:lnTo>
                  <a:lnTo>
                    <a:pt x="1207" y="1353"/>
                  </a:lnTo>
                  <a:lnTo>
                    <a:pt x="1302" y="1337"/>
                  </a:lnTo>
                  <a:lnTo>
                    <a:pt x="1326" y="1324"/>
                  </a:lnTo>
                  <a:lnTo>
                    <a:pt x="1533" y="1282"/>
                  </a:lnTo>
                  <a:lnTo>
                    <a:pt x="1630" y="1214"/>
                  </a:lnTo>
                  <a:lnTo>
                    <a:pt x="1717" y="1194"/>
                  </a:lnTo>
                  <a:lnTo>
                    <a:pt x="1796" y="1130"/>
                  </a:lnTo>
                  <a:lnTo>
                    <a:pt x="1717" y="970"/>
                  </a:lnTo>
                  <a:lnTo>
                    <a:pt x="1696" y="906"/>
                  </a:lnTo>
                  <a:lnTo>
                    <a:pt x="1630" y="826"/>
                  </a:lnTo>
                  <a:lnTo>
                    <a:pt x="1524" y="684"/>
                  </a:lnTo>
                  <a:lnTo>
                    <a:pt x="1326" y="471"/>
                  </a:lnTo>
                  <a:lnTo>
                    <a:pt x="1315" y="461"/>
                  </a:lnTo>
                  <a:lnTo>
                    <a:pt x="1273" y="423"/>
                  </a:lnTo>
                  <a:lnTo>
                    <a:pt x="1085" y="237"/>
                  </a:lnTo>
                  <a:lnTo>
                    <a:pt x="1019" y="176"/>
                  </a:lnTo>
                  <a:lnTo>
                    <a:pt x="736" y="13"/>
                  </a:lnTo>
                  <a:lnTo>
                    <a:pt x="714" y="0"/>
                  </a:lnTo>
                  <a:lnTo>
                    <a:pt x="699" y="2"/>
                  </a:lnTo>
                  <a:lnTo>
                    <a:pt x="645" y="13"/>
                  </a:lnTo>
                  <a:lnTo>
                    <a:pt x="449" y="42"/>
                  </a:lnTo>
                  <a:lnTo>
                    <a:pt x="410" y="50"/>
                  </a:lnTo>
                  <a:lnTo>
                    <a:pt x="299" y="237"/>
                  </a:lnTo>
                  <a:lnTo>
                    <a:pt x="254" y="350"/>
                  </a:lnTo>
                  <a:lnTo>
                    <a:pt x="186" y="461"/>
                  </a:lnTo>
                  <a:lnTo>
                    <a:pt x="103" y="665"/>
                  </a:lnTo>
                  <a:lnTo>
                    <a:pt x="98" y="684"/>
                  </a:lnTo>
                  <a:lnTo>
                    <a:pt x="98" y="688"/>
                  </a:lnTo>
                  <a:lnTo>
                    <a:pt x="32" y="906"/>
                  </a:lnTo>
                  <a:lnTo>
                    <a:pt x="32" y="958"/>
                  </a:lnTo>
                  <a:lnTo>
                    <a:pt x="0" y="1130"/>
                  </a:lnTo>
                  <a:lnTo>
                    <a:pt x="0" y="1205"/>
                  </a:lnTo>
                  <a:lnTo>
                    <a:pt x="103" y="1269"/>
                  </a:lnTo>
                </a:path>
              </a:pathLst>
            </a:custGeom>
            <a:noFill/>
            <a:ln w="4763">
              <a:solidFill>
                <a:srgbClr val="00B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8" name="Freeform 34"/>
            <p:cNvSpPr>
              <a:spLocks/>
            </p:cNvSpPr>
            <p:nvPr/>
          </p:nvSpPr>
          <p:spPr bwMode="auto">
            <a:xfrm>
              <a:off x="4667" y="1501"/>
              <a:ext cx="471" cy="330"/>
            </a:xfrm>
            <a:custGeom>
              <a:avLst/>
              <a:gdLst>
                <a:gd name="T0" fmla="*/ 1 w 1415"/>
                <a:gd name="T1" fmla="*/ 773 h 989"/>
                <a:gd name="T2" fmla="*/ 107 w 1415"/>
                <a:gd name="T3" fmla="*/ 916 h 989"/>
                <a:gd name="T4" fmla="*/ 307 w 1415"/>
                <a:gd name="T5" fmla="*/ 977 h 989"/>
                <a:gd name="T6" fmla="*/ 606 w 1415"/>
                <a:gd name="T7" fmla="*/ 989 h 989"/>
                <a:gd name="T8" fmla="*/ 613 w 1415"/>
                <a:gd name="T9" fmla="*/ 989 h 989"/>
                <a:gd name="T10" fmla="*/ 875 w 1415"/>
                <a:gd name="T11" fmla="*/ 960 h 989"/>
                <a:gd name="T12" fmla="*/ 918 w 1415"/>
                <a:gd name="T13" fmla="*/ 948 h 989"/>
                <a:gd name="T14" fmla="*/ 1116 w 1415"/>
                <a:gd name="T15" fmla="*/ 913 h 989"/>
                <a:gd name="T16" fmla="*/ 1225 w 1415"/>
                <a:gd name="T17" fmla="*/ 857 h 989"/>
                <a:gd name="T18" fmla="*/ 1317 w 1415"/>
                <a:gd name="T19" fmla="*/ 838 h 989"/>
                <a:gd name="T20" fmla="*/ 1415 w 1415"/>
                <a:gd name="T21" fmla="*/ 770 h 989"/>
                <a:gd name="T22" fmla="*/ 1338 w 1415"/>
                <a:gd name="T23" fmla="*/ 630 h 989"/>
                <a:gd name="T24" fmla="*/ 1304 w 1415"/>
                <a:gd name="T25" fmla="*/ 546 h 989"/>
                <a:gd name="T26" fmla="*/ 1225 w 1415"/>
                <a:gd name="T27" fmla="*/ 458 h 989"/>
                <a:gd name="T28" fmla="*/ 1092 w 1415"/>
                <a:gd name="T29" fmla="*/ 324 h 989"/>
                <a:gd name="T30" fmla="*/ 918 w 1415"/>
                <a:gd name="T31" fmla="*/ 169 h 989"/>
                <a:gd name="T32" fmla="*/ 788 w 1415"/>
                <a:gd name="T33" fmla="*/ 101 h 989"/>
                <a:gd name="T34" fmla="*/ 613 w 1415"/>
                <a:gd name="T35" fmla="*/ 0 h 989"/>
                <a:gd name="T36" fmla="*/ 499 w 1415"/>
                <a:gd name="T37" fmla="*/ 16 h 989"/>
                <a:gd name="T38" fmla="*/ 307 w 1415"/>
                <a:gd name="T39" fmla="*/ 53 h 989"/>
                <a:gd name="T40" fmla="*/ 278 w 1415"/>
                <a:gd name="T41" fmla="*/ 101 h 989"/>
                <a:gd name="T42" fmla="*/ 265 w 1415"/>
                <a:gd name="T43" fmla="*/ 131 h 989"/>
                <a:gd name="T44" fmla="*/ 145 w 1415"/>
                <a:gd name="T45" fmla="*/ 324 h 989"/>
                <a:gd name="T46" fmla="*/ 81 w 1415"/>
                <a:gd name="T47" fmla="*/ 488 h 989"/>
                <a:gd name="T48" fmla="*/ 46 w 1415"/>
                <a:gd name="T49" fmla="*/ 546 h 989"/>
                <a:gd name="T50" fmla="*/ 1 w 1415"/>
                <a:gd name="T51" fmla="*/ 758 h 989"/>
                <a:gd name="T52" fmla="*/ 0 w 1415"/>
                <a:gd name="T53" fmla="*/ 770 h 989"/>
                <a:gd name="T54" fmla="*/ 0 w 1415"/>
                <a:gd name="T55" fmla="*/ 771 h 989"/>
                <a:gd name="T56" fmla="*/ 1 w 1415"/>
                <a:gd name="T57" fmla="*/ 773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5" h="989">
                  <a:moveTo>
                    <a:pt x="1" y="773"/>
                  </a:moveTo>
                  <a:lnTo>
                    <a:pt x="107" y="916"/>
                  </a:lnTo>
                  <a:lnTo>
                    <a:pt x="307" y="977"/>
                  </a:lnTo>
                  <a:lnTo>
                    <a:pt x="606" y="989"/>
                  </a:lnTo>
                  <a:lnTo>
                    <a:pt x="613" y="989"/>
                  </a:lnTo>
                  <a:lnTo>
                    <a:pt x="875" y="960"/>
                  </a:lnTo>
                  <a:lnTo>
                    <a:pt x="918" y="948"/>
                  </a:lnTo>
                  <a:lnTo>
                    <a:pt x="1116" y="913"/>
                  </a:lnTo>
                  <a:lnTo>
                    <a:pt x="1225" y="857"/>
                  </a:lnTo>
                  <a:lnTo>
                    <a:pt x="1317" y="838"/>
                  </a:lnTo>
                  <a:lnTo>
                    <a:pt x="1415" y="770"/>
                  </a:lnTo>
                  <a:lnTo>
                    <a:pt x="1338" y="630"/>
                  </a:lnTo>
                  <a:lnTo>
                    <a:pt x="1304" y="546"/>
                  </a:lnTo>
                  <a:lnTo>
                    <a:pt x="1225" y="458"/>
                  </a:lnTo>
                  <a:lnTo>
                    <a:pt x="1092" y="324"/>
                  </a:lnTo>
                  <a:lnTo>
                    <a:pt x="918" y="169"/>
                  </a:lnTo>
                  <a:lnTo>
                    <a:pt x="788" y="101"/>
                  </a:lnTo>
                  <a:lnTo>
                    <a:pt x="613" y="0"/>
                  </a:lnTo>
                  <a:lnTo>
                    <a:pt x="499" y="16"/>
                  </a:lnTo>
                  <a:lnTo>
                    <a:pt x="307" y="53"/>
                  </a:lnTo>
                  <a:lnTo>
                    <a:pt x="278" y="101"/>
                  </a:lnTo>
                  <a:lnTo>
                    <a:pt x="265" y="131"/>
                  </a:lnTo>
                  <a:lnTo>
                    <a:pt x="145" y="324"/>
                  </a:lnTo>
                  <a:lnTo>
                    <a:pt x="81" y="488"/>
                  </a:lnTo>
                  <a:lnTo>
                    <a:pt x="46" y="546"/>
                  </a:lnTo>
                  <a:lnTo>
                    <a:pt x="1" y="758"/>
                  </a:lnTo>
                  <a:lnTo>
                    <a:pt x="0" y="770"/>
                  </a:lnTo>
                  <a:lnTo>
                    <a:pt x="0" y="771"/>
                  </a:lnTo>
                  <a:lnTo>
                    <a:pt x="1" y="773"/>
                  </a:lnTo>
                </a:path>
              </a:pathLst>
            </a:custGeom>
            <a:noFill/>
            <a:ln w="4763">
              <a:solidFill>
                <a:srgbClr val="B0B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auto">
            <a:xfrm>
              <a:off x="4700" y="1584"/>
              <a:ext cx="361" cy="225"/>
            </a:xfrm>
            <a:custGeom>
              <a:avLst/>
              <a:gdLst>
                <a:gd name="T0" fmla="*/ 207 w 1084"/>
                <a:gd name="T1" fmla="*/ 662 h 676"/>
                <a:gd name="T2" fmla="*/ 409 w 1084"/>
                <a:gd name="T3" fmla="*/ 669 h 676"/>
                <a:gd name="T4" fmla="*/ 513 w 1084"/>
                <a:gd name="T5" fmla="*/ 676 h 676"/>
                <a:gd name="T6" fmla="*/ 698 w 1084"/>
                <a:gd name="T7" fmla="*/ 656 h 676"/>
                <a:gd name="T8" fmla="*/ 818 w 1084"/>
                <a:gd name="T9" fmla="*/ 621 h 676"/>
                <a:gd name="T10" fmla="*/ 930 w 1084"/>
                <a:gd name="T11" fmla="*/ 602 h 676"/>
                <a:gd name="T12" fmla="*/ 1084 w 1084"/>
                <a:gd name="T13" fmla="*/ 521 h 676"/>
                <a:gd name="T14" fmla="*/ 1046 w 1084"/>
                <a:gd name="T15" fmla="*/ 464 h 676"/>
                <a:gd name="T16" fmla="*/ 956 w 1084"/>
                <a:gd name="T17" fmla="*/ 297 h 676"/>
                <a:gd name="T18" fmla="*/ 818 w 1084"/>
                <a:gd name="T19" fmla="*/ 169 h 676"/>
                <a:gd name="T20" fmla="*/ 647 w 1084"/>
                <a:gd name="T21" fmla="*/ 75 h 676"/>
                <a:gd name="T22" fmla="*/ 513 w 1084"/>
                <a:gd name="T23" fmla="*/ 0 h 676"/>
                <a:gd name="T24" fmla="*/ 426 w 1084"/>
                <a:gd name="T25" fmla="*/ 11 h 676"/>
                <a:gd name="T26" fmla="*/ 207 w 1084"/>
                <a:gd name="T27" fmla="*/ 52 h 676"/>
                <a:gd name="T28" fmla="*/ 193 w 1084"/>
                <a:gd name="T29" fmla="*/ 75 h 676"/>
                <a:gd name="T30" fmla="*/ 187 w 1084"/>
                <a:gd name="T31" fmla="*/ 90 h 676"/>
                <a:gd name="T32" fmla="*/ 62 w 1084"/>
                <a:gd name="T33" fmla="*/ 297 h 676"/>
                <a:gd name="T34" fmla="*/ 36 w 1084"/>
                <a:gd name="T35" fmla="*/ 423 h 676"/>
                <a:gd name="T36" fmla="*/ 0 w 1084"/>
                <a:gd name="T37" fmla="*/ 521 h 676"/>
                <a:gd name="T38" fmla="*/ 72 w 1084"/>
                <a:gd name="T39" fmla="*/ 619 h 676"/>
                <a:gd name="T40" fmla="*/ 207 w 1084"/>
                <a:gd name="T41" fmla="*/ 66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4" h="676">
                  <a:moveTo>
                    <a:pt x="207" y="662"/>
                  </a:moveTo>
                  <a:lnTo>
                    <a:pt x="409" y="669"/>
                  </a:lnTo>
                  <a:lnTo>
                    <a:pt x="513" y="676"/>
                  </a:lnTo>
                  <a:lnTo>
                    <a:pt x="698" y="656"/>
                  </a:lnTo>
                  <a:lnTo>
                    <a:pt x="818" y="621"/>
                  </a:lnTo>
                  <a:lnTo>
                    <a:pt x="930" y="602"/>
                  </a:lnTo>
                  <a:lnTo>
                    <a:pt x="1084" y="521"/>
                  </a:lnTo>
                  <a:lnTo>
                    <a:pt x="1046" y="464"/>
                  </a:lnTo>
                  <a:lnTo>
                    <a:pt x="956" y="297"/>
                  </a:lnTo>
                  <a:lnTo>
                    <a:pt x="818" y="169"/>
                  </a:lnTo>
                  <a:lnTo>
                    <a:pt x="647" y="75"/>
                  </a:lnTo>
                  <a:lnTo>
                    <a:pt x="513" y="0"/>
                  </a:lnTo>
                  <a:lnTo>
                    <a:pt x="426" y="11"/>
                  </a:lnTo>
                  <a:lnTo>
                    <a:pt x="207" y="52"/>
                  </a:lnTo>
                  <a:lnTo>
                    <a:pt x="193" y="75"/>
                  </a:lnTo>
                  <a:lnTo>
                    <a:pt x="187" y="90"/>
                  </a:lnTo>
                  <a:lnTo>
                    <a:pt x="62" y="297"/>
                  </a:lnTo>
                  <a:lnTo>
                    <a:pt x="36" y="423"/>
                  </a:lnTo>
                  <a:lnTo>
                    <a:pt x="0" y="521"/>
                  </a:lnTo>
                  <a:lnTo>
                    <a:pt x="72" y="619"/>
                  </a:lnTo>
                  <a:lnTo>
                    <a:pt x="207" y="662"/>
                  </a:lnTo>
                </a:path>
              </a:pathLst>
            </a:custGeom>
            <a:noFill/>
            <a:ln w="4763">
              <a:solidFill>
                <a:srgbClr val="B000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Freeform 36"/>
            <p:cNvSpPr>
              <a:spLocks/>
            </p:cNvSpPr>
            <p:nvPr/>
          </p:nvSpPr>
          <p:spPr bwMode="auto">
            <a:xfrm>
              <a:off x="4733" y="1649"/>
              <a:ext cx="260" cy="139"/>
            </a:xfrm>
            <a:custGeom>
              <a:avLst/>
              <a:gdLst>
                <a:gd name="T0" fmla="*/ 107 w 779"/>
                <a:gd name="T1" fmla="*/ 397 h 416"/>
                <a:gd name="T2" fmla="*/ 212 w 779"/>
                <a:gd name="T3" fmla="*/ 402 h 416"/>
                <a:gd name="T4" fmla="*/ 413 w 779"/>
                <a:gd name="T5" fmla="*/ 416 h 416"/>
                <a:gd name="T6" fmla="*/ 522 w 779"/>
                <a:gd name="T7" fmla="*/ 405 h 416"/>
                <a:gd name="T8" fmla="*/ 720 w 779"/>
                <a:gd name="T9" fmla="*/ 348 h 416"/>
                <a:gd name="T10" fmla="*/ 744 w 779"/>
                <a:gd name="T11" fmla="*/ 344 h 416"/>
                <a:gd name="T12" fmla="*/ 779 w 779"/>
                <a:gd name="T13" fmla="*/ 325 h 416"/>
                <a:gd name="T14" fmla="*/ 720 w 779"/>
                <a:gd name="T15" fmla="*/ 235 h 416"/>
                <a:gd name="T16" fmla="*/ 588 w 779"/>
                <a:gd name="T17" fmla="*/ 101 h 416"/>
                <a:gd name="T18" fmla="*/ 413 w 779"/>
                <a:gd name="T19" fmla="*/ 0 h 416"/>
                <a:gd name="T20" fmla="*/ 296 w 779"/>
                <a:gd name="T21" fmla="*/ 17 h 416"/>
                <a:gd name="T22" fmla="*/ 107 w 779"/>
                <a:gd name="T23" fmla="*/ 53 h 416"/>
                <a:gd name="T24" fmla="*/ 78 w 779"/>
                <a:gd name="T25" fmla="*/ 101 h 416"/>
                <a:gd name="T26" fmla="*/ 72 w 779"/>
                <a:gd name="T27" fmla="*/ 127 h 416"/>
                <a:gd name="T28" fmla="*/ 0 w 779"/>
                <a:gd name="T29" fmla="*/ 325 h 416"/>
                <a:gd name="T30" fmla="*/ 38 w 779"/>
                <a:gd name="T31" fmla="*/ 376 h 416"/>
                <a:gd name="T32" fmla="*/ 107 w 779"/>
                <a:gd name="T33" fmla="*/ 39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9" h="416">
                  <a:moveTo>
                    <a:pt x="107" y="397"/>
                  </a:moveTo>
                  <a:lnTo>
                    <a:pt x="212" y="402"/>
                  </a:lnTo>
                  <a:lnTo>
                    <a:pt x="413" y="416"/>
                  </a:lnTo>
                  <a:lnTo>
                    <a:pt x="522" y="405"/>
                  </a:lnTo>
                  <a:lnTo>
                    <a:pt x="720" y="348"/>
                  </a:lnTo>
                  <a:lnTo>
                    <a:pt x="744" y="344"/>
                  </a:lnTo>
                  <a:lnTo>
                    <a:pt x="779" y="325"/>
                  </a:lnTo>
                  <a:lnTo>
                    <a:pt x="720" y="235"/>
                  </a:lnTo>
                  <a:lnTo>
                    <a:pt x="588" y="101"/>
                  </a:lnTo>
                  <a:lnTo>
                    <a:pt x="413" y="0"/>
                  </a:lnTo>
                  <a:lnTo>
                    <a:pt x="296" y="17"/>
                  </a:lnTo>
                  <a:lnTo>
                    <a:pt x="107" y="53"/>
                  </a:lnTo>
                  <a:lnTo>
                    <a:pt x="78" y="101"/>
                  </a:lnTo>
                  <a:lnTo>
                    <a:pt x="72" y="127"/>
                  </a:lnTo>
                  <a:lnTo>
                    <a:pt x="0" y="325"/>
                  </a:lnTo>
                  <a:lnTo>
                    <a:pt x="38" y="376"/>
                  </a:lnTo>
                  <a:lnTo>
                    <a:pt x="107" y="397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Freeform 37"/>
            <p:cNvSpPr>
              <a:spLocks/>
            </p:cNvSpPr>
            <p:nvPr/>
          </p:nvSpPr>
          <p:spPr bwMode="auto">
            <a:xfrm>
              <a:off x="4236" y="1385"/>
              <a:ext cx="540" cy="842"/>
            </a:xfrm>
            <a:custGeom>
              <a:avLst/>
              <a:gdLst>
                <a:gd name="T0" fmla="*/ 68 w 1621"/>
                <a:gd name="T1" fmla="*/ 1658 h 2525"/>
                <a:gd name="T2" fmla="*/ 81 w 1621"/>
                <a:gd name="T3" fmla="*/ 1761 h 2525"/>
                <a:gd name="T4" fmla="*/ 85 w 1621"/>
                <a:gd name="T5" fmla="*/ 1771 h 2525"/>
                <a:gd name="T6" fmla="*/ 119 w 1621"/>
                <a:gd name="T7" fmla="*/ 1959 h 2525"/>
                <a:gd name="T8" fmla="*/ 149 w 1621"/>
                <a:gd name="T9" fmla="*/ 1994 h 2525"/>
                <a:gd name="T10" fmla="*/ 181 w 1621"/>
                <a:gd name="T11" fmla="*/ 2136 h 2525"/>
                <a:gd name="T12" fmla="*/ 280 w 1621"/>
                <a:gd name="T13" fmla="*/ 2217 h 2525"/>
                <a:gd name="T14" fmla="*/ 296 w 1621"/>
                <a:gd name="T15" fmla="*/ 2275 h 2525"/>
                <a:gd name="T16" fmla="*/ 374 w 1621"/>
                <a:gd name="T17" fmla="*/ 2322 h 2525"/>
                <a:gd name="T18" fmla="*/ 434 w 1621"/>
                <a:gd name="T19" fmla="*/ 2397 h 2525"/>
                <a:gd name="T20" fmla="*/ 545 w 1621"/>
                <a:gd name="T21" fmla="*/ 2441 h 2525"/>
                <a:gd name="T22" fmla="*/ 598 w 1621"/>
                <a:gd name="T23" fmla="*/ 2500 h 2525"/>
                <a:gd name="T24" fmla="*/ 680 w 1621"/>
                <a:gd name="T25" fmla="*/ 2525 h 2525"/>
                <a:gd name="T26" fmla="*/ 881 w 1621"/>
                <a:gd name="T27" fmla="*/ 2516 h 2525"/>
                <a:gd name="T28" fmla="*/ 985 w 1621"/>
                <a:gd name="T29" fmla="*/ 2515 h 2525"/>
                <a:gd name="T30" fmla="*/ 1097 w 1621"/>
                <a:gd name="T31" fmla="*/ 2441 h 2525"/>
                <a:gd name="T32" fmla="*/ 1292 w 1621"/>
                <a:gd name="T33" fmla="*/ 2288 h 2525"/>
                <a:gd name="T34" fmla="*/ 1354 w 1621"/>
                <a:gd name="T35" fmla="*/ 2217 h 2525"/>
                <a:gd name="T36" fmla="*/ 1374 w 1621"/>
                <a:gd name="T37" fmla="*/ 2158 h 2525"/>
                <a:gd name="T38" fmla="*/ 1493 w 1621"/>
                <a:gd name="T39" fmla="*/ 1994 h 2525"/>
                <a:gd name="T40" fmla="*/ 1535 w 1621"/>
                <a:gd name="T41" fmla="*/ 1816 h 2525"/>
                <a:gd name="T42" fmla="*/ 1560 w 1621"/>
                <a:gd name="T43" fmla="*/ 1771 h 2525"/>
                <a:gd name="T44" fmla="*/ 1591 w 1621"/>
                <a:gd name="T45" fmla="*/ 1552 h 2525"/>
                <a:gd name="T46" fmla="*/ 1593 w 1621"/>
                <a:gd name="T47" fmla="*/ 1548 h 2525"/>
                <a:gd name="T48" fmla="*/ 1598 w 1621"/>
                <a:gd name="T49" fmla="*/ 1477 h 2525"/>
                <a:gd name="T50" fmla="*/ 1621 w 1621"/>
                <a:gd name="T51" fmla="*/ 1342 h 2525"/>
                <a:gd name="T52" fmla="*/ 1621 w 1621"/>
                <a:gd name="T53" fmla="*/ 1324 h 2525"/>
                <a:gd name="T54" fmla="*/ 1612 w 1621"/>
                <a:gd name="T55" fmla="*/ 1112 h 2525"/>
                <a:gd name="T56" fmla="*/ 1612 w 1621"/>
                <a:gd name="T57" fmla="*/ 1101 h 2525"/>
                <a:gd name="T58" fmla="*/ 1598 w 1621"/>
                <a:gd name="T59" fmla="*/ 1035 h 2525"/>
                <a:gd name="T60" fmla="*/ 1586 w 1621"/>
                <a:gd name="T61" fmla="*/ 886 h 2525"/>
                <a:gd name="T62" fmla="*/ 1583 w 1621"/>
                <a:gd name="T63" fmla="*/ 879 h 2525"/>
                <a:gd name="T64" fmla="*/ 1557 w 1621"/>
                <a:gd name="T65" fmla="*/ 684 h 2525"/>
                <a:gd name="T66" fmla="*/ 1540 w 1621"/>
                <a:gd name="T67" fmla="*/ 655 h 2525"/>
                <a:gd name="T68" fmla="*/ 1511 w 1621"/>
                <a:gd name="T69" fmla="*/ 494 h 2525"/>
                <a:gd name="T70" fmla="*/ 1450 w 1621"/>
                <a:gd name="T71" fmla="*/ 432 h 2525"/>
                <a:gd name="T72" fmla="*/ 1428 w 1621"/>
                <a:gd name="T73" fmla="*/ 333 h 2525"/>
                <a:gd name="T74" fmla="*/ 1292 w 1621"/>
                <a:gd name="T75" fmla="*/ 231 h 2525"/>
                <a:gd name="T76" fmla="*/ 1281 w 1621"/>
                <a:gd name="T77" fmla="*/ 215 h 2525"/>
                <a:gd name="T78" fmla="*/ 1267 w 1621"/>
                <a:gd name="T79" fmla="*/ 208 h 2525"/>
                <a:gd name="T80" fmla="*/ 1168 w 1621"/>
                <a:gd name="T81" fmla="*/ 74 h 2525"/>
                <a:gd name="T82" fmla="*/ 985 w 1621"/>
                <a:gd name="T83" fmla="*/ 8 h 2525"/>
                <a:gd name="T84" fmla="*/ 956 w 1621"/>
                <a:gd name="T85" fmla="*/ 6 h 2525"/>
                <a:gd name="T86" fmla="*/ 680 w 1621"/>
                <a:gd name="T87" fmla="*/ 0 h 2525"/>
                <a:gd name="T88" fmla="*/ 426 w 1621"/>
                <a:gd name="T89" fmla="*/ 170 h 2525"/>
                <a:gd name="T90" fmla="*/ 374 w 1621"/>
                <a:gd name="T91" fmla="*/ 202 h 2525"/>
                <a:gd name="T92" fmla="*/ 368 w 1621"/>
                <a:gd name="T93" fmla="*/ 208 h 2525"/>
                <a:gd name="T94" fmla="*/ 367 w 1621"/>
                <a:gd name="T95" fmla="*/ 214 h 2525"/>
                <a:gd name="T96" fmla="*/ 190 w 1621"/>
                <a:gd name="T97" fmla="*/ 432 h 2525"/>
                <a:gd name="T98" fmla="*/ 139 w 1621"/>
                <a:gd name="T99" fmla="*/ 603 h 2525"/>
                <a:gd name="T100" fmla="*/ 106 w 1621"/>
                <a:gd name="T101" fmla="*/ 655 h 2525"/>
                <a:gd name="T102" fmla="*/ 68 w 1621"/>
                <a:gd name="T103" fmla="*/ 851 h 2525"/>
                <a:gd name="T104" fmla="*/ 58 w 1621"/>
                <a:gd name="T105" fmla="*/ 879 h 2525"/>
                <a:gd name="T106" fmla="*/ 58 w 1621"/>
                <a:gd name="T107" fmla="*/ 886 h 2525"/>
                <a:gd name="T108" fmla="*/ 7 w 1621"/>
                <a:gd name="T109" fmla="*/ 1101 h 2525"/>
                <a:gd name="T110" fmla="*/ 7 w 1621"/>
                <a:gd name="T111" fmla="*/ 1146 h 2525"/>
                <a:gd name="T112" fmla="*/ 0 w 1621"/>
                <a:gd name="T113" fmla="*/ 1324 h 2525"/>
                <a:gd name="T114" fmla="*/ 1 w 1621"/>
                <a:gd name="T115" fmla="*/ 1374 h 2525"/>
                <a:gd name="T116" fmla="*/ 32 w 1621"/>
                <a:gd name="T117" fmla="*/ 1548 h 2525"/>
                <a:gd name="T118" fmla="*/ 33 w 1621"/>
                <a:gd name="T119" fmla="*/ 1574 h 2525"/>
                <a:gd name="T120" fmla="*/ 68 w 1621"/>
                <a:gd name="T121" fmla="*/ 1658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1" h="2525">
                  <a:moveTo>
                    <a:pt x="68" y="1658"/>
                  </a:moveTo>
                  <a:lnTo>
                    <a:pt x="81" y="1761"/>
                  </a:lnTo>
                  <a:lnTo>
                    <a:pt x="85" y="1771"/>
                  </a:lnTo>
                  <a:lnTo>
                    <a:pt x="119" y="1959"/>
                  </a:lnTo>
                  <a:lnTo>
                    <a:pt x="149" y="1994"/>
                  </a:lnTo>
                  <a:lnTo>
                    <a:pt x="181" y="2136"/>
                  </a:lnTo>
                  <a:lnTo>
                    <a:pt x="280" y="2217"/>
                  </a:lnTo>
                  <a:lnTo>
                    <a:pt x="296" y="2275"/>
                  </a:lnTo>
                  <a:lnTo>
                    <a:pt x="374" y="2322"/>
                  </a:lnTo>
                  <a:lnTo>
                    <a:pt x="434" y="2397"/>
                  </a:lnTo>
                  <a:lnTo>
                    <a:pt x="545" y="2441"/>
                  </a:lnTo>
                  <a:lnTo>
                    <a:pt x="598" y="2500"/>
                  </a:lnTo>
                  <a:lnTo>
                    <a:pt x="680" y="2525"/>
                  </a:lnTo>
                  <a:lnTo>
                    <a:pt x="881" y="2516"/>
                  </a:lnTo>
                  <a:lnTo>
                    <a:pt x="985" y="2515"/>
                  </a:lnTo>
                  <a:lnTo>
                    <a:pt x="1097" y="2441"/>
                  </a:lnTo>
                  <a:lnTo>
                    <a:pt x="1292" y="2288"/>
                  </a:lnTo>
                  <a:lnTo>
                    <a:pt x="1354" y="2217"/>
                  </a:lnTo>
                  <a:lnTo>
                    <a:pt x="1374" y="2158"/>
                  </a:lnTo>
                  <a:lnTo>
                    <a:pt x="1493" y="1994"/>
                  </a:lnTo>
                  <a:lnTo>
                    <a:pt x="1535" y="1816"/>
                  </a:lnTo>
                  <a:lnTo>
                    <a:pt x="1560" y="1771"/>
                  </a:lnTo>
                  <a:lnTo>
                    <a:pt x="1591" y="1552"/>
                  </a:lnTo>
                  <a:lnTo>
                    <a:pt x="1593" y="1548"/>
                  </a:lnTo>
                  <a:lnTo>
                    <a:pt x="1598" y="1477"/>
                  </a:lnTo>
                  <a:lnTo>
                    <a:pt x="1621" y="1342"/>
                  </a:lnTo>
                  <a:lnTo>
                    <a:pt x="1621" y="1324"/>
                  </a:lnTo>
                  <a:lnTo>
                    <a:pt x="1612" y="1112"/>
                  </a:lnTo>
                  <a:lnTo>
                    <a:pt x="1612" y="1101"/>
                  </a:lnTo>
                  <a:lnTo>
                    <a:pt x="1598" y="1035"/>
                  </a:lnTo>
                  <a:lnTo>
                    <a:pt x="1586" y="886"/>
                  </a:lnTo>
                  <a:lnTo>
                    <a:pt x="1583" y="879"/>
                  </a:lnTo>
                  <a:lnTo>
                    <a:pt x="1557" y="684"/>
                  </a:lnTo>
                  <a:lnTo>
                    <a:pt x="1540" y="655"/>
                  </a:lnTo>
                  <a:lnTo>
                    <a:pt x="1511" y="494"/>
                  </a:lnTo>
                  <a:lnTo>
                    <a:pt x="1450" y="432"/>
                  </a:lnTo>
                  <a:lnTo>
                    <a:pt x="1428" y="333"/>
                  </a:lnTo>
                  <a:lnTo>
                    <a:pt x="1292" y="231"/>
                  </a:lnTo>
                  <a:lnTo>
                    <a:pt x="1281" y="215"/>
                  </a:lnTo>
                  <a:lnTo>
                    <a:pt x="1267" y="208"/>
                  </a:lnTo>
                  <a:lnTo>
                    <a:pt x="1168" y="74"/>
                  </a:lnTo>
                  <a:lnTo>
                    <a:pt x="985" y="8"/>
                  </a:lnTo>
                  <a:lnTo>
                    <a:pt x="956" y="6"/>
                  </a:lnTo>
                  <a:lnTo>
                    <a:pt x="680" y="0"/>
                  </a:lnTo>
                  <a:lnTo>
                    <a:pt x="426" y="170"/>
                  </a:lnTo>
                  <a:lnTo>
                    <a:pt x="374" y="202"/>
                  </a:lnTo>
                  <a:lnTo>
                    <a:pt x="368" y="208"/>
                  </a:lnTo>
                  <a:lnTo>
                    <a:pt x="367" y="214"/>
                  </a:lnTo>
                  <a:lnTo>
                    <a:pt x="190" y="432"/>
                  </a:lnTo>
                  <a:lnTo>
                    <a:pt x="139" y="603"/>
                  </a:lnTo>
                  <a:lnTo>
                    <a:pt x="106" y="655"/>
                  </a:lnTo>
                  <a:lnTo>
                    <a:pt x="68" y="851"/>
                  </a:lnTo>
                  <a:lnTo>
                    <a:pt x="58" y="879"/>
                  </a:lnTo>
                  <a:lnTo>
                    <a:pt x="58" y="886"/>
                  </a:lnTo>
                  <a:lnTo>
                    <a:pt x="7" y="1101"/>
                  </a:lnTo>
                  <a:lnTo>
                    <a:pt x="7" y="1146"/>
                  </a:lnTo>
                  <a:lnTo>
                    <a:pt x="0" y="1324"/>
                  </a:lnTo>
                  <a:lnTo>
                    <a:pt x="1" y="1374"/>
                  </a:lnTo>
                  <a:lnTo>
                    <a:pt x="32" y="1548"/>
                  </a:lnTo>
                  <a:lnTo>
                    <a:pt x="33" y="1574"/>
                  </a:lnTo>
                  <a:lnTo>
                    <a:pt x="68" y="1658"/>
                  </a:lnTo>
                </a:path>
              </a:pathLst>
            </a:custGeom>
            <a:noFill/>
            <a:ln w="4763">
              <a:solidFill>
                <a:srgbClr val="003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Freeform 38"/>
            <p:cNvSpPr>
              <a:spLocks/>
            </p:cNvSpPr>
            <p:nvPr/>
          </p:nvSpPr>
          <p:spPr bwMode="auto">
            <a:xfrm>
              <a:off x="4286" y="1465"/>
              <a:ext cx="447" cy="680"/>
            </a:xfrm>
            <a:custGeom>
              <a:avLst/>
              <a:gdLst>
                <a:gd name="T0" fmla="*/ 223 w 1341"/>
                <a:gd name="T1" fmla="*/ 1773 h 2040"/>
                <a:gd name="T2" fmla="*/ 315 w 1341"/>
                <a:gd name="T3" fmla="*/ 1911 h 2040"/>
                <a:gd name="T4" fmla="*/ 441 w 1341"/>
                <a:gd name="T5" fmla="*/ 1978 h 2040"/>
                <a:gd name="T6" fmla="*/ 473 w 1341"/>
                <a:gd name="T7" fmla="*/ 2019 h 2040"/>
                <a:gd name="T8" fmla="*/ 529 w 1341"/>
                <a:gd name="T9" fmla="*/ 2040 h 2040"/>
                <a:gd name="T10" fmla="*/ 763 w 1341"/>
                <a:gd name="T11" fmla="*/ 2030 h 2040"/>
                <a:gd name="T12" fmla="*/ 834 w 1341"/>
                <a:gd name="T13" fmla="*/ 2029 h 2040"/>
                <a:gd name="T14" fmla="*/ 901 w 1341"/>
                <a:gd name="T15" fmla="*/ 1978 h 2040"/>
                <a:gd name="T16" fmla="*/ 1049 w 1341"/>
                <a:gd name="T17" fmla="*/ 1821 h 2040"/>
                <a:gd name="T18" fmla="*/ 1123 w 1341"/>
                <a:gd name="T19" fmla="*/ 1755 h 2040"/>
                <a:gd name="T20" fmla="*/ 1139 w 1341"/>
                <a:gd name="T21" fmla="*/ 1727 h 2040"/>
                <a:gd name="T22" fmla="*/ 1252 w 1341"/>
                <a:gd name="T23" fmla="*/ 1531 h 2040"/>
                <a:gd name="T24" fmla="*/ 1265 w 1341"/>
                <a:gd name="T25" fmla="*/ 1440 h 2040"/>
                <a:gd name="T26" fmla="*/ 1316 w 1341"/>
                <a:gd name="T27" fmla="*/ 1307 h 2040"/>
                <a:gd name="T28" fmla="*/ 1325 w 1341"/>
                <a:gd name="T29" fmla="*/ 1174 h 2040"/>
                <a:gd name="T30" fmla="*/ 1341 w 1341"/>
                <a:gd name="T31" fmla="*/ 1085 h 2040"/>
                <a:gd name="T32" fmla="*/ 1339 w 1341"/>
                <a:gd name="T33" fmla="*/ 940 h 2040"/>
                <a:gd name="T34" fmla="*/ 1335 w 1341"/>
                <a:gd name="T35" fmla="*/ 862 h 2040"/>
                <a:gd name="T36" fmla="*/ 1325 w 1341"/>
                <a:gd name="T37" fmla="*/ 727 h 2040"/>
                <a:gd name="T38" fmla="*/ 1297 w 1341"/>
                <a:gd name="T39" fmla="*/ 638 h 2040"/>
                <a:gd name="T40" fmla="*/ 1283 w 1341"/>
                <a:gd name="T41" fmla="*/ 535 h 2040"/>
                <a:gd name="T42" fmla="*/ 1209 w 1341"/>
                <a:gd name="T43" fmla="*/ 416 h 2040"/>
                <a:gd name="T44" fmla="*/ 1201 w 1341"/>
                <a:gd name="T45" fmla="*/ 371 h 2040"/>
                <a:gd name="T46" fmla="*/ 1139 w 1341"/>
                <a:gd name="T47" fmla="*/ 307 h 2040"/>
                <a:gd name="T48" fmla="*/ 1098 w 1341"/>
                <a:gd name="T49" fmla="*/ 223 h 2040"/>
                <a:gd name="T50" fmla="*/ 1053 w 1341"/>
                <a:gd name="T51" fmla="*/ 193 h 2040"/>
                <a:gd name="T52" fmla="*/ 984 w 1341"/>
                <a:gd name="T53" fmla="*/ 82 h 2040"/>
                <a:gd name="T54" fmla="*/ 834 w 1341"/>
                <a:gd name="T55" fmla="*/ 10 h 2040"/>
                <a:gd name="T56" fmla="*/ 783 w 1341"/>
                <a:gd name="T57" fmla="*/ 7 h 2040"/>
                <a:gd name="T58" fmla="*/ 529 w 1341"/>
                <a:gd name="T59" fmla="*/ 0 h 2040"/>
                <a:gd name="T60" fmla="*/ 283 w 1341"/>
                <a:gd name="T61" fmla="*/ 193 h 2040"/>
                <a:gd name="T62" fmla="*/ 223 w 1341"/>
                <a:gd name="T63" fmla="*/ 262 h 2040"/>
                <a:gd name="T64" fmla="*/ 123 w 1341"/>
                <a:gd name="T65" fmla="*/ 416 h 2040"/>
                <a:gd name="T66" fmla="*/ 107 w 1341"/>
                <a:gd name="T67" fmla="*/ 502 h 2040"/>
                <a:gd name="T68" fmla="*/ 40 w 1341"/>
                <a:gd name="T69" fmla="*/ 638 h 2040"/>
                <a:gd name="T70" fmla="*/ 27 w 1341"/>
                <a:gd name="T71" fmla="*/ 783 h 2040"/>
                <a:gd name="T72" fmla="*/ 6 w 1341"/>
                <a:gd name="T73" fmla="*/ 862 h 2040"/>
                <a:gd name="T74" fmla="*/ 3 w 1341"/>
                <a:gd name="T75" fmla="*/ 1023 h 2040"/>
                <a:gd name="T76" fmla="*/ 0 w 1341"/>
                <a:gd name="T77" fmla="*/ 1085 h 2040"/>
                <a:gd name="T78" fmla="*/ 8 w 1341"/>
                <a:gd name="T79" fmla="*/ 1242 h 2040"/>
                <a:gd name="T80" fmla="*/ 23 w 1341"/>
                <a:gd name="T81" fmla="*/ 1307 h 2040"/>
                <a:gd name="T82" fmla="*/ 39 w 1341"/>
                <a:gd name="T83" fmla="*/ 1444 h 2040"/>
                <a:gd name="T84" fmla="*/ 82 w 1341"/>
                <a:gd name="T85" fmla="*/ 1531 h 2040"/>
                <a:gd name="T86" fmla="*/ 98 w 1341"/>
                <a:gd name="T87" fmla="*/ 1622 h 2040"/>
                <a:gd name="T88" fmla="*/ 209 w 1341"/>
                <a:gd name="T89" fmla="*/ 1755 h 2040"/>
                <a:gd name="T90" fmla="*/ 212 w 1341"/>
                <a:gd name="T91" fmla="*/ 1763 h 2040"/>
                <a:gd name="T92" fmla="*/ 223 w 1341"/>
                <a:gd name="T93" fmla="*/ 1773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1" h="2040">
                  <a:moveTo>
                    <a:pt x="223" y="1773"/>
                  </a:moveTo>
                  <a:lnTo>
                    <a:pt x="315" y="1911"/>
                  </a:lnTo>
                  <a:lnTo>
                    <a:pt x="441" y="1978"/>
                  </a:lnTo>
                  <a:lnTo>
                    <a:pt x="473" y="2019"/>
                  </a:lnTo>
                  <a:lnTo>
                    <a:pt x="529" y="2040"/>
                  </a:lnTo>
                  <a:lnTo>
                    <a:pt x="763" y="2030"/>
                  </a:lnTo>
                  <a:lnTo>
                    <a:pt x="834" y="2029"/>
                  </a:lnTo>
                  <a:lnTo>
                    <a:pt x="901" y="1978"/>
                  </a:lnTo>
                  <a:lnTo>
                    <a:pt x="1049" y="1821"/>
                  </a:lnTo>
                  <a:lnTo>
                    <a:pt x="1123" y="1755"/>
                  </a:lnTo>
                  <a:lnTo>
                    <a:pt x="1139" y="1727"/>
                  </a:lnTo>
                  <a:lnTo>
                    <a:pt x="1252" y="1531"/>
                  </a:lnTo>
                  <a:lnTo>
                    <a:pt x="1265" y="1440"/>
                  </a:lnTo>
                  <a:lnTo>
                    <a:pt x="1316" y="1307"/>
                  </a:lnTo>
                  <a:lnTo>
                    <a:pt x="1325" y="1174"/>
                  </a:lnTo>
                  <a:lnTo>
                    <a:pt x="1341" y="1085"/>
                  </a:lnTo>
                  <a:lnTo>
                    <a:pt x="1339" y="940"/>
                  </a:lnTo>
                  <a:lnTo>
                    <a:pt x="1335" y="862"/>
                  </a:lnTo>
                  <a:lnTo>
                    <a:pt x="1325" y="727"/>
                  </a:lnTo>
                  <a:lnTo>
                    <a:pt x="1297" y="638"/>
                  </a:lnTo>
                  <a:lnTo>
                    <a:pt x="1283" y="535"/>
                  </a:lnTo>
                  <a:lnTo>
                    <a:pt x="1209" y="416"/>
                  </a:lnTo>
                  <a:lnTo>
                    <a:pt x="1201" y="371"/>
                  </a:lnTo>
                  <a:lnTo>
                    <a:pt x="1139" y="307"/>
                  </a:lnTo>
                  <a:lnTo>
                    <a:pt x="1098" y="223"/>
                  </a:lnTo>
                  <a:lnTo>
                    <a:pt x="1053" y="193"/>
                  </a:lnTo>
                  <a:lnTo>
                    <a:pt x="984" y="82"/>
                  </a:lnTo>
                  <a:lnTo>
                    <a:pt x="834" y="10"/>
                  </a:lnTo>
                  <a:lnTo>
                    <a:pt x="783" y="7"/>
                  </a:lnTo>
                  <a:lnTo>
                    <a:pt x="529" y="0"/>
                  </a:lnTo>
                  <a:lnTo>
                    <a:pt x="283" y="193"/>
                  </a:lnTo>
                  <a:lnTo>
                    <a:pt x="223" y="262"/>
                  </a:lnTo>
                  <a:lnTo>
                    <a:pt x="123" y="416"/>
                  </a:lnTo>
                  <a:lnTo>
                    <a:pt x="107" y="502"/>
                  </a:lnTo>
                  <a:lnTo>
                    <a:pt x="40" y="638"/>
                  </a:lnTo>
                  <a:lnTo>
                    <a:pt x="27" y="783"/>
                  </a:lnTo>
                  <a:lnTo>
                    <a:pt x="6" y="862"/>
                  </a:lnTo>
                  <a:lnTo>
                    <a:pt x="3" y="1023"/>
                  </a:lnTo>
                  <a:lnTo>
                    <a:pt x="0" y="1085"/>
                  </a:lnTo>
                  <a:lnTo>
                    <a:pt x="8" y="1242"/>
                  </a:lnTo>
                  <a:lnTo>
                    <a:pt x="23" y="1307"/>
                  </a:lnTo>
                  <a:lnTo>
                    <a:pt x="39" y="1444"/>
                  </a:lnTo>
                  <a:lnTo>
                    <a:pt x="82" y="1531"/>
                  </a:lnTo>
                  <a:lnTo>
                    <a:pt x="98" y="1622"/>
                  </a:lnTo>
                  <a:lnTo>
                    <a:pt x="209" y="1755"/>
                  </a:lnTo>
                  <a:lnTo>
                    <a:pt x="212" y="1763"/>
                  </a:lnTo>
                  <a:lnTo>
                    <a:pt x="223" y="1773"/>
                  </a:lnTo>
                </a:path>
              </a:pathLst>
            </a:custGeom>
            <a:noFill/>
            <a:ln w="4763">
              <a:solidFill>
                <a:srgbClr val="00B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Freeform 39"/>
            <p:cNvSpPr>
              <a:spLocks/>
            </p:cNvSpPr>
            <p:nvPr/>
          </p:nvSpPr>
          <p:spPr bwMode="auto">
            <a:xfrm>
              <a:off x="4321" y="1522"/>
              <a:ext cx="375" cy="566"/>
            </a:xfrm>
            <a:custGeom>
              <a:avLst/>
              <a:gdLst>
                <a:gd name="T0" fmla="*/ 119 w 1125"/>
                <a:gd name="T1" fmla="*/ 1346 h 1696"/>
                <a:gd name="T2" fmla="*/ 122 w 1125"/>
                <a:gd name="T3" fmla="*/ 1356 h 1696"/>
                <a:gd name="T4" fmla="*/ 125 w 1125"/>
                <a:gd name="T5" fmla="*/ 1359 h 1696"/>
                <a:gd name="T6" fmla="*/ 206 w 1125"/>
                <a:gd name="T7" fmla="*/ 1519 h 1696"/>
                <a:gd name="T8" fmla="*/ 290 w 1125"/>
                <a:gd name="T9" fmla="*/ 1583 h 1696"/>
                <a:gd name="T10" fmla="*/ 334 w 1125"/>
                <a:gd name="T11" fmla="*/ 1648 h 1696"/>
                <a:gd name="T12" fmla="*/ 425 w 1125"/>
                <a:gd name="T13" fmla="*/ 1696 h 1696"/>
                <a:gd name="T14" fmla="*/ 587 w 1125"/>
                <a:gd name="T15" fmla="*/ 1687 h 1696"/>
                <a:gd name="T16" fmla="*/ 730 w 1125"/>
                <a:gd name="T17" fmla="*/ 1683 h 1696"/>
                <a:gd name="T18" fmla="*/ 842 w 1125"/>
                <a:gd name="T19" fmla="*/ 1583 h 1696"/>
                <a:gd name="T20" fmla="*/ 941 w 1125"/>
                <a:gd name="T21" fmla="*/ 1429 h 1696"/>
                <a:gd name="T22" fmla="*/ 1002 w 1125"/>
                <a:gd name="T23" fmla="*/ 1359 h 1696"/>
                <a:gd name="T24" fmla="*/ 1037 w 1125"/>
                <a:gd name="T25" fmla="*/ 1269 h 1696"/>
                <a:gd name="T26" fmla="*/ 1089 w 1125"/>
                <a:gd name="T27" fmla="*/ 1137 h 1696"/>
                <a:gd name="T28" fmla="*/ 1092 w 1125"/>
                <a:gd name="T29" fmla="*/ 1096 h 1696"/>
                <a:gd name="T30" fmla="*/ 1125 w 1125"/>
                <a:gd name="T31" fmla="*/ 913 h 1696"/>
                <a:gd name="T32" fmla="*/ 1125 w 1125"/>
                <a:gd name="T33" fmla="*/ 849 h 1696"/>
                <a:gd name="T34" fmla="*/ 1116 w 1125"/>
                <a:gd name="T35" fmla="*/ 690 h 1696"/>
                <a:gd name="T36" fmla="*/ 1112 w 1125"/>
                <a:gd name="T37" fmla="*/ 635 h 1696"/>
                <a:gd name="T38" fmla="*/ 1060 w 1125"/>
                <a:gd name="T39" fmla="*/ 466 h 1696"/>
                <a:gd name="T40" fmla="*/ 1057 w 1125"/>
                <a:gd name="T41" fmla="*/ 452 h 1696"/>
                <a:gd name="T42" fmla="*/ 1037 w 1125"/>
                <a:gd name="T43" fmla="*/ 420 h 1696"/>
                <a:gd name="T44" fmla="*/ 986 w 1125"/>
                <a:gd name="T45" fmla="*/ 282 h 1696"/>
                <a:gd name="T46" fmla="*/ 951 w 1125"/>
                <a:gd name="T47" fmla="*/ 244 h 1696"/>
                <a:gd name="T48" fmla="*/ 891 w 1125"/>
                <a:gd name="T49" fmla="*/ 127 h 1696"/>
                <a:gd name="T50" fmla="*/ 738 w 1125"/>
                <a:gd name="T51" fmla="*/ 21 h 1696"/>
                <a:gd name="T52" fmla="*/ 736 w 1125"/>
                <a:gd name="T53" fmla="*/ 18 h 1696"/>
                <a:gd name="T54" fmla="*/ 730 w 1125"/>
                <a:gd name="T55" fmla="*/ 15 h 1696"/>
                <a:gd name="T56" fmla="*/ 452 w 1125"/>
                <a:gd name="T57" fmla="*/ 2 h 1696"/>
                <a:gd name="T58" fmla="*/ 425 w 1125"/>
                <a:gd name="T59" fmla="*/ 0 h 1696"/>
                <a:gd name="T60" fmla="*/ 398 w 1125"/>
                <a:gd name="T61" fmla="*/ 21 h 1696"/>
                <a:gd name="T62" fmla="*/ 354 w 1125"/>
                <a:gd name="T63" fmla="*/ 71 h 1696"/>
                <a:gd name="T64" fmla="*/ 177 w 1125"/>
                <a:gd name="T65" fmla="*/ 244 h 1696"/>
                <a:gd name="T66" fmla="*/ 119 w 1125"/>
                <a:gd name="T67" fmla="*/ 350 h 1696"/>
                <a:gd name="T68" fmla="*/ 63 w 1125"/>
                <a:gd name="T69" fmla="*/ 466 h 1696"/>
                <a:gd name="T70" fmla="*/ 58 w 1125"/>
                <a:gd name="T71" fmla="*/ 511 h 1696"/>
                <a:gd name="T72" fmla="*/ 9 w 1125"/>
                <a:gd name="T73" fmla="*/ 690 h 1696"/>
                <a:gd name="T74" fmla="*/ 7 w 1125"/>
                <a:gd name="T75" fmla="*/ 771 h 1696"/>
                <a:gd name="T76" fmla="*/ 0 w 1125"/>
                <a:gd name="T77" fmla="*/ 913 h 1696"/>
                <a:gd name="T78" fmla="*/ 5 w 1125"/>
                <a:gd name="T79" fmla="*/ 996 h 1696"/>
                <a:gd name="T80" fmla="*/ 35 w 1125"/>
                <a:gd name="T81" fmla="*/ 1137 h 1696"/>
                <a:gd name="T82" fmla="*/ 41 w 1125"/>
                <a:gd name="T83" fmla="*/ 1193 h 1696"/>
                <a:gd name="T84" fmla="*/ 119 w 1125"/>
                <a:gd name="T85" fmla="*/ 13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5" h="1696">
                  <a:moveTo>
                    <a:pt x="119" y="1346"/>
                  </a:moveTo>
                  <a:lnTo>
                    <a:pt x="122" y="1356"/>
                  </a:lnTo>
                  <a:lnTo>
                    <a:pt x="125" y="1359"/>
                  </a:lnTo>
                  <a:lnTo>
                    <a:pt x="206" y="1519"/>
                  </a:lnTo>
                  <a:lnTo>
                    <a:pt x="290" y="1583"/>
                  </a:lnTo>
                  <a:lnTo>
                    <a:pt x="334" y="1648"/>
                  </a:lnTo>
                  <a:lnTo>
                    <a:pt x="425" y="1696"/>
                  </a:lnTo>
                  <a:lnTo>
                    <a:pt x="587" y="1687"/>
                  </a:lnTo>
                  <a:lnTo>
                    <a:pt x="730" y="1683"/>
                  </a:lnTo>
                  <a:lnTo>
                    <a:pt x="842" y="1583"/>
                  </a:lnTo>
                  <a:lnTo>
                    <a:pt x="941" y="1429"/>
                  </a:lnTo>
                  <a:lnTo>
                    <a:pt x="1002" y="1359"/>
                  </a:lnTo>
                  <a:lnTo>
                    <a:pt x="1037" y="1269"/>
                  </a:lnTo>
                  <a:lnTo>
                    <a:pt x="1089" y="1137"/>
                  </a:lnTo>
                  <a:lnTo>
                    <a:pt x="1092" y="1096"/>
                  </a:lnTo>
                  <a:lnTo>
                    <a:pt x="1125" y="913"/>
                  </a:lnTo>
                  <a:lnTo>
                    <a:pt x="1125" y="849"/>
                  </a:lnTo>
                  <a:lnTo>
                    <a:pt x="1116" y="690"/>
                  </a:lnTo>
                  <a:lnTo>
                    <a:pt x="1112" y="635"/>
                  </a:lnTo>
                  <a:lnTo>
                    <a:pt x="1060" y="466"/>
                  </a:lnTo>
                  <a:lnTo>
                    <a:pt x="1057" y="452"/>
                  </a:lnTo>
                  <a:lnTo>
                    <a:pt x="1037" y="420"/>
                  </a:lnTo>
                  <a:lnTo>
                    <a:pt x="986" y="282"/>
                  </a:lnTo>
                  <a:lnTo>
                    <a:pt x="951" y="244"/>
                  </a:lnTo>
                  <a:lnTo>
                    <a:pt x="891" y="127"/>
                  </a:lnTo>
                  <a:lnTo>
                    <a:pt x="738" y="21"/>
                  </a:lnTo>
                  <a:lnTo>
                    <a:pt x="736" y="18"/>
                  </a:lnTo>
                  <a:lnTo>
                    <a:pt x="730" y="15"/>
                  </a:lnTo>
                  <a:lnTo>
                    <a:pt x="452" y="2"/>
                  </a:lnTo>
                  <a:lnTo>
                    <a:pt x="425" y="0"/>
                  </a:lnTo>
                  <a:lnTo>
                    <a:pt x="398" y="21"/>
                  </a:lnTo>
                  <a:lnTo>
                    <a:pt x="354" y="71"/>
                  </a:lnTo>
                  <a:lnTo>
                    <a:pt x="177" y="244"/>
                  </a:lnTo>
                  <a:lnTo>
                    <a:pt x="119" y="350"/>
                  </a:lnTo>
                  <a:lnTo>
                    <a:pt x="63" y="466"/>
                  </a:lnTo>
                  <a:lnTo>
                    <a:pt x="58" y="511"/>
                  </a:lnTo>
                  <a:lnTo>
                    <a:pt x="9" y="690"/>
                  </a:lnTo>
                  <a:lnTo>
                    <a:pt x="7" y="771"/>
                  </a:lnTo>
                  <a:lnTo>
                    <a:pt x="0" y="913"/>
                  </a:lnTo>
                  <a:lnTo>
                    <a:pt x="5" y="996"/>
                  </a:lnTo>
                  <a:lnTo>
                    <a:pt x="35" y="1137"/>
                  </a:lnTo>
                  <a:lnTo>
                    <a:pt x="41" y="1193"/>
                  </a:lnTo>
                  <a:lnTo>
                    <a:pt x="119" y="1346"/>
                  </a:lnTo>
                </a:path>
              </a:pathLst>
            </a:custGeom>
            <a:noFill/>
            <a:ln w="4763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Freeform 40"/>
            <p:cNvSpPr>
              <a:spLocks/>
            </p:cNvSpPr>
            <p:nvPr/>
          </p:nvSpPr>
          <p:spPr bwMode="auto">
            <a:xfrm>
              <a:off x="4356" y="1571"/>
              <a:ext cx="304" cy="466"/>
            </a:xfrm>
            <a:custGeom>
              <a:avLst/>
              <a:gdLst>
                <a:gd name="T0" fmla="*/ 13 w 912"/>
                <a:gd name="T1" fmla="*/ 834 h 1400"/>
                <a:gd name="T2" fmla="*/ 36 w 912"/>
                <a:gd name="T3" fmla="*/ 974 h 1400"/>
                <a:gd name="T4" fmla="*/ 42 w 912"/>
                <a:gd name="T5" fmla="*/ 992 h 1400"/>
                <a:gd name="T6" fmla="*/ 97 w 912"/>
                <a:gd name="T7" fmla="*/ 1153 h 1400"/>
                <a:gd name="T8" fmla="*/ 148 w 912"/>
                <a:gd name="T9" fmla="*/ 1214 h 1400"/>
                <a:gd name="T10" fmla="*/ 195 w 912"/>
                <a:gd name="T11" fmla="*/ 1305 h 1400"/>
                <a:gd name="T12" fmla="*/ 318 w 912"/>
                <a:gd name="T13" fmla="*/ 1400 h 1400"/>
                <a:gd name="T14" fmla="*/ 376 w 912"/>
                <a:gd name="T15" fmla="*/ 1395 h 1400"/>
                <a:gd name="T16" fmla="*/ 624 w 912"/>
                <a:gd name="T17" fmla="*/ 1384 h 1400"/>
                <a:gd name="T18" fmla="*/ 771 w 912"/>
                <a:gd name="T19" fmla="*/ 1214 h 1400"/>
                <a:gd name="T20" fmla="*/ 830 w 912"/>
                <a:gd name="T21" fmla="*/ 1064 h 1400"/>
                <a:gd name="T22" fmla="*/ 874 w 912"/>
                <a:gd name="T23" fmla="*/ 992 h 1400"/>
                <a:gd name="T24" fmla="*/ 907 w 912"/>
                <a:gd name="T25" fmla="*/ 786 h 1400"/>
                <a:gd name="T26" fmla="*/ 912 w 912"/>
                <a:gd name="T27" fmla="*/ 768 h 1400"/>
                <a:gd name="T28" fmla="*/ 904 w 912"/>
                <a:gd name="T29" fmla="*/ 564 h 1400"/>
                <a:gd name="T30" fmla="*/ 903 w 912"/>
                <a:gd name="T31" fmla="*/ 545 h 1400"/>
                <a:gd name="T32" fmla="*/ 865 w 912"/>
                <a:gd name="T33" fmla="*/ 369 h 1400"/>
                <a:gd name="T34" fmla="*/ 842 w 912"/>
                <a:gd name="T35" fmla="*/ 321 h 1400"/>
                <a:gd name="T36" fmla="*/ 796 w 912"/>
                <a:gd name="T37" fmla="*/ 196 h 1400"/>
                <a:gd name="T38" fmla="*/ 704 w 912"/>
                <a:gd name="T39" fmla="*/ 99 h 1400"/>
                <a:gd name="T40" fmla="*/ 682 w 912"/>
                <a:gd name="T41" fmla="*/ 57 h 1400"/>
                <a:gd name="T42" fmla="*/ 624 w 912"/>
                <a:gd name="T43" fmla="*/ 16 h 1400"/>
                <a:gd name="T44" fmla="*/ 446 w 912"/>
                <a:gd name="T45" fmla="*/ 6 h 1400"/>
                <a:gd name="T46" fmla="*/ 318 w 912"/>
                <a:gd name="T47" fmla="*/ 0 h 1400"/>
                <a:gd name="T48" fmla="*/ 218 w 912"/>
                <a:gd name="T49" fmla="*/ 99 h 1400"/>
                <a:gd name="T50" fmla="*/ 150 w 912"/>
                <a:gd name="T51" fmla="*/ 223 h 1400"/>
                <a:gd name="T52" fmla="*/ 74 w 912"/>
                <a:gd name="T53" fmla="*/ 321 h 1400"/>
                <a:gd name="T54" fmla="*/ 13 w 912"/>
                <a:gd name="T55" fmla="*/ 539 h 1400"/>
                <a:gd name="T56" fmla="*/ 12 w 912"/>
                <a:gd name="T57" fmla="*/ 545 h 1400"/>
                <a:gd name="T58" fmla="*/ 12 w 912"/>
                <a:gd name="T59" fmla="*/ 546 h 1400"/>
                <a:gd name="T60" fmla="*/ 0 w 912"/>
                <a:gd name="T61" fmla="*/ 768 h 1400"/>
                <a:gd name="T62" fmla="*/ 0 w 912"/>
                <a:gd name="T63" fmla="*/ 777 h 1400"/>
                <a:gd name="T64" fmla="*/ 13 w 912"/>
                <a:gd name="T65" fmla="*/ 834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2" h="1400">
                  <a:moveTo>
                    <a:pt x="13" y="834"/>
                  </a:moveTo>
                  <a:lnTo>
                    <a:pt x="36" y="974"/>
                  </a:lnTo>
                  <a:lnTo>
                    <a:pt x="42" y="992"/>
                  </a:lnTo>
                  <a:lnTo>
                    <a:pt x="97" y="1153"/>
                  </a:lnTo>
                  <a:lnTo>
                    <a:pt x="148" y="1214"/>
                  </a:lnTo>
                  <a:lnTo>
                    <a:pt x="195" y="1305"/>
                  </a:lnTo>
                  <a:lnTo>
                    <a:pt x="318" y="1400"/>
                  </a:lnTo>
                  <a:lnTo>
                    <a:pt x="376" y="1395"/>
                  </a:lnTo>
                  <a:lnTo>
                    <a:pt x="624" y="1384"/>
                  </a:lnTo>
                  <a:lnTo>
                    <a:pt x="771" y="1214"/>
                  </a:lnTo>
                  <a:lnTo>
                    <a:pt x="830" y="1064"/>
                  </a:lnTo>
                  <a:lnTo>
                    <a:pt x="874" y="992"/>
                  </a:lnTo>
                  <a:lnTo>
                    <a:pt x="907" y="786"/>
                  </a:lnTo>
                  <a:lnTo>
                    <a:pt x="912" y="768"/>
                  </a:lnTo>
                  <a:lnTo>
                    <a:pt x="904" y="564"/>
                  </a:lnTo>
                  <a:lnTo>
                    <a:pt x="903" y="545"/>
                  </a:lnTo>
                  <a:lnTo>
                    <a:pt x="865" y="369"/>
                  </a:lnTo>
                  <a:lnTo>
                    <a:pt x="842" y="321"/>
                  </a:lnTo>
                  <a:lnTo>
                    <a:pt x="796" y="196"/>
                  </a:lnTo>
                  <a:lnTo>
                    <a:pt x="704" y="99"/>
                  </a:lnTo>
                  <a:lnTo>
                    <a:pt x="682" y="57"/>
                  </a:lnTo>
                  <a:lnTo>
                    <a:pt x="624" y="16"/>
                  </a:lnTo>
                  <a:lnTo>
                    <a:pt x="446" y="6"/>
                  </a:lnTo>
                  <a:lnTo>
                    <a:pt x="318" y="0"/>
                  </a:lnTo>
                  <a:lnTo>
                    <a:pt x="218" y="99"/>
                  </a:lnTo>
                  <a:lnTo>
                    <a:pt x="150" y="223"/>
                  </a:lnTo>
                  <a:lnTo>
                    <a:pt x="74" y="321"/>
                  </a:lnTo>
                  <a:lnTo>
                    <a:pt x="13" y="539"/>
                  </a:lnTo>
                  <a:lnTo>
                    <a:pt x="12" y="545"/>
                  </a:lnTo>
                  <a:lnTo>
                    <a:pt x="12" y="546"/>
                  </a:lnTo>
                  <a:lnTo>
                    <a:pt x="0" y="768"/>
                  </a:lnTo>
                  <a:lnTo>
                    <a:pt x="0" y="777"/>
                  </a:lnTo>
                  <a:lnTo>
                    <a:pt x="13" y="834"/>
                  </a:lnTo>
                </a:path>
              </a:pathLst>
            </a:custGeom>
            <a:noFill/>
            <a:ln w="4763">
              <a:solidFill>
                <a:srgbClr val="D000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Freeform 41"/>
            <p:cNvSpPr>
              <a:spLocks/>
            </p:cNvSpPr>
            <p:nvPr/>
          </p:nvSpPr>
          <p:spPr bwMode="auto">
            <a:xfrm>
              <a:off x="4388" y="1619"/>
              <a:ext cx="242" cy="372"/>
            </a:xfrm>
            <a:custGeom>
              <a:avLst/>
              <a:gdLst>
                <a:gd name="T0" fmla="*/ 223 w 727"/>
                <a:gd name="T1" fmla="*/ 1116 h 1116"/>
                <a:gd name="T2" fmla="*/ 492 w 727"/>
                <a:gd name="T3" fmla="*/ 1099 h 1116"/>
                <a:gd name="T4" fmla="*/ 529 w 727"/>
                <a:gd name="T5" fmla="*/ 1096 h 1116"/>
                <a:gd name="T6" fmla="*/ 551 w 727"/>
                <a:gd name="T7" fmla="*/ 1070 h 1116"/>
                <a:gd name="T8" fmla="*/ 560 w 727"/>
                <a:gd name="T9" fmla="*/ 1048 h 1116"/>
                <a:gd name="T10" fmla="*/ 679 w 727"/>
                <a:gd name="T11" fmla="*/ 848 h 1116"/>
                <a:gd name="T12" fmla="*/ 699 w 727"/>
                <a:gd name="T13" fmla="*/ 723 h 1116"/>
                <a:gd name="T14" fmla="*/ 727 w 727"/>
                <a:gd name="T15" fmla="*/ 624 h 1116"/>
                <a:gd name="T16" fmla="*/ 721 w 727"/>
                <a:gd name="T17" fmla="*/ 484 h 1116"/>
                <a:gd name="T18" fmla="*/ 715 w 727"/>
                <a:gd name="T19" fmla="*/ 401 h 1116"/>
                <a:gd name="T20" fmla="*/ 690 w 727"/>
                <a:gd name="T21" fmla="*/ 283 h 1116"/>
                <a:gd name="T22" fmla="*/ 640 w 727"/>
                <a:gd name="T23" fmla="*/ 177 h 1116"/>
                <a:gd name="T24" fmla="*/ 616 w 727"/>
                <a:gd name="T25" fmla="*/ 113 h 1116"/>
                <a:gd name="T26" fmla="*/ 529 w 727"/>
                <a:gd name="T27" fmla="*/ 20 h 1116"/>
                <a:gd name="T28" fmla="*/ 448 w 727"/>
                <a:gd name="T29" fmla="*/ 15 h 1116"/>
                <a:gd name="T30" fmla="*/ 223 w 727"/>
                <a:gd name="T31" fmla="*/ 0 h 1116"/>
                <a:gd name="T32" fmla="*/ 89 w 727"/>
                <a:gd name="T33" fmla="*/ 177 h 1116"/>
                <a:gd name="T34" fmla="*/ 55 w 727"/>
                <a:gd name="T35" fmla="*/ 301 h 1116"/>
                <a:gd name="T36" fmla="*/ 11 w 727"/>
                <a:gd name="T37" fmla="*/ 401 h 1116"/>
                <a:gd name="T38" fmla="*/ 5 w 727"/>
                <a:gd name="T39" fmla="*/ 562 h 1116"/>
                <a:gd name="T40" fmla="*/ 0 w 727"/>
                <a:gd name="T41" fmla="*/ 624 h 1116"/>
                <a:gd name="T42" fmla="*/ 24 w 727"/>
                <a:gd name="T43" fmla="*/ 769 h 1116"/>
                <a:gd name="T44" fmla="*/ 49 w 727"/>
                <a:gd name="T45" fmla="*/ 848 h 1116"/>
                <a:gd name="T46" fmla="*/ 85 w 727"/>
                <a:gd name="T47" fmla="*/ 949 h 1116"/>
                <a:gd name="T48" fmla="*/ 181 w 727"/>
                <a:gd name="T49" fmla="*/ 1070 h 1116"/>
                <a:gd name="T50" fmla="*/ 193 w 727"/>
                <a:gd name="T51" fmla="*/ 1093 h 1116"/>
                <a:gd name="T52" fmla="*/ 223 w 727"/>
                <a:gd name="T5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7" h="1116">
                  <a:moveTo>
                    <a:pt x="223" y="1116"/>
                  </a:moveTo>
                  <a:lnTo>
                    <a:pt x="492" y="1099"/>
                  </a:lnTo>
                  <a:lnTo>
                    <a:pt x="529" y="1096"/>
                  </a:lnTo>
                  <a:lnTo>
                    <a:pt x="551" y="1070"/>
                  </a:lnTo>
                  <a:lnTo>
                    <a:pt x="560" y="1048"/>
                  </a:lnTo>
                  <a:lnTo>
                    <a:pt x="679" y="848"/>
                  </a:lnTo>
                  <a:lnTo>
                    <a:pt x="699" y="723"/>
                  </a:lnTo>
                  <a:lnTo>
                    <a:pt x="727" y="624"/>
                  </a:lnTo>
                  <a:lnTo>
                    <a:pt x="721" y="484"/>
                  </a:lnTo>
                  <a:lnTo>
                    <a:pt x="715" y="401"/>
                  </a:lnTo>
                  <a:lnTo>
                    <a:pt x="690" y="283"/>
                  </a:lnTo>
                  <a:lnTo>
                    <a:pt x="640" y="177"/>
                  </a:lnTo>
                  <a:lnTo>
                    <a:pt x="616" y="113"/>
                  </a:lnTo>
                  <a:lnTo>
                    <a:pt x="529" y="20"/>
                  </a:lnTo>
                  <a:lnTo>
                    <a:pt x="448" y="15"/>
                  </a:lnTo>
                  <a:lnTo>
                    <a:pt x="223" y="0"/>
                  </a:lnTo>
                  <a:lnTo>
                    <a:pt x="89" y="177"/>
                  </a:lnTo>
                  <a:lnTo>
                    <a:pt x="55" y="301"/>
                  </a:lnTo>
                  <a:lnTo>
                    <a:pt x="11" y="401"/>
                  </a:lnTo>
                  <a:lnTo>
                    <a:pt x="5" y="562"/>
                  </a:lnTo>
                  <a:lnTo>
                    <a:pt x="0" y="624"/>
                  </a:lnTo>
                  <a:lnTo>
                    <a:pt x="24" y="769"/>
                  </a:lnTo>
                  <a:lnTo>
                    <a:pt x="49" y="848"/>
                  </a:lnTo>
                  <a:lnTo>
                    <a:pt x="85" y="949"/>
                  </a:lnTo>
                  <a:lnTo>
                    <a:pt x="181" y="1070"/>
                  </a:lnTo>
                  <a:lnTo>
                    <a:pt x="193" y="1093"/>
                  </a:lnTo>
                  <a:lnTo>
                    <a:pt x="223" y="1116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Freeform 42"/>
            <p:cNvSpPr>
              <a:spLocks/>
            </p:cNvSpPr>
            <p:nvPr/>
          </p:nvSpPr>
          <p:spPr bwMode="auto">
            <a:xfrm>
              <a:off x="4236" y="1385"/>
              <a:ext cx="540" cy="842"/>
            </a:xfrm>
            <a:custGeom>
              <a:avLst/>
              <a:gdLst>
                <a:gd name="T0" fmla="*/ 68 w 1621"/>
                <a:gd name="T1" fmla="*/ 1658 h 2525"/>
                <a:gd name="T2" fmla="*/ 81 w 1621"/>
                <a:gd name="T3" fmla="*/ 1761 h 2525"/>
                <a:gd name="T4" fmla="*/ 85 w 1621"/>
                <a:gd name="T5" fmla="*/ 1771 h 2525"/>
                <a:gd name="T6" fmla="*/ 119 w 1621"/>
                <a:gd name="T7" fmla="*/ 1959 h 2525"/>
                <a:gd name="T8" fmla="*/ 149 w 1621"/>
                <a:gd name="T9" fmla="*/ 1994 h 2525"/>
                <a:gd name="T10" fmla="*/ 181 w 1621"/>
                <a:gd name="T11" fmla="*/ 2136 h 2525"/>
                <a:gd name="T12" fmla="*/ 280 w 1621"/>
                <a:gd name="T13" fmla="*/ 2217 h 2525"/>
                <a:gd name="T14" fmla="*/ 296 w 1621"/>
                <a:gd name="T15" fmla="*/ 2275 h 2525"/>
                <a:gd name="T16" fmla="*/ 374 w 1621"/>
                <a:gd name="T17" fmla="*/ 2322 h 2525"/>
                <a:gd name="T18" fmla="*/ 434 w 1621"/>
                <a:gd name="T19" fmla="*/ 2397 h 2525"/>
                <a:gd name="T20" fmla="*/ 545 w 1621"/>
                <a:gd name="T21" fmla="*/ 2441 h 2525"/>
                <a:gd name="T22" fmla="*/ 598 w 1621"/>
                <a:gd name="T23" fmla="*/ 2500 h 2525"/>
                <a:gd name="T24" fmla="*/ 680 w 1621"/>
                <a:gd name="T25" fmla="*/ 2525 h 2525"/>
                <a:gd name="T26" fmla="*/ 881 w 1621"/>
                <a:gd name="T27" fmla="*/ 2516 h 2525"/>
                <a:gd name="T28" fmla="*/ 985 w 1621"/>
                <a:gd name="T29" fmla="*/ 2515 h 2525"/>
                <a:gd name="T30" fmla="*/ 1097 w 1621"/>
                <a:gd name="T31" fmla="*/ 2441 h 2525"/>
                <a:gd name="T32" fmla="*/ 1292 w 1621"/>
                <a:gd name="T33" fmla="*/ 2288 h 2525"/>
                <a:gd name="T34" fmla="*/ 1354 w 1621"/>
                <a:gd name="T35" fmla="*/ 2217 h 2525"/>
                <a:gd name="T36" fmla="*/ 1374 w 1621"/>
                <a:gd name="T37" fmla="*/ 2158 h 2525"/>
                <a:gd name="T38" fmla="*/ 1493 w 1621"/>
                <a:gd name="T39" fmla="*/ 1994 h 2525"/>
                <a:gd name="T40" fmla="*/ 1535 w 1621"/>
                <a:gd name="T41" fmla="*/ 1816 h 2525"/>
                <a:gd name="T42" fmla="*/ 1560 w 1621"/>
                <a:gd name="T43" fmla="*/ 1771 h 2525"/>
                <a:gd name="T44" fmla="*/ 1591 w 1621"/>
                <a:gd name="T45" fmla="*/ 1552 h 2525"/>
                <a:gd name="T46" fmla="*/ 1593 w 1621"/>
                <a:gd name="T47" fmla="*/ 1548 h 2525"/>
                <a:gd name="T48" fmla="*/ 1598 w 1621"/>
                <a:gd name="T49" fmla="*/ 1477 h 2525"/>
                <a:gd name="T50" fmla="*/ 1621 w 1621"/>
                <a:gd name="T51" fmla="*/ 1342 h 2525"/>
                <a:gd name="T52" fmla="*/ 1621 w 1621"/>
                <a:gd name="T53" fmla="*/ 1324 h 2525"/>
                <a:gd name="T54" fmla="*/ 1612 w 1621"/>
                <a:gd name="T55" fmla="*/ 1112 h 2525"/>
                <a:gd name="T56" fmla="*/ 1612 w 1621"/>
                <a:gd name="T57" fmla="*/ 1101 h 2525"/>
                <a:gd name="T58" fmla="*/ 1598 w 1621"/>
                <a:gd name="T59" fmla="*/ 1035 h 2525"/>
                <a:gd name="T60" fmla="*/ 1586 w 1621"/>
                <a:gd name="T61" fmla="*/ 886 h 2525"/>
                <a:gd name="T62" fmla="*/ 1583 w 1621"/>
                <a:gd name="T63" fmla="*/ 879 h 2525"/>
                <a:gd name="T64" fmla="*/ 1557 w 1621"/>
                <a:gd name="T65" fmla="*/ 684 h 2525"/>
                <a:gd name="T66" fmla="*/ 1540 w 1621"/>
                <a:gd name="T67" fmla="*/ 655 h 2525"/>
                <a:gd name="T68" fmla="*/ 1511 w 1621"/>
                <a:gd name="T69" fmla="*/ 494 h 2525"/>
                <a:gd name="T70" fmla="*/ 1450 w 1621"/>
                <a:gd name="T71" fmla="*/ 432 h 2525"/>
                <a:gd name="T72" fmla="*/ 1428 w 1621"/>
                <a:gd name="T73" fmla="*/ 333 h 2525"/>
                <a:gd name="T74" fmla="*/ 1292 w 1621"/>
                <a:gd name="T75" fmla="*/ 231 h 2525"/>
                <a:gd name="T76" fmla="*/ 1281 w 1621"/>
                <a:gd name="T77" fmla="*/ 215 h 2525"/>
                <a:gd name="T78" fmla="*/ 1267 w 1621"/>
                <a:gd name="T79" fmla="*/ 208 h 2525"/>
                <a:gd name="T80" fmla="*/ 1168 w 1621"/>
                <a:gd name="T81" fmla="*/ 74 h 2525"/>
                <a:gd name="T82" fmla="*/ 985 w 1621"/>
                <a:gd name="T83" fmla="*/ 8 h 2525"/>
                <a:gd name="T84" fmla="*/ 956 w 1621"/>
                <a:gd name="T85" fmla="*/ 6 h 2525"/>
                <a:gd name="T86" fmla="*/ 680 w 1621"/>
                <a:gd name="T87" fmla="*/ 0 h 2525"/>
                <a:gd name="T88" fmla="*/ 426 w 1621"/>
                <a:gd name="T89" fmla="*/ 170 h 2525"/>
                <a:gd name="T90" fmla="*/ 374 w 1621"/>
                <a:gd name="T91" fmla="*/ 202 h 2525"/>
                <a:gd name="T92" fmla="*/ 368 w 1621"/>
                <a:gd name="T93" fmla="*/ 208 h 2525"/>
                <a:gd name="T94" fmla="*/ 367 w 1621"/>
                <a:gd name="T95" fmla="*/ 214 h 2525"/>
                <a:gd name="T96" fmla="*/ 190 w 1621"/>
                <a:gd name="T97" fmla="*/ 432 h 2525"/>
                <a:gd name="T98" fmla="*/ 139 w 1621"/>
                <a:gd name="T99" fmla="*/ 603 h 2525"/>
                <a:gd name="T100" fmla="*/ 106 w 1621"/>
                <a:gd name="T101" fmla="*/ 655 h 2525"/>
                <a:gd name="T102" fmla="*/ 68 w 1621"/>
                <a:gd name="T103" fmla="*/ 851 h 2525"/>
                <a:gd name="T104" fmla="*/ 58 w 1621"/>
                <a:gd name="T105" fmla="*/ 879 h 2525"/>
                <a:gd name="T106" fmla="*/ 58 w 1621"/>
                <a:gd name="T107" fmla="*/ 886 h 2525"/>
                <a:gd name="T108" fmla="*/ 7 w 1621"/>
                <a:gd name="T109" fmla="*/ 1101 h 2525"/>
                <a:gd name="T110" fmla="*/ 7 w 1621"/>
                <a:gd name="T111" fmla="*/ 1146 h 2525"/>
                <a:gd name="T112" fmla="*/ 0 w 1621"/>
                <a:gd name="T113" fmla="*/ 1324 h 2525"/>
                <a:gd name="T114" fmla="*/ 1 w 1621"/>
                <a:gd name="T115" fmla="*/ 1374 h 2525"/>
                <a:gd name="T116" fmla="*/ 32 w 1621"/>
                <a:gd name="T117" fmla="*/ 1548 h 2525"/>
                <a:gd name="T118" fmla="*/ 33 w 1621"/>
                <a:gd name="T119" fmla="*/ 1574 h 2525"/>
                <a:gd name="T120" fmla="*/ 68 w 1621"/>
                <a:gd name="T121" fmla="*/ 1658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1" h="2525">
                  <a:moveTo>
                    <a:pt x="68" y="1658"/>
                  </a:moveTo>
                  <a:lnTo>
                    <a:pt x="81" y="1761"/>
                  </a:lnTo>
                  <a:lnTo>
                    <a:pt x="85" y="1771"/>
                  </a:lnTo>
                  <a:lnTo>
                    <a:pt x="119" y="1959"/>
                  </a:lnTo>
                  <a:lnTo>
                    <a:pt x="149" y="1994"/>
                  </a:lnTo>
                  <a:lnTo>
                    <a:pt x="181" y="2136"/>
                  </a:lnTo>
                  <a:lnTo>
                    <a:pt x="280" y="2217"/>
                  </a:lnTo>
                  <a:lnTo>
                    <a:pt x="296" y="2275"/>
                  </a:lnTo>
                  <a:lnTo>
                    <a:pt x="374" y="2322"/>
                  </a:lnTo>
                  <a:lnTo>
                    <a:pt x="434" y="2397"/>
                  </a:lnTo>
                  <a:lnTo>
                    <a:pt x="545" y="2441"/>
                  </a:lnTo>
                  <a:lnTo>
                    <a:pt x="598" y="2500"/>
                  </a:lnTo>
                  <a:lnTo>
                    <a:pt x="680" y="2525"/>
                  </a:lnTo>
                  <a:lnTo>
                    <a:pt x="881" y="2516"/>
                  </a:lnTo>
                  <a:lnTo>
                    <a:pt x="985" y="2515"/>
                  </a:lnTo>
                  <a:lnTo>
                    <a:pt x="1097" y="2441"/>
                  </a:lnTo>
                  <a:lnTo>
                    <a:pt x="1292" y="2288"/>
                  </a:lnTo>
                  <a:lnTo>
                    <a:pt x="1354" y="2217"/>
                  </a:lnTo>
                  <a:lnTo>
                    <a:pt x="1374" y="2158"/>
                  </a:lnTo>
                  <a:lnTo>
                    <a:pt x="1493" y="1994"/>
                  </a:lnTo>
                  <a:lnTo>
                    <a:pt x="1535" y="1816"/>
                  </a:lnTo>
                  <a:lnTo>
                    <a:pt x="1560" y="1771"/>
                  </a:lnTo>
                  <a:lnTo>
                    <a:pt x="1591" y="1552"/>
                  </a:lnTo>
                  <a:lnTo>
                    <a:pt x="1593" y="1548"/>
                  </a:lnTo>
                  <a:lnTo>
                    <a:pt x="1598" y="1477"/>
                  </a:lnTo>
                  <a:lnTo>
                    <a:pt x="1621" y="1342"/>
                  </a:lnTo>
                  <a:lnTo>
                    <a:pt x="1621" y="1324"/>
                  </a:lnTo>
                  <a:lnTo>
                    <a:pt x="1612" y="1112"/>
                  </a:lnTo>
                  <a:lnTo>
                    <a:pt x="1612" y="1101"/>
                  </a:lnTo>
                  <a:lnTo>
                    <a:pt x="1598" y="1035"/>
                  </a:lnTo>
                  <a:lnTo>
                    <a:pt x="1586" y="886"/>
                  </a:lnTo>
                  <a:lnTo>
                    <a:pt x="1583" y="879"/>
                  </a:lnTo>
                  <a:lnTo>
                    <a:pt x="1557" y="684"/>
                  </a:lnTo>
                  <a:lnTo>
                    <a:pt x="1540" y="655"/>
                  </a:lnTo>
                  <a:lnTo>
                    <a:pt x="1511" y="494"/>
                  </a:lnTo>
                  <a:lnTo>
                    <a:pt x="1450" y="432"/>
                  </a:lnTo>
                  <a:lnTo>
                    <a:pt x="1428" y="333"/>
                  </a:lnTo>
                  <a:lnTo>
                    <a:pt x="1292" y="231"/>
                  </a:lnTo>
                  <a:lnTo>
                    <a:pt x="1281" y="215"/>
                  </a:lnTo>
                  <a:lnTo>
                    <a:pt x="1267" y="208"/>
                  </a:lnTo>
                  <a:lnTo>
                    <a:pt x="1168" y="74"/>
                  </a:lnTo>
                  <a:lnTo>
                    <a:pt x="985" y="8"/>
                  </a:lnTo>
                  <a:lnTo>
                    <a:pt x="956" y="6"/>
                  </a:lnTo>
                  <a:lnTo>
                    <a:pt x="680" y="0"/>
                  </a:lnTo>
                  <a:lnTo>
                    <a:pt x="426" y="170"/>
                  </a:lnTo>
                  <a:lnTo>
                    <a:pt x="374" y="202"/>
                  </a:lnTo>
                  <a:lnTo>
                    <a:pt x="368" y="208"/>
                  </a:lnTo>
                  <a:lnTo>
                    <a:pt x="367" y="214"/>
                  </a:lnTo>
                  <a:lnTo>
                    <a:pt x="190" y="432"/>
                  </a:lnTo>
                  <a:lnTo>
                    <a:pt x="139" y="603"/>
                  </a:lnTo>
                  <a:lnTo>
                    <a:pt x="106" y="655"/>
                  </a:lnTo>
                  <a:lnTo>
                    <a:pt x="68" y="851"/>
                  </a:lnTo>
                  <a:lnTo>
                    <a:pt x="58" y="879"/>
                  </a:lnTo>
                  <a:lnTo>
                    <a:pt x="58" y="886"/>
                  </a:lnTo>
                  <a:lnTo>
                    <a:pt x="7" y="1101"/>
                  </a:lnTo>
                  <a:lnTo>
                    <a:pt x="7" y="1146"/>
                  </a:lnTo>
                  <a:lnTo>
                    <a:pt x="0" y="1324"/>
                  </a:lnTo>
                  <a:lnTo>
                    <a:pt x="1" y="1374"/>
                  </a:lnTo>
                  <a:lnTo>
                    <a:pt x="32" y="1548"/>
                  </a:lnTo>
                  <a:lnTo>
                    <a:pt x="33" y="1574"/>
                  </a:lnTo>
                  <a:lnTo>
                    <a:pt x="68" y="1658"/>
                  </a:lnTo>
                </a:path>
              </a:pathLst>
            </a:custGeom>
            <a:noFill/>
            <a:ln w="4763">
              <a:solidFill>
                <a:srgbClr val="003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Freeform 43"/>
            <p:cNvSpPr>
              <a:spLocks/>
            </p:cNvSpPr>
            <p:nvPr/>
          </p:nvSpPr>
          <p:spPr bwMode="auto">
            <a:xfrm>
              <a:off x="4286" y="1465"/>
              <a:ext cx="447" cy="680"/>
            </a:xfrm>
            <a:custGeom>
              <a:avLst/>
              <a:gdLst>
                <a:gd name="T0" fmla="*/ 223 w 1341"/>
                <a:gd name="T1" fmla="*/ 1773 h 2040"/>
                <a:gd name="T2" fmla="*/ 315 w 1341"/>
                <a:gd name="T3" fmla="*/ 1911 h 2040"/>
                <a:gd name="T4" fmla="*/ 441 w 1341"/>
                <a:gd name="T5" fmla="*/ 1978 h 2040"/>
                <a:gd name="T6" fmla="*/ 473 w 1341"/>
                <a:gd name="T7" fmla="*/ 2019 h 2040"/>
                <a:gd name="T8" fmla="*/ 529 w 1341"/>
                <a:gd name="T9" fmla="*/ 2040 h 2040"/>
                <a:gd name="T10" fmla="*/ 763 w 1341"/>
                <a:gd name="T11" fmla="*/ 2030 h 2040"/>
                <a:gd name="T12" fmla="*/ 834 w 1341"/>
                <a:gd name="T13" fmla="*/ 2029 h 2040"/>
                <a:gd name="T14" fmla="*/ 901 w 1341"/>
                <a:gd name="T15" fmla="*/ 1978 h 2040"/>
                <a:gd name="T16" fmla="*/ 1049 w 1341"/>
                <a:gd name="T17" fmla="*/ 1821 h 2040"/>
                <a:gd name="T18" fmla="*/ 1123 w 1341"/>
                <a:gd name="T19" fmla="*/ 1755 h 2040"/>
                <a:gd name="T20" fmla="*/ 1139 w 1341"/>
                <a:gd name="T21" fmla="*/ 1727 h 2040"/>
                <a:gd name="T22" fmla="*/ 1252 w 1341"/>
                <a:gd name="T23" fmla="*/ 1531 h 2040"/>
                <a:gd name="T24" fmla="*/ 1265 w 1341"/>
                <a:gd name="T25" fmla="*/ 1440 h 2040"/>
                <a:gd name="T26" fmla="*/ 1316 w 1341"/>
                <a:gd name="T27" fmla="*/ 1307 h 2040"/>
                <a:gd name="T28" fmla="*/ 1325 w 1341"/>
                <a:gd name="T29" fmla="*/ 1174 h 2040"/>
                <a:gd name="T30" fmla="*/ 1341 w 1341"/>
                <a:gd name="T31" fmla="*/ 1085 h 2040"/>
                <a:gd name="T32" fmla="*/ 1339 w 1341"/>
                <a:gd name="T33" fmla="*/ 940 h 2040"/>
                <a:gd name="T34" fmla="*/ 1335 w 1341"/>
                <a:gd name="T35" fmla="*/ 862 h 2040"/>
                <a:gd name="T36" fmla="*/ 1325 w 1341"/>
                <a:gd name="T37" fmla="*/ 727 h 2040"/>
                <a:gd name="T38" fmla="*/ 1297 w 1341"/>
                <a:gd name="T39" fmla="*/ 638 h 2040"/>
                <a:gd name="T40" fmla="*/ 1283 w 1341"/>
                <a:gd name="T41" fmla="*/ 535 h 2040"/>
                <a:gd name="T42" fmla="*/ 1209 w 1341"/>
                <a:gd name="T43" fmla="*/ 416 h 2040"/>
                <a:gd name="T44" fmla="*/ 1201 w 1341"/>
                <a:gd name="T45" fmla="*/ 371 h 2040"/>
                <a:gd name="T46" fmla="*/ 1139 w 1341"/>
                <a:gd name="T47" fmla="*/ 307 h 2040"/>
                <a:gd name="T48" fmla="*/ 1098 w 1341"/>
                <a:gd name="T49" fmla="*/ 223 h 2040"/>
                <a:gd name="T50" fmla="*/ 1053 w 1341"/>
                <a:gd name="T51" fmla="*/ 193 h 2040"/>
                <a:gd name="T52" fmla="*/ 984 w 1341"/>
                <a:gd name="T53" fmla="*/ 82 h 2040"/>
                <a:gd name="T54" fmla="*/ 834 w 1341"/>
                <a:gd name="T55" fmla="*/ 10 h 2040"/>
                <a:gd name="T56" fmla="*/ 783 w 1341"/>
                <a:gd name="T57" fmla="*/ 7 h 2040"/>
                <a:gd name="T58" fmla="*/ 529 w 1341"/>
                <a:gd name="T59" fmla="*/ 0 h 2040"/>
                <a:gd name="T60" fmla="*/ 283 w 1341"/>
                <a:gd name="T61" fmla="*/ 193 h 2040"/>
                <a:gd name="T62" fmla="*/ 223 w 1341"/>
                <a:gd name="T63" fmla="*/ 262 h 2040"/>
                <a:gd name="T64" fmla="*/ 123 w 1341"/>
                <a:gd name="T65" fmla="*/ 416 h 2040"/>
                <a:gd name="T66" fmla="*/ 107 w 1341"/>
                <a:gd name="T67" fmla="*/ 502 h 2040"/>
                <a:gd name="T68" fmla="*/ 40 w 1341"/>
                <a:gd name="T69" fmla="*/ 638 h 2040"/>
                <a:gd name="T70" fmla="*/ 27 w 1341"/>
                <a:gd name="T71" fmla="*/ 783 h 2040"/>
                <a:gd name="T72" fmla="*/ 6 w 1341"/>
                <a:gd name="T73" fmla="*/ 862 h 2040"/>
                <a:gd name="T74" fmla="*/ 3 w 1341"/>
                <a:gd name="T75" fmla="*/ 1023 h 2040"/>
                <a:gd name="T76" fmla="*/ 0 w 1341"/>
                <a:gd name="T77" fmla="*/ 1085 h 2040"/>
                <a:gd name="T78" fmla="*/ 8 w 1341"/>
                <a:gd name="T79" fmla="*/ 1242 h 2040"/>
                <a:gd name="T80" fmla="*/ 23 w 1341"/>
                <a:gd name="T81" fmla="*/ 1307 h 2040"/>
                <a:gd name="T82" fmla="*/ 39 w 1341"/>
                <a:gd name="T83" fmla="*/ 1444 h 2040"/>
                <a:gd name="T84" fmla="*/ 82 w 1341"/>
                <a:gd name="T85" fmla="*/ 1531 h 2040"/>
                <a:gd name="T86" fmla="*/ 98 w 1341"/>
                <a:gd name="T87" fmla="*/ 1622 h 2040"/>
                <a:gd name="T88" fmla="*/ 209 w 1341"/>
                <a:gd name="T89" fmla="*/ 1755 h 2040"/>
                <a:gd name="T90" fmla="*/ 212 w 1341"/>
                <a:gd name="T91" fmla="*/ 1763 h 2040"/>
                <a:gd name="T92" fmla="*/ 223 w 1341"/>
                <a:gd name="T93" fmla="*/ 1773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1" h="2040">
                  <a:moveTo>
                    <a:pt x="223" y="1773"/>
                  </a:moveTo>
                  <a:lnTo>
                    <a:pt x="315" y="1911"/>
                  </a:lnTo>
                  <a:lnTo>
                    <a:pt x="441" y="1978"/>
                  </a:lnTo>
                  <a:lnTo>
                    <a:pt x="473" y="2019"/>
                  </a:lnTo>
                  <a:lnTo>
                    <a:pt x="529" y="2040"/>
                  </a:lnTo>
                  <a:lnTo>
                    <a:pt x="763" y="2030"/>
                  </a:lnTo>
                  <a:lnTo>
                    <a:pt x="834" y="2029"/>
                  </a:lnTo>
                  <a:lnTo>
                    <a:pt x="901" y="1978"/>
                  </a:lnTo>
                  <a:lnTo>
                    <a:pt x="1049" y="1821"/>
                  </a:lnTo>
                  <a:lnTo>
                    <a:pt x="1123" y="1755"/>
                  </a:lnTo>
                  <a:lnTo>
                    <a:pt x="1139" y="1727"/>
                  </a:lnTo>
                  <a:lnTo>
                    <a:pt x="1252" y="1531"/>
                  </a:lnTo>
                  <a:lnTo>
                    <a:pt x="1265" y="1440"/>
                  </a:lnTo>
                  <a:lnTo>
                    <a:pt x="1316" y="1307"/>
                  </a:lnTo>
                  <a:lnTo>
                    <a:pt x="1325" y="1174"/>
                  </a:lnTo>
                  <a:lnTo>
                    <a:pt x="1341" y="1085"/>
                  </a:lnTo>
                  <a:lnTo>
                    <a:pt x="1339" y="940"/>
                  </a:lnTo>
                  <a:lnTo>
                    <a:pt x="1335" y="862"/>
                  </a:lnTo>
                  <a:lnTo>
                    <a:pt x="1325" y="727"/>
                  </a:lnTo>
                  <a:lnTo>
                    <a:pt x="1297" y="638"/>
                  </a:lnTo>
                  <a:lnTo>
                    <a:pt x="1283" y="535"/>
                  </a:lnTo>
                  <a:lnTo>
                    <a:pt x="1209" y="416"/>
                  </a:lnTo>
                  <a:lnTo>
                    <a:pt x="1201" y="371"/>
                  </a:lnTo>
                  <a:lnTo>
                    <a:pt x="1139" y="307"/>
                  </a:lnTo>
                  <a:lnTo>
                    <a:pt x="1098" y="223"/>
                  </a:lnTo>
                  <a:lnTo>
                    <a:pt x="1053" y="193"/>
                  </a:lnTo>
                  <a:lnTo>
                    <a:pt x="984" y="82"/>
                  </a:lnTo>
                  <a:lnTo>
                    <a:pt x="834" y="10"/>
                  </a:lnTo>
                  <a:lnTo>
                    <a:pt x="783" y="7"/>
                  </a:lnTo>
                  <a:lnTo>
                    <a:pt x="529" y="0"/>
                  </a:lnTo>
                  <a:lnTo>
                    <a:pt x="283" y="193"/>
                  </a:lnTo>
                  <a:lnTo>
                    <a:pt x="223" y="262"/>
                  </a:lnTo>
                  <a:lnTo>
                    <a:pt x="123" y="416"/>
                  </a:lnTo>
                  <a:lnTo>
                    <a:pt x="107" y="502"/>
                  </a:lnTo>
                  <a:lnTo>
                    <a:pt x="40" y="638"/>
                  </a:lnTo>
                  <a:lnTo>
                    <a:pt x="27" y="783"/>
                  </a:lnTo>
                  <a:lnTo>
                    <a:pt x="6" y="862"/>
                  </a:lnTo>
                  <a:lnTo>
                    <a:pt x="3" y="1023"/>
                  </a:lnTo>
                  <a:lnTo>
                    <a:pt x="0" y="1085"/>
                  </a:lnTo>
                  <a:lnTo>
                    <a:pt x="8" y="1242"/>
                  </a:lnTo>
                  <a:lnTo>
                    <a:pt x="23" y="1307"/>
                  </a:lnTo>
                  <a:lnTo>
                    <a:pt x="39" y="1444"/>
                  </a:lnTo>
                  <a:lnTo>
                    <a:pt x="82" y="1531"/>
                  </a:lnTo>
                  <a:lnTo>
                    <a:pt x="98" y="1622"/>
                  </a:lnTo>
                  <a:lnTo>
                    <a:pt x="209" y="1755"/>
                  </a:lnTo>
                  <a:lnTo>
                    <a:pt x="212" y="1763"/>
                  </a:lnTo>
                  <a:lnTo>
                    <a:pt x="223" y="1773"/>
                  </a:lnTo>
                </a:path>
              </a:pathLst>
            </a:custGeom>
            <a:noFill/>
            <a:ln w="4763">
              <a:solidFill>
                <a:srgbClr val="00B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Freeform 44"/>
            <p:cNvSpPr>
              <a:spLocks/>
            </p:cNvSpPr>
            <p:nvPr/>
          </p:nvSpPr>
          <p:spPr bwMode="auto">
            <a:xfrm>
              <a:off x="4321" y="1522"/>
              <a:ext cx="375" cy="566"/>
            </a:xfrm>
            <a:custGeom>
              <a:avLst/>
              <a:gdLst>
                <a:gd name="T0" fmla="*/ 119 w 1125"/>
                <a:gd name="T1" fmla="*/ 1346 h 1696"/>
                <a:gd name="T2" fmla="*/ 122 w 1125"/>
                <a:gd name="T3" fmla="*/ 1356 h 1696"/>
                <a:gd name="T4" fmla="*/ 125 w 1125"/>
                <a:gd name="T5" fmla="*/ 1359 h 1696"/>
                <a:gd name="T6" fmla="*/ 206 w 1125"/>
                <a:gd name="T7" fmla="*/ 1519 h 1696"/>
                <a:gd name="T8" fmla="*/ 290 w 1125"/>
                <a:gd name="T9" fmla="*/ 1583 h 1696"/>
                <a:gd name="T10" fmla="*/ 334 w 1125"/>
                <a:gd name="T11" fmla="*/ 1648 h 1696"/>
                <a:gd name="T12" fmla="*/ 425 w 1125"/>
                <a:gd name="T13" fmla="*/ 1696 h 1696"/>
                <a:gd name="T14" fmla="*/ 587 w 1125"/>
                <a:gd name="T15" fmla="*/ 1687 h 1696"/>
                <a:gd name="T16" fmla="*/ 730 w 1125"/>
                <a:gd name="T17" fmla="*/ 1683 h 1696"/>
                <a:gd name="T18" fmla="*/ 842 w 1125"/>
                <a:gd name="T19" fmla="*/ 1583 h 1696"/>
                <a:gd name="T20" fmla="*/ 941 w 1125"/>
                <a:gd name="T21" fmla="*/ 1429 h 1696"/>
                <a:gd name="T22" fmla="*/ 1002 w 1125"/>
                <a:gd name="T23" fmla="*/ 1359 h 1696"/>
                <a:gd name="T24" fmla="*/ 1037 w 1125"/>
                <a:gd name="T25" fmla="*/ 1269 h 1696"/>
                <a:gd name="T26" fmla="*/ 1089 w 1125"/>
                <a:gd name="T27" fmla="*/ 1137 h 1696"/>
                <a:gd name="T28" fmla="*/ 1092 w 1125"/>
                <a:gd name="T29" fmla="*/ 1096 h 1696"/>
                <a:gd name="T30" fmla="*/ 1125 w 1125"/>
                <a:gd name="T31" fmla="*/ 913 h 1696"/>
                <a:gd name="T32" fmla="*/ 1125 w 1125"/>
                <a:gd name="T33" fmla="*/ 849 h 1696"/>
                <a:gd name="T34" fmla="*/ 1116 w 1125"/>
                <a:gd name="T35" fmla="*/ 690 h 1696"/>
                <a:gd name="T36" fmla="*/ 1112 w 1125"/>
                <a:gd name="T37" fmla="*/ 635 h 1696"/>
                <a:gd name="T38" fmla="*/ 1060 w 1125"/>
                <a:gd name="T39" fmla="*/ 466 h 1696"/>
                <a:gd name="T40" fmla="*/ 1057 w 1125"/>
                <a:gd name="T41" fmla="*/ 452 h 1696"/>
                <a:gd name="T42" fmla="*/ 1037 w 1125"/>
                <a:gd name="T43" fmla="*/ 420 h 1696"/>
                <a:gd name="T44" fmla="*/ 986 w 1125"/>
                <a:gd name="T45" fmla="*/ 282 h 1696"/>
                <a:gd name="T46" fmla="*/ 951 w 1125"/>
                <a:gd name="T47" fmla="*/ 244 h 1696"/>
                <a:gd name="T48" fmla="*/ 891 w 1125"/>
                <a:gd name="T49" fmla="*/ 127 h 1696"/>
                <a:gd name="T50" fmla="*/ 738 w 1125"/>
                <a:gd name="T51" fmla="*/ 21 h 1696"/>
                <a:gd name="T52" fmla="*/ 736 w 1125"/>
                <a:gd name="T53" fmla="*/ 18 h 1696"/>
                <a:gd name="T54" fmla="*/ 730 w 1125"/>
                <a:gd name="T55" fmla="*/ 15 h 1696"/>
                <a:gd name="T56" fmla="*/ 452 w 1125"/>
                <a:gd name="T57" fmla="*/ 2 h 1696"/>
                <a:gd name="T58" fmla="*/ 425 w 1125"/>
                <a:gd name="T59" fmla="*/ 0 h 1696"/>
                <a:gd name="T60" fmla="*/ 398 w 1125"/>
                <a:gd name="T61" fmla="*/ 21 h 1696"/>
                <a:gd name="T62" fmla="*/ 354 w 1125"/>
                <a:gd name="T63" fmla="*/ 71 h 1696"/>
                <a:gd name="T64" fmla="*/ 177 w 1125"/>
                <a:gd name="T65" fmla="*/ 244 h 1696"/>
                <a:gd name="T66" fmla="*/ 119 w 1125"/>
                <a:gd name="T67" fmla="*/ 350 h 1696"/>
                <a:gd name="T68" fmla="*/ 63 w 1125"/>
                <a:gd name="T69" fmla="*/ 466 h 1696"/>
                <a:gd name="T70" fmla="*/ 58 w 1125"/>
                <a:gd name="T71" fmla="*/ 511 h 1696"/>
                <a:gd name="T72" fmla="*/ 9 w 1125"/>
                <a:gd name="T73" fmla="*/ 690 h 1696"/>
                <a:gd name="T74" fmla="*/ 7 w 1125"/>
                <a:gd name="T75" fmla="*/ 771 h 1696"/>
                <a:gd name="T76" fmla="*/ 0 w 1125"/>
                <a:gd name="T77" fmla="*/ 913 h 1696"/>
                <a:gd name="T78" fmla="*/ 5 w 1125"/>
                <a:gd name="T79" fmla="*/ 996 h 1696"/>
                <a:gd name="T80" fmla="*/ 35 w 1125"/>
                <a:gd name="T81" fmla="*/ 1137 h 1696"/>
                <a:gd name="T82" fmla="*/ 41 w 1125"/>
                <a:gd name="T83" fmla="*/ 1193 h 1696"/>
                <a:gd name="T84" fmla="*/ 119 w 1125"/>
                <a:gd name="T85" fmla="*/ 13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5" h="1696">
                  <a:moveTo>
                    <a:pt x="119" y="1346"/>
                  </a:moveTo>
                  <a:lnTo>
                    <a:pt x="122" y="1356"/>
                  </a:lnTo>
                  <a:lnTo>
                    <a:pt x="125" y="1359"/>
                  </a:lnTo>
                  <a:lnTo>
                    <a:pt x="206" y="1519"/>
                  </a:lnTo>
                  <a:lnTo>
                    <a:pt x="290" y="1583"/>
                  </a:lnTo>
                  <a:lnTo>
                    <a:pt x="334" y="1648"/>
                  </a:lnTo>
                  <a:lnTo>
                    <a:pt x="425" y="1696"/>
                  </a:lnTo>
                  <a:lnTo>
                    <a:pt x="587" y="1687"/>
                  </a:lnTo>
                  <a:lnTo>
                    <a:pt x="730" y="1683"/>
                  </a:lnTo>
                  <a:lnTo>
                    <a:pt x="842" y="1583"/>
                  </a:lnTo>
                  <a:lnTo>
                    <a:pt x="941" y="1429"/>
                  </a:lnTo>
                  <a:lnTo>
                    <a:pt x="1002" y="1359"/>
                  </a:lnTo>
                  <a:lnTo>
                    <a:pt x="1037" y="1269"/>
                  </a:lnTo>
                  <a:lnTo>
                    <a:pt x="1089" y="1137"/>
                  </a:lnTo>
                  <a:lnTo>
                    <a:pt x="1092" y="1096"/>
                  </a:lnTo>
                  <a:lnTo>
                    <a:pt x="1125" y="913"/>
                  </a:lnTo>
                  <a:lnTo>
                    <a:pt x="1125" y="849"/>
                  </a:lnTo>
                  <a:lnTo>
                    <a:pt x="1116" y="690"/>
                  </a:lnTo>
                  <a:lnTo>
                    <a:pt x="1112" y="635"/>
                  </a:lnTo>
                  <a:lnTo>
                    <a:pt x="1060" y="466"/>
                  </a:lnTo>
                  <a:lnTo>
                    <a:pt x="1057" y="452"/>
                  </a:lnTo>
                  <a:lnTo>
                    <a:pt x="1037" y="420"/>
                  </a:lnTo>
                  <a:lnTo>
                    <a:pt x="986" y="282"/>
                  </a:lnTo>
                  <a:lnTo>
                    <a:pt x="951" y="244"/>
                  </a:lnTo>
                  <a:lnTo>
                    <a:pt x="891" y="127"/>
                  </a:lnTo>
                  <a:lnTo>
                    <a:pt x="738" y="21"/>
                  </a:lnTo>
                  <a:lnTo>
                    <a:pt x="736" y="18"/>
                  </a:lnTo>
                  <a:lnTo>
                    <a:pt x="730" y="15"/>
                  </a:lnTo>
                  <a:lnTo>
                    <a:pt x="452" y="2"/>
                  </a:lnTo>
                  <a:lnTo>
                    <a:pt x="425" y="0"/>
                  </a:lnTo>
                  <a:lnTo>
                    <a:pt x="398" y="21"/>
                  </a:lnTo>
                  <a:lnTo>
                    <a:pt x="354" y="71"/>
                  </a:lnTo>
                  <a:lnTo>
                    <a:pt x="177" y="244"/>
                  </a:lnTo>
                  <a:lnTo>
                    <a:pt x="119" y="350"/>
                  </a:lnTo>
                  <a:lnTo>
                    <a:pt x="63" y="466"/>
                  </a:lnTo>
                  <a:lnTo>
                    <a:pt x="58" y="511"/>
                  </a:lnTo>
                  <a:lnTo>
                    <a:pt x="9" y="690"/>
                  </a:lnTo>
                  <a:lnTo>
                    <a:pt x="7" y="771"/>
                  </a:lnTo>
                  <a:lnTo>
                    <a:pt x="0" y="913"/>
                  </a:lnTo>
                  <a:lnTo>
                    <a:pt x="5" y="996"/>
                  </a:lnTo>
                  <a:lnTo>
                    <a:pt x="35" y="1137"/>
                  </a:lnTo>
                  <a:lnTo>
                    <a:pt x="41" y="1193"/>
                  </a:lnTo>
                  <a:lnTo>
                    <a:pt x="119" y="1346"/>
                  </a:lnTo>
                </a:path>
              </a:pathLst>
            </a:custGeom>
            <a:noFill/>
            <a:ln w="4763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Freeform 45"/>
            <p:cNvSpPr>
              <a:spLocks/>
            </p:cNvSpPr>
            <p:nvPr/>
          </p:nvSpPr>
          <p:spPr bwMode="auto">
            <a:xfrm>
              <a:off x="4356" y="1571"/>
              <a:ext cx="304" cy="466"/>
            </a:xfrm>
            <a:custGeom>
              <a:avLst/>
              <a:gdLst>
                <a:gd name="T0" fmla="*/ 13 w 912"/>
                <a:gd name="T1" fmla="*/ 834 h 1400"/>
                <a:gd name="T2" fmla="*/ 36 w 912"/>
                <a:gd name="T3" fmla="*/ 974 h 1400"/>
                <a:gd name="T4" fmla="*/ 42 w 912"/>
                <a:gd name="T5" fmla="*/ 992 h 1400"/>
                <a:gd name="T6" fmla="*/ 97 w 912"/>
                <a:gd name="T7" fmla="*/ 1153 h 1400"/>
                <a:gd name="T8" fmla="*/ 148 w 912"/>
                <a:gd name="T9" fmla="*/ 1214 h 1400"/>
                <a:gd name="T10" fmla="*/ 195 w 912"/>
                <a:gd name="T11" fmla="*/ 1305 h 1400"/>
                <a:gd name="T12" fmla="*/ 318 w 912"/>
                <a:gd name="T13" fmla="*/ 1400 h 1400"/>
                <a:gd name="T14" fmla="*/ 376 w 912"/>
                <a:gd name="T15" fmla="*/ 1395 h 1400"/>
                <a:gd name="T16" fmla="*/ 624 w 912"/>
                <a:gd name="T17" fmla="*/ 1384 h 1400"/>
                <a:gd name="T18" fmla="*/ 771 w 912"/>
                <a:gd name="T19" fmla="*/ 1214 h 1400"/>
                <a:gd name="T20" fmla="*/ 830 w 912"/>
                <a:gd name="T21" fmla="*/ 1064 h 1400"/>
                <a:gd name="T22" fmla="*/ 874 w 912"/>
                <a:gd name="T23" fmla="*/ 992 h 1400"/>
                <a:gd name="T24" fmla="*/ 907 w 912"/>
                <a:gd name="T25" fmla="*/ 786 h 1400"/>
                <a:gd name="T26" fmla="*/ 912 w 912"/>
                <a:gd name="T27" fmla="*/ 768 h 1400"/>
                <a:gd name="T28" fmla="*/ 904 w 912"/>
                <a:gd name="T29" fmla="*/ 564 h 1400"/>
                <a:gd name="T30" fmla="*/ 903 w 912"/>
                <a:gd name="T31" fmla="*/ 545 h 1400"/>
                <a:gd name="T32" fmla="*/ 865 w 912"/>
                <a:gd name="T33" fmla="*/ 369 h 1400"/>
                <a:gd name="T34" fmla="*/ 842 w 912"/>
                <a:gd name="T35" fmla="*/ 321 h 1400"/>
                <a:gd name="T36" fmla="*/ 796 w 912"/>
                <a:gd name="T37" fmla="*/ 196 h 1400"/>
                <a:gd name="T38" fmla="*/ 704 w 912"/>
                <a:gd name="T39" fmla="*/ 99 h 1400"/>
                <a:gd name="T40" fmla="*/ 682 w 912"/>
                <a:gd name="T41" fmla="*/ 57 h 1400"/>
                <a:gd name="T42" fmla="*/ 624 w 912"/>
                <a:gd name="T43" fmla="*/ 16 h 1400"/>
                <a:gd name="T44" fmla="*/ 446 w 912"/>
                <a:gd name="T45" fmla="*/ 6 h 1400"/>
                <a:gd name="T46" fmla="*/ 318 w 912"/>
                <a:gd name="T47" fmla="*/ 0 h 1400"/>
                <a:gd name="T48" fmla="*/ 218 w 912"/>
                <a:gd name="T49" fmla="*/ 99 h 1400"/>
                <a:gd name="T50" fmla="*/ 150 w 912"/>
                <a:gd name="T51" fmla="*/ 223 h 1400"/>
                <a:gd name="T52" fmla="*/ 74 w 912"/>
                <a:gd name="T53" fmla="*/ 321 h 1400"/>
                <a:gd name="T54" fmla="*/ 13 w 912"/>
                <a:gd name="T55" fmla="*/ 539 h 1400"/>
                <a:gd name="T56" fmla="*/ 12 w 912"/>
                <a:gd name="T57" fmla="*/ 545 h 1400"/>
                <a:gd name="T58" fmla="*/ 12 w 912"/>
                <a:gd name="T59" fmla="*/ 546 h 1400"/>
                <a:gd name="T60" fmla="*/ 0 w 912"/>
                <a:gd name="T61" fmla="*/ 768 h 1400"/>
                <a:gd name="T62" fmla="*/ 0 w 912"/>
                <a:gd name="T63" fmla="*/ 777 h 1400"/>
                <a:gd name="T64" fmla="*/ 13 w 912"/>
                <a:gd name="T65" fmla="*/ 834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2" h="1400">
                  <a:moveTo>
                    <a:pt x="13" y="834"/>
                  </a:moveTo>
                  <a:lnTo>
                    <a:pt x="36" y="974"/>
                  </a:lnTo>
                  <a:lnTo>
                    <a:pt x="42" y="992"/>
                  </a:lnTo>
                  <a:lnTo>
                    <a:pt x="97" y="1153"/>
                  </a:lnTo>
                  <a:lnTo>
                    <a:pt x="148" y="1214"/>
                  </a:lnTo>
                  <a:lnTo>
                    <a:pt x="195" y="1305"/>
                  </a:lnTo>
                  <a:lnTo>
                    <a:pt x="318" y="1400"/>
                  </a:lnTo>
                  <a:lnTo>
                    <a:pt x="376" y="1395"/>
                  </a:lnTo>
                  <a:lnTo>
                    <a:pt x="624" y="1384"/>
                  </a:lnTo>
                  <a:lnTo>
                    <a:pt x="771" y="1214"/>
                  </a:lnTo>
                  <a:lnTo>
                    <a:pt x="830" y="1064"/>
                  </a:lnTo>
                  <a:lnTo>
                    <a:pt x="874" y="992"/>
                  </a:lnTo>
                  <a:lnTo>
                    <a:pt x="907" y="786"/>
                  </a:lnTo>
                  <a:lnTo>
                    <a:pt x="912" y="768"/>
                  </a:lnTo>
                  <a:lnTo>
                    <a:pt x="904" y="564"/>
                  </a:lnTo>
                  <a:lnTo>
                    <a:pt x="903" y="545"/>
                  </a:lnTo>
                  <a:lnTo>
                    <a:pt x="865" y="369"/>
                  </a:lnTo>
                  <a:lnTo>
                    <a:pt x="842" y="321"/>
                  </a:lnTo>
                  <a:lnTo>
                    <a:pt x="796" y="196"/>
                  </a:lnTo>
                  <a:lnTo>
                    <a:pt x="704" y="99"/>
                  </a:lnTo>
                  <a:lnTo>
                    <a:pt x="682" y="57"/>
                  </a:lnTo>
                  <a:lnTo>
                    <a:pt x="624" y="16"/>
                  </a:lnTo>
                  <a:lnTo>
                    <a:pt x="446" y="6"/>
                  </a:lnTo>
                  <a:lnTo>
                    <a:pt x="318" y="0"/>
                  </a:lnTo>
                  <a:lnTo>
                    <a:pt x="218" y="99"/>
                  </a:lnTo>
                  <a:lnTo>
                    <a:pt x="150" y="223"/>
                  </a:lnTo>
                  <a:lnTo>
                    <a:pt x="74" y="321"/>
                  </a:lnTo>
                  <a:lnTo>
                    <a:pt x="13" y="539"/>
                  </a:lnTo>
                  <a:lnTo>
                    <a:pt x="12" y="545"/>
                  </a:lnTo>
                  <a:lnTo>
                    <a:pt x="12" y="546"/>
                  </a:lnTo>
                  <a:lnTo>
                    <a:pt x="0" y="768"/>
                  </a:lnTo>
                  <a:lnTo>
                    <a:pt x="0" y="777"/>
                  </a:lnTo>
                  <a:lnTo>
                    <a:pt x="13" y="834"/>
                  </a:lnTo>
                </a:path>
              </a:pathLst>
            </a:custGeom>
            <a:noFill/>
            <a:ln w="4763">
              <a:solidFill>
                <a:srgbClr val="D000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Freeform 46"/>
            <p:cNvSpPr>
              <a:spLocks/>
            </p:cNvSpPr>
            <p:nvPr/>
          </p:nvSpPr>
          <p:spPr bwMode="auto">
            <a:xfrm>
              <a:off x="4388" y="1619"/>
              <a:ext cx="242" cy="372"/>
            </a:xfrm>
            <a:custGeom>
              <a:avLst/>
              <a:gdLst>
                <a:gd name="T0" fmla="*/ 223 w 727"/>
                <a:gd name="T1" fmla="*/ 1116 h 1116"/>
                <a:gd name="T2" fmla="*/ 492 w 727"/>
                <a:gd name="T3" fmla="*/ 1099 h 1116"/>
                <a:gd name="T4" fmla="*/ 529 w 727"/>
                <a:gd name="T5" fmla="*/ 1096 h 1116"/>
                <a:gd name="T6" fmla="*/ 551 w 727"/>
                <a:gd name="T7" fmla="*/ 1070 h 1116"/>
                <a:gd name="T8" fmla="*/ 560 w 727"/>
                <a:gd name="T9" fmla="*/ 1048 h 1116"/>
                <a:gd name="T10" fmla="*/ 679 w 727"/>
                <a:gd name="T11" fmla="*/ 848 h 1116"/>
                <a:gd name="T12" fmla="*/ 699 w 727"/>
                <a:gd name="T13" fmla="*/ 723 h 1116"/>
                <a:gd name="T14" fmla="*/ 727 w 727"/>
                <a:gd name="T15" fmla="*/ 624 h 1116"/>
                <a:gd name="T16" fmla="*/ 721 w 727"/>
                <a:gd name="T17" fmla="*/ 484 h 1116"/>
                <a:gd name="T18" fmla="*/ 715 w 727"/>
                <a:gd name="T19" fmla="*/ 401 h 1116"/>
                <a:gd name="T20" fmla="*/ 690 w 727"/>
                <a:gd name="T21" fmla="*/ 283 h 1116"/>
                <a:gd name="T22" fmla="*/ 640 w 727"/>
                <a:gd name="T23" fmla="*/ 177 h 1116"/>
                <a:gd name="T24" fmla="*/ 616 w 727"/>
                <a:gd name="T25" fmla="*/ 113 h 1116"/>
                <a:gd name="T26" fmla="*/ 529 w 727"/>
                <a:gd name="T27" fmla="*/ 20 h 1116"/>
                <a:gd name="T28" fmla="*/ 448 w 727"/>
                <a:gd name="T29" fmla="*/ 15 h 1116"/>
                <a:gd name="T30" fmla="*/ 223 w 727"/>
                <a:gd name="T31" fmla="*/ 0 h 1116"/>
                <a:gd name="T32" fmla="*/ 89 w 727"/>
                <a:gd name="T33" fmla="*/ 177 h 1116"/>
                <a:gd name="T34" fmla="*/ 55 w 727"/>
                <a:gd name="T35" fmla="*/ 301 h 1116"/>
                <a:gd name="T36" fmla="*/ 11 w 727"/>
                <a:gd name="T37" fmla="*/ 401 h 1116"/>
                <a:gd name="T38" fmla="*/ 5 w 727"/>
                <a:gd name="T39" fmla="*/ 562 h 1116"/>
                <a:gd name="T40" fmla="*/ 0 w 727"/>
                <a:gd name="T41" fmla="*/ 624 h 1116"/>
                <a:gd name="T42" fmla="*/ 24 w 727"/>
                <a:gd name="T43" fmla="*/ 769 h 1116"/>
                <a:gd name="T44" fmla="*/ 49 w 727"/>
                <a:gd name="T45" fmla="*/ 848 h 1116"/>
                <a:gd name="T46" fmla="*/ 85 w 727"/>
                <a:gd name="T47" fmla="*/ 949 h 1116"/>
                <a:gd name="T48" fmla="*/ 181 w 727"/>
                <a:gd name="T49" fmla="*/ 1070 h 1116"/>
                <a:gd name="T50" fmla="*/ 193 w 727"/>
                <a:gd name="T51" fmla="*/ 1093 h 1116"/>
                <a:gd name="T52" fmla="*/ 223 w 727"/>
                <a:gd name="T5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7" h="1116">
                  <a:moveTo>
                    <a:pt x="223" y="1116"/>
                  </a:moveTo>
                  <a:lnTo>
                    <a:pt x="492" y="1099"/>
                  </a:lnTo>
                  <a:lnTo>
                    <a:pt x="529" y="1096"/>
                  </a:lnTo>
                  <a:lnTo>
                    <a:pt x="551" y="1070"/>
                  </a:lnTo>
                  <a:lnTo>
                    <a:pt x="560" y="1048"/>
                  </a:lnTo>
                  <a:lnTo>
                    <a:pt x="679" y="848"/>
                  </a:lnTo>
                  <a:lnTo>
                    <a:pt x="699" y="723"/>
                  </a:lnTo>
                  <a:lnTo>
                    <a:pt x="727" y="624"/>
                  </a:lnTo>
                  <a:lnTo>
                    <a:pt x="721" y="484"/>
                  </a:lnTo>
                  <a:lnTo>
                    <a:pt x="715" y="401"/>
                  </a:lnTo>
                  <a:lnTo>
                    <a:pt x="690" y="283"/>
                  </a:lnTo>
                  <a:lnTo>
                    <a:pt x="640" y="177"/>
                  </a:lnTo>
                  <a:lnTo>
                    <a:pt x="616" y="113"/>
                  </a:lnTo>
                  <a:lnTo>
                    <a:pt x="529" y="20"/>
                  </a:lnTo>
                  <a:lnTo>
                    <a:pt x="448" y="15"/>
                  </a:lnTo>
                  <a:lnTo>
                    <a:pt x="223" y="0"/>
                  </a:lnTo>
                  <a:lnTo>
                    <a:pt x="89" y="177"/>
                  </a:lnTo>
                  <a:lnTo>
                    <a:pt x="55" y="301"/>
                  </a:lnTo>
                  <a:lnTo>
                    <a:pt x="11" y="401"/>
                  </a:lnTo>
                  <a:lnTo>
                    <a:pt x="5" y="562"/>
                  </a:lnTo>
                  <a:lnTo>
                    <a:pt x="0" y="624"/>
                  </a:lnTo>
                  <a:lnTo>
                    <a:pt x="24" y="769"/>
                  </a:lnTo>
                  <a:lnTo>
                    <a:pt x="49" y="848"/>
                  </a:lnTo>
                  <a:lnTo>
                    <a:pt x="85" y="949"/>
                  </a:lnTo>
                  <a:lnTo>
                    <a:pt x="181" y="1070"/>
                  </a:lnTo>
                  <a:lnTo>
                    <a:pt x="193" y="1093"/>
                  </a:lnTo>
                  <a:lnTo>
                    <a:pt x="223" y="1116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47"/>
            <p:cNvSpPr>
              <a:spLocks noChangeShapeType="1"/>
            </p:cNvSpPr>
            <p:nvPr/>
          </p:nvSpPr>
          <p:spPr bwMode="auto">
            <a:xfrm flipV="1">
              <a:off x="4056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48"/>
            <p:cNvSpPr>
              <a:spLocks noChangeShapeType="1"/>
            </p:cNvSpPr>
            <p:nvPr/>
          </p:nvSpPr>
          <p:spPr bwMode="auto">
            <a:xfrm flipV="1">
              <a:off x="4315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Line 49"/>
            <p:cNvSpPr>
              <a:spLocks noChangeShapeType="1"/>
            </p:cNvSpPr>
            <p:nvPr/>
          </p:nvSpPr>
          <p:spPr bwMode="auto">
            <a:xfrm flipV="1">
              <a:off x="4575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4" name="Line 50"/>
            <p:cNvSpPr>
              <a:spLocks noChangeShapeType="1"/>
            </p:cNvSpPr>
            <p:nvPr/>
          </p:nvSpPr>
          <p:spPr bwMode="auto">
            <a:xfrm flipV="1">
              <a:off x="4834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5" name="Line 51"/>
            <p:cNvSpPr>
              <a:spLocks noChangeShapeType="1"/>
            </p:cNvSpPr>
            <p:nvPr/>
          </p:nvSpPr>
          <p:spPr bwMode="auto">
            <a:xfrm flipV="1">
              <a:off x="5093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Line 52"/>
            <p:cNvSpPr>
              <a:spLocks noChangeShapeType="1"/>
            </p:cNvSpPr>
            <p:nvPr/>
          </p:nvSpPr>
          <p:spPr bwMode="auto">
            <a:xfrm flipV="1">
              <a:off x="5353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Line 53"/>
            <p:cNvSpPr>
              <a:spLocks noChangeShapeType="1"/>
            </p:cNvSpPr>
            <p:nvPr/>
          </p:nvSpPr>
          <p:spPr bwMode="auto">
            <a:xfrm>
              <a:off x="4056" y="2278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Line 54"/>
            <p:cNvSpPr>
              <a:spLocks noChangeShapeType="1"/>
            </p:cNvSpPr>
            <p:nvPr/>
          </p:nvSpPr>
          <p:spPr bwMode="auto">
            <a:xfrm>
              <a:off x="4056" y="2070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55"/>
            <p:cNvSpPr>
              <a:spLocks noChangeShapeType="1"/>
            </p:cNvSpPr>
            <p:nvPr/>
          </p:nvSpPr>
          <p:spPr bwMode="auto">
            <a:xfrm>
              <a:off x="4056" y="1862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Line 56"/>
            <p:cNvSpPr>
              <a:spLocks noChangeShapeType="1"/>
            </p:cNvSpPr>
            <p:nvPr/>
          </p:nvSpPr>
          <p:spPr bwMode="auto">
            <a:xfrm>
              <a:off x="4056" y="1654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Line 57"/>
            <p:cNvSpPr>
              <a:spLocks noChangeShapeType="1"/>
            </p:cNvSpPr>
            <p:nvPr/>
          </p:nvSpPr>
          <p:spPr bwMode="auto">
            <a:xfrm>
              <a:off x="4056" y="1445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Line 58"/>
            <p:cNvSpPr>
              <a:spLocks noChangeShapeType="1"/>
            </p:cNvSpPr>
            <p:nvPr/>
          </p:nvSpPr>
          <p:spPr bwMode="auto">
            <a:xfrm>
              <a:off x="4056" y="1237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3" name="Group 59"/>
            <p:cNvGrpSpPr>
              <a:grpSpLocks/>
            </p:cNvGrpSpPr>
            <p:nvPr/>
          </p:nvGrpSpPr>
          <p:grpSpPr bwMode="auto">
            <a:xfrm>
              <a:off x="4592" y="1301"/>
              <a:ext cx="795" cy="522"/>
              <a:chOff x="4592" y="1301"/>
              <a:chExt cx="795" cy="522"/>
            </a:xfrm>
          </p:grpSpPr>
          <p:sp>
            <p:nvSpPr>
              <p:cNvPr id="77884" name="Rectangle 60"/>
              <p:cNvSpPr>
                <a:spLocks noChangeArrowheads="1"/>
              </p:cNvSpPr>
              <p:nvPr/>
            </p:nvSpPr>
            <p:spPr bwMode="auto">
              <a:xfrm>
                <a:off x="4890" y="1535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5" name="Rectangle 61"/>
              <p:cNvSpPr>
                <a:spLocks noChangeArrowheads="1"/>
              </p:cNvSpPr>
              <p:nvPr/>
            </p:nvSpPr>
            <p:spPr bwMode="auto">
              <a:xfrm>
                <a:off x="5364" y="162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6" name="Rectangle 62"/>
              <p:cNvSpPr>
                <a:spLocks noChangeArrowheads="1"/>
              </p:cNvSpPr>
              <p:nvPr/>
            </p:nvSpPr>
            <p:spPr bwMode="auto">
              <a:xfrm>
                <a:off x="4667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Rectangle 63"/>
              <p:cNvSpPr>
                <a:spLocks noChangeArrowheads="1"/>
              </p:cNvSpPr>
              <p:nvPr/>
            </p:nvSpPr>
            <p:spPr bwMode="auto">
              <a:xfrm>
                <a:off x="4592" y="1762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Rectangle 64"/>
              <p:cNvSpPr>
                <a:spLocks noChangeArrowheads="1"/>
              </p:cNvSpPr>
              <p:nvPr/>
            </p:nvSpPr>
            <p:spPr bwMode="auto">
              <a:xfrm>
                <a:off x="4748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9" name="Rectangle 65"/>
              <p:cNvSpPr>
                <a:spLocks noChangeArrowheads="1"/>
              </p:cNvSpPr>
              <p:nvPr/>
            </p:nvSpPr>
            <p:spPr bwMode="auto">
              <a:xfrm>
                <a:off x="4855" y="15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0" name="Rectangle 66"/>
              <p:cNvSpPr>
                <a:spLocks noChangeArrowheads="1"/>
              </p:cNvSpPr>
              <p:nvPr/>
            </p:nvSpPr>
            <p:spPr bwMode="auto">
              <a:xfrm>
                <a:off x="5057" y="178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1" name="Rectangle 67"/>
              <p:cNvSpPr>
                <a:spLocks noChangeArrowheads="1"/>
              </p:cNvSpPr>
              <p:nvPr/>
            </p:nvSpPr>
            <p:spPr bwMode="auto">
              <a:xfrm>
                <a:off x="4667" y="167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Rectangle 68"/>
              <p:cNvSpPr>
                <a:spLocks noChangeArrowheads="1"/>
              </p:cNvSpPr>
              <p:nvPr/>
            </p:nvSpPr>
            <p:spPr bwMode="auto">
              <a:xfrm>
                <a:off x="4991" y="164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3" name="Rectangle 69"/>
              <p:cNvSpPr>
                <a:spLocks noChangeArrowheads="1"/>
              </p:cNvSpPr>
              <p:nvPr/>
            </p:nvSpPr>
            <p:spPr bwMode="auto">
              <a:xfrm>
                <a:off x="4646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4" name="Rectangle 70"/>
              <p:cNvSpPr>
                <a:spLocks noChangeArrowheads="1"/>
              </p:cNvSpPr>
              <p:nvPr/>
            </p:nvSpPr>
            <p:spPr bwMode="auto">
              <a:xfrm>
                <a:off x="4782" y="162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5" name="Rectangle 71"/>
              <p:cNvSpPr>
                <a:spLocks noChangeArrowheads="1"/>
              </p:cNvSpPr>
              <p:nvPr/>
            </p:nvSpPr>
            <p:spPr bwMode="auto">
              <a:xfrm>
                <a:off x="4643" y="177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Rectangle 72"/>
              <p:cNvSpPr>
                <a:spLocks noChangeArrowheads="1"/>
              </p:cNvSpPr>
              <p:nvPr/>
            </p:nvSpPr>
            <p:spPr bwMode="auto">
              <a:xfrm>
                <a:off x="4742" y="15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7" name="Rectangle 73"/>
              <p:cNvSpPr>
                <a:spLocks noChangeArrowheads="1"/>
              </p:cNvSpPr>
              <p:nvPr/>
            </p:nvSpPr>
            <p:spPr bwMode="auto">
              <a:xfrm>
                <a:off x="4788" y="17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8" name="Rectangle 74"/>
              <p:cNvSpPr>
                <a:spLocks noChangeArrowheads="1"/>
              </p:cNvSpPr>
              <p:nvPr/>
            </p:nvSpPr>
            <p:spPr bwMode="auto">
              <a:xfrm>
                <a:off x="4858" y="17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9" name="Rectangle 75"/>
              <p:cNvSpPr>
                <a:spLocks noChangeArrowheads="1"/>
              </p:cNvSpPr>
              <p:nvPr/>
            </p:nvSpPr>
            <p:spPr bwMode="auto">
              <a:xfrm>
                <a:off x="4733" y="177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0" name="Rectangle 76"/>
              <p:cNvSpPr>
                <a:spLocks noChangeArrowheads="1"/>
              </p:cNvSpPr>
              <p:nvPr/>
            </p:nvSpPr>
            <p:spPr bwMode="auto">
              <a:xfrm>
                <a:off x="4710" y="160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Rectangle 77"/>
              <p:cNvSpPr>
                <a:spLocks noChangeArrowheads="1"/>
              </p:cNvSpPr>
              <p:nvPr/>
            </p:nvSpPr>
            <p:spPr bwMode="auto">
              <a:xfrm>
                <a:off x="4667" y="15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2" name="Rectangle 78"/>
              <p:cNvSpPr>
                <a:spLocks noChangeArrowheads="1"/>
              </p:cNvSpPr>
              <p:nvPr/>
            </p:nvSpPr>
            <p:spPr bwMode="auto">
              <a:xfrm>
                <a:off x="4745" y="180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3" name="Rectangle 79"/>
              <p:cNvSpPr>
                <a:spLocks noChangeArrowheads="1"/>
              </p:cNvSpPr>
              <p:nvPr/>
            </p:nvSpPr>
            <p:spPr bwMode="auto">
              <a:xfrm>
                <a:off x="5289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4" name="Rectangle 80"/>
              <p:cNvSpPr>
                <a:spLocks noChangeArrowheads="1"/>
              </p:cNvSpPr>
              <p:nvPr/>
            </p:nvSpPr>
            <p:spPr bwMode="auto">
              <a:xfrm>
                <a:off x="4855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5" name="Rectangle 81"/>
              <p:cNvSpPr>
                <a:spLocks noChangeArrowheads="1"/>
              </p:cNvSpPr>
              <p:nvPr/>
            </p:nvSpPr>
            <p:spPr bwMode="auto">
              <a:xfrm>
                <a:off x="4823" y="15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Rectangle 82"/>
              <p:cNvSpPr>
                <a:spLocks noChangeArrowheads="1"/>
              </p:cNvSpPr>
              <p:nvPr/>
            </p:nvSpPr>
            <p:spPr bwMode="auto">
              <a:xfrm>
                <a:off x="4959" y="171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7" name="Rectangle 83"/>
              <p:cNvSpPr>
                <a:spLocks noChangeArrowheads="1"/>
              </p:cNvSpPr>
              <p:nvPr/>
            </p:nvSpPr>
            <p:spPr bwMode="auto">
              <a:xfrm>
                <a:off x="5028" y="151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8" name="Rectangle 84"/>
              <p:cNvSpPr>
                <a:spLocks noChangeArrowheads="1"/>
              </p:cNvSpPr>
              <p:nvPr/>
            </p:nvSpPr>
            <p:spPr bwMode="auto">
              <a:xfrm>
                <a:off x="4808" y="15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Rectangle 85"/>
              <p:cNvSpPr>
                <a:spLocks noChangeArrowheads="1"/>
              </p:cNvSpPr>
              <p:nvPr/>
            </p:nvSpPr>
            <p:spPr bwMode="auto">
              <a:xfrm>
                <a:off x="4698" y="166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0" name="Rectangle 86"/>
              <p:cNvSpPr>
                <a:spLocks noChangeArrowheads="1"/>
              </p:cNvSpPr>
              <p:nvPr/>
            </p:nvSpPr>
            <p:spPr bwMode="auto">
              <a:xfrm>
                <a:off x="4640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1" name="Rectangle 87"/>
              <p:cNvSpPr>
                <a:spLocks noChangeArrowheads="1"/>
              </p:cNvSpPr>
              <p:nvPr/>
            </p:nvSpPr>
            <p:spPr bwMode="auto">
              <a:xfrm>
                <a:off x="4722" y="173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2" name="Rectangle 88"/>
              <p:cNvSpPr>
                <a:spLocks noChangeArrowheads="1"/>
              </p:cNvSpPr>
              <p:nvPr/>
            </p:nvSpPr>
            <p:spPr bwMode="auto">
              <a:xfrm>
                <a:off x="4930" y="168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3" name="Rectangle 89"/>
              <p:cNvSpPr>
                <a:spLocks noChangeArrowheads="1"/>
              </p:cNvSpPr>
              <p:nvPr/>
            </p:nvSpPr>
            <p:spPr bwMode="auto">
              <a:xfrm>
                <a:off x="4861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4" name="Rectangle 90"/>
              <p:cNvSpPr>
                <a:spLocks noChangeArrowheads="1"/>
              </p:cNvSpPr>
              <p:nvPr/>
            </p:nvSpPr>
            <p:spPr bwMode="auto">
              <a:xfrm>
                <a:off x="4742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5" name="Rectangle 91"/>
              <p:cNvSpPr>
                <a:spLocks noChangeArrowheads="1"/>
              </p:cNvSpPr>
              <p:nvPr/>
            </p:nvSpPr>
            <p:spPr bwMode="auto">
              <a:xfrm>
                <a:off x="4776" y="166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6" name="Rectangle 92"/>
              <p:cNvSpPr>
                <a:spLocks noChangeArrowheads="1"/>
              </p:cNvSpPr>
              <p:nvPr/>
            </p:nvSpPr>
            <p:spPr bwMode="auto">
              <a:xfrm>
                <a:off x="4733" y="175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Rectangle 93"/>
              <p:cNvSpPr>
                <a:spLocks noChangeArrowheads="1"/>
              </p:cNvSpPr>
              <p:nvPr/>
            </p:nvSpPr>
            <p:spPr bwMode="auto">
              <a:xfrm>
                <a:off x="4884" y="1678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8" name="Rectangle 94"/>
              <p:cNvSpPr>
                <a:spLocks noChangeArrowheads="1"/>
              </p:cNvSpPr>
              <p:nvPr/>
            </p:nvSpPr>
            <p:spPr bwMode="auto">
              <a:xfrm>
                <a:off x="5008" y="170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9" name="Rectangle 95"/>
              <p:cNvSpPr>
                <a:spLocks noChangeArrowheads="1"/>
              </p:cNvSpPr>
              <p:nvPr/>
            </p:nvSpPr>
            <p:spPr bwMode="auto">
              <a:xfrm>
                <a:off x="4608" y="172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0" name="Rectangle 96"/>
              <p:cNvSpPr>
                <a:spLocks noChangeArrowheads="1"/>
              </p:cNvSpPr>
              <p:nvPr/>
            </p:nvSpPr>
            <p:spPr bwMode="auto">
              <a:xfrm>
                <a:off x="4837" y="172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1" name="Rectangle 97"/>
              <p:cNvSpPr>
                <a:spLocks noChangeArrowheads="1"/>
              </p:cNvSpPr>
              <p:nvPr/>
            </p:nvSpPr>
            <p:spPr bwMode="auto">
              <a:xfrm>
                <a:off x="4953" y="162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2" name="Rectangle 98"/>
              <p:cNvSpPr>
                <a:spLocks noChangeArrowheads="1"/>
              </p:cNvSpPr>
              <p:nvPr/>
            </p:nvSpPr>
            <p:spPr bwMode="auto">
              <a:xfrm>
                <a:off x="4652" y="17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3" name="Rectangle 99"/>
              <p:cNvSpPr>
                <a:spLocks noChangeArrowheads="1"/>
              </p:cNvSpPr>
              <p:nvPr/>
            </p:nvSpPr>
            <p:spPr bwMode="auto">
              <a:xfrm>
                <a:off x="4637" y="165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4" name="Rectangle 100"/>
              <p:cNvSpPr>
                <a:spLocks noChangeArrowheads="1"/>
              </p:cNvSpPr>
              <p:nvPr/>
            </p:nvSpPr>
            <p:spPr bwMode="auto">
              <a:xfrm>
                <a:off x="4927" y="155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Rectangle 101"/>
              <p:cNvSpPr>
                <a:spLocks noChangeArrowheads="1"/>
              </p:cNvSpPr>
              <p:nvPr/>
            </p:nvSpPr>
            <p:spPr bwMode="auto">
              <a:xfrm>
                <a:off x="4646" y="166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6" name="Rectangle 102"/>
              <p:cNvSpPr>
                <a:spLocks noChangeArrowheads="1"/>
              </p:cNvSpPr>
              <p:nvPr/>
            </p:nvSpPr>
            <p:spPr bwMode="auto">
              <a:xfrm>
                <a:off x="4771" y="176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7" name="Rectangle 103"/>
              <p:cNvSpPr>
                <a:spLocks noChangeArrowheads="1"/>
              </p:cNvSpPr>
              <p:nvPr/>
            </p:nvSpPr>
            <p:spPr bwMode="auto">
              <a:xfrm>
                <a:off x="4690" y="154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8" name="Rectangle 104"/>
              <p:cNvSpPr>
                <a:spLocks noChangeArrowheads="1"/>
              </p:cNvSpPr>
              <p:nvPr/>
            </p:nvSpPr>
            <p:spPr bwMode="auto">
              <a:xfrm>
                <a:off x="4991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9" name="Rectangle 105"/>
              <p:cNvSpPr>
                <a:spLocks noChangeArrowheads="1"/>
              </p:cNvSpPr>
              <p:nvPr/>
            </p:nvSpPr>
            <p:spPr bwMode="auto">
              <a:xfrm>
                <a:off x="5005" y="169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0" name="Rectangle 106"/>
              <p:cNvSpPr>
                <a:spLocks noChangeArrowheads="1"/>
              </p:cNvSpPr>
              <p:nvPr/>
            </p:nvSpPr>
            <p:spPr bwMode="auto">
              <a:xfrm>
                <a:off x="4643" y="162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1" name="Rectangle 107"/>
              <p:cNvSpPr>
                <a:spLocks noChangeArrowheads="1"/>
              </p:cNvSpPr>
              <p:nvPr/>
            </p:nvSpPr>
            <p:spPr bwMode="auto">
              <a:xfrm>
                <a:off x="4904" y="163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2" name="Rectangle 108"/>
              <p:cNvSpPr>
                <a:spLocks noChangeArrowheads="1"/>
              </p:cNvSpPr>
              <p:nvPr/>
            </p:nvSpPr>
            <p:spPr bwMode="auto">
              <a:xfrm>
                <a:off x="4649" y="176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3" name="Rectangle 109"/>
              <p:cNvSpPr>
                <a:spLocks noChangeArrowheads="1"/>
              </p:cNvSpPr>
              <p:nvPr/>
            </p:nvSpPr>
            <p:spPr bwMode="auto">
              <a:xfrm>
                <a:off x="4704" y="177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4" name="Rectangle 110"/>
              <p:cNvSpPr>
                <a:spLocks noChangeArrowheads="1"/>
              </p:cNvSpPr>
              <p:nvPr/>
            </p:nvSpPr>
            <p:spPr bwMode="auto">
              <a:xfrm>
                <a:off x="4649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5" name="Rectangle 111"/>
              <p:cNvSpPr>
                <a:spLocks noChangeArrowheads="1"/>
              </p:cNvSpPr>
              <p:nvPr/>
            </p:nvSpPr>
            <p:spPr bwMode="auto">
              <a:xfrm>
                <a:off x="4652" y="178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6" name="Rectangle 112"/>
              <p:cNvSpPr>
                <a:spLocks noChangeArrowheads="1"/>
              </p:cNvSpPr>
              <p:nvPr/>
            </p:nvSpPr>
            <p:spPr bwMode="auto">
              <a:xfrm>
                <a:off x="4797" y="167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7" name="Rectangle 113"/>
              <p:cNvSpPr>
                <a:spLocks noChangeArrowheads="1"/>
              </p:cNvSpPr>
              <p:nvPr/>
            </p:nvSpPr>
            <p:spPr bwMode="auto">
              <a:xfrm>
                <a:off x="4782" y="17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8" name="Rectangle 114"/>
              <p:cNvSpPr>
                <a:spLocks noChangeArrowheads="1"/>
              </p:cNvSpPr>
              <p:nvPr/>
            </p:nvSpPr>
            <p:spPr bwMode="auto">
              <a:xfrm>
                <a:off x="4805" y="170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9" name="Rectangle 115"/>
              <p:cNvSpPr>
                <a:spLocks noChangeArrowheads="1"/>
              </p:cNvSpPr>
              <p:nvPr/>
            </p:nvSpPr>
            <p:spPr bwMode="auto">
              <a:xfrm>
                <a:off x="4623" y="164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0" name="Rectangle 116"/>
              <p:cNvSpPr>
                <a:spLocks noChangeArrowheads="1"/>
              </p:cNvSpPr>
              <p:nvPr/>
            </p:nvSpPr>
            <p:spPr bwMode="auto">
              <a:xfrm>
                <a:off x="4739" y="17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1" name="Rectangle 117"/>
              <p:cNvSpPr>
                <a:spLocks noChangeArrowheads="1"/>
              </p:cNvSpPr>
              <p:nvPr/>
            </p:nvSpPr>
            <p:spPr bwMode="auto">
              <a:xfrm>
                <a:off x="4742" y="159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2" name="Rectangle 118"/>
              <p:cNvSpPr>
                <a:spLocks noChangeArrowheads="1"/>
              </p:cNvSpPr>
              <p:nvPr/>
            </p:nvSpPr>
            <p:spPr bwMode="auto">
              <a:xfrm>
                <a:off x="4693" y="166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3" name="Rectangle 119"/>
              <p:cNvSpPr>
                <a:spLocks noChangeArrowheads="1"/>
              </p:cNvSpPr>
              <p:nvPr/>
            </p:nvSpPr>
            <p:spPr bwMode="auto">
              <a:xfrm>
                <a:off x="4751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4" name="Rectangle 120"/>
              <p:cNvSpPr>
                <a:spLocks noChangeArrowheads="1"/>
              </p:cNvSpPr>
              <p:nvPr/>
            </p:nvSpPr>
            <p:spPr bwMode="auto">
              <a:xfrm>
                <a:off x="5251" y="177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5" name="Rectangle 121"/>
              <p:cNvSpPr>
                <a:spLocks noChangeArrowheads="1"/>
              </p:cNvSpPr>
              <p:nvPr/>
            </p:nvSpPr>
            <p:spPr bwMode="auto">
              <a:xfrm>
                <a:off x="5066" y="171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6" name="Rectangle 122"/>
              <p:cNvSpPr>
                <a:spLocks noChangeArrowheads="1"/>
              </p:cNvSpPr>
              <p:nvPr/>
            </p:nvSpPr>
            <p:spPr bwMode="auto">
              <a:xfrm>
                <a:off x="4884" y="1576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7" name="Rectangle 123"/>
              <p:cNvSpPr>
                <a:spLocks noChangeArrowheads="1"/>
              </p:cNvSpPr>
              <p:nvPr/>
            </p:nvSpPr>
            <p:spPr bwMode="auto">
              <a:xfrm>
                <a:off x="4895" y="177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8" name="Rectangle 124"/>
              <p:cNvSpPr>
                <a:spLocks noChangeArrowheads="1"/>
              </p:cNvSpPr>
              <p:nvPr/>
            </p:nvSpPr>
            <p:spPr bwMode="auto">
              <a:xfrm>
                <a:off x="4722" y="168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9" name="Rectangle 125"/>
              <p:cNvSpPr>
                <a:spLocks noChangeArrowheads="1"/>
              </p:cNvSpPr>
              <p:nvPr/>
            </p:nvSpPr>
            <p:spPr bwMode="auto">
              <a:xfrm>
                <a:off x="4643" y="140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0" name="Rectangle 126"/>
              <p:cNvSpPr>
                <a:spLocks noChangeArrowheads="1"/>
              </p:cNvSpPr>
              <p:nvPr/>
            </p:nvSpPr>
            <p:spPr bwMode="auto">
              <a:xfrm>
                <a:off x="4765" y="168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1" name="Rectangle 127"/>
              <p:cNvSpPr>
                <a:spLocks noChangeArrowheads="1"/>
              </p:cNvSpPr>
              <p:nvPr/>
            </p:nvSpPr>
            <p:spPr bwMode="auto">
              <a:xfrm>
                <a:off x="4687" y="167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2" name="Rectangle 128"/>
              <p:cNvSpPr>
                <a:spLocks noChangeArrowheads="1"/>
              </p:cNvSpPr>
              <p:nvPr/>
            </p:nvSpPr>
            <p:spPr bwMode="auto">
              <a:xfrm>
                <a:off x="4805" y="159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3" name="Rectangle 129"/>
              <p:cNvSpPr>
                <a:spLocks noChangeArrowheads="1"/>
              </p:cNvSpPr>
              <p:nvPr/>
            </p:nvSpPr>
            <p:spPr bwMode="auto">
              <a:xfrm>
                <a:off x="4637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4" name="Rectangle 130"/>
              <p:cNvSpPr>
                <a:spLocks noChangeArrowheads="1"/>
              </p:cNvSpPr>
              <p:nvPr/>
            </p:nvSpPr>
            <p:spPr bwMode="auto">
              <a:xfrm>
                <a:off x="5372" y="175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5" name="Rectangle 131"/>
              <p:cNvSpPr>
                <a:spLocks noChangeArrowheads="1"/>
              </p:cNvSpPr>
              <p:nvPr/>
            </p:nvSpPr>
            <p:spPr bwMode="auto">
              <a:xfrm>
                <a:off x="4611" y="17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6" name="Rectangle 132"/>
              <p:cNvSpPr>
                <a:spLocks noChangeArrowheads="1"/>
              </p:cNvSpPr>
              <p:nvPr/>
            </p:nvSpPr>
            <p:spPr bwMode="auto">
              <a:xfrm>
                <a:off x="4652" y="17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7" name="Rectangle 133"/>
              <p:cNvSpPr>
                <a:spLocks noChangeArrowheads="1"/>
              </p:cNvSpPr>
              <p:nvPr/>
            </p:nvSpPr>
            <p:spPr bwMode="auto">
              <a:xfrm>
                <a:off x="4696" y="164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8" name="Rectangle 134"/>
              <p:cNvSpPr>
                <a:spLocks noChangeArrowheads="1"/>
              </p:cNvSpPr>
              <p:nvPr/>
            </p:nvSpPr>
            <p:spPr bwMode="auto">
              <a:xfrm>
                <a:off x="4855" y="170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9" name="Rectangle 135"/>
              <p:cNvSpPr>
                <a:spLocks noChangeArrowheads="1"/>
              </p:cNvSpPr>
              <p:nvPr/>
            </p:nvSpPr>
            <p:spPr bwMode="auto">
              <a:xfrm>
                <a:off x="5248" y="15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0" name="Rectangle 136"/>
              <p:cNvSpPr>
                <a:spLocks noChangeArrowheads="1"/>
              </p:cNvSpPr>
              <p:nvPr/>
            </p:nvSpPr>
            <p:spPr bwMode="auto">
              <a:xfrm>
                <a:off x="4927" y="158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1" name="Rectangle 137"/>
              <p:cNvSpPr>
                <a:spLocks noChangeArrowheads="1"/>
              </p:cNvSpPr>
              <p:nvPr/>
            </p:nvSpPr>
            <p:spPr bwMode="auto">
              <a:xfrm>
                <a:off x="5063" y="15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2" name="Rectangle 138"/>
              <p:cNvSpPr>
                <a:spLocks noChangeArrowheads="1"/>
              </p:cNvSpPr>
              <p:nvPr/>
            </p:nvSpPr>
            <p:spPr bwMode="auto">
              <a:xfrm>
                <a:off x="4640" y="167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3" name="Rectangle 139"/>
              <p:cNvSpPr>
                <a:spLocks noChangeArrowheads="1"/>
              </p:cNvSpPr>
              <p:nvPr/>
            </p:nvSpPr>
            <p:spPr bwMode="auto">
              <a:xfrm>
                <a:off x="4858" y="171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4" name="Rectangle 140"/>
              <p:cNvSpPr>
                <a:spLocks noChangeArrowheads="1"/>
              </p:cNvSpPr>
              <p:nvPr/>
            </p:nvSpPr>
            <p:spPr bwMode="auto">
              <a:xfrm>
                <a:off x="5020" y="169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5" name="Rectangle 141"/>
              <p:cNvSpPr>
                <a:spLocks noChangeArrowheads="1"/>
              </p:cNvSpPr>
              <p:nvPr/>
            </p:nvSpPr>
            <p:spPr bwMode="auto">
              <a:xfrm>
                <a:off x="5179" y="1608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6" name="Rectangle 142"/>
              <p:cNvSpPr>
                <a:spLocks noChangeArrowheads="1"/>
              </p:cNvSpPr>
              <p:nvPr/>
            </p:nvSpPr>
            <p:spPr bwMode="auto">
              <a:xfrm>
                <a:off x="4725" y="159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7" name="Rectangle 143"/>
              <p:cNvSpPr>
                <a:spLocks noChangeArrowheads="1"/>
              </p:cNvSpPr>
              <p:nvPr/>
            </p:nvSpPr>
            <p:spPr bwMode="auto">
              <a:xfrm>
                <a:off x="4757" y="1791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8" name="Rectangle 144"/>
              <p:cNvSpPr>
                <a:spLocks noChangeArrowheads="1"/>
              </p:cNvSpPr>
              <p:nvPr/>
            </p:nvSpPr>
            <p:spPr bwMode="auto">
              <a:xfrm>
                <a:off x="4739" y="177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9" name="Rectangle 145"/>
              <p:cNvSpPr>
                <a:spLocks noChangeArrowheads="1"/>
              </p:cNvSpPr>
              <p:nvPr/>
            </p:nvSpPr>
            <p:spPr bwMode="auto">
              <a:xfrm>
                <a:off x="4757" y="1736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0" name="Rectangle 146"/>
              <p:cNvSpPr>
                <a:spLocks noChangeArrowheads="1"/>
              </p:cNvSpPr>
              <p:nvPr/>
            </p:nvSpPr>
            <p:spPr bwMode="auto">
              <a:xfrm>
                <a:off x="4736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1" name="Rectangle 147"/>
              <p:cNvSpPr>
                <a:spLocks noChangeArrowheads="1"/>
              </p:cNvSpPr>
              <p:nvPr/>
            </p:nvSpPr>
            <p:spPr bwMode="auto">
              <a:xfrm>
                <a:off x="4776" y="17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2" name="Rectangle 148"/>
              <p:cNvSpPr>
                <a:spLocks noChangeArrowheads="1"/>
              </p:cNvSpPr>
              <p:nvPr/>
            </p:nvSpPr>
            <p:spPr bwMode="auto">
              <a:xfrm>
                <a:off x="4681" y="159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3" name="Rectangle 149"/>
              <p:cNvSpPr>
                <a:spLocks noChangeArrowheads="1"/>
              </p:cNvSpPr>
              <p:nvPr/>
            </p:nvSpPr>
            <p:spPr bwMode="auto">
              <a:xfrm>
                <a:off x="4817" y="158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4" name="Rectangle 150"/>
              <p:cNvSpPr>
                <a:spLocks noChangeArrowheads="1"/>
              </p:cNvSpPr>
              <p:nvPr/>
            </p:nvSpPr>
            <p:spPr bwMode="auto">
              <a:xfrm>
                <a:off x="5098" y="13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5" name="Rectangle 151"/>
              <p:cNvSpPr>
                <a:spLocks noChangeArrowheads="1"/>
              </p:cNvSpPr>
              <p:nvPr/>
            </p:nvSpPr>
            <p:spPr bwMode="auto">
              <a:xfrm>
                <a:off x="4941" y="163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6" name="Rectangle 152"/>
              <p:cNvSpPr>
                <a:spLocks noChangeArrowheads="1"/>
              </p:cNvSpPr>
              <p:nvPr/>
            </p:nvSpPr>
            <p:spPr bwMode="auto">
              <a:xfrm>
                <a:off x="4875" y="166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7" name="Rectangle 153"/>
              <p:cNvSpPr>
                <a:spLocks noChangeArrowheads="1"/>
              </p:cNvSpPr>
              <p:nvPr/>
            </p:nvSpPr>
            <p:spPr bwMode="auto">
              <a:xfrm>
                <a:off x="4733" y="174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8" name="Rectangle 154"/>
              <p:cNvSpPr>
                <a:spLocks noChangeArrowheads="1"/>
              </p:cNvSpPr>
              <p:nvPr/>
            </p:nvSpPr>
            <p:spPr bwMode="auto">
              <a:xfrm>
                <a:off x="4632" y="156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9" name="Rectangle 155"/>
              <p:cNvSpPr>
                <a:spLocks noChangeArrowheads="1"/>
              </p:cNvSpPr>
              <p:nvPr/>
            </p:nvSpPr>
            <p:spPr bwMode="auto">
              <a:xfrm>
                <a:off x="4785" y="17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0" name="Rectangle 156"/>
              <p:cNvSpPr>
                <a:spLocks noChangeArrowheads="1"/>
              </p:cNvSpPr>
              <p:nvPr/>
            </p:nvSpPr>
            <p:spPr bwMode="auto">
              <a:xfrm>
                <a:off x="4736" y="17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1" name="Rectangle 157"/>
              <p:cNvSpPr>
                <a:spLocks noChangeArrowheads="1"/>
              </p:cNvSpPr>
              <p:nvPr/>
            </p:nvSpPr>
            <p:spPr bwMode="auto">
              <a:xfrm>
                <a:off x="4690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2" name="Rectangle 158"/>
              <p:cNvSpPr>
                <a:spLocks noChangeArrowheads="1"/>
              </p:cNvSpPr>
              <p:nvPr/>
            </p:nvSpPr>
            <p:spPr bwMode="auto">
              <a:xfrm>
                <a:off x="4678" y="174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3" name="Rectangle 159"/>
              <p:cNvSpPr>
                <a:spLocks noChangeArrowheads="1"/>
              </p:cNvSpPr>
              <p:nvPr/>
            </p:nvSpPr>
            <p:spPr bwMode="auto">
              <a:xfrm>
                <a:off x="4643" y="164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84" name="Line 160"/>
            <p:cNvSpPr>
              <a:spLocks noChangeShapeType="1"/>
            </p:cNvSpPr>
            <p:nvPr/>
          </p:nvSpPr>
          <p:spPr bwMode="auto">
            <a:xfrm flipV="1">
              <a:off x="5482" y="1237"/>
              <a:ext cx="1" cy="1041"/>
            </a:xfrm>
            <a:prstGeom prst="line">
              <a:avLst/>
            </a:prstGeom>
            <a:noFill/>
            <a:ln w="4763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85" name="Group 161"/>
            <p:cNvGrpSpPr>
              <a:grpSpLocks/>
            </p:cNvGrpSpPr>
            <p:nvPr/>
          </p:nvGrpSpPr>
          <p:grpSpPr bwMode="auto">
            <a:xfrm>
              <a:off x="4165" y="1449"/>
              <a:ext cx="707" cy="798"/>
              <a:chOff x="4165" y="1449"/>
              <a:chExt cx="707" cy="798"/>
            </a:xfrm>
          </p:grpSpPr>
          <p:sp>
            <p:nvSpPr>
              <p:cNvPr id="77986" name="Oval 162"/>
              <p:cNvSpPr>
                <a:spLocks noChangeArrowheads="1"/>
              </p:cNvSpPr>
              <p:nvPr/>
            </p:nvSpPr>
            <p:spPr bwMode="auto">
              <a:xfrm>
                <a:off x="4700" y="1905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7" name="Oval 163"/>
              <p:cNvSpPr>
                <a:spLocks noChangeArrowheads="1"/>
              </p:cNvSpPr>
              <p:nvPr/>
            </p:nvSpPr>
            <p:spPr bwMode="auto">
              <a:xfrm>
                <a:off x="4506" y="1475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8" name="Oval 164"/>
              <p:cNvSpPr>
                <a:spLocks noChangeArrowheads="1"/>
              </p:cNvSpPr>
              <p:nvPr/>
            </p:nvSpPr>
            <p:spPr bwMode="auto">
              <a:xfrm>
                <a:off x="4611" y="176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9" name="Oval 165"/>
              <p:cNvSpPr>
                <a:spLocks noChangeArrowheads="1"/>
              </p:cNvSpPr>
              <p:nvPr/>
            </p:nvSpPr>
            <p:spPr bwMode="auto">
              <a:xfrm>
                <a:off x="4617" y="1832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0" name="Oval 166"/>
              <p:cNvSpPr>
                <a:spLocks noChangeArrowheads="1"/>
              </p:cNvSpPr>
              <p:nvPr/>
            </p:nvSpPr>
            <p:spPr bwMode="auto">
              <a:xfrm>
                <a:off x="4703" y="189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1" name="Oval 167"/>
              <p:cNvSpPr>
                <a:spLocks noChangeArrowheads="1"/>
              </p:cNvSpPr>
              <p:nvPr/>
            </p:nvSpPr>
            <p:spPr bwMode="auto">
              <a:xfrm>
                <a:off x="4408" y="1896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2" name="Oval 168"/>
              <p:cNvSpPr>
                <a:spLocks noChangeArrowheads="1"/>
              </p:cNvSpPr>
              <p:nvPr/>
            </p:nvSpPr>
            <p:spPr bwMode="auto">
              <a:xfrm>
                <a:off x="4411" y="198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3" name="Oval 169"/>
              <p:cNvSpPr>
                <a:spLocks noChangeArrowheads="1"/>
              </p:cNvSpPr>
              <p:nvPr/>
            </p:nvSpPr>
            <p:spPr bwMode="auto">
              <a:xfrm>
                <a:off x="4382" y="1681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4" name="Oval 170"/>
              <p:cNvSpPr>
                <a:spLocks noChangeArrowheads="1"/>
              </p:cNvSpPr>
              <p:nvPr/>
            </p:nvSpPr>
            <p:spPr bwMode="auto">
              <a:xfrm>
                <a:off x="4738" y="165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5" name="Oval 171"/>
              <p:cNvSpPr>
                <a:spLocks noChangeArrowheads="1"/>
              </p:cNvSpPr>
              <p:nvPr/>
            </p:nvSpPr>
            <p:spPr bwMode="auto">
              <a:xfrm>
                <a:off x="4223" y="200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6" name="Oval 172"/>
              <p:cNvSpPr>
                <a:spLocks noChangeArrowheads="1"/>
              </p:cNvSpPr>
              <p:nvPr/>
            </p:nvSpPr>
            <p:spPr bwMode="auto">
              <a:xfrm>
                <a:off x="4567" y="2073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7" name="Oval 173"/>
              <p:cNvSpPr>
                <a:spLocks noChangeArrowheads="1"/>
              </p:cNvSpPr>
              <p:nvPr/>
            </p:nvSpPr>
            <p:spPr bwMode="auto">
              <a:xfrm>
                <a:off x="4503" y="2056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8" name="Oval 174"/>
              <p:cNvSpPr>
                <a:spLocks noChangeArrowheads="1"/>
              </p:cNvSpPr>
              <p:nvPr/>
            </p:nvSpPr>
            <p:spPr bwMode="auto">
              <a:xfrm>
                <a:off x="4223" y="183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9" name="Oval 175"/>
              <p:cNvSpPr>
                <a:spLocks noChangeArrowheads="1"/>
              </p:cNvSpPr>
              <p:nvPr/>
            </p:nvSpPr>
            <p:spPr bwMode="auto">
              <a:xfrm>
                <a:off x="4544" y="212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0" name="Oval 176"/>
              <p:cNvSpPr>
                <a:spLocks noChangeArrowheads="1"/>
              </p:cNvSpPr>
              <p:nvPr/>
            </p:nvSpPr>
            <p:spPr bwMode="auto">
              <a:xfrm>
                <a:off x="4677" y="1725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1" name="Oval 177"/>
              <p:cNvSpPr>
                <a:spLocks noChangeArrowheads="1"/>
              </p:cNvSpPr>
              <p:nvPr/>
            </p:nvSpPr>
            <p:spPr bwMode="auto">
              <a:xfrm>
                <a:off x="4509" y="2226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2" name="Oval 178"/>
              <p:cNvSpPr>
                <a:spLocks noChangeArrowheads="1"/>
              </p:cNvSpPr>
              <p:nvPr/>
            </p:nvSpPr>
            <p:spPr bwMode="auto">
              <a:xfrm>
                <a:off x="4411" y="184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3" name="Oval 179"/>
              <p:cNvSpPr>
                <a:spLocks noChangeArrowheads="1"/>
              </p:cNvSpPr>
              <p:nvPr/>
            </p:nvSpPr>
            <p:spPr bwMode="auto">
              <a:xfrm>
                <a:off x="4339" y="1922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4" name="Oval 180"/>
              <p:cNvSpPr>
                <a:spLocks noChangeArrowheads="1"/>
              </p:cNvSpPr>
              <p:nvPr/>
            </p:nvSpPr>
            <p:spPr bwMode="auto">
              <a:xfrm>
                <a:off x="4695" y="1629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5" name="Oval 181"/>
              <p:cNvSpPr>
                <a:spLocks noChangeArrowheads="1"/>
              </p:cNvSpPr>
              <p:nvPr/>
            </p:nvSpPr>
            <p:spPr bwMode="auto">
              <a:xfrm>
                <a:off x="4492" y="1789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6" name="Oval 182"/>
              <p:cNvSpPr>
                <a:spLocks noChangeArrowheads="1"/>
              </p:cNvSpPr>
              <p:nvPr/>
            </p:nvSpPr>
            <p:spPr bwMode="auto">
              <a:xfrm>
                <a:off x="4509" y="1818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7" name="Oval 183"/>
              <p:cNvSpPr>
                <a:spLocks noChangeArrowheads="1"/>
              </p:cNvSpPr>
              <p:nvPr/>
            </p:nvSpPr>
            <p:spPr bwMode="auto">
              <a:xfrm>
                <a:off x="4530" y="1739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8" name="Oval 184"/>
              <p:cNvSpPr>
                <a:spLocks noChangeArrowheads="1"/>
              </p:cNvSpPr>
              <p:nvPr/>
            </p:nvSpPr>
            <p:spPr bwMode="auto">
              <a:xfrm>
                <a:off x="4463" y="1638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9" name="Oval 185"/>
              <p:cNvSpPr>
                <a:spLocks noChangeArrowheads="1"/>
              </p:cNvSpPr>
              <p:nvPr/>
            </p:nvSpPr>
            <p:spPr bwMode="auto">
              <a:xfrm>
                <a:off x="4535" y="2030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0" name="Oval 186"/>
              <p:cNvSpPr>
                <a:spLocks noChangeArrowheads="1"/>
              </p:cNvSpPr>
              <p:nvPr/>
            </p:nvSpPr>
            <p:spPr bwMode="auto">
              <a:xfrm>
                <a:off x="4851" y="1757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1" name="Oval 187"/>
              <p:cNvSpPr>
                <a:spLocks noChangeArrowheads="1"/>
              </p:cNvSpPr>
              <p:nvPr/>
            </p:nvSpPr>
            <p:spPr bwMode="auto">
              <a:xfrm>
                <a:off x="4489" y="167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2" name="Oval 188"/>
              <p:cNvSpPr>
                <a:spLocks noChangeArrowheads="1"/>
              </p:cNvSpPr>
              <p:nvPr/>
            </p:nvSpPr>
            <p:spPr bwMode="auto">
              <a:xfrm>
                <a:off x="4458" y="1969"/>
                <a:ext cx="20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3" name="Oval 189"/>
              <p:cNvSpPr>
                <a:spLocks noChangeArrowheads="1"/>
              </p:cNvSpPr>
              <p:nvPr/>
            </p:nvSpPr>
            <p:spPr bwMode="auto">
              <a:xfrm>
                <a:off x="4469" y="1823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4" name="Oval 190"/>
              <p:cNvSpPr>
                <a:spLocks noChangeArrowheads="1"/>
              </p:cNvSpPr>
              <p:nvPr/>
            </p:nvSpPr>
            <p:spPr bwMode="auto">
              <a:xfrm>
                <a:off x="4530" y="1852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5" name="Oval 191"/>
              <p:cNvSpPr>
                <a:spLocks noChangeArrowheads="1"/>
              </p:cNvSpPr>
              <p:nvPr/>
            </p:nvSpPr>
            <p:spPr bwMode="auto">
              <a:xfrm>
                <a:off x="4399" y="176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6" name="Oval 192"/>
              <p:cNvSpPr>
                <a:spLocks noChangeArrowheads="1"/>
              </p:cNvSpPr>
              <p:nvPr/>
            </p:nvSpPr>
            <p:spPr bwMode="auto">
              <a:xfrm>
                <a:off x="4275" y="2053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7" name="Oval 193"/>
              <p:cNvSpPr>
                <a:spLocks noChangeArrowheads="1"/>
              </p:cNvSpPr>
              <p:nvPr/>
            </p:nvSpPr>
            <p:spPr bwMode="auto">
              <a:xfrm>
                <a:off x="4368" y="1844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8" name="Oval 194"/>
              <p:cNvSpPr>
                <a:spLocks noChangeArrowheads="1"/>
              </p:cNvSpPr>
              <p:nvPr/>
            </p:nvSpPr>
            <p:spPr bwMode="auto">
              <a:xfrm>
                <a:off x="4486" y="163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9" name="Oval 195"/>
              <p:cNvSpPr>
                <a:spLocks noChangeArrowheads="1"/>
              </p:cNvSpPr>
              <p:nvPr/>
            </p:nvSpPr>
            <p:spPr bwMode="auto">
              <a:xfrm>
                <a:off x="4668" y="178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0" name="Oval 196"/>
              <p:cNvSpPr>
                <a:spLocks noChangeArrowheads="1"/>
              </p:cNvSpPr>
              <p:nvPr/>
            </p:nvSpPr>
            <p:spPr bwMode="auto">
              <a:xfrm>
                <a:off x="4368" y="1966"/>
                <a:ext cx="20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1" name="Oval 197"/>
              <p:cNvSpPr>
                <a:spLocks noChangeArrowheads="1"/>
              </p:cNvSpPr>
              <p:nvPr/>
            </p:nvSpPr>
            <p:spPr bwMode="auto">
              <a:xfrm>
                <a:off x="4408" y="182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2" name="Oval 198"/>
              <p:cNvSpPr>
                <a:spLocks noChangeArrowheads="1"/>
              </p:cNvSpPr>
              <p:nvPr/>
            </p:nvSpPr>
            <p:spPr bwMode="auto">
              <a:xfrm>
                <a:off x="4388" y="1733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3" name="Oval 199"/>
              <p:cNvSpPr>
                <a:spLocks noChangeArrowheads="1"/>
              </p:cNvSpPr>
              <p:nvPr/>
            </p:nvSpPr>
            <p:spPr bwMode="auto">
              <a:xfrm>
                <a:off x="4298" y="1873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4" name="Oval 200"/>
              <p:cNvSpPr>
                <a:spLocks noChangeArrowheads="1"/>
              </p:cNvSpPr>
              <p:nvPr/>
            </p:nvSpPr>
            <p:spPr bwMode="auto">
              <a:xfrm>
                <a:off x="4538" y="1951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5" name="Oval 201"/>
              <p:cNvSpPr>
                <a:spLocks noChangeArrowheads="1"/>
              </p:cNvSpPr>
              <p:nvPr/>
            </p:nvSpPr>
            <p:spPr bwMode="auto">
              <a:xfrm>
                <a:off x="4648" y="1876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6" name="Oval 202"/>
              <p:cNvSpPr>
                <a:spLocks noChangeArrowheads="1"/>
              </p:cNvSpPr>
              <p:nvPr/>
            </p:nvSpPr>
            <p:spPr bwMode="auto">
              <a:xfrm>
                <a:off x="4564" y="1940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7" name="Oval 203"/>
              <p:cNvSpPr>
                <a:spLocks noChangeArrowheads="1"/>
              </p:cNvSpPr>
              <p:nvPr/>
            </p:nvSpPr>
            <p:spPr bwMode="auto">
              <a:xfrm>
                <a:off x="4614" y="190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8" name="Oval 204"/>
              <p:cNvSpPr>
                <a:spLocks noChangeArrowheads="1"/>
              </p:cNvSpPr>
              <p:nvPr/>
            </p:nvSpPr>
            <p:spPr bwMode="auto">
              <a:xfrm>
                <a:off x="4402" y="1850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9" name="Oval 205"/>
              <p:cNvSpPr>
                <a:spLocks noChangeArrowheads="1"/>
              </p:cNvSpPr>
              <p:nvPr/>
            </p:nvSpPr>
            <p:spPr bwMode="auto">
              <a:xfrm>
                <a:off x="4562" y="1847"/>
                <a:ext cx="20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0" name="Oval 206"/>
              <p:cNvSpPr>
                <a:spLocks noChangeArrowheads="1"/>
              </p:cNvSpPr>
              <p:nvPr/>
            </p:nvSpPr>
            <p:spPr bwMode="auto">
              <a:xfrm>
                <a:off x="4553" y="157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1" name="Oval 207"/>
              <p:cNvSpPr>
                <a:spLocks noChangeArrowheads="1"/>
              </p:cNvSpPr>
              <p:nvPr/>
            </p:nvSpPr>
            <p:spPr bwMode="auto">
              <a:xfrm>
                <a:off x="4642" y="180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2" name="Oval 208"/>
              <p:cNvSpPr>
                <a:spLocks noChangeArrowheads="1"/>
              </p:cNvSpPr>
              <p:nvPr/>
            </p:nvSpPr>
            <p:spPr bwMode="auto">
              <a:xfrm>
                <a:off x="4622" y="170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3" name="Oval 209"/>
              <p:cNvSpPr>
                <a:spLocks noChangeArrowheads="1"/>
              </p:cNvSpPr>
              <p:nvPr/>
            </p:nvSpPr>
            <p:spPr bwMode="auto">
              <a:xfrm>
                <a:off x="4576" y="1751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4" name="Oval 210"/>
              <p:cNvSpPr>
                <a:spLocks noChangeArrowheads="1"/>
              </p:cNvSpPr>
              <p:nvPr/>
            </p:nvSpPr>
            <p:spPr bwMode="auto">
              <a:xfrm>
                <a:off x="4521" y="1725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5" name="Oval 211"/>
              <p:cNvSpPr>
                <a:spLocks noChangeArrowheads="1"/>
              </p:cNvSpPr>
              <p:nvPr/>
            </p:nvSpPr>
            <p:spPr bwMode="auto">
              <a:xfrm>
                <a:off x="4449" y="1925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6" name="Oval 212"/>
              <p:cNvSpPr>
                <a:spLocks noChangeArrowheads="1"/>
              </p:cNvSpPr>
              <p:nvPr/>
            </p:nvSpPr>
            <p:spPr bwMode="auto">
              <a:xfrm>
                <a:off x="4680" y="207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7" name="Oval 213"/>
              <p:cNvSpPr>
                <a:spLocks noChangeArrowheads="1"/>
              </p:cNvSpPr>
              <p:nvPr/>
            </p:nvSpPr>
            <p:spPr bwMode="auto">
              <a:xfrm>
                <a:off x="4463" y="2215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8" name="Oval 214"/>
              <p:cNvSpPr>
                <a:spLocks noChangeArrowheads="1"/>
              </p:cNvSpPr>
              <p:nvPr/>
            </p:nvSpPr>
            <p:spPr bwMode="auto">
              <a:xfrm>
                <a:off x="4336" y="1974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9" name="Oval 215"/>
              <p:cNvSpPr>
                <a:spLocks noChangeArrowheads="1"/>
              </p:cNvSpPr>
              <p:nvPr/>
            </p:nvSpPr>
            <p:spPr bwMode="auto">
              <a:xfrm>
                <a:off x="4298" y="2047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0" name="Oval 216"/>
              <p:cNvSpPr>
                <a:spLocks noChangeArrowheads="1"/>
              </p:cNvSpPr>
              <p:nvPr/>
            </p:nvSpPr>
            <p:spPr bwMode="auto">
              <a:xfrm>
                <a:off x="4165" y="156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1" name="Oval 217"/>
              <p:cNvSpPr>
                <a:spLocks noChangeArrowheads="1"/>
              </p:cNvSpPr>
              <p:nvPr/>
            </p:nvSpPr>
            <p:spPr bwMode="auto">
              <a:xfrm>
                <a:off x="4677" y="1995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2" name="Oval 218"/>
              <p:cNvSpPr>
                <a:spLocks noChangeArrowheads="1"/>
              </p:cNvSpPr>
              <p:nvPr/>
            </p:nvSpPr>
            <p:spPr bwMode="auto">
              <a:xfrm>
                <a:off x="4617" y="1899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3" name="Oval 219"/>
              <p:cNvSpPr>
                <a:spLocks noChangeArrowheads="1"/>
              </p:cNvSpPr>
              <p:nvPr/>
            </p:nvSpPr>
            <p:spPr bwMode="auto">
              <a:xfrm>
                <a:off x="4370" y="201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4" name="Oval 220"/>
              <p:cNvSpPr>
                <a:spLocks noChangeArrowheads="1"/>
              </p:cNvSpPr>
              <p:nvPr/>
            </p:nvSpPr>
            <p:spPr bwMode="auto">
              <a:xfrm>
                <a:off x="4567" y="171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5" name="Oval 221"/>
              <p:cNvSpPr>
                <a:spLocks noChangeArrowheads="1"/>
              </p:cNvSpPr>
              <p:nvPr/>
            </p:nvSpPr>
            <p:spPr bwMode="auto">
              <a:xfrm>
                <a:off x="4579" y="188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6" name="Oval 222"/>
              <p:cNvSpPr>
                <a:spLocks noChangeArrowheads="1"/>
              </p:cNvSpPr>
              <p:nvPr/>
            </p:nvSpPr>
            <p:spPr bwMode="auto">
              <a:xfrm>
                <a:off x="4345" y="1501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7" name="Oval 223"/>
              <p:cNvSpPr>
                <a:spLocks noChangeArrowheads="1"/>
              </p:cNvSpPr>
              <p:nvPr/>
            </p:nvSpPr>
            <p:spPr bwMode="auto">
              <a:xfrm>
                <a:off x="4607" y="2157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8" name="Oval 224"/>
              <p:cNvSpPr>
                <a:spLocks noChangeArrowheads="1"/>
              </p:cNvSpPr>
              <p:nvPr/>
            </p:nvSpPr>
            <p:spPr bwMode="auto">
              <a:xfrm>
                <a:off x="4668" y="155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9" name="Oval 225"/>
              <p:cNvSpPr>
                <a:spLocks noChangeArrowheads="1"/>
              </p:cNvSpPr>
              <p:nvPr/>
            </p:nvSpPr>
            <p:spPr bwMode="auto">
              <a:xfrm>
                <a:off x="4503" y="192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0" name="Oval 226"/>
              <p:cNvSpPr>
                <a:spLocks noChangeArrowheads="1"/>
              </p:cNvSpPr>
              <p:nvPr/>
            </p:nvSpPr>
            <p:spPr bwMode="auto">
              <a:xfrm>
                <a:off x="4417" y="1986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1" name="Oval 227"/>
              <p:cNvSpPr>
                <a:spLocks noChangeArrowheads="1"/>
              </p:cNvSpPr>
              <p:nvPr/>
            </p:nvSpPr>
            <p:spPr bwMode="auto">
              <a:xfrm>
                <a:off x="4596" y="1597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2" name="Oval 228"/>
              <p:cNvSpPr>
                <a:spLocks noChangeArrowheads="1"/>
              </p:cNvSpPr>
              <p:nvPr/>
            </p:nvSpPr>
            <p:spPr bwMode="auto">
              <a:xfrm>
                <a:off x="4261" y="1771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3" name="Oval 229"/>
              <p:cNvSpPr>
                <a:spLocks noChangeArrowheads="1"/>
              </p:cNvSpPr>
              <p:nvPr/>
            </p:nvSpPr>
            <p:spPr bwMode="auto">
              <a:xfrm>
                <a:off x="4385" y="1835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4" name="Oval 230"/>
              <p:cNvSpPr>
                <a:spLocks noChangeArrowheads="1"/>
              </p:cNvSpPr>
              <p:nvPr/>
            </p:nvSpPr>
            <p:spPr bwMode="auto">
              <a:xfrm>
                <a:off x="4509" y="164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5" name="Oval 231"/>
              <p:cNvSpPr>
                <a:spLocks noChangeArrowheads="1"/>
              </p:cNvSpPr>
              <p:nvPr/>
            </p:nvSpPr>
            <p:spPr bwMode="auto">
              <a:xfrm>
                <a:off x="4553" y="2027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6" name="Oval 232"/>
              <p:cNvSpPr>
                <a:spLocks noChangeArrowheads="1"/>
              </p:cNvSpPr>
              <p:nvPr/>
            </p:nvSpPr>
            <p:spPr bwMode="auto">
              <a:xfrm>
                <a:off x="4544" y="1765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7" name="Oval 233"/>
              <p:cNvSpPr>
                <a:spLocks noChangeArrowheads="1"/>
              </p:cNvSpPr>
              <p:nvPr/>
            </p:nvSpPr>
            <p:spPr bwMode="auto">
              <a:xfrm>
                <a:off x="4547" y="2108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8" name="Oval 234"/>
              <p:cNvSpPr>
                <a:spLocks noChangeArrowheads="1"/>
              </p:cNvSpPr>
              <p:nvPr/>
            </p:nvSpPr>
            <p:spPr bwMode="auto">
              <a:xfrm>
                <a:off x="4365" y="1449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9" name="Oval 235"/>
              <p:cNvSpPr>
                <a:spLocks noChangeArrowheads="1"/>
              </p:cNvSpPr>
              <p:nvPr/>
            </p:nvSpPr>
            <p:spPr bwMode="auto">
              <a:xfrm>
                <a:off x="4527" y="2030"/>
                <a:ext cx="20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0" name="Oval 236"/>
              <p:cNvSpPr>
                <a:spLocks noChangeArrowheads="1"/>
              </p:cNvSpPr>
              <p:nvPr/>
            </p:nvSpPr>
            <p:spPr bwMode="auto">
              <a:xfrm>
                <a:off x="4458" y="1823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1" name="Oval 237"/>
              <p:cNvSpPr>
                <a:spLocks noChangeArrowheads="1"/>
              </p:cNvSpPr>
              <p:nvPr/>
            </p:nvSpPr>
            <p:spPr bwMode="auto">
              <a:xfrm>
                <a:off x="4480" y="207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2" name="Oval 238"/>
              <p:cNvSpPr>
                <a:spLocks noChangeArrowheads="1"/>
              </p:cNvSpPr>
              <p:nvPr/>
            </p:nvSpPr>
            <p:spPr bwMode="auto">
              <a:xfrm>
                <a:off x="4426" y="1768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3" name="Oval 239"/>
              <p:cNvSpPr>
                <a:spLocks noChangeArrowheads="1"/>
              </p:cNvSpPr>
              <p:nvPr/>
            </p:nvSpPr>
            <p:spPr bwMode="auto">
              <a:xfrm>
                <a:off x="4729" y="153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4" name="Oval 240"/>
              <p:cNvSpPr>
                <a:spLocks noChangeArrowheads="1"/>
              </p:cNvSpPr>
              <p:nvPr/>
            </p:nvSpPr>
            <p:spPr bwMode="auto">
              <a:xfrm>
                <a:off x="4570" y="1951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5" name="Oval 241"/>
              <p:cNvSpPr>
                <a:spLocks noChangeArrowheads="1"/>
              </p:cNvSpPr>
              <p:nvPr/>
            </p:nvSpPr>
            <p:spPr bwMode="auto">
              <a:xfrm>
                <a:off x="4452" y="173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6" name="Oval 242"/>
              <p:cNvSpPr>
                <a:spLocks noChangeArrowheads="1"/>
              </p:cNvSpPr>
              <p:nvPr/>
            </p:nvSpPr>
            <p:spPr bwMode="auto">
              <a:xfrm>
                <a:off x="4524" y="1771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7" name="Oval 243"/>
              <p:cNvSpPr>
                <a:spLocks noChangeArrowheads="1"/>
              </p:cNvSpPr>
              <p:nvPr/>
            </p:nvSpPr>
            <p:spPr bwMode="auto">
              <a:xfrm>
                <a:off x="4501" y="1722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8" name="Oval 244"/>
              <p:cNvSpPr>
                <a:spLocks noChangeArrowheads="1"/>
              </p:cNvSpPr>
              <p:nvPr/>
            </p:nvSpPr>
            <p:spPr bwMode="auto">
              <a:xfrm>
                <a:off x="4420" y="1786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9" name="Oval 245"/>
              <p:cNvSpPr>
                <a:spLocks noChangeArrowheads="1"/>
              </p:cNvSpPr>
              <p:nvPr/>
            </p:nvSpPr>
            <p:spPr bwMode="auto">
              <a:xfrm>
                <a:off x="4735" y="1847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0" name="Oval 246"/>
              <p:cNvSpPr>
                <a:spLocks noChangeArrowheads="1"/>
              </p:cNvSpPr>
              <p:nvPr/>
            </p:nvSpPr>
            <p:spPr bwMode="auto">
              <a:xfrm>
                <a:off x="4495" y="1945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1" name="Oval 247"/>
              <p:cNvSpPr>
                <a:spLocks noChangeArrowheads="1"/>
              </p:cNvSpPr>
              <p:nvPr/>
            </p:nvSpPr>
            <p:spPr bwMode="auto">
              <a:xfrm>
                <a:off x="4573" y="176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2" name="Oval 248"/>
              <p:cNvSpPr>
                <a:spLocks noChangeArrowheads="1"/>
              </p:cNvSpPr>
              <p:nvPr/>
            </p:nvSpPr>
            <p:spPr bwMode="auto">
              <a:xfrm>
                <a:off x="4397" y="1786"/>
                <a:ext cx="20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3" name="Oval 249"/>
              <p:cNvSpPr>
                <a:spLocks noChangeArrowheads="1"/>
              </p:cNvSpPr>
              <p:nvPr/>
            </p:nvSpPr>
            <p:spPr bwMode="auto">
              <a:xfrm>
                <a:off x="4327" y="2027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4" name="Oval 250"/>
              <p:cNvSpPr>
                <a:spLocks noChangeArrowheads="1"/>
              </p:cNvSpPr>
              <p:nvPr/>
            </p:nvSpPr>
            <p:spPr bwMode="auto">
              <a:xfrm>
                <a:off x="4339" y="1614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5" name="Oval 251"/>
              <p:cNvSpPr>
                <a:spLocks noChangeArrowheads="1"/>
              </p:cNvSpPr>
              <p:nvPr/>
            </p:nvSpPr>
            <p:spPr bwMode="auto">
              <a:xfrm>
                <a:off x="4394" y="1672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6" name="Oval 252"/>
              <p:cNvSpPr>
                <a:spLocks noChangeArrowheads="1"/>
              </p:cNvSpPr>
              <p:nvPr/>
            </p:nvSpPr>
            <p:spPr bwMode="auto">
              <a:xfrm>
                <a:off x="4535" y="187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7" name="Oval 253"/>
              <p:cNvSpPr>
                <a:spLocks noChangeArrowheads="1"/>
              </p:cNvSpPr>
              <p:nvPr/>
            </p:nvSpPr>
            <p:spPr bwMode="auto">
              <a:xfrm>
                <a:off x="4458" y="1751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8" name="Oval 254"/>
              <p:cNvSpPr>
                <a:spLocks noChangeArrowheads="1"/>
              </p:cNvSpPr>
              <p:nvPr/>
            </p:nvSpPr>
            <p:spPr bwMode="auto">
              <a:xfrm>
                <a:off x="4509" y="1623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9" name="Oval 255"/>
              <p:cNvSpPr>
                <a:spLocks noChangeArrowheads="1"/>
              </p:cNvSpPr>
              <p:nvPr/>
            </p:nvSpPr>
            <p:spPr bwMode="auto">
              <a:xfrm>
                <a:off x="4370" y="1899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0" name="Oval 256"/>
              <p:cNvSpPr>
                <a:spLocks noChangeArrowheads="1"/>
              </p:cNvSpPr>
              <p:nvPr/>
            </p:nvSpPr>
            <p:spPr bwMode="auto">
              <a:xfrm>
                <a:off x="4345" y="1745"/>
                <a:ext cx="20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1" name="Oval 257"/>
              <p:cNvSpPr>
                <a:spLocks noChangeArrowheads="1"/>
              </p:cNvSpPr>
              <p:nvPr/>
            </p:nvSpPr>
            <p:spPr bwMode="auto">
              <a:xfrm>
                <a:off x="4599" y="184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2" name="Oval 258"/>
              <p:cNvSpPr>
                <a:spLocks noChangeArrowheads="1"/>
              </p:cNvSpPr>
              <p:nvPr/>
            </p:nvSpPr>
            <p:spPr bwMode="auto">
              <a:xfrm>
                <a:off x="4492" y="158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3" name="Oval 259"/>
              <p:cNvSpPr>
                <a:spLocks noChangeArrowheads="1"/>
              </p:cNvSpPr>
              <p:nvPr/>
            </p:nvSpPr>
            <p:spPr bwMode="auto">
              <a:xfrm>
                <a:off x="4211" y="174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4" name="Oval 260"/>
              <p:cNvSpPr>
                <a:spLocks noChangeArrowheads="1"/>
              </p:cNvSpPr>
              <p:nvPr/>
            </p:nvSpPr>
            <p:spPr bwMode="auto">
              <a:xfrm>
                <a:off x="4784" y="1820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5" name="Oval 261"/>
              <p:cNvSpPr>
                <a:spLocks noChangeArrowheads="1"/>
              </p:cNvSpPr>
              <p:nvPr/>
            </p:nvSpPr>
            <p:spPr bwMode="auto">
              <a:xfrm>
                <a:off x="4423" y="1937"/>
                <a:ext cx="20" cy="2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86" name="Line 262"/>
            <p:cNvSpPr>
              <a:spLocks noChangeShapeType="1"/>
            </p:cNvSpPr>
            <p:nvPr/>
          </p:nvSpPr>
          <p:spPr bwMode="auto">
            <a:xfrm flipV="1">
              <a:off x="4056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87" name="Line 263"/>
            <p:cNvSpPr>
              <a:spLocks noChangeShapeType="1"/>
            </p:cNvSpPr>
            <p:nvPr/>
          </p:nvSpPr>
          <p:spPr bwMode="auto">
            <a:xfrm flipV="1">
              <a:off x="4315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88" name="Line 264"/>
            <p:cNvSpPr>
              <a:spLocks noChangeShapeType="1"/>
            </p:cNvSpPr>
            <p:nvPr/>
          </p:nvSpPr>
          <p:spPr bwMode="auto">
            <a:xfrm flipV="1">
              <a:off x="4575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89" name="Line 265"/>
            <p:cNvSpPr>
              <a:spLocks noChangeShapeType="1"/>
            </p:cNvSpPr>
            <p:nvPr/>
          </p:nvSpPr>
          <p:spPr bwMode="auto">
            <a:xfrm flipV="1">
              <a:off x="4834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0" name="Line 266"/>
            <p:cNvSpPr>
              <a:spLocks noChangeShapeType="1"/>
            </p:cNvSpPr>
            <p:nvPr/>
          </p:nvSpPr>
          <p:spPr bwMode="auto">
            <a:xfrm flipV="1">
              <a:off x="5093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1" name="Line 267"/>
            <p:cNvSpPr>
              <a:spLocks noChangeShapeType="1"/>
            </p:cNvSpPr>
            <p:nvPr/>
          </p:nvSpPr>
          <p:spPr bwMode="auto">
            <a:xfrm flipV="1">
              <a:off x="5353" y="1237"/>
              <a:ext cx="1" cy="104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2" name="Line 268"/>
            <p:cNvSpPr>
              <a:spLocks noChangeShapeType="1"/>
            </p:cNvSpPr>
            <p:nvPr/>
          </p:nvSpPr>
          <p:spPr bwMode="auto">
            <a:xfrm>
              <a:off x="4056" y="2278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3" name="Line 269"/>
            <p:cNvSpPr>
              <a:spLocks noChangeShapeType="1"/>
            </p:cNvSpPr>
            <p:nvPr/>
          </p:nvSpPr>
          <p:spPr bwMode="auto">
            <a:xfrm>
              <a:off x="4056" y="2070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4" name="Line 270"/>
            <p:cNvSpPr>
              <a:spLocks noChangeShapeType="1"/>
            </p:cNvSpPr>
            <p:nvPr/>
          </p:nvSpPr>
          <p:spPr bwMode="auto">
            <a:xfrm>
              <a:off x="4056" y="1862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5" name="Line 271"/>
            <p:cNvSpPr>
              <a:spLocks noChangeShapeType="1"/>
            </p:cNvSpPr>
            <p:nvPr/>
          </p:nvSpPr>
          <p:spPr bwMode="auto">
            <a:xfrm>
              <a:off x="4056" y="1654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6" name="Line 272"/>
            <p:cNvSpPr>
              <a:spLocks noChangeShapeType="1"/>
            </p:cNvSpPr>
            <p:nvPr/>
          </p:nvSpPr>
          <p:spPr bwMode="auto">
            <a:xfrm>
              <a:off x="4056" y="1445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7" name="Line 273"/>
            <p:cNvSpPr>
              <a:spLocks noChangeShapeType="1"/>
            </p:cNvSpPr>
            <p:nvPr/>
          </p:nvSpPr>
          <p:spPr bwMode="auto">
            <a:xfrm>
              <a:off x="4056" y="1237"/>
              <a:ext cx="1426" cy="1"/>
            </a:xfrm>
            <a:prstGeom prst="line">
              <a:avLst/>
            </a:prstGeom>
            <a:noFill/>
            <a:ln w="4763">
              <a:solidFill>
                <a:srgbClr val="909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98" name="Group 274"/>
            <p:cNvGrpSpPr>
              <a:grpSpLocks/>
            </p:cNvGrpSpPr>
            <p:nvPr/>
          </p:nvGrpSpPr>
          <p:grpSpPr bwMode="auto">
            <a:xfrm>
              <a:off x="4592" y="1301"/>
              <a:ext cx="795" cy="522"/>
              <a:chOff x="4592" y="1301"/>
              <a:chExt cx="795" cy="522"/>
            </a:xfrm>
          </p:grpSpPr>
          <p:sp>
            <p:nvSpPr>
              <p:cNvPr id="78099" name="Rectangle 275"/>
              <p:cNvSpPr>
                <a:spLocks noChangeArrowheads="1"/>
              </p:cNvSpPr>
              <p:nvPr/>
            </p:nvSpPr>
            <p:spPr bwMode="auto">
              <a:xfrm>
                <a:off x="4890" y="1535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0" name="Rectangle 276"/>
              <p:cNvSpPr>
                <a:spLocks noChangeArrowheads="1"/>
              </p:cNvSpPr>
              <p:nvPr/>
            </p:nvSpPr>
            <p:spPr bwMode="auto">
              <a:xfrm>
                <a:off x="5364" y="162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1" name="Rectangle 277"/>
              <p:cNvSpPr>
                <a:spLocks noChangeArrowheads="1"/>
              </p:cNvSpPr>
              <p:nvPr/>
            </p:nvSpPr>
            <p:spPr bwMode="auto">
              <a:xfrm>
                <a:off x="4667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2" name="Rectangle 278"/>
              <p:cNvSpPr>
                <a:spLocks noChangeArrowheads="1"/>
              </p:cNvSpPr>
              <p:nvPr/>
            </p:nvSpPr>
            <p:spPr bwMode="auto">
              <a:xfrm>
                <a:off x="4592" y="1762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3" name="Rectangle 279"/>
              <p:cNvSpPr>
                <a:spLocks noChangeArrowheads="1"/>
              </p:cNvSpPr>
              <p:nvPr/>
            </p:nvSpPr>
            <p:spPr bwMode="auto">
              <a:xfrm>
                <a:off x="4748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4" name="Rectangle 280"/>
              <p:cNvSpPr>
                <a:spLocks noChangeArrowheads="1"/>
              </p:cNvSpPr>
              <p:nvPr/>
            </p:nvSpPr>
            <p:spPr bwMode="auto">
              <a:xfrm>
                <a:off x="4855" y="15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5" name="Rectangle 281"/>
              <p:cNvSpPr>
                <a:spLocks noChangeArrowheads="1"/>
              </p:cNvSpPr>
              <p:nvPr/>
            </p:nvSpPr>
            <p:spPr bwMode="auto">
              <a:xfrm>
                <a:off x="5057" y="178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6" name="Rectangle 282"/>
              <p:cNvSpPr>
                <a:spLocks noChangeArrowheads="1"/>
              </p:cNvSpPr>
              <p:nvPr/>
            </p:nvSpPr>
            <p:spPr bwMode="auto">
              <a:xfrm>
                <a:off x="4667" y="167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7" name="Rectangle 283"/>
              <p:cNvSpPr>
                <a:spLocks noChangeArrowheads="1"/>
              </p:cNvSpPr>
              <p:nvPr/>
            </p:nvSpPr>
            <p:spPr bwMode="auto">
              <a:xfrm>
                <a:off x="4991" y="164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8" name="Rectangle 284"/>
              <p:cNvSpPr>
                <a:spLocks noChangeArrowheads="1"/>
              </p:cNvSpPr>
              <p:nvPr/>
            </p:nvSpPr>
            <p:spPr bwMode="auto">
              <a:xfrm>
                <a:off x="4646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9" name="Rectangle 285"/>
              <p:cNvSpPr>
                <a:spLocks noChangeArrowheads="1"/>
              </p:cNvSpPr>
              <p:nvPr/>
            </p:nvSpPr>
            <p:spPr bwMode="auto">
              <a:xfrm>
                <a:off x="4782" y="162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0" name="Rectangle 286"/>
              <p:cNvSpPr>
                <a:spLocks noChangeArrowheads="1"/>
              </p:cNvSpPr>
              <p:nvPr/>
            </p:nvSpPr>
            <p:spPr bwMode="auto">
              <a:xfrm>
                <a:off x="4643" y="177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1" name="Rectangle 287"/>
              <p:cNvSpPr>
                <a:spLocks noChangeArrowheads="1"/>
              </p:cNvSpPr>
              <p:nvPr/>
            </p:nvSpPr>
            <p:spPr bwMode="auto">
              <a:xfrm>
                <a:off x="4742" y="15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2" name="Rectangle 288"/>
              <p:cNvSpPr>
                <a:spLocks noChangeArrowheads="1"/>
              </p:cNvSpPr>
              <p:nvPr/>
            </p:nvSpPr>
            <p:spPr bwMode="auto">
              <a:xfrm>
                <a:off x="4788" y="17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3" name="Rectangle 289"/>
              <p:cNvSpPr>
                <a:spLocks noChangeArrowheads="1"/>
              </p:cNvSpPr>
              <p:nvPr/>
            </p:nvSpPr>
            <p:spPr bwMode="auto">
              <a:xfrm>
                <a:off x="4858" y="17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4" name="Rectangle 290"/>
              <p:cNvSpPr>
                <a:spLocks noChangeArrowheads="1"/>
              </p:cNvSpPr>
              <p:nvPr/>
            </p:nvSpPr>
            <p:spPr bwMode="auto">
              <a:xfrm>
                <a:off x="4733" y="177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5" name="Rectangle 291"/>
              <p:cNvSpPr>
                <a:spLocks noChangeArrowheads="1"/>
              </p:cNvSpPr>
              <p:nvPr/>
            </p:nvSpPr>
            <p:spPr bwMode="auto">
              <a:xfrm>
                <a:off x="4710" y="160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6" name="Rectangle 292"/>
              <p:cNvSpPr>
                <a:spLocks noChangeArrowheads="1"/>
              </p:cNvSpPr>
              <p:nvPr/>
            </p:nvSpPr>
            <p:spPr bwMode="auto">
              <a:xfrm>
                <a:off x="4667" y="15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7" name="Rectangle 293"/>
              <p:cNvSpPr>
                <a:spLocks noChangeArrowheads="1"/>
              </p:cNvSpPr>
              <p:nvPr/>
            </p:nvSpPr>
            <p:spPr bwMode="auto">
              <a:xfrm>
                <a:off x="4745" y="180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8" name="Rectangle 294"/>
              <p:cNvSpPr>
                <a:spLocks noChangeArrowheads="1"/>
              </p:cNvSpPr>
              <p:nvPr/>
            </p:nvSpPr>
            <p:spPr bwMode="auto">
              <a:xfrm>
                <a:off x="5289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9" name="Rectangle 295"/>
              <p:cNvSpPr>
                <a:spLocks noChangeArrowheads="1"/>
              </p:cNvSpPr>
              <p:nvPr/>
            </p:nvSpPr>
            <p:spPr bwMode="auto">
              <a:xfrm>
                <a:off x="4855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0" name="Rectangle 296"/>
              <p:cNvSpPr>
                <a:spLocks noChangeArrowheads="1"/>
              </p:cNvSpPr>
              <p:nvPr/>
            </p:nvSpPr>
            <p:spPr bwMode="auto">
              <a:xfrm>
                <a:off x="4823" y="15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1" name="Rectangle 297"/>
              <p:cNvSpPr>
                <a:spLocks noChangeArrowheads="1"/>
              </p:cNvSpPr>
              <p:nvPr/>
            </p:nvSpPr>
            <p:spPr bwMode="auto">
              <a:xfrm>
                <a:off x="4959" y="171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2" name="Rectangle 298"/>
              <p:cNvSpPr>
                <a:spLocks noChangeArrowheads="1"/>
              </p:cNvSpPr>
              <p:nvPr/>
            </p:nvSpPr>
            <p:spPr bwMode="auto">
              <a:xfrm>
                <a:off x="5028" y="151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3" name="Rectangle 299"/>
              <p:cNvSpPr>
                <a:spLocks noChangeArrowheads="1"/>
              </p:cNvSpPr>
              <p:nvPr/>
            </p:nvSpPr>
            <p:spPr bwMode="auto">
              <a:xfrm>
                <a:off x="4808" y="15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4" name="Rectangle 300"/>
              <p:cNvSpPr>
                <a:spLocks noChangeArrowheads="1"/>
              </p:cNvSpPr>
              <p:nvPr/>
            </p:nvSpPr>
            <p:spPr bwMode="auto">
              <a:xfrm>
                <a:off x="4698" y="166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5" name="Rectangle 301"/>
              <p:cNvSpPr>
                <a:spLocks noChangeArrowheads="1"/>
              </p:cNvSpPr>
              <p:nvPr/>
            </p:nvSpPr>
            <p:spPr bwMode="auto">
              <a:xfrm>
                <a:off x="4640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6" name="Rectangle 302"/>
              <p:cNvSpPr>
                <a:spLocks noChangeArrowheads="1"/>
              </p:cNvSpPr>
              <p:nvPr/>
            </p:nvSpPr>
            <p:spPr bwMode="auto">
              <a:xfrm>
                <a:off x="4722" y="173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7" name="Rectangle 303"/>
              <p:cNvSpPr>
                <a:spLocks noChangeArrowheads="1"/>
              </p:cNvSpPr>
              <p:nvPr/>
            </p:nvSpPr>
            <p:spPr bwMode="auto">
              <a:xfrm>
                <a:off x="4930" y="168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8" name="Rectangle 304"/>
              <p:cNvSpPr>
                <a:spLocks noChangeArrowheads="1"/>
              </p:cNvSpPr>
              <p:nvPr/>
            </p:nvSpPr>
            <p:spPr bwMode="auto">
              <a:xfrm>
                <a:off x="4861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9" name="Rectangle 305"/>
              <p:cNvSpPr>
                <a:spLocks noChangeArrowheads="1"/>
              </p:cNvSpPr>
              <p:nvPr/>
            </p:nvSpPr>
            <p:spPr bwMode="auto">
              <a:xfrm>
                <a:off x="4742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0" name="Rectangle 306"/>
              <p:cNvSpPr>
                <a:spLocks noChangeArrowheads="1"/>
              </p:cNvSpPr>
              <p:nvPr/>
            </p:nvSpPr>
            <p:spPr bwMode="auto">
              <a:xfrm>
                <a:off x="4776" y="166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1" name="Rectangle 307"/>
              <p:cNvSpPr>
                <a:spLocks noChangeArrowheads="1"/>
              </p:cNvSpPr>
              <p:nvPr/>
            </p:nvSpPr>
            <p:spPr bwMode="auto">
              <a:xfrm>
                <a:off x="4733" y="175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2" name="Rectangle 308"/>
              <p:cNvSpPr>
                <a:spLocks noChangeArrowheads="1"/>
              </p:cNvSpPr>
              <p:nvPr/>
            </p:nvSpPr>
            <p:spPr bwMode="auto">
              <a:xfrm>
                <a:off x="4884" y="1678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3" name="Rectangle 309"/>
              <p:cNvSpPr>
                <a:spLocks noChangeArrowheads="1"/>
              </p:cNvSpPr>
              <p:nvPr/>
            </p:nvSpPr>
            <p:spPr bwMode="auto">
              <a:xfrm>
                <a:off x="5008" y="170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4" name="Rectangle 310"/>
              <p:cNvSpPr>
                <a:spLocks noChangeArrowheads="1"/>
              </p:cNvSpPr>
              <p:nvPr/>
            </p:nvSpPr>
            <p:spPr bwMode="auto">
              <a:xfrm>
                <a:off x="4608" y="172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5" name="Rectangle 311"/>
              <p:cNvSpPr>
                <a:spLocks noChangeArrowheads="1"/>
              </p:cNvSpPr>
              <p:nvPr/>
            </p:nvSpPr>
            <p:spPr bwMode="auto">
              <a:xfrm>
                <a:off x="4837" y="172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6" name="Rectangle 312"/>
              <p:cNvSpPr>
                <a:spLocks noChangeArrowheads="1"/>
              </p:cNvSpPr>
              <p:nvPr/>
            </p:nvSpPr>
            <p:spPr bwMode="auto">
              <a:xfrm>
                <a:off x="4953" y="162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7" name="Rectangle 313"/>
              <p:cNvSpPr>
                <a:spLocks noChangeArrowheads="1"/>
              </p:cNvSpPr>
              <p:nvPr/>
            </p:nvSpPr>
            <p:spPr bwMode="auto">
              <a:xfrm>
                <a:off x="4652" y="17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8" name="Rectangle 314"/>
              <p:cNvSpPr>
                <a:spLocks noChangeArrowheads="1"/>
              </p:cNvSpPr>
              <p:nvPr/>
            </p:nvSpPr>
            <p:spPr bwMode="auto">
              <a:xfrm>
                <a:off x="4637" y="165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9" name="Rectangle 315"/>
              <p:cNvSpPr>
                <a:spLocks noChangeArrowheads="1"/>
              </p:cNvSpPr>
              <p:nvPr/>
            </p:nvSpPr>
            <p:spPr bwMode="auto">
              <a:xfrm>
                <a:off x="4927" y="155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0" name="Rectangle 316"/>
              <p:cNvSpPr>
                <a:spLocks noChangeArrowheads="1"/>
              </p:cNvSpPr>
              <p:nvPr/>
            </p:nvSpPr>
            <p:spPr bwMode="auto">
              <a:xfrm>
                <a:off x="4646" y="166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1" name="Rectangle 317"/>
              <p:cNvSpPr>
                <a:spLocks noChangeArrowheads="1"/>
              </p:cNvSpPr>
              <p:nvPr/>
            </p:nvSpPr>
            <p:spPr bwMode="auto">
              <a:xfrm>
                <a:off x="4771" y="176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2" name="Rectangle 318"/>
              <p:cNvSpPr>
                <a:spLocks noChangeArrowheads="1"/>
              </p:cNvSpPr>
              <p:nvPr/>
            </p:nvSpPr>
            <p:spPr bwMode="auto">
              <a:xfrm>
                <a:off x="4690" y="154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3" name="Rectangle 319"/>
              <p:cNvSpPr>
                <a:spLocks noChangeArrowheads="1"/>
              </p:cNvSpPr>
              <p:nvPr/>
            </p:nvSpPr>
            <p:spPr bwMode="auto">
              <a:xfrm>
                <a:off x="4991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4" name="Rectangle 320"/>
              <p:cNvSpPr>
                <a:spLocks noChangeArrowheads="1"/>
              </p:cNvSpPr>
              <p:nvPr/>
            </p:nvSpPr>
            <p:spPr bwMode="auto">
              <a:xfrm>
                <a:off x="5005" y="169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5" name="Rectangle 321"/>
              <p:cNvSpPr>
                <a:spLocks noChangeArrowheads="1"/>
              </p:cNvSpPr>
              <p:nvPr/>
            </p:nvSpPr>
            <p:spPr bwMode="auto">
              <a:xfrm>
                <a:off x="4643" y="162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6" name="Rectangle 322"/>
              <p:cNvSpPr>
                <a:spLocks noChangeArrowheads="1"/>
              </p:cNvSpPr>
              <p:nvPr/>
            </p:nvSpPr>
            <p:spPr bwMode="auto">
              <a:xfrm>
                <a:off x="4904" y="163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7" name="Rectangle 323"/>
              <p:cNvSpPr>
                <a:spLocks noChangeArrowheads="1"/>
              </p:cNvSpPr>
              <p:nvPr/>
            </p:nvSpPr>
            <p:spPr bwMode="auto">
              <a:xfrm>
                <a:off x="4649" y="176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8" name="Rectangle 324"/>
              <p:cNvSpPr>
                <a:spLocks noChangeArrowheads="1"/>
              </p:cNvSpPr>
              <p:nvPr/>
            </p:nvSpPr>
            <p:spPr bwMode="auto">
              <a:xfrm>
                <a:off x="4704" y="177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9" name="Rectangle 325"/>
              <p:cNvSpPr>
                <a:spLocks noChangeArrowheads="1"/>
              </p:cNvSpPr>
              <p:nvPr/>
            </p:nvSpPr>
            <p:spPr bwMode="auto">
              <a:xfrm>
                <a:off x="4649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0" name="Rectangle 326"/>
              <p:cNvSpPr>
                <a:spLocks noChangeArrowheads="1"/>
              </p:cNvSpPr>
              <p:nvPr/>
            </p:nvSpPr>
            <p:spPr bwMode="auto">
              <a:xfrm>
                <a:off x="4652" y="178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1" name="Rectangle 327"/>
              <p:cNvSpPr>
                <a:spLocks noChangeArrowheads="1"/>
              </p:cNvSpPr>
              <p:nvPr/>
            </p:nvSpPr>
            <p:spPr bwMode="auto">
              <a:xfrm>
                <a:off x="4797" y="167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2" name="Rectangle 328"/>
              <p:cNvSpPr>
                <a:spLocks noChangeArrowheads="1"/>
              </p:cNvSpPr>
              <p:nvPr/>
            </p:nvSpPr>
            <p:spPr bwMode="auto">
              <a:xfrm>
                <a:off x="4782" y="17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3" name="Rectangle 329"/>
              <p:cNvSpPr>
                <a:spLocks noChangeArrowheads="1"/>
              </p:cNvSpPr>
              <p:nvPr/>
            </p:nvSpPr>
            <p:spPr bwMode="auto">
              <a:xfrm>
                <a:off x="4805" y="170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4" name="Rectangle 330"/>
              <p:cNvSpPr>
                <a:spLocks noChangeArrowheads="1"/>
              </p:cNvSpPr>
              <p:nvPr/>
            </p:nvSpPr>
            <p:spPr bwMode="auto">
              <a:xfrm>
                <a:off x="4623" y="164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5" name="Rectangle 331"/>
              <p:cNvSpPr>
                <a:spLocks noChangeArrowheads="1"/>
              </p:cNvSpPr>
              <p:nvPr/>
            </p:nvSpPr>
            <p:spPr bwMode="auto">
              <a:xfrm>
                <a:off x="4739" y="17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6" name="Rectangle 332"/>
              <p:cNvSpPr>
                <a:spLocks noChangeArrowheads="1"/>
              </p:cNvSpPr>
              <p:nvPr/>
            </p:nvSpPr>
            <p:spPr bwMode="auto">
              <a:xfrm>
                <a:off x="4742" y="159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7" name="Rectangle 333"/>
              <p:cNvSpPr>
                <a:spLocks noChangeArrowheads="1"/>
              </p:cNvSpPr>
              <p:nvPr/>
            </p:nvSpPr>
            <p:spPr bwMode="auto">
              <a:xfrm>
                <a:off x="4693" y="166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8" name="Rectangle 334"/>
              <p:cNvSpPr>
                <a:spLocks noChangeArrowheads="1"/>
              </p:cNvSpPr>
              <p:nvPr/>
            </p:nvSpPr>
            <p:spPr bwMode="auto">
              <a:xfrm>
                <a:off x="4751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9" name="Rectangle 335"/>
              <p:cNvSpPr>
                <a:spLocks noChangeArrowheads="1"/>
              </p:cNvSpPr>
              <p:nvPr/>
            </p:nvSpPr>
            <p:spPr bwMode="auto">
              <a:xfrm>
                <a:off x="5251" y="177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0" name="Rectangle 336"/>
              <p:cNvSpPr>
                <a:spLocks noChangeArrowheads="1"/>
              </p:cNvSpPr>
              <p:nvPr/>
            </p:nvSpPr>
            <p:spPr bwMode="auto">
              <a:xfrm>
                <a:off x="5066" y="171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1" name="Rectangle 337"/>
              <p:cNvSpPr>
                <a:spLocks noChangeArrowheads="1"/>
              </p:cNvSpPr>
              <p:nvPr/>
            </p:nvSpPr>
            <p:spPr bwMode="auto">
              <a:xfrm>
                <a:off x="4884" y="1576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2" name="Rectangle 338"/>
              <p:cNvSpPr>
                <a:spLocks noChangeArrowheads="1"/>
              </p:cNvSpPr>
              <p:nvPr/>
            </p:nvSpPr>
            <p:spPr bwMode="auto">
              <a:xfrm>
                <a:off x="4895" y="177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3" name="Rectangle 339"/>
              <p:cNvSpPr>
                <a:spLocks noChangeArrowheads="1"/>
              </p:cNvSpPr>
              <p:nvPr/>
            </p:nvSpPr>
            <p:spPr bwMode="auto">
              <a:xfrm>
                <a:off x="4722" y="168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4" name="Rectangle 340"/>
              <p:cNvSpPr>
                <a:spLocks noChangeArrowheads="1"/>
              </p:cNvSpPr>
              <p:nvPr/>
            </p:nvSpPr>
            <p:spPr bwMode="auto">
              <a:xfrm>
                <a:off x="4643" y="140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5" name="Rectangle 341"/>
              <p:cNvSpPr>
                <a:spLocks noChangeArrowheads="1"/>
              </p:cNvSpPr>
              <p:nvPr/>
            </p:nvSpPr>
            <p:spPr bwMode="auto">
              <a:xfrm>
                <a:off x="4765" y="168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6" name="Rectangle 342"/>
              <p:cNvSpPr>
                <a:spLocks noChangeArrowheads="1"/>
              </p:cNvSpPr>
              <p:nvPr/>
            </p:nvSpPr>
            <p:spPr bwMode="auto">
              <a:xfrm>
                <a:off x="4687" y="167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7" name="Rectangle 343"/>
              <p:cNvSpPr>
                <a:spLocks noChangeArrowheads="1"/>
              </p:cNvSpPr>
              <p:nvPr/>
            </p:nvSpPr>
            <p:spPr bwMode="auto">
              <a:xfrm>
                <a:off x="4805" y="159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8" name="Rectangle 344"/>
              <p:cNvSpPr>
                <a:spLocks noChangeArrowheads="1"/>
              </p:cNvSpPr>
              <p:nvPr/>
            </p:nvSpPr>
            <p:spPr bwMode="auto">
              <a:xfrm>
                <a:off x="4637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9" name="Rectangle 345"/>
              <p:cNvSpPr>
                <a:spLocks noChangeArrowheads="1"/>
              </p:cNvSpPr>
              <p:nvPr/>
            </p:nvSpPr>
            <p:spPr bwMode="auto">
              <a:xfrm>
                <a:off x="5372" y="175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0" name="Rectangle 346"/>
              <p:cNvSpPr>
                <a:spLocks noChangeArrowheads="1"/>
              </p:cNvSpPr>
              <p:nvPr/>
            </p:nvSpPr>
            <p:spPr bwMode="auto">
              <a:xfrm>
                <a:off x="4611" y="17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1" name="Rectangle 347"/>
              <p:cNvSpPr>
                <a:spLocks noChangeArrowheads="1"/>
              </p:cNvSpPr>
              <p:nvPr/>
            </p:nvSpPr>
            <p:spPr bwMode="auto">
              <a:xfrm>
                <a:off x="4652" y="17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2" name="Rectangle 348"/>
              <p:cNvSpPr>
                <a:spLocks noChangeArrowheads="1"/>
              </p:cNvSpPr>
              <p:nvPr/>
            </p:nvSpPr>
            <p:spPr bwMode="auto">
              <a:xfrm>
                <a:off x="4696" y="164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3" name="Rectangle 349"/>
              <p:cNvSpPr>
                <a:spLocks noChangeArrowheads="1"/>
              </p:cNvSpPr>
              <p:nvPr/>
            </p:nvSpPr>
            <p:spPr bwMode="auto">
              <a:xfrm>
                <a:off x="4855" y="170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4" name="Rectangle 350"/>
              <p:cNvSpPr>
                <a:spLocks noChangeArrowheads="1"/>
              </p:cNvSpPr>
              <p:nvPr/>
            </p:nvSpPr>
            <p:spPr bwMode="auto">
              <a:xfrm>
                <a:off x="5248" y="15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5" name="Rectangle 351"/>
              <p:cNvSpPr>
                <a:spLocks noChangeArrowheads="1"/>
              </p:cNvSpPr>
              <p:nvPr/>
            </p:nvSpPr>
            <p:spPr bwMode="auto">
              <a:xfrm>
                <a:off x="4927" y="158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6" name="Rectangle 352"/>
              <p:cNvSpPr>
                <a:spLocks noChangeArrowheads="1"/>
              </p:cNvSpPr>
              <p:nvPr/>
            </p:nvSpPr>
            <p:spPr bwMode="auto">
              <a:xfrm>
                <a:off x="5063" y="15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7" name="Rectangle 353"/>
              <p:cNvSpPr>
                <a:spLocks noChangeArrowheads="1"/>
              </p:cNvSpPr>
              <p:nvPr/>
            </p:nvSpPr>
            <p:spPr bwMode="auto">
              <a:xfrm>
                <a:off x="4640" y="167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8" name="Rectangle 354"/>
              <p:cNvSpPr>
                <a:spLocks noChangeArrowheads="1"/>
              </p:cNvSpPr>
              <p:nvPr/>
            </p:nvSpPr>
            <p:spPr bwMode="auto">
              <a:xfrm>
                <a:off x="4858" y="171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9" name="Rectangle 355"/>
              <p:cNvSpPr>
                <a:spLocks noChangeArrowheads="1"/>
              </p:cNvSpPr>
              <p:nvPr/>
            </p:nvSpPr>
            <p:spPr bwMode="auto">
              <a:xfrm>
                <a:off x="5020" y="169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0" name="Rectangle 356"/>
              <p:cNvSpPr>
                <a:spLocks noChangeArrowheads="1"/>
              </p:cNvSpPr>
              <p:nvPr/>
            </p:nvSpPr>
            <p:spPr bwMode="auto">
              <a:xfrm>
                <a:off x="5179" y="1608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1" name="Rectangle 357"/>
              <p:cNvSpPr>
                <a:spLocks noChangeArrowheads="1"/>
              </p:cNvSpPr>
              <p:nvPr/>
            </p:nvSpPr>
            <p:spPr bwMode="auto">
              <a:xfrm>
                <a:off x="4725" y="159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2" name="Rectangle 358"/>
              <p:cNvSpPr>
                <a:spLocks noChangeArrowheads="1"/>
              </p:cNvSpPr>
              <p:nvPr/>
            </p:nvSpPr>
            <p:spPr bwMode="auto">
              <a:xfrm>
                <a:off x="4757" y="1791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3" name="Rectangle 359"/>
              <p:cNvSpPr>
                <a:spLocks noChangeArrowheads="1"/>
              </p:cNvSpPr>
              <p:nvPr/>
            </p:nvSpPr>
            <p:spPr bwMode="auto">
              <a:xfrm>
                <a:off x="4739" y="177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4" name="Rectangle 360"/>
              <p:cNvSpPr>
                <a:spLocks noChangeArrowheads="1"/>
              </p:cNvSpPr>
              <p:nvPr/>
            </p:nvSpPr>
            <p:spPr bwMode="auto">
              <a:xfrm>
                <a:off x="4757" y="1736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5" name="Rectangle 361"/>
              <p:cNvSpPr>
                <a:spLocks noChangeArrowheads="1"/>
              </p:cNvSpPr>
              <p:nvPr/>
            </p:nvSpPr>
            <p:spPr bwMode="auto">
              <a:xfrm>
                <a:off x="4736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6" name="Rectangle 362"/>
              <p:cNvSpPr>
                <a:spLocks noChangeArrowheads="1"/>
              </p:cNvSpPr>
              <p:nvPr/>
            </p:nvSpPr>
            <p:spPr bwMode="auto">
              <a:xfrm>
                <a:off x="4776" y="17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7" name="Rectangle 363"/>
              <p:cNvSpPr>
                <a:spLocks noChangeArrowheads="1"/>
              </p:cNvSpPr>
              <p:nvPr/>
            </p:nvSpPr>
            <p:spPr bwMode="auto">
              <a:xfrm>
                <a:off x="4681" y="159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8" name="Rectangle 364"/>
              <p:cNvSpPr>
                <a:spLocks noChangeArrowheads="1"/>
              </p:cNvSpPr>
              <p:nvPr/>
            </p:nvSpPr>
            <p:spPr bwMode="auto">
              <a:xfrm>
                <a:off x="4817" y="158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9" name="Rectangle 365"/>
              <p:cNvSpPr>
                <a:spLocks noChangeArrowheads="1"/>
              </p:cNvSpPr>
              <p:nvPr/>
            </p:nvSpPr>
            <p:spPr bwMode="auto">
              <a:xfrm>
                <a:off x="5098" y="13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0" name="Rectangle 366"/>
              <p:cNvSpPr>
                <a:spLocks noChangeArrowheads="1"/>
              </p:cNvSpPr>
              <p:nvPr/>
            </p:nvSpPr>
            <p:spPr bwMode="auto">
              <a:xfrm>
                <a:off x="4941" y="163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1" name="Rectangle 367"/>
              <p:cNvSpPr>
                <a:spLocks noChangeArrowheads="1"/>
              </p:cNvSpPr>
              <p:nvPr/>
            </p:nvSpPr>
            <p:spPr bwMode="auto">
              <a:xfrm>
                <a:off x="4875" y="166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2" name="Rectangle 368"/>
              <p:cNvSpPr>
                <a:spLocks noChangeArrowheads="1"/>
              </p:cNvSpPr>
              <p:nvPr/>
            </p:nvSpPr>
            <p:spPr bwMode="auto">
              <a:xfrm>
                <a:off x="4733" y="174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3" name="Rectangle 369"/>
              <p:cNvSpPr>
                <a:spLocks noChangeArrowheads="1"/>
              </p:cNvSpPr>
              <p:nvPr/>
            </p:nvSpPr>
            <p:spPr bwMode="auto">
              <a:xfrm>
                <a:off x="4632" y="156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4" name="Rectangle 370"/>
              <p:cNvSpPr>
                <a:spLocks noChangeArrowheads="1"/>
              </p:cNvSpPr>
              <p:nvPr/>
            </p:nvSpPr>
            <p:spPr bwMode="auto">
              <a:xfrm>
                <a:off x="4785" y="17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5" name="Rectangle 371"/>
              <p:cNvSpPr>
                <a:spLocks noChangeArrowheads="1"/>
              </p:cNvSpPr>
              <p:nvPr/>
            </p:nvSpPr>
            <p:spPr bwMode="auto">
              <a:xfrm>
                <a:off x="4736" y="17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6" name="Rectangle 372"/>
              <p:cNvSpPr>
                <a:spLocks noChangeArrowheads="1"/>
              </p:cNvSpPr>
              <p:nvPr/>
            </p:nvSpPr>
            <p:spPr bwMode="auto">
              <a:xfrm>
                <a:off x="4690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7" name="Rectangle 373"/>
              <p:cNvSpPr>
                <a:spLocks noChangeArrowheads="1"/>
              </p:cNvSpPr>
              <p:nvPr/>
            </p:nvSpPr>
            <p:spPr bwMode="auto">
              <a:xfrm>
                <a:off x="4678" y="174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8" name="Rectangle 374"/>
              <p:cNvSpPr>
                <a:spLocks noChangeArrowheads="1"/>
              </p:cNvSpPr>
              <p:nvPr/>
            </p:nvSpPr>
            <p:spPr bwMode="auto">
              <a:xfrm>
                <a:off x="4643" y="164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9" name="Rectangle 375"/>
              <p:cNvSpPr>
                <a:spLocks noChangeArrowheads="1"/>
              </p:cNvSpPr>
              <p:nvPr/>
            </p:nvSpPr>
            <p:spPr bwMode="auto">
              <a:xfrm>
                <a:off x="4890" y="1535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0" name="Rectangle 376"/>
              <p:cNvSpPr>
                <a:spLocks noChangeArrowheads="1"/>
              </p:cNvSpPr>
              <p:nvPr/>
            </p:nvSpPr>
            <p:spPr bwMode="auto">
              <a:xfrm>
                <a:off x="5364" y="162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1" name="Rectangle 377"/>
              <p:cNvSpPr>
                <a:spLocks noChangeArrowheads="1"/>
              </p:cNvSpPr>
              <p:nvPr/>
            </p:nvSpPr>
            <p:spPr bwMode="auto">
              <a:xfrm>
                <a:off x="4667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2" name="Rectangle 378"/>
              <p:cNvSpPr>
                <a:spLocks noChangeArrowheads="1"/>
              </p:cNvSpPr>
              <p:nvPr/>
            </p:nvSpPr>
            <p:spPr bwMode="auto">
              <a:xfrm>
                <a:off x="4592" y="1762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3" name="Rectangle 379"/>
              <p:cNvSpPr>
                <a:spLocks noChangeArrowheads="1"/>
              </p:cNvSpPr>
              <p:nvPr/>
            </p:nvSpPr>
            <p:spPr bwMode="auto">
              <a:xfrm>
                <a:off x="4748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4" name="Rectangle 380"/>
              <p:cNvSpPr>
                <a:spLocks noChangeArrowheads="1"/>
              </p:cNvSpPr>
              <p:nvPr/>
            </p:nvSpPr>
            <p:spPr bwMode="auto">
              <a:xfrm>
                <a:off x="4855" y="15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5" name="Rectangle 381"/>
              <p:cNvSpPr>
                <a:spLocks noChangeArrowheads="1"/>
              </p:cNvSpPr>
              <p:nvPr/>
            </p:nvSpPr>
            <p:spPr bwMode="auto">
              <a:xfrm>
                <a:off x="5057" y="178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6" name="Rectangle 382"/>
              <p:cNvSpPr>
                <a:spLocks noChangeArrowheads="1"/>
              </p:cNvSpPr>
              <p:nvPr/>
            </p:nvSpPr>
            <p:spPr bwMode="auto">
              <a:xfrm>
                <a:off x="4667" y="167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7" name="Rectangle 383"/>
              <p:cNvSpPr>
                <a:spLocks noChangeArrowheads="1"/>
              </p:cNvSpPr>
              <p:nvPr/>
            </p:nvSpPr>
            <p:spPr bwMode="auto">
              <a:xfrm>
                <a:off x="4991" y="164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8" name="Rectangle 384"/>
              <p:cNvSpPr>
                <a:spLocks noChangeArrowheads="1"/>
              </p:cNvSpPr>
              <p:nvPr/>
            </p:nvSpPr>
            <p:spPr bwMode="auto">
              <a:xfrm>
                <a:off x="4646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09" name="Rectangle 385"/>
              <p:cNvSpPr>
                <a:spLocks noChangeArrowheads="1"/>
              </p:cNvSpPr>
              <p:nvPr/>
            </p:nvSpPr>
            <p:spPr bwMode="auto">
              <a:xfrm>
                <a:off x="4782" y="162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0" name="Rectangle 386"/>
              <p:cNvSpPr>
                <a:spLocks noChangeArrowheads="1"/>
              </p:cNvSpPr>
              <p:nvPr/>
            </p:nvSpPr>
            <p:spPr bwMode="auto">
              <a:xfrm>
                <a:off x="4643" y="177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1" name="Rectangle 387"/>
              <p:cNvSpPr>
                <a:spLocks noChangeArrowheads="1"/>
              </p:cNvSpPr>
              <p:nvPr/>
            </p:nvSpPr>
            <p:spPr bwMode="auto">
              <a:xfrm>
                <a:off x="4742" y="15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2" name="Rectangle 388"/>
              <p:cNvSpPr>
                <a:spLocks noChangeArrowheads="1"/>
              </p:cNvSpPr>
              <p:nvPr/>
            </p:nvSpPr>
            <p:spPr bwMode="auto">
              <a:xfrm>
                <a:off x="4788" y="17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3" name="Rectangle 389"/>
              <p:cNvSpPr>
                <a:spLocks noChangeArrowheads="1"/>
              </p:cNvSpPr>
              <p:nvPr/>
            </p:nvSpPr>
            <p:spPr bwMode="auto">
              <a:xfrm>
                <a:off x="4858" y="17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4" name="Rectangle 390"/>
              <p:cNvSpPr>
                <a:spLocks noChangeArrowheads="1"/>
              </p:cNvSpPr>
              <p:nvPr/>
            </p:nvSpPr>
            <p:spPr bwMode="auto">
              <a:xfrm>
                <a:off x="4733" y="177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5" name="Rectangle 391"/>
              <p:cNvSpPr>
                <a:spLocks noChangeArrowheads="1"/>
              </p:cNvSpPr>
              <p:nvPr/>
            </p:nvSpPr>
            <p:spPr bwMode="auto">
              <a:xfrm>
                <a:off x="4710" y="160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6" name="Rectangle 392"/>
              <p:cNvSpPr>
                <a:spLocks noChangeArrowheads="1"/>
              </p:cNvSpPr>
              <p:nvPr/>
            </p:nvSpPr>
            <p:spPr bwMode="auto">
              <a:xfrm>
                <a:off x="4667" y="15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7" name="Rectangle 393"/>
              <p:cNvSpPr>
                <a:spLocks noChangeArrowheads="1"/>
              </p:cNvSpPr>
              <p:nvPr/>
            </p:nvSpPr>
            <p:spPr bwMode="auto">
              <a:xfrm>
                <a:off x="4745" y="180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8" name="Rectangle 394"/>
              <p:cNvSpPr>
                <a:spLocks noChangeArrowheads="1"/>
              </p:cNvSpPr>
              <p:nvPr/>
            </p:nvSpPr>
            <p:spPr bwMode="auto">
              <a:xfrm>
                <a:off x="5289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19" name="Rectangle 395"/>
              <p:cNvSpPr>
                <a:spLocks noChangeArrowheads="1"/>
              </p:cNvSpPr>
              <p:nvPr/>
            </p:nvSpPr>
            <p:spPr bwMode="auto">
              <a:xfrm>
                <a:off x="4855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0" name="Rectangle 396"/>
              <p:cNvSpPr>
                <a:spLocks noChangeArrowheads="1"/>
              </p:cNvSpPr>
              <p:nvPr/>
            </p:nvSpPr>
            <p:spPr bwMode="auto">
              <a:xfrm>
                <a:off x="4823" y="15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1" name="Rectangle 397"/>
              <p:cNvSpPr>
                <a:spLocks noChangeArrowheads="1"/>
              </p:cNvSpPr>
              <p:nvPr/>
            </p:nvSpPr>
            <p:spPr bwMode="auto">
              <a:xfrm>
                <a:off x="4959" y="171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2" name="Rectangle 398"/>
              <p:cNvSpPr>
                <a:spLocks noChangeArrowheads="1"/>
              </p:cNvSpPr>
              <p:nvPr/>
            </p:nvSpPr>
            <p:spPr bwMode="auto">
              <a:xfrm>
                <a:off x="5028" y="151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3" name="Rectangle 399"/>
              <p:cNvSpPr>
                <a:spLocks noChangeArrowheads="1"/>
              </p:cNvSpPr>
              <p:nvPr/>
            </p:nvSpPr>
            <p:spPr bwMode="auto">
              <a:xfrm>
                <a:off x="4808" y="15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4" name="Rectangle 400"/>
              <p:cNvSpPr>
                <a:spLocks noChangeArrowheads="1"/>
              </p:cNvSpPr>
              <p:nvPr/>
            </p:nvSpPr>
            <p:spPr bwMode="auto">
              <a:xfrm>
                <a:off x="4698" y="166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5" name="Rectangle 401"/>
              <p:cNvSpPr>
                <a:spLocks noChangeArrowheads="1"/>
              </p:cNvSpPr>
              <p:nvPr/>
            </p:nvSpPr>
            <p:spPr bwMode="auto">
              <a:xfrm>
                <a:off x="4640" y="175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6" name="Rectangle 402"/>
              <p:cNvSpPr>
                <a:spLocks noChangeArrowheads="1"/>
              </p:cNvSpPr>
              <p:nvPr/>
            </p:nvSpPr>
            <p:spPr bwMode="auto">
              <a:xfrm>
                <a:off x="4722" y="173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7" name="Rectangle 403"/>
              <p:cNvSpPr>
                <a:spLocks noChangeArrowheads="1"/>
              </p:cNvSpPr>
              <p:nvPr/>
            </p:nvSpPr>
            <p:spPr bwMode="auto">
              <a:xfrm>
                <a:off x="4930" y="168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8" name="Rectangle 404"/>
              <p:cNvSpPr>
                <a:spLocks noChangeArrowheads="1"/>
              </p:cNvSpPr>
              <p:nvPr/>
            </p:nvSpPr>
            <p:spPr bwMode="auto">
              <a:xfrm>
                <a:off x="4861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29" name="Rectangle 405"/>
              <p:cNvSpPr>
                <a:spLocks noChangeArrowheads="1"/>
              </p:cNvSpPr>
              <p:nvPr/>
            </p:nvSpPr>
            <p:spPr bwMode="auto">
              <a:xfrm>
                <a:off x="4742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0" name="Rectangle 406"/>
              <p:cNvSpPr>
                <a:spLocks noChangeArrowheads="1"/>
              </p:cNvSpPr>
              <p:nvPr/>
            </p:nvSpPr>
            <p:spPr bwMode="auto">
              <a:xfrm>
                <a:off x="4776" y="166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1" name="Rectangle 407"/>
              <p:cNvSpPr>
                <a:spLocks noChangeArrowheads="1"/>
              </p:cNvSpPr>
              <p:nvPr/>
            </p:nvSpPr>
            <p:spPr bwMode="auto">
              <a:xfrm>
                <a:off x="4733" y="175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2" name="Rectangle 408"/>
              <p:cNvSpPr>
                <a:spLocks noChangeArrowheads="1"/>
              </p:cNvSpPr>
              <p:nvPr/>
            </p:nvSpPr>
            <p:spPr bwMode="auto">
              <a:xfrm>
                <a:off x="4884" y="1678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3" name="Rectangle 409"/>
              <p:cNvSpPr>
                <a:spLocks noChangeArrowheads="1"/>
              </p:cNvSpPr>
              <p:nvPr/>
            </p:nvSpPr>
            <p:spPr bwMode="auto">
              <a:xfrm>
                <a:off x="5008" y="170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4" name="Rectangle 410"/>
              <p:cNvSpPr>
                <a:spLocks noChangeArrowheads="1"/>
              </p:cNvSpPr>
              <p:nvPr/>
            </p:nvSpPr>
            <p:spPr bwMode="auto">
              <a:xfrm>
                <a:off x="4608" y="172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5" name="Rectangle 411"/>
              <p:cNvSpPr>
                <a:spLocks noChangeArrowheads="1"/>
              </p:cNvSpPr>
              <p:nvPr/>
            </p:nvSpPr>
            <p:spPr bwMode="auto">
              <a:xfrm>
                <a:off x="4837" y="172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6" name="Rectangle 412"/>
              <p:cNvSpPr>
                <a:spLocks noChangeArrowheads="1"/>
              </p:cNvSpPr>
              <p:nvPr/>
            </p:nvSpPr>
            <p:spPr bwMode="auto">
              <a:xfrm>
                <a:off x="4953" y="162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7" name="Rectangle 413"/>
              <p:cNvSpPr>
                <a:spLocks noChangeArrowheads="1"/>
              </p:cNvSpPr>
              <p:nvPr/>
            </p:nvSpPr>
            <p:spPr bwMode="auto">
              <a:xfrm>
                <a:off x="4652" y="17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8" name="Rectangle 414"/>
              <p:cNvSpPr>
                <a:spLocks noChangeArrowheads="1"/>
              </p:cNvSpPr>
              <p:nvPr/>
            </p:nvSpPr>
            <p:spPr bwMode="auto">
              <a:xfrm>
                <a:off x="4637" y="165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39" name="Rectangle 415"/>
              <p:cNvSpPr>
                <a:spLocks noChangeArrowheads="1"/>
              </p:cNvSpPr>
              <p:nvPr/>
            </p:nvSpPr>
            <p:spPr bwMode="auto">
              <a:xfrm>
                <a:off x="4927" y="155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0" name="Rectangle 416"/>
              <p:cNvSpPr>
                <a:spLocks noChangeArrowheads="1"/>
              </p:cNvSpPr>
              <p:nvPr/>
            </p:nvSpPr>
            <p:spPr bwMode="auto">
              <a:xfrm>
                <a:off x="4646" y="166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1" name="Rectangle 417"/>
              <p:cNvSpPr>
                <a:spLocks noChangeArrowheads="1"/>
              </p:cNvSpPr>
              <p:nvPr/>
            </p:nvSpPr>
            <p:spPr bwMode="auto">
              <a:xfrm>
                <a:off x="4771" y="176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2" name="Rectangle 418"/>
              <p:cNvSpPr>
                <a:spLocks noChangeArrowheads="1"/>
              </p:cNvSpPr>
              <p:nvPr/>
            </p:nvSpPr>
            <p:spPr bwMode="auto">
              <a:xfrm>
                <a:off x="4690" y="154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3" name="Rectangle 419"/>
              <p:cNvSpPr>
                <a:spLocks noChangeArrowheads="1"/>
              </p:cNvSpPr>
              <p:nvPr/>
            </p:nvSpPr>
            <p:spPr bwMode="auto">
              <a:xfrm>
                <a:off x="4991" y="15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4" name="Rectangle 420"/>
              <p:cNvSpPr>
                <a:spLocks noChangeArrowheads="1"/>
              </p:cNvSpPr>
              <p:nvPr/>
            </p:nvSpPr>
            <p:spPr bwMode="auto">
              <a:xfrm>
                <a:off x="5005" y="169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5" name="Rectangle 421"/>
              <p:cNvSpPr>
                <a:spLocks noChangeArrowheads="1"/>
              </p:cNvSpPr>
              <p:nvPr/>
            </p:nvSpPr>
            <p:spPr bwMode="auto">
              <a:xfrm>
                <a:off x="4643" y="162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6" name="Rectangle 422"/>
              <p:cNvSpPr>
                <a:spLocks noChangeArrowheads="1"/>
              </p:cNvSpPr>
              <p:nvPr/>
            </p:nvSpPr>
            <p:spPr bwMode="auto">
              <a:xfrm>
                <a:off x="4904" y="163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7" name="Rectangle 423"/>
              <p:cNvSpPr>
                <a:spLocks noChangeArrowheads="1"/>
              </p:cNvSpPr>
              <p:nvPr/>
            </p:nvSpPr>
            <p:spPr bwMode="auto">
              <a:xfrm>
                <a:off x="4649" y="176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8" name="Rectangle 424"/>
              <p:cNvSpPr>
                <a:spLocks noChangeArrowheads="1"/>
              </p:cNvSpPr>
              <p:nvPr/>
            </p:nvSpPr>
            <p:spPr bwMode="auto">
              <a:xfrm>
                <a:off x="4704" y="177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9" name="Rectangle 425"/>
              <p:cNvSpPr>
                <a:spLocks noChangeArrowheads="1"/>
              </p:cNvSpPr>
              <p:nvPr/>
            </p:nvSpPr>
            <p:spPr bwMode="auto">
              <a:xfrm>
                <a:off x="4649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0" name="Rectangle 426"/>
              <p:cNvSpPr>
                <a:spLocks noChangeArrowheads="1"/>
              </p:cNvSpPr>
              <p:nvPr/>
            </p:nvSpPr>
            <p:spPr bwMode="auto">
              <a:xfrm>
                <a:off x="4652" y="178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1" name="Rectangle 427"/>
              <p:cNvSpPr>
                <a:spLocks noChangeArrowheads="1"/>
              </p:cNvSpPr>
              <p:nvPr/>
            </p:nvSpPr>
            <p:spPr bwMode="auto">
              <a:xfrm>
                <a:off x="4797" y="167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2" name="Rectangle 428"/>
              <p:cNvSpPr>
                <a:spLocks noChangeArrowheads="1"/>
              </p:cNvSpPr>
              <p:nvPr/>
            </p:nvSpPr>
            <p:spPr bwMode="auto">
              <a:xfrm>
                <a:off x="4782" y="17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3" name="Rectangle 429"/>
              <p:cNvSpPr>
                <a:spLocks noChangeArrowheads="1"/>
              </p:cNvSpPr>
              <p:nvPr/>
            </p:nvSpPr>
            <p:spPr bwMode="auto">
              <a:xfrm>
                <a:off x="4805" y="170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4" name="Rectangle 430"/>
              <p:cNvSpPr>
                <a:spLocks noChangeArrowheads="1"/>
              </p:cNvSpPr>
              <p:nvPr/>
            </p:nvSpPr>
            <p:spPr bwMode="auto">
              <a:xfrm>
                <a:off x="4623" y="164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5" name="Rectangle 431"/>
              <p:cNvSpPr>
                <a:spLocks noChangeArrowheads="1"/>
              </p:cNvSpPr>
              <p:nvPr/>
            </p:nvSpPr>
            <p:spPr bwMode="auto">
              <a:xfrm>
                <a:off x="4739" y="179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6" name="Rectangle 432"/>
              <p:cNvSpPr>
                <a:spLocks noChangeArrowheads="1"/>
              </p:cNvSpPr>
              <p:nvPr/>
            </p:nvSpPr>
            <p:spPr bwMode="auto">
              <a:xfrm>
                <a:off x="4742" y="159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7" name="Rectangle 433"/>
              <p:cNvSpPr>
                <a:spLocks noChangeArrowheads="1"/>
              </p:cNvSpPr>
              <p:nvPr/>
            </p:nvSpPr>
            <p:spPr bwMode="auto">
              <a:xfrm>
                <a:off x="4693" y="166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8" name="Rectangle 434"/>
              <p:cNvSpPr>
                <a:spLocks noChangeArrowheads="1"/>
              </p:cNvSpPr>
              <p:nvPr/>
            </p:nvSpPr>
            <p:spPr bwMode="auto">
              <a:xfrm>
                <a:off x="4751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59" name="Rectangle 435"/>
              <p:cNvSpPr>
                <a:spLocks noChangeArrowheads="1"/>
              </p:cNvSpPr>
              <p:nvPr/>
            </p:nvSpPr>
            <p:spPr bwMode="auto">
              <a:xfrm>
                <a:off x="5251" y="177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0" name="Rectangle 436"/>
              <p:cNvSpPr>
                <a:spLocks noChangeArrowheads="1"/>
              </p:cNvSpPr>
              <p:nvPr/>
            </p:nvSpPr>
            <p:spPr bwMode="auto">
              <a:xfrm>
                <a:off x="5066" y="171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1" name="Rectangle 437"/>
              <p:cNvSpPr>
                <a:spLocks noChangeArrowheads="1"/>
              </p:cNvSpPr>
              <p:nvPr/>
            </p:nvSpPr>
            <p:spPr bwMode="auto">
              <a:xfrm>
                <a:off x="4884" y="1576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2" name="Rectangle 438"/>
              <p:cNvSpPr>
                <a:spLocks noChangeArrowheads="1"/>
              </p:cNvSpPr>
              <p:nvPr/>
            </p:nvSpPr>
            <p:spPr bwMode="auto">
              <a:xfrm>
                <a:off x="4895" y="177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3" name="Rectangle 439"/>
              <p:cNvSpPr>
                <a:spLocks noChangeArrowheads="1"/>
              </p:cNvSpPr>
              <p:nvPr/>
            </p:nvSpPr>
            <p:spPr bwMode="auto">
              <a:xfrm>
                <a:off x="4722" y="168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4" name="Rectangle 440"/>
              <p:cNvSpPr>
                <a:spLocks noChangeArrowheads="1"/>
              </p:cNvSpPr>
              <p:nvPr/>
            </p:nvSpPr>
            <p:spPr bwMode="auto">
              <a:xfrm>
                <a:off x="4643" y="140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5" name="Rectangle 441"/>
              <p:cNvSpPr>
                <a:spLocks noChangeArrowheads="1"/>
              </p:cNvSpPr>
              <p:nvPr/>
            </p:nvSpPr>
            <p:spPr bwMode="auto">
              <a:xfrm>
                <a:off x="4765" y="168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6" name="Rectangle 442"/>
              <p:cNvSpPr>
                <a:spLocks noChangeArrowheads="1"/>
              </p:cNvSpPr>
              <p:nvPr/>
            </p:nvSpPr>
            <p:spPr bwMode="auto">
              <a:xfrm>
                <a:off x="4687" y="167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7" name="Rectangle 443"/>
              <p:cNvSpPr>
                <a:spLocks noChangeArrowheads="1"/>
              </p:cNvSpPr>
              <p:nvPr/>
            </p:nvSpPr>
            <p:spPr bwMode="auto">
              <a:xfrm>
                <a:off x="4805" y="159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8" name="Rectangle 444"/>
              <p:cNvSpPr>
                <a:spLocks noChangeArrowheads="1"/>
              </p:cNvSpPr>
              <p:nvPr/>
            </p:nvSpPr>
            <p:spPr bwMode="auto">
              <a:xfrm>
                <a:off x="4637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69" name="Rectangle 445"/>
              <p:cNvSpPr>
                <a:spLocks noChangeArrowheads="1"/>
              </p:cNvSpPr>
              <p:nvPr/>
            </p:nvSpPr>
            <p:spPr bwMode="auto">
              <a:xfrm>
                <a:off x="5372" y="175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0" name="Rectangle 446"/>
              <p:cNvSpPr>
                <a:spLocks noChangeArrowheads="1"/>
              </p:cNvSpPr>
              <p:nvPr/>
            </p:nvSpPr>
            <p:spPr bwMode="auto">
              <a:xfrm>
                <a:off x="4611" y="173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1" name="Rectangle 447"/>
              <p:cNvSpPr>
                <a:spLocks noChangeArrowheads="1"/>
              </p:cNvSpPr>
              <p:nvPr/>
            </p:nvSpPr>
            <p:spPr bwMode="auto">
              <a:xfrm>
                <a:off x="4652" y="17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2" name="Rectangle 448"/>
              <p:cNvSpPr>
                <a:spLocks noChangeArrowheads="1"/>
              </p:cNvSpPr>
              <p:nvPr/>
            </p:nvSpPr>
            <p:spPr bwMode="auto">
              <a:xfrm>
                <a:off x="4696" y="164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3" name="Rectangle 449"/>
              <p:cNvSpPr>
                <a:spLocks noChangeArrowheads="1"/>
              </p:cNvSpPr>
              <p:nvPr/>
            </p:nvSpPr>
            <p:spPr bwMode="auto">
              <a:xfrm>
                <a:off x="4855" y="1704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4" name="Rectangle 450"/>
              <p:cNvSpPr>
                <a:spLocks noChangeArrowheads="1"/>
              </p:cNvSpPr>
              <p:nvPr/>
            </p:nvSpPr>
            <p:spPr bwMode="auto">
              <a:xfrm>
                <a:off x="5248" y="15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5" name="Rectangle 451"/>
              <p:cNvSpPr>
                <a:spLocks noChangeArrowheads="1"/>
              </p:cNvSpPr>
              <p:nvPr/>
            </p:nvSpPr>
            <p:spPr bwMode="auto">
              <a:xfrm>
                <a:off x="4927" y="158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6" name="Rectangle 452"/>
              <p:cNvSpPr>
                <a:spLocks noChangeArrowheads="1"/>
              </p:cNvSpPr>
              <p:nvPr/>
            </p:nvSpPr>
            <p:spPr bwMode="auto">
              <a:xfrm>
                <a:off x="5063" y="15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7" name="Rectangle 453"/>
              <p:cNvSpPr>
                <a:spLocks noChangeArrowheads="1"/>
              </p:cNvSpPr>
              <p:nvPr/>
            </p:nvSpPr>
            <p:spPr bwMode="auto">
              <a:xfrm>
                <a:off x="4640" y="167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8" name="Rectangle 454"/>
              <p:cNvSpPr>
                <a:spLocks noChangeArrowheads="1"/>
              </p:cNvSpPr>
              <p:nvPr/>
            </p:nvSpPr>
            <p:spPr bwMode="auto">
              <a:xfrm>
                <a:off x="4858" y="171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79" name="Rectangle 455"/>
              <p:cNvSpPr>
                <a:spLocks noChangeArrowheads="1"/>
              </p:cNvSpPr>
              <p:nvPr/>
            </p:nvSpPr>
            <p:spPr bwMode="auto">
              <a:xfrm>
                <a:off x="5020" y="169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0" name="Rectangle 456"/>
              <p:cNvSpPr>
                <a:spLocks noChangeArrowheads="1"/>
              </p:cNvSpPr>
              <p:nvPr/>
            </p:nvSpPr>
            <p:spPr bwMode="auto">
              <a:xfrm>
                <a:off x="5179" y="1608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1" name="Rectangle 457"/>
              <p:cNvSpPr>
                <a:spLocks noChangeArrowheads="1"/>
              </p:cNvSpPr>
              <p:nvPr/>
            </p:nvSpPr>
            <p:spPr bwMode="auto">
              <a:xfrm>
                <a:off x="4725" y="159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2" name="Rectangle 458"/>
              <p:cNvSpPr>
                <a:spLocks noChangeArrowheads="1"/>
              </p:cNvSpPr>
              <p:nvPr/>
            </p:nvSpPr>
            <p:spPr bwMode="auto">
              <a:xfrm>
                <a:off x="4757" y="1791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3" name="Rectangle 459"/>
              <p:cNvSpPr>
                <a:spLocks noChangeArrowheads="1"/>
              </p:cNvSpPr>
              <p:nvPr/>
            </p:nvSpPr>
            <p:spPr bwMode="auto">
              <a:xfrm>
                <a:off x="4739" y="177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4" name="Rectangle 460"/>
              <p:cNvSpPr>
                <a:spLocks noChangeArrowheads="1"/>
              </p:cNvSpPr>
              <p:nvPr/>
            </p:nvSpPr>
            <p:spPr bwMode="auto">
              <a:xfrm>
                <a:off x="4757" y="1736"/>
                <a:ext cx="14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5" name="Rectangle 461"/>
              <p:cNvSpPr>
                <a:spLocks noChangeArrowheads="1"/>
              </p:cNvSpPr>
              <p:nvPr/>
            </p:nvSpPr>
            <p:spPr bwMode="auto">
              <a:xfrm>
                <a:off x="4736" y="171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6" name="Rectangle 462"/>
              <p:cNvSpPr>
                <a:spLocks noChangeArrowheads="1"/>
              </p:cNvSpPr>
              <p:nvPr/>
            </p:nvSpPr>
            <p:spPr bwMode="auto">
              <a:xfrm>
                <a:off x="4776" y="173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7" name="Rectangle 463"/>
              <p:cNvSpPr>
                <a:spLocks noChangeArrowheads="1"/>
              </p:cNvSpPr>
              <p:nvPr/>
            </p:nvSpPr>
            <p:spPr bwMode="auto">
              <a:xfrm>
                <a:off x="4681" y="1596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8" name="Rectangle 464"/>
              <p:cNvSpPr>
                <a:spLocks noChangeArrowheads="1"/>
              </p:cNvSpPr>
              <p:nvPr/>
            </p:nvSpPr>
            <p:spPr bwMode="auto">
              <a:xfrm>
                <a:off x="4817" y="158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89" name="Rectangle 465"/>
              <p:cNvSpPr>
                <a:spLocks noChangeArrowheads="1"/>
              </p:cNvSpPr>
              <p:nvPr/>
            </p:nvSpPr>
            <p:spPr bwMode="auto">
              <a:xfrm>
                <a:off x="5098" y="130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0" name="Rectangle 466"/>
              <p:cNvSpPr>
                <a:spLocks noChangeArrowheads="1"/>
              </p:cNvSpPr>
              <p:nvPr/>
            </p:nvSpPr>
            <p:spPr bwMode="auto">
              <a:xfrm>
                <a:off x="4941" y="1631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1" name="Rectangle 467"/>
              <p:cNvSpPr>
                <a:spLocks noChangeArrowheads="1"/>
              </p:cNvSpPr>
              <p:nvPr/>
            </p:nvSpPr>
            <p:spPr bwMode="auto">
              <a:xfrm>
                <a:off x="4875" y="1660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2" name="Rectangle 468"/>
              <p:cNvSpPr>
                <a:spLocks noChangeArrowheads="1"/>
              </p:cNvSpPr>
              <p:nvPr/>
            </p:nvSpPr>
            <p:spPr bwMode="auto">
              <a:xfrm>
                <a:off x="4733" y="1745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3" name="Rectangle 469"/>
              <p:cNvSpPr>
                <a:spLocks noChangeArrowheads="1"/>
              </p:cNvSpPr>
              <p:nvPr/>
            </p:nvSpPr>
            <p:spPr bwMode="auto">
              <a:xfrm>
                <a:off x="4632" y="156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4" name="Rectangle 470"/>
              <p:cNvSpPr>
                <a:spLocks noChangeArrowheads="1"/>
              </p:cNvSpPr>
              <p:nvPr/>
            </p:nvSpPr>
            <p:spPr bwMode="auto">
              <a:xfrm>
                <a:off x="4785" y="1747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5" name="Rectangle 471"/>
              <p:cNvSpPr>
                <a:spLocks noChangeArrowheads="1"/>
              </p:cNvSpPr>
              <p:nvPr/>
            </p:nvSpPr>
            <p:spPr bwMode="auto">
              <a:xfrm>
                <a:off x="4736" y="1788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6" name="Rectangle 472"/>
              <p:cNvSpPr>
                <a:spLocks noChangeArrowheads="1"/>
              </p:cNvSpPr>
              <p:nvPr/>
            </p:nvSpPr>
            <p:spPr bwMode="auto">
              <a:xfrm>
                <a:off x="4690" y="1739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7" name="Rectangle 473"/>
              <p:cNvSpPr>
                <a:spLocks noChangeArrowheads="1"/>
              </p:cNvSpPr>
              <p:nvPr/>
            </p:nvSpPr>
            <p:spPr bwMode="auto">
              <a:xfrm>
                <a:off x="4678" y="1742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98" name="Rectangle 474"/>
              <p:cNvSpPr>
                <a:spLocks noChangeArrowheads="1"/>
              </p:cNvSpPr>
              <p:nvPr/>
            </p:nvSpPr>
            <p:spPr bwMode="auto">
              <a:xfrm>
                <a:off x="4643" y="1643"/>
                <a:ext cx="15" cy="1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299" name="Line 475"/>
            <p:cNvSpPr>
              <a:spLocks noChangeShapeType="1"/>
            </p:cNvSpPr>
            <p:nvPr/>
          </p:nvSpPr>
          <p:spPr bwMode="auto">
            <a:xfrm flipV="1">
              <a:off x="5482" y="1237"/>
              <a:ext cx="1" cy="1041"/>
            </a:xfrm>
            <a:prstGeom prst="line">
              <a:avLst/>
            </a:prstGeom>
            <a:noFill/>
            <a:ln w="4763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300" name="Group 476"/>
            <p:cNvGrpSpPr>
              <a:grpSpLocks/>
            </p:cNvGrpSpPr>
            <p:nvPr/>
          </p:nvGrpSpPr>
          <p:grpSpPr bwMode="auto">
            <a:xfrm>
              <a:off x="4165" y="1449"/>
              <a:ext cx="707" cy="798"/>
              <a:chOff x="4165" y="1449"/>
              <a:chExt cx="707" cy="798"/>
            </a:xfrm>
          </p:grpSpPr>
          <p:sp>
            <p:nvSpPr>
              <p:cNvPr id="78301" name="Oval 477"/>
              <p:cNvSpPr>
                <a:spLocks noChangeArrowheads="1"/>
              </p:cNvSpPr>
              <p:nvPr/>
            </p:nvSpPr>
            <p:spPr bwMode="auto">
              <a:xfrm>
                <a:off x="4700" y="190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2" name="Oval 478"/>
              <p:cNvSpPr>
                <a:spLocks noChangeArrowheads="1"/>
              </p:cNvSpPr>
              <p:nvPr/>
            </p:nvSpPr>
            <p:spPr bwMode="auto">
              <a:xfrm>
                <a:off x="4506" y="147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3" name="Oval 479"/>
              <p:cNvSpPr>
                <a:spLocks noChangeArrowheads="1"/>
              </p:cNvSpPr>
              <p:nvPr/>
            </p:nvSpPr>
            <p:spPr bwMode="auto">
              <a:xfrm>
                <a:off x="4611" y="176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4" name="Oval 480"/>
              <p:cNvSpPr>
                <a:spLocks noChangeArrowheads="1"/>
              </p:cNvSpPr>
              <p:nvPr/>
            </p:nvSpPr>
            <p:spPr bwMode="auto">
              <a:xfrm>
                <a:off x="4617" y="183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5" name="Oval 481"/>
              <p:cNvSpPr>
                <a:spLocks noChangeArrowheads="1"/>
              </p:cNvSpPr>
              <p:nvPr/>
            </p:nvSpPr>
            <p:spPr bwMode="auto">
              <a:xfrm>
                <a:off x="4703" y="189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6" name="Oval 482"/>
              <p:cNvSpPr>
                <a:spLocks noChangeArrowheads="1"/>
              </p:cNvSpPr>
              <p:nvPr/>
            </p:nvSpPr>
            <p:spPr bwMode="auto">
              <a:xfrm>
                <a:off x="4408" y="1896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7" name="Oval 483"/>
              <p:cNvSpPr>
                <a:spLocks noChangeArrowheads="1"/>
              </p:cNvSpPr>
              <p:nvPr/>
            </p:nvSpPr>
            <p:spPr bwMode="auto">
              <a:xfrm>
                <a:off x="4411" y="198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8" name="Oval 484"/>
              <p:cNvSpPr>
                <a:spLocks noChangeArrowheads="1"/>
              </p:cNvSpPr>
              <p:nvPr/>
            </p:nvSpPr>
            <p:spPr bwMode="auto">
              <a:xfrm>
                <a:off x="4382" y="168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09" name="Oval 485"/>
              <p:cNvSpPr>
                <a:spLocks noChangeArrowheads="1"/>
              </p:cNvSpPr>
              <p:nvPr/>
            </p:nvSpPr>
            <p:spPr bwMode="auto">
              <a:xfrm>
                <a:off x="4738" y="165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0" name="Oval 486"/>
              <p:cNvSpPr>
                <a:spLocks noChangeArrowheads="1"/>
              </p:cNvSpPr>
              <p:nvPr/>
            </p:nvSpPr>
            <p:spPr bwMode="auto">
              <a:xfrm>
                <a:off x="4223" y="200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1" name="Oval 487"/>
              <p:cNvSpPr>
                <a:spLocks noChangeArrowheads="1"/>
              </p:cNvSpPr>
              <p:nvPr/>
            </p:nvSpPr>
            <p:spPr bwMode="auto">
              <a:xfrm>
                <a:off x="4567" y="207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2" name="Oval 488"/>
              <p:cNvSpPr>
                <a:spLocks noChangeArrowheads="1"/>
              </p:cNvSpPr>
              <p:nvPr/>
            </p:nvSpPr>
            <p:spPr bwMode="auto">
              <a:xfrm>
                <a:off x="4503" y="2056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3" name="Oval 489"/>
              <p:cNvSpPr>
                <a:spLocks noChangeArrowheads="1"/>
              </p:cNvSpPr>
              <p:nvPr/>
            </p:nvSpPr>
            <p:spPr bwMode="auto">
              <a:xfrm>
                <a:off x="4223" y="183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4" name="Oval 490"/>
              <p:cNvSpPr>
                <a:spLocks noChangeArrowheads="1"/>
              </p:cNvSpPr>
              <p:nvPr/>
            </p:nvSpPr>
            <p:spPr bwMode="auto">
              <a:xfrm>
                <a:off x="4544" y="212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5" name="Oval 491"/>
              <p:cNvSpPr>
                <a:spLocks noChangeArrowheads="1"/>
              </p:cNvSpPr>
              <p:nvPr/>
            </p:nvSpPr>
            <p:spPr bwMode="auto">
              <a:xfrm>
                <a:off x="4677" y="172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6" name="Oval 492"/>
              <p:cNvSpPr>
                <a:spLocks noChangeArrowheads="1"/>
              </p:cNvSpPr>
              <p:nvPr/>
            </p:nvSpPr>
            <p:spPr bwMode="auto">
              <a:xfrm>
                <a:off x="4509" y="2226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7" name="Oval 493"/>
              <p:cNvSpPr>
                <a:spLocks noChangeArrowheads="1"/>
              </p:cNvSpPr>
              <p:nvPr/>
            </p:nvSpPr>
            <p:spPr bwMode="auto">
              <a:xfrm>
                <a:off x="4411" y="184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8" name="Oval 494"/>
              <p:cNvSpPr>
                <a:spLocks noChangeArrowheads="1"/>
              </p:cNvSpPr>
              <p:nvPr/>
            </p:nvSpPr>
            <p:spPr bwMode="auto">
              <a:xfrm>
                <a:off x="4339" y="192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19" name="Oval 495"/>
              <p:cNvSpPr>
                <a:spLocks noChangeArrowheads="1"/>
              </p:cNvSpPr>
              <p:nvPr/>
            </p:nvSpPr>
            <p:spPr bwMode="auto">
              <a:xfrm>
                <a:off x="4695" y="162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0" name="Oval 496"/>
              <p:cNvSpPr>
                <a:spLocks noChangeArrowheads="1"/>
              </p:cNvSpPr>
              <p:nvPr/>
            </p:nvSpPr>
            <p:spPr bwMode="auto">
              <a:xfrm>
                <a:off x="4492" y="1789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1" name="Oval 497"/>
              <p:cNvSpPr>
                <a:spLocks noChangeArrowheads="1"/>
              </p:cNvSpPr>
              <p:nvPr/>
            </p:nvSpPr>
            <p:spPr bwMode="auto">
              <a:xfrm>
                <a:off x="4509" y="1818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2" name="Oval 498"/>
              <p:cNvSpPr>
                <a:spLocks noChangeArrowheads="1"/>
              </p:cNvSpPr>
              <p:nvPr/>
            </p:nvSpPr>
            <p:spPr bwMode="auto">
              <a:xfrm>
                <a:off x="4530" y="173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3" name="Oval 499"/>
              <p:cNvSpPr>
                <a:spLocks noChangeArrowheads="1"/>
              </p:cNvSpPr>
              <p:nvPr/>
            </p:nvSpPr>
            <p:spPr bwMode="auto">
              <a:xfrm>
                <a:off x="4463" y="1638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4" name="Oval 500"/>
              <p:cNvSpPr>
                <a:spLocks noChangeArrowheads="1"/>
              </p:cNvSpPr>
              <p:nvPr/>
            </p:nvSpPr>
            <p:spPr bwMode="auto">
              <a:xfrm>
                <a:off x="4535" y="2030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5" name="Oval 501"/>
              <p:cNvSpPr>
                <a:spLocks noChangeArrowheads="1"/>
              </p:cNvSpPr>
              <p:nvPr/>
            </p:nvSpPr>
            <p:spPr bwMode="auto">
              <a:xfrm>
                <a:off x="4851" y="175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6" name="Oval 502"/>
              <p:cNvSpPr>
                <a:spLocks noChangeArrowheads="1"/>
              </p:cNvSpPr>
              <p:nvPr/>
            </p:nvSpPr>
            <p:spPr bwMode="auto">
              <a:xfrm>
                <a:off x="4489" y="167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7" name="Oval 503"/>
              <p:cNvSpPr>
                <a:spLocks noChangeArrowheads="1"/>
              </p:cNvSpPr>
              <p:nvPr/>
            </p:nvSpPr>
            <p:spPr bwMode="auto">
              <a:xfrm>
                <a:off x="4458" y="1969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8" name="Oval 504"/>
              <p:cNvSpPr>
                <a:spLocks noChangeArrowheads="1"/>
              </p:cNvSpPr>
              <p:nvPr/>
            </p:nvSpPr>
            <p:spPr bwMode="auto">
              <a:xfrm>
                <a:off x="4469" y="1823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29" name="Oval 505"/>
              <p:cNvSpPr>
                <a:spLocks noChangeArrowheads="1"/>
              </p:cNvSpPr>
              <p:nvPr/>
            </p:nvSpPr>
            <p:spPr bwMode="auto">
              <a:xfrm>
                <a:off x="4530" y="185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0" name="Oval 506"/>
              <p:cNvSpPr>
                <a:spLocks noChangeArrowheads="1"/>
              </p:cNvSpPr>
              <p:nvPr/>
            </p:nvSpPr>
            <p:spPr bwMode="auto">
              <a:xfrm>
                <a:off x="4399" y="176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1" name="Oval 507"/>
              <p:cNvSpPr>
                <a:spLocks noChangeArrowheads="1"/>
              </p:cNvSpPr>
              <p:nvPr/>
            </p:nvSpPr>
            <p:spPr bwMode="auto">
              <a:xfrm>
                <a:off x="4275" y="205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2" name="Oval 508"/>
              <p:cNvSpPr>
                <a:spLocks noChangeArrowheads="1"/>
              </p:cNvSpPr>
              <p:nvPr/>
            </p:nvSpPr>
            <p:spPr bwMode="auto">
              <a:xfrm>
                <a:off x="4368" y="1844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3" name="Oval 509"/>
              <p:cNvSpPr>
                <a:spLocks noChangeArrowheads="1"/>
              </p:cNvSpPr>
              <p:nvPr/>
            </p:nvSpPr>
            <p:spPr bwMode="auto">
              <a:xfrm>
                <a:off x="4486" y="163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4" name="Oval 510"/>
              <p:cNvSpPr>
                <a:spLocks noChangeArrowheads="1"/>
              </p:cNvSpPr>
              <p:nvPr/>
            </p:nvSpPr>
            <p:spPr bwMode="auto">
              <a:xfrm>
                <a:off x="4668" y="178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5" name="Oval 511"/>
              <p:cNvSpPr>
                <a:spLocks noChangeArrowheads="1"/>
              </p:cNvSpPr>
              <p:nvPr/>
            </p:nvSpPr>
            <p:spPr bwMode="auto">
              <a:xfrm>
                <a:off x="4368" y="1966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6" name="Oval 512"/>
              <p:cNvSpPr>
                <a:spLocks noChangeArrowheads="1"/>
              </p:cNvSpPr>
              <p:nvPr/>
            </p:nvSpPr>
            <p:spPr bwMode="auto">
              <a:xfrm>
                <a:off x="4408" y="182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7" name="Oval 513"/>
              <p:cNvSpPr>
                <a:spLocks noChangeArrowheads="1"/>
              </p:cNvSpPr>
              <p:nvPr/>
            </p:nvSpPr>
            <p:spPr bwMode="auto">
              <a:xfrm>
                <a:off x="4388" y="173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8" name="Oval 514"/>
              <p:cNvSpPr>
                <a:spLocks noChangeArrowheads="1"/>
              </p:cNvSpPr>
              <p:nvPr/>
            </p:nvSpPr>
            <p:spPr bwMode="auto">
              <a:xfrm>
                <a:off x="4298" y="187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39" name="Oval 515"/>
              <p:cNvSpPr>
                <a:spLocks noChangeArrowheads="1"/>
              </p:cNvSpPr>
              <p:nvPr/>
            </p:nvSpPr>
            <p:spPr bwMode="auto">
              <a:xfrm>
                <a:off x="4538" y="195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0" name="Oval 516"/>
              <p:cNvSpPr>
                <a:spLocks noChangeArrowheads="1"/>
              </p:cNvSpPr>
              <p:nvPr/>
            </p:nvSpPr>
            <p:spPr bwMode="auto">
              <a:xfrm>
                <a:off x="4648" y="1876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1" name="Oval 517"/>
              <p:cNvSpPr>
                <a:spLocks noChangeArrowheads="1"/>
              </p:cNvSpPr>
              <p:nvPr/>
            </p:nvSpPr>
            <p:spPr bwMode="auto">
              <a:xfrm>
                <a:off x="4564" y="1940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2" name="Oval 518"/>
              <p:cNvSpPr>
                <a:spLocks noChangeArrowheads="1"/>
              </p:cNvSpPr>
              <p:nvPr/>
            </p:nvSpPr>
            <p:spPr bwMode="auto">
              <a:xfrm>
                <a:off x="4614" y="190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3" name="Oval 519"/>
              <p:cNvSpPr>
                <a:spLocks noChangeArrowheads="1"/>
              </p:cNvSpPr>
              <p:nvPr/>
            </p:nvSpPr>
            <p:spPr bwMode="auto">
              <a:xfrm>
                <a:off x="4402" y="1850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4" name="Oval 520"/>
              <p:cNvSpPr>
                <a:spLocks noChangeArrowheads="1"/>
              </p:cNvSpPr>
              <p:nvPr/>
            </p:nvSpPr>
            <p:spPr bwMode="auto">
              <a:xfrm>
                <a:off x="4562" y="1847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5" name="Oval 521"/>
              <p:cNvSpPr>
                <a:spLocks noChangeArrowheads="1"/>
              </p:cNvSpPr>
              <p:nvPr/>
            </p:nvSpPr>
            <p:spPr bwMode="auto">
              <a:xfrm>
                <a:off x="4553" y="157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6" name="Oval 522"/>
              <p:cNvSpPr>
                <a:spLocks noChangeArrowheads="1"/>
              </p:cNvSpPr>
              <p:nvPr/>
            </p:nvSpPr>
            <p:spPr bwMode="auto">
              <a:xfrm>
                <a:off x="4642" y="180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7" name="Oval 523"/>
              <p:cNvSpPr>
                <a:spLocks noChangeArrowheads="1"/>
              </p:cNvSpPr>
              <p:nvPr/>
            </p:nvSpPr>
            <p:spPr bwMode="auto">
              <a:xfrm>
                <a:off x="4622" y="170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8" name="Oval 524"/>
              <p:cNvSpPr>
                <a:spLocks noChangeArrowheads="1"/>
              </p:cNvSpPr>
              <p:nvPr/>
            </p:nvSpPr>
            <p:spPr bwMode="auto">
              <a:xfrm>
                <a:off x="4576" y="175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49" name="Oval 525"/>
              <p:cNvSpPr>
                <a:spLocks noChangeArrowheads="1"/>
              </p:cNvSpPr>
              <p:nvPr/>
            </p:nvSpPr>
            <p:spPr bwMode="auto">
              <a:xfrm>
                <a:off x="4521" y="172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0" name="Oval 526"/>
              <p:cNvSpPr>
                <a:spLocks noChangeArrowheads="1"/>
              </p:cNvSpPr>
              <p:nvPr/>
            </p:nvSpPr>
            <p:spPr bwMode="auto">
              <a:xfrm>
                <a:off x="4449" y="192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1" name="Oval 527"/>
              <p:cNvSpPr>
                <a:spLocks noChangeArrowheads="1"/>
              </p:cNvSpPr>
              <p:nvPr/>
            </p:nvSpPr>
            <p:spPr bwMode="auto">
              <a:xfrm>
                <a:off x="4680" y="207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2" name="Oval 528"/>
              <p:cNvSpPr>
                <a:spLocks noChangeArrowheads="1"/>
              </p:cNvSpPr>
              <p:nvPr/>
            </p:nvSpPr>
            <p:spPr bwMode="auto">
              <a:xfrm>
                <a:off x="4463" y="221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3" name="Oval 529"/>
              <p:cNvSpPr>
                <a:spLocks noChangeArrowheads="1"/>
              </p:cNvSpPr>
              <p:nvPr/>
            </p:nvSpPr>
            <p:spPr bwMode="auto">
              <a:xfrm>
                <a:off x="4336" y="1974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4" name="Oval 530"/>
              <p:cNvSpPr>
                <a:spLocks noChangeArrowheads="1"/>
              </p:cNvSpPr>
              <p:nvPr/>
            </p:nvSpPr>
            <p:spPr bwMode="auto">
              <a:xfrm>
                <a:off x="4298" y="2047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5" name="Oval 531"/>
              <p:cNvSpPr>
                <a:spLocks noChangeArrowheads="1"/>
              </p:cNvSpPr>
              <p:nvPr/>
            </p:nvSpPr>
            <p:spPr bwMode="auto">
              <a:xfrm>
                <a:off x="4165" y="156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6" name="Oval 532"/>
              <p:cNvSpPr>
                <a:spLocks noChangeArrowheads="1"/>
              </p:cNvSpPr>
              <p:nvPr/>
            </p:nvSpPr>
            <p:spPr bwMode="auto">
              <a:xfrm>
                <a:off x="4677" y="199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7" name="Oval 533"/>
              <p:cNvSpPr>
                <a:spLocks noChangeArrowheads="1"/>
              </p:cNvSpPr>
              <p:nvPr/>
            </p:nvSpPr>
            <p:spPr bwMode="auto">
              <a:xfrm>
                <a:off x="4617" y="189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8" name="Oval 534"/>
              <p:cNvSpPr>
                <a:spLocks noChangeArrowheads="1"/>
              </p:cNvSpPr>
              <p:nvPr/>
            </p:nvSpPr>
            <p:spPr bwMode="auto">
              <a:xfrm>
                <a:off x="4370" y="201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59" name="Oval 535"/>
              <p:cNvSpPr>
                <a:spLocks noChangeArrowheads="1"/>
              </p:cNvSpPr>
              <p:nvPr/>
            </p:nvSpPr>
            <p:spPr bwMode="auto">
              <a:xfrm>
                <a:off x="4567" y="171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0" name="Oval 536"/>
              <p:cNvSpPr>
                <a:spLocks noChangeArrowheads="1"/>
              </p:cNvSpPr>
              <p:nvPr/>
            </p:nvSpPr>
            <p:spPr bwMode="auto">
              <a:xfrm>
                <a:off x="4579" y="188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1" name="Oval 537"/>
              <p:cNvSpPr>
                <a:spLocks noChangeArrowheads="1"/>
              </p:cNvSpPr>
              <p:nvPr/>
            </p:nvSpPr>
            <p:spPr bwMode="auto">
              <a:xfrm>
                <a:off x="4345" y="1501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2" name="Oval 538"/>
              <p:cNvSpPr>
                <a:spLocks noChangeArrowheads="1"/>
              </p:cNvSpPr>
              <p:nvPr/>
            </p:nvSpPr>
            <p:spPr bwMode="auto">
              <a:xfrm>
                <a:off x="4607" y="2157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3" name="Oval 539"/>
              <p:cNvSpPr>
                <a:spLocks noChangeArrowheads="1"/>
              </p:cNvSpPr>
              <p:nvPr/>
            </p:nvSpPr>
            <p:spPr bwMode="auto">
              <a:xfrm>
                <a:off x="4668" y="155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4" name="Oval 540"/>
              <p:cNvSpPr>
                <a:spLocks noChangeArrowheads="1"/>
              </p:cNvSpPr>
              <p:nvPr/>
            </p:nvSpPr>
            <p:spPr bwMode="auto">
              <a:xfrm>
                <a:off x="4503" y="192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5" name="Oval 541"/>
              <p:cNvSpPr>
                <a:spLocks noChangeArrowheads="1"/>
              </p:cNvSpPr>
              <p:nvPr/>
            </p:nvSpPr>
            <p:spPr bwMode="auto">
              <a:xfrm>
                <a:off x="4417" y="1986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6" name="Oval 542"/>
              <p:cNvSpPr>
                <a:spLocks noChangeArrowheads="1"/>
              </p:cNvSpPr>
              <p:nvPr/>
            </p:nvSpPr>
            <p:spPr bwMode="auto">
              <a:xfrm>
                <a:off x="4596" y="1597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7" name="Oval 543"/>
              <p:cNvSpPr>
                <a:spLocks noChangeArrowheads="1"/>
              </p:cNvSpPr>
              <p:nvPr/>
            </p:nvSpPr>
            <p:spPr bwMode="auto">
              <a:xfrm>
                <a:off x="4261" y="1771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8" name="Oval 544"/>
              <p:cNvSpPr>
                <a:spLocks noChangeArrowheads="1"/>
              </p:cNvSpPr>
              <p:nvPr/>
            </p:nvSpPr>
            <p:spPr bwMode="auto">
              <a:xfrm>
                <a:off x="4385" y="183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69" name="Oval 545"/>
              <p:cNvSpPr>
                <a:spLocks noChangeArrowheads="1"/>
              </p:cNvSpPr>
              <p:nvPr/>
            </p:nvSpPr>
            <p:spPr bwMode="auto">
              <a:xfrm>
                <a:off x="4509" y="164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0" name="Oval 546"/>
              <p:cNvSpPr>
                <a:spLocks noChangeArrowheads="1"/>
              </p:cNvSpPr>
              <p:nvPr/>
            </p:nvSpPr>
            <p:spPr bwMode="auto">
              <a:xfrm>
                <a:off x="4553" y="202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1" name="Oval 547"/>
              <p:cNvSpPr>
                <a:spLocks noChangeArrowheads="1"/>
              </p:cNvSpPr>
              <p:nvPr/>
            </p:nvSpPr>
            <p:spPr bwMode="auto">
              <a:xfrm>
                <a:off x="4544" y="176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2" name="Oval 548"/>
              <p:cNvSpPr>
                <a:spLocks noChangeArrowheads="1"/>
              </p:cNvSpPr>
              <p:nvPr/>
            </p:nvSpPr>
            <p:spPr bwMode="auto">
              <a:xfrm>
                <a:off x="4547" y="2108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3" name="Oval 549"/>
              <p:cNvSpPr>
                <a:spLocks noChangeArrowheads="1"/>
              </p:cNvSpPr>
              <p:nvPr/>
            </p:nvSpPr>
            <p:spPr bwMode="auto">
              <a:xfrm>
                <a:off x="4365" y="144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4" name="Oval 550"/>
              <p:cNvSpPr>
                <a:spLocks noChangeArrowheads="1"/>
              </p:cNvSpPr>
              <p:nvPr/>
            </p:nvSpPr>
            <p:spPr bwMode="auto">
              <a:xfrm>
                <a:off x="4527" y="2030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5" name="Oval 551"/>
              <p:cNvSpPr>
                <a:spLocks noChangeArrowheads="1"/>
              </p:cNvSpPr>
              <p:nvPr/>
            </p:nvSpPr>
            <p:spPr bwMode="auto">
              <a:xfrm>
                <a:off x="4458" y="1823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6" name="Oval 552"/>
              <p:cNvSpPr>
                <a:spLocks noChangeArrowheads="1"/>
              </p:cNvSpPr>
              <p:nvPr/>
            </p:nvSpPr>
            <p:spPr bwMode="auto">
              <a:xfrm>
                <a:off x="4480" y="207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7" name="Oval 553"/>
              <p:cNvSpPr>
                <a:spLocks noChangeArrowheads="1"/>
              </p:cNvSpPr>
              <p:nvPr/>
            </p:nvSpPr>
            <p:spPr bwMode="auto">
              <a:xfrm>
                <a:off x="4426" y="1768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8" name="Oval 554"/>
              <p:cNvSpPr>
                <a:spLocks noChangeArrowheads="1"/>
              </p:cNvSpPr>
              <p:nvPr/>
            </p:nvSpPr>
            <p:spPr bwMode="auto">
              <a:xfrm>
                <a:off x="4729" y="153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79" name="Oval 555"/>
              <p:cNvSpPr>
                <a:spLocks noChangeArrowheads="1"/>
              </p:cNvSpPr>
              <p:nvPr/>
            </p:nvSpPr>
            <p:spPr bwMode="auto">
              <a:xfrm>
                <a:off x="4570" y="195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0" name="Oval 556"/>
              <p:cNvSpPr>
                <a:spLocks noChangeArrowheads="1"/>
              </p:cNvSpPr>
              <p:nvPr/>
            </p:nvSpPr>
            <p:spPr bwMode="auto">
              <a:xfrm>
                <a:off x="4452" y="173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1" name="Oval 557"/>
              <p:cNvSpPr>
                <a:spLocks noChangeArrowheads="1"/>
              </p:cNvSpPr>
              <p:nvPr/>
            </p:nvSpPr>
            <p:spPr bwMode="auto">
              <a:xfrm>
                <a:off x="4524" y="177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2" name="Oval 558"/>
              <p:cNvSpPr>
                <a:spLocks noChangeArrowheads="1"/>
              </p:cNvSpPr>
              <p:nvPr/>
            </p:nvSpPr>
            <p:spPr bwMode="auto">
              <a:xfrm>
                <a:off x="4501" y="172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3" name="Oval 559"/>
              <p:cNvSpPr>
                <a:spLocks noChangeArrowheads="1"/>
              </p:cNvSpPr>
              <p:nvPr/>
            </p:nvSpPr>
            <p:spPr bwMode="auto">
              <a:xfrm>
                <a:off x="4420" y="1786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4" name="Oval 560"/>
              <p:cNvSpPr>
                <a:spLocks noChangeArrowheads="1"/>
              </p:cNvSpPr>
              <p:nvPr/>
            </p:nvSpPr>
            <p:spPr bwMode="auto">
              <a:xfrm>
                <a:off x="4735" y="184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5" name="Oval 561"/>
              <p:cNvSpPr>
                <a:spLocks noChangeArrowheads="1"/>
              </p:cNvSpPr>
              <p:nvPr/>
            </p:nvSpPr>
            <p:spPr bwMode="auto">
              <a:xfrm>
                <a:off x="4495" y="194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6" name="Oval 562"/>
              <p:cNvSpPr>
                <a:spLocks noChangeArrowheads="1"/>
              </p:cNvSpPr>
              <p:nvPr/>
            </p:nvSpPr>
            <p:spPr bwMode="auto">
              <a:xfrm>
                <a:off x="4573" y="176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7" name="Oval 563"/>
              <p:cNvSpPr>
                <a:spLocks noChangeArrowheads="1"/>
              </p:cNvSpPr>
              <p:nvPr/>
            </p:nvSpPr>
            <p:spPr bwMode="auto">
              <a:xfrm>
                <a:off x="4397" y="1786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8" name="Oval 564"/>
              <p:cNvSpPr>
                <a:spLocks noChangeArrowheads="1"/>
              </p:cNvSpPr>
              <p:nvPr/>
            </p:nvSpPr>
            <p:spPr bwMode="auto">
              <a:xfrm>
                <a:off x="4327" y="202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89" name="Oval 565"/>
              <p:cNvSpPr>
                <a:spLocks noChangeArrowheads="1"/>
              </p:cNvSpPr>
              <p:nvPr/>
            </p:nvSpPr>
            <p:spPr bwMode="auto">
              <a:xfrm>
                <a:off x="4339" y="1614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0" name="Oval 566"/>
              <p:cNvSpPr>
                <a:spLocks noChangeArrowheads="1"/>
              </p:cNvSpPr>
              <p:nvPr/>
            </p:nvSpPr>
            <p:spPr bwMode="auto">
              <a:xfrm>
                <a:off x="4394" y="167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1" name="Oval 567"/>
              <p:cNvSpPr>
                <a:spLocks noChangeArrowheads="1"/>
              </p:cNvSpPr>
              <p:nvPr/>
            </p:nvSpPr>
            <p:spPr bwMode="auto">
              <a:xfrm>
                <a:off x="4535" y="187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2" name="Oval 568"/>
              <p:cNvSpPr>
                <a:spLocks noChangeArrowheads="1"/>
              </p:cNvSpPr>
              <p:nvPr/>
            </p:nvSpPr>
            <p:spPr bwMode="auto">
              <a:xfrm>
                <a:off x="4458" y="1751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3" name="Oval 569"/>
              <p:cNvSpPr>
                <a:spLocks noChangeArrowheads="1"/>
              </p:cNvSpPr>
              <p:nvPr/>
            </p:nvSpPr>
            <p:spPr bwMode="auto">
              <a:xfrm>
                <a:off x="4509" y="162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4" name="Oval 570"/>
              <p:cNvSpPr>
                <a:spLocks noChangeArrowheads="1"/>
              </p:cNvSpPr>
              <p:nvPr/>
            </p:nvSpPr>
            <p:spPr bwMode="auto">
              <a:xfrm>
                <a:off x="4370" y="189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5" name="Oval 571"/>
              <p:cNvSpPr>
                <a:spLocks noChangeArrowheads="1"/>
              </p:cNvSpPr>
              <p:nvPr/>
            </p:nvSpPr>
            <p:spPr bwMode="auto">
              <a:xfrm>
                <a:off x="4345" y="1745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6" name="Oval 572"/>
              <p:cNvSpPr>
                <a:spLocks noChangeArrowheads="1"/>
              </p:cNvSpPr>
              <p:nvPr/>
            </p:nvSpPr>
            <p:spPr bwMode="auto">
              <a:xfrm>
                <a:off x="4599" y="184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7" name="Oval 573"/>
              <p:cNvSpPr>
                <a:spLocks noChangeArrowheads="1"/>
              </p:cNvSpPr>
              <p:nvPr/>
            </p:nvSpPr>
            <p:spPr bwMode="auto">
              <a:xfrm>
                <a:off x="4492" y="158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8" name="Oval 574"/>
              <p:cNvSpPr>
                <a:spLocks noChangeArrowheads="1"/>
              </p:cNvSpPr>
              <p:nvPr/>
            </p:nvSpPr>
            <p:spPr bwMode="auto">
              <a:xfrm>
                <a:off x="4211" y="174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99" name="Oval 575"/>
              <p:cNvSpPr>
                <a:spLocks noChangeArrowheads="1"/>
              </p:cNvSpPr>
              <p:nvPr/>
            </p:nvSpPr>
            <p:spPr bwMode="auto">
              <a:xfrm>
                <a:off x="4784" y="182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0" name="Oval 576"/>
              <p:cNvSpPr>
                <a:spLocks noChangeArrowheads="1"/>
              </p:cNvSpPr>
              <p:nvPr/>
            </p:nvSpPr>
            <p:spPr bwMode="auto">
              <a:xfrm>
                <a:off x="4423" y="1937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1" name="Oval 577"/>
              <p:cNvSpPr>
                <a:spLocks noChangeArrowheads="1"/>
              </p:cNvSpPr>
              <p:nvPr/>
            </p:nvSpPr>
            <p:spPr bwMode="auto">
              <a:xfrm>
                <a:off x="4700" y="190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2" name="Oval 578"/>
              <p:cNvSpPr>
                <a:spLocks noChangeArrowheads="1"/>
              </p:cNvSpPr>
              <p:nvPr/>
            </p:nvSpPr>
            <p:spPr bwMode="auto">
              <a:xfrm>
                <a:off x="4506" y="147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3" name="Oval 579"/>
              <p:cNvSpPr>
                <a:spLocks noChangeArrowheads="1"/>
              </p:cNvSpPr>
              <p:nvPr/>
            </p:nvSpPr>
            <p:spPr bwMode="auto">
              <a:xfrm>
                <a:off x="4611" y="176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4" name="Oval 580"/>
              <p:cNvSpPr>
                <a:spLocks noChangeArrowheads="1"/>
              </p:cNvSpPr>
              <p:nvPr/>
            </p:nvSpPr>
            <p:spPr bwMode="auto">
              <a:xfrm>
                <a:off x="4617" y="183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5" name="Oval 581"/>
              <p:cNvSpPr>
                <a:spLocks noChangeArrowheads="1"/>
              </p:cNvSpPr>
              <p:nvPr/>
            </p:nvSpPr>
            <p:spPr bwMode="auto">
              <a:xfrm>
                <a:off x="4703" y="189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6" name="Oval 582"/>
              <p:cNvSpPr>
                <a:spLocks noChangeArrowheads="1"/>
              </p:cNvSpPr>
              <p:nvPr/>
            </p:nvSpPr>
            <p:spPr bwMode="auto">
              <a:xfrm>
                <a:off x="4408" y="1896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7" name="Oval 583"/>
              <p:cNvSpPr>
                <a:spLocks noChangeArrowheads="1"/>
              </p:cNvSpPr>
              <p:nvPr/>
            </p:nvSpPr>
            <p:spPr bwMode="auto">
              <a:xfrm>
                <a:off x="4411" y="198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8" name="Oval 584"/>
              <p:cNvSpPr>
                <a:spLocks noChangeArrowheads="1"/>
              </p:cNvSpPr>
              <p:nvPr/>
            </p:nvSpPr>
            <p:spPr bwMode="auto">
              <a:xfrm>
                <a:off x="4382" y="168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09" name="Oval 585"/>
              <p:cNvSpPr>
                <a:spLocks noChangeArrowheads="1"/>
              </p:cNvSpPr>
              <p:nvPr/>
            </p:nvSpPr>
            <p:spPr bwMode="auto">
              <a:xfrm>
                <a:off x="4738" y="165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0" name="Oval 586"/>
              <p:cNvSpPr>
                <a:spLocks noChangeArrowheads="1"/>
              </p:cNvSpPr>
              <p:nvPr/>
            </p:nvSpPr>
            <p:spPr bwMode="auto">
              <a:xfrm>
                <a:off x="4223" y="200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1" name="Oval 587"/>
              <p:cNvSpPr>
                <a:spLocks noChangeArrowheads="1"/>
              </p:cNvSpPr>
              <p:nvPr/>
            </p:nvSpPr>
            <p:spPr bwMode="auto">
              <a:xfrm>
                <a:off x="4567" y="207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2" name="Oval 588"/>
              <p:cNvSpPr>
                <a:spLocks noChangeArrowheads="1"/>
              </p:cNvSpPr>
              <p:nvPr/>
            </p:nvSpPr>
            <p:spPr bwMode="auto">
              <a:xfrm>
                <a:off x="4503" y="2056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3" name="Oval 589"/>
              <p:cNvSpPr>
                <a:spLocks noChangeArrowheads="1"/>
              </p:cNvSpPr>
              <p:nvPr/>
            </p:nvSpPr>
            <p:spPr bwMode="auto">
              <a:xfrm>
                <a:off x="4223" y="183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4" name="Oval 590"/>
              <p:cNvSpPr>
                <a:spLocks noChangeArrowheads="1"/>
              </p:cNvSpPr>
              <p:nvPr/>
            </p:nvSpPr>
            <p:spPr bwMode="auto">
              <a:xfrm>
                <a:off x="4544" y="212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5" name="Oval 591"/>
              <p:cNvSpPr>
                <a:spLocks noChangeArrowheads="1"/>
              </p:cNvSpPr>
              <p:nvPr/>
            </p:nvSpPr>
            <p:spPr bwMode="auto">
              <a:xfrm>
                <a:off x="4677" y="172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6" name="Oval 592"/>
              <p:cNvSpPr>
                <a:spLocks noChangeArrowheads="1"/>
              </p:cNvSpPr>
              <p:nvPr/>
            </p:nvSpPr>
            <p:spPr bwMode="auto">
              <a:xfrm>
                <a:off x="4509" y="2226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7" name="Oval 593"/>
              <p:cNvSpPr>
                <a:spLocks noChangeArrowheads="1"/>
              </p:cNvSpPr>
              <p:nvPr/>
            </p:nvSpPr>
            <p:spPr bwMode="auto">
              <a:xfrm>
                <a:off x="4411" y="184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8" name="Oval 594"/>
              <p:cNvSpPr>
                <a:spLocks noChangeArrowheads="1"/>
              </p:cNvSpPr>
              <p:nvPr/>
            </p:nvSpPr>
            <p:spPr bwMode="auto">
              <a:xfrm>
                <a:off x="4339" y="192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19" name="Oval 595"/>
              <p:cNvSpPr>
                <a:spLocks noChangeArrowheads="1"/>
              </p:cNvSpPr>
              <p:nvPr/>
            </p:nvSpPr>
            <p:spPr bwMode="auto">
              <a:xfrm>
                <a:off x="4695" y="162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0" name="Oval 596"/>
              <p:cNvSpPr>
                <a:spLocks noChangeArrowheads="1"/>
              </p:cNvSpPr>
              <p:nvPr/>
            </p:nvSpPr>
            <p:spPr bwMode="auto">
              <a:xfrm>
                <a:off x="4492" y="1789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1" name="Oval 597"/>
              <p:cNvSpPr>
                <a:spLocks noChangeArrowheads="1"/>
              </p:cNvSpPr>
              <p:nvPr/>
            </p:nvSpPr>
            <p:spPr bwMode="auto">
              <a:xfrm>
                <a:off x="4509" y="1818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2" name="Oval 598"/>
              <p:cNvSpPr>
                <a:spLocks noChangeArrowheads="1"/>
              </p:cNvSpPr>
              <p:nvPr/>
            </p:nvSpPr>
            <p:spPr bwMode="auto">
              <a:xfrm>
                <a:off x="4530" y="173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3" name="Oval 599"/>
              <p:cNvSpPr>
                <a:spLocks noChangeArrowheads="1"/>
              </p:cNvSpPr>
              <p:nvPr/>
            </p:nvSpPr>
            <p:spPr bwMode="auto">
              <a:xfrm>
                <a:off x="4463" y="1638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4" name="Oval 600"/>
              <p:cNvSpPr>
                <a:spLocks noChangeArrowheads="1"/>
              </p:cNvSpPr>
              <p:nvPr/>
            </p:nvSpPr>
            <p:spPr bwMode="auto">
              <a:xfrm>
                <a:off x="4535" y="2030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5" name="Oval 601"/>
              <p:cNvSpPr>
                <a:spLocks noChangeArrowheads="1"/>
              </p:cNvSpPr>
              <p:nvPr/>
            </p:nvSpPr>
            <p:spPr bwMode="auto">
              <a:xfrm>
                <a:off x="4851" y="175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6" name="Oval 602"/>
              <p:cNvSpPr>
                <a:spLocks noChangeArrowheads="1"/>
              </p:cNvSpPr>
              <p:nvPr/>
            </p:nvSpPr>
            <p:spPr bwMode="auto">
              <a:xfrm>
                <a:off x="4489" y="167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7" name="Oval 603"/>
              <p:cNvSpPr>
                <a:spLocks noChangeArrowheads="1"/>
              </p:cNvSpPr>
              <p:nvPr/>
            </p:nvSpPr>
            <p:spPr bwMode="auto">
              <a:xfrm>
                <a:off x="4458" y="1969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8" name="Oval 604"/>
              <p:cNvSpPr>
                <a:spLocks noChangeArrowheads="1"/>
              </p:cNvSpPr>
              <p:nvPr/>
            </p:nvSpPr>
            <p:spPr bwMode="auto">
              <a:xfrm>
                <a:off x="4469" y="1823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29" name="Oval 605"/>
              <p:cNvSpPr>
                <a:spLocks noChangeArrowheads="1"/>
              </p:cNvSpPr>
              <p:nvPr/>
            </p:nvSpPr>
            <p:spPr bwMode="auto">
              <a:xfrm>
                <a:off x="4530" y="185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0" name="Oval 606"/>
              <p:cNvSpPr>
                <a:spLocks noChangeArrowheads="1"/>
              </p:cNvSpPr>
              <p:nvPr/>
            </p:nvSpPr>
            <p:spPr bwMode="auto">
              <a:xfrm>
                <a:off x="4399" y="176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1" name="Oval 607"/>
              <p:cNvSpPr>
                <a:spLocks noChangeArrowheads="1"/>
              </p:cNvSpPr>
              <p:nvPr/>
            </p:nvSpPr>
            <p:spPr bwMode="auto">
              <a:xfrm>
                <a:off x="4275" y="205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2" name="Oval 608"/>
              <p:cNvSpPr>
                <a:spLocks noChangeArrowheads="1"/>
              </p:cNvSpPr>
              <p:nvPr/>
            </p:nvSpPr>
            <p:spPr bwMode="auto">
              <a:xfrm>
                <a:off x="4368" y="1844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3" name="Oval 609"/>
              <p:cNvSpPr>
                <a:spLocks noChangeArrowheads="1"/>
              </p:cNvSpPr>
              <p:nvPr/>
            </p:nvSpPr>
            <p:spPr bwMode="auto">
              <a:xfrm>
                <a:off x="4486" y="163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4" name="Oval 610"/>
              <p:cNvSpPr>
                <a:spLocks noChangeArrowheads="1"/>
              </p:cNvSpPr>
              <p:nvPr/>
            </p:nvSpPr>
            <p:spPr bwMode="auto">
              <a:xfrm>
                <a:off x="4668" y="178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5" name="Oval 611"/>
              <p:cNvSpPr>
                <a:spLocks noChangeArrowheads="1"/>
              </p:cNvSpPr>
              <p:nvPr/>
            </p:nvSpPr>
            <p:spPr bwMode="auto">
              <a:xfrm>
                <a:off x="4368" y="1966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6" name="Oval 612"/>
              <p:cNvSpPr>
                <a:spLocks noChangeArrowheads="1"/>
              </p:cNvSpPr>
              <p:nvPr/>
            </p:nvSpPr>
            <p:spPr bwMode="auto">
              <a:xfrm>
                <a:off x="4408" y="182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7" name="Oval 613"/>
              <p:cNvSpPr>
                <a:spLocks noChangeArrowheads="1"/>
              </p:cNvSpPr>
              <p:nvPr/>
            </p:nvSpPr>
            <p:spPr bwMode="auto">
              <a:xfrm>
                <a:off x="4388" y="173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8" name="Oval 614"/>
              <p:cNvSpPr>
                <a:spLocks noChangeArrowheads="1"/>
              </p:cNvSpPr>
              <p:nvPr/>
            </p:nvSpPr>
            <p:spPr bwMode="auto">
              <a:xfrm>
                <a:off x="4298" y="187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39" name="Oval 615"/>
              <p:cNvSpPr>
                <a:spLocks noChangeArrowheads="1"/>
              </p:cNvSpPr>
              <p:nvPr/>
            </p:nvSpPr>
            <p:spPr bwMode="auto">
              <a:xfrm>
                <a:off x="4538" y="195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0" name="Oval 616"/>
              <p:cNvSpPr>
                <a:spLocks noChangeArrowheads="1"/>
              </p:cNvSpPr>
              <p:nvPr/>
            </p:nvSpPr>
            <p:spPr bwMode="auto">
              <a:xfrm>
                <a:off x="4648" y="1876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1" name="Oval 617"/>
              <p:cNvSpPr>
                <a:spLocks noChangeArrowheads="1"/>
              </p:cNvSpPr>
              <p:nvPr/>
            </p:nvSpPr>
            <p:spPr bwMode="auto">
              <a:xfrm>
                <a:off x="4564" y="1940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2" name="Oval 618"/>
              <p:cNvSpPr>
                <a:spLocks noChangeArrowheads="1"/>
              </p:cNvSpPr>
              <p:nvPr/>
            </p:nvSpPr>
            <p:spPr bwMode="auto">
              <a:xfrm>
                <a:off x="4614" y="190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3" name="Oval 619"/>
              <p:cNvSpPr>
                <a:spLocks noChangeArrowheads="1"/>
              </p:cNvSpPr>
              <p:nvPr/>
            </p:nvSpPr>
            <p:spPr bwMode="auto">
              <a:xfrm>
                <a:off x="4402" y="1850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4" name="Oval 620"/>
              <p:cNvSpPr>
                <a:spLocks noChangeArrowheads="1"/>
              </p:cNvSpPr>
              <p:nvPr/>
            </p:nvSpPr>
            <p:spPr bwMode="auto">
              <a:xfrm>
                <a:off x="4562" y="1847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5" name="Oval 621"/>
              <p:cNvSpPr>
                <a:spLocks noChangeArrowheads="1"/>
              </p:cNvSpPr>
              <p:nvPr/>
            </p:nvSpPr>
            <p:spPr bwMode="auto">
              <a:xfrm>
                <a:off x="4553" y="157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6" name="Oval 622"/>
              <p:cNvSpPr>
                <a:spLocks noChangeArrowheads="1"/>
              </p:cNvSpPr>
              <p:nvPr/>
            </p:nvSpPr>
            <p:spPr bwMode="auto">
              <a:xfrm>
                <a:off x="4642" y="180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7" name="Oval 623"/>
              <p:cNvSpPr>
                <a:spLocks noChangeArrowheads="1"/>
              </p:cNvSpPr>
              <p:nvPr/>
            </p:nvSpPr>
            <p:spPr bwMode="auto">
              <a:xfrm>
                <a:off x="4622" y="170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8" name="Oval 624"/>
              <p:cNvSpPr>
                <a:spLocks noChangeArrowheads="1"/>
              </p:cNvSpPr>
              <p:nvPr/>
            </p:nvSpPr>
            <p:spPr bwMode="auto">
              <a:xfrm>
                <a:off x="4576" y="175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49" name="Oval 625"/>
              <p:cNvSpPr>
                <a:spLocks noChangeArrowheads="1"/>
              </p:cNvSpPr>
              <p:nvPr/>
            </p:nvSpPr>
            <p:spPr bwMode="auto">
              <a:xfrm>
                <a:off x="4521" y="172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0" name="Oval 626"/>
              <p:cNvSpPr>
                <a:spLocks noChangeArrowheads="1"/>
              </p:cNvSpPr>
              <p:nvPr/>
            </p:nvSpPr>
            <p:spPr bwMode="auto">
              <a:xfrm>
                <a:off x="4449" y="192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1" name="Oval 627"/>
              <p:cNvSpPr>
                <a:spLocks noChangeArrowheads="1"/>
              </p:cNvSpPr>
              <p:nvPr/>
            </p:nvSpPr>
            <p:spPr bwMode="auto">
              <a:xfrm>
                <a:off x="4680" y="207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2" name="Oval 628"/>
              <p:cNvSpPr>
                <a:spLocks noChangeArrowheads="1"/>
              </p:cNvSpPr>
              <p:nvPr/>
            </p:nvSpPr>
            <p:spPr bwMode="auto">
              <a:xfrm>
                <a:off x="4463" y="221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3" name="Oval 629"/>
              <p:cNvSpPr>
                <a:spLocks noChangeArrowheads="1"/>
              </p:cNvSpPr>
              <p:nvPr/>
            </p:nvSpPr>
            <p:spPr bwMode="auto">
              <a:xfrm>
                <a:off x="4336" y="1974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4" name="Oval 630"/>
              <p:cNvSpPr>
                <a:spLocks noChangeArrowheads="1"/>
              </p:cNvSpPr>
              <p:nvPr/>
            </p:nvSpPr>
            <p:spPr bwMode="auto">
              <a:xfrm>
                <a:off x="4298" y="2047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5" name="Oval 631"/>
              <p:cNvSpPr>
                <a:spLocks noChangeArrowheads="1"/>
              </p:cNvSpPr>
              <p:nvPr/>
            </p:nvSpPr>
            <p:spPr bwMode="auto">
              <a:xfrm>
                <a:off x="4165" y="156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6" name="Oval 632"/>
              <p:cNvSpPr>
                <a:spLocks noChangeArrowheads="1"/>
              </p:cNvSpPr>
              <p:nvPr/>
            </p:nvSpPr>
            <p:spPr bwMode="auto">
              <a:xfrm>
                <a:off x="4677" y="1995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7" name="Oval 633"/>
              <p:cNvSpPr>
                <a:spLocks noChangeArrowheads="1"/>
              </p:cNvSpPr>
              <p:nvPr/>
            </p:nvSpPr>
            <p:spPr bwMode="auto">
              <a:xfrm>
                <a:off x="4617" y="189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8" name="Oval 634"/>
              <p:cNvSpPr>
                <a:spLocks noChangeArrowheads="1"/>
              </p:cNvSpPr>
              <p:nvPr/>
            </p:nvSpPr>
            <p:spPr bwMode="auto">
              <a:xfrm>
                <a:off x="4370" y="201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59" name="Oval 635"/>
              <p:cNvSpPr>
                <a:spLocks noChangeArrowheads="1"/>
              </p:cNvSpPr>
              <p:nvPr/>
            </p:nvSpPr>
            <p:spPr bwMode="auto">
              <a:xfrm>
                <a:off x="4567" y="171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0" name="Oval 636"/>
              <p:cNvSpPr>
                <a:spLocks noChangeArrowheads="1"/>
              </p:cNvSpPr>
              <p:nvPr/>
            </p:nvSpPr>
            <p:spPr bwMode="auto">
              <a:xfrm>
                <a:off x="4579" y="188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1" name="Oval 637"/>
              <p:cNvSpPr>
                <a:spLocks noChangeArrowheads="1"/>
              </p:cNvSpPr>
              <p:nvPr/>
            </p:nvSpPr>
            <p:spPr bwMode="auto">
              <a:xfrm>
                <a:off x="4345" y="1501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2" name="Oval 638"/>
              <p:cNvSpPr>
                <a:spLocks noChangeArrowheads="1"/>
              </p:cNvSpPr>
              <p:nvPr/>
            </p:nvSpPr>
            <p:spPr bwMode="auto">
              <a:xfrm>
                <a:off x="4607" y="2157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3" name="Oval 639"/>
              <p:cNvSpPr>
                <a:spLocks noChangeArrowheads="1"/>
              </p:cNvSpPr>
              <p:nvPr/>
            </p:nvSpPr>
            <p:spPr bwMode="auto">
              <a:xfrm>
                <a:off x="4668" y="155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4" name="Oval 640"/>
              <p:cNvSpPr>
                <a:spLocks noChangeArrowheads="1"/>
              </p:cNvSpPr>
              <p:nvPr/>
            </p:nvSpPr>
            <p:spPr bwMode="auto">
              <a:xfrm>
                <a:off x="4503" y="192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5" name="Oval 641"/>
              <p:cNvSpPr>
                <a:spLocks noChangeArrowheads="1"/>
              </p:cNvSpPr>
              <p:nvPr/>
            </p:nvSpPr>
            <p:spPr bwMode="auto">
              <a:xfrm>
                <a:off x="4417" y="1986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6" name="Oval 642"/>
              <p:cNvSpPr>
                <a:spLocks noChangeArrowheads="1"/>
              </p:cNvSpPr>
              <p:nvPr/>
            </p:nvSpPr>
            <p:spPr bwMode="auto">
              <a:xfrm>
                <a:off x="4596" y="1597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7" name="Oval 643"/>
              <p:cNvSpPr>
                <a:spLocks noChangeArrowheads="1"/>
              </p:cNvSpPr>
              <p:nvPr/>
            </p:nvSpPr>
            <p:spPr bwMode="auto">
              <a:xfrm>
                <a:off x="4261" y="1771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8" name="Oval 644"/>
              <p:cNvSpPr>
                <a:spLocks noChangeArrowheads="1"/>
              </p:cNvSpPr>
              <p:nvPr/>
            </p:nvSpPr>
            <p:spPr bwMode="auto">
              <a:xfrm>
                <a:off x="4385" y="183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69" name="Oval 645"/>
              <p:cNvSpPr>
                <a:spLocks noChangeArrowheads="1"/>
              </p:cNvSpPr>
              <p:nvPr/>
            </p:nvSpPr>
            <p:spPr bwMode="auto">
              <a:xfrm>
                <a:off x="4509" y="164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0" name="Oval 646"/>
              <p:cNvSpPr>
                <a:spLocks noChangeArrowheads="1"/>
              </p:cNvSpPr>
              <p:nvPr/>
            </p:nvSpPr>
            <p:spPr bwMode="auto">
              <a:xfrm>
                <a:off x="4553" y="202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1" name="Oval 647"/>
              <p:cNvSpPr>
                <a:spLocks noChangeArrowheads="1"/>
              </p:cNvSpPr>
              <p:nvPr/>
            </p:nvSpPr>
            <p:spPr bwMode="auto">
              <a:xfrm>
                <a:off x="4544" y="176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2" name="Oval 648"/>
              <p:cNvSpPr>
                <a:spLocks noChangeArrowheads="1"/>
              </p:cNvSpPr>
              <p:nvPr/>
            </p:nvSpPr>
            <p:spPr bwMode="auto">
              <a:xfrm>
                <a:off x="4547" y="2108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3" name="Oval 649"/>
              <p:cNvSpPr>
                <a:spLocks noChangeArrowheads="1"/>
              </p:cNvSpPr>
              <p:nvPr/>
            </p:nvSpPr>
            <p:spPr bwMode="auto">
              <a:xfrm>
                <a:off x="4365" y="1449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4" name="Oval 650"/>
              <p:cNvSpPr>
                <a:spLocks noChangeArrowheads="1"/>
              </p:cNvSpPr>
              <p:nvPr/>
            </p:nvSpPr>
            <p:spPr bwMode="auto">
              <a:xfrm>
                <a:off x="4527" y="2030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5" name="Oval 651"/>
              <p:cNvSpPr>
                <a:spLocks noChangeArrowheads="1"/>
              </p:cNvSpPr>
              <p:nvPr/>
            </p:nvSpPr>
            <p:spPr bwMode="auto">
              <a:xfrm>
                <a:off x="4458" y="1823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6" name="Oval 652"/>
              <p:cNvSpPr>
                <a:spLocks noChangeArrowheads="1"/>
              </p:cNvSpPr>
              <p:nvPr/>
            </p:nvSpPr>
            <p:spPr bwMode="auto">
              <a:xfrm>
                <a:off x="4480" y="207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7" name="Oval 653"/>
              <p:cNvSpPr>
                <a:spLocks noChangeArrowheads="1"/>
              </p:cNvSpPr>
              <p:nvPr/>
            </p:nvSpPr>
            <p:spPr bwMode="auto">
              <a:xfrm>
                <a:off x="4426" y="1768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8" name="Oval 654"/>
              <p:cNvSpPr>
                <a:spLocks noChangeArrowheads="1"/>
              </p:cNvSpPr>
              <p:nvPr/>
            </p:nvSpPr>
            <p:spPr bwMode="auto">
              <a:xfrm>
                <a:off x="4729" y="153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79" name="Oval 655"/>
              <p:cNvSpPr>
                <a:spLocks noChangeArrowheads="1"/>
              </p:cNvSpPr>
              <p:nvPr/>
            </p:nvSpPr>
            <p:spPr bwMode="auto">
              <a:xfrm>
                <a:off x="4570" y="195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0" name="Oval 656"/>
              <p:cNvSpPr>
                <a:spLocks noChangeArrowheads="1"/>
              </p:cNvSpPr>
              <p:nvPr/>
            </p:nvSpPr>
            <p:spPr bwMode="auto">
              <a:xfrm>
                <a:off x="4452" y="173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1" name="Oval 657"/>
              <p:cNvSpPr>
                <a:spLocks noChangeArrowheads="1"/>
              </p:cNvSpPr>
              <p:nvPr/>
            </p:nvSpPr>
            <p:spPr bwMode="auto">
              <a:xfrm>
                <a:off x="4524" y="1771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2" name="Oval 658"/>
              <p:cNvSpPr>
                <a:spLocks noChangeArrowheads="1"/>
              </p:cNvSpPr>
              <p:nvPr/>
            </p:nvSpPr>
            <p:spPr bwMode="auto">
              <a:xfrm>
                <a:off x="4501" y="172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3" name="Oval 659"/>
              <p:cNvSpPr>
                <a:spLocks noChangeArrowheads="1"/>
              </p:cNvSpPr>
              <p:nvPr/>
            </p:nvSpPr>
            <p:spPr bwMode="auto">
              <a:xfrm>
                <a:off x="4420" y="1786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4" name="Oval 660"/>
              <p:cNvSpPr>
                <a:spLocks noChangeArrowheads="1"/>
              </p:cNvSpPr>
              <p:nvPr/>
            </p:nvSpPr>
            <p:spPr bwMode="auto">
              <a:xfrm>
                <a:off x="4735" y="184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5" name="Oval 661"/>
              <p:cNvSpPr>
                <a:spLocks noChangeArrowheads="1"/>
              </p:cNvSpPr>
              <p:nvPr/>
            </p:nvSpPr>
            <p:spPr bwMode="auto">
              <a:xfrm>
                <a:off x="4495" y="1945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6" name="Oval 662"/>
              <p:cNvSpPr>
                <a:spLocks noChangeArrowheads="1"/>
              </p:cNvSpPr>
              <p:nvPr/>
            </p:nvSpPr>
            <p:spPr bwMode="auto">
              <a:xfrm>
                <a:off x="4573" y="176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7" name="Oval 663"/>
              <p:cNvSpPr>
                <a:spLocks noChangeArrowheads="1"/>
              </p:cNvSpPr>
              <p:nvPr/>
            </p:nvSpPr>
            <p:spPr bwMode="auto">
              <a:xfrm>
                <a:off x="4397" y="1786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8" name="Oval 664"/>
              <p:cNvSpPr>
                <a:spLocks noChangeArrowheads="1"/>
              </p:cNvSpPr>
              <p:nvPr/>
            </p:nvSpPr>
            <p:spPr bwMode="auto">
              <a:xfrm>
                <a:off x="4327" y="2027"/>
                <a:ext cx="21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89" name="Oval 665"/>
              <p:cNvSpPr>
                <a:spLocks noChangeArrowheads="1"/>
              </p:cNvSpPr>
              <p:nvPr/>
            </p:nvSpPr>
            <p:spPr bwMode="auto">
              <a:xfrm>
                <a:off x="4339" y="1614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0" name="Oval 666"/>
              <p:cNvSpPr>
                <a:spLocks noChangeArrowheads="1"/>
              </p:cNvSpPr>
              <p:nvPr/>
            </p:nvSpPr>
            <p:spPr bwMode="auto">
              <a:xfrm>
                <a:off x="4394" y="1672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1" name="Oval 667"/>
              <p:cNvSpPr>
                <a:spLocks noChangeArrowheads="1"/>
              </p:cNvSpPr>
              <p:nvPr/>
            </p:nvSpPr>
            <p:spPr bwMode="auto">
              <a:xfrm>
                <a:off x="4535" y="187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2" name="Oval 668"/>
              <p:cNvSpPr>
                <a:spLocks noChangeArrowheads="1"/>
              </p:cNvSpPr>
              <p:nvPr/>
            </p:nvSpPr>
            <p:spPr bwMode="auto">
              <a:xfrm>
                <a:off x="4458" y="1751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3" name="Oval 669"/>
              <p:cNvSpPr>
                <a:spLocks noChangeArrowheads="1"/>
              </p:cNvSpPr>
              <p:nvPr/>
            </p:nvSpPr>
            <p:spPr bwMode="auto">
              <a:xfrm>
                <a:off x="4509" y="1623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4" name="Oval 670"/>
              <p:cNvSpPr>
                <a:spLocks noChangeArrowheads="1"/>
              </p:cNvSpPr>
              <p:nvPr/>
            </p:nvSpPr>
            <p:spPr bwMode="auto">
              <a:xfrm>
                <a:off x="4370" y="1899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5" name="Oval 671"/>
              <p:cNvSpPr>
                <a:spLocks noChangeArrowheads="1"/>
              </p:cNvSpPr>
              <p:nvPr/>
            </p:nvSpPr>
            <p:spPr bwMode="auto">
              <a:xfrm>
                <a:off x="4345" y="1745"/>
                <a:ext cx="20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6" name="Oval 672"/>
              <p:cNvSpPr>
                <a:spLocks noChangeArrowheads="1"/>
              </p:cNvSpPr>
              <p:nvPr/>
            </p:nvSpPr>
            <p:spPr bwMode="auto">
              <a:xfrm>
                <a:off x="4599" y="1844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7" name="Oval 673"/>
              <p:cNvSpPr>
                <a:spLocks noChangeArrowheads="1"/>
              </p:cNvSpPr>
              <p:nvPr/>
            </p:nvSpPr>
            <p:spPr bwMode="auto">
              <a:xfrm>
                <a:off x="4492" y="1588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8" name="Oval 674"/>
              <p:cNvSpPr>
                <a:spLocks noChangeArrowheads="1"/>
              </p:cNvSpPr>
              <p:nvPr/>
            </p:nvSpPr>
            <p:spPr bwMode="auto">
              <a:xfrm>
                <a:off x="4211" y="1742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99" name="Oval 675"/>
              <p:cNvSpPr>
                <a:spLocks noChangeArrowheads="1"/>
              </p:cNvSpPr>
              <p:nvPr/>
            </p:nvSpPr>
            <p:spPr bwMode="auto">
              <a:xfrm>
                <a:off x="4784" y="1820"/>
                <a:ext cx="21" cy="21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00" name="Oval 676"/>
              <p:cNvSpPr>
                <a:spLocks noChangeArrowheads="1"/>
              </p:cNvSpPr>
              <p:nvPr/>
            </p:nvSpPr>
            <p:spPr bwMode="auto">
              <a:xfrm>
                <a:off x="4423" y="1937"/>
                <a:ext cx="20" cy="20"/>
              </a:xfrm>
              <a:prstGeom prst="ellipse">
                <a:avLst/>
              </a:prstGeom>
              <a:solidFill>
                <a:srgbClr val="66FF33"/>
              </a:solidFill>
              <a:ln w="4763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501" name="Freeform 677"/>
            <p:cNvSpPr>
              <a:spLocks/>
            </p:cNvSpPr>
            <p:nvPr/>
          </p:nvSpPr>
          <p:spPr bwMode="auto">
            <a:xfrm>
              <a:off x="4623" y="1312"/>
              <a:ext cx="265" cy="702"/>
            </a:xfrm>
            <a:custGeom>
              <a:avLst/>
              <a:gdLst>
                <a:gd name="T0" fmla="*/ 17 w 795"/>
                <a:gd name="T1" fmla="*/ 109 h 2105"/>
                <a:gd name="T2" fmla="*/ 75 w 795"/>
                <a:gd name="T3" fmla="*/ 424 h 2105"/>
                <a:gd name="T4" fmla="*/ 115 w 795"/>
                <a:gd name="T5" fmla="*/ 624 h 2105"/>
                <a:gd name="T6" fmla="*/ 131 w 795"/>
                <a:gd name="T7" fmla="*/ 712 h 2105"/>
                <a:gd name="T8" fmla="*/ 148 w 795"/>
                <a:gd name="T9" fmla="*/ 849 h 2105"/>
                <a:gd name="T10" fmla="*/ 152 w 795"/>
                <a:gd name="T11" fmla="*/ 1070 h 2105"/>
                <a:gd name="T12" fmla="*/ 158 w 795"/>
                <a:gd name="T13" fmla="*/ 1195 h 2105"/>
                <a:gd name="T14" fmla="*/ 170 w 795"/>
                <a:gd name="T15" fmla="*/ 1320 h 2105"/>
                <a:gd name="T16" fmla="*/ 181 w 795"/>
                <a:gd name="T17" fmla="*/ 1403 h 2105"/>
                <a:gd name="T18" fmla="*/ 207 w 795"/>
                <a:gd name="T19" fmla="*/ 1493 h 2105"/>
                <a:gd name="T20" fmla="*/ 236 w 795"/>
                <a:gd name="T21" fmla="*/ 1536 h 2105"/>
                <a:gd name="T22" fmla="*/ 281 w 795"/>
                <a:gd name="T23" fmla="*/ 1578 h 2105"/>
                <a:gd name="T24" fmla="*/ 325 w 795"/>
                <a:gd name="T25" fmla="*/ 1620 h 2105"/>
                <a:gd name="T26" fmla="*/ 379 w 795"/>
                <a:gd name="T27" fmla="*/ 1665 h 2105"/>
                <a:gd name="T28" fmla="*/ 427 w 795"/>
                <a:gd name="T29" fmla="*/ 1710 h 2105"/>
                <a:gd name="T30" fmla="*/ 469 w 795"/>
                <a:gd name="T31" fmla="*/ 1755 h 2105"/>
                <a:gd name="T32" fmla="*/ 543 w 795"/>
                <a:gd name="T33" fmla="*/ 1839 h 2105"/>
                <a:gd name="T34" fmla="*/ 643 w 795"/>
                <a:gd name="T35" fmla="*/ 1956 h 2105"/>
                <a:gd name="T36" fmla="*/ 694 w 795"/>
                <a:gd name="T37" fmla="*/ 2014 h 2105"/>
                <a:gd name="T38" fmla="*/ 727 w 795"/>
                <a:gd name="T39" fmla="*/ 2053 h 2105"/>
                <a:gd name="T40" fmla="*/ 756 w 795"/>
                <a:gd name="T41" fmla="*/ 2088 h 2105"/>
                <a:gd name="T42" fmla="*/ 778 w 795"/>
                <a:gd name="T43" fmla="*/ 2086 h 2105"/>
                <a:gd name="T44" fmla="*/ 778 w 795"/>
                <a:gd name="T45" fmla="*/ 2088 h 2105"/>
                <a:gd name="T46" fmla="*/ 766 w 795"/>
                <a:gd name="T47" fmla="*/ 2076 h 2105"/>
                <a:gd name="T48" fmla="*/ 785 w 795"/>
                <a:gd name="T49" fmla="*/ 2072 h 2105"/>
                <a:gd name="T50" fmla="*/ 772 w 795"/>
                <a:gd name="T51" fmla="*/ 2104 h 2105"/>
                <a:gd name="T52" fmla="*/ 791 w 795"/>
                <a:gd name="T53" fmla="*/ 2101 h 2105"/>
                <a:gd name="T54" fmla="*/ 794 w 795"/>
                <a:gd name="T55" fmla="*/ 2082 h 2105"/>
                <a:gd name="T56" fmla="*/ 787 w 795"/>
                <a:gd name="T57" fmla="*/ 2070 h 2105"/>
                <a:gd name="T58" fmla="*/ 760 w 795"/>
                <a:gd name="T59" fmla="*/ 2038 h 2105"/>
                <a:gd name="T60" fmla="*/ 731 w 795"/>
                <a:gd name="T61" fmla="*/ 2005 h 2105"/>
                <a:gd name="T62" fmla="*/ 686 w 795"/>
                <a:gd name="T63" fmla="*/ 1951 h 2105"/>
                <a:gd name="T64" fmla="*/ 608 w 795"/>
                <a:gd name="T65" fmla="*/ 1861 h 2105"/>
                <a:gd name="T66" fmla="*/ 511 w 795"/>
                <a:gd name="T67" fmla="*/ 1749 h 2105"/>
                <a:gd name="T68" fmla="*/ 464 w 795"/>
                <a:gd name="T69" fmla="*/ 1699 h 2105"/>
                <a:gd name="T70" fmla="*/ 421 w 795"/>
                <a:gd name="T71" fmla="*/ 1655 h 2105"/>
                <a:gd name="T72" fmla="*/ 363 w 795"/>
                <a:gd name="T73" fmla="*/ 1607 h 2105"/>
                <a:gd name="T74" fmla="*/ 321 w 795"/>
                <a:gd name="T75" fmla="*/ 1567 h 2105"/>
                <a:gd name="T76" fmla="*/ 276 w 795"/>
                <a:gd name="T77" fmla="*/ 1527 h 2105"/>
                <a:gd name="T78" fmla="*/ 235 w 795"/>
                <a:gd name="T79" fmla="*/ 1507 h 2105"/>
                <a:gd name="T80" fmla="*/ 229 w 795"/>
                <a:gd name="T81" fmla="*/ 1455 h 2105"/>
                <a:gd name="T82" fmla="*/ 197 w 795"/>
                <a:gd name="T83" fmla="*/ 1397 h 2105"/>
                <a:gd name="T84" fmla="*/ 205 w 795"/>
                <a:gd name="T85" fmla="*/ 1320 h 2105"/>
                <a:gd name="T86" fmla="*/ 193 w 795"/>
                <a:gd name="T87" fmla="*/ 1195 h 2105"/>
                <a:gd name="T88" fmla="*/ 187 w 795"/>
                <a:gd name="T89" fmla="*/ 1070 h 2105"/>
                <a:gd name="T90" fmla="*/ 183 w 795"/>
                <a:gd name="T91" fmla="*/ 849 h 2105"/>
                <a:gd name="T92" fmla="*/ 165 w 795"/>
                <a:gd name="T93" fmla="*/ 712 h 2105"/>
                <a:gd name="T94" fmla="*/ 126 w 795"/>
                <a:gd name="T95" fmla="*/ 514 h 2105"/>
                <a:gd name="T96" fmla="*/ 109 w 795"/>
                <a:gd name="T97" fmla="*/ 418 h 2105"/>
                <a:gd name="T98" fmla="*/ 52 w 795"/>
                <a:gd name="T99" fmla="*/ 10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5" h="2105">
                  <a:moveTo>
                    <a:pt x="33" y="0"/>
                  </a:moveTo>
                  <a:lnTo>
                    <a:pt x="0" y="6"/>
                  </a:lnTo>
                  <a:lnTo>
                    <a:pt x="17" y="109"/>
                  </a:lnTo>
                  <a:lnTo>
                    <a:pt x="36" y="215"/>
                  </a:lnTo>
                  <a:lnTo>
                    <a:pt x="55" y="320"/>
                  </a:lnTo>
                  <a:lnTo>
                    <a:pt x="75" y="424"/>
                  </a:lnTo>
                  <a:lnTo>
                    <a:pt x="93" y="520"/>
                  </a:lnTo>
                  <a:lnTo>
                    <a:pt x="94" y="527"/>
                  </a:lnTo>
                  <a:lnTo>
                    <a:pt x="115" y="624"/>
                  </a:lnTo>
                  <a:lnTo>
                    <a:pt x="131" y="617"/>
                  </a:lnTo>
                  <a:lnTo>
                    <a:pt x="113" y="617"/>
                  </a:lnTo>
                  <a:lnTo>
                    <a:pt x="131" y="712"/>
                  </a:lnTo>
                  <a:lnTo>
                    <a:pt x="138" y="758"/>
                  </a:lnTo>
                  <a:lnTo>
                    <a:pt x="145" y="807"/>
                  </a:lnTo>
                  <a:lnTo>
                    <a:pt x="148" y="849"/>
                  </a:lnTo>
                  <a:lnTo>
                    <a:pt x="149" y="894"/>
                  </a:lnTo>
                  <a:lnTo>
                    <a:pt x="151" y="983"/>
                  </a:lnTo>
                  <a:lnTo>
                    <a:pt x="152" y="1070"/>
                  </a:lnTo>
                  <a:lnTo>
                    <a:pt x="152" y="1112"/>
                  </a:lnTo>
                  <a:lnTo>
                    <a:pt x="155" y="1154"/>
                  </a:lnTo>
                  <a:lnTo>
                    <a:pt x="158" y="1195"/>
                  </a:lnTo>
                  <a:lnTo>
                    <a:pt x="162" y="1237"/>
                  </a:lnTo>
                  <a:lnTo>
                    <a:pt x="165" y="1279"/>
                  </a:lnTo>
                  <a:lnTo>
                    <a:pt x="170" y="1320"/>
                  </a:lnTo>
                  <a:lnTo>
                    <a:pt x="174" y="1359"/>
                  </a:lnTo>
                  <a:lnTo>
                    <a:pt x="180" y="1397"/>
                  </a:lnTo>
                  <a:lnTo>
                    <a:pt x="181" y="1403"/>
                  </a:lnTo>
                  <a:lnTo>
                    <a:pt x="189" y="1437"/>
                  </a:lnTo>
                  <a:lnTo>
                    <a:pt x="197" y="1466"/>
                  </a:lnTo>
                  <a:lnTo>
                    <a:pt x="207" y="1493"/>
                  </a:lnTo>
                  <a:lnTo>
                    <a:pt x="219" y="1513"/>
                  </a:lnTo>
                  <a:lnTo>
                    <a:pt x="223" y="1519"/>
                  </a:lnTo>
                  <a:lnTo>
                    <a:pt x="236" y="1536"/>
                  </a:lnTo>
                  <a:lnTo>
                    <a:pt x="251" y="1552"/>
                  </a:lnTo>
                  <a:lnTo>
                    <a:pt x="266" y="1565"/>
                  </a:lnTo>
                  <a:lnTo>
                    <a:pt x="281" y="1578"/>
                  </a:lnTo>
                  <a:lnTo>
                    <a:pt x="296" y="1591"/>
                  </a:lnTo>
                  <a:lnTo>
                    <a:pt x="312" y="1606"/>
                  </a:lnTo>
                  <a:lnTo>
                    <a:pt x="325" y="1620"/>
                  </a:lnTo>
                  <a:lnTo>
                    <a:pt x="338" y="1632"/>
                  </a:lnTo>
                  <a:lnTo>
                    <a:pt x="364" y="1654"/>
                  </a:lnTo>
                  <a:lnTo>
                    <a:pt x="379" y="1665"/>
                  </a:lnTo>
                  <a:lnTo>
                    <a:pt x="396" y="1680"/>
                  </a:lnTo>
                  <a:lnTo>
                    <a:pt x="415" y="1699"/>
                  </a:lnTo>
                  <a:lnTo>
                    <a:pt x="427" y="1710"/>
                  </a:lnTo>
                  <a:lnTo>
                    <a:pt x="440" y="1722"/>
                  </a:lnTo>
                  <a:lnTo>
                    <a:pt x="453" y="1738"/>
                  </a:lnTo>
                  <a:lnTo>
                    <a:pt x="469" y="1755"/>
                  </a:lnTo>
                  <a:lnTo>
                    <a:pt x="486" y="1774"/>
                  </a:lnTo>
                  <a:lnTo>
                    <a:pt x="504" y="1794"/>
                  </a:lnTo>
                  <a:lnTo>
                    <a:pt x="543" y="1839"/>
                  </a:lnTo>
                  <a:lnTo>
                    <a:pt x="583" y="1886"/>
                  </a:lnTo>
                  <a:lnTo>
                    <a:pt x="624" y="1932"/>
                  </a:lnTo>
                  <a:lnTo>
                    <a:pt x="643" y="1956"/>
                  </a:lnTo>
                  <a:lnTo>
                    <a:pt x="662" y="1976"/>
                  </a:lnTo>
                  <a:lnTo>
                    <a:pt x="678" y="1996"/>
                  </a:lnTo>
                  <a:lnTo>
                    <a:pt x="694" y="2014"/>
                  </a:lnTo>
                  <a:lnTo>
                    <a:pt x="707" y="2030"/>
                  </a:lnTo>
                  <a:lnTo>
                    <a:pt x="717" y="2041"/>
                  </a:lnTo>
                  <a:lnTo>
                    <a:pt x="727" y="2053"/>
                  </a:lnTo>
                  <a:lnTo>
                    <a:pt x="736" y="2063"/>
                  </a:lnTo>
                  <a:lnTo>
                    <a:pt x="747" y="2078"/>
                  </a:lnTo>
                  <a:lnTo>
                    <a:pt x="756" y="2088"/>
                  </a:lnTo>
                  <a:lnTo>
                    <a:pt x="762" y="2095"/>
                  </a:lnTo>
                  <a:lnTo>
                    <a:pt x="765" y="2099"/>
                  </a:lnTo>
                  <a:lnTo>
                    <a:pt x="778" y="2086"/>
                  </a:lnTo>
                  <a:lnTo>
                    <a:pt x="762" y="2093"/>
                  </a:lnTo>
                  <a:lnTo>
                    <a:pt x="762" y="2095"/>
                  </a:lnTo>
                  <a:lnTo>
                    <a:pt x="778" y="2088"/>
                  </a:lnTo>
                  <a:lnTo>
                    <a:pt x="778" y="2070"/>
                  </a:lnTo>
                  <a:lnTo>
                    <a:pt x="771" y="2072"/>
                  </a:lnTo>
                  <a:lnTo>
                    <a:pt x="766" y="2076"/>
                  </a:lnTo>
                  <a:lnTo>
                    <a:pt x="762" y="2082"/>
                  </a:lnTo>
                  <a:lnTo>
                    <a:pt x="760" y="2088"/>
                  </a:lnTo>
                  <a:lnTo>
                    <a:pt x="785" y="2072"/>
                  </a:lnTo>
                  <a:lnTo>
                    <a:pt x="785" y="2073"/>
                  </a:lnTo>
                  <a:lnTo>
                    <a:pt x="769" y="2104"/>
                  </a:lnTo>
                  <a:lnTo>
                    <a:pt x="772" y="2104"/>
                  </a:lnTo>
                  <a:lnTo>
                    <a:pt x="778" y="2105"/>
                  </a:lnTo>
                  <a:lnTo>
                    <a:pt x="785" y="2104"/>
                  </a:lnTo>
                  <a:lnTo>
                    <a:pt x="791" y="2101"/>
                  </a:lnTo>
                  <a:lnTo>
                    <a:pt x="794" y="2095"/>
                  </a:lnTo>
                  <a:lnTo>
                    <a:pt x="795" y="2088"/>
                  </a:lnTo>
                  <a:lnTo>
                    <a:pt x="794" y="2082"/>
                  </a:lnTo>
                  <a:lnTo>
                    <a:pt x="794" y="2080"/>
                  </a:lnTo>
                  <a:lnTo>
                    <a:pt x="789" y="2075"/>
                  </a:lnTo>
                  <a:lnTo>
                    <a:pt x="787" y="2070"/>
                  </a:lnTo>
                  <a:lnTo>
                    <a:pt x="781" y="2063"/>
                  </a:lnTo>
                  <a:lnTo>
                    <a:pt x="772" y="2053"/>
                  </a:lnTo>
                  <a:lnTo>
                    <a:pt x="760" y="2038"/>
                  </a:lnTo>
                  <a:lnTo>
                    <a:pt x="752" y="2028"/>
                  </a:lnTo>
                  <a:lnTo>
                    <a:pt x="743" y="2018"/>
                  </a:lnTo>
                  <a:lnTo>
                    <a:pt x="731" y="2005"/>
                  </a:lnTo>
                  <a:lnTo>
                    <a:pt x="718" y="1989"/>
                  </a:lnTo>
                  <a:lnTo>
                    <a:pt x="702" y="1972"/>
                  </a:lnTo>
                  <a:lnTo>
                    <a:pt x="686" y="1951"/>
                  </a:lnTo>
                  <a:lnTo>
                    <a:pt x="668" y="1931"/>
                  </a:lnTo>
                  <a:lnTo>
                    <a:pt x="649" y="1908"/>
                  </a:lnTo>
                  <a:lnTo>
                    <a:pt x="608" y="1861"/>
                  </a:lnTo>
                  <a:lnTo>
                    <a:pt x="567" y="1815"/>
                  </a:lnTo>
                  <a:lnTo>
                    <a:pt x="528" y="1770"/>
                  </a:lnTo>
                  <a:lnTo>
                    <a:pt x="511" y="1749"/>
                  </a:lnTo>
                  <a:lnTo>
                    <a:pt x="493" y="1731"/>
                  </a:lnTo>
                  <a:lnTo>
                    <a:pt x="477" y="1713"/>
                  </a:lnTo>
                  <a:lnTo>
                    <a:pt x="464" y="1699"/>
                  </a:lnTo>
                  <a:lnTo>
                    <a:pt x="451" y="1686"/>
                  </a:lnTo>
                  <a:lnTo>
                    <a:pt x="440" y="1674"/>
                  </a:lnTo>
                  <a:lnTo>
                    <a:pt x="421" y="1655"/>
                  </a:lnTo>
                  <a:lnTo>
                    <a:pt x="403" y="1641"/>
                  </a:lnTo>
                  <a:lnTo>
                    <a:pt x="389" y="1629"/>
                  </a:lnTo>
                  <a:lnTo>
                    <a:pt x="363" y="1607"/>
                  </a:lnTo>
                  <a:lnTo>
                    <a:pt x="350" y="1596"/>
                  </a:lnTo>
                  <a:lnTo>
                    <a:pt x="337" y="1583"/>
                  </a:lnTo>
                  <a:lnTo>
                    <a:pt x="321" y="1567"/>
                  </a:lnTo>
                  <a:lnTo>
                    <a:pt x="306" y="1553"/>
                  </a:lnTo>
                  <a:lnTo>
                    <a:pt x="290" y="1540"/>
                  </a:lnTo>
                  <a:lnTo>
                    <a:pt x="276" y="1527"/>
                  </a:lnTo>
                  <a:lnTo>
                    <a:pt x="261" y="1511"/>
                  </a:lnTo>
                  <a:lnTo>
                    <a:pt x="248" y="1494"/>
                  </a:lnTo>
                  <a:lnTo>
                    <a:pt x="235" y="1507"/>
                  </a:lnTo>
                  <a:lnTo>
                    <a:pt x="251" y="1500"/>
                  </a:lnTo>
                  <a:lnTo>
                    <a:pt x="239" y="1479"/>
                  </a:lnTo>
                  <a:lnTo>
                    <a:pt x="229" y="1455"/>
                  </a:lnTo>
                  <a:lnTo>
                    <a:pt x="221" y="1424"/>
                  </a:lnTo>
                  <a:lnTo>
                    <a:pt x="213" y="1389"/>
                  </a:lnTo>
                  <a:lnTo>
                    <a:pt x="197" y="1397"/>
                  </a:lnTo>
                  <a:lnTo>
                    <a:pt x="215" y="1397"/>
                  </a:lnTo>
                  <a:lnTo>
                    <a:pt x="209" y="1359"/>
                  </a:lnTo>
                  <a:lnTo>
                    <a:pt x="205" y="1320"/>
                  </a:lnTo>
                  <a:lnTo>
                    <a:pt x="200" y="1279"/>
                  </a:lnTo>
                  <a:lnTo>
                    <a:pt x="197" y="1237"/>
                  </a:lnTo>
                  <a:lnTo>
                    <a:pt x="193" y="1195"/>
                  </a:lnTo>
                  <a:lnTo>
                    <a:pt x="190" y="1151"/>
                  </a:lnTo>
                  <a:lnTo>
                    <a:pt x="187" y="1112"/>
                  </a:lnTo>
                  <a:lnTo>
                    <a:pt x="187" y="1070"/>
                  </a:lnTo>
                  <a:lnTo>
                    <a:pt x="186" y="983"/>
                  </a:lnTo>
                  <a:lnTo>
                    <a:pt x="184" y="894"/>
                  </a:lnTo>
                  <a:lnTo>
                    <a:pt x="183" y="849"/>
                  </a:lnTo>
                  <a:lnTo>
                    <a:pt x="178" y="803"/>
                  </a:lnTo>
                  <a:lnTo>
                    <a:pt x="173" y="758"/>
                  </a:lnTo>
                  <a:lnTo>
                    <a:pt x="165" y="712"/>
                  </a:lnTo>
                  <a:lnTo>
                    <a:pt x="148" y="617"/>
                  </a:lnTo>
                  <a:lnTo>
                    <a:pt x="147" y="611"/>
                  </a:lnTo>
                  <a:lnTo>
                    <a:pt x="126" y="514"/>
                  </a:lnTo>
                  <a:lnTo>
                    <a:pt x="110" y="520"/>
                  </a:lnTo>
                  <a:lnTo>
                    <a:pt x="128" y="520"/>
                  </a:lnTo>
                  <a:lnTo>
                    <a:pt x="109" y="418"/>
                  </a:lnTo>
                  <a:lnTo>
                    <a:pt x="90" y="320"/>
                  </a:lnTo>
                  <a:lnTo>
                    <a:pt x="71" y="215"/>
                  </a:lnTo>
                  <a:lnTo>
                    <a:pt x="52" y="10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8502" name="AutoShape 678"/>
          <p:cNvCxnSpPr>
            <a:cxnSpLocks noChangeShapeType="1"/>
            <a:stCxn id="78501" idx="27"/>
            <a:endCxn id="77831" idx="3"/>
          </p:cNvCxnSpPr>
          <p:nvPr/>
        </p:nvCxnSpPr>
        <p:spPr bwMode="auto">
          <a:xfrm rot="5400000">
            <a:off x="6456363" y="1446213"/>
            <a:ext cx="1089025" cy="456565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503" name="Rectangle 679"/>
          <p:cNvSpPr>
            <a:spLocks noChangeArrowheads="1"/>
          </p:cNvSpPr>
          <p:nvPr/>
        </p:nvSpPr>
        <p:spPr bwMode="auto">
          <a:xfrm>
            <a:off x="5999163" y="5786437"/>
            <a:ext cx="3927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/>
              <a:t>Adjustable parameters controls the influence of  distribution information</a:t>
            </a:r>
          </a:p>
        </p:txBody>
      </p:sp>
      <p:cxnSp>
        <p:nvCxnSpPr>
          <p:cNvPr id="78504" name="AutoShape 680"/>
          <p:cNvCxnSpPr>
            <a:cxnSpLocks noChangeShapeType="1"/>
            <a:stCxn id="78503" idx="1"/>
            <a:endCxn id="77833" idx="3"/>
          </p:cNvCxnSpPr>
          <p:nvPr/>
        </p:nvCxnSpPr>
        <p:spPr bwMode="auto">
          <a:xfrm rot="10800000">
            <a:off x="5041901" y="5665788"/>
            <a:ext cx="957262" cy="411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505" name="Rectangle 681"/>
          <p:cNvSpPr>
            <a:spLocks noChangeArrowheads="1"/>
          </p:cNvSpPr>
          <p:nvPr/>
        </p:nvSpPr>
        <p:spPr bwMode="auto">
          <a:xfrm>
            <a:off x="8208964" y="4213227"/>
            <a:ext cx="32680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/>
              <a:t>Incorporating </a:t>
            </a:r>
            <a:r>
              <a:rPr lang="en-US" altLang="en-US" sz="1600" dirty="0" smtClean="0"/>
              <a:t>additional information into </a:t>
            </a:r>
            <a:r>
              <a:rPr lang="en-US" altLang="en-US" sz="1600" dirty="0"/>
              <a:t>empirical risk </a:t>
            </a:r>
            <a:r>
              <a:rPr lang="en-US" altLang="en-US" sz="1600" dirty="0" smtClean="0"/>
              <a:t>minimization: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Data conditional distribution;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Sample quality, etc.</a:t>
            </a:r>
            <a:endParaRPr lang="en-US" altLang="en-US" sz="1600" b="1" dirty="0"/>
          </a:p>
        </p:txBody>
      </p:sp>
      <p:cxnSp>
        <p:nvCxnSpPr>
          <p:cNvPr id="78506" name="AutoShape 682"/>
          <p:cNvCxnSpPr>
            <a:cxnSpLocks noChangeShapeType="1"/>
            <a:stCxn id="78505" idx="1"/>
            <a:endCxn id="77831" idx="3"/>
          </p:cNvCxnSpPr>
          <p:nvPr/>
        </p:nvCxnSpPr>
        <p:spPr bwMode="auto">
          <a:xfrm rot="10800000">
            <a:off x="4718052" y="4273550"/>
            <a:ext cx="3490913" cy="4782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1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to sample labeling error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3" name="Picture 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31" y="1511645"/>
            <a:ext cx="6683382" cy="5163368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26" y="1669774"/>
            <a:ext cx="2229231" cy="21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7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3" y="336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 of disease and clinical reality helps to set realistically achievable error rate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34454" y="2176743"/>
            <a:ext cx="1" cy="35805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34454" y="5757333"/>
            <a:ext cx="47142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3312161" y="241808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64658" y="2289386"/>
            <a:ext cx="3850998" cy="3097657"/>
          </a:xfrm>
          <a:custGeom>
            <a:avLst/>
            <a:gdLst>
              <a:gd name="connsiteX0" fmla="*/ 1690 w 3850998"/>
              <a:gd name="connsiteY0" fmla="*/ 0 h 3097657"/>
              <a:gd name="connsiteX1" fmla="*/ 76196 w 3850998"/>
              <a:gd name="connsiteY1" fmla="*/ 1097280 h 3097657"/>
              <a:gd name="connsiteX2" fmla="*/ 496143 w 3850998"/>
              <a:gd name="connsiteY2" fmla="*/ 2099734 h 3097657"/>
              <a:gd name="connsiteX3" fmla="*/ 1647610 w 3850998"/>
              <a:gd name="connsiteY3" fmla="*/ 2716107 h 3097657"/>
              <a:gd name="connsiteX4" fmla="*/ 3496730 w 3850998"/>
              <a:gd name="connsiteY4" fmla="*/ 3054774 h 3097657"/>
              <a:gd name="connsiteX5" fmla="*/ 3848943 w 3850998"/>
              <a:gd name="connsiteY5" fmla="*/ 3081867 h 309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0998" h="3097657">
                <a:moveTo>
                  <a:pt x="1690" y="0"/>
                </a:moveTo>
                <a:cubicBezTo>
                  <a:pt x="-2262" y="373662"/>
                  <a:pt x="-6213" y="747324"/>
                  <a:pt x="76196" y="1097280"/>
                </a:cubicBezTo>
                <a:cubicBezTo>
                  <a:pt x="158605" y="1447236"/>
                  <a:pt x="234241" y="1829930"/>
                  <a:pt x="496143" y="2099734"/>
                </a:cubicBezTo>
                <a:cubicBezTo>
                  <a:pt x="758045" y="2369539"/>
                  <a:pt x="1147512" y="2556934"/>
                  <a:pt x="1647610" y="2716107"/>
                </a:cubicBezTo>
                <a:cubicBezTo>
                  <a:pt x="2147708" y="2875280"/>
                  <a:pt x="3129841" y="2993814"/>
                  <a:pt x="3496730" y="3054774"/>
                </a:cubicBezTo>
                <a:cubicBezTo>
                  <a:pt x="3863619" y="3115734"/>
                  <a:pt x="3856281" y="3098800"/>
                  <a:pt x="3848943" y="308186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59574" y="2296160"/>
            <a:ext cx="3860800" cy="2588011"/>
          </a:xfrm>
          <a:custGeom>
            <a:avLst/>
            <a:gdLst>
              <a:gd name="connsiteX0" fmla="*/ 0 w 3860800"/>
              <a:gd name="connsiteY0" fmla="*/ 0 h 2588011"/>
              <a:gd name="connsiteX1" fmla="*/ 399627 w 3860800"/>
              <a:gd name="connsiteY1" fmla="*/ 1618826 h 2588011"/>
              <a:gd name="connsiteX2" fmla="*/ 1131147 w 3860800"/>
              <a:gd name="connsiteY2" fmla="*/ 2309706 h 2588011"/>
              <a:gd name="connsiteX3" fmla="*/ 2235200 w 3860800"/>
              <a:gd name="connsiteY3" fmla="*/ 2587413 h 2588011"/>
              <a:gd name="connsiteX4" fmla="*/ 2831254 w 3860800"/>
              <a:gd name="connsiteY4" fmla="*/ 2377440 h 2588011"/>
              <a:gd name="connsiteX5" fmla="*/ 3048000 w 3860800"/>
              <a:gd name="connsiteY5" fmla="*/ 2167466 h 2588011"/>
              <a:gd name="connsiteX6" fmla="*/ 3264747 w 3860800"/>
              <a:gd name="connsiteY6" fmla="*/ 1740746 h 2588011"/>
              <a:gd name="connsiteX7" fmla="*/ 3860800 w 3860800"/>
              <a:gd name="connsiteY7" fmla="*/ 386080 h 2588011"/>
              <a:gd name="connsiteX8" fmla="*/ 3860800 w 3860800"/>
              <a:gd name="connsiteY8" fmla="*/ 386080 h 258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0800" h="2588011">
                <a:moveTo>
                  <a:pt x="0" y="0"/>
                </a:moveTo>
                <a:cubicBezTo>
                  <a:pt x="105551" y="616937"/>
                  <a:pt x="211103" y="1233875"/>
                  <a:pt x="399627" y="1618826"/>
                </a:cubicBezTo>
                <a:cubicBezTo>
                  <a:pt x="588151" y="2003777"/>
                  <a:pt x="825218" y="2148275"/>
                  <a:pt x="1131147" y="2309706"/>
                </a:cubicBezTo>
                <a:cubicBezTo>
                  <a:pt x="1437076" y="2471137"/>
                  <a:pt x="1951849" y="2576124"/>
                  <a:pt x="2235200" y="2587413"/>
                </a:cubicBezTo>
                <a:cubicBezTo>
                  <a:pt x="2518551" y="2598702"/>
                  <a:pt x="2695787" y="2447431"/>
                  <a:pt x="2831254" y="2377440"/>
                </a:cubicBezTo>
                <a:cubicBezTo>
                  <a:pt x="2966721" y="2307449"/>
                  <a:pt x="2975751" y="2273582"/>
                  <a:pt x="3048000" y="2167466"/>
                </a:cubicBezTo>
                <a:cubicBezTo>
                  <a:pt x="3120249" y="2061350"/>
                  <a:pt x="3129280" y="2037644"/>
                  <a:pt x="3264747" y="1740746"/>
                </a:cubicBezTo>
                <a:cubicBezTo>
                  <a:pt x="3400214" y="1443848"/>
                  <a:pt x="3860800" y="386080"/>
                  <a:pt x="3860800" y="386080"/>
                </a:cubicBezTo>
                <a:lnTo>
                  <a:pt x="3860800" y="386080"/>
                </a:lnTo>
              </a:path>
            </a:pathLst>
          </a:custGeom>
          <a:noFill/>
          <a:ln w="2857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34454" y="4505934"/>
            <a:ext cx="6092613" cy="14721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309" y="4009916"/>
            <a:ext cx="26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Clinically achievable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180677" y="3668918"/>
            <a:ext cx="93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Error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9226" y="5764107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Model Capacity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34454" y="4903803"/>
            <a:ext cx="6092613" cy="14721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215656" y="4513294"/>
            <a:ext cx="0" cy="37087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40018" y="4873523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wrong information in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2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design model development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dirty="0" smtClean="0"/>
              <a:t>Select models with desired performance characteristics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Inclosing performance requirement as a part of cost function in training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Performance “shaping” by combining multiple models.</a:t>
            </a:r>
          </a:p>
          <a:p>
            <a:pPr>
              <a:spcBef>
                <a:spcPts val="6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2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Bloxplots</a:t>
            </a:r>
            <a:r>
              <a:rPr lang="en-US" dirty="0" smtClean="0"/>
              <a:t> of individual markers and IVDMIA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1" y="2139157"/>
            <a:ext cx="6943848" cy="287915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23" y="3388856"/>
            <a:ext cx="5077035" cy="30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1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1509" y="2041629"/>
            <a:ext cx="8978877" cy="4395502"/>
            <a:chOff x="1909476" y="1698594"/>
            <a:chExt cx="10054329" cy="4764770"/>
          </a:xfrm>
        </p:grpSpPr>
        <p:grpSp>
          <p:nvGrpSpPr>
            <p:cNvPr id="39" name="Group 38"/>
            <p:cNvGrpSpPr/>
            <p:nvPr/>
          </p:nvGrpSpPr>
          <p:grpSpPr>
            <a:xfrm>
              <a:off x="1909476" y="1698594"/>
              <a:ext cx="10054329" cy="4764770"/>
              <a:chOff x="1909476" y="1698594"/>
              <a:chExt cx="10054329" cy="47647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909476" y="1718588"/>
                <a:ext cx="8296110" cy="4744776"/>
                <a:chOff x="2025226" y="1936625"/>
                <a:chExt cx="7029874" cy="3680370"/>
              </a:xfrm>
            </p:grpSpPr>
            <p:sp>
              <p:nvSpPr>
                <p:cNvPr id="50" name="Freeform 6"/>
                <p:cNvSpPr>
                  <a:spLocks/>
                </p:cNvSpPr>
                <p:nvPr/>
              </p:nvSpPr>
              <p:spPr bwMode="auto">
                <a:xfrm>
                  <a:off x="2964757" y="2056606"/>
                  <a:ext cx="5859218" cy="2833698"/>
                </a:xfrm>
                <a:custGeom>
                  <a:avLst/>
                  <a:gdLst>
                    <a:gd name="T0" fmla="*/ 632 w 632"/>
                    <a:gd name="T1" fmla="*/ 0 h 286"/>
                    <a:gd name="T2" fmla="*/ 632 w 632"/>
                    <a:gd name="T3" fmla="*/ 0 h 286"/>
                    <a:gd name="T4" fmla="*/ 632 w 632"/>
                    <a:gd name="T5" fmla="*/ 0 h 286"/>
                    <a:gd name="T6" fmla="*/ 632 w 632"/>
                    <a:gd name="T7" fmla="*/ 0 h 286"/>
                    <a:gd name="T8" fmla="*/ 632 w 632"/>
                    <a:gd name="T9" fmla="*/ 0 h 286"/>
                    <a:gd name="T10" fmla="*/ 632 w 632"/>
                    <a:gd name="T11" fmla="*/ 0 h 286"/>
                    <a:gd name="T12" fmla="*/ 632 w 632"/>
                    <a:gd name="T13" fmla="*/ 0 h 286"/>
                    <a:gd name="T14" fmla="*/ 632 w 632"/>
                    <a:gd name="T15" fmla="*/ 0 h 286"/>
                    <a:gd name="T16" fmla="*/ 632 w 632"/>
                    <a:gd name="T17" fmla="*/ 0 h 286"/>
                    <a:gd name="T18" fmla="*/ 625 w 632"/>
                    <a:gd name="T19" fmla="*/ 0 h 286"/>
                    <a:gd name="T20" fmla="*/ 619 w 632"/>
                    <a:gd name="T21" fmla="*/ 0 h 286"/>
                    <a:gd name="T22" fmla="*/ 607 w 632"/>
                    <a:gd name="T23" fmla="*/ 0 h 286"/>
                    <a:gd name="T24" fmla="*/ 592 w 632"/>
                    <a:gd name="T25" fmla="*/ 5 h 286"/>
                    <a:gd name="T26" fmla="*/ 581 w 632"/>
                    <a:gd name="T27" fmla="*/ 5 h 286"/>
                    <a:gd name="T28" fmla="*/ 554 w 632"/>
                    <a:gd name="T29" fmla="*/ 5 h 286"/>
                    <a:gd name="T30" fmla="*/ 536 w 632"/>
                    <a:gd name="T31" fmla="*/ 5 h 286"/>
                    <a:gd name="T32" fmla="*/ 514 w 632"/>
                    <a:gd name="T33" fmla="*/ 5 h 286"/>
                    <a:gd name="T34" fmla="*/ 483 w 632"/>
                    <a:gd name="T35" fmla="*/ 10 h 286"/>
                    <a:gd name="T36" fmla="*/ 447 w 632"/>
                    <a:gd name="T37" fmla="*/ 10 h 286"/>
                    <a:gd name="T38" fmla="*/ 414 w 632"/>
                    <a:gd name="T39" fmla="*/ 16 h 286"/>
                    <a:gd name="T40" fmla="*/ 383 w 632"/>
                    <a:gd name="T41" fmla="*/ 21 h 286"/>
                    <a:gd name="T42" fmla="*/ 352 w 632"/>
                    <a:gd name="T43" fmla="*/ 26 h 286"/>
                    <a:gd name="T44" fmla="*/ 314 w 632"/>
                    <a:gd name="T45" fmla="*/ 26 h 286"/>
                    <a:gd name="T46" fmla="*/ 287 w 632"/>
                    <a:gd name="T47" fmla="*/ 26 h 286"/>
                    <a:gd name="T48" fmla="*/ 241 w 632"/>
                    <a:gd name="T49" fmla="*/ 32 h 286"/>
                    <a:gd name="T50" fmla="*/ 196 w 632"/>
                    <a:gd name="T51" fmla="*/ 53 h 286"/>
                    <a:gd name="T52" fmla="*/ 176 w 632"/>
                    <a:gd name="T53" fmla="*/ 63 h 286"/>
                    <a:gd name="T54" fmla="*/ 167 w 632"/>
                    <a:gd name="T55" fmla="*/ 74 h 286"/>
                    <a:gd name="T56" fmla="*/ 154 w 632"/>
                    <a:gd name="T57" fmla="*/ 85 h 286"/>
                    <a:gd name="T58" fmla="*/ 141 w 632"/>
                    <a:gd name="T59" fmla="*/ 95 h 286"/>
                    <a:gd name="T60" fmla="*/ 129 w 632"/>
                    <a:gd name="T61" fmla="*/ 111 h 286"/>
                    <a:gd name="T62" fmla="*/ 114 w 632"/>
                    <a:gd name="T63" fmla="*/ 111 h 286"/>
                    <a:gd name="T64" fmla="*/ 109 w 632"/>
                    <a:gd name="T65" fmla="*/ 116 h 286"/>
                    <a:gd name="T66" fmla="*/ 89 w 632"/>
                    <a:gd name="T67" fmla="*/ 132 h 286"/>
                    <a:gd name="T68" fmla="*/ 83 w 632"/>
                    <a:gd name="T69" fmla="*/ 132 h 286"/>
                    <a:gd name="T70" fmla="*/ 83 w 632"/>
                    <a:gd name="T71" fmla="*/ 132 h 286"/>
                    <a:gd name="T72" fmla="*/ 78 w 632"/>
                    <a:gd name="T73" fmla="*/ 138 h 286"/>
                    <a:gd name="T74" fmla="*/ 74 w 632"/>
                    <a:gd name="T75" fmla="*/ 143 h 286"/>
                    <a:gd name="T76" fmla="*/ 61 w 632"/>
                    <a:gd name="T77" fmla="*/ 164 h 286"/>
                    <a:gd name="T78" fmla="*/ 56 w 632"/>
                    <a:gd name="T79" fmla="*/ 169 h 286"/>
                    <a:gd name="T80" fmla="*/ 52 w 632"/>
                    <a:gd name="T81" fmla="*/ 175 h 286"/>
                    <a:gd name="T82" fmla="*/ 34 w 632"/>
                    <a:gd name="T83" fmla="*/ 207 h 286"/>
                    <a:gd name="T84" fmla="*/ 0 w 632"/>
                    <a:gd name="T85" fmla="*/ 286 h 286"/>
                    <a:gd name="T86" fmla="*/ 0 w 632"/>
                    <a:gd name="T87" fmla="*/ 286 h 286"/>
                    <a:gd name="T88" fmla="*/ 0 w 632"/>
                    <a:gd name="T89" fmla="*/ 286 h 286"/>
                    <a:gd name="T90" fmla="*/ 0 w 632"/>
                    <a:gd name="T91" fmla="*/ 286 h 286"/>
                    <a:gd name="T92" fmla="*/ 0 w 632"/>
                    <a:gd name="T93" fmla="*/ 286 h 286"/>
                    <a:gd name="T94" fmla="*/ 0 w 632"/>
                    <a:gd name="T95" fmla="*/ 286 h 286"/>
                    <a:gd name="T96" fmla="*/ 0 w 632"/>
                    <a:gd name="T97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32" h="286">
                      <a:moveTo>
                        <a:pt x="632" y="0"/>
                      </a:move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25" y="0"/>
                      </a:lnTo>
                      <a:lnTo>
                        <a:pt x="623" y="0"/>
                      </a:lnTo>
                      <a:lnTo>
                        <a:pt x="619" y="0"/>
                      </a:lnTo>
                      <a:lnTo>
                        <a:pt x="614" y="0"/>
                      </a:lnTo>
                      <a:lnTo>
                        <a:pt x="607" y="0"/>
                      </a:lnTo>
                      <a:lnTo>
                        <a:pt x="601" y="5"/>
                      </a:lnTo>
                      <a:lnTo>
                        <a:pt x="592" y="5"/>
                      </a:lnTo>
                      <a:lnTo>
                        <a:pt x="585" y="5"/>
                      </a:lnTo>
                      <a:lnTo>
                        <a:pt x="581" y="5"/>
                      </a:lnTo>
                      <a:lnTo>
                        <a:pt x="567" y="5"/>
                      </a:lnTo>
                      <a:lnTo>
                        <a:pt x="554" y="5"/>
                      </a:lnTo>
                      <a:lnTo>
                        <a:pt x="545" y="5"/>
                      </a:lnTo>
                      <a:lnTo>
                        <a:pt x="536" y="5"/>
                      </a:lnTo>
                      <a:lnTo>
                        <a:pt x="525" y="5"/>
                      </a:lnTo>
                      <a:lnTo>
                        <a:pt x="514" y="5"/>
                      </a:lnTo>
                      <a:lnTo>
                        <a:pt x="496" y="5"/>
                      </a:lnTo>
                      <a:lnTo>
                        <a:pt x="483" y="10"/>
                      </a:lnTo>
                      <a:lnTo>
                        <a:pt x="463" y="10"/>
                      </a:lnTo>
                      <a:lnTo>
                        <a:pt x="447" y="10"/>
                      </a:lnTo>
                      <a:lnTo>
                        <a:pt x="425" y="16"/>
                      </a:lnTo>
                      <a:lnTo>
                        <a:pt x="414" y="16"/>
                      </a:lnTo>
                      <a:lnTo>
                        <a:pt x="396" y="21"/>
                      </a:lnTo>
                      <a:lnTo>
                        <a:pt x="383" y="21"/>
                      </a:lnTo>
                      <a:lnTo>
                        <a:pt x="367" y="21"/>
                      </a:lnTo>
                      <a:lnTo>
                        <a:pt x="352" y="26"/>
                      </a:lnTo>
                      <a:lnTo>
                        <a:pt x="332" y="26"/>
                      </a:lnTo>
                      <a:lnTo>
                        <a:pt x="314" y="26"/>
                      </a:lnTo>
                      <a:lnTo>
                        <a:pt x="301" y="26"/>
                      </a:lnTo>
                      <a:lnTo>
                        <a:pt x="287" y="26"/>
                      </a:lnTo>
                      <a:lnTo>
                        <a:pt x="265" y="26"/>
                      </a:lnTo>
                      <a:lnTo>
                        <a:pt x="241" y="32"/>
                      </a:lnTo>
                      <a:lnTo>
                        <a:pt x="221" y="47"/>
                      </a:lnTo>
                      <a:lnTo>
                        <a:pt x="196" y="53"/>
                      </a:lnTo>
                      <a:lnTo>
                        <a:pt x="192" y="53"/>
                      </a:lnTo>
                      <a:lnTo>
                        <a:pt x="176" y="63"/>
                      </a:lnTo>
                      <a:lnTo>
                        <a:pt x="174" y="63"/>
                      </a:lnTo>
                      <a:lnTo>
                        <a:pt x="167" y="74"/>
                      </a:lnTo>
                      <a:lnTo>
                        <a:pt x="158" y="85"/>
                      </a:lnTo>
                      <a:lnTo>
                        <a:pt x="154" y="85"/>
                      </a:lnTo>
                      <a:lnTo>
                        <a:pt x="152" y="85"/>
                      </a:lnTo>
                      <a:lnTo>
                        <a:pt x="141" y="95"/>
                      </a:lnTo>
                      <a:lnTo>
                        <a:pt x="136" y="95"/>
                      </a:lnTo>
                      <a:lnTo>
                        <a:pt x="129" y="111"/>
                      </a:lnTo>
                      <a:lnTo>
                        <a:pt x="121" y="111"/>
                      </a:lnTo>
                      <a:lnTo>
                        <a:pt x="114" y="111"/>
                      </a:lnTo>
                      <a:lnTo>
                        <a:pt x="109" y="116"/>
                      </a:lnTo>
                      <a:lnTo>
                        <a:pt x="109" y="116"/>
                      </a:lnTo>
                      <a:lnTo>
                        <a:pt x="101" y="116"/>
                      </a:lnTo>
                      <a:lnTo>
                        <a:pt x="89" y="132"/>
                      </a:lnTo>
                      <a:lnTo>
                        <a:pt x="85" y="132"/>
                      </a:lnTo>
                      <a:lnTo>
                        <a:pt x="83" y="132"/>
                      </a:lnTo>
                      <a:lnTo>
                        <a:pt x="83" y="132"/>
                      </a:lnTo>
                      <a:lnTo>
                        <a:pt x="83" y="132"/>
                      </a:lnTo>
                      <a:lnTo>
                        <a:pt x="83" y="132"/>
                      </a:lnTo>
                      <a:lnTo>
                        <a:pt x="78" y="138"/>
                      </a:lnTo>
                      <a:lnTo>
                        <a:pt x="76" y="143"/>
                      </a:lnTo>
                      <a:lnTo>
                        <a:pt x="74" y="143"/>
                      </a:lnTo>
                      <a:lnTo>
                        <a:pt x="67" y="148"/>
                      </a:lnTo>
                      <a:lnTo>
                        <a:pt x="61" y="164"/>
                      </a:lnTo>
                      <a:lnTo>
                        <a:pt x="61" y="164"/>
                      </a:lnTo>
                      <a:lnTo>
                        <a:pt x="56" y="169"/>
                      </a:lnTo>
                      <a:lnTo>
                        <a:pt x="54" y="175"/>
                      </a:lnTo>
                      <a:lnTo>
                        <a:pt x="52" y="175"/>
                      </a:lnTo>
                      <a:lnTo>
                        <a:pt x="40" y="196"/>
                      </a:lnTo>
                      <a:lnTo>
                        <a:pt x="34" y="207"/>
                      </a:lnTo>
                      <a:lnTo>
                        <a:pt x="7" y="270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286"/>
                      </a:lnTo>
                    </a:path>
                  </a:pathLst>
                </a:custGeom>
                <a:noFill/>
                <a:ln w="19050" cap="rnd">
                  <a:solidFill>
                    <a:srgbClr val="66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2964757" y="5010283"/>
                  <a:ext cx="5859218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2" name="Line 8"/>
                <p:cNvSpPr>
                  <a:spLocks noChangeShapeType="1"/>
                </p:cNvSpPr>
                <p:nvPr/>
              </p:nvSpPr>
              <p:spPr bwMode="auto">
                <a:xfrm>
                  <a:off x="2964757" y="5010283"/>
                  <a:ext cx="0" cy="8944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3" name="Line 9"/>
                <p:cNvSpPr>
                  <a:spLocks noChangeShapeType="1"/>
                </p:cNvSpPr>
                <p:nvPr/>
              </p:nvSpPr>
              <p:spPr bwMode="auto">
                <a:xfrm>
                  <a:off x="4142682" y="5010283"/>
                  <a:ext cx="0" cy="8944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4" name="Line 10"/>
                <p:cNvSpPr>
                  <a:spLocks noChangeShapeType="1"/>
                </p:cNvSpPr>
                <p:nvPr/>
              </p:nvSpPr>
              <p:spPr bwMode="auto">
                <a:xfrm>
                  <a:off x="5310471" y="5010283"/>
                  <a:ext cx="0" cy="8944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6478260" y="5010283"/>
                  <a:ext cx="0" cy="8944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6" name="Line 12"/>
                <p:cNvSpPr>
                  <a:spLocks noChangeShapeType="1"/>
                </p:cNvSpPr>
                <p:nvPr/>
              </p:nvSpPr>
              <p:spPr bwMode="auto">
                <a:xfrm>
                  <a:off x="7656186" y="5010283"/>
                  <a:ext cx="0" cy="8944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7" name="Line 13"/>
                <p:cNvSpPr>
                  <a:spLocks noChangeShapeType="1"/>
                </p:cNvSpPr>
                <p:nvPr/>
              </p:nvSpPr>
              <p:spPr bwMode="auto">
                <a:xfrm>
                  <a:off x="8823975" y="5010283"/>
                  <a:ext cx="0" cy="8944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788371" y="5169528"/>
                  <a:ext cx="185566" cy="142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0.0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Rectangle 15"/>
                <p:cNvSpPr>
                  <a:spLocks noChangeArrowheads="1"/>
                </p:cNvSpPr>
                <p:nvPr/>
              </p:nvSpPr>
              <p:spPr bwMode="auto">
                <a:xfrm>
                  <a:off x="3966298" y="5169528"/>
                  <a:ext cx="185566" cy="142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0.2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>
                  <a:off x="5134087" y="5169528"/>
                  <a:ext cx="185566" cy="142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0.4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Rectangle 17"/>
                <p:cNvSpPr>
                  <a:spLocks noChangeArrowheads="1"/>
                </p:cNvSpPr>
                <p:nvPr/>
              </p:nvSpPr>
              <p:spPr bwMode="auto">
                <a:xfrm>
                  <a:off x="6301876" y="5169528"/>
                  <a:ext cx="185566" cy="142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0.6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Rectangle 18"/>
                <p:cNvSpPr>
                  <a:spLocks noChangeArrowheads="1"/>
                </p:cNvSpPr>
                <p:nvPr/>
              </p:nvSpPr>
              <p:spPr bwMode="auto">
                <a:xfrm>
                  <a:off x="7479801" y="5169528"/>
                  <a:ext cx="185566" cy="142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0.8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8647590" y="5169528"/>
                  <a:ext cx="185566" cy="142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3632" y="2056606"/>
                  <a:ext cx="0" cy="283369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650507" y="4890303"/>
                  <a:ext cx="83124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650507" y="4325310"/>
                  <a:ext cx="83124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650507" y="3760315"/>
                  <a:ext cx="83124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650507" y="3186595"/>
                  <a:ext cx="83124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650507" y="2621600"/>
                  <a:ext cx="83124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650507" y="2056606"/>
                  <a:ext cx="83124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1" name="Rectangle 27"/>
                <p:cNvSpPr>
                  <a:spLocks noChangeArrowheads="1"/>
                </p:cNvSpPr>
                <p:nvPr/>
              </p:nvSpPr>
              <p:spPr bwMode="auto">
                <a:xfrm rot="16200000">
                  <a:off x="2397986" y="4808902"/>
                  <a:ext cx="164438" cy="16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0.0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Rectangle 28"/>
                <p:cNvSpPr>
                  <a:spLocks noChangeArrowheads="1"/>
                </p:cNvSpPr>
                <p:nvPr/>
              </p:nvSpPr>
              <p:spPr bwMode="auto">
                <a:xfrm rot="16200000">
                  <a:off x="2397986" y="4241727"/>
                  <a:ext cx="164438" cy="16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0.2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Rectangle 29"/>
                <p:cNvSpPr>
                  <a:spLocks noChangeArrowheads="1"/>
                </p:cNvSpPr>
                <p:nvPr/>
              </p:nvSpPr>
              <p:spPr bwMode="auto">
                <a:xfrm rot="16200000">
                  <a:off x="2397986" y="3676731"/>
                  <a:ext cx="164438" cy="16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0.4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Rectangle 30"/>
                <p:cNvSpPr>
                  <a:spLocks noChangeArrowheads="1"/>
                </p:cNvSpPr>
                <p:nvPr/>
              </p:nvSpPr>
              <p:spPr bwMode="auto">
                <a:xfrm rot="16200000">
                  <a:off x="2397986" y="3103011"/>
                  <a:ext cx="164438" cy="16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0.6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Rectangle 31"/>
                <p:cNvSpPr>
                  <a:spLocks noChangeArrowheads="1"/>
                </p:cNvSpPr>
                <p:nvPr/>
              </p:nvSpPr>
              <p:spPr bwMode="auto">
                <a:xfrm rot="16200000">
                  <a:off x="2397986" y="2540199"/>
                  <a:ext cx="164438" cy="16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0.8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Rectangle 32"/>
                <p:cNvSpPr>
                  <a:spLocks noChangeArrowheads="1"/>
                </p:cNvSpPr>
                <p:nvPr/>
              </p:nvSpPr>
              <p:spPr bwMode="auto">
                <a:xfrm rot="16200000">
                  <a:off x="2397986" y="1975205"/>
                  <a:ext cx="164438" cy="16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33"/>
                <p:cNvSpPr>
                  <a:spLocks noChangeArrowheads="1"/>
                </p:cNvSpPr>
                <p:nvPr/>
              </p:nvSpPr>
              <p:spPr bwMode="auto">
                <a:xfrm>
                  <a:off x="2733632" y="1936626"/>
                  <a:ext cx="6321468" cy="3073657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8" name="Rectangle 35"/>
                <p:cNvSpPr>
                  <a:spLocks noChangeArrowheads="1"/>
                </p:cNvSpPr>
                <p:nvPr/>
              </p:nvSpPr>
              <p:spPr bwMode="auto">
                <a:xfrm>
                  <a:off x="4518957" y="5435843"/>
                  <a:ext cx="2250641" cy="181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b="1" dirty="0" smtClean="0">
                      <a:solidFill>
                        <a:srgbClr val="000000"/>
                      </a:solidFill>
                    </a:rPr>
                    <a:t>Proportion of Test Positives</a:t>
                  </a:r>
                  <a:endParaRPr kumimoji="0" lang="en-US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9" name="Rectangle 36"/>
                <p:cNvSpPr>
                  <a:spLocks noChangeArrowheads="1"/>
                </p:cNvSpPr>
                <p:nvPr/>
              </p:nvSpPr>
              <p:spPr bwMode="auto">
                <a:xfrm rot="16200000">
                  <a:off x="1382075" y="3254761"/>
                  <a:ext cx="1490729" cy="204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b="1" dirty="0" smtClean="0">
                      <a:solidFill>
                        <a:srgbClr val="000000"/>
                      </a:solidFill>
                    </a:rPr>
                    <a:t>Performance Metrics</a:t>
                  </a:r>
                  <a:endParaRPr kumimoji="0" lang="en-US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80" name="Freeform 37"/>
                <p:cNvSpPr>
                  <a:spLocks/>
                </p:cNvSpPr>
                <p:nvPr/>
              </p:nvSpPr>
              <p:spPr bwMode="auto">
                <a:xfrm>
                  <a:off x="2964757" y="2056606"/>
                  <a:ext cx="5859218" cy="2833698"/>
                </a:xfrm>
                <a:custGeom>
                  <a:avLst/>
                  <a:gdLst>
                    <a:gd name="T0" fmla="*/ 632 w 632"/>
                    <a:gd name="T1" fmla="*/ 286 h 286"/>
                    <a:gd name="T2" fmla="*/ 632 w 632"/>
                    <a:gd name="T3" fmla="*/ 286 h 286"/>
                    <a:gd name="T4" fmla="*/ 632 w 632"/>
                    <a:gd name="T5" fmla="*/ 286 h 286"/>
                    <a:gd name="T6" fmla="*/ 632 w 632"/>
                    <a:gd name="T7" fmla="*/ 286 h 286"/>
                    <a:gd name="T8" fmla="*/ 632 w 632"/>
                    <a:gd name="T9" fmla="*/ 286 h 286"/>
                    <a:gd name="T10" fmla="*/ 632 w 632"/>
                    <a:gd name="T11" fmla="*/ 286 h 286"/>
                    <a:gd name="T12" fmla="*/ 632 w 632"/>
                    <a:gd name="T13" fmla="*/ 286 h 286"/>
                    <a:gd name="T14" fmla="*/ 632 w 632"/>
                    <a:gd name="T15" fmla="*/ 286 h 286"/>
                    <a:gd name="T16" fmla="*/ 632 w 632"/>
                    <a:gd name="T17" fmla="*/ 286 h 286"/>
                    <a:gd name="T18" fmla="*/ 625 w 632"/>
                    <a:gd name="T19" fmla="*/ 282 h 286"/>
                    <a:gd name="T20" fmla="*/ 619 w 632"/>
                    <a:gd name="T21" fmla="*/ 279 h 286"/>
                    <a:gd name="T22" fmla="*/ 607 w 632"/>
                    <a:gd name="T23" fmla="*/ 272 h 286"/>
                    <a:gd name="T24" fmla="*/ 592 w 632"/>
                    <a:gd name="T25" fmla="*/ 265 h 286"/>
                    <a:gd name="T26" fmla="*/ 581 w 632"/>
                    <a:gd name="T27" fmla="*/ 259 h 286"/>
                    <a:gd name="T28" fmla="*/ 554 w 632"/>
                    <a:gd name="T29" fmla="*/ 244 h 286"/>
                    <a:gd name="T30" fmla="*/ 536 w 632"/>
                    <a:gd name="T31" fmla="*/ 234 h 286"/>
                    <a:gd name="T32" fmla="*/ 514 w 632"/>
                    <a:gd name="T33" fmla="*/ 221 h 286"/>
                    <a:gd name="T34" fmla="*/ 483 w 632"/>
                    <a:gd name="T35" fmla="*/ 205 h 286"/>
                    <a:gd name="T36" fmla="*/ 447 w 632"/>
                    <a:gd name="T37" fmla="*/ 185 h 286"/>
                    <a:gd name="T38" fmla="*/ 414 w 632"/>
                    <a:gd name="T39" fmla="*/ 168 h 286"/>
                    <a:gd name="T40" fmla="*/ 383 w 632"/>
                    <a:gd name="T41" fmla="*/ 152 h 286"/>
                    <a:gd name="T42" fmla="*/ 352 w 632"/>
                    <a:gd name="T43" fmla="*/ 135 h 286"/>
                    <a:gd name="T44" fmla="*/ 314 w 632"/>
                    <a:gd name="T45" fmla="*/ 114 h 286"/>
                    <a:gd name="T46" fmla="*/ 287 w 632"/>
                    <a:gd name="T47" fmla="*/ 99 h 286"/>
                    <a:gd name="T48" fmla="*/ 241 w 632"/>
                    <a:gd name="T49" fmla="*/ 74 h 286"/>
                    <a:gd name="T50" fmla="*/ 196 w 632"/>
                    <a:gd name="T51" fmla="*/ 54 h 286"/>
                    <a:gd name="T52" fmla="*/ 176 w 632"/>
                    <a:gd name="T53" fmla="*/ 46 h 286"/>
                    <a:gd name="T54" fmla="*/ 167 w 632"/>
                    <a:gd name="T55" fmla="*/ 43 h 286"/>
                    <a:gd name="T56" fmla="*/ 154 w 632"/>
                    <a:gd name="T57" fmla="*/ 38 h 286"/>
                    <a:gd name="T58" fmla="*/ 141 w 632"/>
                    <a:gd name="T59" fmla="*/ 33 h 286"/>
                    <a:gd name="T60" fmla="*/ 129 w 632"/>
                    <a:gd name="T61" fmla="*/ 31 h 286"/>
                    <a:gd name="T62" fmla="*/ 114 w 632"/>
                    <a:gd name="T63" fmla="*/ 22 h 286"/>
                    <a:gd name="T64" fmla="*/ 109 w 632"/>
                    <a:gd name="T65" fmla="*/ 21 h 286"/>
                    <a:gd name="T66" fmla="*/ 89 w 632"/>
                    <a:gd name="T67" fmla="*/ 13 h 286"/>
                    <a:gd name="T68" fmla="*/ 83 w 632"/>
                    <a:gd name="T69" fmla="*/ 10 h 286"/>
                    <a:gd name="T70" fmla="*/ 83 w 632"/>
                    <a:gd name="T71" fmla="*/ 10 h 286"/>
                    <a:gd name="T72" fmla="*/ 78 w 632"/>
                    <a:gd name="T73" fmla="*/ 8 h 286"/>
                    <a:gd name="T74" fmla="*/ 74 w 632"/>
                    <a:gd name="T75" fmla="*/ 7 h 286"/>
                    <a:gd name="T76" fmla="*/ 61 w 632"/>
                    <a:gd name="T77" fmla="*/ 5 h 286"/>
                    <a:gd name="T78" fmla="*/ 56 w 632"/>
                    <a:gd name="T79" fmla="*/ 3 h 286"/>
                    <a:gd name="T80" fmla="*/ 52 w 632"/>
                    <a:gd name="T81" fmla="*/ 2 h 286"/>
                    <a:gd name="T82" fmla="*/ 34 w 632"/>
                    <a:gd name="T83" fmla="*/ 0 h 286"/>
                    <a:gd name="T84" fmla="*/ 0 w 632"/>
                    <a:gd name="T85" fmla="*/ 0 h 286"/>
                    <a:gd name="T86" fmla="*/ 0 w 632"/>
                    <a:gd name="T87" fmla="*/ 0 h 286"/>
                    <a:gd name="T88" fmla="*/ 0 w 632"/>
                    <a:gd name="T89" fmla="*/ 0 h 286"/>
                    <a:gd name="T90" fmla="*/ 0 w 632"/>
                    <a:gd name="T91" fmla="*/ 0 h 286"/>
                    <a:gd name="T92" fmla="*/ 0 w 632"/>
                    <a:gd name="T93" fmla="*/ 0 h 286"/>
                    <a:gd name="T94" fmla="*/ 0 w 632"/>
                    <a:gd name="T95" fmla="*/ 0 h 286"/>
                    <a:gd name="T96" fmla="*/ 0 w 632"/>
                    <a:gd name="T97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32" h="286">
                      <a:moveTo>
                        <a:pt x="632" y="286"/>
                      </a:move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32" y="286"/>
                      </a:lnTo>
                      <a:lnTo>
                        <a:pt x="625" y="282"/>
                      </a:lnTo>
                      <a:lnTo>
                        <a:pt x="623" y="281"/>
                      </a:lnTo>
                      <a:lnTo>
                        <a:pt x="619" y="279"/>
                      </a:lnTo>
                      <a:lnTo>
                        <a:pt x="614" y="276"/>
                      </a:lnTo>
                      <a:lnTo>
                        <a:pt x="607" y="272"/>
                      </a:lnTo>
                      <a:lnTo>
                        <a:pt x="601" y="270"/>
                      </a:lnTo>
                      <a:lnTo>
                        <a:pt x="592" y="265"/>
                      </a:lnTo>
                      <a:lnTo>
                        <a:pt x="585" y="261"/>
                      </a:lnTo>
                      <a:lnTo>
                        <a:pt x="581" y="259"/>
                      </a:lnTo>
                      <a:lnTo>
                        <a:pt x="567" y="251"/>
                      </a:lnTo>
                      <a:lnTo>
                        <a:pt x="554" y="244"/>
                      </a:lnTo>
                      <a:lnTo>
                        <a:pt x="545" y="239"/>
                      </a:lnTo>
                      <a:lnTo>
                        <a:pt x="536" y="234"/>
                      </a:lnTo>
                      <a:lnTo>
                        <a:pt x="525" y="228"/>
                      </a:lnTo>
                      <a:lnTo>
                        <a:pt x="514" y="221"/>
                      </a:lnTo>
                      <a:lnTo>
                        <a:pt x="496" y="211"/>
                      </a:lnTo>
                      <a:lnTo>
                        <a:pt x="483" y="205"/>
                      </a:lnTo>
                      <a:lnTo>
                        <a:pt x="463" y="194"/>
                      </a:lnTo>
                      <a:lnTo>
                        <a:pt x="447" y="185"/>
                      </a:lnTo>
                      <a:lnTo>
                        <a:pt x="425" y="174"/>
                      </a:lnTo>
                      <a:lnTo>
                        <a:pt x="414" y="168"/>
                      </a:lnTo>
                      <a:lnTo>
                        <a:pt x="396" y="159"/>
                      </a:lnTo>
                      <a:lnTo>
                        <a:pt x="383" y="152"/>
                      </a:lnTo>
                      <a:lnTo>
                        <a:pt x="367" y="143"/>
                      </a:lnTo>
                      <a:lnTo>
                        <a:pt x="352" y="135"/>
                      </a:lnTo>
                      <a:lnTo>
                        <a:pt x="332" y="124"/>
                      </a:lnTo>
                      <a:lnTo>
                        <a:pt x="314" y="114"/>
                      </a:lnTo>
                      <a:lnTo>
                        <a:pt x="301" y="107"/>
                      </a:lnTo>
                      <a:lnTo>
                        <a:pt x="287" y="99"/>
                      </a:lnTo>
                      <a:lnTo>
                        <a:pt x="265" y="87"/>
                      </a:lnTo>
                      <a:lnTo>
                        <a:pt x="241" y="74"/>
                      </a:lnTo>
                      <a:lnTo>
                        <a:pt x="221" y="67"/>
                      </a:lnTo>
                      <a:lnTo>
                        <a:pt x="196" y="54"/>
                      </a:lnTo>
                      <a:lnTo>
                        <a:pt x="192" y="52"/>
                      </a:lnTo>
                      <a:lnTo>
                        <a:pt x="176" y="46"/>
                      </a:lnTo>
                      <a:lnTo>
                        <a:pt x="174" y="45"/>
                      </a:lnTo>
                      <a:lnTo>
                        <a:pt x="167" y="43"/>
                      </a:lnTo>
                      <a:lnTo>
                        <a:pt x="158" y="41"/>
                      </a:lnTo>
                      <a:lnTo>
                        <a:pt x="154" y="38"/>
                      </a:lnTo>
                      <a:lnTo>
                        <a:pt x="152" y="37"/>
                      </a:lnTo>
                      <a:lnTo>
                        <a:pt x="141" y="33"/>
                      </a:lnTo>
                      <a:lnTo>
                        <a:pt x="136" y="31"/>
                      </a:lnTo>
                      <a:lnTo>
                        <a:pt x="129" y="31"/>
                      </a:lnTo>
                      <a:lnTo>
                        <a:pt x="121" y="26"/>
                      </a:lnTo>
                      <a:lnTo>
                        <a:pt x="114" y="22"/>
                      </a:lnTo>
                      <a:lnTo>
                        <a:pt x="109" y="21"/>
                      </a:lnTo>
                      <a:lnTo>
                        <a:pt x="109" y="21"/>
                      </a:lnTo>
                      <a:lnTo>
                        <a:pt x="101" y="16"/>
                      </a:lnTo>
                      <a:lnTo>
                        <a:pt x="89" y="13"/>
                      </a:lnTo>
                      <a:lnTo>
                        <a:pt x="85" y="11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78" y="8"/>
                      </a:lnTo>
                      <a:lnTo>
                        <a:pt x="76" y="8"/>
                      </a:lnTo>
                      <a:lnTo>
                        <a:pt x="74" y="7"/>
                      </a:lnTo>
                      <a:lnTo>
                        <a:pt x="67" y="5"/>
                      </a:lnTo>
                      <a:lnTo>
                        <a:pt x="61" y="5"/>
                      </a:lnTo>
                      <a:lnTo>
                        <a:pt x="61" y="5"/>
                      </a:lnTo>
                      <a:lnTo>
                        <a:pt x="56" y="3"/>
                      </a:lnTo>
                      <a:lnTo>
                        <a:pt x="54" y="3"/>
                      </a:lnTo>
                      <a:lnTo>
                        <a:pt x="52" y="2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1" name="Freeform 38"/>
                <p:cNvSpPr>
                  <a:spLocks/>
                </p:cNvSpPr>
                <p:nvPr/>
              </p:nvSpPr>
              <p:spPr bwMode="auto">
                <a:xfrm>
                  <a:off x="3029634" y="2056606"/>
                  <a:ext cx="5794341" cy="2299243"/>
                </a:xfrm>
                <a:custGeom>
                  <a:avLst/>
                  <a:gdLst>
                    <a:gd name="T0" fmla="*/ 625 w 625"/>
                    <a:gd name="T1" fmla="*/ 232 h 232"/>
                    <a:gd name="T2" fmla="*/ 625 w 625"/>
                    <a:gd name="T3" fmla="*/ 232 h 232"/>
                    <a:gd name="T4" fmla="*/ 625 w 625"/>
                    <a:gd name="T5" fmla="*/ 232 h 232"/>
                    <a:gd name="T6" fmla="*/ 625 w 625"/>
                    <a:gd name="T7" fmla="*/ 232 h 232"/>
                    <a:gd name="T8" fmla="*/ 625 w 625"/>
                    <a:gd name="T9" fmla="*/ 232 h 232"/>
                    <a:gd name="T10" fmla="*/ 625 w 625"/>
                    <a:gd name="T11" fmla="*/ 232 h 232"/>
                    <a:gd name="T12" fmla="*/ 625 w 625"/>
                    <a:gd name="T13" fmla="*/ 232 h 232"/>
                    <a:gd name="T14" fmla="*/ 625 w 625"/>
                    <a:gd name="T15" fmla="*/ 232 h 232"/>
                    <a:gd name="T16" fmla="*/ 625 w 625"/>
                    <a:gd name="T17" fmla="*/ 232 h 232"/>
                    <a:gd name="T18" fmla="*/ 618 w 625"/>
                    <a:gd name="T19" fmla="*/ 231 h 232"/>
                    <a:gd name="T20" fmla="*/ 612 w 625"/>
                    <a:gd name="T21" fmla="*/ 230 h 232"/>
                    <a:gd name="T22" fmla="*/ 600 w 625"/>
                    <a:gd name="T23" fmla="*/ 229 h 232"/>
                    <a:gd name="T24" fmla="*/ 585 w 625"/>
                    <a:gd name="T25" fmla="*/ 229 h 232"/>
                    <a:gd name="T26" fmla="*/ 574 w 625"/>
                    <a:gd name="T27" fmla="*/ 228 h 232"/>
                    <a:gd name="T28" fmla="*/ 547 w 625"/>
                    <a:gd name="T29" fmla="*/ 225 h 232"/>
                    <a:gd name="T30" fmla="*/ 529 w 625"/>
                    <a:gd name="T31" fmla="*/ 223 h 232"/>
                    <a:gd name="T32" fmla="*/ 507 w 625"/>
                    <a:gd name="T33" fmla="*/ 220 h 232"/>
                    <a:gd name="T34" fmla="*/ 476 w 625"/>
                    <a:gd name="T35" fmla="*/ 217 h 232"/>
                    <a:gd name="T36" fmla="*/ 440 w 625"/>
                    <a:gd name="T37" fmla="*/ 212 h 232"/>
                    <a:gd name="T38" fmla="*/ 407 w 625"/>
                    <a:gd name="T39" fmla="*/ 208 h 232"/>
                    <a:gd name="T40" fmla="*/ 376 w 625"/>
                    <a:gd name="T41" fmla="*/ 203 h 232"/>
                    <a:gd name="T42" fmla="*/ 345 w 625"/>
                    <a:gd name="T43" fmla="*/ 197 h 232"/>
                    <a:gd name="T44" fmla="*/ 307 w 625"/>
                    <a:gd name="T45" fmla="*/ 187 h 232"/>
                    <a:gd name="T46" fmla="*/ 280 w 625"/>
                    <a:gd name="T47" fmla="*/ 177 h 232"/>
                    <a:gd name="T48" fmla="*/ 234 w 625"/>
                    <a:gd name="T49" fmla="*/ 159 h 232"/>
                    <a:gd name="T50" fmla="*/ 189 w 625"/>
                    <a:gd name="T51" fmla="*/ 143 h 232"/>
                    <a:gd name="T52" fmla="*/ 169 w 625"/>
                    <a:gd name="T53" fmla="*/ 134 h 232"/>
                    <a:gd name="T54" fmla="*/ 160 w 625"/>
                    <a:gd name="T55" fmla="*/ 133 h 232"/>
                    <a:gd name="T56" fmla="*/ 147 w 625"/>
                    <a:gd name="T57" fmla="*/ 128 h 232"/>
                    <a:gd name="T58" fmla="*/ 134 w 625"/>
                    <a:gd name="T59" fmla="*/ 122 h 232"/>
                    <a:gd name="T60" fmla="*/ 122 w 625"/>
                    <a:gd name="T61" fmla="*/ 123 h 232"/>
                    <a:gd name="T62" fmla="*/ 107 w 625"/>
                    <a:gd name="T63" fmla="*/ 101 h 232"/>
                    <a:gd name="T64" fmla="*/ 102 w 625"/>
                    <a:gd name="T65" fmla="*/ 99 h 232"/>
                    <a:gd name="T66" fmla="*/ 82 w 625"/>
                    <a:gd name="T67" fmla="*/ 78 h 232"/>
                    <a:gd name="T68" fmla="*/ 76 w 625"/>
                    <a:gd name="T69" fmla="*/ 62 h 232"/>
                    <a:gd name="T70" fmla="*/ 76 w 625"/>
                    <a:gd name="T71" fmla="*/ 62 h 232"/>
                    <a:gd name="T72" fmla="*/ 71 w 625"/>
                    <a:gd name="T73" fmla="*/ 57 h 232"/>
                    <a:gd name="T74" fmla="*/ 67 w 625"/>
                    <a:gd name="T75" fmla="*/ 52 h 232"/>
                    <a:gd name="T76" fmla="*/ 54 w 625"/>
                    <a:gd name="T77" fmla="*/ 42 h 232"/>
                    <a:gd name="T78" fmla="*/ 49 w 625"/>
                    <a:gd name="T79" fmla="*/ 34 h 232"/>
                    <a:gd name="T80" fmla="*/ 45 w 625"/>
                    <a:gd name="T81" fmla="*/ 25 h 232"/>
                    <a:gd name="T82" fmla="*/ 27 w 625"/>
                    <a:gd name="T8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25" h="232">
                      <a:moveTo>
                        <a:pt x="625" y="232"/>
                      </a:move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25" y="232"/>
                      </a:lnTo>
                      <a:lnTo>
                        <a:pt x="618" y="231"/>
                      </a:lnTo>
                      <a:lnTo>
                        <a:pt x="616" y="231"/>
                      </a:lnTo>
                      <a:lnTo>
                        <a:pt x="612" y="230"/>
                      </a:lnTo>
                      <a:lnTo>
                        <a:pt x="607" y="230"/>
                      </a:lnTo>
                      <a:lnTo>
                        <a:pt x="600" y="229"/>
                      </a:lnTo>
                      <a:lnTo>
                        <a:pt x="594" y="230"/>
                      </a:lnTo>
                      <a:lnTo>
                        <a:pt x="585" y="229"/>
                      </a:lnTo>
                      <a:lnTo>
                        <a:pt x="578" y="228"/>
                      </a:lnTo>
                      <a:lnTo>
                        <a:pt x="574" y="228"/>
                      </a:lnTo>
                      <a:lnTo>
                        <a:pt x="560" y="227"/>
                      </a:lnTo>
                      <a:lnTo>
                        <a:pt x="547" y="225"/>
                      </a:lnTo>
                      <a:lnTo>
                        <a:pt x="538" y="224"/>
                      </a:lnTo>
                      <a:lnTo>
                        <a:pt x="529" y="223"/>
                      </a:lnTo>
                      <a:lnTo>
                        <a:pt x="518" y="222"/>
                      </a:lnTo>
                      <a:lnTo>
                        <a:pt x="507" y="220"/>
                      </a:lnTo>
                      <a:lnTo>
                        <a:pt x="489" y="218"/>
                      </a:lnTo>
                      <a:lnTo>
                        <a:pt x="476" y="217"/>
                      </a:lnTo>
                      <a:lnTo>
                        <a:pt x="456" y="215"/>
                      </a:lnTo>
                      <a:lnTo>
                        <a:pt x="440" y="212"/>
                      </a:lnTo>
                      <a:lnTo>
                        <a:pt x="418" y="210"/>
                      </a:lnTo>
                      <a:lnTo>
                        <a:pt x="407" y="208"/>
                      </a:lnTo>
                      <a:lnTo>
                        <a:pt x="389" y="206"/>
                      </a:lnTo>
                      <a:lnTo>
                        <a:pt x="376" y="203"/>
                      </a:lnTo>
                      <a:lnTo>
                        <a:pt x="360" y="199"/>
                      </a:lnTo>
                      <a:lnTo>
                        <a:pt x="345" y="197"/>
                      </a:lnTo>
                      <a:lnTo>
                        <a:pt x="325" y="192"/>
                      </a:lnTo>
                      <a:lnTo>
                        <a:pt x="307" y="187"/>
                      </a:lnTo>
                      <a:lnTo>
                        <a:pt x="294" y="182"/>
                      </a:lnTo>
                      <a:lnTo>
                        <a:pt x="280" y="177"/>
                      </a:lnTo>
                      <a:lnTo>
                        <a:pt x="258" y="168"/>
                      </a:lnTo>
                      <a:lnTo>
                        <a:pt x="234" y="159"/>
                      </a:lnTo>
                      <a:lnTo>
                        <a:pt x="214" y="156"/>
                      </a:lnTo>
                      <a:lnTo>
                        <a:pt x="189" y="143"/>
                      </a:lnTo>
                      <a:lnTo>
                        <a:pt x="185" y="140"/>
                      </a:lnTo>
                      <a:lnTo>
                        <a:pt x="169" y="134"/>
                      </a:lnTo>
                      <a:lnTo>
                        <a:pt x="167" y="132"/>
                      </a:lnTo>
                      <a:lnTo>
                        <a:pt x="160" y="133"/>
                      </a:lnTo>
                      <a:lnTo>
                        <a:pt x="151" y="133"/>
                      </a:lnTo>
                      <a:lnTo>
                        <a:pt x="147" y="128"/>
                      </a:lnTo>
                      <a:lnTo>
                        <a:pt x="145" y="126"/>
                      </a:lnTo>
                      <a:lnTo>
                        <a:pt x="134" y="122"/>
                      </a:lnTo>
                      <a:lnTo>
                        <a:pt x="129" y="117"/>
                      </a:lnTo>
                      <a:lnTo>
                        <a:pt x="122" y="123"/>
                      </a:lnTo>
                      <a:lnTo>
                        <a:pt x="114" y="111"/>
                      </a:lnTo>
                      <a:lnTo>
                        <a:pt x="107" y="101"/>
                      </a:lnTo>
                      <a:lnTo>
                        <a:pt x="102" y="99"/>
                      </a:lnTo>
                      <a:lnTo>
                        <a:pt x="102" y="99"/>
                      </a:lnTo>
                      <a:lnTo>
                        <a:pt x="94" y="82"/>
                      </a:lnTo>
                      <a:lnTo>
                        <a:pt x="82" y="78"/>
                      </a:lnTo>
                      <a:lnTo>
                        <a:pt x="78" y="68"/>
                      </a:lnTo>
                      <a:lnTo>
                        <a:pt x="76" y="62"/>
                      </a:lnTo>
                      <a:lnTo>
                        <a:pt x="76" y="62"/>
                      </a:lnTo>
                      <a:lnTo>
                        <a:pt x="76" y="62"/>
                      </a:lnTo>
                      <a:lnTo>
                        <a:pt x="76" y="62"/>
                      </a:lnTo>
                      <a:lnTo>
                        <a:pt x="71" y="57"/>
                      </a:lnTo>
                      <a:lnTo>
                        <a:pt x="69" y="59"/>
                      </a:lnTo>
                      <a:lnTo>
                        <a:pt x="67" y="52"/>
                      </a:lnTo>
                      <a:lnTo>
                        <a:pt x="60" y="38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49" y="34"/>
                      </a:lnTo>
                      <a:lnTo>
                        <a:pt x="47" y="35"/>
                      </a:lnTo>
                      <a:lnTo>
                        <a:pt x="45" y="25"/>
                      </a:lnTo>
                      <a:lnTo>
                        <a:pt x="33" y="16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2964757" y="2056606"/>
                  <a:ext cx="5794341" cy="534455"/>
                </a:xfrm>
                <a:custGeom>
                  <a:avLst/>
                  <a:gdLst>
                    <a:gd name="T0" fmla="*/ 623 w 625"/>
                    <a:gd name="T1" fmla="*/ 0 h 54"/>
                    <a:gd name="T2" fmla="*/ 614 w 625"/>
                    <a:gd name="T3" fmla="*/ 0 h 54"/>
                    <a:gd name="T4" fmla="*/ 601 w 625"/>
                    <a:gd name="T5" fmla="*/ 20 h 54"/>
                    <a:gd name="T6" fmla="*/ 585 w 625"/>
                    <a:gd name="T7" fmla="*/ 13 h 54"/>
                    <a:gd name="T8" fmla="*/ 567 w 625"/>
                    <a:gd name="T9" fmla="*/ 10 h 54"/>
                    <a:gd name="T10" fmla="*/ 545 w 625"/>
                    <a:gd name="T11" fmla="*/ 7 h 54"/>
                    <a:gd name="T12" fmla="*/ 525 w 625"/>
                    <a:gd name="T13" fmla="*/ 6 h 54"/>
                    <a:gd name="T14" fmla="*/ 496 w 625"/>
                    <a:gd name="T15" fmla="*/ 4 h 54"/>
                    <a:gd name="T16" fmla="*/ 463 w 625"/>
                    <a:gd name="T17" fmla="*/ 7 h 54"/>
                    <a:gd name="T18" fmla="*/ 425 w 625"/>
                    <a:gd name="T19" fmla="*/ 9 h 54"/>
                    <a:gd name="T20" fmla="*/ 396 w 625"/>
                    <a:gd name="T21" fmla="*/ 10 h 54"/>
                    <a:gd name="T22" fmla="*/ 367 w 625"/>
                    <a:gd name="T23" fmla="*/ 9 h 54"/>
                    <a:gd name="T24" fmla="*/ 332 w 625"/>
                    <a:gd name="T25" fmla="*/ 10 h 54"/>
                    <a:gd name="T26" fmla="*/ 301 w 625"/>
                    <a:gd name="T27" fmla="*/ 9 h 54"/>
                    <a:gd name="T28" fmla="*/ 265 w 625"/>
                    <a:gd name="T29" fmla="*/ 8 h 54"/>
                    <a:gd name="T30" fmla="*/ 221 w 625"/>
                    <a:gd name="T31" fmla="*/ 14 h 54"/>
                    <a:gd name="T32" fmla="*/ 192 w 625"/>
                    <a:gd name="T33" fmla="*/ 14 h 54"/>
                    <a:gd name="T34" fmla="*/ 174 w 625"/>
                    <a:gd name="T35" fmla="*/ 16 h 54"/>
                    <a:gd name="T36" fmla="*/ 158 w 625"/>
                    <a:gd name="T37" fmla="*/ 21 h 54"/>
                    <a:gd name="T38" fmla="*/ 152 w 625"/>
                    <a:gd name="T39" fmla="*/ 21 h 54"/>
                    <a:gd name="T40" fmla="*/ 136 w 625"/>
                    <a:gd name="T41" fmla="*/ 23 h 54"/>
                    <a:gd name="T42" fmla="*/ 121 w 625"/>
                    <a:gd name="T43" fmla="*/ 26 h 54"/>
                    <a:gd name="T44" fmla="*/ 109 w 625"/>
                    <a:gd name="T45" fmla="*/ 26 h 54"/>
                    <a:gd name="T46" fmla="*/ 101 w 625"/>
                    <a:gd name="T47" fmla="*/ 26 h 54"/>
                    <a:gd name="T48" fmla="*/ 85 w 625"/>
                    <a:gd name="T49" fmla="*/ 29 h 54"/>
                    <a:gd name="T50" fmla="*/ 83 w 625"/>
                    <a:gd name="T51" fmla="*/ 29 h 54"/>
                    <a:gd name="T52" fmla="*/ 83 w 625"/>
                    <a:gd name="T53" fmla="*/ 29 h 54"/>
                    <a:gd name="T54" fmla="*/ 76 w 625"/>
                    <a:gd name="T55" fmla="*/ 31 h 54"/>
                    <a:gd name="T56" fmla="*/ 67 w 625"/>
                    <a:gd name="T57" fmla="*/ 31 h 54"/>
                    <a:gd name="T58" fmla="*/ 61 w 625"/>
                    <a:gd name="T59" fmla="*/ 34 h 54"/>
                    <a:gd name="T60" fmla="*/ 54 w 625"/>
                    <a:gd name="T61" fmla="*/ 36 h 54"/>
                    <a:gd name="T62" fmla="*/ 40 w 625"/>
                    <a:gd name="T63" fmla="*/ 40 h 54"/>
                    <a:gd name="T64" fmla="*/ 7 w 625"/>
                    <a:gd name="T65" fmla="*/ 52 h 54"/>
                    <a:gd name="T66" fmla="*/ 0 w 625"/>
                    <a:gd name="T67" fmla="*/ 54 h 54"/>
                    <a:gd name="T68" fmla="*/ 0 w 625"/>
                    <a:gd name="T69" fmla="*/ 54 h 54"/>
                    <a:gd name="T70" fmla="*/ 0 w 625"/>
                    <a:gd name="T71" fmla="*/ 54 h 54"/>
                    <a:gd name="T72" fmla="*/ 0 w 625"/>
                    <a:gd name="T73" fmla="*/ 54 h 54"/>
                    <a:gd name="T74" fmla="*/ 0 w 625"/>
                    <a:gd name="T75" fmla="*/ 54 h 54"/>
                    <a:gd name="T76" fmla="*/ 0 w 625"/>
                    <a:gd name="T77" fmla="*/ 54 h 54"/>
                    <a:gd name="T78" fmla="*/ 0 w 625"/>
                    <a:gd name="T7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25" h="54">
                      <a:moveTo>
                        <a:pt x="625" y="0"/>
                      </a:moveTo>
                      <a:lnTo>
                        <a:pt x="623" y="0"/>
                      </a:lnTo>
                      <a:lnTo>
                        <a:pt x="619" y="0"/>
                      </a:lnTo>
                      <a:lnTo>
                        <a:pt x="614" y="0"/>
                      </a:lnTo>
                      <a:lnTo>
                        <a:pt x="607" y="0"/>
                      </a:lnTo>
                      <a:lnTo>
                        <a:pt x="601" y="20"/>
                      </a:lnTo>
                      <a:lnTo>
                        <a:pt x="592" y="16"/>
                      </a:lnTo>
                      <a:lnTo>
                        <a:pt x="585" y="13"/>
                      </a:lnTo>
                      <a:lnTo>
                        <a:pt x="581" y="12"/>
                      </a:lnTo>
                      <a:lnTo>
                        <a:pt x="567" y="10"/>
                      </a:lnTo>
                      <a:lnTo>
                        <a:pt x="554" y="8"/>
                      </a:lnTo>
                      <a:lnTo>
                        <a:pt x="545" y="7"/>
                      </a:lnTo>
                      <a:lnTo>
                        <a:pt x="536" y="6"/>
                      </a:lnTo>
                      <a:lnTo>
                        <a:pt x="525" y="6"/>
                      </a:lnTo>
                      <a:lnTo>
                        <a:pt x="514" y="5"/>
                      </a:lnTo>
                      <a:lnTo>
                        <a:pt x="496" y="4"/>
                      </a:lnTo>
                      <a:lnTo>
                        <a:pt x="483" y="8"/>
                      </a:lnTo>
                      <a:lnTo>
                        <a:pt x="463" y="7"/>
                      </a:lnTo>
                      <a:lnTo>
                        <a:pt x="447" y="7"/>
                      </a:lnTo>
                      <a:lnTo>
                        <a:pt x="425" y="9"/>
                      </a:lnTo>
                      <a:lnTo>
                        <a:pt x="414" y="8"/>
                      </a:lnTo>
                      <a:lnTo>
                        <a:pt x="396" y="10"/>
                      </a:lnTo>
                      <a:lnTo>
                        <a:pt x="383" y="10"/>
                      </a:lnTo>
                      <a:lnTo>
                        <a:pt x="367" y="9"/>
                      </a:lnTo>
                      <a:lnTo>
                        <a:pt x="352" y="11"/>
                      </a:lnTo>
                      <a:lnTo>
                        <a:pt x="332" y="10"/>
                      </a:lnTo>
                      <a:lnTo>
                        <a:pt x="314" y="10"/>
                      </a:lnTo>
                      <a:lnTo>
                        <a:pt x="301" y="9"/>
                      </a:lnTo>
                      <a:lnTo>
                        <a:pt x="287" y="9"/>
                      </a:lnTo>
                      <a:lnTo>
                        <a:pt x="265" y="8"/>
                      </a:lnTo>
                      <a:lnTo>
                        <a:pt x="241" y="9"/>
                      </a:lnTo>
                      <a:lnTo>
                        <a:pt x="221" y="14"/>
                      </a:lnTo>
                      <a:lnTo>
                        <a:pt x="196" y="14"/>
                      </a:lnTo>
                      <a:lnTo>
                        <a:pt x="192" y="14"/>
                      </a:lnTo>
                      <a:lnTo>
                        <a:pt x="176" y="16"/>
                      </a:lnTo>
                      <a:lnTo>
                        <a:pt x="174" y="16"/>
                      </a:lnTo>
                      <a:lnTo>
                        <a:pt x="167" y="19"/>
                      </a:lnTo>
                      <a:lnTo>
                        <a:pt x="158" y="21"/>
                      </a:lnTo>
                      <a:lnTo>
                        <a:pt x="154" y="21"/>
                      </a:lnTo>
                      <a:lnTo>
                        <a:pt x="152" y="21"/>
                      </a:lnTo>
                      <a:lnTo>
                        <a:pt x="141" y="23"/>
                      </a:lnTo>
                      <a:lnTo>
                        <a:pt x="136" y="23"/>
                      </a:lnTo>
                      <a:lnTo>
                        <a:pt x="129" y="26"/>
                      </a:lnTo>
                      <a:lnTo>
                        <a:pt x="121" y="26"/>
                      </a:lnTo>
                      <a:lnTo>
                        <a:pt x="114" y="25"/>
                      </a:lnTo>
                      <a:lnTo>
                        <a:pt x="109" y="26"/>
                      </a:lnTo>
                      <a:lnTo>
                        <a:pt x="109" y="26"/>
                      </a:lnTo>
                      <a:lnTo>
                        <a:pt x="101" y="26"/>
                      </a:lnTo>
                      <a:lnTo>
                        <a:pt x="89" y="29"/>
                      </a:lnTo>
                      <a:lnTo>
                        <a:pt x="85" y="29"/>
                      </a:lnTo>
                      <a:lnTo>
                        <a:pt x="83" y="29"/>
                      </a:lnTo>
                      <a:lnTo>
                        <a:pt x="83" y="29"/>
                      </a:lnTo>
                      <a:lnTo>
                        <a:pt x="83" y="29"/>
                      </a:lnTo>
                      <a:lnTo>
                        <a:pt x="83" y="29"/>
                      </a:lnTo>
                      <a:lnTo>
                        <a:pt x="78" y="30"/>
                      </a:lnTo>
                      <a:lnTo>
                        <a:pt x="76" y="31"/>
                      </a:lnTo>
                      <a:lnTo>
                        <a:pt x="74" y="30"/>
                      </a:lnTo>
                      <a:lnTo>
                        <a:pt x="67" y="31"/>
                      </a:lnTo>
                      <a:lnTo>
                        <a:pt x="61" y="34"/>
                      </a:lnTo>
                      <a:lnTo>
                        <a:pt x="61" y="34"/>
                      </a:lnTo>
                      <a:lnTo>
                        <a:pt x="56" y="35"/>
                      </a:lnTo>
                      <a:lnTo>
                        <a:pt x="54" y="36"/>
                      </a:lnTo>
                      <a:lnTo>
                        <a:pt x="52" y="36"/>
                      </a:lnTo>
                      <a:lnTo>
                        <a:pt x="40" y="40"/>
                      </a:lnTo>
                      <a:lnTo>
                        <a:pt x="34" y="41"/>
                      </a:lnTo>
                      <a:lnTo>
                        <a:pt x="7" y="52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9050" cap="rnd">
                  <a:solidFill>
                    <a:srgbClr val="FF33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98964" y="1936626"/>
                  <a:ext cx="0" cy="307365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964757" y="2056606"/>
                  <a:ext cx="5859218" cy="2833698"/>
                </a:xfrm>
                <a:prstGeom prst="line">
                  <a:avLst/>
                </a:prstGeom>
                <a:noFill/>
                <a:ln w="7938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Line 42"/>
                <p:cNvSpPr>
                  <a:spLocks noChangeShapeType="1"/>
                </p:cNvSpPr>
                <p:nvPr/>
              </p:nvSpPr>
              <p:spPr bwMode="auto">
                <a:xfrm>
                  <a:off x="2733632" y="4355850"/>
                  <a:ext cx="6321468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079182" y="1936625"/>
                  <a:ext cx="0" cy="3073657"/>
                </a:xfrm>
                <a:prstGeom prst="line">
                  <a:avLst/>
                </a:prstGeom>
                <a:noFill/>
                <a:ln w="19050" cap="rnd">
                  <a:solidFill>
                    <a:schemeClr val="accent1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5924327" y="2154100"/>
                <a:ext cx="2425232" cy="70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660066"/>
                    </a:solidFill>
                  </a:rPr>
                  <a:t>Sensitivity </a:t>
                </a:r>
              </a:p>
              <a:p>
                <a:pPr algn="ctr"/>
                <a:r>
                  <a:rPr lang="en-US" sz="1600" dirty="0" smtClean="0">
                    <a:solidFill>
                      <a:srgbClr val="660066"/>
                    </a:solidFill>
                  </a:rPr>
                  <a:t>(% of disease detected)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76743" y="4008407"/>
                <a:ext cx="666665" cy="433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PPV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Right Brace 42"/>
              <p:cNvSpPr/>
              <p:nvPr/>
            </p:nvSpPr>
            <p:spPr>
              <a:xfrm>
                <a:off x="5665166" y="2286000"/>
                <a:ext cx="408073" cy="1845205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Right Brace 43"/>
              <p:cNvSpPr/>
              <p:nvPr/>
            </p:nvSpPr>
            <p:spPr>
              <a:xfrm flipH="1">
                <a:off x="5375294" y="3916336"/>
                <a:ext cx="273258" cy="881773"/>
              </a:xfrm>
              <a:prstGeom prst="righ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49801" y="2871152"/>
                <a:ext cx="1757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Additional cases captured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071004" y="3994543"/>
                <a:ext cx="2247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B050"/>
                    </a:solidFill>
                  </a:rPr>
                  <a:t>Enriched PPV over Prevalence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750601" y="1698594"/>
                <a:ext cx="702565" cy="433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3399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3399"/>
                    </a:solidFill>
                  </a:rPr>
                  <a:t>PV</a:t>
                </a:r>
                <a:endParaRPr lang="en-US" sz="20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680162" y="3777574"/>
                <a:ext cx="1501779" cy="433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Specificity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103137" y="4606647"/>
                <a:ext cx="1860668" cy="4337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Prevalence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210285" y="5086923"/>
              <a:ext cx="41085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At cutoff=5.0AU, 38.0% of premenopausal samples were positive</a:t>
              </a:r>
              <a:endParaRPr lang="en-US" sz="1600" dirty="0"/>
            </a:p>
          </p:txBody>
        </p:sp>
        <p:cxnSp>
          <p:nvCxnSpPr>
            <p:cNvPr id="4" name="Straight Arrow Connector 3"/>
            <p:cNvCxnSpPr>
              <a:stCxn id="2" idx="1"/>
              <a:endCxn id="83" idx="0"/>
            </p:cNvCxnSpPr>
            <p:nvPr/>
          </p:nvCxnSpPr>
          <p:spPr>
            <a:xfrm flipH="1">
              <a:off x="5654875" y="5410089"/>
              <a:ext cx="555410" cy="2710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702129" y="457200"/>
            <a:ext cx="9508671" cy="167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Cutoff and clinical performance characteristics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351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Derive models towards desired analytical performance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68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estimated analytical performance characteristics of IVDMIA</a:t>
            </a:r>
            <a:endParaRPr lang="en-US" dirty="0"/>
          </a:p>
        </p:txBody>
      </p:sp>
      <p:grpSp>
        <p:nvGrpSpPr>
          <p:cNvPr id="4" name="Group 672"/>
          <p:cNvGrpSpPr>
            <a:grpSpLocks/>
          </p:cNvGrpSpPr>
          <p:nvPr/>
        </p:nvGrpSpPr>
        <p:grpSpPr bwMode="auto">
          <a:xfrm>
            <a:off x="4670878" y="2297714"/>
            <a:ext cx="3471681" cy="2918119"/>
            <a:chOff x="2275732" y="1658938"/>
            <a:chExt cx="4582268" cy="3678138"/>
          </a:xfrm>
        </p:grpSpPr>
        <p:sp>
          <p:nvSpPr>
            <p:cNvPr id="5" name="Rectangle 456"/>
            <p:cNvSpPr>
              <a:spLocks noChangeArrowheads="1"/>
            </p:cNvSpPr>
            <p:nvPr/>
          </p:nvSpPr>
          <p:spPr bwMode="auto">
            <a:xfrm>
              <a:off x="2600325" y="1735138"/>
              <a:ext cx="4133850" cy="32575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Freeform 457"/>
            <p:cNvSpPr>
              <a:spLocks/>
            </p:cNvSpPr>
            <p:nvPr/>
          </p:nvSpPr>
          <p:spPr bwMode="auto">
            <a:xfrm>
              <a:off x="2600325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Freeform 458"/>
            <p:cNvSpPr>
              <a:spLocks/>
            </p:cNvSpPr>
            <p:nvPr/>
          </p:nvSpPr>
          <p:spPr bwMode="auto">
            <a:xfrm>
              <a:off x="3114675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Freeform 459"/>
            <p:cNvSpPr>
              <a:spLocks/>
            </p:cNvSpPr>
            <p:nvPr/>
          </p:nvSpPr>
          <p:spPr bwMode="auto">
            <a:xfrm>
              <a:off x="3629025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Freeform 460"/>
            <p:cNvSpPr>
              <a:spLocks/>
            </p:cNvSpPr>
            <p:nvPr/>
          </p:nvSpPr>
          <p:spPr bwMode="auto">
            <a:xfrm>
              <a:off x="4143375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Freeform 461"/>
            <p:cNvSpPr>
              <a:spLocks/>
            </p:cNvSpPr>
            <p:nvPr/>
          </p:nvSpPr>
          <p:spPr bwMode="auto">
            <a:xfrm>
              <a:off x="4667250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Freeform 462"/>
            <p:cNvSpPr>
              <a:spLocks/>
            </p:cNvSpPr>
            <p:nvPr/>
          </p:nvSpPr>
          <p:spPr bwMode="auto">
            <a:xfrm>
              <a:off x="5181600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Freeform 463"/>
            <p:cNvSpPr>
              <a:spLocks/>
            </p:cNvSpPr>
            <p:nvPr/>
          </p:nvSpPr>
          <p:spPr bwMode="auto">
            <a:xfrm>
              <a:off x="5695950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Freeform 464"/>
            <p:cNvSpPr>
              <a:spLocks/>
            </p:cNvSpPr>
            <p:nvPr/>
          </p:nvSpPr>
          <p:spPr bwMode="auto">
            <a:xfrm>
              <a:off x="6210300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Freeform 465"/>
            <p:cNvSpPr>
              <a:spLocks/>
            </p:cNvSpPr>
            <p:nvPr/>
          </p:nvSpPr>
          <p:spPr bwMode="auto">
            <a:xfrm>
              <a:off x="6734175" y="1735138"/>
              <a:ext cx="1588" cy="3257550"/>
            </a:xfrm>
            <a:custGeom>
              <a:avLst/>
              <a:gdLst>
                <a:gd name="T0" fmla="*/ 0 w 1588"/>
                <a:gd name="T1" fmla="*/ 342 h 342"/>
                <a:gd name="T2" fmla="*/ 0 w 1588"/>
                <a:gd name="T3" fmla="*/ 0 h 342"/>
                <a:gd name="T4" fmla="*/ 0 w 1588"/>
                <a:gd name="T5" fmla="*/ 0 h 342"/>
                <a:gd name="T6" fmla="*/ 0 60000 65536"/>
                <a:gd name="T7" fmla="*/ 0 60000 65536"/>
                <a:gd name="T8" fmla="*/ 0 60000 65536"/>
                <a:gd name="T9" fmla="*/ 0 w 1588"/>
                <a:gd name="T10" fmla="*/ 0 h 342"/>
                <a:gd name="T11" fmla="*/ 1588 w 1588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Freeform 466"/>
            <p:cNvSpPr>
              <a:spLocks/>
            </p:cNvSpPr>
            <p:nvPr/>
          </p:nvSpPr>
          <p:spPr bwMode="auto">
            <a:xfrm>
              <a:off x="2600325" y="499268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Freeform 467"/>
            <p:cNvSpPr>
              <a:spLocks/>
            </p:cNvSpPr>
            <p:nvPr/>
          </p:nvSpPr>
          <p:spPr bwMode="auto">
            <a:xfrm>
              <a:off x="2600325" y="463073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Freeform 468"/>
            <p:cNvSpPr>
              <a:spLocks/>
            </p:cNvSpPr>
            <p:nvPr/>
          </p:nvSpPr>
          <p:spPr bwMode="auto">
            <a:xfrm>
              <a:off x="2600325" y="426878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Freeform 469"/>
            <p:cNvSpPr>
              <a:spLocks/>
            </p:cNvSpPr>
            <p:nvPr/>
          </p:nvSpPr>
          <p:spPr bwMode="auto">
            <a:xfrm>
              <a:off x="2600325" y="390683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Freeform 470"/>
            <p:cNvSpPr>
              <a:spLocks/>
            </p:cNvSpPr>
            <p:nvPr/>
          </p:nvSpPr>
          <p:spPr bwMode="auto">
            <a:xfrm>
              <a:off x="2600325" y="354488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Freeform 471"/>
            <p:cNvSpPr>
              <a:spLocks/>
            </p:cNvSpPr>
            <p:nvPr/>
          </p:nvSpPr>
          <p:spPr bwMode="auto">
            <a:xfrm>
              <a:off x="2600325" y="318293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Freeform 472"/>
            <p:cNvSpPr>
              <a:spLocks/>
            </p:cNvSpPr>
            <p:nvPr/>
          </p:nvSpPr>
          <p:spPr bwMode="auto">
            <a:xfrm>
              <a:off x="2600325" y="282098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473"/>
            <p:cNvSpPr>
              <a:spLocks/>
            </p:cNvSpPr>
            <p:nvPr/>
          </p:nvSpPr>
          <p:spPr bwMode="auto">
            <a:xfrm>
              <a:off x="2600325" y="245903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Freeform 474"/>
            <p:cNvSpPr>
              <a:spLocks/>
            </p:cNvSpPr>
            <p:nvPr/>
          </p:nvSpPr>
          <p:spPr bwMode="auto">
            <a:xfrm>
              <a:off x="2600325" y="209708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Freeform 475"/>
            <p:cNvSpPr>
              <a:spLocks/>
            </p:cNvSpPr>
            <p:nvPr/>
          </p:nvSpPr>
          <p:spPr bwMode="auto">
            <a:xfrm>
              <a:off x="2600325" y="1735138"/>
              <a:ext cx="4133850" cy="1588"/>
            </a:xfrm>
            <a:custGeom>
              <a:avLst/>
              <a:gdLst>
                <a:gd name="T0" fmla="*/ 0 w 434"/>
                <a:gd name="T1" fmla="*/ 0 h 1588"/>
                <a:gd name="T2" fmla="*/ 434 w 434"/>
                <a:gd name="T3" fmla="*/ 0 h 1588"/>
                <a:gd name="T4" fmla="*/ 434 w 434"/>
                <a:gd name="T5" fmla="*/ 0 h 1588"/>
                <a:gd name="T6" fmla="*/ 0 60000 65536"/>
                <a:gd name="T7" fmla="*/ 0 60000 65536"/>
                <a:gd name="T8" fmla="*/ 0 60000 65536"/>
                <a:gd name="T9" fmla="*/ 0 w 434"/>
                <a:gd name="T10" fmla="*/ 0 h 1588"/>
                <a:gd name="T11" fmla="*/ 434 w 4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1588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Line 476"/>
            <p:cNvSpPr>
              <a:spLocks noChangeShapeType="1"/>
            </p:cNvSpPr>
            <p:nvPr/>
          </p:nvSpPr>
          <p:spPr bwMode="auto">
            <a:xfrm>
              <a:off x="2600325" y="1735138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77"/>
            <p:cNvSpPr>
              <a:spLocks noChangeShapeType="1"/>
            </p:cNvSpPr>
            <p:nvPr/>
          </p:nvSpPr>
          <p:spPr bwMode="auto">
            <a:xfrm>
              <a:off x="2600325" y="4992688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78"/>
            <p:cNvSpPr>
              <a:spLocks noChangeShapeType="1"/>
            </p:cNvSpPr>
            <p:nvPr/>
          </p:nvSpPr>
          <p:spPr bwMode="auto">
            <a:xfrm flipV="1">
              <a:off x="6734175" y="1735138"/>
              <a:ext cx="1588" cy="3257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79"/>
            <p:cNvSpPr>
              <a:spLocks noChangeShapeType="1"/>
            </p:cNvSpPr>
            <p:nvPr/>
          </p:nvSpPr>
          <p:spPr bwMode="auto">
            <a:xfrm flipV="1">
              <a:off x="2600325" y="1735138"/>
              <a:ext cx="1588" cy="3257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80"/>
            <p:cNvSpPr>
              <a:spLocks noChangeShapeType="1"/>
            </p:cNvSpPr>
            <p:nvPr/>
          </p:nvSpPr>
          <p:spPr bwMode="auto">
            <a:xfrm>
              <a:off x="2600325" y="4992688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81"/>
            <p:cNvSpPr>
              <a:spLocks noChangeShapeType="1"/>
            </p:cNvSpPr>
            <p:nvPr/>
          </p:nvSpPr>
          <p:spPr bwMode="auto">
            <a:xfrm flipV="1">
              <a:off x="2600325" y="1735138"/>
              <a:ext cx="1588" cy="3257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82"/>
            <p:cNvSpPr>
              <a:spLocks noChangeShapeType="1"/>
            </p:cNvSpPr>
            <p:nvPr/>
          </p:nvSpPr>
          <p:spPr bwMode="auto">
            <a:xfrm flipV="1">
              <a:off x="2600325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83"/>
            <p:cNvSpPr>
              <a:spLocks noChangeShapeType="1"/>
            </p:cNvSpPr>
            <p:nvPr/>
          </p:nvSpPr>
          <p:spPr bwMode="auto">
            <a:xfrm>
              <a:off x="2600325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84"/>
            <p:cNvSpPr>
              <a:spLocks noChangeArrowheads="1"/>
            </p:cNvSpPr>
            <p:nvPr/>
          </p:nvSpPr>
          <p:spPr bwMode="auto">
            <a:xfrm>
              <a:off x="2571750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4" name="Line 485"/>
            <p:cNvSpPr>
              <a:spLocks noChangeShapeType="1"/>
            </p:cNvSpPr>
            <p:nvPr/>
          </p:nvSpPr>
          <p:spPr bwMode="auto">
            <a:xfrm flipV="1">
              <a:off x="3114675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86"/>
            <p:cNvSpPr>
              <a:spLocks noChangeShapeType="1"/>
            </p:cNvSpPr>
            <p:nvPr/>
          </p:nvSpPr>
          <p:spPr bwMode="auto">
            <a:xfrm>
              <a:off x="3114675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487"/>
            <p:cNvSpPr>
              <a:spLocks noChangeArrowheads="1"/>
            </p:cNvSpPr>
            <p:nvPr/>
          </p:nvSpPr>
          <p:spPr bwMode="auto">
            <a:xfrm>
              <a:off x="3086100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7" name="Line 488"/>
            <p:cNvSpPr>
              <a:spLocks noChangeShapeType="1"/>
            </p:cNvSpPr>
            <p:nvPr/>
          </p:nvSpPr>
          <p:spPr bwMode="auto">
            <a:xfrm flipV="1">
              <a:off x="3629025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89"/>
            <p:cNvSpPr>
              <a:spLocks noChangeShapeType="1"/>
            </p:cNvSpPr>
            <p:nvPr/>
          </p:nvSpPr>
          <p:spPr bwMode="auto">
            <a:xfrm>
              <a:off x="3629025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490"/>
            <p:cNvSpPr>
              <a:spLocks noChangeArrowheads="1"/>
            </p:cNvSpPr>
            <p:nvPr/>
          </p:nvSpPr>
          <p:spPr bwMode="auto">
            <a:xfrm>
              <a:off x="3600450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0" name="Line 491"/>
            <p:cNvSpPr>
              <a:spLocks noChangeShapeType="1"/>
            </p:cNvSpPr>
            <p:nvPr/>
          </p:nvSpPr>
          <p:spPr bwMode="auto">
            <a:xfrm flipV="1">
              <a:off x="4143375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92"/>
            <p:cNvSpPr>
              <a:spLocks noChangeShapeType="1"/>
            </p:cNvSpPr>
            <p:nvPr/>
          </p:nvSpPr>
          <p:spPr bwMode="auto">
            <a:xfrm>
              <a:off x="4143375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93"/>
            <p:cNvSpPr>
              <a:spLocks noChangeArrowheads="1"/>
            </p:cNvSpPr>
            <p:nvPr/>
          </p:nvSpPr>
          <p:spPr bwMode="auto">
            <a:xfrm>
              <a:off x="4114800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3" name="Line 494"/>
            <p:cNvSpPr>
              <a:spLocks noChangeShapeType="1"/>
            </p:cNvSpPr>
            <p:nvPr/>
          </p:nvSpPr>
          <p:spPr bwMode="auto">
            <a:xfrm flipV="1">
              <a:off x="4667250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5"/>
            <p:cNvSpPr>
              <a:spLocks noChangeShapeType="1"/>
            </p:cNvSpPr>
            <p:nvPr/>
          </p:nvSpPr>
          <p:spPr bwMode="auto">
            <a:xfrm>
              <a:off x="4667250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96"/>
            <p:cNvSpPr>
              <a:spLocks noChangeArrowheads="1"/>
            </p:cNvSpPr>
            <p:nvPr/>
          </p:nvSpPr>
          <p:spPr bwMode="auto">
            <a:xfrm>
              <a:off x="4638675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" name="Line 497"/>
            <p:cNvSpPr>
              <a:spLocks noChangeShapeType="1"/>
            </p:cNvSpPr>
            <p:nvPr/>
          </p:nvSpPr>
          <p:spPr bwMode="auto">
            <a:xfrm flipV="1">
              <a:off x="5181600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98"/>
            <p:cNvSpPr>
              <a:spLocks noChangeShapeType="1"/>
            </p:cNvSpPr>
            <p:nvPr/>
          </p:nvSpPr>
          <p:spPr bwMode="auto">
            <a:xfrm>
              <a:off x="5181600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99"/>
            <p:cNvSpPr>
              <a:spLocks noChangeArrowheads="1"/>
            </p:cNvSpPr>
            <p:nvPr/>
          </p:nvSpPr>
          <p:spPr bwMode="auto">
            <a:xfrm>
              <a:off x="5153025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9" name="Line 500"/>
            <p:cNvSpPr>
              <a:spLocks noChangeShapeType="1"/>
            </p:cNvSpPr>
            <p:nvPr/>
          </p:nvSpPr>
          <p:spPr bwMode="auto">
            <a:xfrm flipV="1">
              <a:off x="5695950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1"/>
            <p:cNvSpPr>
              <a:spLocks noChangeShapeType="1"/>
            </p:cNvSpPr>
            <p:nvPr/>
          </p:nvSpPr>
          <p:spPr bwMode="auto">
            <a:xfrm>
              <a:off x="5695950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02"/>
            <p:cNvSpPr>
              <a:spLocks noChangeArrowheads="1"/>
            </p:cNvSpPr>
            <p:nvPr/>
          </p:nvSpPr>
          <p:spPr bwMode="auto">
            <a:xfrm>
              <a:off x="5667375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2" name="Line 503"/>
            <p:cNvSpPr>
              <a:spLocks noChangeShapeType="1"/>
            </p:cNvSpPr>
            <p:nvPr/>
          </p:nvSpPr>
          <p:spPr bwMode="auto">
            <a:xfrm flipV="1">
              <a:off x="6210300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04"/>
            <p:cNvSpPr>
              <a:spLocks noChangeShapeType="1"/>
            </p:cNvSpPr>
            <p:nvPr/>
          </p:nvSpPr>
          <p:spPr bwMode="auto">
            <a:xfrm>
              <a:off x="6210300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05"/>
            <p:cNvSpPr>
              <a:spLocks noChangeArrowheads="1"/>
            </p:cNvSpPr>
            <p:nvPr/>
          </p:nvSpPr>
          <p:spPr bwMode="auto">
            <a:xfrm>
              <a:off x="6181725" y="5021263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9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5" name="Line 506"/>
            <p:cNvSpPr>
              <a:spLocks noChangeShapeType="1"/>
            </p:cNvSpPr>
            <p:nvPr/>
          </p:nvSpPr>
          <p:spPr bwMode="auto">
            <a:xfrm flipV="1">
              <a:off x="6734175" y="4945063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07"/>
            <p:cNvSpPr>
              <a:spLocks noChangeShapeType="1"/>
            </p:cNvSpPr>
            <p:nvPr/>
          </p:nvSpPr>
          <p:spPr bwMode="auto">
            <a:xfrm>
              <a:off x="6734175" y="17351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08"/>
            <p:cNvSpPr>
              <a:spLocks noChangeArrowheads="1"/>
            </p:cNvSpPr>
            <p:nvPr/>
          </p:nvSpPr>
          <p:spPr bwMode="auto">
            <a:xfrm>
              <a:off x="6667500" y="5021263"/>
              <a:ext cx="1905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8" name="Line 509"/>
            <p:cNvSpPr>
              <a:spLocks noChangeShapeType="1"/>
            </p:cNvSpPr>
            <p:nvPr/>
          </p:nvSpPr>
          <p:spPr bwMode="auto">
            <a:xfrm>
              <a:off x="2600325" y="49926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10"/>
            <p:cNvSpPr>
              <a:spLocks noChangeShapeType="1"/>
            </p:cNvSpPr>
            <p:nvPr/>
          </p:nvSpPr>
          <p:spPr bwMode="auto">
            <a:xfrm flipH="1">
              <a:off x="6686550" y="49926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11"/>
            <p:cNvSpPr>
              <a:spLocks noChangeArrowheads="1"/>
            </p:cNvSpPr>
            <p:nvPr/>
          </p:nvSpPr>
          <p:spPr bwMode="auto">
            <a:xfrm>
              <a:off x="2495550" y="491648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Line 512"/>
            <p:cNvSpPr>
              <a:spLocks noChangeShapeType="1"/>
            </p:cNvSpPr>
            <p:nvPr/>
          </p:nvSpPr>
          <p:spPr bwMode="auto">
            <a:xfrm>
              <a:off x="2600325" y="46307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13"/>
            <p:cNvSpPr>
              <a:spLocks noChangeShapeType="1"/>
            </p:cNvSpPr>
            <p:nvPr/>
          </p:nvSpPr>
          <p:spPr bwMode="auto">
            <a:xfrm flipH="1">
              <a:off x="6686550" y="46307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514"/>
            <p:cNvSpPr>
              <a:spLocks noChangeArrowheads="1"/>
            </p:cNvSpPr>
            <p:nvPr/>
          </p:nvSpPr>
          <p:spPr bwMode="auto">
            <a:xfrm>
              <a:off x="2495550" y="455453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Line 515"/>
            <p:cNvSpPr>
              <a:spLocks noChangeShapeType="1"/>
            </p:cNvSpPr>
            <p:nvPr/>
          </p:nvSpPr>
          <p:spPr bwMode="auto">
            <a:xfrm>
              <a:off x="2600325" y="42687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16"/>
            <p:cNvSpPr>
              <a:spLocks noChangeShapeType="1"/>
            </p:cNvSpPr>
            <p:nvPr/>
          </p:nvSpPr>
          <p:spPr bwMode="auto">
            <a:xfrm flipH="1">
              <a:off x="6686550" y="42687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517"/>
            <p:cNvSpPr>
              <a:spLocks noChangeArrowheads="1"/>
            </p:cNvSpPr>
            <p:nvPr/>
          </p:nvSpPr>
          <p:spPr bwMode="auto">
            <a:xfrm>
              <a:off x="2495550" y="419258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Line 518"/>
            <p:cNvSpPr>
              <a:spLocks noChangeShapeType="1"/>
            </p:cNvSpPr>
            <p:nvPr/>
          </p:nvSpPr>
          <p:spPr bwMode="auto">
            <a:xfrm>
              <a:off x="2600325" y="39068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19"/>
            <p:cNvSpPr>
              <a:spLocks noChangeShapeType="1"/>
            </p:cNvSpPr>
            <p:nvPr/>
          </p:nvSpPr>
          <p:spPr bwMode="auto">
            <a:xfrm flipH="1">
              <a:off x="6686550" y="39068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520"/>
            <p:cNvSpPr>
              <a:spLocks noChangeArrowheads="1"/>
            </p:cNvSpPr>
            <p:nvPr/>
          </p:nvSpPr>
          <p:spPr bwMode="auto">
            <a:xfrm>
              <a:off x="2495550" y="383063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Line 521"/>
            <p:cNvSpPr>
              <a:spLocks noChangeShapeType="1"/>
            </p:cNvSpPr>
            <p:nvPr/>
          </p:nvSpPr>
          <p:spPr bwMode="auto">
            <a:xfrm>
              <a:off x="2600325" y="35448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22"/>
            <p:cNvSpPr>
              <a:spLocks noChangeShapeType="1"/>
            </p:cNvSpPr>
            <p:nvPr/>
          </p:nvSpPr>
          <p:spPr bwMode="auto">
            <a:xfrm flipH="1">
              <a:off x="6686550" y="35448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523"/>
            <p:cNvSpPr>
              <a:spLocks noChangeArrowheads="1"/>
            </p:cNvSpPr>
            <p:nvPr/>
          </p:nvSpPr>
          <p:spPr bwMode="auto">
            <a:xfrm>
              <a:off x="2495550" y="346868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524"/>
            <p:cNvSpPr>
              <a:spLocks noChangeShapeType="1"/>
            </p:cNvSpPr>
            <p:nvPr/>
          </p:nvSpPr>
          <p:spPr bwMode="auto">
            <a:xfrm>
              <a:off x="2600325" y="31829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25"/>
            <p:cNvSpPr>
              <a:spLocks noChangeShapeType="1"/>
            </p:cNvSpPr>
            <p:nvPr/>
          </p:nvSpPr>
          <p:spPr bwMode="auto">
            <a:xfrm flipH="1">
              <a:off x="6686550" y="31829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526"/>
            <p:cNvSpPr>
              <a:spLocks noChangeArrowheads="1"/>
            </p:cNvSpPr>
            <p:nvPr/>
          </p:nvSpPr>
          <p:spPr bwMode="auto">
            <a:xfrm>
              <a:off x="2495550" y="310673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6" name="Line 527"/>
            <p:cNvSpPr>
              <a:spLocks noChangeShapeType="1"/>
            </p:cNvSpPr>
            <p:nvPr/>
          </p:nvSpPr>
          <p:spPr bwMode="auto">
            <a:xfrm>
              <a:off x="2600325" y="28209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528"/>
            <p:cNvSpPr>
              <a:spLocks noChangeShapeType="1"/>
            </p:cNvSpPr>
            <p:nvPr/>
          </p:nvSpPr>
          <p:spPr bwMode="auto">
            <a:xfrm flipH="1">
              <a:off x="6686550" y="28209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529"/>
            <p:cNvSpPr>
              <a:spLocks noChangeArrowheads="1"/>
            </p:cNvSpPr>
            <p:nvPr/>
          </p:nvSpPr>
          <p:spPr bwMode="auto">
            <a:xfrm>
              <a:off x="2495550" y="274478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" name="Line 530"/>
            <p:cNvSpPr>
              <a:spLocks noChangeShapeType="1"/>
            </p:cNvSpPr>
            <p:nvPr/>
          </p:nvSpPr>
          <p:spPr bwMode="auto">
            <a:xfrm>
              <a:off x="2600325" y="24590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31"/>
            <p:cNvSpPr>
              <a:spLocks noChangeShapeType="1"/>
            </p:cNvSpPr>
            <p:nvPr/>
          </p:nvSpPr>
          <p:spPr bwMode="auto">
            <a:xfrm flipH="1">
              <a:off x="6686550" y="24590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532"/>
            <p:cNvSpPr>
              <a:spLocks noChangeArrowheads="1"/>
            </p:cNvSpPr>
            <p:nvPr/>
          </p:nvSpPr>
          <p:spPr bwMode="auto">
            <a:xfrm>
              <a:off x="2495550" y="238283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2" name="Line 533"/>
            <p:cNvSpPr>
              <a:spLocks noChangeShapeType="1"/>
            </p:cNvSpPr>
            <p:nvPr/>
          </p:nvSpPr>
          <p:spPr bwMode="auto">
            <a:xfrm>
              <a:off x="2600325" y="20970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4"/>
            <p:cNvSpPr>
              <a:spLocks noChangeShapeType="1"/>
            </p:cNvSpPr>
            <p:nvPr/>
          </p:nvSpPr>
          <p:spPr bwMode="auto">
            <a:xfrm flipH="1">
              <a:off x="6686550" y="20970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535"/>
            <p:cNvSpPr>
              <a:spLocks noChangeArrowheads="1"/>
            </p:cNvSpPr>
            <p:nvPr/>
          </p:nvSpPr>
          <p:spPr bwMode="auto">
            <a:xfrm>
              <a:off x="2495550" y="202088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5" name="Line 536"/>
            <p:cNvSpPr>
              <a:spLocks noChangeShapeType="1"/>
            </p:cNvSpPr>
            <p:nvPr/>
          </p:nvSpPr>
          <p:spPr bwMode="auto">
            <a:xfrm>
              <a:off x="2600325" y="17351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37"/>
            <p:cNvSpPr>
              <a:spLocks noChangeShapeType="1"/>
            </p:cNvSpPr>
            <p:nvPr/>
          </p:nvSpPr>
          <p:spPr bwMode="auto">
            <a:xfrm flipH="1">
              <a:off x="6686550" y="17351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538"/>
            <p:cNvSpPr>
              <a:spLocks noChangeArrowheads="1"/>
            </p:cNvSpPr>
            <p:nvPr/>
          </p:nvSpPr>
          <p:spPr bwMode="auto">
            <a:xfrm>
              <a:off x="2495550" y="1658938"/>
              <a:ext cx="1238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9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8" name="Line 539"/>
            <p:cNvSpPr>
              <a:spLocks noChangeShapeType="1"/>
            </p:cNvSpPr>
            <p:nvPr/>
          </p:nvSpPr>
          <p:spPr bwMode="auto">
            <a:xfrm>
              <a:off x="2600325" y="1735138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540"/>
            <p:cNvSpPr>
              <a:spLocks noChangeShapeType="1"/>
            </p:cNvSpPr>
            <p:nvPr/>
          </p:nvSpPr>
          <p:spPr bwMode="auto">
            <a:xfrm>
              <a:off x="2600325" y="4992688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41"/>
            <p:cNvSpPr>
              <a:spLocks noChangeShapeType="1"/>
            </p:cNvSpPr>
            <p:nvPr/>
          </p:nvSpPr>
          <p:spPr bwMode="auto">
            <a:xfrm flipV="1">
              <a:off x="6734175" y="1735138"/>
              <a:ext cx="1588" cy="3257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542"/>
            <p:cNvSpPr>
              <a:spLocks noChangeShapeType="1"/>
            </p:cNvSpPr>
            <p:nvPr/>
          </p:nvSpPr>
          <p:spPr bwMode="auto">
            <a:xfrm flipV="1">
              <a:off x="2600325" y="1735138"/>
              <a:ext cx="1588" cy="3257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543"/>
            <p:cNvSpPr>
              <a:spLocks/>
            </p:cNvSpPr>
            <p:nvPr/>
          </p:nvSpPr>
          <p:spPr bwMode="auto">
            <a:xfrm>
              <a:off x="2981325" y="2097088"/>
              <a:ext cx="3181350" cy="2733675"/>
            </a:xfrm>
            <a:custGeom>
              <a:avLst/>
              <a:gdLst>
                <a:gd name="T0" fmla="*/ 30 w 2004"/>
                <a:gd name="T1" fmla="*/ 984 h 1722"/>
                <a:gd name="T2" fmla="*/ 210 w 2004"/>
                <a:gd name="T3" fmla="*/ 1158 h 1722"/>
                <a:gd name="T4" fmla="*/ 228 w 2004"/>
                <a:gd name="T5" fmla="*/ 702 h 1722"/>
                <a:gd name="T6" fmla="*/ 276 w 2004"/>
                <a:gd name="T7" fmla="*/ 702 h 1722"/>
                <a:gd name="T8" fmla="*/ 282 w 2004"/>
                <a:gd name="T9" fmla="*/ 408 h 1722"/>
                <a:gd name="T10" fmla="*/ 300 w 2004"/>
                <a:gd name="T11" fmla="*/ 954 h 1722"/>
                <a:gd name="T12" fmla="*/ 336 w 2004"/>
                <a:gd name="T13" fmla="*/ 774 h 1722"/>
                <a:gd name="T14" fmla="*/ 414 w 2004"/>
                <a:gd name="T15" fmla="*/ 546 h 1722"/>
                <a:gd name="T16" fmla="*/ 444 w 2004"/>
                <a:gd name="T17" fmla="*/ 1152 h 1722"/>
                <a:gd name="T18" fmla="*/ 444 w 2004"/>
                <a:gd name="T19" fmla="*/ 1074 h 1722"/>
                <a:gd name="T20" fmla="*/ 456 w 2004"/>
                <a:gd name="T21" fmla="*/ 1236 h 1722"/>
                <a:gd name="T22" fmla="*/ 474 w 2004"/>
                <a:gd name="T23" fmla="*/ 1134 h 1722"/>
                <a:gd name="T24" fmla="*/ 528 w 2004"/>
                <a:gd name="T25" fmla="*/ 942 h 1722"/>
                <a:gd name="T26" fmla="*/ 558 w 2004"/>
                <a:gd name="T27" fmla="*/ 414 h 1722"/>
                <a:gd name="T28" fmla="*/ 564 w 2004"/>
                <a:gd name="T29" fmla="*/ 450 h 1722"/>
                <a:gd name="T30" fmla="*/ 612 w 2004"/>
                <a:gd name="T31" fmla="*/ 252 h 1722"/>
                <a:gd name="T32" fmla="*/ 630 w 2004"/>
                <a:gd name="T33" fmla="*/ 864 h 1722"/>
                <a:gd name="T34" fmla="*/ 642 w 2004"/>
                <a:gd name="T35" fmla="*/ 336 h 1722"/>
                <a:gd name="T36" fmla="*/ 648 w 2004"/>
                <a:gd name="T37" fmla="*/ 498 h 1722"/>
                <a:gd name="T38" fmla="*/ 672 w 2004"/>
                <a:gd name="T39" fmla="*/ 840 h 1722"/>
                <a:gd name="T40" fmla="*/ 708 w 2004"/>
                <a:gd name="T41" fmla="*/ 756 h 1722"/>
                <a:gd name="T42" fmla="*/ 714 w 2004"/>
                <a:gd name="T43" fmla="*/ 1134 h 1722"/>
                <a:gd name="T44" fmla="*/ 750 w 2004"/>
                <a:gd name="T45" fmla="*/ 1416 h 1722"/>
                <a:gd name="T46" fmla="*/ 756 w 2004"/>
                <a:gd name="T47" fmla="*/ 570 h 1722"/>
                <a:gd name="T48" fmla="*/ 804 w 2004"/>
                <a:gd name="T49" fmla="*/ 804 h 1722"/>
                <a:gd name="T50" fmla="*/ 810 w 2004"/>
                <a:gd name="T51" fmla="*/ 522 h 1722"/>
                <a:gd name="T52" fmla="*/ 822 w 2004"/>
                <a:gd name="T53" fmla="*/ 48 h 1722"/>
                <a:gd name="T54" fmla="*/ 846 w 2004"/>
                <a:gd name="T55" fmla="*/ 1248 h 1722"/>
                <a:gd name="T56" fmla="*/ 858 w 2004"/>
                <a:gd name="T57" fmla="*/ 324 h 1722"/>
                <a:gd name="T58" fmla="*/ 876 w 2004"/>
                <a:gd name="T59" fmla="*/ 1410 h 1722"/>
                <a:gd name="T60" fmla="*/ 894 w 2004"/>
                <a:gd name="T61" fmla="*/ 1182 h 1722"/>
                <a:gd name="T62" fmla="*/ 900 w 2004"/>
                <a:gd name="T63" fmla="*/ 1440 h 1722"/>
                <a:gd name="T64" fmla="*/ 942 w 2004"/>
                <a:gd name="T65" fmla="*/ 1500 h 1722"/>
                <a:gd name="T66" fmla="*/ 972 w 2004"/>
                <a:gd name="T67" fmla="*/ 282 h 1722"/>
                <a:gd name="T68" fmla="*/ 984 w 2004"/>
                <a:gd name="T69" fmla="*/ 930 h 1722"/>
                <a:gd name="T70" fmla="*/ 990 w 2004"/>
                <a:gd name="T71" fmla="*/ 1080 h 1722"/>
                <a:gd name="T72" fmla="*/ 1062 w 2004"/>
                <a:gd name="T73" fmla="*/ 1266 h 1722"/>
                <a:gd name="T74" fmla="*/ 1110 w 2004"/>
                <a:gd name="T75" fmla="*/ 1434 h 1722"/>
                <a:gd name="T76" fmla="*/ 1128 w 2004"/>
                <a:gd name="T77" fmla="*/ 954 h 1722"/>
                <a:gd name="T78" fmla="*/ 1146 w 2004"/>
                <a:gd name="T79" fmla="*/ 786 h 1722"/>
                <a:gd name="T80" fmla="*/ 1158 w 2004"/>
                <a:gd name="T81" fmla="*/ 1176 h 1722"/>
                <a:gd name="T82" fmla="*/ 1188 w 2004"/>
                <a:gd name="T83" fmla="*/ 1194 h 1722"/>
                <a:gd name="T84" fmla="*/ 1206 w 2004"/>
                <a:gd name="T85" fmla="*/ 1722 h 1722"/>
                <a:gd name="T86" fmla="*/ 1248 w 2004"/>
                <a:gd name="T87" fmla="*/ 1212 h 1722"/>
                <a:gd name="T88" fmla="*/ 1260 w 2004"/>
                <a:gd name="T89" fmla="*/ 1032 h 1722"/>
                <a:gd name="T90" fmla="*/ 1290 w 2004"/>
                <a:gd name="T91" fmla="*/ 1200 h 1722"/>
                <a:gd name="T92" fmla="*/ 1326 w 2004"/>
                <a:gd name="T93" fmla="*/ 1122 h 1722"/>
                <a:gd name="T94" fmla="*/ 1380 w 2004"/>
                <a:gd name="T95" fmla="*/ 1668 h 1722"/>
                <a:gd name="T96" fmla="*/ 1404 w 2004"/>
                <a:gd name="T97" fmla="*/ 936 h 1722"/>
                <a:gd name="T98" fmla="*/ 1446 w 2004"/>
                <a:gd name="T99" fmla="*/ 1374 h 1722"/>
                <a:gd name="T100" fmla="*/ 1482 w 2004"/>
                <a:gd name="T101" fmla="*/ 1356 h 1722"/>
                <a:gd name="T102" fmla="*/ 1572 w 2004"/>
                <a:gd name="T103" fmla="*/ 468 h 1722"/>
                <a:gd name="T104" fmla="*/ 1602 w 2004"/>
                <a:gd name="T105" fmla="*/ 1128 h 1722"/>
                <a:gd name="T106" fmla="*/ 1614 w 2004"/>
                <a:gd name="T107" fmla="*/ 1668 h 1722"/>
                <a:gd name="T108" fmla="*/ 1644 w 2004"/>
                <a:gd name="T109" fmla="*/ 1038 h 1722"/>
                <a:gd name="T110" fmla="*/ 1728 w 2004"/>
                <a:gd name="T111" fmla="*/ 1188 h 1722"/>
                <a:gd name="T112" fmla="*/ 1746 w 2004"/>
                <a:gd name="T113" fmla="*/ 1104 h 1722"/>
                <a:gd name="T114" fmla="*/ 1764 w 2004"/>
                <a:gd name="T115" fmla="*/ 1620 h 1722"/>
                <a:gd name="T116" fmla="*/ 1794 w 2004"/>
                <a:gd name="T117" fmla="*/ 1614 h 1722"/>
                <a:gd name="T118" fmla="*/ 1884 w 2004"/>
                <a:gd name="T119" fmla="*/ 1686 h 1722"/>
                <a:gd name="T120" fmla="*/ 1902 w 2004"/>
                <a:gd name="T121" fmla="*/ 1590 h 1722"/>
                <a:gd name="T122" fmla="*/ 1998 w 2004"/>
                <a:gd name="T123" fmla="*/ 546 h 17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4"/>
                <a:gd name="T187" fmla="*/ 0 h 1722"/>
                <a:gd name="T188" fmla="*/ 2004 w 2004"/>
                <a:gd name="T189" fmla="*/ 1722 h 17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4" h="1722">
                  <a:moveTo>
                    <a:pt x="0" y="666"/>
                  </a:moveTo>
                  <a:lnTo>
                    <a:pt x="30" y="984"/>
                  </a:lnTo>
                  <a:lnTo>
                    <a:pt x="78" y="1242"/>
                  </a:lnTo>
                  <a:lnTo>
                    <a:pt x="210" y="1158"/>
                  </a:lnTo>
                  <a:lnTo>
                    <a:pt x="228" y="654"/>
                  </a:lnTo>
                  <a:lnTo>
                    <a:pt x="228" y="702"/>
                  </a:lnTo>
                  <a:lnTo>
                    <a:pt x="258" y="1236"/>
                  </a:lnTo>
                  <a:lnTo>
                    <a:pt x="276" y="702"/>
                  </a:lnTo>
                  <a:lnTo>
                    <a:pt x="282" y="984"/>
                  </a:lnTo>
                  <a:lnTo>
                    <a:pt x="282" y="408"/>
                  </a:lnTo>
                  <a:lnTo>
                    <a:pt x="294" y="0"/>
                  </a:lnTo>
                  <a:lnTo>
                    <a:pt x="300" y="954"/>
                  </a:lnTo>
                  <a:lnTo>
                    <a:pt x="306" y="870"/>
                  </a:lnTo>
                  <a:lnTo>
                    <a:pt x="336" y="774"/>
                  </a:lnTo>
                  <a:lnTo>
                    <a:pt x="336" y="222"/>
                  </a:lnTo>
                  <a:lnTo>
                    <a:pt x="414" y="546"/>
                  </a:lnTo>
                  <a:lnTo>
                    <a:pt x="444" y="948"/>
                  </a:lnTo>
                  <a:lnTo>
                    <a:pt x="444" y="1152"/>
                  </a:lnTo>
                  <a:lnTo>
                    <a:pt x="444" y="522"/>
                  </a:lnTo>
                  <a:lnTo>
                    <a:pt x="444" y="1074"/>
                  </a:lnTo>
                  <a:lnTo>
                    <a:pt x="450" y="756"/>
                  </a:lnTo>
                  <a:lnTo>
                    <a:pt x="456" y="1236"/>
                  </a:lnTo>
                  <a:lnTo>
                    <a:pt x="474" y="420"/>
                  </a:lnTo>
                  <a:lnTo>
                    <a:pt x="474" y="1134"/>
                  </a:lnTo>
                  <a:lnTo>
                    <a:pt x="498" y="1236"/>
                  </a:lnTo>
                  <a:lnTo>
                    <a:pt x="528" y="942"/>
                  </a:lnTo>
                  <a:lnTo>
                    <a:pt x="552" y="1182"/>
                  </a:lnTo>
                  <a:lnTo>
                    <a:pt x="558" y="414"/>
                  </a:lnTo>
                  <a:lnTo>
                    <a:pt x="564" y="690"/>
                  </a:lnTo>
                  <a:lnTo>
                    <a:pt x="564" y="450"/>
                  </a:lnTo>
                  <a:lnTo>
                    <a:pt x="576" y="480"/>
                  </a:lnTo>
                  <a:lnTo>
                    <a:pt x="612" y="252"/>
                  </a:lnTo>
                  <a:lnTo>
                    <a:pt x="618" y="1296"/>
                  </a:lnTo>
                  <a:lnTo>
                    <a:pt x="630" y="864"/>
                  </a:lnTo>
                  <a:lnTo>
                    <a:pt x="630" y="528"/>
                  </a:lnTo>
                  <a:lnTo>
                    <a:pt x="642" y="336"/>
                  </a:lnTo>
                  <a:lnTo>
                    <a:pt x="642" y="1020"/>
                  </a:lnTo>
                  <a:lnTo>
                    <a:pt x="648" y="498"/>
                  </a:lnTo>
                  <a:lnTo>
                    <a:pt x="654" y="456"/>
                  </a:lnTo>
                  <a:lnTo>
                    <a:pt x="672" y="840"/>
                  </a:lnTo>
                  <a:lnTo>
                    <a:pt x="678" y="756"/>
                  </a:lnTo>
                  <a:lnTo>
                    <a:pt x="708" y="756"/>
                  </a:lnTo>
                  <a:lnTo>
                    <a:pt x="714" y="492"/>
                  </a:lnTo>
                  <a:lnTo>
                    <a:pt x="714" y="1134"/>
                  </a:lnTo>
                  <a:lnTo>
                    <a:pt x="738" y="1266"/>
                  </a:lnTo>
                  <a:lnTo>
                    <a:pt x="750" y="1416"/>
                  </a:lnTo>
                  <a:lnTo>
                    <a:pt x="750" y="600"/>
                  </a:lnTo>
                  <a:lnTo>
                    <a:pt x="756" y="570"/>
                  </a:lnTo>
                  <a:lnTo>
                    <a:pt x="762" y="522"/>
                  </a:lnTo>
                  <a:lnTo>
                    <a:pt x="804" y="804"/>
                  </a:lnTo>
                  <a:lnTo>
                    <a:pt x="810" y="870"/>
                  </a:lnTo>
                  <a:lnTo>
                    <a:pt x="810" y="522"/>
                  </a:lnTo>
                  <a:lnTo>
                    <a:pt x="822" y="1218"/>
                  </a:lnTo>
                  <a:lnTo>
                    <a:pt x="822" y="48"/>
                  </a:lnTo>
                  <a:lnTo>
                    <a:pt x="834" y="798"/>
                  </a:lnTo>
                  <a:lnTo>
                    <a:pt x="846" y="1248"/>
                  </a:lnTo>
                  <a:lnTo>
                    <a:pt x="852" y="960"/>
                  </a:lnTo>
                  <a:lnTo>
                    <a:pt x="858" y="324"/>
                  </a:lnTo>
                  <a:lnTo>
                    <a:pt x="864" y="606"/>
                  </a:lnTo>
                  <a:lnTo>
                    <a:pt x="876" y="1410"/>
                  </a:lnTo>
                  <a:lnTo>
                    <a:pt x="888" y="1254"/>
                  </a:lnTo>
                  <a:lnTo>
                    <a:pt x="894" y="1182"/>
                  </a:lnTo>
                  <a:lnTo>
                    <a:pt x="900" y="1344"/>
                  </a:lnTo>
                  <a:lnTo>
                    <a:pt x="900" y="1440"/>
                  </a:lnTo>
                  <a:lnTo>
                    <a:pt x="930" y="1386"/>
                  </a:lnTo>
                  <a:lnTo>
                    <a:pt x="942" y="1500"/>
                  </a:lnTo>
                  <a:lnTo>
                    <a:pt x="966" y="816"/>
                  </a:lnTo>
                  <a:lnTo>
                    <a:pt x="972" y="282"/>
                  </a:lnTo>
                  <a:lnTo>
                    <a:pt x="978" y="510"/>
                  </a:lnTo>
                  <a:lnTo>
                    <a:pt x="984" y="930"/>
                  </a:lnTo>
                  <a:lnTo>
                    <a:pt x="990" y="780"/>
                  </a:lnTo>
                  <a:lnTo>
                    <a:pt x="990" y="1080"/>
                  </a:lnTo>
                  <a:lnTo>
                    <a:pt x="1014" y="1398"/>
                  </a:lnTo>
                  <a:lnTo>
                    <a:pt x="1062" y="1266"/>
                  </a:lnTo>
                  <a:lnTo>
                    <a:pt x="1062" y="528"/>
                  </a:lnTo>
                  <a:lnTo>
                    <a:pt x="1110" y="1434"/>
                  </a:lnTo>
                  <a:lnTo>
                    <a:pt x="1110" y="1362"/>
                  </a:lnTo>
                  <a:lnTo>
                    <a:pt x="1128" y="954"/>
                  </a:lnTo>
                  <a:lnTo>
                    <a:pt x="1140" y="1722"/>
                  </a:lnTo>
                  <a:lnTo>
                    <a:pt x="1146" y="786"/>
                  </a:lnTo>
                  <a:lnTo>
                    <a:pt x="1146" y="936"/>
                  </a:lnTo>
                  <a:lnTo>
                    <a:pt x="1158" y="1176"/>
                  </a:lnTo>
                  <a:lnTo>
                    <a:pt x="1170" y="1062"/>
                  </a:lnTo>
                  <a:lnTo>
                    <a:pt x="1188" y="1194"/>
                  </a:lnTo>
                  <a:lnTo>
                    <a:pt x="1200" y="996"/>
                  </a:lnTo>
                  <a:lnTo>
                    <a:pt x="1206" y="1722"/>
                  </a:lnTo>
                  <a:lnTo>
                    <a:pt x="1242" y="1458"/>
                  </a:lnTo>
                  <a:lnTo>
                    <a:pt x="1248" y="1212"/>
                  </a:lnTo>
                  <a:lnTo>
                    <a:pt x="1254" y="360"/>
                  </a:lnTo>
                  <a:lnTo>
                    <a:pt x="1260" y="1032"/>
                  </a:lnTo>
                  <a:lnTo>
                    <a:pt x="1272" y="1224"/>
                  </a:lnTo>
                  <a:lnTo>
                    <a:pt x="1290" y="1200"/>
                  </a:lnTo>
                  <a:lnTo>
                    <a:pt x="1290" y="1500"/>
                  </a:lnTo>
                  <a:lnTo>
                    <a:pt x="1326" y="1122"/>
                  </a:lnTo>
                  <a:lnTo>
                    <a:pt x="1332" y="1296"/>
                  </a:lnTo>
                  <a:lnTo>
                    <a:pt x="1380" y="1668"/>
                  </a:lnTo>
                  <a:lnTo>
                    <a:pt x="1386" y="1326"/>
                  </a:lnTo>
                  <a:lnTo>
                    <a:pt x="1404" y="936"/>
                  </a:lnTo>
                  <a:lnTo>
                    <a:pt x="1422" y="864"/>
                  </a:lnTo>
                  <a:lnTo>
                    <a:pt x="1446" y="1374"/>
                  </a:lnTo>
                  <a:lnTo>
                    <a:pt x="1464" y="1494"/>
                  </a:lnTo>
                  <a:lnTo>
                    <a:pt x="1482" y="1356"/>
                  </a:lnTo>
                  <a:lnTo>
                    <a:pt x="1494" y="1122"/>
                  </a:lnTo>
                  <a:lnTo>
                    <a:pt x="1572" y="468"/>
                  </a:lnTo>
                  <a:lnTo>
                    <a:pt x="1596" y="1002"/>
                  </a:lnTo>
                  <a:lnTo>
                    <a:pt x="1602" y="1128"/>
                  </a:lnTo>
                  <a:lnTo>
                    <a:pt x="1614" y="840"/>
                  </a:lnTo>
                  <a:lnTo>
                    <a:pt x="1614" y="1668"/>
                  </a:lnTo>
                  <a:lnTo>
                    <a:pt x="1632" y="1296"/>
                  </a:lnTo>
                  <a:lnTo>
                    <a:pt x="1644" y="1038"/>
                  </a:lnTo>
                  <a:lnTo>
                    <a:pt x="1662" y="1674"/>
                  </a:lnTo>
                  <a:lnTo>
                    <a:pt x="1728" y="1188"/>
                  </a:lnTo>
                  <a:lnTo>
                    <a:pt x="1746" y="1548"/>
                  </a:lnTo>
                  <a:lnTo>
                    <a:pt x="1746" y="1104"/>
                  </a:lnTo>
                  <a:lnTo>
                    <a:pt x="1758" y="1464"/>
                  </a:lnTo>
                  <a:lnTo>
                    <a:pt x="1764" y="1620"/>
                  </a:lnTo>
                  <a:lnTo>
                    <a:pt x="1782" y="1608"/>
                  </a:lnTo>
                  <a:lnTo>
                    <a:pt x="1794" y="1614"/>
                  </a:lnTo>
                  <a:lnTo>
                    <a:pt x="1836" y="1146"/>
                  </a:lnTo>
                  <a:lnTo>
                    <a:pt x="1884" y="1686"/>
                  </a:lnTo>
                  <a:lnTo>
                    <a:pt x="1890" y="1602"/>
                  </a:lnTo>
                  <a:lnTo>
                    <a:pt x="1902" y="1590"/>
                  </a:lnTo>
                  <a:lnTo>
                    <a:pt x="1956" y="942"/>
                  </a:lnTo>
                  <a:lnTo>
                    <a:pt x="1998" y="546"/>
                  </a:lnTo>
                  <a:lnTo>
                    <a:pt x="2004" y="85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544"/>
            <p:cNvSpPr>
              <a:spLocks noChangeArrowheads="1"/>
            </p:cNvSpPr>
            <p:nvPr/>
          </p:nvSpPr>
          <p:spPr bwMode="auto">
            <a:xfrm>
              <a:off x="2971800" y="31448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545"/>
            <p:cNvSpPr>
              <a:spLocks noChangeArrowheads="1"/>
            </p:cNvSpPr>
            <p:nvPr/>
          </p:nvSpPr>
          <p:spPr bwMode="auto">
            <a:xfrm>
              <a:off x="3019425" y="36496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546"/>
            <p:cNvSpPr>
              <a:spLocks noChangeArrowheads="1"/>
            </p:cNvSpPr>
            <p:nvPr/>
          </p:nvSpPr>
          <p:spPr bwMode="auto">
            <a:xfrm>
              <a:off x="3095625" y="4059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547"/>
            <p:cNvSpPr>
              <a:spLocks noChangeArrowheads="1"/>
            </p:cNvSpPr>
            <p:nvPr/>
          </p:nvSpPr>
          <p:spPr bwMode="auto">
            <a:xfrm>
              <a:off x="3305175" y="39258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548"/>
            <p:cNvSpPr>
              <a:spLocks noChangeArrowheads="1"/>
            </p:cNvSpPr>
            <p:nvPr/>
          </p:nvSpPr>
          <p:spPr bwMode="auto">
            <a:xfrm>
              <a:off x="3333750" y="31257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549"/>
            <p:cNvSpPr>
              <a:spLocks noChangeArrowheads="1"/>
            </p:cNvSpPr>
            <p:nvPr/>
          </p:nvSpPr>
          <p:spPr bwMode="auto">
            <a:xfrm>
              <a:off x="3333750" y="3201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550"/>
            <p:cNvSpPr>
              <a:spLocks noChangeArrowheads="1"/>
            </p:cNvSpPr>
            <p:nvPr/>
          </p:nvSpPr>
          <p:spPr bwMode="auto">
            <a:xfrm>
              <a:off x="3381375" y="4049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551"/>
            <p:cNvSpPr>
              <a:spLocks noChangeArrowheads="1"/>
            </p:cNvSpPr>
            <p:nvPr/>
          </p:nvSpPr>
          <p:spPr bwMode="auto">
            <a:xfrm>
              <a:off x="3409950" y="3201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552"/>
            <p:cNvSpPr>
              <a:spLocks noChangeArrowheads="1"/>
            </p:cNvSpPr>
            <p:nvPr/>
          </p:nvSpPr>
          <p:spPr bwMode="auto">
            <a:xfrm>
              <a:off x="3419475" y="36496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553"/>
            <p:cNvSpPr>
              <a:spLocks noChangeArrowheads="1"/>
            </p:cNvSpPr>
            <p:nvPr/>
          </p:nvSpPr>
          <p:spPr bwMode="auto">
            <a:xfrm>
              <a:off x="3419475" y="27352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554"/>
            <p:cNvSpPr>
              <a:spLocks noChangeArrowheads="1"/>
            </p:cNvSpPr>
            <p:nvPr/>
          </p:nvSpPr>
          <p:spPr bwMode="auto">
            <a:xfrm>
              <a:off x="3438525" y="20875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555"/>
            <p:cNvSpPr>
              <a:spLocks noChangeArrowheads="1"/>
            </p:cNvSpPr>
            <p:nvPr/>
          </p:nvSpPr>
          <p:spPr bwMode="auto">
            <a:xfrm>
              <a:off x="3448050" y="36020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Rectangle 556"/>
            <p:cNvSpPr>
              <a:spLocks noChangeArrowheads="1"/>
            </p:cNvSpPr>
            <p:nvPr/>
          </p:nvSpPr>
          <p:spPr bwMode="auto">
            <a:xfrm>
              <a:off x="3457575" y="34686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" name="Rectangle 557"/>
            <p:cNvSpPr>
              <a:spLocks noChangeArrowheads="1"/>
            </p:cNvSpPr>
            <p:nvPr/>
          </p:nvSpPr>
          <p:spPr bwMode="auto">
            <a:xfrm>
              <a:off x="3505200" y="33162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Rectangle 558"/>
            <p:cNvSpPr>
              <a:spLocks noChangeArrowheads="1"/>
            </p:cNvSpPr>
            <p:nvPr/>
          </p:nvSpPr>
          <p:spPr bwMode="auto">
            <a:xfrm>
              <a:off x="3505200" y="2439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559"/>
            <p:cNvSpPr>
              <a:spLocks noChangeArrowheads="1"/>
            </p:cNvSpPr>
            <p:nvPr/>
          </p:nvSpPr>
          <p:spPr bwMode="auto">
            <a:xfrm>
              <a:off x="3629025" y="29543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560"/>
            <p:cNvSpPr>
              <a:spLocks noChangeArrowheads="1"/>
            </p:cNvSpPr>
            <p:nvPr/>
          </p:nvSpPr>
          <p:spPr bwMode="auto">
            <a:xfrm>
              <a:off x="3676650" y="35925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561"/>
            <p:cNvSpPr>
              <a:spLocks noChangeArrowheads="1"/>
            </p:cNvSpPr>
            <p:nvPr/>
          </p:nvSpPr>
          <p:spPr bwMode="auto">
            <a:xfrm>
              <a:off x="3676650" y="39163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Rectangle 562"/>
            <p:cNvSpPr>
              <a:spLocks noChangeArrowheads="1"/>
            </p:cNvSpPr>
            <p:nvPr/>
          </p:nvSpPr>
          <p:spPr bwMode="auto">
            <a:xfrm>
              <a:off x="3676650" y="2916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563"/>
            <p:cNvSpPr>
              <a:spLocks noChangeArrowheads="1"/>
            </p:cNvSpPr>
            <p:nvPr/>
          </p:nvSpPr>
          <p:spPr bwMode="auto">
            <a:xfrm>
              <a:off x="3676650" y="37925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Rectangle 564"/>
            <p:cNvSpPr>
              <a:spLocks noChangeArrowheads="1"/>
            </p:cNvSpPr>
            <p:nvPr/>
          </p:nvSpPr>
          <p:spPr bwMode="auto">
            <a:xfrm>
              <a:off x="3686175" y="3287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Rectangle 565"/>
            <p:cNvSpPr>
              <a:spLocks noChangeArrowheads="1"/>
            </p:cNvSpPr>
            <p:nvPr/>
          </p:nvSpPr>
          <p:spPr bwMode="auto">
            <a:xfrm>
              <a:off x="3695700" y="4049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566"/>
            <p:cNvSpPr>
              <a:spLocks noChangeArrowheads="1"/>
            </p:cNvSpPr>
            <p:nvPr/>
          </p:nvSpPr>
          <p:spPr bwMode="auto">
            <a:xfrm>
              <a:off x="3724275" y="27543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" name="Rectangle 567"/>
            <p:cNvSpPr>
              <a:spLocks noChangeArrowheads="1"/>
            </p:cNvSpPr>
            <p:nvPr/>
          </p:nvSpPr>
          <p:spPr bwMode="auto">
            <a:xfrm>
              <a:off x="3724275" y="38877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Rectangle 568"/>
            <p:cNvSpPr>
              <a:spLocks noChangeArrowheads="1"/>
            </p:cNvSpPr>
            <p:nvPr/>
          </p:nvSpPr>
          <p:spPr bwMode="auto">
            <a:xfrm>
              <a:off x="3762375" y="4049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569"/>
            <p:cNvSpPr>
              <a:spLocks noChangeArrowheads="1"/>
            </p:cNvSpPr>
            <p:nvPr/>
          </p:nvSpPr>
          <p:spPr bwMode="auto">
            <a:xfrm>
              <a:off x="3810000" y="3582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Rectangle 570"/>
            <p:cNvSpPr>
              <a:spLocks noChangeArrowheads="1"/>
            </p:cNvSpPr>
            <p:nvPr/>
          </p:nvSpPr>
          <p:spPr bwMode="auto">
            <a:xfrm>
              <a:off x="3848100" y="3963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" name="Rectangle 571"/>
            <p:cNvSpPr>
              <a:spLocks noChangeArrowheads="1"/>
            </p:cNvSpPr>
            <p:nvPr/>
          </p:nvSpPr>
          <p:spPr bwMode="auto">
            <a:xfrm>
              <a:off x="3857625" y="27447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572"/>
            <p:cNvSpPr>
              <a:spLocks noChangeArrowheads="1"/>
            </p:cNvSpPr>
            <p:nvPr/>
          </p:nvSpPr>
          <p:spPr bwMode="auto">
            <a:xfrm>
              <a:off x="3867150" y="31829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Rectangle 573"/>
            <p:cNvSpPr>
              <a:spLocks noChangeArrowheads="1"/>
            </p:cNvSpPr>
            <p:nvPr/>
          </p:nvSpPr>
          <p:spPr bwMode="auto">
            <a:xfrm>
              <a:off x="3867150" y="28019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Rectangle 574"/>
            <p:cNvSpPr>
              <a:spLocks noChangeArrowheads="1"/>
            </p:cNvSpPr>
            <p:nvPr/>
          </p:nvSpPr>
          <p:spPr bwMode="auto">
            <a:xfrm>
              <a:off x="3886200" y="28495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Rectangle 575"/>
            <p:cNvSpPr>
              <a:spLocks noChangeArrowheads="1"/>
            </p:cNvSpPr>
            <p:nvPr/>
          </p:nvSpPr>
          <p:spPr bwMode="auto">
            <a:xfrm>
              <a:off x="3943350" y="24876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Rectangle 576"/>
            <p:cNvSpPr>
              <a:spLocks noChangeArrowheads="1"/>
            </p:cNvSpPr>
            <p:nvPr/>
          </p:nvSpPr>
          <p:spPr bwMode="auto">
            <a:xfrm>
              <a:off x="3952875" y="41449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Rectangle 577"/>
            <p:cNvSpPr>
              <a:spLocks noChangeArrowheads="1"/>
            </p:cNvSpPr>
            <p:nvPr/>
          </p:nvSpPr>
          <p:spPr bwMode="auto">
            <a:xfrm>
              <a:off x="3971925" y="34591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Rectangle 578"/>
            <p:cNvSpPr>
              <a:spLocks noChangeArrowheads="1"/>
            </p:cNvSpPr>
            <p:nvPr/>
          </p:nvSpPr>
          <p:spPr bwMode="auto">
            <a:xfrm>
              <a:off x="3971925" y="29257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Rectangle 579"/>
            <p:cNvSpPr>
              <a:spLocks noChangeArrowheads="1"/>
            </p:cNvSpPr>
            <p:nvPr/>
          </p:nvSpPr>
          <p:spPr bwMode="auto">
            <a:xfrm>
              <a:off x="3990975" y="26209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Rectangle 580"/>
            <p:cNvSpPr>
              <a:spLocks noChangeArrowheads="1"/>
            </p:cNvSpPr>
            <p:nvPr/>
          </p:nvSpPr>
          <p:spPr bwMode="auto">
            <a:xfrm>
              <a:off x="3990975" y="37068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Rectangle 581"/>
            <p:cNvSpPr>
              <a:spLocks noChangeArrowheads="1"/>
            </p:cNvSpPr>
            <p:nvPr/>
          </p:nvSpPr>
          <p:spPr bwMode="auto">
            <a:xfrm>
              <a:off x="4000500" y="28781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" name="Rectangle 582"/>
            <p:cNvSpPr>
              <a:spLocks noChangeArrowheads="1"/>
            </p:cNvSpPr>
            <p:nvPr/>
          </p:nvSpPr>
          <p:spPr bwMode="auto">
            <a:xfrm>
              <a:off x="4010025" y="28114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" name="Rectangle 583"/>
            <p:cNvSpPr>
              <a:spLocks noChangeArrowheads="1"/>
            </p:cNvSpPr>
            <p:nvPr/>
          </p:nvSpPr>
          <p:spPr bwMode="auto">
            <a:xfrm>
              <a:off x="4038600" y="34210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" name="Rectangle 584"/>
            <p:cNvSpPr>
              <a:spLocks noChangeArrowheads="1"/>
            </p:cNvSpPr>
            <p:nvPr/>
          </p:nvSpPr>
          <p:spPr bwMode="auto">
            <a:xfrm>
              <a:off x="4048125" y="3287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" name="Rectangle 585"/>
            <p:cNvSpPr>
              <a:spLocks noChangeArrowheads="1"/>
            </p:cNvSpPr>
            <p:nvPr/>
          </p:nvSpPr>
          <p:spPr bwMode="auto">
            <a:xfrm>
              <a:off x="4095750" y="3287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5" name="Rectangle 586"/>
            <p:cNvSpPr>
              <a:spLocks noChangeArrowheads="1"/>
            </p:cNvSpPr>
            <p:nvPr/>
          </p:nvSpPr>
          <p:spPr bwMode="auto">
            <a:xfrm>
              <a:off x="4105275" y="28686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6" name="Rectangle 587"/>
            <p:cNvSpPr>
              <a:spLocks noChangeArrowheads="1"/>
            </p:cNvSpPr>
            <p:nvPr/>
          </p:nvSpPr>
          <p:spPr bwMode="auto">
            <a:xfrm>
              <a:off x="4105275" y="38877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7" name="Rectangle 588"/>
            <p:cNvSpPr>
              <a:spLocks noChangeArrowheads="1"/>
            </p:cNvSpPr>
            <p:nvPr/>
          </p:nvSpPr>
          <p:spPr bwMode="auto">
            <a:xfrm>
              <a:off x="4143375" y="40973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8" name="Rectangle 589"/>
            <p:cNvSpPr>
              <a:spLocks noChangeArrowheads="1"/>
            </p:cNvSpPr>
            <p:nvPr/>
          </p:nvSpPr>
          <p:spPr bwMode="auto">
            <a:xfrm>
              <a:off x="4162425" y="43354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" name="Rectangle 590"/>
            <p:cNvSpPr>
              <a:spLocks noChangeArrowheads="1"/>
            </p:cNvSpPr>
            <p:nvPr/>
          </p:nvSpPr>
          <p:spPr bwMode="auto">
            <a:xfrm>
              <a:off x="4162425" y="30400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" name="Rectangle 591"/>
            <p:cNvSpPr>
              <a:spLocks noChangeArrowheads="1"/>
            </p:cNvSpPr>
            <p:nvPr/>
          </p:nvSpPr>
          <p:spPr bwMode="auto">
            <a:xfrm>
              <a:off x="4171950" y="29924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" name="Rectangle 592"/>
            <p:cNvSpPr>
              <a:spLocks noChangeArrowheads="1"/>
            </p:cNvSpPr>
            <p:nvPr/>
          </p:nvSpPr>
          <p:spPr bwMode="auto">
            <a:xfrm>
              <a:off x="4181475" y="2916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" name="Rectangle 593"/>
            <p:cNvSpPr>
              <a:spLocks noChangeArrowheads="1"/>
            </p:cNvSpPr>
            <p:nvPr/>
          </p:nvSpPr>
          <p:spPr bwMode="auto">
            <a:xfrm>
              <a:off x="4248150" y="33639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" name="Rectangle 594"/>
            <p:cNvSpPr>
              <a:spLocks noChangeArrowheads="1"/>
            </p:cNvSpPr>
            <p:nvPr/>
          </p:nvSpPr>
          <p:spPr bwMode="auto">
            <a:xfrm>
              <a:off x="4257675" y="34686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" name="Rectangle 595"/>
            <p:cNvSpPr>
              <a:spLocks noChangeArrowheads="1"/>
            </p:cNvSpPr>
            <p:nvPr/>
          </p:nvSpPr>
          <p:spPr bwMode="auto">
            <a:xfrm>
              <a:off x="4257675" y="2916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" name="Rectangle 596"/>
            <p:cNvSpPr>
              <a:spLocks noChangeArrowheads="1"/>
            </p:cNvSpPr>
            <p:nvPr/>
          </p:nvSpPr>
          <p:spPr bwMode="auto">
            <a:xfrm>
              <a:off x="4276725" y="40211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" name="Rectangle 597"/>
            <p:cNvSpPr>
              <a:spLocks noChangeArrowheads="1"/>
            </p:cNvSpPr>
            <p:nvPr/>
          </p:nvSpPr>
          <p:spPr bwMode="auto">
            <a:xfrm>
              <a:off x="4276725" y="21637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7" name="Rectangle 598"/>
            <p:cNvSpPr>
              <a:spLocks noChangeArrowheads="1"/>
            </p:cNvSpPr>
            <p:nvPr/>
          </p:nvSpPr>
          <p:spPr bwMode="auto">
            <a:xfrm>
              <a:off x="4295775" y="33543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" name="Rectangle 599"/>
            <p:cNvSpPr>
              <a:spLocks noChangeArrowheads="1"/>
            </p:cNvSpPr>
            <p:nvPr/>
          </p:nvSpPr>
          <p:spPr bwMode="auto">
            <a:xfrm>
              <a:off x="4314825" y="40687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" name="Rectangle 600"/>
            <p:cNvSpPr>
              <a:spLocks noChangeArrowheads="1"/>
            </p:cNvSpPr>
            <p:nvPr/>
          </p:nvSpPr>
          <p:spPr bwMode="auto">
            <a:xfrm>
              <a:off x="4324350" y="36115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" name="Rectangle 601"/>
            <p:cNvSpPr>
              <a:spLocks noChangeArrowheads="1"/>
            </p:cNvSpPr>
            <p:nvPr/>
          </p:nvSpPr>
          <p:spPr bwMode="auto">
            <a:xfrm>
              <a:off x="4333875" y="26019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" name="Rectangle 602"/>
            <p:cNvSpPr>
              <a:spLocks noChangeArrowheads="1"/>
            </p:cNvSpPr>
            <p:nvPr/>
          </p:nvSpPr>
          <p:spPr bwMode="auto">
            <a:xfrm>
              <a:off x="4343400" y="30495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" name="Rectangle 603"/>
            <p:cNvSpPr>
              <a:spLocks noChangeArrowheads="1"/>
            </p:cNvSpPr>
            <p:nvPr/>
          </p:nvSpPr>
          <p:spPr bwMode="auto">
            <a:xfrm>
              <a:off x="4362450" y="43259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" name="Rectangle 604"/>
            <p:cNvSpPr>
              <a:spLocks noChangeArrowheads="1"/>
            </p:cNvSpPr>
            <p:nvPr/>
          </p:nvSpPr>
          <p:spPr bwMode="auto">
            <a:xfrm>
              <a:off x="4381500" y="40782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" name="Rectangle 605"/>
            <p:cNvSpPr>
              <a:spLocks noChangeArrowheads="1"/>
            </p:cNvSpPr>
            <p:nvPr/>
          </p:nvSpPr>
          <p:spPr bwMode="auto">
            <a:xfrm>
              <a:off x="4391025" y="3963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" name="Rectangle 606"/>
            <p:cNvSpPr>
              <a:spLocks noChangeArrowheads="1"/>
            </p:cNvSpPr>
            <p:nvPr/>
          </p:nvSpPr>
          <p:spPr bwMode="auto">
            <a:xfrm>
              <a:off x="4400550" y="42211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" name="Rectangle 607"/>
            <p:cNvSpPr>
              <a:spLocks noChangeArrowheads="1"/>
            </p:cNvSpPr>
            <p:nvPr/>
          </p:nvSpPr>
          <p:spPr bwMode="auto">
            <a:xfrm>
              <a:off x="4400550" y="43735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7" name="Rectangle 608"/>
            <p:cNvSpPr>
              <a:spLocks noChangeArrowheads="1"/>
            </p:cNvSpPr>
            <p:nvPr/>
          </p:nvSpPr>
          <p:spPr bwMode="auto">
            <a:xfrm>
              <a:off x="4448175" y="42878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8" name="Rectangle 609"/>
            <p:cNvSpPr>
              <a:spLocks noChangeArrowheads="1"/>
            </p:cNvSpPr>
            <p:nvPr/>
          </p:nvSpPr>
          <p:spPr bwMode="auto">
            <a:xfrm>
              <a:off x="4467225" y="44688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9" name="Rectangle 610"/>
            <p:cNvSpPr>
              <a:spLocks noChangeArrowheads="1"/>
            </p:cNvSpPr>
            <p:nvPr/>
          </p:nvSpPr>
          <p:spPr bwMode="auto">
            <a:xfrm>
              <a:off x="4505325" y="33829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0" name="Rectangle 611"/>
            <p:cNvSpPr>
              <a:spLocks noChangeArrowheads="1"/>
            </p:cNvSpPr>
            <p:nvPr/>
          </p:nvSpPr>
          <p:spPr bwMode="auto">
            <a:xfrm>
              <a:off x="4514850" y="2535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1" name="Rectangle 612"/>
            <p:cNvSpPr>
              <a:spLocks noChangeArrowheads="1"/>
            </p:cNvSpPr>
            <p:nvPr/>
          </p:nvSpPr>
          <p:spPr bwMode="auto">
            <a:xfrm>
              <a:off x="4524375" y="28971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2" name="Rectangle 613"/>
            <p:cNvSpPr>
              <a:spLocks noChangeArrowheads="1"/>
            </p:cNvSpPr>
            <p:nvPr/>
          </p:nvSpPr>
          <p:spPr bwMode="auto">
            <a:xfrm>
              <a:off x="4533900" y="35639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" name="Rectangle 614"/>
            <p:cNvSpPr>
              <a:spLocks noChangeArrowheads="1"/>
            </p:cNvSpPr>
            <p:nvPr/>
          </p:nvSpPr>
          <p:spPr bwMode="auto">
            <a:xfrm>
              <a:off x="4543425" y="33258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" name="Rectangle 615"/>
            <p:cNvSpPr>
              <a:spLocks noChangeArrowheads="1"/>
            </p:cNvSpPr>
            <p:nvPr/>
          </p:nvSpPr>
          <p:spPr bwMode="auto">
            <a:xfrm>
              <a:off x="4543425" y="38020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" name="Rectangle 616"/>
            <p:cNvSpPr>
              <a:spLocks noChangeArrowheads="1"/>
            </p:cNvSpPr>
            <p:nvPr/>
          </p:nvSpPr>
          <p:spPr bwMode="auto">
            <a:xfrm>
              <a:off x="4581525" y="43068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" name="Rectangle 617"/>
            <p:cNvSpPr>
              <a:spLocks noChangeArrowheads="1"/>
            </p:cNvSpPr>
            <p:nvPr/>
          </p:nvSpPr>
          <p:spPr bwMode="auto">
            <a:xfrm>
              <a:off x="4657725" y="40973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7" name="Rectangle 618"/>
            <p:cNvSpPr>
              <a:spLocks noChangeArrowheads="1"/>
            </p:cNvSpPr>
            <p:nvPr/>
          </p:nvSpPr>
          <p:spPr bwMode="auto">
            <a:xfrm>
              <a:off x="4657725" y="29257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8" name="Rectangle 619"/>
            <p:cNvSpPr>
              <a:spLocks noChangeArrowheads="1"/>
            </p:cNvSpPr>
            <p:nvPr/>
          </p:nvSpPr>
          <p:spPr bwMode="auto">
            <a:xfrm>
              <a:off x="4733925" y="43640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9" name="Rectangle 620"/>
            <p:cNvSpPr>
              <a:spLocks noChangeArrowheads="1"/>
            </p:cNvSpPr>
            <p:nvPr/>
          </p:nvSpPr>
          <p:spPr bwMode="auto">
            <a:xfrm>
              <a:off x="4733925" y="42497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0" name="Rectangle 621"/>
            <p:cNvSpPr>
              <a:spLocks noChangeArrowheads="1"/>
            </p:cNvSpPr>
            <p:nvPr/>
          </p:nvSpPr>
          <p:spPr bwMode="auto">
            <a:xfrm>
              <a:off x="4762500" y="36020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1" name="Rectangle 622"/>
            <p:cNvSpPr>
              <a:spLocks noChangeArrowheads="1"/>
            </p:cNvSpPr>
            <p:nvPr/>
          </p:nvSpPr>
          <p:spPr bwMode="auto">
            <a:xfrm>
              <a:off x="4781550" y="4821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2" name="Rectangle 623"/>
            <p:cNvSpPr>
              <a:spLocks noChangeArrowheads="1"/>
            </p:cNvSpPr>
            <p:nvPr/>
          </p:nvSpPr>
          <p:spPr bwMode="auto">
            <a:xfrm>
              <a:off x="4791075" y="33353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3" name="Rectangle 624"/>
            <p:cNvSpPr>
              <a:spLocks noChangeArrowheads="1"/>
            </p:cNvSpPr>
            <p:nvPr/>
          </p:nvSpPr>
          <p:spPr bwMode="auto">
            <a:xfrm>
              <a:off x="4791075" y="35734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" name="Rectangle 625"/>
            <p:cNvSpPr>
              <a:spLocks noChangeArrowheads="1"/>
            </p:cNvSpPr>
            <p:nvPr/>
          </p:nvSpPr>
          <p:spPr bwMode="auto">
            <a:xfrm>
              <a:off x="4810125" y="39544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" name="Rectangle 626"/>
            <p:cNvSpPr>
              <a:spLocks noChangeArrowheads="1"/>
            </p:cNvSpPr>
            <p:nvPr/>
          </p:nvSpPr>
          <p:spPr bwMode="auto">
            <a:xfrm>
              <a:off x="4829175" y="37734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" name="Rectangle 627"/>
            <p:cNvSpPr>
              <a:spLocks noChangeArrowheads="1"/>
            </p:cNvSpPr>
            <p:nvPr/>
          </p:nvSpPr>
          <p:spPr bwMode="auto">
            <a:xfrm>
              <a:off x="4857750" y="39830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7" name="Rectangle 628"/>
            <p:cNvSpPr>
              <a:spLocks noChangeArrowheads="1"/>
            </p:cNvSpPr>
            <p:nvPr/>
          </p:nvSpPr>
          <p:spPr bwMode="auto">
            <a:xfrm>
              <a:off x="4876800" y="36687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8" name="Rectangle 629"/>
            <p:cNvSpPr>
              <a:spLocks noChangeArrowheads="1"/>
            </p:cNvSpPr>
            <p:nvPr/>
          </p:nvSpPr>
          <p:spPr bwMode="auto">
            <a:xfrm>
              <a:off x="4886325" y="4821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9" name="Rectangle 630"/>
            <p:cNvSpPr>
              <a:spLocks noChangeArrowheads="1"/>
            </p:cNvSpPr>
            <p:nvPr/>
          </p:nvSpPr>
          <p:spPr bwMode="auto">
            <a:xfrm>
              <a:off x="4943475" y="44021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0" name="Rectangle 631"/>
            <p:cNvSpPr>
              <a:spLocks noChangeArrowheads="1"/>
            </p:cNvSpPr>
            <p:nvPr/>
          </p:nvSpPr>
          <p:spPr bwMode="auto">
            <a:xfrm>
              <a:off x="4953000" y="40116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1" name="Rectangle 632"/>
            <p:cNvSpPr>
              <a:spLocks noChangeArrowheads="1"/>
            </p:cNvSpPr>
            <p:nvPr/>
          </p:nvSpPr>
          <p:spPr bwMode="auto">
            <a:xfrm>
              <a:off x="4962525" y="26590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2" name="Rectangle 633"/>
            <p:cNvSpPr>
              <a:spLocks noChangeArrowheads="1"/>
            </p:cNvSpPr>
            <p:nvPr/>
          </p:nvSpPr>
          <p:spPr bwMode="auto">
            <a:xfrm>
              <a:off x="4972050" y="37258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3" name="Rectangle 634"/>
            <p:cNvSpPr>
              <a:spLocks noChangeArrowheads="1"/>
            </p:cNvSpPr>
            <p:nvPr/>
          </p:nvSpPr>
          <p:spPr bwMode="auto">
            <a:xfrm>
              <a:off x="4991100" y="40306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" name="Rectangle 635"/>
            <p:cNvSpPr>
              <a:spLocks noChangeArrowheads="1"/>
            </p:cNvSpPr>
            <p:nvPr/>
          </p:nvSpPr>
          <p:spPr bwMode="auto">
            <a:xfrm>
              <a:off x="5019675" y="39925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" name="Rectangle 636"/>
            <p:cNvSpPr>
              <a:spLocks noChangeArrowheads="1"/>
            </p:cNvSpPr>
            <p:nvPr/>
          </p:nvSpPr>
          <p:spPr bwMode="auto">
            <a:xfrm>
              <a:off x="5019675" y="44688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6" name="Rectangle 637"/>
            <p:cNvSpPr>
              <a:spLocks noChangeArrowheads="1"/>
            </p:cNvSpPr>
            <p:nvPr/>
          </p:nvSpPr>
          <p:spPr bwMode="auto">
            <a:xfrm>
              <a:off x="5076825" y="38687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7" name="Rectangle 638"/>
            <p:cNvSpPr>
              <a:spLocks noChangeArrowheads="1"/>
            </p:cNvSpPr>
            <p:nvPr/>
          </p:nvSpPr>
          <p:spPr bwMode="auto">
            <a:xfrm>
              <a:off x="5086350" y="41449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" name="Rectangle 639"/>
            <p:cNvSpPr>
              <a:spLocks noChangeArrowheads="1"/>
            </p:cNvSpPr>
            <p:nvPr/>
          </p:nvSpPr>
          <p:spPr bwMode="auto">
            <a:xfrm>
              <a:off x="5162550" y="47355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640"/>
            <p:cNvSpPr>
              <a:spLocks noChangeArrowheads="1"/>
            </p:cNvSpPr>
            <p:nvPr/>
          </p:nvSpPr>
          <p:spPr bwMode="auto">
            <a:xfrm>
              <a:off x="5172075" y="41925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0" name="Rectangle 641"/>
            <p:cNvSpPr>
              <a:spLocks noChangeArrowheads="1"/>
            </p:cNvSpPr>
            <p:nvPr/>
          </p:nvSpPr>
          <p:spPr bwMode="auto">
            <a:xfrm>
              <a:off x="5200650" y="35734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1" name="Rectangle 642"/>
            <p:cNvSpPr>
              <a:spLocks noChangeArrowheads="1"/>
            </p:cNvSpPr>
            <p:nvPr/>
          </p:nvSpPr>
          <p:spPr bwMode="auto">
            <a:xfrm>
              <a:off x="5229225" y="34591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2" name="Rectangle 643"/>
            <p:cNvSpPr>
              <a:spLocks noChangeArrowheads="1"/>
            </p:cNvSpPr>
            <p:nvPr/>
          </p:nvSpPr>
          <p:spPr bwMode="auto">
            <a:xfrm>
              <a:off x="5267325" y="42687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3" name="Rectangle 644"/>
            <p:cNvSpPr>
              <a:spLocks noChangeArrowheads="1"/>
            </p:cNvSpPr>
            <p:nvPr/>
          </p:nvSpPr>
          <p:spPr bwMode="auto">
            <a:xfrm>
              <a:off x="5295900" y="44592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" name="Rectangle 645"/>
            <p:cNvSpPr>
              <a:spLocks noChangeArrowheads="1"/>
            </p:cNvSpPr>
            <p:nvPr/>
          </p:nvSpPr>
          <p:spPr bwMode="auto">
            <a:xfrm>
              <a:off x="5324475" y="42402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" name="Rectangle 646"/>
            <p:cNvSpPr>
              <a:spLocks noChangeArrowheads="1"/>
            </p:cNvSpPr>
            <p:nvPr/>
          </p:nvSpPr>
          <p:spPr bwMode="auto">
            <a:xfrm>
              <a:off x="5343525" y="38687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" name="Rectangle 647"/>
            <p:cNvSpPr>
              <a:spLocks noChangeArrowheads="1"/>
            </p:cNvSpPr>
            <p:nvPr/>
          </p:nvSpPr>
          <p:spPr bwMode="auto">
            <a:xfrm>
              <a:off x="5467350" y="28305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" name="Rectangle 648"/>
            <p:cNvSpPr>
              <a:spLocks noChangeArrowheads="1"/>
            </p:cNvSpPr>
            <p:nvPr/>
          </p:nvSpPr>
          <p:spPr bwMode="auto">
            <a:xfrm>
              <a:off x="5505450" y="36782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" name="Rectangle 649"/>
            <p:cNvSpPr>
              <a:spLocks noChangeArrowheads="1"/>
            </p:cNvSpPr>
            <p:nvPr/>
          </p:nvSpPr>
          <p:spPr bwMode="auto">
            <a:xfrm>
              <a:off x="5514975" y="38782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9" name="Rectangle 650"/>
            <p:cNvSpPr>
              <a:spLocks noChangeArrowheads="1"/>
            </p:cNvSpPr>
            <p:nvPr/>
          </p:nvSpPr>
          <p:spPr bwMode="auto">
            <a:xfrm>
              <a:off x="5534025" y="34210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0" name="Rectangle 651"/>
            <p:cNvSpPr>
              <a:spLocks noChangeArrowheads="1"/>
            </p:cNvSpPr>
            <p:nvPr/>
          </p:nvSpPr>
          <p:spPr bwMode="auto">
            <a:xfrm>
              <a:off x="5534025" y="47355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1" name="Rectangle 652"/>
            <p:cNvSpPr>
              <a:spLocks noChangeArrowheads="1"/>
            </p:cNvSpPr>
            <p:nvPr/>
          </p:nvSpPr>
          <p:spPr bwMode="auto">
            <a:xfrm>
              <a:off x="5562600" y="41449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2" name="Rectangle 653"/>
            <p:cNvSpPr>
              <a:spLocks noChangeArrowheads="1"/>
            </p:cNvSpPr>
            <p:nvPr/>
          </p:nvSpPr>
          <p:spPr bwMode="auto">
            <a:xfrm>
              <a:off x="5581650" y="37353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" name="Rectangle 655"/>
            <p:cNvSpPr>
              <a:spLocks noChangeArrowheads="1"/>
            </p:cNvSpPr>
            <p:nvPr/>
          </p:nvSpPr>
          <p:spPr bwMode="auto">
            <a:xfrm>
              <a:off x="5610225" y="47450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" name="Rectangle 656"/>
            <p:cNvSpPr>
              <a:spLocks noChangeArrowheads="1"/>
            </p:cNvSpPr>
            <p:nvPr/>
          </p:nvSpPr>
          <p:spPr bwMode="auto">
            <a:xfrm>
              <a:off x="5715000" y="39735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" name="Rectangle 657"/>
            <p:cNvSpPr>
              <a:spLocks noChangeArrowheads="1"/>
            </p:cNvSpPr>
            <p:nvPr/>
          </p:nvSpPr>
          <p:spPr bwMode="auto">
            <a:xfrm>
              <a:off x="5743575" y="45450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658"/>
            <p:cNvSpPr>
              <a:spLocks noChangeArrowheads="1"/>
            </p:cNvSpPr>
            <p:nvPr/>
          </p:nvSpPr>
          <p:spPr bwMode="auto">
            <a:xfrm>
              <a:off x="5743575" y="38401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" name="Rectangle 659"/>
            <p:cNvSpPr>
              <a:spLocks noChangeArrowheads="1"/>
            </p:cNvSpPr>
            <p:nvPr/>
          </p:nvSpPr>
          <p:spPr bwMode="auto">
            <a:xfrm>
              <a:off x="5762625" y="44116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" name="Rectangle 660"/>
            <p:cNvSpPr>
              <a:spLocks noChangeArrowheads="1"/>
            </p:cNvSpPr>
            <p:nvPr/>
          </p:nvSpPr>
          <p:spPr bwMode="auto">
            <a:xfrm>
              <a:off x="5772150" y="465931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" name="Rectangle 661"/>
            <p:cNvSpPr>
              <a:spLocks noChangeArrowheads="1"/>
            </p:cNvSpPr>
            <p:nvPr/>
          </p:nvSpPr>
          <p:spPr bwMode="auto">
            <a:xfrm>
              <a:off x="5800725" y="4640263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" name="Rectangle 662"/>
            <p:cNvSpPr>
              <a:spLocks noChangeArrowheads="1"/>
            </p:cNvSpPr>
            <p:nvPr/>
          </p:nvSpPr>
          <p:spPr bwMode="auto">
            <a:xfrm>
              <a:off x="5819775" y="46497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" name="Rectangle 663"/>
            <p:cNvSpPr>
              <a:spLocks noChangeArrowheads="1"/>
            </p:cNvSpPr>
            <p:nvPr/>
          </p:nvSpPr>
          <p:spPr bwMode="auto">
            <a:xfrm>
              <a:off x="5886450" y="39068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" name="Rectangle 664"/>
            <p:cNvSpPr>
              <a:spLocks noChangeArrowheads="1"/>
            </p:cNvSpPr>
            <p:nvPr/>
          </p:nvSpPr>
          <p:spPr bwMode="auto">
            <a:xfrm>
              <a:off x="5962650" y="47640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" name="Rectangle 665"/>
            <p:cNvSpPr>
              <a:spLocks noChangeArrowheads="1"/>
            </p:cNvSpPr>
            <p:nvPr/>
          </p:nvSpPr>
          <p:spPr bwMode="auto">
            <a:xfrm>
              <a:off x="5972175" y="46307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" name="Rectangle 666"/>
            <p:cNvSpPr>
              <a:spLocks noChangeArrowheads="1"/>
            </p:cNvSpPr>
            <p:nvPr/>
          </p:nvSpPr>
          <p:spPr bwMode="auto">
            <a:xfrm>
              <a:off x="5991225" y="46116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" name="Rectangle 667"/>
            <p:cNvSpPr>
              <a:spLocks noChangeArrowheads="1"/>
            </p:cNvSpPr>
            <p:nvPr/>
          </p:nvSpPr>
          <p:spPr bwMode="auto">
            <a:xfrm>
              <a:off x="6076950" y="358298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6" name="Rectangle 668"/>
            <p:cNvSpPr>
              <a:spLocks noChangeArrowheads="1"/>
            </p:cNvSpPr>
            <p:nvPr/>
          </p:nvSpPr>
          <p:spPr bwMode="auto">
            <a:xfrm>
              <a:off x="6143625" y="29543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7" name="Rectangle 669"/>
            <p:cNvSpPr>
              <a:spLocks noChangeArrowheads="1"/>
            </p:cNvSpPr>
            <p:nvPr/>
          </p:nvSpPr>
          <p:spPr bwMode="auto">
            <a:xfrm>
              <a:off x="6153150" y="3449638"/>
              <a:ext cx="19050" cy="190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8" name="Rectangle 670"/>
            <p:cNvSpPr>
              <a:spLocks noChangeArrowheads="1"/>
            </p:cNvSpPr>
            <p:nvPr/>
          </p:nvSpPr>
          <p:spPr bwMode="auto">
            <a:xfrm>
              <a:off x="4314825" y="5183188"/>
              <a:ext cx="79508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Mean </a:t>
              </a:r>
              <a:r>
                <a:rPr lang="en-US" altLang="en-US" sz="1000" dirty="0" smtClean="0">
                  <a:solidFill>
                    <a:srgbClr val="000000"/>
                  </a:solidFill>
                  <a:latin typeface="Helvetica" panose="020B0604020202020204" pitchFamily="34" charset="0"/>
                </a:rPr>
                <a:t>IVDMIA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9" name="Rectangle 671"/>
            <p:cNvSpPr>
              <a:spLocks noChangeArrowheads="1"/>
            </p:cNvSpPr>
            <p:nvPr/>
          </p:nvSpPr>
          <p:spPr bwMode="auto">
            <a:xfrm rot="16200000">
              <a:off x="1898224" y="3277444"/>
              <a:ext cx="90890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%CV of </a:t>
              </a:r>
              <a:r>
                <a:rPr lang="en-US" altLang="en-US" sz="1000" dirty="0" smtClean="0">
                  <a:solidFill>
                    <a:srgbClr val="000000"/>
                  </a:solidFill>
                  <a:latin typeface="Helvetica" panose="020B0604020202020204" pitchFamily="34" charset="0"/>
                </a:rPr>
                <a:t>IVDMIA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20" name="Rectangle 2"/>
          <p:cNvSpPr>
            <a:spLocks noChangeArrowheads="1"/>
          </p:cNvSpPr>
          <p:nvPr/>
        </p:nvSpPr>
        <p:spPr bwMode="auto">
          <a:xfrm>
            <a:off x="1200150" y="2534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2" name="Rectangle 4"/>
          <p:cNvSpPr>
            <a:spLocks noChangeArrowheads="1"/>
          </p:cNvSpPr>
          <p:nvPr/>
        </p:nvSpPr>
        <p:spPr bwMode="auto">
          <a:xfrm>
            <a:off x="1594643" y="4248209"/>
            <a:ext cx="173294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5" name="Picture 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86" y="2409364"/>
            <a:ext cx="3107737" cy="2694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570" y="2060100"/>
            <a:ext cx="2682833" cy="32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6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Interdisciplinary knowledge in IVDMIA development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62200" y="1600200"/>
            <a:ext cx="1981200" cy="987046"/>
            <a:chOff x="1049217" y="2133600"/>
            <a:chExt cx="1981200" cy="9870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217" y="2133600"/>
              <a:ext cx="1981200" cy="679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58619" y="2812869"/>
              <a:ext cx="1763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Knowledge of disease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76502" y="4968596"/>
            <a:ext cx="1752600" cy="938809"/>
            <a:chOff x="3793012" y="2078414"/>
            <a:chExt cx="1752600" cy="9388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012" y="2078414"/>
              <a:ext cx="1752600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31642" y="2709446"/>
              <a:ext cx="14753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Target population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51921" y="4032801"/>
            <a:ext cx="1465971" cy="705741"/>
            <a:chOff x="3979061" y="3840408"/>
            <a:chExt cx="1465971" cy="705741"/>
          </a:xfrm>
        </p:grpSpPr>
        <p:pic>
          <p:nvPicPr>
            <p:cNvPr id="1031" name="Picture 7" descr="https://encrypted-tbn0.gstatic.com/images?q=tbn:ANd9GcRBxm1LwYoWw08Pm4naD8SuhmB8yDMnqxhDR1Ub66DS2jq92v6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061" y="3840408"/>
              <a:ext cx="493231" cy="705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46957" y="3847267"/>
              <a:ext cx="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Sampling</a:t>
              </a:r>
            </a:p>
            <a:p>
              <a:r>
                <a:rPr lang="en-US" sz="1200" dirty="0"/>
                <a:t>Inclusion/exclusion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39001" y="1600201"/>
            <a:ext cx="2038315" cy="1156319"/>
            <a:chOff x="6096000" y="1561682"/>
            <a:chExt cx="2038315" cy="1156319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620" y="1561682"/>
              <a:ext cx="1352550" cy="8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410224"/>
              <a:ext cx="2038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Knowledge of biomarkers</a:t>
              </a:r>
            </a:p>
          </p:txBody>
        </p:sp>
      </p:grpSp>
      <p:cxnSp>
        <p:nvCxnSpPr>
          <p:cNvPr id="18" name="Straight Arrow Connector 17"/>
          <p:cNvCxnSpPr>
            <a:stCxn id="10" idx="3"/>
            <a:endCxn id="1042" idx="1"/>
          </p:cNvCxnSpPr>
          <p:nvPr/>
        </p:nvCxnSpPr>
        <p:spPr>
          <a:xfrm flipV="1">
            <a:off x="3776985" y="2134233"/>
            <a:ext cx="1686750" cy="14457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060143" y="5013456"/>
            <a:ext cx="1435627" cy="1247019"/>
            <a:chOff x="3232927" y="4827718"/>
            <a:chExt cx="1516702" cy="1578502"/>
          </a:xfrm>
        </p:grpSpPr>
        <p:pic>
          <p:nvPicPr>
            <p:cNvPr id="1036" name="Picture 12" descr="http://t0.gstatic.com/images?q=tbn:ANd9GcSyAtwVh7uFferb6MnTmCrGY0_KHVPVbG2f0jKLKc-sQJMHXf3US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27" y="4827718"/>
              <a:ext cx="1516702" cy="125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88293" y="6016630"/>
              <a:ext cx="1405970" cy="389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Trial population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77956" y="3340525"/>
            <a:ext cx="1555327" cy="1148266"/>
            <a:chOff x="4648200" y="4416743"/>
            <a:chExt cx="1555327" cy="1148266"/>
          </a:xfrm>
        </p:grpSpPr>
        <p:pic>
          <p:nvPicPr>
            <p:cNvPr id="1034" name="Picture 10" descr="http://watt5.com/storage/group-cartoon.gif?__SQUARESPACE_CACHEVERSION=137858479584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165" y="4416743"/>
              <a:ext cx="829396" cy="69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4648200" y="5103344"/>
              <a:ext cx="1555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Designed samples for development</a:t>
              </a:r>
            </a:p>
          </p:txBody>
        </p:sp>
      </p:grpSp>
      <p:cxnSp>
        <p:nvCxnSpPr>
          <p:cNvPr id="74" name="Straight Arrow Connector 73"/>
          <p:cNvCxnSpPr>
            <a:stCxn id="68" idx="2"/>
            <a:endCxn id="1029" idx="0"/>
          </p:cNvCxnSpPr>
          <p:nvPr/>
        </p:nvCxnSpPr>
        <p:spPr>
          <a:xfrm>
            <a:off x="3092776" y="4385671"/>
            <a:ext cx="260027" cy="582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" idx="3"/>
            <a:endCxn id="1031" idx="0"/>
          </p:cNvCxnSpPr>
          <p:nvPr/>
        </p:nvCxnSpPr>
        <p:spPr>
          <a:xfrm>
            <a:off x="3776986" y="3579940"/>
            <a:ext cx="921551" cy="452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4" idx="2"/>
            <a:endCxn id="1034" idx="1"/>
          </p:cNvCxnSpPr>
          <p:nvPr/>
        </p:nvCxnSpPr>
        <p:spPr>
          <a:xfrm>
            <a:off x="3253318" y="2587246"/>
            <a:ext cx="2887602" cy="10988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Arrow 79"/>
          <p:cNvSpPr/>
          <p:nvPr/>
        </p:nvSpPr>
        <p:spPr>
          <a:xfrm rot="20106910">
            <a:off x="5666167" y="3778661"/>
            <a:ext cx="332426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4114152">
            <a:off x="4910774" y="4791271"/>
            <a:ext cx="411636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/>
          <p:cNvSpPr/>
          <p:nvPr/>
        </p:nvSpPr>
        <p:spPr>
          <a:xfrm rot="19597710">
            <a:off x="4072189" y="4588039"/>
            <a:ext cx="476243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191002" y="1600201"/>
            <a:ext cx="1725409" cy="1302617"/>
            <a:chOff x="3667001" y="1571639"/>
            <a:chExt cx="1725409" cy="1302617"/>
          </a:xfrm>
        </p:grpSpPr>
        <p:sp>
          <p:nvSpPr>
            <p:cNvPr id="69" name="TextBox 68"/>
            <p:cNvSpPr txBox="1"/>
            <p:nvPr/>
          </p:nvSpPr>
          <p:spPr>
            <a:xfrm>
              <a:off x="3667001" y="2566479"/>
              <a:ext cx="1725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Desired performance</a:t>
              </a: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735" y="1571639"/>
              <a:ext cx="1416929" cy="106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8488172" y="2748929"/>
            <a:ext cx="2133600" cy="1415228"/>
            <a:chOff x="6858000" y="2895600"/>
            <a:chExt cx="2133600" cy="1415228"/>
          </a:xfrm>
        </p:grpSpPr>
        <p:sp>
          <p:nvSpPr>
            <p:cNvPr id="99" name="TextBox 98"/>
            <p:cNvSpPr txBox="1"/>
            <p:nvPr/>
          </p:nvSpPr>
          <p:spPr>
            <a:xfrm>
              <a:off x="6858000" y="378760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Knowledge of </a:t>
              </a:r>
              <a:r>
                <a:rPr lang="en-US" sz="1400" dirty="0" smtClean="0"/>
                <a:t>machine learning &amp; statistics</a:t>
              </a:r>
              <a:endParaRPr lang="en-US" sz="1400" dirty="0"/>
            </a:p>
          </p:txBody>
        </p:sp>
        <p:pic>
          <p:nvPicPr>
            <p:cNvPr id="1044" name="Picture 20" descr="http://t2.gstatic.com/images?q=tbn:ANd9GcRYuvmnktjZVpF84J1RGNO_XzgXm2s-ByE4ujIXHEI5x5ZkZMR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912" y="2895600"/>
              <a:ext cx="1629975" cy="91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Group 95"/>
          <p:cNvGrpSpPr/>
          <p:nvPr/>
        </p:nvGrpSpPr>
        <p:grpSpPr>
          <a:xfrm>
            <a:off x="7028466" y="4430097"/>
            <a:ext cx="1752600" cy="1644174"/>
            <a:chOff x="6392685" y="4844645"/>
            <a:chExt cx="1752600" cy="1644174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580" y="4844645"/>
              <a:ext cx="1166811" cy="112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6392685" y="5965599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of IVDMIA models</a:t>
              </a:r>
            </a:p>
          </p:txBody>
        </p:sp>
      </p:grpSp>
      <p:cxnSp>
        <p:nvCxnSpPr>
          <p:cNvPr id="164" name="Straight Arrow Connector 163"/>
          <p:cNvCxnSpPr>
            <a:stCxn id="22" idx="2"/>
            <a:endCxn id="1045" idx="0"/>
          </p:cNvCxnSpPr>
          <p:nvPr/>
        </p:nvCxnSpPr>
        <p:spPr>
          <a:xfrm flipH="1">
            <a:off x="7904768" y="2756519"/>
            <a:ext cx="353391" cy="16735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99" idx="2"/>
          </p:cNvCxnSpPr>
          <p:nvPr/>
        </p:nvCxnSpPr>
        <p:spPr>
          <a:xfrm flipH="1">
            <a:off x="8183372" y="4164157"/>
            <a:ext cx="1371600" cy="3556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034" idx="3"/>
          </p:cNvCxnSpPr>
          <p:nvPr/>
        </p:nvCxnSpPr>
        <p:spPr>
          <a:xfrm>
            <a:off x="6970316" y="3686109"/>
            <a:ext cx="732304" cy="8026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1042" idx="3"/>
            <a:endCxn id="1045" idx="0"/>
          </p:cNvCxnSpPr>
          <p:nvPr/>
        </p:nvCxnSpPr>
        <p:spPr>
          <a:xfrm>
            <a:off x="6880665" y="2134233"/>
            <a:ext cx="1024103" cy="2295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ight Arrow 177"/>
          <p:cNvSpPr/>
          <p:nvPr/>
        </p:nvSpPr>
        <p:spPr>
          <a:xfrm rot="10800000">
            <a:off x="6674846" y="5401564"/>
            <a:ext cx="564154" cy="271997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8781066" y="4573054"/>
            <a:ext cx="1809098" cy="1309615"/>
            <a:chOff x="7257066" y="4573053"/>
            <a:chExt cx="1809098" cy="1309615"/>
          </a:xfrm>
        </p:grpSpPr>
        <p:pic>
          <p:nvPicPr>
            <p:cNvPr id="1049" name="Picture 25" descr="http://image.slidesharecdn.com/elizabethmansfieldfda-100716083112-phpapp01/95/slide-1-728.jpg?cb=12792874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900" y="4573053"/>
              <a:ext cx="1079430" cy="80957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TextBox 184"/>
            <p:cNvSpPr txBox="1"/>
            <p:nvPr/>
          </p:nvSpPr>
          <p:spPr>
            <a:xfrm>
              <a:off x="7257066" y="5359448"/>
              <a:ext cx="1809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Knowledge of IVD assay requirements</a:t>
              </a:r>
            </a:p>
          </p:txBody>
        </p:sp>
      </p:grpSp>
      <p:cxnSp>
        <p:nvCxnSpPr>
          <p:cNvPr id="187" name="Straight Arrow Connector 186"/>
          <p:cNvCxnSpPr>
            <a:stCxn id="1049" idx="1"/>
            <a:endCxn id="1045" idx="3"/>
          </p:cNvCxnSpPr>
          <p:nvPr/>
        </p:nvCxnSpPr>
        <p:spPr>
          <a:xfrm flipH="1">
            <a:off x="8488172" y="4977840"/>
            <a:ext cx="657728" cy="12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94589" y="3066780"/>
            <a:ext cx="2196372" cy="1318891"/>
            <a:chOff x="814119" y="3124200"/>
            <a:chExt cx="2196372" cy="1318891"/>
          </a:xfrm>
        </p:grpSpPr>
        <p:sp>
          <p:nvSpPr>
            <p:cNvPr id="68" name="TextBox 67"/>
            <p:cNvSpPr txBox="1"/>
            <p:nvPr/>
          </p:nvSpPr>
          <p:spPr>
            <a:xfrm>
              <a:off x="814119" y="4135314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Knowledge of clinical needs</a:t>
              </a:r>
            </a:p>
          </p:txBody>
        </p:sp>
        <p:pic>
          <p:nvPicPr>
            <p:cNvPr id="10" name="Picture 2" descr="http://1888.org/images/2011/05/30/6196/connecting-puzzle-piec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090" y="3124200"/>
              <a:ext cx="1368425" cy="102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/>
          <p:cNvCxnSpPr>
            <a:stCxn id="4" idx="2"/>
            <a:endCxn id="1029" idx="0"/>
          </p:cNvCxnSpPr>
          <p:nvPr/>
        </p:nvCxnSpPr>
        <p:spPr>
          <a:xfrm>
            <a:off x="3253318" y="2587247"/>
            <a:ext cx="99484" cy="23813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968424" y="3393799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68424" y="1702118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400" y="1711735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336971" y="3052764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333023" y="4943467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22636" y="3467617"/>
            <a:ext cx="1345751" cy="1123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1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IVDMIA</a:t>
            </a:r>
            <a:endParaRPr lang="en-US" dirty="0"/>
          </a:p>
        </p:txBody>
      </p:sp>
      <p:sp>
        <p:nvSpPr>
          <p:cNvPr id="1972" name="Line 1286"/>
          <p:cNvSpPr>
            <a:spLocks noChangeShapeType="1"/>
          </p:cNvSpPr>
          <p:nvPr/>
        </p:nvSpPr>
        <p:spPr bwMode="auto">
          <a:xfrm flipV="1">
            <a:off x="73" y="50801"/>
            <a:ext cx="0" cy="542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16" name="Picture 1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214" y="3060336"/>
            <a:ext cx="679457" cy="679457"/>
          </a:xfrm>
          <a:prstGeom prst="rect">
            <a:avLst/>
          </a:prstGeom>
        </p:spPr>
      </p:pic>
      <p:pic>
        <p:nvPicPr>
          <p:cNvPr id="1983" name="Picture 19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4" y="2117682"/>
            <a:ext cx="2052650" cy="1529486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09" y="2105858"/>
            <a:ext cx="1846256" cy="1553135"/>
          </a:xfrm>
          <a:prstGeom prst="rect">
            <a:avLst/>
          </a:prstGeom>
        </p:spPr>
      </p:pic>
      <p:cxnSp>
        <p:nvCxnSpPr>
          <p:cNvPr id="2070" name="Straight Arrow Connector 2069"/>
          <p:cNvCxnSpPr>
            <a:stCxn id="3241" idx="3"/>
            <a:endCxn id="1983" idx="1"/>
          </p:cNvCxnSpPr>
          <p:nvPr/>
        </p:nvCxnSpPr>
        <p:spPr>
          <a:xfrm flipV="1">
            <a:off x="3225224" y="2882425"/>
            <a:ext cx="182575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>
            <a:stCxn id="1983" idx="3"/>
            <a:endCxn id="2068" idx="1"/>
          </p:cNvCxnSpPr>
          <p:nvPr/>
        </p:nvCxnSpPr>
        <p:spPr>
          <a:xfrm>
            <a:off x="7103624" y="2882425"/>
            <a:ext cx="80398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1532965" y="1622611"/>
            <a:ext cx="16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Biomarker data</a:t>
            </a:r>
            <a:endParaRPr lang="en-US" dirty="0"/>
          </a:p>
        </p:txBody>
      </p:sp>
      <p:sp>
        <p:nvSpPr>
          <p:cNvPr id="2074" name="TextBox 2073"/>
          <p:cNvSpPr txBox="1"/>
          <p:nvPr/>
        </p:nvSpPr>
        <p:spPr>
          <a:xfrm>
            <a:off x="5060577" y="1622611"/>
            <a:ext cx="20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model</a:t>
            </a:r>
            <a:endParaRPr lang="en-US" dirty="0"/>
          </a:p>
        </p:txBody>
      </p:sp>
      <p:sp>
        <p:nvSpPr>
          <p:cNvPr id="2075" name="TextBox 2074"/>
          <p:cNvSpPr txBox="1"/>
          <p:nvPr/>
        </p:nvSpPr>
        <p:spPr>
          <a:xfrm>
            <a:off x="7794812" y="1622611"/>
            <a:ext cx="188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2076" name="TextBox 2075"/>
          <p:cNvSpPr txBox="1"/>
          <p:nvPr/>
        </p:nvSpPr>
        <p:spPr>
          <a:xfrm>
            <a:off x="2828747" y="4051944"/>
            <a:ext cx="256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derivation via machine learning</a:t>
            </a:r>
          </a:p>
        </p:txBody>
      </p:sp>
      <p:pic>
        <p:nvPicPr>
          <p:cNvPr id="3241" name="Picture 3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674" y="2147831"/>
            <a:ext cx="1818550" cy="1469189"/>
          </a:xfrm>
          <a:prstGeom prst="rect">
            <a:avLst/>
          </a:prstGeom>
        </p:spPr>
      </p:pic>
      <p:sp>
        <p:nvSpPr>
          <p:cNvPr id="3247" name="TextBox 3246"/>
          <p:cNvSpPr txBox="1"/>
          <p:nvPr/>
        </p:nvSpPr>
        <p:spPr>
          <a:xfrm>
            <a:off x="1401416" y="5358848"/>
            <a:ext cx="185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Relevance</a:t>
            </a:r>
          </a:p>
        </p:txBody>
      </p:sp>
      <p:sp>
        <p:nvSpPr>
          <p:cNvPr id="1344" name="TextBox 1343"/>
          <p:cNvSpPr txBox="1"/>
          <p:nvPr/>
        </p:nvSpPr>
        <p:spPr>
          <a:xfrm>
            <a:off x="4161340" y="5358848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Soundness</a:t>
            </a:r>
          </a:p>
        </p:txBody>
      </p:sp>
      <p:sp>
        <p:nvSpPr>
          <p:cNvPr id="1345" name="TextBox 1344"/>
          <p:cNvSpPr txBox="1"/>
          <p:nvPr/>
        </p:nvSpPr>
        <p:spPr>
          <a:xfrm>
            <a:off x="7212497" y="5358848"/>
            <a:ext cx="25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Regulatory Requirements</a:t>
            </a:r>
          </a:p>
        </p:txBody>
      </p:sp>
      <p:sp>
        <p:nvSpPr>
          <p:cNvPr id="3248" name="TextBox 3247"/>
          <p:cNvSpPr txBox="1"/>
          <p:nvPr/>
        </p:nvSpPr>
        <p:spPr>
          <a:xfrm>
            <a:off x="1038639" y="4051944"/>
            <a:ext cx="208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Calibri Light" panose="020F0302020204030204" pitchFamily="34" charset="0"/>
              </a:rPr>
              <a:t>Study &amp; experimental design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3249" name="TextBox 3248"/>
          <p:cNvSpPr txBox="1"/>
          <p:nvPr/>
        </p:nvSpPr>
        <p:spPr>
          <a:xfrm>
            <a:off x="6117536" y="391104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 …</a:t>
            </a:r>
            <a:endParaRPr lang="en-US" sz="4000" dirty="0"/>
          </a:p>
        </p:txBody>
      </p:sp>
      <p:cxnSp>
        <p:nvCxnSpPr>
          <p:cNvPr id="3251" name="Straight Arrow Connector 3250"/>
          <p:cNvCxnSpPr>
            <a:stCxn id="3247" idx="0"/>
            <a:endCxn id="3248" idx="2"/>
          </p:cNvCxnSpPr>
          <p:nvPr/>
        </p:nvCxnSpPr>
        <p:spPr>
          <a:xfrm flipH="1" flipV="1">
            <a:off x="2082247" y="4698275"/>
            <a:ext cx="244615" cy="6605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3" name="Straight Arrow Connector 3252"/>
          <p:cNvCxnSpPr>
            <a:stCxn id="1344" idx="0"/>
            <a:endCxn id="3248" idx="2"/>
          </p:cNvCxnSpPr>
          <p:nvPr/>
        </p:nvCxnSpPr>
        <p:spPr>
          <a:xfrm flipH="1" flipV="1">
            <a:off x="2082247" y="4698275"/>
            <a:ext cx="3150156" cy="6605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5" name="Straight Arrow Connector 3254"/>
          <p:cNvCxnSpPr>
            <a:stCxn id="1345" idx="0"/>
            <a:endCxn id="3248" idx="2"/>
          </p:cNvCxnSpPr>
          <p:nvPr/>
        </p:nvCxnSpPr>
        <p:spPr>
          <a:xfrm flipH="1" flipV="1">
            <a:off x="2082247" y="4698275"/>
            <a:ext cx="6410216" cy="6605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7" name="Straight Arrow Connector 3256"/>
          <p:cNvCxnSpPr>
            <a:stCxn id="3247" idx="0"/>
            <a:endCxn id="2076" idx="2"/>
          </p:cNvCxnSpPr>
          <p:nvPr/>
        </p:nvCxnSpPr>
        <p:spPr>
          <a:xfrm flipV="1">
            <a:off x="2326862" y="4698275"/>
            <a:ext cx="1784958" cy="6605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9" name="Straight Arrow Connector 3258"/>
          <p:cNvCxnSpPr>
            <a:stCxn id="1344" idx="0"/>
            <a:endCxn id="2076" idx="2"/>
          </p:cNvCxnSpPr>
          <p:nvPr/>
        </p:nvCxnSpPr>
        <p:spPr>
          <a:xfrm flipH="1" flipV="1">
            <a:off x="4111820" y="4698275"/>
            <a:ext cx="1120583" cy="6605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1" name="Straight Arrow Connector 3260"/>
          <p:cNvCxnSpPr>
            <a:stCxn id="1345" idx="0"/>
            <a:endCxn id="2076" idx="2"/>
          </p:cNvCxnSpPr>
          <p:nvPr/>
        </p:nvCxnSpPr>
        <p:spPr>
          <a:xfrm flipH="1" flipV="1">
            <a:off x="4111820" y="4698275"/>
            <a:ext cx="4380643" cy="6605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biomarker discovery and translation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2" y="1474224"/>
            <a:ext cx="6487278" cy="48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33307"/>
            <a:ext cx="7924800" cy="9779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12800" y="1542056"/>
            <a:ext cx="10600267" cy="35473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JHU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Current: Daniel W Chan, Lori Sokoll,, Hui Zhang, Jin Song.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Past: C Nicole Rosenzweig, </a:t>
            </a:r>
            <a:r>
              <a:rPr lang="en-US" dirty="0" err="1" smtClean="0"/>
              <a:t>Jinong</a:t>
            </a:r>
            <a:r>
              <a:rPr lang="en-US" dirty="0" smtClean="0"/>
              <a:t> Li, Alex Rai, Lily </a:t>
            </a:r>
            <a:r>
              <a:rPr lang="en-US" dirty="0"/>
              <a:t>Chen, Bai Zhang.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Collaborators on ovarian cancer biomarker research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RC </a:t>
            </a:r>
            <a:r>
              <a:rPr lang="en-US" dirty="0" err="1" smtClean="0"/>
              <a:t>Bast</a:t>
            </a:r>
            <a:r>
              <a:rPr lang="en-US" dirty="0" smtClean="0"/>
              <a:t>, Jr., IJ Jacobs, A </a:t>
            </a:r>
            <a:r>
              <a:rPr lang="en-US" dirty="0" err="1" smtClean="0"/>
              <a:t>Berchuck</a:t>
            </a:r>
            <a:r>
              <a:rPr lang="en-US" dirty="0" smtClean="0"/>
              <a:t>,</a:t>
            </a:r>
            <a:r>
              <a:rPr lang="nl-NL" dirty="0" smtClean="0"/>
              <a:t> C</a:t>
            </a:r>
            <a:r>
              <a:rPr lang="en-US" dirty="0" smtClean="0"/>
              <a:t> </a:t>
            </a:r>
            <a:r>
              <a:rPr lang="nl-NL" dirty="0" smtClean="0"/>
              <a:t>Van Haaften-Day, NF Hacker, HW de Bruijn, AG van der Zee, F Ueland, R Bristow, ET Fung, D Munroe, S Skates.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2800" y="5185407"/>
            <a:ext cx="10329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Funding: 	NCI/EDRN BRL (D Chan), BDL (Z Zhang), CPTAC (H Zhang, Z Zhang,  			D Chan), DOD (Z Zhang), </a:t>
            </a:r>
            <a:r>
              <a:rPr lang="en-US" sz="2400" dirty="0"/>
              <a:t>and Vermillion Inc.</a:t>
            </a:r>
          </a:p>
        </p:txBody>
      </p:sp>
    </p:spTree>
    <p:extLst>
      <p:ext uri="{BB962C8B-B14F-4D97-AF65-F5344CB8AC3E}">
        <p14:creationId xmlns:p14="http://schemas.microsoft.com/office/powerpoint/2010/main" val="4123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Critical elements in IVDMIA design and development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1600200"/>
            <a:ext cx="1981200" cy="987046"/>
            <a:chOff x="1049217" y="2133600"/>
            <a:chExt cx="1981200" cy="9870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217" y="2133600"/>
              <a:ext cx="1981200" cy="679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58619" y="2812869"/>
              <a:ext cx="1763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Knowledge of disease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76502" y="4968596"/>
            <a:ext cx="1752600" cy="938809"/>
            <a:chOff x="3793012" y="2078414"/>
            <a:chExt cx="1752600" cy="9388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012" y="2078414"/>
              <a:ext cx="1752600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31642" y="2709446"/>
              <a:ext cx="14753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Target population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51921" y="4032801"/>
            <a:ext cx="1465971" cy="705741"/>
            <a:chOff x="3979061" y="3840408"/>
            <a:chExt cx="1465971" cy="705741"/>
          </a:xfrm>
        </p:grpSpPr>
        <p:pic>
          <p:nvPicPr>
            <p:cNvPr id="1031" name="Picture 7" descr="https://encrypted-tbn0.gstatic.com/images?q=tbn:ANd9GcRBxm1LwYoWw08Pm4naD8SuhmB8yDMnqxhDR1Ub66DS2jq92v6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061" y="3840408"/>
              <a:ext cx="493231" cy="705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46957" y="3847267"/>
              <a:ext cx="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Sampling</a:t>
              </a:r>
            </a:p>
            <a:p>
              <a:r>
                <a:rPr lang="en-US" sz="1200" dirty="0"/>
                <a:t>Inclusion/exclusion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39001" y="1600201"/>
            <a:ext cx="2038315" cy="1156319"/>
            <a:chOff x="6096000" y="1561682"/>
            <a:chExt cx="2038315" cy="1156319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620" y="1561682"/>
              <a:ext cx="1352550" cy="8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410224"/>
              <a:ext cx="2038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Knowledge of biomarkers</a:t>
              </a:r>
            </a:p>
          </p:txBody>
        </p:sp>
      </p:grpSp>
      <p:cxnSp>
        <p:nvCxnSpPr>
          <p:cNvPr id="18" name="Straight Arrow Connector 17"/>
          <p:cNvCxnSpPr>
            <a:stCxn id="10" idx="3"/>
            <a:endCxn id="1042" idx="1"/>
          </p:cNvCxnSpPr>
          <p:nvPr/>
        </p:nvCxnSpPr>
        <p:spPr>
          <a:xfrm flipV="1">
            <a:off x="3776985" y="2134233"/>
            <a:ext cx="1686750" cy="14457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060143" y="5013456"/>
            <a:ext cx="1435627" cy="1247019"/>
            <a:chOff x="3232927" y="4827718"/>
            <a:chExt cx="1516702" cy="1578502"/>
          </a:xfrm>
        </p:grpSpPr>
        <p:pic>
          <p:nvPicPr>
            <p:cNvPr id="1036" name="Picture 12" descr="http://t0.gstatic.com/images?q=tbn:ANd9GcSyAtwVh7uFferb6MnTmCrGY0_KHVPVbG2f0jKLKc-sQJMHXf3US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27" y="4827718"/>
              <a:ext cx="1516702" cy="125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88293" y="6016630"/>
              <a:ext cx="1405970" cy="389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Trial population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77956" y="3340525"/>
            <a:ext cx="1555327" cy="1148266"/>
            <a:chOff x="4648200" y="4416743"/>
            <a:chExt cx="1555327" cy="1148266"/>
          </a:xfrm>
        </p:grpSpPr>
        <p:pic>
          <p:nvPicPr>
            <p:cNvPr id="1034" name="Picture 10" descr="http://watt5.com/storage/group-cartoon.gif?__SQUARESPACE_CACHEVERSION=137858479584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165" y="4416743"/>
              <a:ext cx="829396" cy="69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4648200" y="5103344"/>
              <a:ext cx="1555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Designed samples for development</a:t>
              </a:r>
            </a:p>
          </p:txBody>
        </p:sp>
      </p:grpSp>
      <p:cxnSp>
        <p:nvCxnSpPr>
          <p:cNvPr id="74" name="Straight Arrow Connector 73"/>
          <p:cNvCxnSpPr>
            <a:stCxn id="68" idx="2"/>
            <a:endCxn id="1029" idx="0"/>
          </p:cNvCxnSpPr>
          <p:nvPr/>
        </p:nvCxnSpPr>
        <p:spPr>
          <a:xfrm>
            <a:off x="3092776" y="4385671"/>
            <a:ext cx="260027" cy="582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" idx="3"/>
            <a:endCxn id="1031" idx="0"/>
          </p:cNvCxnSpPr>
          <p:nvPr/>
        </p:nvCxnSpPr>
        <p:spPr>
          <a:xfrm>
            <a:off x="3776986" y="3579940"/>
            <a:ext cx="921551" cy="452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4" idx="2"/>
            <a:endCxn id="1034" idx="1"/>
          </p:cNvCxnSpPr>
          <p:nvPr/>
        </p:nvCxnSpPr>
        <p:spPr>
          <a:xfrm>
            <a:off x="3253318" y="2587246"/>
            <a:ext cx="2887602" cy="10988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Arrow 79"/>
          <p:cNvSpPr/>
          <p:nvPr/>
        </p:nvSpPr>
        <p:spPr>
          <a:xfrm rot="20106910">
            <a:off x="5666167" y="3778661"/>
            <a:ext cx="332426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4114152">
            <a:off x="4910774" y="4791271"/>
            <a:ext cx="411636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/>
          <p:cNvSpPr/>
          <p:nvPr/>
        </p:nvSpPr>
        <p:spPr>
          <a:xfrm rot="19597710">
            <a:off x="4072189" y="4588039"/>
            <a:ext cx="476243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191002" y="1600201"/>
            <a:ext cx="1725409" cy="1302617"/>
            <a:chOff x="3667001" y="1571639"/>
            <a:chExt cx="1725409" cy="1302617"/>
          </a:xfrm>
        </p:grpSpPr>
        <p:sp>
          <p:nvSpPr>
            <p:cNvPr id="69" name="TextBox 68"/>
            <p:cNvSpPr txBox="1"/>
            <p:nvPr/>
          </p:nvSpPr>
          <p:spPr>
            <a:xfrm>
              <a:off x="3667001" y="2566479"/>
              <a:ext cx="1725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Desired performance</a:t>
              </a: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735" y="1571639"/>
              <a:ext cx="1416929" cy="106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8534400" y="2717937"/>
            <a:ext cx="2133600" cy="1415228"/>
            <a:chOff x="6858000" y="2895600"/>
            <a:chExt cx="2133600" cy="1415228"/>
          </a:xfrm>
        </p:grpSpPr>
        <p:sp>
          <p:nvSpPr>
            <p:cNvPr id="99" name="TextBox 98"/>
            <p:cNvSpPr txBox="1"/>
            <p:nvPr/>
          </p:nvSpPr>
          <p:spPr>
            <a:xfrm>
              <a:off x="6858000" y="378760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Knowledge of </a:t>
              </a:r>
              <a:r>
                <a:rPr lang="en-US" sz="1400" dirty="0" smtClean="0"/>
                <a:t>machine learning &amp; statistics</a:t>
              </a:r>
              <a:endParaRPr lang="en-US" sz="1400" dirty="0"/>
            </a:p>
          </p:txBody>
        </p:sp>
        <p:pic>
          <p:nvPicPr>
            <p:cNvPr id="1044" name="Picture 20" descr="http://t2.gstatic.com/images?q=tbn:ANd9GcRYuvmnktjZVpF84J1RGNO_XzgXm2s-ByE4ujIXHEI5x5ZkZMR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912" y="2895600"/>
              <a:ext cx="1629975" cy="91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Group 95"/>
          <p:cNvGrpSpPr/>
          <p:nvPr/>
        </p:nvGrpSpPr>
        <p:grpSpPr>
          <a:xfrm>
            <a:off x="7028466" y="4430097"/>
            <a:ext cx="1752600" cy="1644174"/>
            <a:chOff x="6392685" y="4844645"/>
            <a:chExt cx="1752600" cy="1644174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580" y="4844645"/>
              <a:ext cx="1166811" cy="112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6392685" y="5965599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of IVDMIA models</a:t>
              </a:r>
            </a:p>
          </p:txBody>
        </p:sp>
      </p:grpSp>
      <p:cxnSp>
        <p:nvCxnSpPr>
          <p:cNvPr id="164" name="Straight Arrow Connector 163"/>
          <p:cNvCxnSpPr>
            <a:stCxn id="22" idx="2"/>
            <a:endCxn id="1045" idx="0"/>
          </p:cNvCxnSpPr>
          <p:nvPr/>
        </p:nvCxnSpPr>
        <p:spPr>
          <a:xfrm flipH="1">
            <a:off x="7904768" y="2756519"/>
            <a:ext cx="353391" cy="16735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99" idx="2"/>
          </p:cNvCxnSpPr>
          <p:nvPr/>
        </p:nvCxnSpPr>
        <p:spPr>
          <a:xfrm flipH="1">
            <a:off x="8229600" y="4133165"/>
            <a:ext cx="1371600" cy="3556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034" idx="3"/>
          </p:cNvCxnSpPr>
          <p:nvPr/>
        </p:nvCxnSpPr>
        <p:spPr>
          <a:xfrm>
            <a:off x="6970316" y="3686109"/>
            <a:ext cx="732304" cy="8026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1042" idx="3"/>
            <a:endCxn id="1045" idx="0"/>
          </p:cNvCxnSpPr>
          <p:nvPr/>
        </p:nvCxnSpPr>
        <p:spPr>
          <a:xfrm>
            <a:off x="6880665" y="2134233"/>
            <a:ext cx="1024103" cy="2295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ight Arrow 177"/>
          <p:cNvSpPr/>
          <p:nvPr/>
        </p:nvSpPr>
        <p:spPr>
          <a:xfrm rot="10800000">
            <a:off x="6674846" y="5401564"/>
            <a:ext cx="564154" cy="271997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8781066" y="4573054"/>
            <a:ext cx="1809098" cy="1309615"/>
            <a:chOff x="7257066" y="4573053"/>
            <a:chExt cx="1809098" cy="1309615"/>
          </a:xfrm>
        </p:grpSpPr>
        <p:pic>
          <p:nvPicPr>
            <p:cNvPr id="1049" name="Picture 25" descr="http://image.slidesharecdn.com/elizabethmansfieldfda-100716083112-phpapp01/95/slide-1-728.jpg?cb=12792874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900" y="4573053"/>
              <a:ext cx="1079430" cy="80957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TextBox 184"/>
            <p:cNvSpPr txBox="1"/>
            <p:nvPr/>
          </p:nvSpPr>
          <p:spPr>
            <a:xfrm>
              <a:off x="7257066" y="5359448"/>
              <a:ext cx="1809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Knowledge of IVD assay requirements</a:t>
              </a:r>
            </a:p>
          </p:txBody>
        </p:sp>
      </p:grpSp>
      <p:cxnSp>
        <p:nvCxnSpPr>
          <p:cNvPr id="187" name="Straight Arrow Connector 186"/>
          <p:cNvCxnSpPr>
            <a:stCxn id="1049" idx="1"/>
            <a:endCxn id="1045" idx="3"/>
          </p:cNvCxnSpPr>
          <p:nvPr/>
        </p:nvCxnSpPr>
        <p:spPr>
          <a:xfrm flipH="1">
            <a:off x="8488172" y="4977840"/>
            <a:ext cx="657728" cy="12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94589" y="3066780"/>
            <a:ext cx="2196372" cy="1318891"/>
            <a:chOff x="814119" y="3124200"/>
            <a:chExt cx="2196372" cy="1318891"/>
          </a:xfrm>
        </p:grpSpPr>
        <p:sp>
          <p:nvSpPr>
            <p:cNvPr id="68" name="TextBox 67"/>
            <p:cNvSpPr txBox="1"/>
            <p:nvPr/>
          </p:nvSpPr>
          <p:spPr>
            <a:xfrm>
              <a:off x="814119" y="4135314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Knowledge of clinical needs</a:t>
              </a:r>
            </a:p>
          </p:txBody>
        </p:sp>
        <p:pic>
          <p:nvPicPr>
            <p:cNvPr id="10" name="Picture 2" descr="http://1888.org/images/2011/05/30/6196/connecting-puzzle-piec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090" y="3124200"/>
              <a:ext cx="1368425" cy="102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/>
          <p:cNvCxnSpPr>
            <a:stCxn id="4" idx="2"/>
            <a:endCxn id="1029" idx="0"/>
          </p:cNvCxnSpPr>
          <p:nvPr/>
        </p:nvCxnSpPr>
        <p:spPr>
          <a:xfrm>
            <a:off x="3253318" y="2587247"/>
            <a:ext cx="99484" cy="23813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968424" y="3393799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68424" y="1702118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400" y="1711735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336971" y="3052764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333023" y="4943467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Critical elements in IVDMIA design and development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1600200"/>
            <a:ext cx="1981200" cy="987046"/>
            <a:chOff x="1049217" y="2133600"/>
            <a:chExt cx="1981200" cy="9870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217" y="2133600"/>
              <a:ext cx="1981200" cy="679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58619" y="2812869"/>
              <a:ext cx="1763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Knowledge of disease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76502" y="4968596"/>
            <a:ext cx="1752600" cy="938809"/>
            <a:chOff x="3793012" y="2078414"/>
            <a:chExt cx="1752600" cy="9388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012" y="2078414"/>
              <a:ext cx="1752600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31642" y="2709446"/>
              <a:ext cx="14753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Target population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51921" y="4032801"/>
            <a:ext cx="1465971" cy="705741"/>
            <a:chOff x="3979061" y="3840408"/>
            <a:chExt cx="1465971" cy="705741"/>
          </a:xfrm>
        </p:grpSpPr>
        <p:pic>
          <p:nvPicPr>
            <p:cNvPr id="1031" name="Picture 7" descr="https://encrypted-tbn0.gstatic.com/images?q=tbn:ANd9GcRBxm1LwYoWw08Pm4naD8SuhmB8yDMnqxhDR1Ub66DS2jq92v6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061" y="3840408"/>
              <a:ext cx="493231" cy="705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46957" y="3847267"/>
              <a:ext cx="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Sampling</a:t>
              </a:r>
            </a:p>
            <a:p>
              <a:r>
                <a:rPr lang="en-US" sz="1200" dirty="0"/>
                <a:t>Inclusion/exclusion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39001" y="1600201"/>
            <a:ext cx="2038315" cy="1156319"/>
            <a:chOff x="6096000" y="1561682"/>
            <a:chExt cx="2038315" cy="1156319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620" y="1561682"/>
              <a:ext cx="1352550" cy="8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410224"/>
              <a:ext cx="2038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Knowledge of biomarkers</a:t>
              </a:r>
            </a:p>
          </p:txBody>
        </p:sp>
      </p:grpSp>
      <p:cxnSp>
        <p:nvCxnSpPr>
          <p:cNvPr id="18" name="Straight Arrow Connector 17"/>
          <p:cNvCxnSpPr>
            <a:stCxn id="10" idx="3"/>
            <a:endCxn id="1042" idx="1"/>
          </p:cNvCxnSpPr>
          <p:nvPr/>
        </p:nvCxnSpPr>
        <p:spPr>
          <a:xfrm flipV="1">
            <a:off x="3776985" y="2134233"/>
            <a:ext cx="1686750" cy="14457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060143" y="5013456"/>
            <a:ext cx="1435627" cy="1247019"/>
            <a:chOff x="3232927" y="4827718"/>
            <a:chExt cx="1516702" cy="1578502"/>
          </a:xfrm>
        </p:grpSpPr>
        <p:pic>
          <p:nvPicPr>
            <p:cNvPr id="1036" name="Picture 12" descr="http://t0.gstatic.com/images?q=tbn:ANd9GcSyAtwVh7uFferb6MnTmCrGY0_KHVPVbG2f0jKLKc-sQJMHXf3US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27" y="4827718"/>
              <a:ext cx="1516702" cy="125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88293" y="6016630"/>
              <a:ext cx="1405970" cy="389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Trial population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77956" y="3340525"/>
            <a:ext cx="1555327" cy="1148266"/>
            <a:chOff x="4648200" y="4416743"/>
            <a:chExt cx="1555327" cy="1148266"/>
          </a:xfrm>
        </p:grpSpPr>
        <p:pic>
          <p:nvPicPr>
            <p:cNvPr id="1034" name="Picture 10" descr="http://watt5.com/storage/group-cartoon.gif?__SQUARESPACE_CACHEVERSION=137858479584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165" y="4416743"/>
              <a:ext cx="829396" cy="69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4648200" y="5103344"/>
              <a:ext cx="1555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Designed samples for development</a:t>
              </a:r>
            </a:p>
          </p:txBody>
        </p:sp>
      </p:grpSp>
      <p:cxnSp>
        <p:nvCxnSpPr>
          <p:cNvPr id="74" name="Straight Arrow Connector 73"/>
          <p:cNvCxnSpPr>
            <a:stCxn id="68" idx="2"/>
            <a:endCxn id="1029" idx="0"/>
          </p:cNvCxnSpPr>
          <p:nvPr/>
        </p:nvCxnSpPr>
        <p:spPr>
          <a:xfrm>
            <a:off x="3092776" y="4385671"/>
            <a:ext cx="260027" cy="582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" idx="3"/>
            <a:endCxn id="1031" idx="0"/>
          </p:cNvCxnSpPr>
          <p:nvPr/>
        </p:nvCxnSpPr>
        <p:spPr>
          <a:xfrm>
            <a:off x="3776986" y="3579940"/>
            <a:ext cx="921551" cy="452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4" idx="2"/>
            <a:endCxn id="1034" idx="1"/>
          </p:cNvCxnSpPr>
          <p:nvPr/>
        </p:nvCxnSpPr>
        <p:spPr>
          <a:xfrm>
            <a:off x="3253318" y="2587246"/>
            <a:ext cx="2887602" cy="10988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Arrow 79"/>
          <p:cNvSpPr/>
          <p:nvPr/>
        </p:nvSpPr>
        <p:spPr>
          <a:xfrm rot="20106910">
            <a:off x="5666167" y="3778661"/>
            <a:ext cx="332426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4114152">
            <a:off x="4910774" y="4791271"/>
            <a:ext cx="411636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/>
          <p:cNvSpPr/>
          <p:nvPr/>
        </p:nvSpPr>
        <p:spPr>
          <a:xfrm rot="19597710">
            <a:off x="4072189" y="4588039"/>
            <a:ext cx="476243" cy="271997"/>
          </a:xfrm>
          <a:prstGeom prst="right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191002" y="1600201"/>
            <a:ext cx="1725409" cy="1302617"/>
            <a:chOff x="3667001" y="1571639"/>
            <a:chExt cx="1725409" cy="1302617"/>
          </a:xfrm>
        </p:grpSpPr>
        <p:sp>
          <p:nvSpPr>
            <p:cNvPr id="69" name="TextBox 68"/>
            <p:cNvSpPr txBox="1"/>
            <p:nvPr/>
          </p:nvSpPr>
          <p:spPr>
            <a:xfrm>
              <a:off x="3667001" y="2566479"/>
              <a:ext cx="1725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Desired performance</a:t>
              </a: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735" y="1571639"/>
              <a:ext cx="1416929" cy="106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8534400" y="2717937"/>
            <a:ext cx="2133600" cy="1415228"/>
            <a:chOff x="6858000" y="2895600"/>
            <a:chExt cx="2133600" cy="1415228"/>
          </a:xfrm>
        </p:grpSpPr>
        <p:sp>
          <p:nvSpPr>
            <p:cNvPr id="99" name="TextBox 98"/>
            <p:cNvSpPr txBox="1"/>
            <p:nvPr/>
          </p:nvSpPr>
          <p:spPr>
            <a:xfrm>
              <a:off x="6858000" y="378760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Knowledge of </a:t>
              </a:r>
              <a:r>
                <a:rPr lang="en-US" sz="1400" dirty="0" smtClean="0"/>
                <a:t>machine learning &amp; statistics</a:t>
              </a:r>
              <a:endParaRPr lang="en-US" sz="1400" dirty="0"/>
            </a:p>
          </p:txBody>
        </p:sp>
        <p:pic>
          <p:nvPicPr>
            <p:cNvPr id="1044" name="Picture 20" descr="http://t2.gstatic.com/images?q=tbn:ANd9GcRYuvmnktjZVpF84J1RGNO_XzgXm2s-ByE4ujIXHEI5x5ZkZMR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912" y="2895600"/>
              <a:ext cx="1629975" cy="91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Group 95"/>
          <p:cNvGrpSpPr/>
          <p:nvPr/>
        </p:nvGrpSpPr>
        <p:grpSpPr>
          <a:xfrm>
            <a:off x="7028466" y="4430097"/>
            <a:ext cx="1752600" cy="1644174"/>
            <a:chOff x="6392685" y="4844645"/>
            <a:chExt cx="1752600" cy="1644174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580" y="4844645"/>
              <a:ext cx="1166811" cy="112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6392685" y="5965599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of IVDMIA models</a:t>
              </a:r>
            </a:p>
          </p:txBody>
        </p:sp>
      </p:grpSp>
      <p:cxnSp>
        <p:nvCxnSpPr>
          <p:cNvPr id="164" name="Straight Arrow Connector 163"/>
          <p:cNvCxnSpPr>
            <a:stCxn id="22" idx="2"/>
            <a:endCxn id="1045" idx="0"/>
          </p:cNvCxnSpPr>
          <p:nvPr/>
        </p:nvCxnSpPr>
        <p:spPr>
          <a:xfrm flipH="1">
            <a:off x="7904768" y="2756519"/>
            <a:ext cx="353391" cy="16735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99" idx="2"/>
          </p:cNvCxnSpPr>
          <p:nvPr/>
        </p:nvCxnSpPr>
        <p:spPr>
          <a:xfrm flipH="1">
            <a:off x="8229600" y="4133165"/>
            <a:ext cx="1371600" cy="3556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034" idx="3"/>
          </p:cNvCxnSpPr>
          <p:nvPr/>
        </p:nvCxnSpPr>
        <p:spPr>
          <a:xfrm>
            <a:off x="6970316" y="3686109"/>
            <a:ext cx="732304" cy="8026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1042" idx="3"/>
            <a:endCxn id="1045" idx="0"/>
          </p:cNvCxnSpPr>
          <p:nvPr/>
        </p:nvCxnSpPr>
        <p:spPr>
          <a:xfrm>
            <a:off x="6880665" y="2134233"/>
            <a:ext cx="1024103" cy="2295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ight Arrow 177"/>
          <p:cNvSpPr/>
          <p:nvPr/>
        </p:nvSpPr>
        <p:spPr>
          <a:xfrm rot="10800000">
            <a:off x="6674846" y="5401564"/>
            <a:ext cx="564154" cy="271997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8781066" y="4573054"/>
            <a:ext cx="1809098" cy="1309615"/>
            <a:chOff x="7257066" y="4573053"/>
            <a:chExt cx="1809098" cy="1309615"/>
          </a:xfrm>
        </p:grpSpPr>
        <p:pic>
          <p:nvPicPr>
            <p:cNvPr id="1049" name="Picture 25" descr="http://image.slidesharecdn.com/elizabethmansfieldfda-100716083112-phpapp01/95/slide-1-728.jpg?cb=12792874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900" y="4573053"/>
              <a:ext cx="1079430" cy="80957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TextBox 184"/>
            <p:cNvSpPr txBox="1"/>
            <p:nvPr/>
          </p:nvSpPr>
          <p:spPr>
            <a:xfrm>
              <a:off x="7257066" y="5359448"/>
              <a:ext cx="1809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Knowledge of IVD assay requirements</a:t>
              </a:r>
            </a:p>
          </p:txBody>
        </p:sp>
      </p:grpSp>
      <p:cxnSp>
        <p:nvCxnSpPr>
          <p:cNvPr id="187" name="Straight Arrow Connector 186"/>
          <p:cNvCxnSpPr>
            <a:stCxn id="1049" idx="1"/>
            <a:endCxn id="1045" idx="3"/>
          </p:cNvCxnSpPr>
          <p:nvPr/>
        </p:nvCxnSpPr>
        <p:spPr>
          <a:xfrm flipH="1">
            <a:off x="8488172" y="4977840"/>
            <a:ext cx="657728" cy="12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94589" y="3066780"/>
            <a:ext cx="2196372" cy="1318891"/>
            <a:chOff x="814119" y="3124200"/>
            <a:chExt cx="2196372" cy="1318891"/>
          </a:xfrm>
        </p:grpSpPr>
        <p:sp>
          <p:nvSpPr>
            <p:cNvPr id="68" name="TextBox 67"/>
            <p:cNvSpPr txBox="1"/>
            <p:nvPr/>
          </p:nvSpPr>
          <p:spPr>
            <a:xfrm>
              <a:off x="814119" y="4135314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Knowledge of clinical needs</a:t>
              </a:r>
            </a:p>
          </p:txBody>
        </p:sp>
        <p:pic>
          <p:nvPicPr>
            <p:cNvPr id="10" name="Picture 2" descr="http://1888.org/images/2011/05/30/6196/connecting-puzzle-piec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090" y="3124200"/>
              <a:ext cx="1368425" cy="102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/>
          <p:cNvCxnSpPr>
            <a:stCxn id="4" idx="2"/>
            <a:endCxn id="1029" idx="0"/>
          </p:cNvCxnSpPr>
          <p:nvPr/>
        </p:nvCxnSpPr>
        <p:spPr>
          <a:xfrm>
            <a:off x="3253318" y="2587247"/>
            <a:ext cx="99484" cy="23813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968424" y="3393799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68424" y="1702118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400" y="1711735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336971" y="3052764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333023" y="4943467"/>
            <a:ext cx="149448" cy="147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Identify needs</a:t>
            </a:r>
          </a:p>
          <a:p>
            <a:r>
              <a:rPr lang="en-US" sz="3200" dirty="0" smtClean="0"/>
              <a:t>Product specification</a:t>
            </a:r>
          </a:p>
          <a:p>
            <a:r>
              <a:rPr lang="en-US" sz="3200" dirty="0" smtClean="0"/>
              <a:t>Iterative prototyping</a:t>
            </a:r>
          </a:p>
          <a:p>
            <a:r>
              <a:rPr lang="en-US" sz="3200" dirty="0" smtClean="0"/>
              <a:t>Driven by specifications and external constraints.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53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85" y="741528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Needs: Develop </a:t>
            </a:r>
            <a:r>
              <a:rPr lang="en-US" sz="4000" dirty="0"/>
              <a:t>the right </a:t>
            </a:r>
            <a:r>
              <a:rPr lang="en-US" sz="4000" dirty="0" smtClean="0"/>
              <a:t>biomarkers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095" y="2008571"/>
            <a:ext cx="9879438" cy="327660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Clinically useful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Safe and effective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Practically &amp; commercially </a:t>
            </a:r>
            <a:r>
              <a:rPr lang="en-US" sz="3600" dirty="0" smtClean="0"/>
              <a:t>viable</a:t>
            </a:r>
          </a:p>
          <a:p>
            <a:pPr>
              <a:spcBef>
                <a:spcPts val="1800"/>
              </a:spcBef>
            </a:pPr>
            <a:endParaRPr lang="en-US" sz="3600" dirty="0"/>
          </a:p>
          <a:p>
            <a:pPr marL="0" indent="0">
              <a:spcBef>
                <a:spcPts val="1800"/>
              </a:spcBef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670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Intended use and desired clinical performance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574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570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test’s intended use is defined by the time point at which it is to be used along a disease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37686" y="2460782"/>
            <a:ext cx="8322410" cy="3745389"/>
            <a:chOff x="1537686" y="2460782"/>
            <a:chExt cx="8322410" cy="3745389"/>
          </a:xfrm>
        </p:grpSpPr>
        <p:pic>
          <p:nvPicPr>
            <p:cNvPr id="2150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350" y="3199446"/>
              <a:ext cx="5759450" cy="300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Line Callout 2 2"/>
            <p:cNvSpPr/>
            <p:nvPr/>
          </p:nvSpPr>
          <p:spPr>
            <a:xfrm>
              <a:off x="6921863" y="2999391"/>
              <a:ext cx="2938233" cy="64627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31826"/>
                <a:gd name="adj6" fmla="val -38874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altLang="en-US" b="1" dirty="0" smtClean="0">
                  <a:solidFill>
                    <a:schemeClr val="tx1"/>
                  </a:solidFill>
                </a:rPr>
                <a:t>Prognosis</a:t>
              </a:r>
            </a:p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altLang="en-US" b="1" dirty="0" smtClean="0">
                  <a:solidFill>
                    <a:schemeClr val="tx1"/>
                  </a:solidFill>
                </a:rPr>
                <a:t>Predicting response to </a:t>
              </a:r>
              <a:r>
                <a:rPr lang="en-US" altLang="en-US" b="1" dirty="0" err="1" smtClean="0">
                  <a:solidFill>
                    <a:schemeClr val="tx1"/>
                  </a:solidFill>
                </a:rPr>
                <a:t>Tx</a:t>
              </a:r>
              <a:endParaRPr lang="en-US" alt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47649" y="5304967"/>
              <a:ext cx="1380263" cy="467872"/>
              <a:chOff x="5406127" y="5371068"/>
              <a:chExt cx="1380263" cy="437654"/>
            </a:xfrm>
          </p:grpSpPr>
          <p:sp>
            <p:nvSpPr>
              <p:cNvPr id="5" name="Line Callout 2 4"/>
              <p:cNvSpPr/>
              <p:nvPr/>
            </p:nvSpPr>
            <p:spPr>
              <a:xfrm rot="16200000" flipH="1">
                <a:off x="5877432" y="4899763"/>
                <a:ext cx="437654" cy="138026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61517"/>
                  <a:gd name="adj6" fmla="val -167054"/>
                </a:avLst>
              </a:pr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06127" y="5413127"/>
                <a:ext cx="12612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Monitoring</a:t>
                </a:r>
                <a:endParaRPr lang="en-US" b="1" dirty="0"/>
              </a:p>
            </p:txBody>
          </p:sp>
        </p:grpSp>
        <p:sp>
          <p:nvSpPr>
            <p:cNvPr id="13" name="Line Callout 2 12"/>
            <p:cNvSpPr/>
            <p:nvPr/>
          </p:nvSpPr>
          <p:spPr>
            <a:xfrm flipH="1">
              <a:off x="3244584" y="2460782"/>
              <a:ext cx="1663753" cy="388985"/>
            </a:xfrm>
            <a:prstGeom prst="borderCallout2">
              <a:avLst>
                <a:gd name="adj1" fmla="val 62208"/>
                <a:gd name="adj2" fmla="val -3999"/>
                <a:gd name="adj3" fmla="val 62208"/>
                <a:gd name="adj4" fmla="val -16667"/>
                <a:gd name="adj5" fmla="val 516709"/>
                <a:gd name="adj6" fmla="val -39928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9171" y="2460782"/>
              <a:ext cx="16391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Early Detection</a:t>
              </a:r>
              <a:endParaRPr lang="en-US" b="1" dirty="0"/>
            </a:p>
          </p:txBody>
        </p:sp>
        <p:sp>
          <p:nvSpPr>
            <p:cNvPr id="18" name="Line Callout 2 17"/>
            <p:cNvSpPr/>
            <p:nvPr/>
          </p:nvSpPr>
          <p:spPr>
            <a:xfrm flipH="1">
              <a:off x="2452508" y="2987753"/>
              <a:ext cx="1161982" cy="388985"/>
            </a:xfrm>
            <a:prstGeom prst="borderCallout2">
              <a:avLst>
                <a:gd name="adj1" fmla="val 62208"/>
                <a:gd name="adj2" fmla="val -3999"/>
                <a:gd name="adj3" fmla="val 62208"/>
                <a:gd name="adj4" fmla="val -16667"/>
                <a:gd name="adj5" fmla="val 380764"/>
                <a:gd name="adj6" fmla="val -150496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7578" y="2987753"/>
              <a:ext cx="11118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Screening</a:t>
              </a:r>
              <a:endParaRPr lang="en-US" b="1" dirty="0"/>
            </a:p>
          </p:txBody>
        </p:sp>
        <p:sp>
          <p:nvSpPr>
            <p:cNvPr id="20" name="Line Callout 2 19"/>
            <p:cNvSpPr/>
            <p:nvPr/>
          </p:nvSpPr>
          <p:spPr>
            <a:xfrm flipH="1">
              <a:off x="1569206" y="3538185"/>
              <a:ext cx="1894088" cy="660194"/>
            </a:xfrm>
            <a:prstGeom prst="borderCallout2">
              <a:avLst>
                <a:gd name="adj1" fmla="val 62208"/>
                <a:gd name="adj2" fmla="val -3999"/>
                <a:gd name="adj3" fmla="val 62208"/>
                <a:gd name="adj4" fmla="val -16667"/>
                <a:gd name="adj5" fmla="val 146010"/>
                <a:gd name="adj6" fmla="val -25199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37686" y="3538185"/>
              <a:ext cx="175028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Risk Assessment</a:t>
              </a:r>
            </a:p>
            <a:p>
              <a:r>
                <a:rPr lang="en-US" b="1" dirty="0" smtClean="0"/>
                <a:t>Wellness?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5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The time point-defined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intended use in turns helps to define </a:t>
            </a:r>
            <a:r>
              <a:rPr lang="en-US" sz="3200" dirty="0"/>
              <a:t>IVDMIA target population (</a:t>
            </a:r>
            <a:r>
              <a:rPr lang="en-US" sz="3200" dirty="0">
                <a:solidFill>
                  <a:srgbClr val="C00000"/>
                </a:solidFill>
              </a:rPr>
              <a:t>inclusion/exclusion</a:t>
            </a:r>
            <a:r>
              <a:rPr lang="en-US" sz="3200" dirty="0" smtClean="0"/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 smtClean="0"/>
              <a:t>and consider the following: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dirty="0" smtClean="0"/>
              <a:t>If test is positive</a:t>
            </a:r>
            <a:r>
              <a:rPr lang="en-US" dirty="0"/>
              <a:t>, what are the options for clinical intervention? Will it likely </a:t>
            </a:r>
            <a:r>
              <a:rPr lang="en-US" dirty="0" smtClean="0"/>
              <a:t>alter patient outcomes</a:t>
            </a:r>
            <a:r>
              <a:rPr lang="en-US" dirty="0"/>
              <a:t>?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dirty="0" smtClean="0"/>
              <a:t>What are the consequence </a:t>
            </a:r>
            <a:r>
              <a:rPr lang="en-US" dirty="0"/>
              <a:t>for </a:t>
            </a:r>
            <a:r>
              <a:rPr lang="en-US" dirty="0" smtClean="0"/>
              <a:t>test false </a:t>
            </a:r>
            <a:r>
              <a:rPr lang="en-US" dirty="0"/>
              <a:t>positive/false negative?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dirty="0"/>
              <a:t>What are the current </a:t>
            </a:r>
            <a:r>
              <a:rPr lang="en-US" dirty="0" smtClean="0"/>
              <a:t>alternatives in testing for this intended use?</a:t>
            </a:r>
            <a:endParaRPr lang="en-US" dirty="0"/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dirty="0"/>
              <a:t>Availability of samples </a:t>
            </a:r>
            <a:r>
              <a:rPr lang="en-US" dirty="0" smtClean="0"/>
              <a:t>at this time-point under </a:t>
            </a:r>
            <a:r>
              <a:rPr lang="en-US" dirty="0"/>
              <a:t>current gold standard </a:t>
            </a:r>
            <a:r>
              <a:rPr lang="en-US" dirty="0" err="1"/>
              <a:t>Dx</a:t>
            </a:r>
            <a:r>
              <a:rPr lang="en-US" dirty="0"/>
              <a:t>? 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dirty="0"/>
              <a:t>Will a meaningful size of patient population benefit from the test</a:t>
            </a:r>
            <a:r>
              <a:rPr lang="en-US" dirty="0" smtClean="0"/>
              <a:t>? (potential commercial market size)</a:t>
            </a:r>
            <a:endParaRPr lang="en-US" dirty="0"/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dirty="0"/>
              <a:t>……</a:t>
            </a:r>
          </a:p>
          <a:p>
            <a:pPr>
              <a:spcBef>
                <a:spcPts val="6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969</Words>
  <Application>Microsoft Office PowerPoint</Application>
  <PresentationFormat>Widescreen</PresentationFormat>
  <Paragraphs>242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Helvetica</vt:lpstr>
      <vt:lpstr>Office Theme</vt:lpstr>
      <vt:lpstr>Equation</vt:lpstr>
      <vt:lpstr>By Design Approach in Biomarker Development, Validation, and Clinical Implementation</vt:lpstr>
      <vt:lpstr>Disclosure</vt:lpstr>
      <vt:lpstr>Development of IVDMIA</vt:lpstr>
      <vt:lpstr>Critical elements in IVDMIA design and development</vt:lpstr>
      <vt:lpstr>By design approach</vt:lpstr>
      <vt:lpstr>Needs: Develop the right biomarkers</vt:lpstr>
      <vt:lpstr>Intended use and desired clinical performance characteristics</vt:lpstr>
      <vt:lpstr>A test’s intended use is defined by the time point at which it is to be used along a disease process </vt:lpstr>
      <vt:lpstr>The time point-defined intended use in turns helps to define IVDMIA target population (inclusion/exclusion)</vt:lpstr>
      <vt:lpstr>Specifications: Design a test’s desired performance characteristics</vt:lpstr>
      <vt:lpstr>Biomarkers having sufficient discriminatory power with respect to desired performance?</vt:lpstr>
      <vt:lpstr>PowerPoint Presentation</vt:lpstr>
      <vt:lpstr>PowerPoint Presentation</vt:lpstr>
      <vt:lpstr>PowerPoint Presentation</vt:lpstr>
      <vt:lpstr>Iterative Selection: it’s not final until it’s final</vt:lpstr>
      <vt:lpstr>Finalize IVDMIA panel of biomarkers</vt:lpstr>
      <vt:lpstr>PowerPoint Presentation</vt:lpstr>
      <vt:lpstr>Derive models towards desired clinical performance</vt:lpstr>
      <vt:lpstr>Imperfect or wrong information and labeling errors</vt:lpstr>
      <vt:lpstr>Stability in bias-variance tradeoff feature informativeness + learning efficiency + sample size</vt:lpstr>
      <vt:lpstr>UMSA: a modified learning algorithm for SVM to integrate external knowledge/data in training </vt:lpstr>
      <vt:lpstr>Resistance to sample labeling error</vt:lpstr>
      <vt:lpstr>Knowledge of disease and clinical reality helps to set realistically achievable error rate</vt:lpstr>
      <vt:lpstr>By design model development</vt:lpstr>
      <vt:lpstr>Bloxplots of individual markers and IVDMIA</vt:lpstr>
      <vt:lpstr>Cutoff and clinical performance characteristics</vt:lpstr>
      <vt:lpstr>Derive models towards desired analytical performance</vt:lpstr>
      <vt:lpstr>MC estimated analytical performance characteristics of IVDMIA</vt:lpstr>
      <vt:lpstr>Interdisciplinary knowledge in IVDMIA development</vt:lpstr>
      <vt:lpstr>Center for biomarker discovery and translation</vt:lpstr>
      <vt:lpstr>Acknowledgement</vt:lpstr>
      <vt:lpstr>Critical elements in IVDMIA design and development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FDA requirements for analyte approval/clearance (analyte panel and classifiers) Guidance and constraints in IVDMIA development</dc:title>
  <dc:creator>Zh Zhang</dc:creator>
  <cp:lastModifiedBy>Zh Zhang</cp:lastModifiedBy>
  <cp:revision>38</cp:revision>
  <dcterms:created xsi:type="dcterms:W3CDTF">2018-03-05T20:25:58Z</dcterms:created>
  <dcterms:modified xsi:type="dcterms:W3CDTF">2018-03-06T15:32:22Z</dcterms:modified>
</cp:coreProperties>
</file>