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7" r:id="rId2"/>
  </p:sldMasterIdLst>
  <p:notesMasterIdLst>
    <p:notesMasterId r:id="rId22"/>
  </p:notesMasterIdLst>
  <p:sldIdLst>
    <p:sldId id="296" r:id="rId3"/>
    <p:sldId id="357" r:id="rId4"/>
    <p:sldId id="337" r:id="rId5"/>
    <p:sldId id="339" r:id="rId6"/>
    <p:sldId id="358" r:id="rId7"/>
    <p:sldId id="359" r:id="rId8"/>
    <p:sldId id="352" r:id="rId9"/>
    <p:sldId id="342" r:id="rId10"/>
    <p:sldId id="343" r:id="rId11"/>
    <p:sldId id="360" r:id="rId12"/>
    <p:sldId id="369" r:id="rId13"/>
    <p:sldId id="361" r:id="rId14"/>
    <p:sldId id="372" r:id="rId15"/>
    <p:sldId id="373" r:id="rId16"/>
    <p:sldId id="362" r:id="rId17"/>
    <p:sldId id="364" r:id="rId18"/>
    <p:sldId id="365" r:id="rId19"/>
    <p:sldId id="366" r:id="rId20"/>
    <p:sldId id="36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26" autoAdjust="0"/>
    <p:restoredTop sz="94705" autoAdjust="0"/>
  </p:normalViewPr>
  <p:slideViewPr>
    <p:cSldViewPr>
      <p:cViewPr varScale="1">
        <p:scale>
          <a:sx n="84" d="100"/>
          <a:sy n="84" d="100"/>
        </p:scale>
        <p:origin x="714" y="84"/>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p:cViewPr varScale="1">
        <p:scale>
          <a:sx n="101" d="100"/>
          <a:sy n="101" d="100"/>
        </p:scale>
        <p:origin x="-352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5D59AE-40B0-4C1C-81A3-7AA1E2D24579}" type="datetimeFigureOut">
              <a:rPr lang="en-US" smtClean="0"/>
              <a:t>3/7/2018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584020-4564-4A4F-988D-749A066A33F2}" type="slidenum">
              <a:rPr lang="en-US" smtClean="0"/>
              <a:t>‹#›</a:t>
            </a:fld>
            <a:endParaRPr lang="en-US"/>
          </a:p>
        </p:txBody>
      </p:sp>
    </p:spTree>
    <p:extLst>
      <p:ext uri="{BB962C8B-B14F-4D97-AF65-F5344CB8AC3E}">
        <p14:creationId xmlns:p14="http://schemas.microsoft.com/office/powerpoint/2010/main" val="311253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itchFamily="34" charset="-128"/>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defTabSz="914400" eaLnBrk="1" fontAlgn="auto" latinLnBrk="0" hangingPunct="1">
              <a:lnSpc>
                <a:spcPct val="100000"/>
              </a:lnSpc>
              <a:spcBef>
                <a:spcPts val="0"/>
              </a:spcBef>
              <a:spcAft>
                <a:spcPts val="0"/>
              </a:spcAft>
              <a:buClrTx/>
              <a:buSzTx/>
              <a:buFontTx/>
              <a:buNone/>
              <a:tabLst/>
              <a:defRPr/>
            </a:pPr>
            <a:fld id="{1684F94E-16A5-4678-A841-22604C6DD684}" type="slidenum">
              <a:rPr kumimoji="0" lang="en-US" altLang="en-US" sz="1800" b="0" i="0" u="none" strike="noStrike" kern="0" cap="none" spc="0" normalizeH="0" baseline="0" noProof="0">
                <a:ln>
                  <a:noFill/>
                </a:ln>
                <a:solidFill>
                  <a:prstClr val="black"/>
                </a:solidFill>
                <a:effectLst/>
                <a:uLnTx/>
                <a:uFillTx/>
                <a:latin typeface="Calibri" pitchFamily="34" charset="0"/>
                <a:ea typeface="ＭＳ Ｐゴシック" pitchFamily="34" charset="-128"/>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altLang="en-US" sz="1800" b="0" i="0" u="none" strike="noStrike" kern="0" cap="none" spc="0" normalizeH="0" baseline="0" noProof="0">
              <a:ln>
                <a:noFill/>
              </a:ln>
              <a:solidFill>
                <a:prstClr val="black"/>
              </a:solidFill>
              <a:effectLst/>
              <a:uLnTx/>
              <a:uFillTx/>
              <a:latin typeface="Calibri" pitchFamily="34" charset="0"/>
              <a:ea typeface="ＭＳ Ｐゴシック" pitchFamily="34" charset="-128"/>
            </a:endParaRPr>
          </a:p>
        </p:txBody>
      </p:sp>
    </p:spTree>
    <p:extLst>
      <p:ext uri="{BB962C8B-B14F-4D97-AF65-F5344CB8AC3E}">
        <p14:creationId xmlns:p14="http://schemas.microsoft.com/office/powerpoint/2010/main" val="25885657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Footer Placeholder 4"/>
          <p:cNvSpPr>
            <a:spLocks noGrp="1"/>
          </p:cNvSpPr>
          <p:nvPr>
            <p:ph type="ftr" sz="quarter" idx="11"/>
          </p:nvPr>
        </p:nvSpPr>
        <p:spPr/>
        <p:txBody>
          <a:bodyPr/>
          <a:lstStyle/>
          <a:p>
            <a:r>
              <a:rPr lang="en-US" dirty="0"/>
              <a:t>CSCPDPC Hawaii 2014</a:t>
            </a:r>
          </a:p>
        </p:txBody>
      </p:sp>
      <p:sp>
        <p:nvSpPr>
          <p:cNvPr id="6" name="Slide Number Placeholder 5"/>
          <p:cNvSpPr>
            <a:spLocks noGrp="1"/>
          </p:cNvSpPr>
          <p:nvPr>
            <p:ph type="sldNum" sz="quarter" idx="12"/>
          </p:nvPr>
        </p:nvSpPr>
        <p:spPr/>
        <p:txBody>
          <a:bodyPr/>
          <a:lstStyle/>
          <a:p>
            <a:fld id="{805704E4-3AE3-4021-9CCD-149816E520D6}" type="slidenum">
              <a:rPr lang="en-US" smtClean="0"/>
              <a:t>‹#›</a:t>
            </a:fld>
            <a:endParaRPr lang="en-US"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01" y="76200"/>
            <a:ext cx="1142999" cy="694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200" y="0"/>
            <a:ext cx="2743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382000" y="6215702"/>
            <a:ext cx="688176" cy="642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183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A29AD3-9DA5-4C15-B557-027FF223E7B6}" type="datetime1">
              <a:rPr lang="en-US" smtClean="0"/>
              <a:t>3/7/2018</a:t>
            </a:fld>
            <a:endParaRPr lang="en-US"/>
          </a:p>
        </p:txBody>
      </p:sp>
      <p:sp>
        <p:nvSpPr>
          <p:cNvPr id="5" name="Footer Placeholder 4"/>
          <p:cNvSpPr>
            <a:spLocks noGrp="1"/>
          </p:cNvSpPr>
          <p:nvPr>
            <p:ph type="ftr" sz="quarter" idx="11"/>
          </p:nvPr>
        </p:nvSpPr>
        <p:spPr/>
        <p:txBody>
          <a:bodyPr/>
          <a:lstStyle/>
          <a:p>
            <a:r>
              <a:rPr lang="en-US"/>
              <a:t>CSCPDPC Hawaii 2014</a:t>
            </a:r>
          </a:p>
        </p:txBody>
      </p:sp>
      <p:sp>
        <p:nvSpPr>
          <p:cNvPr id="6" name="Slide Number Placeholder 5"/>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2280838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AB38A2-A3EE-4DC3-B6E4-79346F9EE457}" type="datetime1">
              <a:rPr lang="en-US" smtClean="0"/>
              <a:t>3/7/2018</a:t>
            </a:fld>
            <a:endParaRPr lang="en-US"/>
          </a:p>
        </p:txBody>
      </p:sp>
      <p:sp>
        <p:nvSpPr>
          <p:cNvPr id="5" name="Footer Placeholder 4"/>
          <p:cNvSpPr>
            <a:spLocks noGrp="1"/>
          </p:cNvSpPr>
          <p:nvPr>
            <p:ph type="ftr" sz="quarter" idx="11"/>
          </p:nvPr>
        </p:nvSpPr>
        <p:spPr/>
        <p:txBody>
          <a:bodyPr/>
          <a:lstStyle/>
          <a:p>
            <a:r>
              <a:rPr lang="en-US"/>
              <a:t>CSCPDPC Hawaii 2014</a:t>
            </a:r>
          </a:p>
        </p:txBody>
      </p:sp>
      <p:sp>
        <p:nvSpPr>
          <p:cNvPr id="6" name="Slide Number Placeholder 5"/>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2829034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ody Regular">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8" name="Text Placeholder 7"/>
          <p:cNvSpPr>
            <a:spLocks noGrp="1"/>
          </p:cNvSpPr>
          <p:nvPr>
            <p:ph type="body" sz="quarter" idx="11"/>
          </p:nvPr>
        </p:nvSpPr>
        <p:spPr/>
        <p:txBody>
          <a:bodyPr/>
          <a:lstStyle>
            <a:lvl1pPr>
              <a:buFontTx/>
              <a:buNone/>
              <a:defRPr/>
            </a:lvl1pPr>
            <a:lvl2pPr>
              <a:buSzPct val="100000"/>
              <a:buFont typeface="Arial"/>
              <a:buChar char="•"/>
              <a:defRPr/>
            </a:lvl2pPr>
            <a:lvl3pPr>
              <a:buSzPct val="50000"/>
              <a:buFont typeface="Wingdings" charset="2"/>
              <a:buChar char=""/>
              <a:defRPr/>
            </a:lvl3pPr>
            <a:lvl4pPr>
              <a:buSzPct val="80000"/>
              <a:buFont typeface="Wingdings" charset="2"/>
              <a:buChar char="§"/>
              <a:defRPr/>
            </a:lvl4pPr>
            <a:lvl5pPr>
              <a:buFontTx/>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Slide Number Placeholder 2"/>
          <p:cNvSpPr>
            <a:spLocks noGrp="1"/>
          </p:cNvSpPr>
          <p:nvPr>
            <p:ph type="sldNum" sz="quarter" idx="12"/>
          </p:nvPr>
        </p:nvSpPr>
        <p:spPr/>
        <p:txBody>
          <a:bodyPr/>
          <a:lstStyle>
            <a:lvl1pPr>
              <a:defRPr>
                <a:solidFill>
                  <a:schemeClr val="tx2"/>
                </a:solidFill>
              </a:defRPr>
            </a:lvl1pPr>
          </a:lstStyle>
          <a:p>
            <a:pPr>
              <a:defRPr/>
            </a:pPr>
            <a:fld id="{88102EB3-0BC1-47DF-9257-90A9A28D0272}" type="slidenum">
              <a:rPr lang="en-US"/>
              <a:pPr>
                <a:defRPr/>
              </a:pPr>
              <a:t>‹#›</a:t>
            </a:fld>
            <a:endParaRPr lang="en-US"/>
          </a:p>
        </p:txBody>
      </p:sp>
    </p:spTree>
    <p:extLst>
      <p:ext uri="{BB962C8B-B14F-4D97-AF65-F5344CB8AC3E}">
        <p14:creationId xmlns:p14="http://schemas.microsoft.com/office/powerpoint/2010/main" val="41071727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Line 7"/>
          <p:cNvSpPr>
            <a:spLocks noChangeShapeType="1"/>
          </p:cNvSpPr>
          <p:nvPr/>
        </p:nvSpPr>
        <p:spPr bwMode="auto">
          <a:xfrm flipV="1">
            <a:off x="1371600" y="190500"/>
            <a:ext cx="0" cy="68580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solidFill>
                <a:srgbClr val="FFFFFF"/>
              </a:solidFill>
              <a:latin typeface="Arial" pitchFamily="34" charset="0"/>
            </a:endParaRPr>
          </a:p>
        </p:txBody>
      </p:sp>
      <p:sp>
        <p:nvSpPr>
          <p:cNvPr id="4" name="Rectangle 6"/>
          <p:cNvSpPr txBox="1">
            <a:spLocks noChangeArrowheads="1"/>
          </p:cNvSpPr>
          <p:nvPr userDrawn="1"/>
        </p:nvSpPr>
        <p:spPr bwMode="auto">
          <a:xfrm>
            <a:off x="8756650" y="6586538"/>
            <a:ext cx="387350" cy="263525"/>
          </a:xfrm>
          <a:prstGeom prst="rect">
            <a:avLst/>
          </a:prstGeom>
          <a:noFill/>
          <a:ln>
            <a:noFill/>
          </a:ln>
          <a:effectLst/>
          <a:extLst/>
        </p:spPr>
        <p:txBody>
          <a:bodyPr anchor="ctr" anchorCtr="1"/>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1BA373FF-28AF-4855-B6E7-F63D1DD83A95}" type="slidenum">
              <a:rPr lang="en-US" sz="1200" smtClean="0">
                <a:solidFill>
                  <a:srgbClr val="5B5B5B"/>
                </a:solidFill>
              </a:rPr>
              <a:pPr eaLnBrk="1" hangingPunct="1">
                <a:defRPr/>
              </a:pPr>
              <a:t>‹#›</a:t>
            </a:fld>
            <a:endParaRPr lang="en-US" sz="1200">
              <a:solidFill>
                <a:srgbClr val="5B5B5B"/>
              </a:solidFill>
            </a:endParaRPr>
          </a:p>
        </p:txBody>
      </p:sp>
      <p:sp>
        <p:nvSpPr>
          <p:cNvPr id="8" name="Rectangle 2"/>
          <p:cNvSpPr>
            <a:spLocks noGrp="1" noChangeArrowheads="1"/>
          </p:cNvSpPr>
          <p:nvPr>
            <p:ph type="title"/>
          </p:nvPr>
        </p:nvSpPr>
        <p:spPr bwMode="auto">
          <a:xfrm>
            <a:off x="1524000" y="76200"/>
            <a:ext cx="7010400" cy="876300"/>
          </a:xfrm>
          <a:prstGeom prst="rect">
            <a:avLst/>
          </a:prstGeom>
          <a:noFill/>
          <a:ln>
            <a:noFill/>
          </a:ln>
          <a:effectLst/>
          <a:extLst/>
        </p:spPr>
        <p:txBody>
          <a:bodyPr/>
          <a:lstStyle/>
          <a:p>
            <a:pPr lvl="0"/>
            <a:r>
              <a:rPr lang="en-US"/>
              <a:t>Click to edit Master title style</a:t>
            </a:r>
            <a:endParaRPr lang="en-US" dirty="0"/>
          </a:p>
        </p:txBody>
      </p:sp>
      <p:sp>
        <p:nvSpPr>
          <p:cNvPr id="5" name="Rectangle 4"/>
          <p:cNvSpPr>
            <a:spLocks noGrp="1" noChangeArrowheads="1"/>
          </p:cNvSpPr>
          <p:nvPr>
            <p:ph type="dt" sz="half" idx="10"/>
          </p:nvPr>
        </p:nvSpPr>
        <p:spPr>
          <a:xfrm>
            <a:off x="7086600" y="6248400"/>
            <a:ext cx="1524000" cy="457200"/>
          </a:xfrm>
        </p:spPr>
        <p:txBody>
          <a:bodyPr/>
          <a:lstStyle>
            <a:lvl1pPr>
              <a:defRPr/>
            </a:lvl1pPr>
          </a:lstStyle>
          <a:p>
            <a:pPr>
              <a:defRPr/>
            </a:pPr>
            <a:fld id="{982D8CAC-FD45-4A95-86F3-DBC8C981A50A}" type="datetime1">
              <a:rPr lang="en-US"/>
              <a:pPr>
                <a:defRPr/>
              </a:pPr>
              <a:t>3/7/2018</a:t>
            </a:fld>
            <a:endParaRPr lang="en-US"/>
          </a:p>
        </p:txBody>
      </p:sp>
      <p:sp>
        <p:nvSpPr>
          <p:cNvPr id="6" name="Rectangle 5"/>
          <p:cNvSpPr>
            <a:spLocks noGrp="1" noChangeArrowheads="1"/>
          </p:cNvSpPr>
          <p:nvPr>
            <p:ph type="ftr" sz="quarter" idx="11"/>
          </p:nvPr>
        </p:nvSpPr>
        <p:spPr>
          <a:xfrm>
            <a:off x="38100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2209800" y="6248400"/>
            <a:ext cx="1219200" cy="457200"/>
          </a:xfrm>
        </p:spPr>
        <p:txBody>
          <a:bodyPr/>
          <a:lstStyle>
            <a:lvl1pPr>
              <a:defRPr/>
            </a:lvl1pPr>
          </a:lstStyle>
          <a:p>
            <a:pPr>
              <a:defRPr/>
            </a:pPr>
            <a:fld id="{8EAD4764-8940-4880-8CF5-66D544309910}" type="slidenum">
              <a:rPr lang="en-US"/>
              <a:pPr>
                <a:defRPr/>
              </a:pPr>
              <a:t>‹#›</a:t>
            </a:fld>
            <a:endParaRPr lang="en-US"/>
          </a:p>
        </p:txBody>
      </p:sp>
    </p:spTree>
    <p:extLst>
      <p:ext uri="{BB962C8B-B14F-4D97-AF65-F5344CB8AC3E}">
        <p14:creationId xmlns:p14="http://schemas.microsoft.com/office/powerpoint/2010/main" val="419789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A534B77D-82B2-4B21-A793-E783E7CBE065}" type="datetime1">
              <a:rPr lang="en-US"/>
              <a:pPr>
                <a:defRPr/>
              </a:pPr>
              <a:t>3/7/2018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DBE153-5D76-4662-90EE-20FA13E78E32}" type="slidenum">
              <a:rPr lang="en-US"/>
              <a:pPr>
                <a:defRPr/>
              </a:pPr>
              <a:t>‹#›</a:t>
            </a:fld>
            <a:endParaRPr lang="en-US"/>
          </a:p>
        </p:txBody>
      </p:sp>
    </p:spTree>
    <p:extLst>
      <p:ext uri="{BB962C8B-B14F-4D97-AF65-F5344CB8AC3E}">
        <p14:creationId xmlns:p14="http://schemas.microsoft.com/office/powerpoint/2010/main" val="2107579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2F821EC-6EAB-4AD6-BB5D-619CA552AD87}" type="datetime1">
              <a:rPr lang="en-US"/>
              <a:pPr>
                <a:defRPr/>
              </a:pPr>
              <a:t>3/7/2018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BA6EE0-B932-4D54-9799-41C19B918C0E}" type="slidenum">
              <a:rPr lang="en-US"/>
              <a:pPr>
                <a:defRPr/>
              </a:pPr>
              <a:t>‹#›</a:t>
            </a:fld>
            <a:endParaRPr lang="en-US"/>
          </a:p>
        </p:txBody>
      </p:sp>
    </p:spTree>
    <p:extLst>
      <p:ext uri="{BB962C8B-B14F-4D97-AF65-F5344CB8AC3E}">
        <p14:creationId xmlns:p14="http://schemas.microsoft.com/office/powerpoint/2010/main" val="2592815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C5542B9E-528A-477B-B35E-C245D5A3F706}" type="datetime1">
              <a:rPr lang="en-US"/>
              <a:pPr>
                <a:defRPr/>
              </a:pPr>
              <a:t>3/7/2018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A17C81-DE5A-4F60-8431-4B086A2B5641}" type="slidenum">
              <a:rPr lang="en-US"/>
              <a:pPr>
                <a:defRPr/>
              </a:pPr>
              <a:t>‹#›</a:t>
            </a:fld>
            <a:endParaRPr lang="en-US"/>
          </a:p>
        </p:txBody>
      </p:sp>
    </p:spTree>
    <p:extLst>
      <p:ext uri="{BB962C8B-B14F-4D97-AF65-F5344CB8AC3E}">
        <p14:creationId xmlns:p14="http://schemas.microsoft.com/office/powerpoint/2010/main" val="12494591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FFC15225-D377-405F-9071-D492A94A31F9}" type="datetime1">
              <a:rPr lang="en-US"/>
              <a:pPr>
                <a:defRPr/>
              </a:pPr>
              <a:t>3/7/2018</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E54C0D4-BE4E-47D4-BF99-994FE348B36A}" type="slidenum">
              <a:rPr lang="en-US"/>
              <a:pPr>
                <a:defRPr/>
              </a:pPr>
              <a:t>‹#›</a:t>
            </a:fld>
            <a:endParaRPr lang="en-US"/>
          </a:p>
        </p:txBody>
      </p:sp>
    </p:spTree>
    <p:extLst>
      <p:ext uri="{BB962C8B-B14F-4D97-AF65-F5344CB8AC3E}">
        <p14:creationId xmlns:p14="http://schemas.microsoft.com/office/powerpoint/2010/main" val="4018658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25797E86-CAF1-4796-B6C6-A6DB3388C499}" type="datetime1">
              <a:rPr lang="en-US"/>
              <a:pPr>
                <a:defRPr/>
              </a:pPr>
              <a:t>3/7/2018</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481C4FE-5D4F-4ABE-9D16-1461B58A6307}" type="slidenum">
              <a:rPr lang="en-US"/>
              <a:pPr>
                <a:defRPr/>
              </a:pPr>
              <a:t>‹#›</a:t>
            </a:fld>
            <a:endParaRPr lang="en-US"/>
          </a:p>
        </p:txBody>
      </p:sp>
    </p:spTree>
    <p:extLst>
      <p:ext uri="{BB962C8B-B14F-4D97-AF65-F5344CB8AC3E}">
        <p14:creationId xmlns:p14="http://schemas.microsoft.com/office/powerpoint/2010/main" val="9875215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3D1840B-38B2-4463-BF45-7EDF44CE199D}" type="datetime1">
              <a:rPr lang="en-US"/>
              <a:pPr>
                <a:defRPr/>
              </a:pPr>
              <a:t>3/7/2018</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BA09731-59F4-48D3-B6EF-07FE92375A69}" type="slidenum">
              <a:rPr lang="en-US"/>
              <a:pPr>
                <a:defRPr/>
              </a:pPr>
              <a:t>‹#›</a:t>
            </a:fld>
            <a:endParaRPr lang="en-US"/>
          </a:p>
        </p:txBody>
      </p:sp>
    </p:spTree>
    <p:extLst>
      <p:ext uri="{BB962C8B-B14F-4D97-AF65-F5344CB8AC3E}">
        <p14:creationId xmlns:p14="http://schemas.microsoft.com/office/powerpoint/2010/main" val="3714343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1DD719-5D90-4DF5-8032-9F21DAF764A7}" type="datetime1">
              <a:rPr lang="en-US" smtClean="0"/>
              <a:t>3/7/2018</a:t>
            </a:fld>
            <a:endParaRPr lang="en-US"/>
          </a:p>
        </p:txBody>
      </p:sp>
      <p:sp>
        <p:nvSpPr>
          <p:cNvPr id="5" name="Footer Placeholder 4"/>
          <p:cNvSpPr>
            <a:spLocks noGrp="1"/>
          </p:cNvSpPr>
          <p:nvPr>
            <p:ph type="ftr" sz="quarter" idx="11"/>
          </p:nvPr>
        </p:nvSpPr>
        <p:spPr/>
        <p:txBody>
          <a:bodyPr/>
          <a:lstStyle/>
          <a:p>
            <a:r>
              <a:rPr lang="en-US"/>
              <a:t>CSCPDPC Hawaii 2014</a:t>
            </a:r>
          </a:p>
        </p:txBody>
      </p:sp>
      <p:sp>
        <p:nvSpPr>
          <p:cNvPr id="6" name="Slide Number Placeholder 5"/>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39209215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DC0A9EB-2F3E-4786-9F57-FE4277EB7857}" type="datetime1">
              <a:rPr lang="en-US"/>
              <a:pPr>
                <a:defRPr/>
              </a:pPr>
              <a:t>3/7/2018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AB85A6-B6A4-4957-B689-57F65539F04B}" type="slidenum">
              <a:rPr lang="en-US"/>
              <a:pPr>
                <a:defRPr/>
              </a:pPr>
              <a:t>‹#›</a:t>
            </a:fld>
            <a:endParaRPr lang="en-US"/>
          </a:p>
        </p:txBody>
      </p:sp>
    </p:spTree>
    <p:extLst>
      <p:ext uri="{BB962C8B-B14F-4D97-AF65-F5344CB8AC3E}">
        <p14:creationId xmlns:p14="http://schemas.microsoft.com/office/powerpoint/2010/main" val="27465847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ECD5F84-FE3A-4ED0-92C2-81299A4F531C}" type="datetime1">
              <a:rPr lang="en-US"/>
              <a:pPr>
                <a:defRPr/>
              </a:pPr>
              <a:t>3/7/2018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143EAA5-5FF6-46EE-83EE-E39949431730}" type="slidenum">
              <a:rPr lang="en-US"/>
              <a:pPr>
                <a:defRPr/>
              </a:pPr>
              <a:t>‹#›</a:t>
            </a:fld>
            <a:endParaRPr lang="en-US"/>
          </a:p>
        </p:txBody>
      </p:sp>
    </p:spTree>
    <p:extLst>
      <p:ext uri="{BB962C8B-B14F-4D97-AF65-F5344CB8AC3E}">
        <p14:creationId xmlns:p14="http://schemas.microsoft.com/office/powerpoint/2010/main" val="34925274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62572EC0-B163-43D8-AE8A-43892B49852D}" type="datetime1">
              <a:rPr lang="en-US"/>
              <a:pPr>
                <a:defRPr/>
              </a:pPr>
              <a:t>3/7/2018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70BE43-6C85-4A4A-BB62-A5911DDF1C96}" type="slidenum">
              <a:rPr lang="en-US"/>
              <a:pPr>
                <a:defRPr/>
              </a:pPr>
              <a:t>‹#›</a:t>
            </a:fld>
            <a:endParaRPr lang="en-US"/>
          </a:p>
        </p:txBody>
      </p:sp>
    </p:spTree>
    <p:extLst>
      <p:ext uri="{BB962C8B-B14F-4D97-AF65-F5344CB8AC3E}">
        <p14:creationId xmlns:p14="http://schemas.microsoft.com/office/powerpoint/2010/main" val="6221349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04ABF1A9-EA98-4674-9EE2-B68C3EB80C64}" type="datetime1">
              <a:rPr lang="en-US"/>
              <a:pPr>
                <a:defRPr/>
              </a:pPr>
              <a:t>3/7/2018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A37664-D9E5-42D3-B2E3-25FBE46DD2A3}" type="slidenum">
              <a:rPr lang="en-US"/>
              <a:pPr>
                <a:defRPr/>
              </a:pPr>
              <a:t>‹#›</a:t>
            </a:fld>
            <a:endParaRPr lang="en-US"/>
          </a:p>
        </p:txBody>
      </p:sp>
    </p:spTree>
    <p:extLst>
      <p:ext uri="{BB962C8B-B14F-4D97-AF65-F5344CB8AC3E}">
        <p14:creationId xmlns:p14="http://schemas.microsoft.com/office/powerpoint/2010/main" val="396073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C841A9-CB8F-4F38-85E5-FF303012F6AB}" type="datetime1">
              <a:rPr lang="en-US" smtClean="0"/>
              <a:t>3/7/2018</a:t>
            </a:fld>
            <a:endParaRPr lang="en-US"/>
          </a:p>
        </p:txBody>
      </p:sp>
      <p:sp>
        <p:nvSpPr>
          <p:cNvPr id="5" name="Footer Placeholder 4"/>
          <p:cNvSpPr>
            <a:spLocks noGrp="1"/>
          </p:cNvSpPr>
          <p:nvPr>
            <p:ph type="ftr" sz="quarter" idx="11"/>
          </p:nvPr>
        </p:nvSpPr>
        <p:spPr/>
        <p:txBody>
          <a:bodyPr/>
          <a:lstStyle/>
          <a:p>
            <a:r>
              <a:rPr lang="en-US"/>
              <a:t>CSCPDPC Hawaii 2014</a:t>
            </a:r>
          </a:p>
        </p:txBody>
      </p:sp>
      <p:sp>
        <p:nvSpPr>
          <p:cNvPr id="6" name="Slide Number Placeholder 5"/>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1809638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E4D991-EC15-429B-B2C4-F0675C71C72C}" type="datetime1">
              <a:rPr lang="en-US" smtClean="0"/>
              <a:t>3/7/2018</a:t>
            </a:fld>
            <a:endParaRPr lang="en-US"/>
          </a:p>
        </p:txBody>
      </p:sp>
      <p:sp>
        <p:nvSpPr>
          <p:cNvPr id="6" name="Footer Placeholder 5"/>
          <p:cNvSpPr>
            <a:spLocks noGrp="1"/>
          </p:cNvSpPr>
          <p:nvPr>
            <p:ph type="ftr" sz="quarter" idx="11"/>
          </p:nvPr>
        </p:nvSpPr>
        <p:spPr/>
        <p:txBody>
          <a:bodyPr/>
          <a:lstStyle/>
          <a:p>
            <a:r>
              <a:rPr lang="en-US"/>
              <a:t>CSCPDPC Hawaii 2014</a:t>
            </a:r>
          </a:p>
        </p:txBody>
      </p:sp>
      <p:sp>
        <p:nvSpPr>
          <p:cNvPr id="7" name="Slide Number Placeholder 6"/>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269435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3A37C74-57BB-4A99-A1AA-3334D1C680EE}" type="datetime1">
              <a:rPr lang="en-US" smtClean="0"/>
              <a:t>3/7/2018</a:t>
            </a:fld>
            <a:endParaRPr lang="en-US"/>
          </a:p>
        </p:txBody>
      </p:sp>
      <p:sp>
        <p:nvSpPr>
          <p:cNvPr id="8" name="Footer Placeholder 7"/>
          <p:cNvSpPr>
            <a:spLocks noGrp="1"/>
          </p:cNvSpPr>
          <p:nvPr>
            <p:ph type="ftr" sz="quarter" idx="11"/>
          </p:nvPr>
        </p:nvSpPr>
        <p:spPr/>
        <p:txBody>
          <a:bodyPr/>
          <a:lstStyle/>
          <a:p>
            <a:r>
              <a:rPr lang="en-US"/>
              <a:t>CSCPDPC Hawaii 2014</a:t>
            </a:r>
          </a:p>
        </p:txBody>
      </p:sp>
      <p:sp>
        <p:nvSpPr>
          <p:cNvPr id="9" name="Slide Number Placeholder 8"/>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376161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6F28F7-22CD-473A-BED7-7787C7D6C967}" type="datetime1">
              <a:rPr lang="en-US" smtClean="0"/>
              <a:t>3/7/2018</a:t>
            </a:fld>
            <a:endParaRPr lang="en-US"/>
          </a:p>
        </p:txBody>
      </p:sp>
      <p:sp>
        <p:nvSpPr>
          <p:cNvPr id="4" name="Footer Placeholder 3"/>
          <p:cNvSpPr>
            <a:spLocks noGrp="1"/>
          </p:cNvSpPr>
          <p:nvPr>
            <p:ph type="ftr" sz="quarter" idx="11"/>
          </p:nvPr>
        </p:nvSpPr>
        <p:spPr/>
        <p:txBody>
          <a:bodyPr/>
          <a:lstStyle/>
          <a:p>
            <a:r>
              <a:rPr lang="en-US"/>
              <a:t>CSCPDPC Hawaii 2014</a:t>
            </a:r>
          </a:p>
        </p:txBody>
      </p:sp>
      <p:sp>
        <p:nvSpPr>
          <p:cNvPr id="5" name="Slide Number Placeholder 4"/>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2424588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90201F-6F3B-4978-B559-EED27E700780}" type="datetime1">
              <a:rPr lang="en-US" smtClean="0"/>
              <a:t>3/7/2018</a:t>
            </a:fld>
            <a:endParaRPr lang="en-US"/>
          </a:p>
        </p:txBody>
      </p:sp>
      <p:sp>
        <p:nvSpPr>
          <p:cNvPr id="3" name="Footer Placeholder 2"/>
          <p:cNvSpPr>
            <a:spLocks noGrp="1"/>
          </p:cNvSpPr>
          <p:nvPr>
            <p:ph type="ftr" sz="quarter" idx="11"/>
          </p:nvPr>
        </p:nvSpPr>
        <p:spPr/>
        <p:txBody>
          <a:bodyPr/>
          <a:lstStyle/>
          <a:p>
            <a:r>
              <a:rPr lang="en-US"/>
              <a:t>CSCPDPC Hawaii 2014</a:t>
            </a:r>
          </a:p>
        </p:txBody>
      </p:sp>
      <p:sp>
        <p:nvSpPr>
          <p:cNvPr id="4" name="Slide Number Placeholder 3"/>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465675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0CC6F7-0E0E-4986-838B-B630AC9C8F69}" type="datetime1">
              <a:rPr lang="en-US" smtClean="0"/>
              <a:t>3/7/2018</a:t>
            </a:fld>
            <a:endParaRPr lang="en-US"/>
          </a:p>
        </p:txBody>
      </p:sp>
      <p:sp>
        <p:nvSpPr>
          <p:cNvPr id="6" name="Footer Placeholder 5"/>
          <p:cNvSpPr>
            <a:spLocks noGrp="1"/>
          </p:cNvSpPr>
          <p:nvPr>
            <p:ph type="ftr" sz="quarter" idx="11"/>
          </p:nvPr>
        </p:nvSpPr>
        <p:spPr/>
        <p:txBody>
          <a:bodyPr/>
          <a:lstStyle/>
          <a:p>
            <a:r>
              <a:rPr lang="en-US"/>
              <a:t>CSCPDPC Hawaii 2014</a:t>
            </a:r>
          </a:p>
        </p:txBody>
      </p:sp>
      <p:sp>
        <p:nvSpPr>
          <p:cNvPr id="7" name="Slide Number Placeholder 6"/>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3495734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CBC7F2-E151-40E3-BDBD-A4DE0834ABA7}" type="datetime1">
              <a:rPr lang="en-US" smtClean="0"/>
              <a:t>3/7/2018</a:t>
            </a:fld>
            <a:endParaRPr lang="en-US"/>
          </a:p>
        </p:txBody>
      </p:sp>
      <p:sp>
        <p:nvSpPr>
          <p:cNvPr id="6" name="Footer Placeholder 5"/>
          <p:cNvSpPr>
            <a:spLocks noGrp="1"/>
          </p:cNvSpPr>
          <p:nvPr>
            <p:ph type="ftr" sz="quarter" idx="11"/>
          </p:nvPr>
        </p:nvSpPr>
        <p:spPr/>
        <p:txBody>
          <a:bodyPr/>
          <a:lstStyle/>
          <a:p>
            <a:r>
              <a:rPr lang="en-US"/>
              <a:t>CSCPDPC Hawaii 2014</a:t>
            </a:r>
          </a:p>
        </p:txBody>
      </p:sp>
      <p:sp>
        <p:nvSpPr>
          <p:cNvPr id="7" name="Slide Number Placeholder 6"/>
          <p:cNvSpPr>
            <a:spLocks noGrp="1"/>
          </p:cNvSpPr>
          <p:nvPr>
            <p:ph type="sldNum" sz="quarter" idx="12"/>
          </p:nvPr>
        </p:nvSpPr>
        <p:spPr/>
        <p:txBody>
          <a:bodyPr/>
          <a:lstStyle/>
          <a:p>
            <a:fld id="{4EAF4560-2767-4765-BF82-54FC6E3160ED}" type="slidenum">
              <a:rPr lang="en-US" smtClean="0"/>
              <a:t>‹#›</a:t>
            </a:fld>
            <a:endParaRPr lang="en-US"/>
          </a:p>
        </p:txBody>
      </p:sp>
    </p:spTree>
    <p:extLst>
      <p:ext uri="{BB962C8B-B14F-4D97-AF65-F5344CB8AC3E}">
        <p14:creationId xmlns:p14="http://schemas.microsoft.com/office/powerpoint/2010/main" val="3383579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CDF758-D2D8-48F7-A419-0F15C3204404}" type="datetime1">
              <a:rPr lang="en-US" smtClean="0"/>
              <a:t>3/7/2018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CSCPDPC Hawaii 2014</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AF4560-2767-4765-BF82-54FC6E3160ED}" type="slidenum">
              <a:rPr lang="en-US" smtClean="0"/>
              <a:t>‹#›</a:t>
            </a:fld>
            <a:endParaRPr lang="en-US"/>
          </a:p>
        </p:txBody>
      </p:sp>
    </p:spTree>
    <p:extLst>
      <p:ext uri="{BB962C8B-B14F-4D97-AF65-F5344CB8AC3E}">
        <p14:creationId xmlns:p14="http://schemas.microsoft.com/office/powerpoint/2010/main" val="2616818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5" r:id="rId12"/>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p:cNvGrpSpPr/>
        <p:nvPr/>
      </p:nvGrpSpPr>
      <p:grpSpPr>
        <a:xfrm>
          <a:off x="0" y="0"/>
          <a:ext cx="0" cy="0"/>
          <a:chOff x="0" y="0"/>
          <a:chExt cx="0" cy="0"/>
        </a:xfrm>
      </p:grpSpPr>
      <p:pic>
        <p:nvPicPr>
          <p:cNvPr id="1026" name="Picture 1" descr="CSMC Small Logo.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88900" y="133350"/>
            <a:ext cx="925513"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222375" y="76200"/>
            <a:ext cx="7312025"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1397000" y="1905000"/>
            <a:ext cx="7137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2228" name="Rectangle 4"/>
          <p:cNvSpPr>
            <a:spLocks noGrp="1" noChangeArrowheads="1"/>
          </p:cNvSpPr>
          <p:nvPr>
            <p:ph type="dt" sz="half" idx="2"/>
          </p:nvPr>
        </p:nvSpPr>
        <p:spPr bwMode="auto">
          <a:xfrm>
            <a:off x="66294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000">
                <a:solidFill>
                  <a:srgbClr val="5B5B5B"/>
                </a:solidFill>
              </a:defRPr>
            </a:lvl1pPr>
          </a:lstStyle>
          <a:p>
            <a:pPr>
              <a:defRPr/>
            </a:pPr>
            <a:fld id="{F1D07401-818B-4F3D-9021-17620F1BDCC7}" type="datetime1">
              <a:rPr lang="en-US">
                <a:latin typeface="Arial" pitchFamily="34" charset="0"/>
              </a:rPr>
              <a:pPr>
                <a:defRPr/>
              </a:pPr>
              <a:t>3/7/2018</a:t>
            </a:fld>
            <a:endParaRPr lang="en-US">
              <a:latin typeface="Arial" pitchFamily="34" charset="0"/>
            </a:endParaRPr>
          </a:p>
        </p:txBody>
      </p:sp>
      <p:sp>
        <p:nvSpPr>
          <p:cNvPr id="52229" name="Rectangle 5"/>
          <p:cNvSpPr>
            <a:spLocks noGrp="1" noChangeArrowheads="1"/>
          </p:cNvSpPr>
          <p:nvPr>
            <p:ph type="ftr" sz="quarter" idx="3"/>
          </p:nvPr>
        </p:nvSpPr>
        <p:spPr bwMode="auto">
          <a:xfrm>
            <a:off x="32766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000">
                <a:solidFill>
                  <a:srgbClr val="5B5B5B"/>
                </a:solidFill>
                <a:latin typeface="Arial" charset="0"/>
                <a:ea typeface="ＭＳ Ｐゴシック" charset="0"/>
                <a:cs typeface="ＭＳ Ｐゴシック" charset="0"/>
              </a:defRPr>
            </a:lvl1pPr>
          </a:lstStyle>
          <a:p>
            <a:pPr>
              <a:defRPr/>
            </a:pPr>
            <a:endParaRPr lang="en-US"/>
          </a:p>
        </p:txBody>
      </p:sp>
      <p:sp>
        <p:nvSpPr>
          <p:cNvPr id="52230" name="Rectangle 6"/>
          <p:cNvSpPr>
            <a:spLocks noGrp="1" noChangeArrowheads="1"/>
          </p:cNvSpPr>
          <p:nvPr>
            <p:ph type="sldNum" sz="quarter" idx="4"/>
          </p:nvPr>
        </p:nvSpPr>
        <p:spPr bwMode="auto">
          <a:xfrm>
            <a:off x="8756650" y="6586538"/>
            <a:ext cx="387350" cy="263525"/>
          </a:xfrm>
          <a:prstGeom prst="rect">
            <a:avLst/>
          </a:prstGeom>
          <a:noFill/>
          <a:ln>
            <a:noFill/>
          </a:ln>
          <a:effectLst/>
          <a:extLst/>
        </p:spPr>
        <p:txBody>
          <a:bodyPr vert="horz" wrap="square" lIns="91440" tIns="45720" rIns="91440" bIns="45720" numCol="1" anchor="ctr" anchorCtr="1" compatLnSpc="1">
            <a:prstTxWarp prst="textNoShape">
              <a:avLst/>
            </a:prstTxWarp>
          </a:bodyPr>
          <a:lstStyle>
            <a:lvl1pPr>
              <a:defRPr sz="1200">
                <a:solidFill>
                  <a:srgbClr val="5B5B5B"/>
                </a:solidFill>
              </a:defRPr>
            </a:lvl1pPr>
          </a:lstStyle>
          <a:p>
            <a:pPr>
              <a:defRPr/>
            </a:pPr>
            <a:fld id="{F203D6D4-607D-46F9-8FD5-450FE9844BCA}" type="slidenum">
              <a:rPr lang="en-US">
                <a:latin typeface="Arial" pitchFamily="34" charset="0"/>
              </a:rPr>
              <a:pPr>
                <a:defRPr/>
              </a:pPr>
              <a:t>‹#›</a:t>
            </a:fld>
            <a:endParaRPr lang="en-US">
              <a:latin typeface="Arial" pitchFamily="34" charset="0"/>
            </a:endParaRPr>
          </a:p>
        </p:txBody>
      </p:sp>
      <p:sp>
        <p:nvSpPr>
          <p:cNvPr id="1032" name="Line 7"/>
          <p:cNvSpPr>
            <a:spLocks noChangeShapeType="1"/>
          </p:cNvSpPr>
          <p:nvPr/>
        </p:nvSpPr>
        <p:spPr bwMode="auto">
          <a:xfrm flipV="1">
            <a:off x="1112838" y="190500"/>
            <a:ext cx="0" cy="685800"/>
          </a:xfrm>
          <a:prstGeom prst="line">
            <a:avLst/>
          </a:prstGeom>
          <a:noFill/>
          <a:ln w="38100">
            <a:solidFill>
              <a:srgbClr val="7D001D"/>
            </a:solidFill>
            <a:round/>
            <a:headEnd/>
            <a:tailEnd/>
          </a:ln>
          <a:extLst>
            <a:ext uri="{909E8E84-426E-40DD-AFC4-6F175D3DCCD1}">
              <a14:hiddenFill xmlns:a14="http://schemas.microsoft.com/office/drawing/2010/main">
                <a:noFill/>
              </a14:hiddenFill>
            </a:ext>
          </a:extLst>
        </p:spPr>
        <p:txBody>
          <a:bodyPr/>
          <a:lstStyle/>
          <a:p>
            <a:endParaRPr lang="en-US">
              <a:solidFill>
                <a:srgbClr val="FFFFFF"/>
              </a:solidFill>
              <a:latin typeface="Arial" pitchFamily="34" charset="0"/>
            </a:endParaRPr>
          </a:p>
        </p:txBody>
      </p:sp>
    </p:spTree>
    <p:extLst>
      <p:ext uri="{BB962C8B-B14F-4D97-AF65-F5344CB8AC3E}">
        <p14:creationId xmlns:p14="http://schemas.microsoft.com/office/powerpoint/2010/main" val="1221013585"/>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dt="0"/>
  <p:txStyles>
    <p:titleStyle>
      <a:lvl1pPr algn="l" rtl="0" eaLnBrk="0" fontAlgn="base" hangingPunct="0">
        <a:spcBef>
          <a:spcPct val="0"/>
        </a:spcBef>
        <a:spcAft>
          <a:spcPct val="0"/>
        </a:spcAft>
        <a:defRPr sz="3200">
          <a:solidFill>
            <a:srgbClr val="5B5B5B"/>
          </a:solidFill>
          <a:latin typeface="+mj-lt"/>
          <a:ea typeface="+mj-ea"/>
          <a:cs typeface="ＭＳ Ｐゴシック" charset="0"/>
        </a:defRPr>
      </a:lvl1pPr>
      <a:lvl2pPr algn="l" rtl="0" eaLnBrk="0" fontAlgn="base" hangingPunct="0">
        <a:spcBef>
          <a:spcPct val="0"/>
        </a:spcBef>
        <a:spcAft>
          <a:spcPct val="0"/>
        </a:spcAft>
        <a:defRPr sz="3200">
          <a:solidFill>
            <a:srgbClr val="5B5B5B"/>
          </a:solidFill>
          <a:latin typeface="Arial" charset="0"/>
          <a:ea typeface="ＭＳ Ｐゴシック" charset="0"/>
          <a:cs typeface="ＭＳ Ｐゴシック" charset="0"/>
        </a:defRPr>
      </a:lvl2pPr>
      <a:lvl3pPr algn="l" rtl="0" eaLnBrk="0" fontAlgn="base" hangingPunct="0">
        <a:spcBef>
          <a:spcPct val="0"/>
        </a:spcBef>
        <a:spcAft>
          <a:spcPct val="0"/>
        </a:spcAft>
        <a:defRPr sz="3200">
          <a:solidFill>
            <a:srgbClr val="5B5B5B"/>
          </a:solidFill>
          <a:latin typeface="Arial" charset="0"/>
          <a:ea typeface="ＭＳ Ｐゴシック" charset="0"/>
          <a:cs typeface="ＭＳ Ｐゴシック" charset="0"/>
        </a:defRPr>
      </a:lvl3pPr>
      <a:lvl4pPr algn="l" rtl="0" eaLnBrk="0" fontAlgn="base" hangingPunct="0">
        <a:spcBef>
          <a:spcPct val="0"/>
        </a:spcBef>
        <a:spcAft>
          <a:spcPct val="0"/>
        </a:spcAft>
        <a:defRPr sz="3200">
          <a:solidFill>
            <a:srgbClr val="5B5B5B"/>
          </a:solidFill>
          <a:latin typeface="Arial" charset="0"/>
          <a:ea typeface="ＭＳ Ｐゴシック" charset="0"/>
          <a:cs typeface="ＭＳ Ｐゴシック" charset="0"/>
        </a:defRPr>
      </a:lvl4pPr>
      <a:lvl5pPr algn="l" rtl="0" eaLnBrk="0" fontAlgn="base" hangingPunct="0">
        <a:spcBef>
          <a:spcPct val="0"/>
        </a:spcBef>
        <a:spcAft>
          <a:spcPct val="0"/>
        </a:spcAft>
        <a:defRPr sz="3200">
          <a:solidFill>
            <a:srgbClr val="5B5B5B"/>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4200">
          <a:solidFill>
            <a:schemeClr val="tx2"/>
          </a:solidFill>
          <a:latin typeface="Arial" charset="0"/>
          <a:ea typeface="ＭＳ Ｐゴシック" charset="0"/>
        </a:defRPr>
      </a:lvl6pPr>
      <a:lvl7pPr marL="914400" algn="l" rtl="0" eaLnBrk="1" fontAlgn="base" hangingPunct="1">
        <a:spcBef>
          <a:spcPct val="0"/>
        </a:spcBef>
        <a:spcAft>
          <a:spcPct val="0"/>
        </a:spcAft>
        <a:defRPr sz="4200">
          <a:solidFill>
            <a:schemeClr val="tx2"/>
          </a:solidFill>
          <a:latin typeface="Arial" charset="0"/>
          <a:ea typeface="ＭＳ Ｐゴシック" charset="0"/>
        </a:defRPr>
      </a:lvl7pPr>
      <a:lvl8pPr marL="1371600" algn="l" rtl="0" eaLnBrk="1" fontAlgn="base" hangingPunct="1">
        <a:spcBef>
          <a:spcPct val="0"/>
        </a:spcBef>
        <a:spcAft>
          <a:spcPct val="0"/>
        </a:spcAft>
        <a:defRPr sz="4200">
          <a:solidFill>
            <a:schemeClr val="tx2"/>
          </a:solidFill>
          <a:latin typeface="Arial" charset="0"/>
          <a:ea typeface="ＭＳ Ｐゴシック" charset="0"/>
        </a:defRPr>
      </a:lvl8pPr>
      <a:lvl9pPr marL="1828800" algn="l" rtl="0" eaLnBrk="1" fontAlgn="base" hangingPunct="1">
        <a:spcBef>
          <a:spcPct val="0"/>
        </a:spcBef>
        <a:spcAft>
          <a:spcPct val="0"/>
        </a:spcAft>
        <a:defRPr sz="42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1"/>
        </a:buClr>
        <a:buSzPct val="100000"/>
        <a:buFont typeface="Lucida Grande" charset="0"/>
        <a:buChar char="●"/>
        <a:defRPr sz="3000">
          <a:solidFill>
            <a:srgbClr val="5B5B5B"/>
          </a:solidFill>
          <a:latin typeface="+mn-lt"/>
          <a:ea typeface="+mn-ea"/>
          <a:cs typeface="ＭＳ Ｐゴシック" charset="0"/>
        </a:defRPr>
      </a:lvl1pPr>
      <a:lvl2pPr marL="742950" indent="-285750" algn="l" rtl="0" eaLnBrk="0" fontAlgn="base" hangingPunct="0">
        <a:spcBef>
          <a:spcPct val="20000"/>
        </a:spcBef>
        <a:spcAft>
          <a:spcPct val="0"/>
        </a:spcAft>
        <a:buClr>
          <a:schemeClr val="tx1"/>
        </a:buClr>
        <a:buSzPct val="75000"/>
        <a:buFont typeface="Wingdings" pitchFamily="2" charset="2"/>
        <a:buChar char="Ø"/>
        <a:defRPr sz="2800">
          <a:solidFill>
            <a:srgbClr val="5B5B5B"/>
          </a:solidFill>
          <a:latin typeface="+mn-lt"/>
          <a:ea typeface="+mn-ea"/>
        </a:defRPr>
      </a:lvl2pPr>
      <a:lvl3pPr marL="1143000" indent="-228600" algn="l" rtl="0" eaLnBrk="0" fontAlgn="base" hangingPunct="0">
        <a:spcBef>
          <a:spcPct val="20000"/>
        </a:spcBef>
        <a:spcAft>
          <a:spcPct val="0"/>
        </a:spcAft>
        <a:buClr>
          <a:schemeClr val="tx1"/>
        </a:buClr>
        <a:buFont typeface="Lucida Grande" charset="0"/>
        <a:buChar char="●"/>
        <a:defRPr sz="2400">
          <a:solidFill>
            <a:srgbClr val="5B5B5B"/>
          </a:solidFill>
          <a:latin typeface="+mn-lt"/>
          <a:ea typeface="+mn-ea"/>
        </a:defRPr>
      </a:lvl3pPr>
      <a:lvl4pPr marL="1600200" indent="-228600" algn="l" rtl="0" eaLnBrk="0" fontAlgn="base" hangingPunct="0">
        <a:spcBef>
          <a:spcPct val="20000"/>
        </a:spcBef>
        <a:spcAft>
          <a:spcPct val="0"/>
        </a:spcAft>
        <a:buClr>
          <a:schemeClr val="tx1"/>
        </a:buClr>
        <a:buFont typeface="Lucida Grande" charset="0"/>
        <a:buChar char="●"/>
        <a:defRPr sz="2000">
          <a:solidFill>
            <a:srgbClr val="5B5B5B"/>
          </a:solidFill>
          <a:latin typeface="+mn-lt"/>
          <a:ea typeface="+mn-ea"/>
        </a:defRPr>
      </a:lvl4pPr>
      <a:lvl5pPr marL="2057400" indent="-228600" algn="l" rtl="0" eaLnBrk="0" fontAlgn="base" hangingPunct="0">
        <a:spcBef>
          <a:spcPct val="20000"/>
        </a:spcBef>
        <a:spcAft>
          <a:spcPct val="0"/>
        </a:spcAft>
        <a:buFont typeface="Lucida Grande" charset="0"/>
        <a:buChar char="●"/>
        <a:defRPr sz="2000">
          <a:solidFill>
            <a:srgbClr val="5B5B5B"/>
          </a:solidFill>
          <a:latin typeface="+mn-lt"/>
          <a:ea typeface="+mn-ea"/>
        </a:defRPr>
      </a:lvl5pPr>
      <a:lvl6pPr marL="2514600" indent="-228600" algn="l" rtl="0" eaLnBrk="1" fontAlgn="base" hangingPunct="1">
        <a:spcBef>
          <a:spcPct val="20000"/>
        </a:spcBef>
        <a:spcAft>
          <a:spcPct val="0"/>
        </a:spcAft>
        <a:buChar char="•"/>
        <a:defRPr sz="2000">
          <a:solidFill>
            <a:schemeClr val="tx2"/>
          </a:solidFill>
          <a:latin typeface="+mn-lt"/>
          <a:ea typeface="+mn-ea"/>
        </a:defRPr>
      </a:lvl6pPr>
      <a:lvl7pPr marL="2971800" indent="-228600" algn="l" rtl="0" eaLnBrk="1" fontAlgn="base" hangingPunct="1">
        <a:spcBef>
          <a:spcPct val="20000"/>
        </a:spcBef>
        <a:spcAft>
          <a:spcPct val="0"/>
        </a:spcAft>
        <a:buChar char="•"/>
        <a:defRPr sz="2000">
          <a:solidFill>
            <a:schemeClr val="tx2"/>
          </a:solidFill>
          <a:latin typeface="+mn-lt"/>
          <a:ea typeface="+mn-ea"/>
        </a:defRPr>
      </a:lvl7pPr>
      <a:lvl8pPr marL="3429000" indent="-228600" algn="l" rtl="0" eaLnBrk="1" fontAlgn="base" hangingPunct="1">
        <a:spcBef>
          <a:spcPct val="20000"/>
        </a:spcBef>
        <a:spcAft>
          <a:spcPct val="0"/>
        </a:spcAft>
        <a:buChar char="•"/>
        <a:defRPr sz="2000">
          <a:solidFill>
            <a:schemeClr val="tx2"/>
          </a:solidFill>
          <a:latin typeface="+mn-lt"/>
          <a:ea typeface="+mn-ea"/>
        </a:defRPr>
      </a:lvl8pPr>
      <a:lvl9pPr marL="3886200" indent="-228600" algn="l" rtl="0" eaLnBrk="1" fontAlgn="base" hangingPunct="1">
        <a:spcBef>
          <a:spcPct val="20000"/>
        </a:spcBef>
        <a:spcAft>
          <a:spcPct val="0"/>
        </a:spcAft>
        <a:buChar char="•"/>
        <a:defRPr sz="2000">
          <a:solidFill>
            <a:schemeClr val="tx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95400"/>
            <a:ext cx="8153400" cy="3733800"/>
          </a:xfrm>
        </p:spPr>
        <p:txBody>
          <a:bodyPr>
            <a:normAutofit/>
          </a:bodyPr>
          <a:lstStyle/>
          <a:p>
            <a:br>
              <a:rPr lang="en-US" b="1" dirty="0"/>
            </a:br>
            <a:endParaRPr lang="en-US" sz="3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914400"/>
            <a:ext cx="7315200" cy="1981200"/>
          </a:xfrm>
          <a:prstGeom prst="rect">
            <a:avLst/>
          </a:prstGeom>
        </p:spPr>
      </p:pic>
      <p:sp>
        <p:nvSpPr>
          <p:cNvPr id="3" name="TextBox 2"/>
          <p:cNvSpPr txBox="1"/>
          <p:nvPr/>
        </p:nvSpPr>
        <p:spPr>
          <a:xfrm>
            <a:off x="1066800" y="3384804"/>
            <a:ext cx="2895600" cy="3447098"/>
          </a:xfrm>
          <a:prstGeom prst="rect">
            <a:avLst/>
          </a:prstGeom>
          <a:noFill/>
        </p:spPr>
        <p:txBody>
          <a:bodyPr wrap="square" rtlCol="0">
            <a:spAutoFit/>
          </a:bodyPr>
          <a:lstStyle/>
          <a:p>
            <a:r>
              <a:rPr lang="en-US" sz="2200" b="1" dirty="0">
                <a:latin typeface="Arial Narrow" panose="020B0606020202030204" pitchFamily="34" charset="0"/>
              </a:rPr>
              <a:t>Chris Forsmark, MD</a:t>
            </a:r>
          </a:p>
          <a:p>
            <a:r>
              <a:rPr lang="en-US" sz="2000" i="1" dirty="0">
                <a:latin typeface="Arial Narrow" panose="020B0606020202030204" pitchFamily="34" charset="0"/>
              </a:rPr>
              <a:t>University of Florida</a:t>
            </a:r>
          </a:p>
          <a:p>
            <a:endParaRPr lang="en-US" dirty="0">
              <a:latin typeface="Arial Narrow" panose="020B0606020202030204" pitchFamily="34" charset="0"/>
            </a:endParaRPr>
          </a:p>
          <a:p>
            <a:r>
              <a:rPr lang="en-US" sz="2200" b="1" dirty="0">
                <a:latin typeface="Arial Narrow" panose="020B0606020202030204" pitchFamily="34" charset="0"/>
              </a:rPr>
              <a:t>Jose Serrano, MD, PhD</a:t>
            </a:r>
          </a:p>
          <a:p>
            <a:r>
              <a:rPr lang="en-US" sz="2000" i="1" dirty="0">
                <a:latin typeface="Arial Narrow" panose="020B0606020202030204" pitchFamily="34" charset="0"/>
              </a:rPr>
              <a:t>NIDDK</a:t>
            </a:r>
          </a:p>
          <a:p>
            <a:endParaRPr lang="en-US" sz="2000" i="1" dirty="0">
              <a:latin typeface="Arial Narrow" panose="020B0606020202030204" pitchFamily="34" charset="0"/>
            </a:endParaRPr>
          </a:p>
          <a:p>
            <a:r>
              <a:rPr lang="en-US" sz="2200" b="1" dirty="0">
                <a:latin typeface="Arial Narrow" panose="020B0606020202030204" pitchFamily="34" charset="0"/>
              </a:rPr>
              <a:t>Ziding Feng, PhD, MD </a:t>
            </a:r>
          </a:p>
          <a:p>
            <a:r>
              <a:rPr lang="en-US" sz="2000" i="1" dirty="0">
                <a:latin typeface="Arial Narrow" panose="020B0606020202030204" pitchFamily="34" charset="0"/>
              </a:rPr>
              <a:t>MD Anderson Cancer Center</a:t>
            </a:r>
          </a:p>
          <a:p>
            <a:endParaRPr lang="en-US" dirty="0"/>
          </a:p>
          <a:p>
            <a:endParaRPr lang="en-US" dirty="0"/>
          </a:p>
          <a:p>
            <a:endParaRPr lang="en-US" dirty="0"/>
          </a:p>
        </p:txBody>
      </p:sp>
      <p:sp>
        <p:nvSpPr>
          <p:cNvPr id="6" name="TextBox 5"/>
          <p:cNvSpPr txBox="1"/>
          <p:nvPr/>
        </p:nvSpPr>
        <p:spPr>
          <a:xfrm>
            <a:off x="4876800" y="3361944"/>
            <a:ext cx="3276600" cy="1661993"/>
          </a:xfrm>
          <a:prstGeom prst="rect">
            <a:avLst/>
          </a:prstGeom>
          <a:noFill/>
        </p:spPr>
        <p:txBody>
          <a:bodyPr wrap="square" rtlCol="0">
            <a:spAutoFit/>
          </a:bodyPr>
          <a:lstStyle/>
          <a:p>
            <a:r>
              <a:rPr lang="en-US" sz="2200" b="1" dirty="0">
                <a:latin typeface="Arial Narrow" panose="020B0606020202030204" pitchFamily="34" charset="0"/>
              </a:rPr>
              <a:t>Stephen Pandol, MD</a:t>
            </a:r>
            <a:endParaRPr lang="en-US" sz="2200" dirty="0">
              <a:latin typeface="Arial Narrow" panose="020B0606020202030204" pitchFamily="34" charset="0"/>
            </a:endParaRPr>
          </a:p>
          <a:p>
            <a:r>
              <a:rPr lang="en-US" sz="2000" i="1" dirty="0">
                <a:latin typeface="Arial Narrow" panose="020B0606020202030204" pitchFamily="34" charset="0"/>
              </a:rPr>
              <a:t>Cedars-Sinai Medical Center</a:t>
            </a:r>
          </a:p>
          <a:p>
            <a:endParaRPr lang="en-US" b="1" dirty="0">
              <a:latin typeface="Arial Narrow" panose="020B0606020202030204" pitchFamily="34" charset="0"/>
            </a:endParaRPr>
          </a:p>
          <a:p>
            <a:r>
              <a:rPr lang="en-US" sz="2200" b="1" dirty="0">
                <a:latin typeface="Arial Narrow" panose="020B0606020202030204" pitchFamily="34" charset="0"/>
              </a:rPr>
              <a:t>Jo Ann Rinaudo, PhD</a:t>
            </a:r>
          </a:p>
          <a:p>
            <a:r>
              <a:rPr lang="en-US" sz="2000" i="1" dirty="0">
                <a:latin typeface="Arial Narrow" panose="020B0606020202030204" pitchFamily="34" charset="0"/>
              </a:rPr>
              <a:t>NCI</a:t>
            </a:r>
          </a:p>
        </p:txBody>
      </p:sp>
    </p:spTree>
    <p:extLst>
      <p:ext uri="{BB962C8B-B14F-4D97-AF65-F5344CB8AC3E}">
        <p14:creationId xmlns:p14="http://schemas.microsoft.com/office/powerpoint/2010/main" val="2260865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75593"/>
            <a:ext cx="7772400" cy="1470025"/>
          </a:xfrm>
        </p:spPr>
        <p:txBody>
          <a:bodyPr>
            <a:noAutofit/>
          </a:bodyPr>
          <a:lstStyle/>
          <a:p>
            <a:endParaRPr lang="en-US" sz="2800" dirty="0"/>
          </a:p>
        </p:txBody>
      </p:sp>
      <p:sp>
        <p:nvSpPr>
          <p:cNvPr id="3" name="Subtitle 2"/>
          <p:cNvSpPr>
            <a:spLocks noGrp="1"/>
          </p:cNvSpPr>
          <p:nvPr>
            <p:ph type="subTitle" idx="1"/>
          </p:nvPr>
        </p:nvSpPr>
        <p:spPr>
          <a:xfrm>
            <a:off x="1371600" y="2537172"/>
            <a:ext cx="6400800" cy="1752600"/>
          </a:xfrm>
        </p:spPr>
        <p:txBody>
          <a:bodyPr>
            <a:normAutofit fontScale="25000" lnSpcReduction="20000"/>
          </a:bodyPr>
          <a:lstStyle/>
          <a:p>
            <a:pPr algn="l"/>
            <a:r>
              <a:rPr lang="en-US" sz="8000" b="1" dirty="0">
                <a:solidFill>
                  <a:schemeClr val="tx1"/>
                </a:solidFill>
                <a:latin typeface="Arial Narrow" panose="020B0606020202030204" pitchFamily="34" charset="0"/>
              </a:rPr>
              <a:t>Steering</a:t>
            </a:r>
          </a:p>
          <a:p>
            <a:pPr algn="l"/>
            <a:r>
              <a:rPr lang="en-US" sz="8000" b="1" dirty="0">
                <a:solidFill>
                  <a:schemeClr val="tx1"/>
                </a:solidFill>
                <a:latin typeface="Arial Narrow" panose="020B0606020202030204" pitchFamily="34" charset="0"/>
              </a:rPr>
              <a:t>Executive</a:t>
            </a:r>
          </a:p>
          <a:p>
            <a:pPr algn="l"/>
            <a:r>
              <a:rPr lang="en-US" sz="8000" b="1" dirty="0">
                <a:solidFill>
                  <a:schemeClr val="tx1"/>
                </a:solidFill>
                <a:latin typeface="Arial Narrow" panose="020B0606020202030204" pitchFamily="34" charset="0"/>
              </a:rPr>
              <a:t>Working Groups</a:t>
            </a:r>
          </a:p>
          <a:p>
            <a:pPr marL="742950" marR="0" lvl="1" indent="-285750" algn="l">
              <a:spcBef>
                <a:spcPts val="0"/>
              </a:spcBef>
              <a:spcAft>
                <a:spcPts val="0"/>
              </a:spcAft>
              <a:buFont typeface="Courier New" panose="02070309020205020404" pitchFamily="49" charset="0"/>
              <a:buChar char="o"/>
            </a:pPr>
            <a:r>
              <a:rPr lang="en-US" sz="72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ARP/CP Pediatric</a:t>
            </a:r>
          </a:p>
          <a:p>
            <a:pPr marL="742950" lvl="1" indent="-285750" algn="l">
              <a:spcBef>
                <a:spcPts val="0"/>
              </a:spcBef>
              <a:buFont typeface="Courier New" panose="02070309020205020404" pitchFamily="49" charset="0"/>
              <a:buChar char="o"/>
            </a:pPr>
            <a:r>
              <a:rPr lang="en-US" sz="72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ARP/CP adult</a:t>
            </a:r>
          </a:p>
          <a:p>
            <a:pPr marL="742950" marR="0" lvl="1" indent="-285750" algn="l">
              <a:spcBef>
                <a:spcPts val="0"/>
              </a:spcBef>
              <a:spcAft>
                <a:spcPts val="0"/>
              </a:spcAft>
              <a:buFont typeface="Courier New" panose="02070309020205020404" pitchFamily="49" charset="0"/>
              <a:buChar char="o"/>
            </a:pPr>
            <a:r>
              <a:rPr lang="en-US" sz="72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Early detection of pancreatic cancer </a:t>
            </a:r>
          </a:p>
          <a:p>
            <a:pPr marL="742950" marR="0" lvl="1" indent="-285750" algn="l">
              <a:spcBef>
                <a:spcPts val="0"/>
              </a:spcBef>
              <a:spcAft>
                <a:spcPts val="0"/>
              </a:spcAft>
              <a:buFont typeface="Courier New" panose="02070309020205020404" pitchFamily="49" charset="0"/>
              <a:buChar char="o"/>
            </a:pPr>
            <a:r>
              <a:rPr lang="en-US" sz="72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Type 3c diabetes</a:t>
            </a:r>
          </a:p>
          <a:p>
            <a:pPr algn="l"/>
            <a:r>
              <a:rPr lang="en-US" sz="8000" b="1" dirty="0">
                <a:solidFill>
                  <a:schemeClr val="tx1"/>
                </a:solidFill>
                <a:latin typeface="Arial Narrow" panose="020B0606020202030204" pitchFamily="34" charset="0"/>
              </a:rPr>
              <a:t>Ancillary Studies</a:t>
            </a:r>
          </a:p>
          <a:p>
            <a:pPr algn="l"/>
            <a:r>
              <a:rPr lang="en-US" sz="8000" b="1" dirty="0">
                <a:solidFill>
                  <a:schemeClr val="tx1"/>
                </a:solidFill>
                <a:latin typeface="Arial Narrow" panose="020B0606020202030204" pitchFamily="34" charset="0"/>
              </a:rPr>
              <a:t>Publication</a:t>
            </a:r>
          </a:p>
          <a:p>
            <a:pPr algn="l"/>
            <a:r>
              <a:rPr lang="en-US" sz="8000" b="1" dirty="0">
                <a:solidFill>
                  <a:schemeClr val="tx1"/>
                </a:solidFill>
                <a:latin typeface="Arial Narrow" panose="020B0606020202030204" pitchFamily="34" charset="0"/>
              </a:rPr>
              <a:t>Biospecimen</a:t>
            </a:r>
          </a:p>
          <a:p>
            <a:pPr algn="l"/>
            <a:r>
              <a:rPr lang="en-US" sz="8000" b="1" dirty="0">
                <a:solidFill>
                  <a:schemeClr val="tx1"/>
                </a:solidFill>
                <a:latin typeface="Arial Narrow" panose="020B0606020202030204" pitchFamily="34" charset="0"/>
              </a:rPr>
              <a:t>Biomarker Development</a:t>
            </a:r>
          </a:p>
          <a:p>
            <a:pPr algn="l"/>
            <a:r>
              <a:rPr lang="en-US" sz="8000" b="1" dirty="0">
                <a:solidFill>
                  <a:schemeClr val="dk1"/>
                </a:solidFill>
                <a:latin typeface="Arial Narrow" panose="020B0606020202030204" pitchFamily="34" charset="0"/>
              </a:rPr>
              <a:t>Epidemiology</a:t>
            </a:r>
          </a:p>
          <a:p>
            <a:pPr algn="l"/>
            <a:r>
              <a:rPr lang="en-US" sz="8000" b="1" dirty="0">
                <a:solidFill>
                  <a:schemeClr val="dk1"/>
                </a:solidFill>
                <a:latin typeface="Arial Narrow" panose="020B0606020202030204" pitchFamily="34" charset="0"/>
              </a:rPr>
              <a:t>Conflict of Interest</a:t>
            </a:r>
          </a:p>
          <a:p>
            <a:pPr algn="l"/>
            <a:endParaRPr lang="en-US" sz="8000" b="1" dirty="0">
              <a:solidFill>
                <a:schemeClr val="tx1"/>
              </a:solidFill>
              <a:latin typeface="Arial Narrow" panose="020B0606020202030204" pitchFamily="34" charset="0"/>
            </a:endParaRPr>
          </a:p>
          <a:p>
            <a:pPr algn="l"/>
            <a:endParaRPr lang="en-US" sz="8000" b="1" dirty="0">
              <a:solidFill>
                <a:schemeClr val="tx1"/>
              </a:solidFill>
              <a:latin typeface="Arial Narrow" panose="020B0606020202030204" pitchFamily="34" charset="0"/>
            </a:endParaRPr>
          </a:p>
          <a:p>
            <a:pPr algn="l"/>
            <a:endParaRPr lang="en-US" sz="8000" b="1" dirty="0">
              <a:solidFill>
                <a:schemeClr val="tx1"/>
              </a:solidFill>
              <a:latin typeface="Arial Narrow" panose="020B0606020202030204" pitchFamily="34" charset="0"/>
            </a:endParaRP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10</a:t>
            </a:fld>
            <a:endParaRPr lang="en-US" dirty="0"/>
          </a:p>
        </p:txBody>
      </p:sp>
      <p:sp>
        <p:nvSpPr>
          <p:cNvPr id="6" name="Rectangle 5"/>
          <p:cNvSpPr/>
          <p:nvPr/>
        </p:nvSpPr>
        <p:spPr>
          <a:xfrm>
            <a:off x="685800" y="838200"/>
            <a:ext cx="8229600" cy="1323439"/>
          </a:xfrm>
          <a:prstGeom prst="rect">
            <a:avLst/>
          </a:prstGeom>
        </p:spPr>
        <p:txBody>
          <a:bodyPr wrap="square">
            <a:spAutoFit/>
          </a:bodyPr>
          <a:lstStyle/>
          <a:p>
            <a:pPr algn="ctr"/>
            <a:r>
              <a:rPr lang="en-US" sz="2800" b="1" dirty="0"/>
              <a:t>Consortium to Study Chronic Pancreatitis, Diabetes, and Pancreatic Cancer</a:t>
            </a:r>
            <a:br>
              <a:rPr lang="en-US" sz="2800" b="1" dirty="0"/>
            </a:br>
            <a:r>
              <a:rPr lang="en-US" sz="2400" b="1" dirty="0"/>
              <a:t>Committee Structure</a:t>
            </a:r>
            <a:endParaRPr lang="en-US" sz="2400" dirty="0"/>
          </a:p>
        </p:txBody>
      </p:sp>
    </p:spTree>
    <p:extLst>
      <p:ext uri="{BB962C8B-B14F-4D97-AF65-F5344CB8AC3E}">
        <p14:creationId xmlns:p14="http://schemas.microsoft.com/office/powerpoint/2010/main" val="3999894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3957"/>
            <a:ext cx="7772400" cy="1470025"/>
          </a:xfrm>
        </p:spPr>
        <p:txBody>
          <a:bodyPr>
            <a:noAutofit/>
          </a:bodyPr>
          <a:lstStyle/>
          <a:p>
            <a:endParaRPr lang="en-US" sz="2800" dirty="0"/>
          </a:p>
        </p:txBody>
      </p:sp>
      <p:sp>
        <p:nvSpPr>
          <p:cNvPr id="3" name="Subtitle 2"/>
          <p:cNvSpPr>
            <a:spLocks noGrp="1"/>
          </p:cNvSpPr>
          <p:nvPr>
            <p:ph type="subTitle" idx="1"/>
          </p:nvPr>
        </p:nvSpPr>
        <p:spPr>
          <a:xfrm>
            <a:off x="1371600" y="2438400"/>
            <a:ext cx="6400800" cy="3917950"/>
          </a:xfrm>
        </p:spPr>
        <p:txBody>
          <a:bodyPr>
            <a:normAutofit lnSpcReduction="10000"/>
          </a:bodyPr>
          <a:lstStyle/>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Provides committee and working group support including meeting scheduling and minutes.  </a:t>
            </a:r>
          </a:p>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Supports project development coordinating interaction with DSMB.</a:t>
            </a:r>
          </a:p>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Assists in developing rigorous study designs.</a:t>
            </a:r>
          </a:p>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Creates all study documents for Centers to use to obtain IRB approval.</a:t>
            </a:r>
          </a:p>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Creates web based data collection systems including </a:t>
            </a:r>
            <a:r>
              <a:rPr lang="en-US" sz="2000" b="1" dirty="0" err="1">
                <a:solidFill>
                  <a:schemeClr val="tx1"/>
                </a:solidFill>
                <a:latin typeface="Arial Narrow" panose="020B0606020202030204" pitchFamily="34" charset="0"/>
                <a:ea typeface="MS Mincho" panose="02020609040205080304" pitchFamily="49" charset="-128"/>
                <a:cs typeface="Times New Roman" panose="02020603050405020304" pitchFamily="18" charset="0"/>
              </a:rPr>
              <a:t>biosample</a:t>
            </a: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 tracking specific to each study.</a:t>
            </a:r>
          </a:p>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Monitors quality of data collection and gives feedback to the Centers.</a:t>
            </a:r>
          </a:p>
          <a:p>
            <a:pPr marL="742950" marR="0" lvl="1" indent="-285750" algn="l">
              <a:spcBef>
                <a:spcPts val="0"/>
              </a:spcBef>
              <a:spcAft>
                <a:spcPts val="0"/>
              </a:spcAft>
              <a:buFont typeface="Courier New" panose="02070309020205020404" pitchFamily="49" charset="0"/>
              <a:buChar char="o"/>
            </a:pPr>
            <a:r>
              <a:rPr lang="en-US" sz="2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Tracks enrollment performance and provides frequent feedback to the Consortium for action.</a:t>
            </a:r>
          </a:p>
          <a:p>
            <a:pPr algn="l"/>
            <a:endParaRPr lang="en-US" sz="8000" b="1" dirty="0">
              <a:solidFill>
                <a:schemeClr val="tx1"/>
              </a:solidFill>
              <a:latin typeface="Arial Narrow" panose="020B0606020202030204" pitchFamily="34" charset="0"/>
            </a:endParaRPr>
          </a:p>
          <a:p>
            <a:pPr algn="l"/>
            <a:endParaRPr lang="en-US" sz="8000" b="1" dirty="0">
              <a:solidFill>
                <a:schemeClr val="tx1"/>
              </a:solidFill>
              <a:latin typeface="Arial Narrow" panose="020B0606020202030204" pitchFamily="34" charset="0"/>
            </a:endParaRP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11</a:t>
            </a:fld>
            <a:endParaRPr lang="en-US" dirty="0"/>
          </a:p>
        </p:txBody>
      </p:sp>
      <p:sp>
        <p:nvSpPr>
          <p:cNvPr id="6" name="Rectangle 5"/>
          <p:cNvSpPr/>
          <p:nvPr/>
        </p:nvSpPr>
        <p:spPr>
          <a:xfrm>
            <a:off x="685800" y="838200"/>
            <a:ext cx="8229600" cy="1323439"/>
          </a:xfrm>
          <a:prstGeom prst="rect">
            <a:avLst/>
          </a:prstGeom>
        </p:spPr>
        <p:txBody>
          <a:bodyPr wrap="square">
            <a:spAutoFit/>
          </a:bodyPr>
          <a:lstStyle/>
          <a:p>
            <a:pPr algn="ctr"/>
            <a:r>
              <a:rPr lang="en-US" sz="2800" b="1" dirty="0"/>
              <a:t>Consortium to Study Chronic Pancreatitis, Diabetes, and Pancreatic Cancer</a:t>
            </a:r>
            <a:br>
              <a:rPr lang="en-US" sz="2800" b="1" dirty="0"/>
            </a:br>
            <a:r>
              <a:rPr lang="en-US" sz="2400" b="1" dirty="0"/>
              <a:t>Coordinating Center at MD Anderson</a:t>
            </a:r>
            <a:endParaRPr lang="en-US" sz="2400" dirty="0"/>
          </a:p>
        </p:txBody>
      </p:sp>
    </p:spTree>
    <p:extLst>
      <p:ext uri="{BB962C8B-B14F-4D97-AF65-F5344CB8AC3E}">
        <p14:creationId xmlns:p14="http://schemas.microsoft.com/office/powerpoint/2010/main" val="1970982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74684"/>
            <a:ext cx="7772400" cy="1470025"/>
          </a:xfrm>
        </p:spPr>
        <p:txBody>
          <a:bodyPr>
            <a:noAutofit/>
          </a:bodyPr>
          <a:lstStyle/>
          <a:p>
            <a:endParaRPr lang="en-US" sz="2800" dirty="0"/>
          </a:p>
        </p:txBody>
      </p:sp>
      <p:sp>
        <p:nvSpPr>
          <p:cNvPr id="3" name="Subtitle 2"/>
          <p:cNvSpPr>
            <a:spLocks noGrp="1"/>
          </p:cNvSpPr>
          <p:nvPr>
            <p:ph type="subTitle" idx="1"/>
          </p:nvPr>
        </p:nvSpPr>
        <p:spPr>
          <a:xfrm>
            <a:off x="1371600" y="2819400"/>
            <a:ext cx="6400800" cy="1752600"/>
          </a:xfrm>
        </p:spPr>
        <p:txBody>
          <a:bodyPr>
            <a:normAutofit fontScale="25000" lnSpcReduction="20000"/>
          </a:bodyPr>
          <a:lstStyle/>
          <a:p>
            <a:pPr lvl="1" algn="l">
              <a:spcBef>
                <a:spcPts val="0"/>
              </a:spcBef>
            </a:pPr>
            <a:r>
              <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ARP/CP Pediatric-INSPPIRE-</a:t>
            </a:r>
            <a:r>
              <a:rPr lang="en-US" sz="8000" b="1" dirty="0">
                <a:solidFill>
                  <a:schemeClr val="tx1"/>
                </a:solidFill>
                <a:latin typeface="Arial Narrow" panose="020B0606020202030204" pitchFamily="34" charset="0"/>
                <a:ea typeface="Comic Sans MS" charset="0"/>
                <a:cs typeface="Comic Sans MS" charset="0"/>
              </a:rPr>
              <a:t>Uc, Lowe </a:t>
            </a:r>
          </a:p>
          <a:p>
            <a:pPr lvl="1" algn="l">
              <a:spcBef>
                <a:spcPts val="0"/>
              </a:spcBef>
            </a:pPr>
            <a:r>
              <a:rPr lang="en-US" sz="8000" b="1" u="sng" dirty="0">
                <a:solidFill>
                  <a:schemeClr val="tx1"/>
                </a:solidFill>
                <a:latin typeface="Arial Narrow" panose="020B0606020202030204" pitchFamily="34" charset="0"/>
                <a:ea typeface="Comic Sans MS" charset="0"/>
                <a:cs typeface="Comic Sans MS" charset="0"/>
              </a:rPr>
              <a:t>In</a:t>
            </a:r>
            <a:r>
              <a:rPr lang="en-US" sz="8000" dirty="0">
                <a:solidFill>
                  <a:schemeClr val="tx1"/>
                </a:solidFill>
                <a:latin typeface="Arial Narrow" panose="020B0606020202030204" pitchFamily="34" charset="0"/>
                <a:ea typeface="Comic Sans MS" charset="0"/>
                <a:cs typeface="Comic Sans MS" charset="0"/>
              </a:rPr>
              <a:t>ternational</a:t>
            </a:r>
            <a:r>
              <a:rPr lang="en-US" sz="8000" b="1" dirty="0">
                <a:solidFill>
                  <a:schemeClr val="tx1"/>
                </a:solidFill>
                <a:latin typeface="Arial Narrow" panose="020B0606020202030204" pitchFamily="34" charset="0"/>
                <a:ea typeface="Comic Sans MS" charset="0"/>
                <a:cs typeface="Comic Sans MS" charset="0"/>
              </a:rPr>
              <a:t> </a:t>
            </a:r>
            <a:r>
              <a:rPr lang="en-US" sz="8000" b="1" u="sng" dirty="0">
                <a:solidFill>
                  <a:schemeClr val="tx1"/>
                </a:solidFill>
                <a:latin typeface="Arial Narrow" panose="020B0606020202030204" pitchFamily="34" charset="0"/>
                <a:ea typeface="Comic Sans MS" charset="0"/>
                <a:cs typeface="Comic Sans MS" charset="0"/>
              </a:rPr>
              <a:t>S</a:t>
            </a:r>
            <a:r>
              <a:rPr lang="en-US" sz="8000" dirty="0">
                <a:solidFill>
                  <a:schemeClr val="tx1"/>
                </a:solidFill>
                <a:latin typeface="Arial Narrow" panose="020B0606020202030204" pitchFamily="34" charset="0"/>
                <a:ea typeface="Comic Sans MS" charset="0"/>
                <a:cs typeface="Comic Sans MS" charset="0"/>
              </a:rPr>
              <a:t>tudy Group of</a:t>
            </a:r>
            <a:r>
              <a:rPr lang="en-US" sz="8000" b="1" dirty="0">
                <a:solidFill>
                  <a:schemeClr val="tx1"/>
                </a:solidFill>
                <a:latin typeface="Arial Narrow" panose="020B0606020202030204" pitchFamily="34" charset="0"/>
                <a:ea typeface="Comic Sans MS" charset="0"/>
                <a:cs typeface="Comic Sans MS" charset="0"/>
              </a:rPr>
              <a:t> </a:t>
            </a:r>
            <a:r>
              <a:rPr lang="en-US" sz="8000" b="1" u="sng" dirty="0">
                <a:solidFill>
                  <a:schemeClr val="tx1"/>
                </a:solidFill>
                <a:latin typeface="Arial Narrow" panose="020B0606020202030204" pitchFamily="34" charset="0"/>
                <a:ea typeface="Comic Sans MS" charset="0"/>
                <a:cs typeface="Comic Sans MS" charset="0"/>
              </a:rPr>
              <a:t>P</a:t>
            </a:r>
            <a:r>
              <a:rPr lang="en-US" sz="8000" dirty="0">
                <a:solidFill>
                  <a:schemeClr val="tx1"/>
                </a:solidFill>
                <a:latin typeface="Arial Narrow" panose="020B0606020202030204" pitchFamily="34" charset="0"/>
                <a:ea typeface="Comic Sans MS" charset="0"/>
                <a:cs typeface="Comic Sans MS" charset="0"/>
              </a:rPr>
              <a:t>ediatric</a:t>
            </a:r>
            <a:r>
              <a:rPr lang="en-US" sz="8000" b="1" u="sng" dirty="0">
                <a:solidFill>
                  <a:schemeClr val="tx1"/>
                </a:solidFill>
                <a:latin typeface="Arial Narrow" panose="020B0606020202030204" pitchFamily="34" charset="0"/>
                <a:ea typeface="Comic Sans MS" charset="0"/>
                <a:cs typeface="Comic Sans MS" charset="0"/>
              </a:rPr>
              <a:t> P</a:t>
            </a:r>
            <a:r>
              <a:rPr lang="en-US" sz="8000" dirty="0">
                <a:solidFill>
                  <a:schemeClr val="tx1"/>
                </a:solidFill>
                <a:latin typeface="Arial Narrow" panose="020B0606020202030204" pitchFamily="34" charset="0"/>
                <a:ea typeface="Comic Sans MS" charset="0"/>
                <a:cs typeface="Comic Sans MS" charset="0"/>
              </a:rPr>
              <a:t>ancreatitis:</a:t>
            </a:r>
            <a:r>
              <a:rPr lang="en-US" sz="8000" b="1" dirty="0">
                <a:solidFill>
                  <a:schemeClr val="tx1"/>
                </a:solidFill>
                <a:latin typeface="Arial Narrow" panose="020B0606020202030204" pitchFamily="34" charset="0"/>
                <a:ea typeface="Comic Sans MS" charset="0"/>
                <a:cs typeface="Comic Sans MS" charset="0"/>
              </a:rPr>
              <a:t> </a:t>
            </a:r>
            <a:r>
              <a:rPr lang="en-US" sz="8000" b="1" u="sng" dirty="0">
                <a:solidFill>
                  <a:schemeClr val="tx1"/>
                </a:solidFill>
                <a:latin typeface="Arial Narrow" panose="020B0606020202030204" pitchFamily="34" charset="0"/>
                <a:ea typeface="Comic Sans MS" charset="0"/>
                <a:cs typeface="Comic Sans MS" charset="0"/>
              </a:rPr>
              <a:t>I</a:t>
            </a:r>
            <a:r>
              <a:rPr lang="en-US" sz="8000" dirty="0">
                <a:solidFill>
                  <a:schemeClr val="tx1"/>
                </a:solidFill>
                <a:latin typeface="Arial Narrow" panose="020B0606020202030204" pitchFamily="34" charset="0"/>
                <a:ea typeface="Comic Sans MS" charset="0"/>
                <a:cs typeface="Comic Sans MS" charset="0"/>
              </a:rPr>
              <a:t>n search for a </a:t>
            </a:r>
            <a:r>
              <a:rPr lang="en-US" sz="8000" dirty="0" err="1">
                <a:solidFill>
                  <a:schemeClr val="tx1"/>
                </a:solidFill>
                <a:latin typeface="Arial Narrow" panose="020B0606020202030204" pitchFamily="34" charset="0"/>
                <a:ea typeface="Comic Sans MS" charset="0"/>
                <a:cs typeface="Comic Sans MS" charset="0"/>
              </a:rPr>
              <a:t>cu</a:t>
            </a:r>
            <a:r>
              <a:rPr lang="en-US" sz="8000" b="1" u="sng" dirty="0" err="1">
                <a:solidFill>
                  <a:schemeClr val="tx1"/>
                </a:solidFill>
                <a:latin typeface="Arial Narrow" panose="020B0606020202030204" pitchFamily="34" charset="0"/>
                <a:ea typeface="Comic Sans MS" charset="0"/>
                <a:cs typeface="Comic Sans MS" charset="0"/>
              </a:rPr>
              <a:t>RE</a:t>
            </a:r>
            <a:endPar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marR="0" lvl="1" algn="l">
              <a:spcBef>
                <a:spcPts val="0"/>
              </a:spcBef>
              <a:spcAft>
                <a:spcPts val="0"/>
              </a:spcAft>
            </a:pPr>
            <a:endPar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lvl="1" algn="l">
              <a:spcBef>
                <a:spcPts val="0"/>
              </a:spcBef>
            </a:pPr>
            <a:r>
              <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ARP/CP Adult-PROCEED</a:t>
            </a:r>
            <a:r>
              <a:rPr lang="en-US" sz="8000" b="1" u="sng" dirty="0">
                <a:solidFill>
                  <a:schemeClr val="tx1"/>
                </a:solidFill>
                <a:latin typeface="Arial Narrow" panose="020B0606020202030204" pitchFamily="34" charset="0"/>
              </a:rPr>
              <a:t> </a:t>
            </a:r>
            <a:r>
              <a:rPr lang="en-US" sz="8000" b="1" dirty="0">
                <a:solidFill>
                  <a:schemeClr val="tx1"/>
                </a:solidFill>
                <a:latin typeface="Arial Narrow" panose="020B0606020202030204" pitchFamily="34" charset="0"/>
              </a:rPr>
              <a:t>-Yadav, Conwell</a:t>
            </a:r>
          </a:p>
          <a:p>
            <a:pPr lvl="1" algn="l">
              <a:spcBef>
                <a:spcPts val="0"/>
              </a:spcBef>
            </a:pPr>
            <a:r>
              <a:rPr lang="en-US" sz="8000" b="1" u="sng" dirty="0">
                <a:solidFill>
                  <a:schemeClr val="tx1"/>
                </a:solidFill>
                <a:latin typeface="Arial Narrow" panose="020B0606020202030204" pitchFamily="34" charset="0"/>
              </a:rPr>
              <a:t>Pro</a:t>
            </a:r>
            <a:r>
              <a:rPr lang="en-US" sz="8000" dirty="0">
                <a:solidFill>
                  <a:schemeClr val="tx1"/>
                </a:solidFill>
                <a:latin typeface="Arial Narrow" panose="020B0606020202030204" pitchFamily="34" charset="0"/>
              </a:rPr>
              <a:t>spective</a:t>
            </a:r>
            <a:r>
              <a:rPr lang="en-US" sz="8000" b="1" dirty="0">
                <a:solidFill>
                  <a:schemeClr val="tx1"/>
                </a:solidFill>
                <a:latin typeface="Arial Narrow" panose="020B0606020202030204" pitchFamily="34" charset="0"/>
              </a:rPr>
              <a:t> </a:t>
            </a:r>
            <a:r>
              <a:rPr lang="en-US" sz="8000" dirty="0">
                <a:solidFill>
                  <a:schemeClr val="tx1"/>
                </a:solidFill>
                <a:latin typeface="Arial Narrow" panose="020B0606020202030204" pitchFamily="34" charset="0"/>
              </a:rPr>
              <a:t>Evaluation of</a:t>
            </a:r>
            <a:r>
              <a:rPr lang="en-US" sz="8000" b="1" dirty="0">
                <a:solidFill>
                  <a:schemeClr val="tx1"/>
                </a:solidFill>
                <a:latin typeface="Arial Narrow" panose="020B0606020202030204" pitchFamily="34" charset="0"/>
              </a:rPr>
              <a:t> </a:t>
            </a:r>
            <a:r>
              <a:rPr lang="en-US" sz="8000" b="1" u="sng" dirty="0">
                <a:solidFill>
                  <a:schemeClr val="tx1"/>
                </a:solidFill>
                <a:latin typeface="Arial Narrow" panose="020B0606020202030204" pitchFamily="34" charset="0"/>
              </a:rPr>
              <a:t>C</a:t>
            </a:r>
            <a:r>
              <a:rPr lang="en-US" sz="8000" dirty="0">
                <a:solidFill>
                  <a:schemeClr val="tx1"/>
                </a:solidFill>
                <a:latin typeface="Arial Narrow" panose="020B0606020202030204" pitchFamily="34" charset="0"/>
              </a:rPr>
              <a:t>hronic</a:t>
            </a:r>
            <a:r>
              <a:rPr lang="en-US" sz="8000" b="1" dirty="0">
                <a:solidFill>
                  <a:schemeClr val="tx1"/>
                </a:solidFill>
                <a:latin typeface="Arial Narrow" panose="020B0606020202030204" pitchFamily="34" charset="0"/>
              </a:rPr>
              <a:t> </a:t>
            </a:r>
            <a:r>
              <a:rPr lang="en-US" sz="8000" dirty="0">
                <a:solidFill>
                  <a:schemeClr val="tx1"/>
                </a:solidFill>
                <a:latin typeface="Arial Narrow" panose="020B0606020202030204" pitchFamily="34" charset="0"/>
              </a:rPr>
              <a:t>Pancreatitis for </a:t>
            </a:r>
            <a:r>
              <a:rPr lang="en-US" sz="8000" b="1" u="sng" dirty="0">
                <a:solidFill>
                  <a:schemeClr val="tx1"/>
                </a:solidFill>
                <a:latin typeface="Arial Narrow" panose="020B0606020202030204" pitchFamily="34" charset="0"/>
              </a:rPr>
              <a:t>E</a:t>
            </a:r>
            <a:r>
              <a:rPr lang="en-US" sz="8000" dirty="0">
                <a:solidFill>
                  <a:schemeClr val="tx1"/>
                </a:solidFill>
                <a:latin typeface="Arial Narrow" panose="020B0606020202030204" pitchFamily="34" charset="0"/>
              </a:rPr>
              <a:t>pid</a:t>
            </a:r>
            <a:r>
              <a:rPr lang="en-US" sz="8000" b="1" u="sng" dirty="0">
                <a:solidFill>
                  <a:schemeClr val="tx1"/>
                </a:solidFill>
                <a:latin typeface="Arial Narrow" panose="020B0606020202030204" pitchFamily="34" charset="0"/>
              </a:rPr>
              <a:t>e</a:t>
            </a:r>
            <a:r>
              <a:rPr lang="en-US" sz="8000" dirty="0">
                <a:solidFill>
                  <a:schemeClr val="tx1"/>
                </a:solidFill>
                <a:latin typeface="Arial Narrow" panose="020B0606020202030204" pitchFamily="34" charset="0"/>
              </a:rPr>
              <a:t>miologic</a:t>
            </a:r>
            <a:r>
              <a:rPr lang="en-US" sz="8000" b="1" dirty="0">
                <a:solidFill>
                  <a:schemeClr val="tx1"/>
                </a:solidFill>
                <a:latin typeface="Arial Narrow" panose="020B0606020202030204" pitchFamily="34" charset="0"/>
              </a:rPr>
              <a:t> </a:t>
            </a:r>
            <a:r>
              <a:rPr lang="en-US" sz="8000" dirty="0">
                <a:solidFill>
                  <a:schemeClr val="tx1"/>
                </a:solidFill>
                <a:latin typeface="Arial Narrow" panose="020B0606020202030204" pitchFamily="34" charset="0"/>
              </a:rPr>
              <a:t>and Translation Stu</a:t>
            </a:r>
            <a:r>
              <a:rPr lang="en-US" sz="8000" b="1" u="sng" dirty="0">
                <a:solidFill>
                  <a:schemeClr val="tx1"/>
                </a:solidFill>
                <a:latin typeface="Arial Narrow" panose="020B0606020202030204" pitchFamily="34" charset="0"/>
              </a:rPr>
              <a:t>d</a:t>
            </a:r>
            <a:r>
              <a:rPr lang="en-US" sz="8000" dirty="0">
                <a:solidFill>
                  <a:schemeClr val="tx1"/>
                </a:solidFill>
                <a:latin typeface="Arial Narrow" panose="020B0606020202030204" pitchFamily="34" charset="0"/>
              </a:rPr>
              <a:t>ies </a:t>
            </a:r>
            <a:endPar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lvl="1" algn="l">
              <a:spcBef>
                <a:spcPts val="0"/>
              </a:spcBef>
            </a:pPr>
            <a:endPar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lvl="1" algn="l">
              <a:spcBef>
                <a:spcPts val="0"/>
              </a:spcBef>
            </a:pPr>
            <a:r>
              <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Early detection of pancreatic cancer- NoD-Chari, Maitra</a:t>
            </a:r>
          </a:p>
          <a:p>
            <a:pPr lvl="1" algn="l">
              <a:spcBef>
                <a:spcPts val="0"/>
              </a:spcBef>
            </a:pPr>
            <a:r>
              <a:rPr lang="en-US" sz="8000" b="1" u="sng"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N</a:t>
            </a:r>
            <a:r>
              <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ew</a:t>
            </a:r>
            <a:r>
              <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 </a:t>
            </a:r>
            <a:r>
              <a:rPr lang="en-US" sz="8000" b="1" u="sng"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O</a:t>
            </a:r>
            <a:r>
              <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nset</a:t>
            </a:r>
            <a:r>
              <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 </a:t>
            </a:r>
            <a:r>
              <a:rPr lang="en-US" sz="8000" b="1" u="sng"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D</a:t>
            </a:r>
            <a:r>
              <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iabetes</a:t>
            </a:r>
          </a:p>
          <a:p>
            <a:pPr marR="0" lvl="1" algn="l">
              <a:spcBef>
                <a:spcPts val="0"/>
              </a:spcBef>
              <a:spcAft>
                <a:spcPts val="0"/>
              </a:spcAft>
            </a:pPr>
            <a:endPar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lvl="1" algn="l">
              <a:spcBef>
                <a:spcPts val="0"/>
              </a:spcBef>
            </a:pPr>
            <a:r>
              <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Type 3c diabetes-</a:t>
            </a:r>
            <a:r>
              <a:rPr lang="en-US" sz="8000" b="1" dirty="0">
                <a:solidFill>
                  <a:schemeClr val="tx1"/>
                </a:solidFill>
                <a:latin typeface="Arial Narrow" panose="020B0606020202030204" pitchFamily="34" charset="0"/>
              </a:rPr>
              <a:t> </a:t>
            </a:r>
            <a:r>
              <a:rPr lang="en-US" sz="8000" b="1" dirty="0" err="1">
                <a:solidFill>
                  <a:schemeClr val="tx1"/>
                </a:solidFill>
                <a:latin typeface="Arial Narrow" panose="020B0606020202030204" pitchFamily="34" charset="0"/>
              </a:rPr>
              <a:t>Goodarzi</a:t>
            </a:r>
            <a:r>
              <a:rPr lang="en-US" sz="8000" b="1" dirty="0">
                <a:solidFill>
                  <a:schemeClr val="tx1"/>
                </a:solidFill>
                <a:latin typeface="Arial Narrow" panose="020B0606020202030204" pitchFamily="34" charset="0"/>
              </a:rPr>
              <a:t>, Habtezion</a:t>
            </a:r>
          </a:p>
          <a:p>
            <a:pPr lvl="1" algn="l">
              <a:spcBef>
                <a:spcPts val="0"/>
              </a:spcBef>
            </a:pPr>
            <a:r>
              <a:rPr lang="en-US" sz="8000" b="1" dirty="0">
                <a:solidFill>
                  <a:schemeClr val="tx1"/>
                </a:solidFill>
                <a:latin typeface="Arial Narrow" panose="020B0606020202030204" pitchFamily="34" charset="0"/>
              </a:rPr>
              <a:t>DETECT</a:t>
            </a:r>
            <a:r>
              <a:rPr lang="en-US" sz="8000" dirty="0">
                <a:solidFill>
                  <a:schemeClr val="tx1"/>
                </a:solidFill>
                <a:latin typeface="Arial Narrow" panose="020B0606020202030204" pitchFamily="34" charset="0"/>
              </a:rPr>
              <a:t> Evaluation of a mixed meal test for </a:t>
            </a:r>
            <a:r>
              <a:rPr lang="en-US" sz="8000" b="1" u="sng" dirty="0">
                <a:solidFill>
                  <a:schemeClr val="tx1"/>
                </a:solidFill>
                <a:latin typeface="Arial Narrow" panose="020B0606020202030204" pitchFamily="34" charset="0"/>
              </a:rPr>
              <a:t>D</a:t>
            </a:r>
            <a:r>
              <a:rPr lang="en-US" sz="8000" dirty="0">
                <a:solidFill>
                  <a:schemeClr val="tx1"/>
                </a:solidFill>
                <a:latin typeface="Arial Narrow" panose="020B0606020202030204" pitchFamily="34" charset="0"/>
              </a:rPr>
              <a:t>iagnosis and characterization of </a:t>
            </a:r>
            <a:r>
              <a:rPr lang="en-US" sz="8000" b="1" u="sng" dirty="0">
                <a:solidFill>
                  <a:schemeClr val="tx1"/>
                </a:solidFill>
                <a:latin typeface="Arial Narrow" panose="020B0606020202030204" pitchFamily="34" charset="0"/>
              </a:rPr>
              <a:t>T</a:t>
            </a:r>
            <a:r>
              <a:rPr lang="en-US" sz="8000" dirty="0">
                <a:solidFill>
                  <a:schemeClr val="tx1"/>
                </a:solidFill>
                <a:latin typeface="Arial Narrow" panose="020B0606020202030204" pitchFamily="34" charset="0"/>
              </a:rPr>
              <a:t>ype</a:t>
            </a:r>
            <a:r>
              <a:rPr lang="en-US" sz="8000" b="1" dirty="0">
                <a:solidFill>
                  <a:schemeClr val="tx1"/>
                </a:solidFill>
                <a:latin typeface="Arial Narrow" panose="020B0606020202030204" pitchFamily="34" charset="0"/>
              </a:rPr>
              <a:t> </a:t>
            </a:r>
            <a:r>
              <a:rPr lang="en-US" sz="8000" dirty="0">
                <a:solidFill>
                  <a:schemeClr val="tx1"/>
                </a:solidFill>
                <a:latin typeface="Arial Narrow" panose="020B0606020202030204" pitchFamily="34" charset="0"/>
              </a:rPr>
              <a:t>3</a:t>
            </a:r>
            <a:r>
              <a:rPr lang="en-US" sz="8000" b="1" u="sng" dirty="0">
                <a:solidFill>
                  <a:schemeClr val="tx1"/>
                </a:solidFill>
                <a:latin typeface="Arial Narrow" panose="020B0606020202030204" pitchFamily="34" charset="0"/>
              </a:rPr>
              <a:t>c</a:t>
            </a:r>
            <a:r>
              <a:rPr lang="en-US" sz="8000" b="1" dirty="0">
                <a:solidFill>
                  <a:schemeClr val="tx1"/>
                </a:solidFill>
                <a:latin typeface="Arial Narrow" panose="020B0606020202030204" pitchFamily="34" charset="0"/>
              </a:rPr>
              <a:t> </a:t>
            </a:r>
            <a:r>
              <a:rPr lang="en-US" sz="8000" dirty="0" err="1">
                <a:solidFill>
                  <a:schemeClr val="tx1"/>
                </a:solidFill>
                <a:latin typeface="Arial Narrow" panose="020B0606020202030204" pitchFamily="34" charset="0"/>
              </a:rPr>
              <a:t>diabe</a:t>
            </a:r>
            <a:r>
              <a:rPr lang="en-US" sz="8000" b="1" u="sng" dirty="0" err="1">
                <a:solidFill>
                  <a:schemeClr val="tx1"/>
                </a:solidFill>
                <a:latin typeface="Arial Narrow" panose="020B0606020202030204" pitchFamily="34" charset="0"/>
              </a:rPr>
              <a:t>T</a:t>
            </a:r>
            <a:r>
              <a:rPr lang="en-US" sz="8000" dirty="0" err="1">
                <a:solidFill>
                  <a:schemeClr val="tx1"/>
                </a:solidFill>
                <a:latin typeface="Arial Narrow" panose="020B0606020202030204" pitchFamily="34" charset="0"/>
              </a:rPr>
              <a:t>es</a:t>
            </a:r>
            <a:r>
              <a:rPr lang="en-US" sz="8000" b="1" dirty="0">
                <a:solidFill>
                  <a:schemeClr val="tx1"/>
                </a:solidFill>
                <a:latin typeface="Arial Narrow" panose="020B0606020202030204" pitchFamily="34" charset="0"/>
              </a:rPr>
              <a:t> </a:t>
            </a:r>
            <a:r>
              <a:rPr lang="en-US" sz="8000" dirty="0">
                <a:solidFill>
                  <a:schemeClr val="tx1"/>
                </a:solidFill>
                <a:latin typeface="Arial Narrow" panose="020B0606020202030204" pitchFamily="34" charset="0"/>
              </a:rPr>
              <a:t>mellitus secondary to pancreatic cancer and chronic pancreatitis.</a:t>
            </a:r>
            <a:endPar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marR="0" lvl="1" algn="l">
              <a:spcBef>
                <a:spcPts val="0"/>
              </a:spcBef>
              <a:spcAft>
                <a:spcPts val="0"/>
              </a:spcAft>
            </a:pPr>
            <a:endParaRPr lang="en-US" sz="80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endParaRPr>
          </a:p>
          <a:p>
            <a:pPr algn="l"/>
            <a:endParaRPr lang="en-US" sz="5500" b="1" dirty="0">
              <a:solidFill>
                <a:schemeClr val="tx1"/>
              </a:solidFill>
              <a:latin typeface="Arial Narrow" panose="020B0606020202030204" pitchFamily="34" charset="0"/>
            </a:endParaRP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12</a:t>
            </a:fld>
            <a:endParaRPr lang="en-US" dirty="0"/>
          </a:p>
        </p:txBody>
      </p:sp>
      <p:sp>
        <p:nvSpPr>
          <p:cNvPr id="6" name="Rectangle 5"/>
          <p:cNvSpPr/>
          <p:nvPr/>
        </p:nvSpPr>
        <p:spPr>
          <a:xfrm>
            <a:off x="685800" y="1273086"/>
            <a:ext cx="8229600" cy="1384995"/>
          </a:xfrm>
          <a:prstGeom prst="rect">
            <a:avLst/>
          </a:prstGeom>
        </p:spPr>
        <p:txBody>
          <a:bodyPr wrap="square">
            <a:spAutoFit/>
          </a:bodyPr>
          <a:lstStyle/>
          <a:p>
            <a:pPr algn="ctr"/>
            <a:r>
              <a:rPr lang="en-US" sz="2800" b="1" dirty="0"/>
              <a:t>Consortium to Study Chronic Pancreatitis, Diabetes, and Pancreatic Cancer</a:t>
            </a:r>
            <a:br>
              <a:rPr lang="en-US" sz="2800" b="1" dirty="0"/>
            </a:br>
            <a:r>
              <a:rPr lang="en-US" sz="2800" b="1" dirty="0"/>
              <a:t>Cohort Studies</a:t>
            </a:r>
            <a:endParaRPr lang="en-US" sz="2800" dirty="0"/>
          </a:p>
        </p:txBody>
      </p:sp>
    </p:spTree>
    <p:extLst>
      <p:ext uri="{BB962C8B-B14F-4D97-AF65-F5344CB8AC3E}">
        <p14:creationId xmlns:p14="http://schemas.microsoft.com/office/powerpoint/2010/main" val="2931969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470025"/>
          </a:xfrm>
        </p:spPr>
        <p:txBody>
          <a:bodyPr>
            <a:normAutofit/>
          </a:bodyPr>
          <a:lstStyle/>
          <a:p>
            <a:pPr lvl="1" algn="ctr">
              <a:spcBef>
                <a:spcPts val="0"/>
              </a:spcBef>
            </a:pPr>
            <a:r>
              <a:rPr lang="en-US" sz="31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Early detection of pancreatic cancer</a:t>
            </a:r>
            <a:br>
              <a:rPr lang="en-US" sz="31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br>
            <a:r>
              <a:rPr lang="en-US" sz="3100" b="1" u="sng"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N</a:t>
            </a:r>
            <a:r>
              <a:rPr lang="en-US" sz="31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ew</a:t>
            </a:r>
            <a:r>
              <a:rPr lang="en-US" sz="31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 </a:t>
            </a:r>
            <a:r>
              <a:rPr lang="en-US" sz="3100" b="1" u="sng"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O</a:t>
            </a:r>
            <a:r>
              <a:rPr lang="en-US" sz="31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nset</a:t>
            </a:r>
            <a:r>
              <a:rPr lang="en-US" sz="3100" b="1"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 </a:t>
            </a:r>
            <a:r>
              <a:rPr lang="en-US" sz="3100" b="1" u="sng"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D</a:t>
            </a:r>
            <a:r>
              <a:rPr lang="en-US" sz="31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t>iabetes</a:t>
            </a:r>
            <a:br>
              <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br>
            <a:endParaRPr lang="en-US" dirty="0"/>
          </a:p>
        </p:txBody>
      </p:sp>
      <p:sp>
        <p:nvSpPr>
          <p:cNvPr id="3" name="Subtitle 2"/>
          <p:cNvSpPr>
            <a:spLocks noGrp="1"/>
          </p:cNvSpPr>
          <p:nvPr>
            <p:ph type="subTitle" idx="1"/>
          </p:nvPr>
        </p:nvSpPr>
        <p:spPr>
          <a:xfrm>
            <a:off x="1371600" y="2514600"/>
            <a:ext cx="6400800" cy="4572000"/>
          </a:xfrm>
        </p:spPr>
        <p:txBody>
          <a:bodyPr>
            <a:normAutofit fontScale="25000" lnSpcReduction="20000"/>
          </a:bodyPr>
          <a:lstStyle/>
          <a:p>
            <a:r>
              <a:rPr lang="en-US" sz="6200" b="1" u="sng" dirty="0">
                <a:solidFill>
                  <a:schemeClr val="tx1"/>
                </a:solidFill>
                <a:latin typeface="Arial Narrow" panose="020B0606020202030204" pitchFamily="34" charset="0"/>
              </a:rPr>
              <a:t>Primary  hypothesis/objectives</a:t>
            </a:r>
            <a:endParaRPr lang="en-US" sz="6200" dirty="0">
              <a:solidFill>
                <a:schemeClr val="tx1"/>
              </a:solidFill>
              <a:latin typeface="Arial Narrow" panose="020B0606020202030204" pitchFamily="34" charset="0"/>
            </a:endParaRPr>
          </a:p>
          <a:p>
            <a:r>
              <a:rPr lang="en-US" sz="6200" dirty="0">
                <a:latin typeface="Arial Narrow" panose="020B0606020202030204" pitchFamily="34" charset="0"/>
              </a:rPr>
              <a:t> </a:t>
            </a:r>
          </a:p>
          <a:p>
            <a:pPr algn="l"/>
            <a:r>
              <a:rPr lang="en-US" sz="6200" b="1" dirty="0">
                <a:solidFill>
                  <a:schemeClr val="tx1"/>
                </a:solidFill>
                <a:latin typeface="Arial Narrow" panose="020B0606020202030204" pitchFamily="34" charset="0"/>
              </a:rPr>
              <a:t>To prospectively assemble a cohort of subjects over age 50 years with new-onset diabetes (NoD), called the NoD Cohort, in order to </a:t>
            </a:r>
          </a:p>
          <a:p>
            <a:pPr algn="l"/>
            <a:r>
              <a:rPr lang="en-US" sz="6200" dirty="0">
                <a:latin typeface="Arial Narrow" panose="020B0606020202030204" pitchFamily="34" charset="0"/>
              </a:rPr>
              <a:t> </a:t>
            </a:r>
          </a:p>
          <a:p>
            <a:pPr marL="857250" indent="-857250" algn="l">
              <a:buFont typeface="Courier New" panose="02070309020205020404" pitchFamily="49" charset="0"/>
              <a:buChar char="o"/>
            </a:pPr>
            <a:r>
              <a:rPr lang="en-US" sz="8000" dirty="0">
                <a:solidFill>
                  <a:schemeClr val="tx1"/>
                </a:solidFill>
                <a:latin typeface="Arial Narrow" panose="020B0606020202030204" pitchFamily="34" charset="0"/>
              </a:rPr>
              <a:t>estimate the probability of pancreatic ductal adenocarcinoma (PDAC) in the NoD Cohort through passive surveillance</a:t>
            </a:r>
          </a:p>
          <a:p>
            <a:pPr marL="857250" indent="-857250" algn="l">
              <a:buFont typeface="Courier New" panose="02070309020205020404" pitchFamily="49" charset="0"/>
              <a:buChar char="o"/>
            </a:pPr>
            <a:r>
              <a:rPr lang="en-US" sz="8000" dirty="0">
                <a:solidFill>
                  <a:schemeClr val="tx1"/>
                </a:solidFill>
                <a:latin typeface="Arial Narrow" panose="020B0606020202030204" pitchFamily="34" charset="0"/>
              </a:rPr>
              <a:t>establish a biobank of clinically annotated biospecimens including a reference set of biospecimens from pre-symptomatic PDAC and control new-onset type 2 DM subjects</a:t>
            </a:r>
          </a:p>
          <a:p>
            <a:pPr marL="857250" indent="-857250" algn="l">
              <a:buFont typeface="Courier New" panose="02070309020205020404" pitchFamily="49" charset="0"/>
              <a:buChar char="o"/>
            </a:pPr>
            <a:r>
              <a:rPr lang="en-US" sz="8000" dirty="0">
                <a:solidFill>
                  <a:schemeClr val="tx1"/>
                </a:solidFill>
                <a:latin typeface="Arial Narrow" panose="020B0606020202030204" pitchFamily="34" charset="0"/>
              </a:rPr>
              <a:t>facilitate validation of emerging tests for identifying NoD subjects at high risk for having PDAC using the reference set </a:t>
            </a: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13</a:t>
            </a:fld>
            <a:endParaRPr lang="en-US" dirty="0"/>
          </a:p>
        </p:txBody>
      </p:sp>
    </p:spTree>
    <p:extLst>
      <p:ext uri="{BB962C8B-B14F-4D97-AF65-F5344CB8AC3E}">
        <p14:creationId xmlns:p14="http://schemas.microsoft.com/office/powerpoint/2010/main" val="1508341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886143"/>
            <a:ext cx="8686800" cy="1470025"/>
          </a:xfrm>
        </p:spPr>
        <p:txBody>
          <a:bodyPr>
            <a:normAutofit fontScale="90000"/>
          </a:bodyPr>
          <a:lstStyle/>
          <a:p>
            <a:pPr lvl="1" algn="ctr" rtl="0">
              <a:spcBef>
                <a:spcPct val="0"/>
              </a:spcBef>
            </a:pPr>
            <a:r>
              <a:rPr lang="en-US" sz="3100" b="1" dirty="0">
                <a:solidFill>
                  <a:schemeClr val="tx1"/>
                </a:solidFill>
                <a:latin typeface="Arial Narrow" panose="020B0606020202030204" pitchFamily="34" charset="0"/>
              </a:rPr>
              <a:t>DETECT</a:t>
            </a:r>
            <a:r>
              <a:rPr lang="en-US" sz="3100" dirty="0">
                <a:solidFill>
                  <a:schemeClr val="tx1"/>
                </a:solidFill>
                <a:latin typeface="Arial Narrow" panose="020B0606020202030204" pitchFamily="34" charset="0"/>
              </a:rPr>
              <a:t> </a:t>
            </a:r>
            <a:r>
              <a:rPr lang="en-US" sz="3100" b="1" u="sng" dirty="0">
                <a:solidFill>
                  <a:schemeClr val="tx1"/>
                </a:solidFill>
                <a:latin typeface="Arial Narrow" panose="020B0606020202030204" pitchFamily="34" charset="0"/>
              </a:rPr>
              <a:t>D</a:t>
            </a:r>
            <a:r>
              <a:rPr lang="en-US" sz="3100" dirty="0">
                <a:solidFill>
                  <a:schemeClr val="tx1"/>
                </a:solidFill>
                <a:latin typeface="Arial Narrow" panose="020B0606020202030204" pitchFamily="34" charset="0"/>
              </a:rPr>
              <a:t>iagnosis and characterization of </a:t>
            </a:r>
            <a:r>
              <a:rPr lang="en-US" sz="3100" b="1" u="sng" dirty="0">
                <a:solidFill>
                  <a:schemeClr val="tx1"/>
                </a:solidFill>
                <a:latin typeface="Arial Narrow" panose="020B0606020202030204" pitchFamily="34" charset="0"/>
              </a:rPr>
              <a:t>T</a:t>
            </a:r>
            <a:r>
              <a:rPr lang="en-US" sz="3100" dirty="0">
                <a:solidFill>
                  <a:schemeClr val="tx1"/>
                </a:solidFill>
                <a:latin typeface="Arial Narrow" panose="020B0606020202030204" pitchFamily="34" charset="0"/>
              </a:rPr>
              <a:t>ype</a:t>
            </a:r>
            <a:r>
              <a:rPr lang="en-US" sz="3100" b="1" dirty="0">
                <a:solidFill>
                  <a:schemeClr val="tx1"/>
                </a:solidFill>
                <a:latin typeface="Arial Narrow" panose="020B0606020202030204" pitchFamily="34" charset="0"/>
              </a:rPr>
              <a:t> </a:t>
            </a:r>
            <a:r>
              <a:rPr lang="en-US" sz="3100" dirty="0">
                <a:solidFill>
                  <a:schemeClr val="tx1"/>
                </a:solidFill>
                <a:latin typeface="Arial Narrow" panose="020B0606020202030204" pitchFamily="34" charset="0"/>
              </a:rPr>
              <a:t>3</a:t>
            </a:r>
            <a:r>
              <a:rPr lang="en-US" sz="3100" b="1" u="sng" dirty="0">
                <a:solidFill>
                  <a:schemeClr val="tx1"/>
                </a:solidFill>
                <a:latin typeface="Arial Narrow" panose="020B0606020202030204" pitchFamily="34" charset="0"/>
              </a:rPr>
              <a:t>c</a:t>
            </a:r>
            <a:r>
              <a:rPr lang="en-US" sz="3100" b="1" dirty="0">
                <a:solidFill>
                  <a:schemeClr val="tx1"/>
                </a:solidFill>
                <a:latin typeface="Arial Narrow" panose="020B0606020202030204" pitchFamily="34" charset="0"/>
              </a:rPr>
              <a:t> </a:t>
            </a:r>
            <a:r>
              <a:rPr lang="en-US" sz="3100" dirty="0" err="1">
                <a:solidFill>
                  <a:schemeClr val="tx1"/>
                </a:solidFill>
                <a:latin typeface="Arial Narrow" panose="020B0606020202030204" pitchFamily="34" charset="0"/>
              </a:rPr>
              <a:t>diabe</a:t>
            </a:r>
            <a:r>
              <a:rPr lang="en-US" sz="3100" b="1" u="sng" dirty="0" err="1">
                <a:solidFill>
                  <a:schemeClr val="tx1"/>
                </a:solidFill>
                <a:latin typeface="Arial Narrow" panose="020B0606020202030204" pitchFamily="34" charset="0"/>
              </a:rPr>
              <a:t>T</a:t>
            </a:r>
            <a:r>
              <a:rPr lang="en-US" sz="3100" dirty="0" err="1">
                <a:solidFill>
                  <a:schemeClr val="tx1"/>
                </a:solidFill>
                <a:latin typeface="Arial Narrow" panose="020B0606020202030204" pitchFamily="34" charset="0"/>
              </a:rPr>
              <a:t>es</a:t>
            </a:r>
            <a:r>
              <a:rPr lang="en-US" sz="3100" b="1" dirty="0">
                <a:solidFill>
                  <a:schemeClr val="tx1"/>
                </a:solidFill>
                <a:latin typeface="Arial Narrow" panose="020B0606020202030204" pitchFamily="34" charset="0"/>
              </a:rPr>
              <a:t> </a:t>
            </a:r>
            <a:r>
              <a:rPr lang="en-US" sz="3100" dirty="0">
                <a:solidFill>
                  <a:schemeClr val="tx1"/>
                </a:solidFill>
                <a:latin typeface="Arial Narrow" panose="020B0606020202030204" pitchFamily="34" charset="0"/>
              </a:rPr>
              <a:t>mellitus secondary to pancreatic cancer and chronic pancreatitis.</a:t>
            </a:r>
            <a:br>
              <a:rPr lang="en-US" sz="8000" dirty="0">
                <a:solidFill>
                  <a:schemeClr val="tx1"/>
                </a:solidFill>
                <a:latin typeface="Arial Narrow" panose="020B0606020202030204" pitchFamily="34" charset="0"/>
                <a:ea typeface="MS Mincho" panose="02020609040205080304" pitchFamily="49" charset="-128"/>
                <a:cs typeface="Times New Roman" panose="02020603050405020304" pitchFamily="18" charset="0"/>
              </a:rPr>
            </a:br>
            <a:endParaRPr lang="en-US" dirty="0"/>
          </a:p>
        </p:txBody>
      </p:sp>
      <p:sp>
        <p:nvSpPr>
          <p:cNvPr id="3" name="Subtitle 2"/>
          <p:cNvSpPr>
            <a:spLocks noGrp="1"/>
          </p:cNvSpPr>
          <p:nvPr>
            <p:ph type="subTitle" idx="1"/>
          </p:nvPr>
        </p:nvSpPr>
        <p:spPr>
          <a:xfrm>
            <a:off x="457200" y="2133600"/>
            <a:ext cx="8001000" cy="1752600"/>
          </a:xfrm>
        </p:spPr>
        <p:txBody>
          <a:bodyPr>
            <a:normAutofit fontScale="25000" lnSpcReduction="20000"/>
          </a:bodyPr>
          <a:lstStyle/>
          <a:p>
            <a:r>
              <a:rPr lang="en-US" sz="7200" b="1" dirty="0">
                <a:solidFill>
                  <a:schemeClr val="tx1"/>
                </a:solidFill>
                <a:latin typeface="Arial Narrow" panose="020B0606020202030204" pitchFamily="34" charset="0"/>
              </a:rPr>
              <a:t>Primary hypothesis</a:t>
            </a:r>
          </a:p>
          <a:p>
            <a:pPr algn="l"/>
            <a:r>
              <a:rPr lang="en-US" sz="7200" dirty="0">
                <a:solidFill>
                  <a:schemeClr val="tx1"/>
                </a:solidFill>
                <a:latin typeface="Arial Narrow" panose="020B0606020202030204" pitchFamily="34" charset="0"/>
              </a:rPr>
              <a:t> </a:t>
            </a:r>
          </a:p>
          <a:p>
            <a:pPr algn="l"/>
            <a:r>
              <a:rPr lang="en-US" sz="7200" dirty="0">
                <a:solidFill>
                  <a:schemeClr val="tx1"/>
                </a:solidFill>
                <a:latin typeface="Arial Narrow" panose="020B0606020202030204" pitchFamily="34" charset="0"/>
              </a:rPr>
              <a:t>A blunted PP response to a mixed meal test can distinguish patients with new onset diabetes secondary to pancreatic cancer (PDAC) and/or chronic pancreatitis (aka type 3c diabetes mellitus, T3cDM) from patients with type 2 diabetes (T2DM</a:t>
            </a:r>
            <a:r>
              <a:rPr lang="en-US" sz="7200" dirty="0">
                <a:latin typeface="Arial Narrow" panose="020B0606020202030204" pitchFamily="34" charset="0"/>
              </a:rPr>
              <a:t>).</a:t>
            </a:r>
          </a:p>
          <a:p>
            <a:r>
              <a:rPr lang="en-US" sz="7200" dirty="0">
                <a:latin typeface="Arial Narrow" panose="020B0606020202030204" pitchFamily="34" charset="0"/>
              </a:rPr>
              <a:t> </a:t>
            </a:r>
          </a:p>
          <a:p>
            <a:r>
              <a:rPr lang="en-US" sz="7200" b="1" dirty="0">
                <a:solidFill>
                  <a:schemeClr val="tx1"/>
                </a:solidFill>
                <a:latin typeface="Arial Narrow" panose="020B0606020202030204" pitchFamily="34" charset="0"/>
              </a:rPr>
              <a:t>Objectives</a:t>
            </a:r>
          </a:p>
          <a:p>
            <a:r>
              <a:rPr lang="en-US" sz="7200" dirty="0">
                <a:latin typeface="Arial Narrow" panose="020B0606020202030204" pitchFamily="34" charset="0"/>
              </a:rPr>
              <a:t> </a:t>
            </a:r>
          </a:p>
          <a:p>
            <a:pPr marL="857250" indent="-857250" algn="l">
              <a:buFont typeface="Courier New" panose="02070309020205020404" pitchFamily="49" charset="0"/>
              <a:buChar char="o"/>
            </a:pPr>
            <a:r>
              <a:rPr lang="en-US" sz="7200" dirty="0">
                <a:solidFill>
                  <a:schemeClr val="tx1"/>
                </a:solidFill>
                <a:latin typeface="Arial Narrow" panose="020B0606020202030204" pitchFamily="34" charset="0"/>
              </a:rPr>
              <a:t>Evaluate the pancreatic polypeptide response following a standardized mixed meal in new onset diabetes associated with PDAC and chronic pancreatitis vs. T2DM.</a:t>
            </a:r>
          </a:p>
          <a:p>
            <a:pPr marL="857250" indent="-857250" algn="l">
              <a:buFont typeface="Courier New" panose="02070309020205020404" pitchFamily="49" charset="0"/>
              <a:buChar char="o"/>
            </a:pPr>
            <a:r>
              <a:rPr lang="en-US" sz="7200" dirty="0">
                <a:solidFill>
                  <a:schemeClr val="tx1"/>
                </a:solidFill>
                <a:latin typeface="Arial Narrow" panose="020B0606020202030204" pitchFamily="34" charset="0"/>
              </a:rPr>
              <a:t>Evaluate the insulin and glucagon response following a standardized mixed meal in new onset diabetes associated with PDAC and chronic pancreatitis vs. T2DM.</a:t>
            </a:r>
          </a:p>
          <a:p>
            <a:pPr marL="857250" indent="-857250" algn="l">
              <a:buFont typeface="Courier New" panose="02070309020205020404" pitchFamily="49" charset="0"/>
              <a:buChar char="o"/>
            </a:pPr>
            <a:r>
              <a:rPr lang="en-US" sz="7200" dirty="0">
                <a:solidFill>
                  <a:schemeClr val="tx1"/>
                </a:solidFill>
                <a:latin typeface="Arial Narrow" panose="020B0606020202030204" pitchFamily="34" charset="0"/>
              </a:rPr>
              <a:t>Evaluate the incretin response following a standardized mixed meal in new onset diabetes associated with PDAC and chronic pancreatitis vs. T2DM. </a:t>
            </a:r>
          </a:p>
          <a:p>
            <a:pPr marL="857250" indent="-857250" algn="l">
              <a:buFont typeface="Courier New" panose="02070309020205020404" pitchFamily="49" charset="0"/>
              <a:buChar char="o"/>
            </a:pPr>
            <a:r>
              <a:rPr lang="en-US" sz="7200" dirty="0">
                <a:solidFill>
                  <a:schemeClr val="tx1"/>
                </a:solidFill>
                <a:latin typeface="Arial Narrow" panose="020B0606020202030204" pitchFamily="34" charset="0"/>
              </a:rPr>
              <a:t>Explore the differences in </a:t>
            </a:r>
            <a:r>
              <a:rPr lang="en-US" sz="7200" dirty="0" err="1">
                <a:solidFill>
                  <a:schemeClr val="tx1"/>
                </a:solidFill>
                <a:latin typeface="Arial Narrow" panose="020B0606020202030204" pitchFamily="34" charset="0"/>
              </a:rPr>
              <a:t>analytes</a:t>
            </a:r>
            <a:r>
              <a:rPr lang="en-US" sz="7200" dirty="0">
                <a:solidFill>
                  <a:schemeClr val="tx1"/>
                </a:solidFill>
                <a:latin typeface="Arial Narrow" panose="020B0606020202030204" pitchFamily="34" charset="0"/>
              </a:rPr>
              <a:t> from Objectives 1-3 in a cohort of subjects with the same diseases and long-standing DM or </a:t>
            </a:r>
            <a:r>
              <a:rPr lang="en-US" sz="7200" dirty="0" err="1">
                <a:solidFill>
                  <a:schemeClr val="tx1"/>
                </a:solidFill>
                <a:latin typeface="Arial Narrow" panose="020B0606020202030204" pitchFamily="34" charset="0"/>
              </a:rPr>
              <a:t>normoglycemia</a:t>
            </a:r>
            <a:r>
              <a:rPr lang="en-US" sz="7200" dirty="0">
                <a:solidFill>
                  <a:schemeClr val="tx1"/>
                </a:solidFill>
                <a:latin typeface="Arial Narrow" panose="020B0606020202030204" pitchFamily="34" charset="0"/>
              </a:rPr>
              <a:t>.  </a:t>
            </a: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14</a:t>
            </a:fld>
            <a:endParaRPr lang="en-US" dirty="0"/>
          </a:p>
        </p:txBody>
      </p:sp>
    </p:spTree>
    <p:extLst>
      <p:ext uri="{BB962C8B-B14F-4D97-AF65-F5344CB8AC3E}">
        <p14:creationId xmlns:p14="http://schemas.microsoft.com/office/powerpoint/2010/main" val="793295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endParaRPr lang="en-US" sz="2800" dirty="0"/>
          </a:p>
        </p:txBody>
      </p:sp>
      <p:sp>
        <p:nvSpPr>
          <p:cNvPr id="3" name="Subtitle 2"/>
          <p:cNvSpPr>
            <a:spLocks noGrp="1"/>
          </p:cNvSpPr>
          <p:nvPr>
            <p:ph type="subTitle" idx="1"/>
          </p:nvPr>
        </p:nvSpPr>
        <p:spPr>
          <a:xfrm>
            <a:off x="1371600" y="3600450"/>
            <a:ext cx="6400800" cy="2755900"/>
          </a:xfrm>
        </p:spPr>
        <p:txBody>
          <a:bodyPr>
            <a:normAutofit fontScale="40000" lnSpcReduction="20000"/>
          </a:bodyPr>
          <a:lstStyle/>
          <a:p>
            <a:pPr marL="685800" indent="-685800" algn="l">
              <a:buFont typeface="Arial" panose="020B0604020202020204" pitchFamily="34" charset="0"/>
              <a:buChar char="•"/>
            </a:pPr>
            <a:r>
              <a:rPr lang="en-US" sz="5500" b="1" dirty="0">
                <a:solidFill>
                  <a:schemeClr val="tx1"/>
                </a:solidFill>
                <a:latin typeface="Arial Narrow" panose="020B0606020202030204" pitchFamily="34" charset="0"/>
              </a:rPr>
              <a:t>Epidemiology using large EMR data sets and established cohorts.</a:t>
            </a:r>
          </a:p>
          <a:p>
            <a:pPr marL="685800" indent="-685800" algn="l">
              <a:buFont typeface="Arial" panose="020B0604020202020204" pitchFamily="34" charset="0"/>
              <a:buChar char="•"/>
            </a:pPr>
            <a:r>
              <a:rPr lang="en-US" sz="5500" b="1" dirty="0">
                <a:solidFill>
                  <a:schemeClr val="tx1"/>
                </a:solidFill>
                <a:latin typeface="Arial Narrow" panose="020B0606020202030204" pitchFamily="34" charset="0"/>
              </a:rPr>
              <a:t>Genetics using legacy data and samples.</a:t>
            </a:r>
          </a:p>
          <a:p>
            <a:pPr marL="685800" indent="-685800" algn="l">
              <a:buFont typeface="Arial" panose="020B0604020202020204" pitchFamily="34" charset="0"/>
              <a:buChar char="•"/>
            </a:pPr>
            <a:r>
              <a:rPr lang="en-US" sz="5500" b="1" dirty="0">
                <a:solidFill>
                  <a:schemeClr val="tx1"/>
                </a:solidFill>
                <a:latin typeface="Arial Narrow" panose="020B0606020202030204" pitchFamily="34" charset="0"/>
              </a:rPr>
              <a:t>Biomarker discovery using legacy samples.</a:t>
            </a:r>
          </a:p>
          <a:p>
            <a:pPr marL="685800" indent="-685800" algn="l">
              <a:buFont typeface="Arial" panose="020B0604020202020204" pitchFamily="34" charset="0"/>
              <a:buChar char="•"/>
            </a:pPr>
            <a:r>
              <a:rPr lang="en-US" sz="5500" b="1" dirty="0">
                <a:solidFill>
                  <a:schemeClr val="tx1"/>
                </a:solidFill>
                <a:latin typeface="Arial Narrow" panose="020B0606020202030204" pitchFamily="34" charset="0"/>
              </a:rPr>
              <a:t>Advances in pancreatitis imaging</a:t>
            </a:r>
          </a:p>
          <a:p>
            <a:pPr marL="685800" indent="-685800" algn="l">
              <a:buFont typeface="Arial" panose="020B0604020202020204" pitchFamily="34" charset="0"/>
              <a:buChar char="•"/>
            </a:pPr>
            <a:r>
              <a:rPr lang="en-US" sz="5500" b="1" dirty="0">
                <a:solidFill>
                  <a:schemeClr val="tx1"/>
                </a:solidFill>
                <a:latin typeface="Arial Narrow" panose="020B0606020202030204" pitchFamily="34" charset="0"/>
              </a:rPr>
              <a:t>Intervention trials in high risk individuals (recurrent and chronic pancreatitis now).</a:t>
            </a:r>
          </a:p>
          <a:p>
            <a:pPr algn="l"/>
            <a:endParaRPr lang="en-US" sz="5500" b="1" dirty="0">
              <a:solidFill>
                <a:schemeClr val="tx1"/>
              </a:solidFill>
              <a:latin typeface="Arial Narrow" panose="020B0606020202030204" pitchFamily="34" charset="0"/>
            </a:endParaRP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15</a:t>
            </a:fld>
            <a:endParaRPr lang="en-US" dirty="0"/>
          </a:p>
        </p:txBody>
      </p:sp>
      <p:sp>
        <p:nvSpPr>
          <p:cNvPr id="6" name="Rectangle 5"/>
          <p:cNvSpPr/>
          <p:nvPr/>
        </p:nvSpPr>
        <p:spPr>
          <a:xfrm>
            <a:off x="685800" y="1273086"/>
            <a:ext cx="8229600" cy="1815882"/>
          </a:xfrm>
          <a:prstGeom prst="rect">
            <a:avLst/>
          </a:prstGeom>
        </p:spPr>
        <p:txBody>
          <a:bodyPr wrap="square">
            <a:spAutoFit/>
          </a:bodyPr>
          <a:lstStyle/>
          <a:p>
            <a:pPr algn="ctr"/>
            <a:r>
              <a:rPr lang="en-US" sz="2800" b="1" dirty="0"/>
              <a:t>Consortium to Study Chronic Pancreatitis, Diabetes, and Pancreatic Cancer</a:t>
            </a:r>
            <a:br>
              <a:rPr lang="en-US" sz="2800" b="1" dirty="0"/>
            </a:br>
            <a:br>
              <a:rPr lang="en-US" sz="2800" b="1" dirty="0"/>
            </a:br>
            <a:r>
              <a:rPr lang="en-US" sz="2800" b="1" dirty="0"/>
              <a:t>Ancillary Study Types</a:t>
            </a:r>
            <a:endParaRPr lang="en-US" sz="2800" dirty="0"/>
          </a:p>
        </p:txBody>
      </p:sp>
    </p:spTree>
    <p:extLst>
      <p:ext uri="{BB962C8B-B14F-4D97-AF65-F5344CB8AC3E}">
        <p14:creationId xmlns:p14="http://schemas.microsoft.com/office/powerpoint/2010/main" val="2672374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69377"/>
            <a:ext cx="7772400" cy="1470025"/>
          </a:xfrm>
        </p:spPr>
        <p:txBody>
          <a:bodyPr>
            <a:noAutofit/>
          </a:bodyPr>
          <a:lstStyle/>
          <a:p>
            <a:endParaRPr lang="en-US" sz="2800" dirty="0"/>
          </a:p>
        </p:txBody>
      </p:sp>
      <p:sp>
        <p:nvSpPr>
          <p:cNvPr id="3" name="Subtitle 2"/>
          <p:cNvSpPr>
            <a:spLocks noGrp="1"/>
          </p:cNvSpPr>
          <p:nvPr>
            <p:ph type="subTitle" idx="1"/>
          </p:nvPr>
        </p:nvSpPr>
        <p:spPr>
          <a:xfrm>
            <a:off x="1485900" y="3103087"/>
            <a:ext cx="6400800" cy="1752600"/>
          </a:xfrm>
        </p:spPr>
        <p:txBody>
          <a:bodyPr>
            <a:normAutofit fontScale="55000" lnSpcReduction="20000"/>
          </a:bodyPr>
          <a:lstStyle/>
          <a:p>
            <a:r>
              <a:rPr lang="en-US" sz="6000" dirty="0">
                <a:solidFill>
                  <a:schemeClr val="tx1"/>
                </a:solidFill>
              </a:rPr>
              <a:t>Statin therapy to reduce the risk of recurrent pancreatitis </a:t>
            </a:r>
          </a:p>
          <a:p>
            <a:r>
              <a:rPr lang="en-US" sz="4800" dirty="0">
                <a:solidFill>
                  <a:schemeClr val="tx1"/>
                </a:solidFill>
              </a:rPr>
              <a:t>Goodman/Jeon/Pandol/Lo/Afghani/Wu/Kwok</a:t>
            </a:r>
          </a:p>
          <a:p>
            <a:pPr algn="l"/>
            <a:endParaRPr lang="en-US" sz="5500" b="1" dirty="0">
              <a:solidFill>
                <a:schemeClr val="tx1"/>
              </a:solidFill>
              <a:latin typeface="Arial Narrow" panose="020B0606020202030204" pitchFamily="34" charset="0"/>
            </a:endParaRP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16</a:t>
            </a:fld>
            <a:endParaRPr lang="en-US" dirty="0"/>
          </a:p>
        </p:txBody>
      </p:sp>
      <p:sp>
        <p:nvSpPr>
          <p:cNvPr id="6" name="Rectangle 5"/>
          <p:cNvSpPr/>
          <p:nvPr/>
        </p:nvSpPr>
        <p:spPr>
          <a:xfrm>
            <a:off x="685800" y="1273086"/>
            <a:ext cx="8229600" cy="1569660"/>
          </a:xfrm>
          <a:prstGeom prst="rect">
            <a:avLst/>
          </a:prstGeom>
        </p:spPr>
        <p:txBody>
          <a:bodyPr wrap="square">
            <a:spAutoFit/>
          </a:bodyPr>
          <a:lstStyle/>
          <a:p>
            <a:pPr algn="ctr"/>
            <a:r>
              <a:rPr lang="en-US" sz="2800" b="1" dirty="0"/>
              <a:t>Consortium to Study Chronic Pancreatitis, Diabetes, and Pancreatic Cancer</a:t>
            </a:r>
          </a:p>
          <a:p>
            <a:pPr algn="ctr"/>
            <a:br>
              <a:rPr lang="en-US" sz="2000" b="1" dirty="0"/>
            </a:br>
            <a:r>
              <a:rPr lang="en-US" sz="2000" b="1" dirty="0"/>
              <a:t>Example of a Prevention Ancillary Study</a:t>
            </a:r>
            <a:endParaRPr lang="en-US" sz="2000" dirty="0"/>
          </a:p>
        </p:txBody>
      </p:sp>
      <p:sp>
        <p:nvSpPr>
          <p:cNvPr id="7" name="TextBox 6"/>
          <p:cNvSpPr txBox="1"/>
          <p:nvPr/>
        </p:nvSpPr>
        <p:spPr>
          <a:xfrm>
            <a:off x="1752600" y="4978400"/>
            <a:ext cx="5867400" cy="923330"/>
          </a:xfrm>
          <a:prstGeom prst="rect">
            <a:avLst/>
          </a:prstGeom>
          <a:noFill/>
        </p:spPr>
        <p:txBody>
          <a:bodyPr wrap="square" rtlCol="0">
            <a:spAutoFit/>
          </a:bodyPr>
          <a:lstStyle/>
          <a:p>
            <a:r>
              <a:rPr lang="en-US" b="1" dirty="0"/>
              <a:t>Sponsor: </a:t>
            </a:r>
            <a:r>
              <a:rPr lang="en-US" dirty="0"/>
              <a:t>NCI/Division of Cancer Prevention</a:t>
            </a:r>
          </a:p>
          <a:p>
            <a:r>
              <a:rPr lang="en-US" b="1" dirty="0"/>
              <a:t>ND#: </a:t>
            </a:r>
            <a:r>
              <a:rPr lang="en-US" dirty="0"/>
              <a:t>127736</a:t>
            </a:r>
          </a:p>
          <a:p>
            <a:r>
              <a:rPr lang="en-US" b="1" dirty="0"/>
              <a:t>Sites: </a:t>
            </a:r>
            <a:r>
              <a:rPr lang="en-US" dirty="0"/>
              <a:t>Cedars-Sinai and Kaiser Permanente Los Angeles</a:t>
            </a:r>
          </a:p>
        </p:txBody>
      </p:sp>
    </p:spTree>
    <p:extLst>
      <p:ext uri="{BB962C8B-B14F-4D97-AF65-F5344CB8AC3E}">
        <p14:creationId xmlns:p14="http://schemas.microsoft.com/office/powerpoint/2010/main" val="4121202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5350" y="1245959"/>
            <a:ext cx="7772400" cy="45719"/>
          </a:xfrm>
        </p:spPr>
        <p:txBody>
          <a:bodyPr>
            <a:noAutofit/>
          </a:bodyPr>
          <a:lstStyle/>
          <a:p>
            <a:endParaRPr lang="en-US" sz="2800" dirty="0"/>
          </a:p>
        </p:txBody>
      </p:sp>
      <p:sp>
        <p:nvSpPr>
          <p:cNvPr id="3" name="Subtitle 2"/>
          <p:cNvSpPr>
            <a:spLocks noGrp="1"/>
          </p:cNvSpPr>
          <p:nvPr>
            <p:ph type="subTitle" idx="1"/>
          </p:nvPr>
        </p:nvSpPr>
        <p:spPr>
          <a:xfrm>
            <a:off x="1600200" y="1765348"/>
            <a:ext cx="6400800" cy="1752600"/>
          </a:xfrm>
        </p:spPr>
        <p:txBody>
          <a:bodyPr>
            <a:normAutofit lnSpcReduction="10000"/>
          </a:bodyPr>
          <a:lstStyle/>
          <a:p>
            <a:r>
              <a:rPr lang="en-US" sz="4000" b="1" dirty="0">
                <a:solidFill>
                  <a:schemeClr val="tx1"/>
                </a:solidFill>
              </a:rPr>
              <a:t>Statin therapy to reduce the risk of recurrent pancreatitis </a:t>
            </a:r>
          </a:p>
          <a:p>
            <a:r>
              <a:rPr lang="en-US" sz="2600" b="1" dirty="0">
                <a:solidFill>
                  <a:schemeClr val="tx1"/>
                </a:solidFill>
                <a:latin typeface="Arial Narrow" panose="020B0606020202030204" pitchFamily="34" charset="0"/>
              </a:rPr>
              <a:t>Objective</a:t>
            </a: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17</a:t>
            </a:fld>
            <a:endParaRPr lang="en-US" dirty="0"/>
          </a:p>
        </p:txBody>
      </p:sp>
      <p:sp>
        <p:nvSpPr>
          <p:cNvPr id="6" name="Rectangle 5"/>
          <p:cNvSpPr/>
          <p:nvPr/>
        </p:nvSpPr>
        <p:spPr>
          <a:xfrm>
            <a:off x="685800" y="1273086"/>
            <a:ext cx="8229600" cy="707886"/>
          </a:xfrm>
          <a:prstGeom prst="rect">
            <a:avLst/>
          </a:prstGeom>
        </p:spPr>
        <p:txBody>
          <a:bodyPr wrap="square">
            <a:spAutoFit/>
          </a:bodyPr>
          <a:lstStyle/>
          <a:p>
            <a:pPr algn="ctr"/>
            <a:br>
              <a:rPr lang="en-US" sz="2000" b="1" dirty="0"/>
            </a:br>
            <a:endParaRPr lang="en-US" sz="2000" dirty="0"/>
          </a:p>
        </p:txBody>
      </p:sp>
      <p:sp>
        <p:nvSpPr>
          <p:cNvPr id="8" name="Rectangle 7"/>
          <p:cNvSpPr/>
          <p:nvPr/>
        </p:nvSpPr>
        <p:spPr>
          <a:xfrm>
            <a:off x="895350" y="3665212"/>
            <a:ext cx="7486650" cy="1477328"/>
          </a:xfrm>
          <a:prstGeom prst="rect">
            <a:avLst/>
          </a:prstGeom>
        </p:spPr>
        <p:txBody>
          <a:bodyPr wrap="square">
            <a:spAutoFit/>
          </a:bodyPr>
          <a:lstStyle/>
          <a:p>
            <a:r>
              <a:rPr lang="en-US" dirty="0">
                <a:latin typeface="Arial" panose="020B0604020202020204" pitchFamily="34" charset="0"/>
                <a:cs typeface="Arial" panose="020B0604020202020204" pitchFamily="34" charset="0"/>
              </a:rPr>
              <a:t>To evaluate the effect of a simvastatin intervention versus placebo on the change in secretin-stimulated peak bicarbonate concentration in the pancreatic fluid at 6 months post-treatment in patients hospitalized for acute or chronic pancreatitis, with a prior history of one or more episodes of acute pancreatitis</a:t>
            </a:r>
            <a:endParaRPr lang="en-US" dirty="0"/>
          </a:p>
        </p:txBody>
      </p:sp>
    </p:spTree>
    <p:extLst>
      <p:ext uri="{BB962C8B-B14F-4D97-AF65-F5344CB8AC3E}">
        <p14:creationId xmlns:p14="http://schemas.microsoft.com/office/powerpoint/2010/main" val="1345644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5350" y="1245959"/>
            <a:ext cx="7772400" cy="45719"/>
          </a:xfrm>
        </p:spPr>
        <p:txBody>
          <a:bodyPr>
            <a:noAutofit/>
          </a:bodyPr>
          <a:lstStyle/>
          <a:p>
            <a:endParaRPr lang="en-US" sz="2800" dirty="0"/>
          </a:p>
        </p:txBody>
      </p:sp>
      <p:sp>
        <p:nvSpPr>
          <p:cNvPr id="3" name="Subtitle 2"/>
          <p:cNvSpPr>
            <a:spLocks noGrp="1"/>
          </p:cNvSpPr>
          <p:nvPr>
            <p:ph type="subTitle" idx="1"/>
          </p:nvPr>
        </p:nvSpPr>
        <p:spPr>
          <a:xfrm>
            <a:off x="1600200" y="1765348"/>
            <a:ext cx="6400800" cy="901652"/>
          </a:xfrm>
        </p:spPr>
        <p:txBody>
          <a:bodyPr>
            <a:normAutofit/>
          </a:bodyPr>
          <a:lstStyle/>
          <a:p>
            <a:r>
              <a:rPr lang="en-US" sz="2600" b="1" dirty="0">
                <a:solidFill>
                  <a:schemeClr val="tx1"/>
                </a:solidFill>
                <a:latin typeface="Arial Narrow" panose="020B0606020202030204" pitchFamily="34" charset="0"/>
              </a:rPr>
              <a:t>Secondary Objectives</a:t>
            </a:r>
          </a:p>
          <a:p>
            <a:pPr algn="l"/>
            <a:endParaRPr lang="en-US" b="1" dirty="0">
              <a:solidFill>
                <a:schemeClr val="tx1"/>
              </a:solidFill>
            </a:endParaRP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18</a:t>
            </a:fld>
            <a:endParaRPr lang="en-US" dirty="0"/>
          </a:p>
        </p:txBody>
      </p:sp>
      <p:sp>
        <p:nvSpPr>
          <p:cNvPr id="6" name="Rectangle 5"/>
          <p:cNvSpPr/>
          <p:nvPr/>
        </p:nvSpPr>
        <p:spPr>
          <a:xfrm>
            <a:off x="685800" y="1273086"/>
            <a:ext cx="8229600" cy="707886"/>
          </a:xfrm>
          <a:prstGeom prst="rect">
            <a:avLst/>
          </a:prstGeom>
        </p:spPr>
        <p:txBody>
          <a:bodyPr wrap="square">
            <a:spAutoFit/>
          </a:bodyPr>
          <a:lstStyle/>
          <a:p>
            <a:pPr algn="ctr"/>
            <a:br>
              <a:rPr lang="en-US" sz="2000" b="1" dirty="0"/>
            </a:br>
            <a:endParaRPr lang="en-US" sz="2000" dirty="0"/>
          </a:p>
        </p:txBody>
      </p:sp>
      <p:sp>
        <p:nvSpPr>
          <p:cNvPr id="8" name="Rectangle 7"/>
          <p:cNvSpPr/>
          <p:nvPr/>
        </p:nvSpPr>
        <p:spPr>
          <a:xfrm>
            <a:off x="1038225" y="2454642"/>
            <a:ext cx="7486650" cy="3416320"/>
          </a:xfrm>
          <a:prstGeom prst="rect">
            <a:avLst/>
          </a:prstGeom>
        </p:spPr>
        <p:txBody>
          <a:bodyPr wrap="square">
            <a:spAutoFit/>
          </a:bodyPr>
          <a:lstStyle/>
          <a:p>
            <a:r>
              <a:rPr lang="en-US" dirty="0"/>
              <a:t>To evaluate the effect of a simvastatin intervention versus placebo at 6 months from baseline on: </a:t>
            </a:r>
          </a:p>
          <a:p>
            <a:r>
              <a:rPr lang="en-US" dirty="0"/>
              <a:t>(1) 	Change in the endoscopic ultrasound score (EUS); </a:t>
            </a:r>
          </a:p>
          <a:p>
            <a:r>
              <a:rPr lang="en-US" dirty="0"/>
              <a:t>(2) 	Change in fecal elastase; </a:t>
            </a:r>
          </a:p>
          <a:p>
            <a:r>
              <a:rPr lang="en-US" dirty="0"/>
              <a:t>(3) 	Change in serum and pancreatic fluid levels of CRP, IL-6, IL-10,  	TGF-β1, MMP-9, TNF-α, and s-fractalkine; </a:t>
            </a:r>
          </a:p>
          <a:p>
            <a:r>
              <a:rPr lang="en-US" dirty="0"/>
              <a:t>(4) 	Change in pancreatic fluid levels of EMT markers, E-cadherin 	and vimentin;</a:t>
            </a:r>
          </a:p>
          <a:p>
            <a:r>
              <a:rPr lang="en-US" dirty="0"/>
              <a:t>(5) 	Change in pancreatitis-related readmissions;</a:t>
            </a:r>
          </a:p>
          <a:p>
            <a:r>
              <a:rPr lang="en-US" dirty="0"/>
              <a:t>(6)	Change in KRAS gene mutations in pancreatic fluid; and</a:t>
            </a:r>
          </a:p>
          <a:p>
            <a:r>
              <a:rPr lang="en-US" dirty="0"/>
              <a:t>(7)	Change in quality of life score as measured by the QLQ-C30 	and QLQ-PAN28(CP)</a:t>
            </a:r>
          </a:p>
        </p:txBody>
      </p:sp>
    </p:spTree>
    <p:extLst>
      <p:ext uri="{BB962C8B-B14F-4D97-AF65-F5344CB8AC3E}">
        <p14:creationId xmlns:p14="http://schemas.microsoft.com/office/powerpoint/2010/main" val="1720844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5350" y="1245959"/>
            <a:ext cx="7772400" cy="45719"/>
          </a:xfrm>
        </p:spPr>
        <p:txBody>
          <a:bodyPr>
            <a:noAutofit/>
          </a:bodyPr>
          <a:lstStyle/>
          <a:p>
            <a:endParaRPr lang="en-US" sz="2800" dirty="0"/>
          </a:p>
        </p:txBody>
      </p:sp>
      <p:sp>
        <p:nvSpPr>
          <p:cNvPr id="3" name="Subtitle 2"/>
          <p:cNvSpPr>
            <a:spLocks noGrp="1"/>
          </p:cNvSpPr>
          <p:nvPr>
            <p:ph type="subTitle" idx="1"/>
          </p:nvPr>
        </p:nvSpPr>
        <p:spPr>
          <a:xfrm>
            <a:off x="1600200" y="1351787"/>
            <a:ext cx="6400800" cy="901652"/>
          </a:xfrm>
        </p:spPr>
        <p:txBody>
          <a:bodyPr>
            <a:noAutofit/>
          </a:bodyPr>
          <a:lstStyle/>
          <a:p>
            <a:r>
              <a:rPr lang="en-US" sz="2000" b="1" dirty="0">
                <a:solidFill>
                  <a:schemeClr val="tx1"/>
                </a:solidFill>
                <a:latin typeface="Arial Narrow" panose="020B0606020202030204" pitchFamily="34" charset="0"/>
              </a:rPr>
              <a:t>Consortium to Study Chronic Pancreatitis, Diabetes, and Pancreatic Cancer</a:t>
            </a:r>
          </a:p>
          <a:p>
            <a:pPr algn="l"/>
            <a:endParaRPr lang="en-US" sz="2000" b="1" dirty="0">
              <a:solidFill>
                <a:schemeClr val="tx1"/>
              </a:solidFill>
              <a:latin typeface="Arial Narrow" panose="020B0606020202030204" pitchFamily="34" charset="0"/>
            </a:endParaRPr>
          </a:p>
          <a:p>
            <a:r>
              <a:rPr lang="en-US" sz="2000" b="1" dirty="0">
                <a:solidFill>
                  <a:schemeClr val="tx1"/>
                </a:solidFill>
                <a:latin typeface="Arial Narrow" panose="020B0606020202030204" pitchFamily="34" charset="0"/>
              </a:rPr>
              <a:t>Over </a:t>
            </a:r>
            <a:r>
              <a:rPr lang="en-US" sz="1800" b="1" dirty="0">
                <a:solidFill>
                  <a:schemeClr val="tx1"/>
                </a:solidFill>
                <a:latin typeface="Arial Narrow" panose="020B0606020202030204" pitchFamily="34" charset="0"/>
              </a:rPr>
              <a:t>Riding</a:t>
            </a:r>
            <a:r>
              <a:rPr lang="en-US" sz="2000" b="1" dirty="0">
                <a:solidFill>
                  <a:schemeClr val="tx1"/>
                </a:solidFill>
                <a:latin typeface="Arial Narrow" panose="020B0606020202030204" pitchFamily="34" charset="0"/>
              </a:rPr>
              <a:t> Goal</a:t>
            </a:r>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19</a:t>
            </a:fld>
            <a:endParaRPr lang="en-US" dirty="0"/>
          </a:p>
        </p:txBody>
      </p:sp>
      <p:sp>
        <p:nvSpPr>
          <p:cNvPr id="6" name="Rectangle 5"/>
          <p:cNvSpPr/>
          <p:nvPr/>
        </p:nvSpPr>
        <p:spPr>
          <a:xfrm>
            <a:off x="685800" y="1273086"/>
            <a:ext cx="8229600" cy="707886"/>
          </a:xfrm>
          <a:prstGeom prst="rect">
            <a:avLst/>
          </a:prstGeom>
        </p:spPr>
        <p:txBody>
          <a:bodyPr wrap="square">
            <a:spAutoFit/>
          </a:bodyPr>
          <a:lstStyle/>
          <a:p>
            <a:pPr algn="ctr"/>
            <a:br>
              <a:rPr lang="en-US" sz="2000" b="1" dirty="0"/>
            </a:br>
            <a:endParaRPr lang="en-US" sz="2000" dirty="0"/>
          </a:p>
        </p:txBody>
      </p:sp>
      <p:sp>
        <p:nvSpPr>
          <p:cNvPr id="8" name="Rectangle 7"/>
          <p:cNvSpPr/>
          <p:nvPr/>
        </p:nvSpPr>
        <p:spPr>
          <a:xfrm>
            <a:off x="1171575" y="2895600"/>
            <a:ext cx="7486650" cy="2369880"/>
          </a:xfrm>
          <a:prstGeom prst="rect">
            <a:avLst/>
          </a:prstGeom>
        </p:spPr>
        <p:txBody>
          <a:bodyPr wrap="square">
            <a:spAutoFit/>
          </a:bodyPr>
          <a:lstStyle/>
          <a:p>
            <a:pPr algn="ctr"/>
            <a:r>
              <a:rPr lang="en-US" dirty="0"/>
              <a:t>Early identification and interception of pancreatic diseases</a:t>
            </a:r>
          </a:p>
          <a:p>
            <a:pPr algn="ctr"/>
            <a:endParaRPr lang="en-US" dirty="0"/>
          </a:p>
          <a:p>
            <a:pPr algn="ctr"/>
            <a:endParaRPr lang="en-US" dirty="0"/>
          </a:p>
          <a:p>
            <a:pPr algn="ctr"/>
            <a:r>
              <a:rPr lang="en-US" sz="2000" b="1" dirty="0">
                <a:latin typeface="Arial Narrow" panose="020B0606020202030204" pitchFamily="34" charset="0"/>
              </a:rPr>
              <a:t>What are additional projects needed in the program?</a:t>
            </a:r>
          </a:p>
          <a:p>
            <a:pPr algn="ctr"/>
            <a:endParaRPr lang="en-US" sz="2000" b="1" dirty="0">
              <a:latin typeface="Arial Narrow" panose="020B0606020202030204" pitchFamily="34" charset="0"/>
            </a:endParaRPr>
          </a:p>
          <a:p>
            <a:pPr marL="342900" indent="-342900">
              <a:buFont typeface="Arial" panose="020B0604020202020204" pitchFamily="34" charset="0"/>
              <a:buChar char="•"/>
            </a:pPr>
            <a:r>
              <a:rPr lang="en-US" dirty="0">
                <a:latin typeface="Arial Narrow" panose="020B0606020202030204" pitchFamily="34" charset="0"/>
              </a:rPr>
              <a:t>Enhanced imaging including MRI and EUS.</a:t>
            </a:r>
          </a:p>
          <a:p>
            <a:pPr marL="342900" indent="-342900">
              <a:buFont typeface="Arial" panose="020B0604020202020204" pitchFamily="34" charset="0"/>
              <a:buChar char="•"/>
            </a:pPr>
            <a:r>
              <a:rPr lang="en-US" dirty="0">
                <a:latin typeface="Arial Narrow" panose="020B0606020202030204" pitchFamily="34" charset="0"/>
              </a:rPr>
              <a:t>Characterization of molecular pathways in human tissue and development of preclinical models representing human pathobiology</a:t>
            </a:r>
          </a:p>
        </p:txBody>
      </p:sp>
    </p:spTree>
    <p:extLst>
      <p:ext uri="{BB962C8B-B14F-4D97-AF65-F5344CB8AC3E}">
        <p14:creationId xmlns:p14="http://schemas.microsoft.com/office/powerpoint/2010/main" val="4292601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lstStyle/>
          <a:p>
            <a:r>
              <a:rPr lang="en-US" b="1" dirty="0"/>
              <a:t>Malawi Proverb</a:t>
            </a:r>
            <a:endParaRPr lang="en-US" dirty="0"/>
          </a:p>
        </p:txBody>
      </p:sp>
      <p:sp>
        <p:nvSpPr>
          <p:cNvPr id="3" name="Subtitle 2"/>
          <p:cNvSpPr>
            <a:spLocks noGrp="1"/>
          </p:cNvSpPr>
          <p:nvPr>
            <p:ph type="subTitle" idx="1"/>
          </p:nvPr>
        </p:nvSpPr>
        <p:spPr/>
        <p:txBody>
          <a:bodyPr/>
          <a:lstStyle/>
          <a:p>
            <a:r>
              <a:rPr lang="en-US" b="1" dirty="0">
                <a:solidFill>
                  <a:schemeClr val="tx1"/>
                </a:solidFill>
                <a:latin typeface="Arial Narrow" panose="020B0606020202030204" pitchFamily="34" charset="0"/>
              </a:rPr>
              <a:t>“One finger cannot lift a pebble.”</a:t>
            </a: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2</a:t>
            </a:fld>
            <a:endParaRPr lang="en-US" dirty="0"/>
          </a:p>
        </p:txBody>
      </p:sp>
    </p:spTree>
    <p:extLst>
      <p:ext uri="{BB962C8B-B14F-4D97-AF65-F5344CB8AC3E}">
        <p14:creationId xmlns:p14="http://schemas.microsoft.com/office/powerpoint/2010/main" val="381576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800" b="1" dirty="0">
                <a:solidFill>
                  <a:srgbClr val="FF0000"/>
                </a:solidFill>
                <a:latin typeface="Arial" panose="020B0604020202020204" pitchFamily="34" charset="0"/>
                <a:cs typeface="Arial" panose="020B0604020202020204" pitchFamily="34" charset="0"/>
              </a:rPr>
              <a:t>The Case for Prevention, Early Diagnosis and Treatment Strategies in Pancreatic Cancer</a:t>
            </a:r>
          </a:p>
        </p:txBody>
      </p:sp>
      <p:sp>
        <p:nvSpPr>
          <p:cNvPr id="3" name="Content Placeholder 2"/>
          <p:cNvSpPr>
            <a:spLocks noGrp="1"/>
          </p:cNvSpPr>
          <p:nvPr>
            <p:ph idx="1"/>
          </p:nvPr>
        </p:nvSpPr>
        <p:spPr>
          <a:xfrm>
            <a:off x="762000" y="1219200"/>
            <a:ext cx="7924800" cy="4724401"/>
          </a:xfrm>
        </p:spPr>
        <p:txBody>
          <a:bodyPr>
            <a:normAutofit/>
          </a:bodyPr>
          <a:lstStyle/>
          <a:p>
            <a:pPr marL="0" indent="0">
              <a:buNone/>
            </a:pPr>
            <a:r>
              <a:rPr lang="en-US" sz="2400" dirty="0"/>
              <a:t>									                  </a:t>
            </a:r>
            <a:r>
              <a:rPr lang="en-US" sz="2400" u="sng" dirty="0"/>
              <a:t>Deaths                                   New Cases</a:t>
            </a:r>
          </a:p>
          <a:p>
            <a:pPr marL="0" indent="0">
              <a:buNone/>
            </a:pPr>
            <a:r>
              <a:rPr lang="en-US" sz="2400" dirty="0"/>
              <a:t>Worldwide	    </a:t>
            </a:r>
            <a:r>
              <a:rPr lang="en-US" sz="2400" b="1" dirty="0"/>
              <a:t>330,000</a:t>
            </a:r>
            <a:r>
              <a:rPr lang="en-US" sz="2400" dirty="0"/>
              <a:t>		            </a:t>
            </a:r>
            <a:r>
              <a:rPr lang="en-US" sz="2400" b="1" dirty="0"/>
              <a:t>338,000</a:t>
            </a:r>
          </a:p>
          <a:p>
            <a:pPr marL="0" indent="0">
              <a:buNone/>
            </a:pPr>
            <a:r>
              <a:rPr lang="en-US" sz="2400" dirty="0"/>
              <a:t>United States	    </a:t>
            </a:r>
            <a:r>
              <a:rPr lang="en-US" sz="2400" b="1" dirty="0"/>
              <a:t>54,000		            54,000</a:t>
            </a:r>
          </a:p>
          <a:p>
            <a:pPr marL="0" indent="0">
              <a:buNone/>
            </a:pPr>
            <a:r>
              <a:rPr lang="en-US" sz="2400" dirty="0"/>
              <a:t>European Union </a:t>
            </a:r>
            <a:r>
              <a:rPr lang="en-US" sz="2400" b="1" dirty="0"/>
              <a:t>105,000                                  105,000</a:t>
            </a:r>
          </a:p>
          <a:p>
            <a:pPr marL="0" indent="0">
              <a:buNone/>
            </a:pPr>
            <a:endParaRPr lang="en-US" sz="2400" dirty="0"/>
          </a:p>
          <a:p>
            <a:r>
              <a:rPr lang="en-US" sz="2400" dirty="0"/>
              <a:t>12</a:t>
            </a:r>
            <a:r>
              <a:rPr lang="en-US" sz="2400" baseline="30000" dirty="0"/>
              <a:t>th</a:t>
            </a:r>
            <a:r>
              <a:rPr lang="en-US" sz="2400" dirty="0"/>
              <a:t> most common type of cancer in US and 3</a:t>
            </a:r>
            <a:r>
              <a:rPr lang="en-US" sz="2400" baseline="30000" dirty="0"/>
              <a:t>th</a:t>
            </a:r>
            <a:r>
              <a:rPr lang="en-US" sz="2400" dirty="0"/>
              <a:t> most common cancer-related cause of death</a:t>
            </a:r>
          </a:p>
          <a:p>
            <a:r>
              <a:rPr lang="en-US" sz="2400" dirty="0"/>
              <a:t>By 2030: 2</a:t>
            </a:r>
            <a:r>
              <a:rPr lang="en-US" sz="2400" baseline="30000" dirty="0"/>
              <a:t>nd</a:t>
            </a:r>
            <a:r>
              <a:rPr lang="en-US" sz="2400" dirty="0"/>
              <a:t> cancer-related cause of death in the US</a:t>
            </a:r>
          </a:p>
          <a:p>
            <a:r>
              <a:rPr lang="en-US" sz="2400" dirty="0"/>
              <a:t>80% of patients die within one year and 5 year survival is 7.2%</a:t>
            </a:r>
          </a:p>
          <a:p>
            <a:pPr marL="0" indent="0">
              <a:buNone/>
            </a:pPr>
            <a:endParaRPr lang="en-US" dirty="0"/>
          </a:p>
        </p:txBody>
      </p:sp>
    </p:spTree>
    <p:extLst>
      <p:ext uri="{BB962C8B-B14F-4D97-AF65-F5344CB8AC3E}">
        <p14:creationId xmlns:p14="http://schemas.microsoft.com/office/powerpoint/2010/main" val="1044434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83369"/>
            <a:ext cx="8229600" cy="742950"/>
          </a:xfrm>
        </p:spPr>
        <p:txBody>
          <a:bodyPr>
            <a:normAutofit fontScale="90000"/>
          </a:bodyPr>
          <a:lstStyle/>
          <a:p>
            <a:pPr algn="ctr"/>
            <a:r>
              <a:rPr lang="en-US" sz="3050" b="1" dirty="0"/>
              <a:t>Leadership in Pressing for Enhanced Efforts to Improve Outcomes </a:t>
            </a:r>
          </a:p>
        </p:txBody>
      </p:sp>
      <p:sp>
        <p:nvSpPr>
          <p:cNvPr id="3" name="Text Placeholder 2"/>
          <p:cNvSpPr>
            <a:spLocks noGrp="1"/>
          </p:cNvSpPr>
          <p:nvPr>
            <p:ph type="body" sz="quarter" idx="11"/>
          </p:nvPr>
        </p:nvSpPr>
        <p:spPr>
          <a:xfrm>
            <a:off x="951571" y="2139950"/>
            <a:ext cx="7315200" cy="4343400"/>
          </a:xfrm>
        </p:spPr>
        <p:txBody>
          <a:bodyPr/>
          <a:lstStyle/>
          <a:p>
            <a:r>
              <a:rPr lang="en-US" sz="2000" dirty="0">
                <a:latin typeface="Arial Narrow" panose="020B0606020202030204" pitchFamily="34" charset="0"/>
              </a:rPr>
              <a:t>National Pancreas Foundation</a:t>
            </a:r>
          </a:p>
          <a:p>
            <a:endParaRPr lang="en-US" sz="2000" dirty="0">
              <a:latin typeface="Arial Narrow" panose="020B0606020202030204" pitchFamily="34" charset="0"/>
            </a:endParaRPr>
          </a:p>
          <a:p>
            <a:r>
              <a:rPr lang="en-US" sz="2000" dirty="0">
                <a:latin typeface="Arial Narrow" panose="020B0606020202030204" pitchFamily="34" charset="0"/>
              </a:rPr>
              <a:t>Pancreatic Action Network</a:t>
            </a:r>
          </a:p>
          <a:p>
            <a:endParaRPr lang="en-US" sz="2000" dirty="0">
              <a:latin typeface="Arial Narrow" panose="020B0606020202030204" pitchFamily="34" charset="0"/>
            </a:endParaRPr>
          </a:p>
          <a:p>
            <a:r>
              <a:rPr lang="en-US" sz="2000" dirty="0">
                <a:latin typeface="Arial Narrow" panose="020B0606020202030204" pitchFamily="34" charset="0"/>
              </a:rPr>
              <a:t>Kenner Family Foundation</a:t>
            </a:r>
          </a:p>
          <a:p>
            <a:endParaRPr lang="en-US" sz="2000" dirty="0">
              <a:latin typeface="Arial Narrow" panose="020B0606020202030204" pitchFamily="34" charset="0"/>
            </a:endParaRPr>
          </a:p>
          <a:p>
            <a:r>
              <a:rPr lang="en-US" sz="2000" dirty="0">
                <a:latin typeface="Arial Narrow" panose="020B0606020202030204" pitchFamily="34" charset="0"/>
              </a:rPr>
              <a:t>American Pancreatic Association</a:t>
            </a:r>
          </a:p>
          <a:p>
            <a:endParaRPr lang="en-US" sz="2000" dirty="0">
              <a:latin typeface="Arial Narrow" panose="020B0606020202030204" pitchFamily="34" charset="0"/>
            </a:endParaRPr>
          </a:p>
          <a:p>
            <a:r>
              <a:rPr lang="en-US" sz="2000" dirty="0" err="1">
                <a:latin typeface="Arial Narrow" panose="020B0606020202030204" pitchFamily="34" charset="0"/>
              </a:rPr>
              <a:t>Agi</a:t>
            </a:r>
            <a:r>
              <a:rPr lang="en-US" sz="2000" dirty="0">
                <a:latin typeface="Arial Narrow" panose="020B0606020202030204" pitchFamily="34" charset="0"/>
              </a:rPr>
              <a:t> Hirshberg Foundation</a:t>
            </a:r>
          </a:p>
          <a:p>
            <a:endParaRPr lang="en-US" dirty="0"/>
          </a:p>
        </p:txBody>
      </p:sp>
      <p:sp>
        <p:nvSpPr>
          <p:cNvPr id="4" name="Slide Number Placeholder 3"/>
          <p:cNvSpPr>
            <a:spLocks noGrp="1"/>
          </p:cNvSpPr>
          <p:nvPr>
            <p:ph type="sldNum" sz="quarter" idx="12"/>
          </p:nvPr>
        </p:nvSpPr>
        <p:spPr/>
        <p:txBody>
          <a:bodyPr/>
          <a:lstStyle/>
          <a:p>
            <a:pPr>
              <a:defRPr/>
            </a:pPr>
            <a:fld id="{88102EB3-0BC1-47DF-9257-90A9A28D0272}" type="slidenum">
              <a:rPr lang="en-US" smtClean="0"/>
              <a:pPr>
                <a:defRPr/>
              </a:pPr>
              <a:t>4</a:t>
            </a:fld>
            <a:endParaRPr lang="en-US"/>
          </a:p>
        </p:txBody>
      </p:sp>
    </p:spTree>
    <p:extLst>
      <p:ext uri="{BB962C8B-B14F-4D97-AF65-F5344CB8AC3E}">
        <p14:creationId xmlns:p14="http://schemas.microsoft.com/office/powerpoint/2010/main" val="340014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968375"/>
            <a:ext cx="7772400" cy="1470025"/>
          </a:xfrm>
        </p:spPr>
        <p:txBody>
          <a:bodyPr/>
          <a:lstStyle/>
          <a:p>
            <a:r>
              <a:rPr lang="en-US" b="1" dirty="0"/>
              <a:t>Recalcitrant Cancer Research Act</a:t>
            </a:r>
            <a:endParaRPr lang="en-US" dirty="0"/>
          </a:p>
        </p:txBody>
      </p:sp>
      <p:sp>
        <p:nvSpPr>
          <p:cNvPr id="3" name="Subtitle 2"/>
          <p:cNvSpPr>
            <a:spLocks noGrp="1"/>
          </p:cNvSpPr>
          <p:nvPr>
            <p:ph type="subTitle" idx="1"/>
          </p:nvPr>
        </p:nvSpPr>
        <p:spPr>
          <a:xfrm>
            <a:off x="1447800" y="2438400"/>
            <a:ext cx="6400800" cy="1752600"/>
          </a:xfrm>
        </p:spPr>
        <p:txBody>
          <a:bodyPr>
            <a:normAutofit fontScale="25000" lnSpcReduction="20000"/>
          </a:bodyPr>
          <a:lstStyle/>
          <a:p>
            <a:pPr algn="l"/>
            <a:r>
              <a:rPr lang="en-US" sz="9600" dirty="0">
                <a:solidFill>
                  <a:schemeClr val="tx1"/>
                </a:solidFill>
                <a:latin typeface="Arial Narrow" panose="020B0606020202030204" pitchFamily="34" charset="0"/>
              </a:rPr>
              <a:t>The </a:t>
            </a:r>
            <a:r>
              <a:rPr lang="en-US" sz="9600" b="1" i="1" dirty="0">
                <a:solidFill>
                  <a:schemeClr val="tx1"/>
                </a:solidFill>
                <a:latin typeface="Arial Narrow" panose="020B0606020202030204" pitchFamily="34" charset="0"/>
              </a:rPr>
              <a:t>Recalcitrant Cancer Research Act</a:t>
            </a:r>
            <a:r>
              <a:rPr lang="en-US" sz="9600" b="1" dirty="0">
                <a:solidFill>
                  <a:schemeClr val="tx1"/>
                </a:solidFill>
                <a:latin typeface="Arial Narrow" panose="020B0606020202030204" pitchFamily="34" charset="0"/>
              </a:rPr>
              <a:t> </a:t>
            </a:r>
            <a:r>
              <a:rPr lang="en-US" sz="9600" dirty="0">
                <a:solidFill>
                  <a:schemeClr val="tx1"/>
                </a:solidFill>
                <a:latin typeface="Arial Narrow" panose="020B0606020202030204" pitchFamily="34" charset="0"/>
              </a:rPr>
              <a:t>requires the National Cancer Institute to </a:t>
            </a:r>
            <a:r>
              <a:rPr lang="en-US" sz="9600" b="1" dirty="0">
                <a:solidFill>
                  <a:schemeClr val="tx1"/>
                </a:solidFill>
                <a:latin typeface="Arial Narrow" panose="020B0606020202030204" pitchFamily="34" charset="0"/>
              </a:rPr>
              <a:t>establish scientific frameworks for pancreatic cancer and other deadly cancers.</a:t>
            </a:r>
            <a:r>
              <a:rPr lang="en-US" sz="9600" dirty="0">
                <a:solidFill>
                  <a:schemeClr val="tx1"/>
                </a:solidFill>
                <a:latin typeface="Arial Narrow" panose="020B0606020202030204" pitchFamily="34" charset="0"/>
              </a:rPr>
              <a:t> These frameworks will help to identify scientific advancements, evaluate the sufficiency of researchers, and outline a plan for ongoing research. The bill is a balanced approach that complements current research at the NCI and includes recommendations to advance research and measure progress through appropriate benchmarks. The NCI will be encouraged to rigorously </a:t>
            </a:r>
            <a:r>
              <a:rPr lang="en-US" sz="9600" b="1" dirty="0">
                <a:solidFill>
                  <a:schemeClr val="tx1"/>
                </a:solidFill>
                <a:latin typeface="Arial Narrow" panose="020B0606020202030204" pitchFamily="34" charset="0"/>
              </a:rPr>
              <a:t>evaluate existing research efforts and examine how well they are supporting progress in the prevention, detection, diagnosis, and treatment of these deadly cancers.</a:t>
            </a: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5</a:t>
            </a:fld>
            <a:endParaRPr lang="en-US" dirty="0"/>
          </a:p>
        </p:txBody>
      </p:sp>
    </p:spTree>
    <p:extLst>
      <p:ext uri="{BB962C8B-B14F-4D97-AF65-F5344CB8AC3E}">
        <p14:creationId xmlns:p14="http://schemas.microsoft.com/office/powerpoint/2010/main" val="1242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endParaRPr lang="en-US" sz="2800" dirty="0"/>
          </a:p>
        </p:txBody>
      </p:sp>
      <p:sp>
        <p:nvSpPr>
          <p:cNvPr id="3" name="Subtitle 2"/>
          <p:cNvSpPr>
            <a:spLocks noGrp="1"/>
          </p:cNvSpPr>
          <p:nvPr>
            <p:ph type="subTitle" idx="1"/>
          </p:nvPr>
        </p:nvSpPr>
        <p:spPr/>
        <p:txBody>
          <a:bodyPr>
            <a:normAutofit fontScale="70000" lnSpcReduction="20000"/>
          </a:bodyPr>
          <a:lstStyle/>
          <a:p>
            <a:pPr algn="l"/>
            <a:r>
              <a:rPr lang="en-US" b="1" dirty="0">
                <a:solidFill>
                  <a:schemeClr val="tx1"/>
                </a:solidFill>
              </a:rPr>
              <a:t>The National Institutes of Health (NIH) will support research into complex pancreatic diseases through the National Institute of Diabetes and Digestive and Kidney Diseases (NIDDK) and the National Cancer Institute (NCI).</a:t>
            </a:r>
          </a:p>
          <a:p>
            <a:endParaRPr lang="en-US" dirty="0"/>
          </a:p>
        </p:txBody>
      </p:sp>
      <p:sp>
        <p:nvSpPr>
          <p:cNvPr id="4" name="Date Placeholder 3"/>
          <p:cNvSpPr>
            <a:spLocks noGrp="1"/>
          </p:cNvSpPr>
          <p:nvPr>
            <p:ph type="dt" sz="half" idx="10"/>
          </p:nvPr>
        </p:nvSpPr>
        <p:spPr/>
        <p:txBody>
          <a:bodyPr/>
          <a:lstStyle/>
          <a:p>
            <a:fld id="{CA36E3A8-1798-43C6-8F07-70FC0EFA273B}" type="datetime1">
              <a:rPr lang="en-US" smtClean="0"/>
              <a:t>3/7/2018</a:t>
            </a:fld>
            <a:endParaRPr lang="en-US" dirty="0"/>
          </a:p>
        </p:txBody>
      </p:sp>
      <p:sp>
        <p:nvSpPr>
          <p:cNvPr id="5" name="Slide Number Placeholder 4"/>
          <p:cNvSpPr>
            <a:spLocks noGrp="1"/>
          </p:cNvSpPr>
          <p:nvPr>
            <p:ph type="sldNum" sz="quarter" idx="12"/>
          </p:nvPr>
        </p:nvSpPr>
        <p:spPr/>
        <p:txBody>
          <a:bodyPr/>
          <a:lstStyle/>
          <a:p>
            <a:fld id="{805704E4-3AE3-4021-9CCD-149816E520D6}" type="slidenum">
              <a:rPr lang="en-US" smtClean="0"/>
              <a:t>6</a:t>
            </a:fld>
            <a:endParaRPr lang="en-US" dirty="0"/>
          </a:p>
        </p:txBody>
      </p:sp>
      <p:sp>
        <p:nvSpPr>
          <p:cNvPr id="6" name="Rectangle 5"/>
          <p:cNvSpPr/>
          <p:nvPr/>
        </p:nvSpPr>
        <p:spPr>
          <a:xfrm>
            <a:off x="685800" y="1273086"/>
            <a:ext cx="8229600" cy="1815882"/>
          </a:xfrm>
          <a:prstGeom prst="rect">
            <a:avLst/>
          </a:prstGeom>
        </p:spPr>
        <p:txBody>
          <a:bodyPr wrap="square">
            <a:spAutoFit/>
          </a:bodyPr>
          <a:lstStyle/>
          <a:p>
            <a:pPr algn="ctr"/>
            <a:r>
              <a:rPr lang="en-US" sz="2800" b="1" dirty="0"/>
              <a:t>Consortium to Study Chronic Pancreatitis, Diabetes, and Pancreatic Cancer</a:t>
            </a:r>
            <a:br>
              <a:rPr lang="en-US" sz="2800" b="1" dirty="0"/>
            </a:br>
            <a:br>
              <a:rPr lang="en-US" sz="2800" b="1" dirty="0"/>
            </a:br>
            <a:r>
              <a:rPr lang="en-US" sz="2800" b="1" dirty="0"/>
              <a:t>Established 9/25/2015</a:t>
            </a:r>
            <a:endParaRPr lang="en-US" sz="2800" dirty="0"/>
          </a:p>
        </p:txBody>
      </p:sp>
    </p:spTree>
    <p:extLst>
      <p:ext uri="{BB962C8B-B14F-4D97-AF65-F5344CB8AC3E}">
        <p14:creationId xmlns:p14="http://schemas.microsoft.com/office/powerpoint/2010/main" val="3052734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Oval 47"/>
          <p:cNvSpPr/>
          <p:nvPr/>
        </p:nvSpPr>
        <p:spPr bwMode="auto">
          <a:xfrm>
            <a:off x="2323203" y="1219761"/>
            <a:ext cx="4421982" cy="4258242"/>
          </a:xfrm>
          <a:prstGeom prst="ellipse">
            <a:avLst/>
          </a:prstGeom>
          <a:solidFill>
            <a:schemeClr val="tx1"/>
          </a:solidFill>
          <a:ln w="76200" cap="flat" cmpd="sng" algn="ctr">
            <a:gradFill>
              <a:gsLst>
                <a:gs pos="3000">
                  <a:srgbClr val="C00000"/>
                </a:gs>
                <a:gs pos="50000">
                  <a:srgbClr val="92D050"/>
                </a:gs>
                <a:gs pos="100000">
                  <a:srgbClr val="FFC000"/>
                </a:gs>
              </a:gsLst>
              <a:lin ang="5400000" scaled="0"/>
            </a:gradFill>
            <a:prstDash val="solid"/>
            <a:round/>
            <a:headEnd type="none" w="med" len="med"/>
            <a:tailEnd type="none" w="med" len="med"/>
          </a:ln>
          <a:effectLst>
            <a:outerShdw sx="1000" sy="1000" algn="ctr" rotWithShape="0">
              <a:srgbClr val="FF0000"/>
            </a:outerShdw>
          </a:effectLst>
          <a:ex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ea typeface="ＭＳ Ｐゴシック" charset="0"/>
            </a:endParaRPr>
          </a:p>
        </p:txBody>
      </p:sp>
      <p:sp>
        <p:nvSpPr>
          <p:cNvPr id="3" name="Rectangle 2"/>
          <p:cNvSpPr/>
          <p:nvPr/>
        </p:nvSpPr>
        <p:spPr>
          <a:xfrm>
            <a:off x="1230313" y="242888"/>
            <a:ext cx="7427912" cy="554037"/>
          </a:xfrm>
          <a:prstGeom prst="rect">
            <a:avLst/>
          </a:prstGeom>
        </p:spPr>
        <p:txBody>
          <a:bodyP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000" b="0" i="0" u="none" strike="noStrike" kern="0" cap="none" spc="0" normalizeH="0" baseline="0" noProof="0" dirty="0">
                <a:ln>
                  <a:noFill/>
                </a:ln>
                <a:solidFill>
                  <a:srgbClr val="000000">
                    <a:lumMod val="65000"/>
                    <a:lumOff val="35000"/>
                  </a:srgbClr>
                </a:solidFill>
                <a:effectLst/>
                <a:uLnTx/>
                <a:uFillTx/>
                <a:latin typeface="Arial" pitchFamily="34" charset="0"/>
              </a:rPr>
              <a:t>Continuum of </a:t>
            </a:r>
            <a:r>
              <a:rPr kumimoji="0" lang="en-US" sz="3000" b="0" i="0" u="none" strike="noStrike" kern="0" cap="none" spc="0" normalizeH="0" baseline="0" noProof="0" dirty="0">
                <a:ln>
                  <a:noFill/>
                </a:ln>
                <a:solidFill>
                  <a:srgbClr val="AAABB0">
                    <a:lumMod val="50000"/>
                  </a:srgbClr>
                </a:solidFill>
                <a:effectLst/>
                <a:uLnTx/>
                <a:uFillTx/>
                <a:latin typeface="Arial" pitchFamily="34" charset="0"/>
              </a:rPr>
              <a:t>Pancreatic Disease &amp; Risk</a:t>
            </a:r>
          </a:p>
        </p:txBody>
      </p:sp>
      <p:sp>
        <p:nvSpPr>
          <p:cNvPr id="20487" name="TextBox 6"/>
          <p:cNvSpPr txBox="1">
            <a:spLocks noChangeArrowheads="1"/>
          </p:cNvSpPr>
          <p:nvPr/>
        </p:nvSpPr>
        <p:spPr bwMode="auto">
          <a:xfrm>
            <a:off x="3435350" y="1479550"/>
            <a:ext cx="31781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Acute Pancreatitis</a:t>
            </a:r>
          </a:p>
        </p:txBody>
      </p:sp>
      <p:sp>
        <p:nvSpPr>
          <p:cNvPr id="16391" name="TextBox 7"/>
          <p:cNvSpPr txBox="1">
            <a:spLocks noChangeArrowheads="1"/>
          </p:cNvSpPr>
          <p:nvPr/>
        </p:nvSpPr>
        <p:spPr bwMode="auto">
          <a:xfrm>
            <a:off x="3738563" y="1916113"/>
            <a:ext cx="1857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itchFamily="34" charset="0"/>
              <a:ea typeface="ＭＳ Ｐゴシック" pitchFamily="34" charset="-128"/>
            </a:endParaRPr>
          </a:p>
        </p:txBody>
      </p:sp>
      <p:sp>
        <p:nvSpPr>
          <p:cNvPr id="20489" name="TextBox 8"/>
          <p:cNvSpPr txBox="1">
            <a:spLocks noChangeArrowheads="1"/>
          </p:cNvSpPr>
          <p:nvPr/>
        </p:nvSpPr>
        <p:spPr bwMode="auto">
          <a:xfrm>
            <a:off x="2927350" y="2233613"/>
            <a:ext cx="3178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Recurrent Acute Pancreatitis</a:t>
            </a:r>
          </a:p>
        </p:txBody>
      </p:sp>
      <p:sp>
        <p:nvSpPr>
          <p:cNvPr id="20490" name="TextBox 9"/>
          <p:cNvSpPr txBox="1">
            <a:spLocks noChangeArrowheads="1"/>
          </p:cNvSpPr>
          <p:nvPr/>
        </p:nvSpPr>
        <p:spPr bwMode="auto">
          <a:xfrm>
            <a:off x="2951163" y="3351213"/>
            <a:ext cx="31781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Chronic Pancreatitis</a:t>
            </a:r>
          </a:p>
        </p:txBody>
      </p:sp>
      <p:sp>
        <p:nvSpPr>
          <p:cNvPr id="20491" name="TextBox 10"/>
          <p:cNvSpPr txBox="1">
            <a:spLocks noChangeArrowheads="1"/>
          </p:cNvSpPr>
          <p:nvPr/>
        </p:nvSpPr>
        <p:spPr bwMode="auto">
          <a:xfrm>
            <a:off x="2973388" y="4113213"/>
            <a:ext cx="3178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Pancreatic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Adenocarcinoma</a:t>
            </a:r>
          </a:p>
        </p:txBody>
      </p:sp>
      <p:sp>
        <p:nvSpPr>
          <p:cNvPr id="20492" name="TextBox 11"/>
          <p:cNvSpPr txBox="1">
            <a:spLocks noChangeArrowheads="1"/>
          </p:cNvSpPr>
          <p:nvPr/>
        </p:nvSpPr>
        <p:spPr bwMode="auto">
          <a:xfrm>
            <a:off x="5018088" y="3651250"/>
            <a:ext cx="18462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Diabetes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AAABB0">
                    <a:lumMod val="50000"/>
                  </a:srgbClr>
                </a:solidFill>
                <a:effectLst/>
                <a:uLnTx/>
                <a:uFillTx/>
                <a:latin typeface="Calibri" pitchFamily="34" charset="0"/>
                <a:ea typeface="ＭＳ Ｐゴシック" pitchFamily="34" charset="-128"/>
              </a:rPr>
              <a:t>Type 3c</a:t>
            </a:r>
          </a:p>
        </p:txBody>
      </p:sp>
      <p:cxnSp>
        <p:nvCxnSpPr>
          <p:cNvPr id="14" name="Straight Arrow Connector 13"/>
          <p:cNvCxnSpPr>
            <a:cxnSpLocks noChangeShapeType="1"/>
          </p:cNvCxnSpPr>
          <p:nvPr/>
        </p:nvCxnSpPr>
        <p:spPr bwMode="auto">
          <a:xfrm>
            <a:off x="5233988" y="3698875"/>
            <a:ext cx="265112" cy="233363"/>
          </a:xfrm>
          <a:prstGeom prst="straightConnector1">
            <a:avLst/>
          </a:prstGeom>
          <a:noFill/>
          <a:ln w="22225">
            <a:solidFill>
              <a:srgbClr val="002060"/>
            </a:solidFill>
            <a:round/>
            <a:headEnd/>
            <a:tailEnd type="arrow" w="med" len="me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cxnSp>
      <p:cxnSp>
        <p:nvCxnSpPr>
          <p:cNvPr id="17" name="Straight Arrow Connector 16"/>
          <p:cNvCxnSpPr>
            <a:cxnSpLocks noChangeShapeType="1"/>
          </p:cNvCxnSpPr>
          <p:nvPr/>
        </p:nvCxnSpPr>
        <p:spPr bwMode="auto">
          <a:xfrm flipH="1">
            <a:off x="5211763" y="3970338"/>
            <a:ext cx="266700" cy="225425"/>
          </a:xfrm>
          <a:prstGeom prst="straightConnector1">
            <a:avLst/>
          </a:prstGeom>
          <a:noFill/>
          <a:ln w="22225">
            <a:solidFill>
              <a:srgbClr val="002060"/>
            </a:solidFill>
            <a:round/>
            <a:headEnd/>
            <a:tailEnd type="arrow" w="med" len="me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cxnSp>
      <p:cxnSp>
        <p:nvCxnSpPr>
          <p:cNvPr id="7" name="Straight Arrow Connector 6"/>
          <p:cNvCxnSpPr>
            <a:cxnSpLocks noChangeShapeType="1"/>
          </p:cNvCxnSpPr>
          <p:nvPr/>
        </p:nvCxnSpPr>
        <p:spPr bwMode="auto">
          <a:xfrm>
            <a:off x="4524375" y="1925638"/>
            <a:ext cx="0" cy="357187"/>
          </a:xfrm>
          <a:prstGeom prst="straightConnector1">
            <a:avLst/>
          </a:prstGeom>
          <a:noFill/>
          <a:ln w="38100">
            <a:solidFill>
              <a:srgbClr val="1A46A2"/>
            </a:solidFill>
            <a:round/>
            <a:headEnd/>
            <a:tailEnd type="arrow" w="med" len="me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cxnSp>
      <p:cxnSp>
        <p:nvCxnSpPr>
          <p:cNvPr id="57" name="Straight Arrow Connector 56"/>
          <p:cNvCxnSpPr>
            <a:cxnSpLocks noChangeShapeType="1"/>
          </p:cNvCxnSpPr>
          <p:nvPr/>
        </p:nvCxnSpPr>
        <p:spPr bwMode="auto">
          <a:xfrm>
            <a:off x="4524375" y="2992438"/>
            <a:ext cx="0" cy="358775"/>
          </a:xfrm>
          <a:prstGeom prst="straightConnector1">
            <a:avLst/>
          </a:prstGeom>
          <a:noFill/>
          <a:ln w="38100">
            <a:solidFill>
              <a:srgbClr val="1A46A2"/>
            </a:solidFill>
            <a:round/>
            <a:headEnd/>
            <a:tailEnd type="arrow" w="med" len="me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cxnSp>
      <p:cxnSp>
        <p:nvCxnSpPr>
          <p:cNvPr id="58" name="Straight Arrow Connector 57"/>
          <p:cNvCxnSpPr>
            <a:cxnSpLocks noChangeShapeType="1"/>
          </p:cNvCxnSpPr>
          <p:nvPr/>
        </p:nvCxnSpPr>
        <p:spPr bwMode="auto">
          <a:xfrm>
            <a:off x="4524375" y="3773488"/>
            <a:ext cx="0" cy="357187"/>
          </a:xfrm>
          <a:prstGeom prst="straightConnector1">
            <a:avLst/>
          </a:prstGeom>
          <a:noFill/>
          <a:ln w="38100">
            <a:solidFill>
              <a:srgbClr val="1A46A2"/>
            </a:solidFill>
            <a:round/>
            <a:headEnd/>
            <a:tailEnd type="arrow" w="med" len="me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cxnSp>
      <p:sp>
        <p:nvSpPr>
          <p:cNvPr id="16401" name="Oval 24"/>
          <p:cNvSpPr>
            <a:spLocks noChangeArrowheads="1"/>
          </p:cNvSpPr>
          <p:nvPr/>
        </p:nvSpPr>
        <p:spPr bwMode="auto">
          <a:xfrm>
            <a:off x="5716588" y="1195388"/>
            <a:ext cx="1484312" cy="1484312"/>
          </a:xfrm>
          <a:prstGeom prst="ellipse">
            <a:avLst/>
          </a:prstGeom>
          <a:solidFill>
            <a:schemeClr val="tx1"/>
          </a:solidFill>
          <a:ln w="50800">
            <a:solidFill>
              <a:srgbClr val="C00000"/>
            </a:solidFill>
            <a:round/>
            <a:headEnd/>
            <a:tailEnd/>
          </a:ln>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itchFamily="34" charset="0"/>
              <a:ea typeface="ＭＳ Ｐゴシック" pitchFamily="34" charset="-128"/>
            </a:endParaRPr>
          </a:p>
        </p:txBody>
      </p:sp>
      <p:sp>
        <p:nvSpPr>
          <p:cNvPr id="16402" name="Oval 26"/>
          <p:cNvSpPr>
            <a:spLocks noChangeArrowheads="1"/>
          </p:cNvSpPr>
          <p:nvPr/>
        </p:nvSpPr>
        <p:spPr bwMode="auto">
          <a:xfrm>
            <a:off x="1397000" y="2311400"/>
            <a:ext cx="1484313" cy="1485900"/>
          </a:xfrm>
          <a:prstGeom prst="ellipse">
            <a:avLst/>
          </a:prstGeom>
          <a:solidFill>
            <a:schemeClr val="tx1"/>
          </a:solidFill>
          <a:ln w="50800">
            <a:solidFill>
              <a:srgbClr val="FFC000"/>
            </a:solidFill>
            <a:round/>
            <a:headEnd/>
            <a:tailEnd/>
          </a:ln>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itchFamily="34" charset="0"/>
              <a:ea typeface="ＭＳ Ｐゴシック" pitchFamily="34" charset="-128"/>
            </a:endParaRPr>
          </a:p>
        </p:txBody>
      </p:sp>
      <p:sp>
        <p:nvSpPr>
          <p:cNvPr id="16403" name="Oval 27"/>
          <p:cNvSpPr>
            <a:spLocks noChangeArrowheads="1"/>
          </p:cNvSpPr>
          <p:nvPr/>
        </p:nvSpPr>
        <p:spPr bwMode="auto">
          <a:xfrm>
            <a:off x="4054475" y="4862513"/>
            <a:ext cx="1484313" cy="1484312"/>
          </a:xfrm>
          <a:prstGeom prst="ellipse">
            <a:avLst/>
          </a:prstGeom>
          <a:solidFill>
            <a:schemeClr val="tx1"/>
          </a:solidFill>
          <a:ln w="50800">
            <a:solidFill>
              <a:srgbClr val="92D050"/>
            </a:solidFill>
            <a:round/>
            <a:headEnd/>
            <a:tailEnd/>
          </a:ln>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itchFamily="34" charset="0"/>
              <a:ea typeface="ＭＳ Ｐゴシック" pitchFamily="34" charset="-128"/>
            </a:endParaRPr>
          </a:p>
        </p:txBody>
      </p:sp>
      <p:sp>
        <p:nvSpPr>
          <p:cNvPr id="16404" name="TextBox 9"/>
          <p:cNvSpPr txBox="1">
            <a:spLocks noChangeArrowheads="1"/>
          </p:cNvSpPr>
          <p:nvPr/>
        </p:nvSpPr>
        <p:spPr bwMode="auto">
          <a:xfrm>
            <a:off x="5743575" y="1457325"/>
            <a:ext cx="14208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a:ln>
                  <a:noFill/>
                </a:ln>
                <a:solidFill>
                  <a:srgbClr val="C00000"/>
                </a:solidFill>
                <a:effectLst/>
                <a:uLnTx/>
                <a:uFillTx/>
                <a:latin typeface="Aharoni" pitchFamily="2" charset="-79"/>
                <a:ea typeface="ＭＳ Ｐゴシック" pitchFamily="34" charset="-128"/>
                <a:cs typeface="Aharoni" pitchFamily="2" charset="-79"/>
              </a:rPr>
              <a:t>Digestive Enzyme Mutations</a:t>
            </a:r>
          </a:p>
        </p:txBody>
      </p:sp>
      <p:sp>
        <p:nvSpPr>
          <p:cNvPr id="16405" name="TextBox 10"/>
          <p:cNvSpPr txBox="1">
            <a:spLocks noChangeArrowheads="1"/>
          </p:cNvSpPr>
          <p:nvPr/>
        </p:nvSpPr>
        <p:spPr bwMode="auto">
          <a:xfrm>
            <a:off x="1466850" y="2587625"/>
            <a:ext cx="13843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a:ln>
                  <a:noFill/>
                </a:ln>
                <a:solidFill>
                  <a:srgbClr val="FFC000"/>
                </a:solidFill>
                <a:effectLst/>
                <a:uLnTx/>
                <a:uFillTx/>
                <a:latin typeface="Aharoni" pitchFamily="2" charset="-79"/>
                <a:ea typeface="ＭＳ Ｐゴシック" pitchFamily="34" charset="-128"/>
                <a:cs typeface="Aharoni" pitchFamily="2" charset="-79"/>
              </a:rPr>
              <a:t>Alcohol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a:ln>
                  <a:noFill/>
                </a:ln>
                <a:solidFill>
                  <a:srgbClr val="FFC000"/>
                </a:solidFill>
                <a:effectLst/>
                <a:uLnTx/>
                <a:uFillTx/>
                <a:latin typeface="Aharoni" pitchFamily="2" charset="-79"/>
                <a:ea typeface="ＭＳ Ｐゴシック" pitchFamily="34" charset="-128"/>
                <a:cs typeface="Aharoni" pitchFamily="2" charset="-79"/>
              </a:rPr>
              <a:t>&amp;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a:ln>
                  <a:noFill/>
                </a:ln>
                <a:solidFill>
                  <a:srgbClr val="FFC000"/>
                </a:solidFill>
                <a:effectLst/>
                <a:uLnTx/>
                <a:uFillTx/>
                <a:latin typeface="Aharoni" pitchFamily="2" charset="-79"/>
                <a:ea typeface="ＭＳ Ｐゴシック" pitchFamily="34" charset="-128"/>
                <a:cs typeface="Aharoni" pitchFamily="2" charset="-79"/>
              </a:rPr>
              <a:t>Smoking</a:t>
            </a:r>
          </a:p>
        </p:txBody>
      </p:sp>
      <p:sp>
        <p:nvSpPr>
          <p:cNvPr id="16406" name="TextBox 11"/>
          <p:cNvSpPr txBox="1">
            <a:spLocks noChangeArrowheads="1"/>
          </p:cNvSpPr>
          <p:nvPr/>
        </p:nvSpPr>
        <p:spPr bwMode="auto">
          <a:xfrm>
            <a:off x="4054475" y="5170488"/>
            <a:ext cx="1627188"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srgbClr val="92D050"/>
                </a:solidFill>
                <a:effectLst/>
                <a:uLnTx/>
                <a:uFillTx/>
                <a:latin typeface="Aharoni" pitchFamily="2" charset="-79"/>
                <a:ea typeface="ＭＳ Ｐゴシック" pitchFamily="34" charset="-128"/>
                <a:cs typeface="Aharoni" pitchFamily="2" charset="-79"/>
              </a:rPr>
              <a:t>Diabetes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srgbClr val="92D050"/>
                </a:solidFill>
                <a:effectLst/>
                <a:uLnTx/>
                <a:uFillTx/>
                <a:latin typeface="Aharoni" pitchFamily="2" charset="-79"/>
                <a:ea typeface="ＭＳ Ｐゴシック" pitchFamily="34" charset="-128"/>
                <a:cs typeface="Aharoni" pitchFamily="2" charset="-79"/>
              </a:rPr>
              <a:t>&amp;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srgbClr val="92D050"/>
                </a:solidFill>
                <a:effectLst/>
                <a:uLnTx/>
                <a:uFillTx/>
                <a:latin typeface="Aharoni" pitchFamily="2" charset="-79"/>
                <a:ea typeface="ＭＳ Ｐゴシック" pitchFamily="34" charset="-128"/>
                <a:cs typeface="Aharoni" pitchFamily="2" charset="-79"/>
              </a:rPr>
              <a:t>Obesity</a:t>
            </a:r>
          </a:p>
        </p:txBody>
      </p:sp>
    </p:spTree>
    <p:extLst>
      <p:ext uri="{BB962C8B-B14F-4D97-AF65-F5344CB8AC3E}">
        <p14:creationId xmlns:p14="http://schemas.microsoft.com/office/powerpoint/2010/main" val="2725517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effectLst/>
              </a:rPr>
              <a:t>The Collaborative Clinical Centers:</a:t>
            </a:r>
            <a:br>
              <a:rPr lang="en-US" dirty="0">
                <a:effectLst/>
              </a:rPr>
            </a:b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a:effectLst/>
              </a:rPr>
              <a:t>Clinical Centers</a:t>
            </a:r>
            <a:r>
              <a:rPr lang="en-US" dirty="0">
                <a:effectLst/>
              </a:rPr>
              <a:t> </a:t>
            </a:r>
          </a:p>
          <a:p>
            <a:r>
              <a:rPr lang="en-US" dirty="0">
                <a:effectLst/>
              </a:rPr>
              <a:t>Baylor University (Fisher, William E)</a:t>
            </a:r>
          </a:p>
          <a:p>
            <a:r>
              <a:rPr lang="en-US" dirty="0">
                <a:effectLst/>
              </a:rPr>
              <a:t>Cedars Sinai LA (Pandol, Stephen J; Goodarzi, Mark)</a:t>
            </a:r>
          </a:p>
          <a:p>
            <a:r>
              <a:rPr lang="en-US" dirty="0">
                <a:effectLst/>
              </a:rPr>
              <a:t>Indiana University (</a:t>
            </a:r>
            <a:r>
              <a:rPr lang="en-US" dirty="0" err="1">
                <a:effectLst/>
              </a:rPr>
              <a:t>Fogel</a:t>
            </a:r>
            <a:r>
              <a:rPr lang="en-US" dirty="0">
                <a:effectLst/>
              </a:rPr>
              <a:t>, Evan)</a:t>
            </a:r>
          </a:p>
          <a:p>
            <a:r>
              <a:rPr lang="en-US" dirty="0">
                <a:effectLst/>
              </a:rPr>
              <a:t>Kaiser Foundation (Van Den </a:t>
            </a:r>
            <a:r>
              <a:rPr lang="en-US" dirty="0" err="1">
                <a:effectLst/>
              </a:rPr>
              <a:t>Eeden</a:t>
            </a:r>
            <a:r>
              <a:rPr lang="en-US" dirty="0">
                <a:effectLst/>
              </a:rPr>
              <a:t>, Stephen)</a:t>
            </a:r>
          </a:p>
          <a:p>
            <a:r>
              <a:rPr lang="en-US" dirty="0">
                <a:effectLst/>
              </a:rPr>
              <a:t>Mayo Clinic (Chari, Suresh T.)</a:t>
            </a:r>
          </a:p>
          <a:p>
            <a:r>
              <a:rPr lang="en-US" dirty="0">
                <a:effectLst/>
              </a:rPr>
              <a:t>Ohio State University (Conwell, Darwin Lewis)</a:t>
            </a:r>
          </a:p>
          <a:p>
            <a:r>
              <a:rPr lang="en-US" dirty="0">
                <a:effectLst/>
              </a:rPr>
              <a:t>Stanford University (Park, Walter)</a:t>
            </a:r>
          </a:p>
          <a:p>
            <a:r>
              <a:rPr lang="en-US" dirty="0">
                <a:effectLst/>
              </a:rPr>
              <a:t>University of Florida (</a:t>
            </a:r>
            <a:r>
              <a:rPr lang="en-US" dirty="0" err="1">
                <a:effectLst/>
              </a:rPr>
              <a:t>Forsmark</a:t>
            </a:r>
            <a:r>
              <a:rPr lang="en-US" dirty="0">
                <a:effectLst/>
              </a:rPr>
              <a:t>, Christopher E)</a:t>
            </a:r>
          </a:p>
          <a:p>
            <a:r>
              <a:rPr lang="en-US" dirty="0">
                <a:effectLst/>
              </a:rPr>
              <a:t>University of Iowa (</a:t>
            </a:r>
            <a:r>
              <a:rPr lang="en-US" dirty="0" err="1">
                <a:effectLst/>
              </a:rPr>
              <a:t>Uc</a:t>
            </a:r>
            <a:r>
              <a:rPr lang="en-US" dirty="0">
                <a:effectLst/>
              </a:rPr>
              <a:t>, </a:t>
            </a:r>
            <a:r>
              <a:rPr lang="en-US" dirty="0" err="1">
                <a:effectLst/>
              </a:rPr>
              <a:t>Aliye</a:t>
            </a:r>
            <a:r>
              <a:rPr lang="en-US" dirty="0">
                <a:effectLst/>
              </a:rPr>
              <a:t>)</a:t>
            </a:r>
          </a:p>
          <a:p>
            <a:r>
              <a:rPr lang="en-US" dirty="0">
                <a:effectLst/>
              </a:rPr>
              <a:t>University of Pittsburgh (Whitcomb, David Clement)</a:t>
            </a:r>
          </a:p>
          <a:p>
            <a:pPr marL="0" indent="0">
              <a:buNone/>
            </a:pPr>
            <a:r>
              <a:rPr lang="en-US" dirty="0">
                <a:effectLst/>
              </a:rPr>
              <a:t>  </a:t>
            </a:r>
          </a:p>
          <a:p>
            <a:pPr marL="0" indent="0">
              <a:buNone/>
            </a:pPr>
            <a:r>
              <a:rPr lang="en-US" b="1" dirty="0">
                <a:effectLst/>
              </a:rPr>
              <a:t>The Center of Data Management Coordination (CDMC):</a:t>
            </a:r>
          </a:p>
          <a:p>
            <a:r>
              <a:rPr lang="en-US" dirty="0">
                <a:effectLst/>
              </a:rPr>
              <a:t>MD Anderson Cancer Center (</a:t>
            </a:r>
            <a:r>
              <a:rPr lang="en-US" dirty="0" err="1">
                <a:effectLst/>
              </a:rPr>
              <a:t>Feng</a:t>
            </a:r>
            <a:r>
              <a:rPr lang="en-US" dirty="0">
                <a:effectLst/>
              </a:rPr>
              <a:t>, </a:t>
            </a:r>
            <a:r>
              <a:rPr lang="en-US" dirty="0" err="1">
                <a:effectLst/>
              </a:rPr>
              <a:t>Ziding</a:t>
            </a:r>
            <a:r>
              <a:rPr lang="en-US" dirty="0">
                <a:effectLst/>
              </a:rPr>
              <a:t>)</a:t>
            </a:r>
          </a:p>
          <a:p>
            <a:endParaRPr lang="en-US" dirty="0"/>
          </a:p>
        </p:txBody>
      </p:sp>
    </p:spTree>
    <p:extLst>
      <p:ext uri="{BB962C8B-B14F-4D97-AF65-F5344CB8AC3E}">
        <p14:creationId xmlns:p14="http://schemas.microsoft.com/office/powerpoint/2010/main" val="2808230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8BA09731-59F4-48D3-B6EF-07FE92375A69}" type="slidenum">
              <a:rPr lang="en-US" smtClean="0"/>
              <a:pPr>
                <a:defRPr/>
              </a:pPr>
              <a:t>9</a:t>
            </a:fld>
            <a:endParaRPr lang="en-US"/>
          </a:p>
        </p:txBody>
      </p:sp>
      <p:pic>
        <p:nvPicPr>
          <p:cNvPr id="4" name="Picture 3"/>
          <p:cNvPicPr>
            <a:picLocks noChangeAspect="1"/>
          </p:cNvPicPr>
          <p:nvPr/>
        </p:nvPicPr>
        <p:blipFill>
          <a:blip r:embed="rId2"/>
          <a:stretch>
            <a:fillRect/>
          </a:stretch>
        </p:blipFill>
        <p:spPr>
          <a:xfrm>
            <a:off x="228600" y="990599"/>
            <a:ext cx="8686800" cy="5859463"/>
          </a:xfrm>
          <a:prstGeom prst="rect">
            <a:avLst/>
          </a:prstGeom>
        </p:spPr>
      </p:pic>
    </p:spTree>
    <p:extLst>
      <p:ext uri="{BB962C8B-B14F-4D97-AF65-F5344CB8AC3E}">
        <p14:creationId xmlns:p14="http://schemas.microsoft.com/office/powerpoint/2010/main" val="460837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SMC SOCCI EAB">
  <a:themeElements>
    <a:clrScheme name="Custom 1">
      <a:dk1>
        <a:srgbClr val="000000"/>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fontScheme name="Echo">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1735</TotalTime>
  <Words>838</Words>
  <Application>Microsoft Office PowerPoint</Application>
  <PresentationFormat>On-screen Show (4:3)</PresentationFormat>
  <Paragraphs>199</Paragraphs>
  <Slides>19</Slides>
  <Notes>1</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19</vt:i4>
      </vt:variant>
    </vt:vector>
  </HeadingPairs>
  <TitlesOfParts>
    <vt:vector size="32" baseType="lpstr">
      <vt:lpstr>ＭＳ Ｐゴシック</vt:lpstr>
      <vt:lpstr>Aharoni</vt:lpstr>
      <vt:lpstr>Arial</vt:lpstr>
      <vt:lpstr>Arial Narrow</vt:lpstr>
      <vt:lpstr>Calibri</vt:lpstr>
      <vt:lpstr>Comic Sans MS</vt:lpstr>
      <vt:lpstr>Courier New</vt:lpstr>
      <vt:lpstr>Lucida Grande</vt:lpstr>
      <vt:lpstr>MS Mincho</vt:lpstr>
      <vt:lpstr>Times New Roman</vt:lpstr>
      <vt:lpstr>Wingdings</vt:lpstr>
      <vt:lpstr>Office Theme</vt:lpstr>
      <vt:lpstr>CSMC SOCCI EAB</vt:lpstr>
      <vt:lpstr> </vt:lpstr>
      <vt:lpstr>Malawi Proverb</vt:lpstr>
      <vt:lpstr>The Case for Prevention, Early Diagnosis and Treatment Strategies in Pancreatic Cancer</vt:lpstr>
      <vt:lpstr>Leadership in Pressing for Enhanced Efforts to Improve Outcomes </vt:lpstr>
      <vt:lpstr>Recalcitrant Cancer Research Act</vt:lpstr>
      <vt:lpstr>PowerPoint Presentation</vt:lpstr>
      <vt:lpstr>PowerPoint Presentation</vt:lpstr>
      <vt:lpstr>The Collaborative Clinical Centers: </vt:lpstr>
      <vt:lpstr>PowerPoint Presentation</vt:lpstr>
      <vt:lpstr>PowerPoint Presentation</vt:lpstr>
      <vt:lpstr>PowerPoint Presentation</vt:lpstr>
      <vt:lpstr>PowerPoint Presentation</vt:lpstr>
      <vt:lpstr>Early detection of pancreatic cancer New Onset Diabetes </vt:lpstr>
      <vt:lpstr>DETECT Diagnosis and characterization of Type 3c diabeTes mellitus secondary to pancreatic cancer and chronic pancreatitis. </vt:lpstr>
      <vt:lpstr>PowerPoint Presentation</vt:lpstr>
      <vt:lpstr>PowerPoint Presentation</vt:lpstr>
      <vt:lpstr>PowerPoint Presentation</vt:lpstr>
      <vt:lpstr>PowerPoint Presentation</vt:lpstr>
      <vt:lpstr>PowerPoint Presentation</vt:lpstr>
    </vt:vector>
  </TitlesOfParts>
  <Company>NIH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Funding Opportunities for Studies of Chronic Pancreatitis, Diabetes and Pancreatic Cancer</dc:title>
  <dc:creator>serranoj</dc:creator>
  <cp:lastModifiedBy>Pandol, Stephen J</cp:lastModifiedBy>
  <cp:revision>152</cp:revision>
  <dcterms:created xsi:type="dcterms:W3CDTF">2014-10-28T13:42:10Z</dcterms:created>
  <dcterms:modified xsi:type="dcterms:W3CDTF">2018-03-07T15:55:05Z</dcterms:modified>
</cp:coreProperties>
</file>