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79" r:id="rId4"/>
    <p:sldMasterId id="2147483686" r:id="rId5"/>
    <p:sldMasterId id="2147483695" r:id="rId6"/>
    <p:sldMasterId id="2147483714" r:id="rId7"/>
    <p:sldMasterId id="2147483721" r:id="rId8"/>
    <p:sldMasterId id="2147483728" r:id="rId9"/>
    <p:sldMasterId id="2147483736" r:id="rId10"/>
  </p:sldMasterIdLst>
  <p:notesMasterIdLst>
    <p:notesMasterId r:id="rId40"/>
  </p:notesMasterIdLst>
  <p:sldIdLst>
    <p:sldId id="320" r:id="rId11"/>
    <p:sldId id="287" r:id="rId12"/>
    <p:sldId id="324" r:id="rId13"/>
    <p:sldId id="334" r:id="rId14"/>
    <p:sldId id="338" r:id="rId15"/>
    <p:sldId id="318" r:id="rId16"/>
    <p:sldId id="319" r:id="rId17"/>
    <p:sldId id="406" r:id="rId18"/>
    <p:sldId id="427" r:id="rId19"/>
    <p:sldId id="421" r:id="rId20"/>
    <p:sldId id="326" r:id="rId21"/>
    <p:sldId id="267" r:id="rId22"/>
    <p:sldId id="362" r:id="rId23"/>
    <p:sldId id="342" r:id="rId24"/>
    <p:sldId id="266" r:id="rId25"/>
    <p:sldId id="282" r:id="rId26"/>
    <p:sldId id="279" r:id="rId27"/>
    <p:sldId id="426" r:id="rId28"/>
    <p:sldId id="332" r:id="rId29"/>
    <p:sldId id="417" r:id="rId30"/>
    <p:sldId id="335" r:id="rId31"/>
    <p:sldId id="423" r:id="rId32"/>
    <p:sldId id="425" r:id="rId33"/>
    <p:sldId id="418" r:id="rId34"/>
    <p:sldId id="428" r:id="rId35"/>
    <p:sldId id="272" r:id="rId36"/>
    <p:sldId id="316" r:id="rId37"/>
    <p:sldId id="323" r:id="rId38"/>
    <p:sldId id="3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A00"/>
    <a:srgbClr val="00FDED"/>
    <a:srgbClr val="FFA358"/>
    <a:srgbClr val="FFCCFF"/>
    <a:srgbClr val="99CC00"/>
    <a:srgbClr val="FFC867"/>
    <a:srgbClr val="73F5FF"/>
    <a:srgbClr val="A3FEFD"/>
    <a:srgbClr val="624BA0"/>
    <a:srgbClr val="B5B1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5"/>
    <p:restoredTop sz="94680"/>
  </p:normalViewPr>
  <p:slideViewPr>
    <p:cSldViewPr snapToGrid="0" snapToObjects="1">
      <p:cViewPr>
        <p:scale>
          <a:sx n="61" d="100"/>
          <a:sy n="61" d="100"/>
        </p:scale>
        <p:origin x="-42" y="-468"/>
      </p:cViewPr>
      <p:guideLst>
        <p:guide orient="horz" pos="2160"/>
        <p:guide pos="3840"/>
      </p:guideLst>
    </p:cSldViewPr>
  </p:slideViewPr>
  <p:notesTextViewPr>
    <p:cViewPr>
      <p:scale>
        <a:sx n="1" d="1"/>
        <a:sy n="1" d="1"/>
      </p:scale>
      <p:origin x="0" y="0"/>
    </p:cViewPr>
  </p:notesTextViewPr>
  <p:sorterViewPr>
    <p:cViewPr>
      <p:scale>
        <a:sx n="81" d="100"/>
        <a:sy n="8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08F5A-42AE-1B4B-9F92-954C99230322}" type="datetimeFigureOut">
              <a:rPr lang="en-US" smtClean="0"/>
              <a:t>3/7/2018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64C13-0D6A-FA42-A503-3B09B8134751}" type="slidenum">
              <a:rPr lang="en-US" smtClean="0"/>
              <a:t>‹#›</a:t>
            </a:fld>
            <a:endParaRPr lang="en-US"/>
          </a:p>
        </p:txBody>
      </p:sp>
    </p:spTree>
    <p:extLst>
      <p:ext uri="{BB962C8B-B14F-4D97-AF65-F5344CB8AC3E}">
        <p14:creationId xmlns:p14="http://schemas.microsoft.com/office/powerpoint/2010/main" val="63868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nature.com/articles/nrc.2017.87#ref161" TargetMode="External"/><Relationship Id="rId3" Type="http://schemas.openxmlformats.org/officeDocument/2006/relationships/hyperlink" Target="http://www.nature.com/articles/nrc.2017.87#ref159" TargetMode="External"/><Relationship Id="rId7" Type="http://schemas.openxmlformats.org/officeDocument/2006/relationships/hyperlink" Target="http://www.nature.com/articles/nrc.2017.87#ref73"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nature.com/articles/nrc.2017.87#ref71" TargetMode="External"/><Relationship Id="rId5" Type="http://schemas.openxmlformats.org/officeDocument/2006/relationships/hyperlink" Target="http://www.nature.com/articles/nrc.2017.87#ref4" TargetMode="External"/><Relationship Id="rId4" Type="http://schemas.openxmlformats.org/officeDocument/2006/relationships/hyperlink" Target="http://www.nature.com/articles/nrc.2017.87#ref160" TargetMode="External"/><Relationship Id="rId9" Type="http://schemas.openxmlformats.org/officeDocument/2006/relationships/hyperlink" Target="http://www.nature.com/articles/nrc.2017.87#ref16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64C13-0D6A-FA42-A503-3B09B8134751}" type="slidenum">
              <a:rPr lang="en-US" smtClean="0"/>
              <a:t>1</a:t>
            </a:fld>
            <a:endParaRPr lang="en-US"/>
          </a:p>
        </p:txBody>
      </p:sp>
    </p:spTree>
    <p:extLst>
      <p:ext uri="{BB962C8B-B14F-4D97-AF65-F5344CB8AC3E}">
        <p14:creationId xmlns:p14="http://schemas.microsoft.com/office/powerpoint/2010/main" val="19854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EB07-8E13-9E41-8400-518516EB6EE1}" type="slidenum">
              <a:rPr lang="en-AU">
                <a:solidFill>
                  <a:prstClr val="black"/>
                </a:solidFill>
                <a:latin typeface="Calibri"/>
              </a:rPr>
              <a:pPr/>
              <a:t>20</a:t>
            </a:fld>
            <a:endParaRPr lang="en-AU">
              <a:solidFill>
                <a:prstClr val="black"/>
              </a:solidFill>
              <a:latin typeface="Calibri"/>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45474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nnate</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immunity</a:t>
            </a:r>
            <a:r>
              <a:rPr lang="en-US" dirty="0" err="1" smtClean="0"/>
              <a:t>Innate</a:t>
            </a:r>
            <a:r>
              <a:rPr lang="en-US" dirty="0" smtClean="0"/>
              <a:t> immunity refers to nonspecific defense mechanisms that come into play immediately or within hours of an antigen's appearance in the body. These mechanisms include physical barriers such as skin, chemicals in the blood, and immune system cells that attack foreign cells in the body. The innate immune response is activated by chemical properties of the </a:t>
            </a:r>
            <a:r>
              <a:rPr lang="en-US" dirty="0" err="1" smtClean="0"/>
              <a:t>antigen.</a:t>
            </a:r>
            <a:r>
              <a:rPr lang="en-US" sz="1200" b="1" i="0" kern="1200" dirty="0" err="1" smtClean="0">
                <a:solidFill>
                  <a:schemeClr val="tx1"/>
                </a:solidFill>
                <a:effectLst/>
                <a:latin typeface="+mn-lt"/>
                <a:ea typeface="+mn-ea"/>
                <a:cs typeface="+mn-cs"/>
              </a:rPr>
              <a:t>Adaptive</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immunity</a:t>
            </a:r>
            <a:r>
              <a:rPr lang="en-US" dirty="0" err="1" smtClean="0"/>
              <a:t>Adaptive</a:t>
            </a:r>
            <a:r>
              <a:rPr lang="en-US" dirty="0" smtClean="0"/>
              <a:t> immunity refers to antigen-specific immune response. The adaptive immune response is more complex than the innate. The antigen first must be processed and recognized. Once an antigen has been recognized, the adaptive immune system creates an army of immune cells specifically designed to attack that antigen. Adaptive immunity also includes a "memory" that makes future responses against a specific antigen more efficient.</a:t>
            </a:r>
            <a:endParaRPr lang="en-US" dirty="0"/>
          </a:p>
        </p:txBody>
      </p:sp>
      <p:sp>
        <p:nvSpPr>
          <p:cNvPr id="4" name="Slide Number Placeholder 3"/>
          <p:cNvSpPr>
            <a:spLocks noGrp="1"/>
          </p:cNvSpPr>
          <p:nvPr>
            <p:ph type="sldNum" sz="quarter" idx="10"/>
          </p:nvPr>
        </p:nvSpPr>
        <p:spPr/>
        <p:txBody>
          <a:bodyPr/>
          <a:lstStyle/>
          <a:p>
            <a:fld id="{BCE64C13-0D6A-FA42-A503-3B09B8134751}" type="slidenum">
              <a:rPr lang="en-US" smtClean="0"/>
              <a:t>22</a:t>
            </a:fld>
            <a:endParaRPr lang="en-US"/>
          </a:p>
        </p:txBody>
      </p:sp>
    </p:spTree>
    <p:extLst>
      <p:ext uri="{BB962C8B-B14F-4D97-AF65-F5344CB8AC3E}">
        <p14:creationId xmlns:p14="http://schemas.microsoft.com/office/powerpoint/2010/main" val="200215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mn-lt"/>
                <a:ea typeface="+mn-ea"/>
                <a:cs typeface="+mn-cs"/>
              </a:rPr>
              <a:t>nnate</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immunity</a:t>
            </a:r>
            <a:r>
              <a:rPr lang="en-US" dirty="0" err="1" smtClean="0"/>
              <a:t>Innate</a:t>
            </a:r>
            <a:r>
              <a:rPr lang="en-US" dirty="0" smtClean="0"/>
              <a:t> immunity refers to nonspecific defense mechanisms that come into play immediately or within hours of an antigen's appearance in the body. These mechanisms include physical barriers such as skin, chemicals in the blood, and immune system cells that attack foreign cells in the body. The innate immune response is activated by chemical properties of the </a:t>
            </a:r>
            <a:r>
              <a:rPr lang="en-US" dirty="0" err="1" smtClean="0"/>
              <a:t>antigen.</a:t>
            </a:r>
            <a:r>
              <a:rPr lang="en-US" sz="1200" b="1" i="0" kern="1200" dirty="0" err="1" smtClean="0">
                <a:solidFill>
                  <a:schemeClr val="tx1"/>
                </a:solidFill>
                <a:effectLst/>
                <a:latin typeface="+mn-lt"/>
                <a:ea typeface="+mn-ea"/>
                <a:cs typeface="+mn-cs"/>
              </a:rPr>
              <a:t>Adaptive</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immunity</a:t>
            </a:r>
            <a:r>
              <a:rPr lang="en-US" dirty="0" err="1" smtClean="0"/>
              <a:t>Adaptive</a:t>
            </a:r>
            <a:r>
              <a:rPr lang="en-US" dirty="0" smtClean="0"/>
              <a:t> immunity refers to antigen-specific immune response. The adaptive immune response is more complex than the innate. The antigen first must be processed and recognized. Once an antigen has been recognized, the adaptive immune system creates an army of immune cells specifically designed to attack that antigen. Adaptive immunity also includes a "memory" that makes future responses against a specific antigen more efficient.</a:t>
            </a:r>
            <a:endParaRPr lang="en-US" dirty="0"/>
          </a:p>
        </p:txBody>
      </p:sp>
      <p:sp>
        <p:nvSpPr>
          <p:cNvPr id="4" name="Slide Number Placeholder 3"/>
          <p:cNvSpPr>
            <a:spLocks noGrp="1"/>
          </p:cNvSpPr>
          <p:nvPr>
            <p:ph type="sldNum" sz="quarter" idx="10"/>
          </p:nvPr>
        </p:nvSpPr>
        <p:spPr/>
        <p:txBody>
          <a:bodyPr/>
          <a:lstStyle/>
          <a:p>
            <a:fld id="{BCE64C13-0D6A-FA42-A503-3B09B8134751}" type="slidenum">
              <a:rPr lang="en-US" smtClean="0"/>
              <a:t>23</a:t>
            </a:fld>
            <a:endParaRPr lang="en-US"/>
          </a:p>
        </p:txBody>
      </p:sp>
    </p:spTree>
    <p:extLst>
      <p:ext uri="{BB962C8B-B14F-4D97-AF65-F5344CB8AC3E}">
        <p14:creationId xmlns:p14="http://schemas.microsoft.com/office/powerpoint/2010/main" val="101860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EB07-8E13-9E41-8400-518516EB6EE1}" type="slidenum">
              <a:rPr lang="en-AU">
                <a:solidFill>
                  <a:prstClr val="black"/>
                </a:solidFill>
                <a:latin typeface="Calibri"/>
              </a:rPr>
              <a:pPr/>
              <a:t>24</a:t>
            </a:fld>
            <a:endParaRPr lang="en-AU">
              <a:solidFill>
                <a:prstClr val="black"/>
              </a:solidFill>
              <a:latin typeface="Calibri"/>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84978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64C13-0D6A-FA42-A503-3B09B8134751}" type="slidenum">
              <a:rPr lang="en-US" smtClean="0"/>
              <a:t>25</a:t>
            </a:fld>
            <a:endParaRPr lang="en-US"/>
          </a:p>
        </p:txBody>
      </p:sp>
    </p:spTree>
    <p:extLst>
      <p:ext uri="{BB962C8B-B14F-4D97-AF65-F5344CB8AC3E}">
        <p14:creationId xmlns:p14="http://schemas.microsoft.com/office/powerpoint/2010/main" val="182330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During its 90-year history, our knowledge of small-cell lung cancer (SCLC) has progressed through a series of phases that we refer to as Ages. During the Age of Initial Discoveries, SCLC was recognized as a form of lung cancer that was morphologically distinct from other forms, its neuroendocrine (NE) properties were discovered, and initial clinical trials appeared promising. The finding in 1973 that SCLC was almost always metastatic at diagnosis ushered the First Golden Age. Surgical resections with curative intent were seldom performed. Instead, promising responses to chemotherapy and prophylactic cranial irradiation generated considerable optimism. Large panels of cell lines were generated, and their study led to the discovery of the basic molecular pathogenesis of SCLC. However, the clinical advances all but ceased, no new drugs or therapies were introduced, and although some biological advances occurred during this Age, disillusionment with clinical progress led to the Forgotten Disease Age. In 2012, the US Congress designated SCLC as a recalcitrant disease, requiring special funding and scientific and clinical interest. At the same time, a worldwide awakening of interest led to rapid translational progress and the discovery of many potential molecular and pathway targets, some of which have been tested in clinical trials. This renewed enthusiasm and biological and clinical progress have changed the landscape of SCLC, ushering in the Second Golden Age. ACTH, adrenocorticotropic hormone; APUD, amine precursor uptake and decarboxylase; </a:t>
            </a:r>
            <a:r>
              <a:rPr lang="en-US" sz="1200" b="0" i="1" kern="1200" dirty="0" smtClean="0">
                <a:solidFill>
                  <a:schemeClr val="tx1"/>
                </a:solidFill>
                <a:effectLst/>
                <a:latin typeface="+mn-lt"/>
                <a:ea typeface="+mn-ea"/>
                <a:cs typeface="+mn-cs"/>
              </a:rPr>
              <a:t>ASCL1</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achaete-scute</a:t>
            </a:r>
            <a:r>
              <a:rPr lang="en-US" sz="1200" b="0" i="0" kern="1200" dirty="0" smtClean="0">
                <a:solidFill>
                  <a:schemeClr val="tx1"/>
                </a:solidFill>
                <a:effectLst/>
                <a:latin typeface="+mn-lt"/>
                <a:ea typeface="+mn-ea"/>
                <a:cs typeface="+mn-cs"/>
              </a:rPr>
              <a:t> homologue 1; DLL3, delta-like ligand 3; GEMM, genetically engineered mouse model; </a:t>
            </a:r>
            <a:r>
              <a:rPr lang="en-US" sz="1200" b="0" i="1" kern="1200" dirty="0" smtClean="0">
                <a:solidFill>
                  <a:schemeClr val="tx1"/>
                </a:solidFill>
                <a:effectLst/>
                <a:latin typeface="+mn-lt"/>
                <a:ea typeface="+mn-ea"/>
                <a:cs typeface="+mn-cs"/>
              </a:rPr>
              <a:t>NFIB</a:t>
            </a:r>
            <a:r>
              <a:rPr lang="en-US" sz="1200" b="0" i="0" kern="1200" dirty="0" smtClean="0">
                <a:solidFill>
                  <a:schemeClr val="tx1"/>
                </a:solidFill>
                <a:effectLst/>
                <a:latin typeface="+mn-lt"/>
                <a:ea typeface="+mn-ea"/>
                <a:cs typeface="+mn-cs"/>
              </a:rPr>
              <a:t>, nuclear factor I B; NSCLC, non-SCLC; ROVA-T, </a:t>
            </a:r>
            <a:r>
              <a:rPr lang="en-US" sz="1200" b="0" i="0" kern="1200" dirty="0" err="1" smtClean="0">
                <a:solidFill>
                  <a:schemeClr val="tx1"/>
                </a:solidFill>
                <a:effectLst/>
                <a:latin typeface="+mn-lt"/>
                <a:ea typeface="+mn-ea"/>
                <a:cs typeface="+mn-cs"/>
              </a:rPr>
              <a:t>rovalpituzumab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tesirine</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SLFN11</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schlafen</a:t>
            </a:r>
            <a:r>
              <a:rPr lang="en-US" sz="1200" b="0" i="0" kern="1200" dirty="0" smtClean="0">
                <a:solidFill>
                  <a:schemeClr val="tx1"/>
                </a:solidFill>
                <a:effectLst/>
                <a:latin typeface="+mn-lt"/>
                <a:ea typeface="+mn-ea"/>
                <a:cs typeface="+mn-cs"/>
              </a:rPr>
              <a:t> 11; TNM, </a:t>
            </a:r>
            <a:r>
              <a:rPr lang="en-US" sz="1200" b="0" i="0" kern="1200" dirty="0" err="1" smtClean="0">
                <a:solidFill>
                  <a:schemeClr val="tx1"/>
                </a:solidFill>
                <a:effectLst/>
                <a:latin typeface="+mn-lt"/>
                <a:ea typeface="+mn-ea"/>
                <a:cs typeface="+mn-cs"/>
              </a:rPr>
              <a:t>tumour</a:t>
            </a:r>
            <a:r>
              <a:rPr lang="en-US" sz="1200" b="0" i="0" kern="1200" smtClean="0">
                <a:solidFill>
                  <a:schemeClr val="tx1"/>
                </a:solidFill>
                <a:effectLst/>
                <a:latin typeface="+mn-lt"/>
                <a:ea typeface="+mn-ea"/>
                <a:cs typeface="+mn-cs"/>
              </a:rPr>
              <a:t>, node and metastasis; WHO, World Health Organization.</a:t>
            </a:r>
            <a:endParaRPr lang="en-US" dirty="0"/>
          </a:p>
        </p:txBody>
      </p:sp>
      <p:sp>
        <p:nvSpPr>
          <p:cNvPr id="4" name="Slide Number Placeholder 3"/>
          <p:cNvSpPr>
            <a:spLocks noGrp="1"/>
          </p:cNvSpPr>
          <p:nvPr>
            <p:ph type="sldNum" sz="quarter" idx="10"/>
          </p:nvPr>
        </p:nvSpPr>
        <p:spPr/>
        <p:txBody>
          <a:bodyPr/>
          <a:lstStyle/>
          <a:p>
            <a:fld id="{C0E0997E-F5B9-044E-9EEA-5EED28FA040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5248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FMN2  gene polarity and actin cytoskeleton.  EP300 and CREBBP involved in chromatin remodeling and latter has a </a:t>
            </a:r>
            <a:r>
              <a:rPr lang="en-US" dirty="0" err="1" smtClean="0"/>
              <a:t>bromodomain</a:t>
            </a:r>
            <a:r>
              <a:rPr lang="en-US" dirty="0" smtClean="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64C13-0D6A-FA42-A503-3B09B8134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64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Also Lmyc fusions and Max inactivation</a:t>
            </a:r>
          </a:p>
        </p:txBody>
      </p:sp>
    </p:spTree>
    <p:extLst>
      <p:ext uri="{BB962C8B-B14F-4D97-AF65-F5344CB8AC3E}">
        <p14:creationId xmlns:p14="http://schemas.microsoft.com/office/powerpoint/2010/main" val="200235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64C13-0D6A-FA42-A503-3B09B8134751}" type="slidenum">
              <a:rPr lang="en-US" smtClean="0"/>
              <a:t>10</a:t>
            </a:fld>
            <a:endParaRPr lang="en-US"/>
          </a:p>
        </p:txBody>
      </p:sp>
    </p:spTree>
    <p:extLst>
      <p:ext uri="{BB962C8B-B14F-4D97-AF65-F5344CB8AC3E}">
        <p14:creationId xmlns:p14="http://schemas.microsoft.com/office/powerpoint/2010/main" val="11386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EB07-8E13-9E41-8400-518516EB6EE1}" type="slidenum">
              <a:rPr lang="en-AU">
                <a:solidFill>
                  <a:prstClr val="black"/>
                </a:solidFill>
                <a:latin typeface="Calibri"/>
              </a:rPr>
              <a:pPr/>
              <a:t>14</a:t>
            </a:fld>
            <a:endParaRPr lang="en-AU">
              <a:solidFill>
                <a:prstClr val="black"/>
              </a:solidFill>
              <a:latin typeface="Calibri"/>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710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489009-C785-46BC-9038-8D00C767419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7250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EB07-8E13-9E41-8400-518516EB6EE1}" type="slidenum">
              <a:rPr lang="en-AU">
                <a:solidFill>
                  <a:prstClr val="black"/>
                </a:solidFill>
                <a:latin typeface="Calibri"/>
              </a:rPr>
              <a:pPr/>
              <a:t>18</a:t>
            </a:fld>
            <a:endParaRPr lang="en-AU">
              <a:solidFill>
                <a:prstClr val="black"/>
              </a:solidFill>
              <a:latin typeface="Calibri"/>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60731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Notch pathway mediates </a:t>
            </a:r>
            <a:r>
              <a:rPr lang="en-US" sz="1200" b="0" i="0" kern="1200" dirty="0" err="1" smtClean="0">
                <a:solidFill>
                  <a:schemeClr val="tx1"/>
                </a:solidFill>
                <a:effectLst/>
                <a:latin typeface="+mn-lt"/>
                <a:ea typeface="+mn-ea"/>
                <a:cs typeface="+mn-cs"/>
              </a:rPr>
              <a:t>juxtacrine</a:t>
            </a:r>
            <a:r>
              <a:rPr lang="en-US" sz="1200" b="0" i="0" kern="1200" dirty="0" smtClean="0">
                <a:solidFill>
                  <a:schemeClr val="tx1"/>
                </a:solidFill>
                <a:effectLst/>
                <a:latin typeface="+mn-lt"/>
                <a:ea typeface="+mn-ea"/>
                <a:cs typeface="+mn-cs"/>
              </a:rPr>
              <a:t> signaling, and both signal-sending and signal-receiving cells are affected via ligand–receptor crosstalk</a:t>
            </a:r>
            <a:r>
              <a:rPr lang="en-US" sz="1200" b="0" i="0" u="none" strike="noStrike" kern="1200" baseline="30000" dirty="0" smtClean="0">
                <a:solidFill>
                  <a:schemeClr val="tx1"/>
                </a:solidFill>
                <a:effectLst/>
                <a:latin typeface="+mn-lt"/>
                <a:ea typeface="+mn-ea"/>
                <a:cs typeface="+mn-cs"/>
                <a:hlinkClick r:id="rId3" tooltip="Guo, L., Zhang, T., Xiong, Y. &amp; Yang, Y. Roles of NOTCH1 as a therapeutic target and a biomarker for lung cancer: controversies and perspectives. Dis. Markers 2015, 520590 (2015)."/>
              </a:rPr>
              <a:t>159</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4" tooltip="Alketbi, A. &amp; Attoub, S. Notch signaling in cancer: rationale and strategies for targeting. Curr. Cancer Drug Targets 15, 364–374 (2015)."/>
              </a:rPr>
              <a:t>160</a:t>
            </a:r>
            <a:r>
              <a:rPr lang="en-US" sz="1200" b="0" i="0" kern="1200" dirty="0" smtClean="0">
                <a:solidFill>
                  <a:schemeClr val="tx1"/>
                </a:solidFill>
                <a:effectLst/>
                <a:latin typeface="+mn-lt"/>
                <a:ea typeface="+mn-ea"/>
                <a:cs typeface="+mn-cs"/>
              </a:rPr>
              <a:t>. Notch signaling is activated by the binding of a Notch receptor to the extracellular domain of a Notch ligand. The canonical delta-like ligands DLL1, DLL3 and DLL4 and jagged ligands (JAG1 and JAG2) expressed on the cell surface can induce signaling in adjacent cells expressing the cognate receptors of the Notch family. Ligand binding promotes cleavage of the Notch receptors, resulting in release of the Notch intracellular domain (NICD), which interacts with transcriptional regulators in the nucleus to promote a Notch gene expression profile. These include transcriptional activation of hairy and enhancer of split 1 (</a:t>
            </a:r>
            <a:r>
              <a:rPr lang="en-US" sz="1200" b="0" i="1" kern="1200" dirty="0" smtClean="0">
                <a:solidFill>
                  <a:schemeClr val="tx1"/>
                </a:solidFill>
                <a:effectLst/>
                <a:latin typeface="+mn-lt"/>
                <a:ea typeface="+mn-ea"/>
                <a:cs typeface="+mn-cs"/>
              </a:rPr>
              <a:t>HES1</a:t>
            </a:r>
            <a:r>
              <a:rPr lang="en-US" sz="1200" b="0" i="0" kern="1200" dirty="0" smtClean="0">
                <a:solidFill>
                  <a:schemeClr val="tx1"/>
                </a:solidFill>
                <a:effectLst/>
                <a:latin typeface="+mn-lt"/>
                <a:ea typeface="+mn-ea"/>
                <a:cs typeface="+mn-cs"/>
              </a:rPr>
              <a:t>) and hairy and enhancer of split-related protein 1 (</a:t>
            </a:r>
            <a:r>
              <a:rPr lang="en-US" sz="1200" b="0" i="1" kern="1200" dirty="0" smtClean="0">
                <a:solidFill>
                  <a:schemeClr val="tx1"/>
                </a:solidFill>
                <a:effectLst/>
                <a:latin typeface="+mn-lt"/>
                <a:ea typeface="+mn-ea"/>
                <a:cs typeface="+mn-cs"/>
              </a:rPr>
              <a:t>HEY1</a:t>
            </a:r>
            <a:r>
              <a:rPr lang="en-US" sz="1200" b="0" i="0" kern="1200" dirty="0" smtClean="0">
                <a:solidFill>
                  <a:schemeClr val="tx1"/>
                </a:solidFill>
                <a:effectLst/>
                <a:latin typeface="+mn-lt"/>
                <a:ea typeface="+mn-ea"/>
                <a:cs typeface="+mn-cs"/>
              </a:rPr>
              <a:t>), which encode transcriptional repressors of </a:t>
            </a:r>
            <a:r>
              <a:rPr lang="en-US" sz="1200" b="0" i="0" kern="1200" dirty="0" err="1" smtClean="0">
                <a:solidFill>
                  <a:schemeClr val="tx1"/>
                </a:solidFill>
                <a:effectLst/>
                <a:latin typeface="+mn-lt"/>
                <a:ea typeface="+mn-ea"/>
                <a:cs typeface="+mn-cs"/>
              </a:rPr>
              <a:t>achaete-scute</a:t>
            </a:r>
            <a:r>
              <a:rPr lang="en-US" sz="1200" b="0" i="0" kern="1200" dirty="0" smtClean="0">
                <a:solidFill>
                  <a:schemeClr val="tx1"/>
                </a:solidFill>
                <a:effectLst/>
                <a:latin typeface="+mn-lt"/>
                <a:ea typeface="+mn-ea"/>
                <a:cs typeface="+mn-cs"/>
              </a:rPr>
              <a:t> homologue 1 (</a:t>
            </a:r>
            <a:r>
              <a:rPr lang="en-US" sz="1200" b="0" i="1" kern="1200" dirty="0" smtClean="0">
                <a:solidFill>
                  <a:schemeClr val="tx1"/>
                </a:solidFill>
                <a:effectLst/>
                <a:latin typeface="+mn-lt"/>
                <a:ea typeface="+mn-ea"/>
                <a:cs typeface="+mn-cs"/>
              </a:rPr>
              <a:t>ASCL1</a:t>
            </a:r>
            <a:r>
              <a:rPr lang="en-US" sz="1200" b="0" i="0" kern="1200" dirty="0" smtClean="0">
                <a:solidFill>
                  <a:schemeClr val="tx1"/>
                </a:solidFill>
                <a:effectLst/>
                <a:latin typeface="+mn-lt"/>
                <a:ea typeface="+mn-ea"/>
                <a:cs typeface="+mn-cs"/>
              </a:rPr>
              <a:t>). Thus, ASCL1 both activates Notch </a:t>
            </a:r>
            <a:r>
              <a:rPr lang="en-US" sz="1200" b="0" i="0" kern="1200" dirty="0" err="1" smtClean="0">
                <a:solidFill>
                  <a:schemeClr val="tx1"/>
                </a:solidFill>
                <a:effectLst/>
                <a:latin typeface="+mn-lt"/>
                <a:ea typeface="+mn-ea"/>
                <a:cs typeface="+mn-cs"/>
              </a:rPr>
              <a:t>signalling</a:t>
            </a:r>
            <a:r>
              <a:rPr lang="en-US" sz="1200" b="0" i="0" kern="1200" dirty="0" smtClean="0">
                <a:solidFill>
                  <a:schemeClr val="tx1"/>
                </a:solidFill>
                <a:effectLst/>
                <a:latin typeface="+mn-lt"/>
                <a:ea typeface="+mn-ea"/>
                <a:cs typeface="+mn-cs"/>
              </a:rPr>
              <a:t> and is repressed by it. Notch is inactivated in many small-cell lung cancer (SCLC) </a:t>
            </a:r>
            <a:r>
              <a:rPr lang="en-US" sz="1200" b="0" i="0" kern="1200" dirty="0" err="1" smtClean="0">
                <a:solidFill>
                  <a:schemeClr val="tx1"/>
                </a:solidFill>
                <a:effectLst/>
                <a:latin typeface="+mn-lt"/>
                <a:ea typeface="+mn-ea"/>
                <a:cs typeface="+mn-cs"/>
              </a:rPr>
              <a:t>tumours</a:t>
            </a:r>
            <a:r>
              <a:rPr lang="en-US" sz="1200" b="0" i="0" kern="1200" dirty="0" smtClean="0">
                <a:solidFill>
                  <a:schemeClr val="tx1"/>
                </a:solidFill>
                <a:effectLst/>
                <a:latin typeface="+mn-lt"/>
                <a:ea typeface="+mn-ea"/>
                <a:cs typeface="+mn-cs"/>
              </a:rPr>
              <a:t> and cells by at least three mechanisms, including inactivating mutations and expression of the non-functioning Notch ligand DLL3, which acts as an inhibitor of Notch signalling</a:t>
            </a:r>
            <a:r>
              <a:rPr lang="en-US" sz="1200" b="0" i="0" u="none" strike="noStrike" kern="1200" baseline="30000" dirty="0" smtClean="0">
                <a:solidFill>
                  <a:schemeClr val="tx1"/>
                </a:solidFill>
                <a:effectLst/>
                <a:latin typeface="+mn-lt"/>
                <a:ea typeface="+mn-ea"/>
                <a:cs typeface="+mn-cs"/>
                <a:hlinkClick r:id="rId5" tooltip="George, J. et al. Comprehensive genomic profiles of small cell lung cancer. Nature 524, 47–53 (2015). This is the most comprehensive report of the genomic profiling of SCLC to date."/>
              </a:rPr>
              <a:t>4</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6" tooltip="Saunders, L. R. et al. A DLL3-targeted antibody-drug conjugate eradicates high-grade pulmonary neuroendocrine tumor-initiating cells in vivo. Sci. Transl Med. 7, 302ra136 (2015)."/>
              </a:rPr>
              <a:t>71</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7" tooltip="Dylla, S. J. Toppling high-grade pulmonary neuroendocrine tumors with a DLL3-targeted trojan horse. Mol. Cell. Oncol. 3, e1101515 (2016)."/>
              </a:rPr>
              <a:t>73</a:t>
            </a:r>
            <a:r>
              <a:rPr lang="en-US" sz="1200" b="0" i="0" kern="1200" dirty="0" smtClean="0">
                <a:solidFill>
                  <a:schemeClr val="tx1"/>
                </a:solidFill>
                <a:effectLst/>
                <a:latin typeface="+mn-lt"/>
                <a:ea typeface="+mn-ea"/>
                <a:cs typeface="+mn-cs"/>
              </a:rPr>
              <a:t>. Most ASCL1-expressing SCLC </a:t>
            </a:r>
            <a:r>
              <a:rPr lang="en-US" sz="1200" b="0" i="0" kern="1200" dirty="0" err="1" smtClean="0">
                <a:solidFill>
                  <a:schemeClr val="tx1"/>
                </a:solidFill>
                <a:effectLst/>
                <a:latin typeface="+mn-lt"/>
                <a:ea typeface="+mn-ea"/>
                <a:cs typeface="+mn-cs"/>
              </a:rPr>
              <a:t>tumours</a:t>
            </a:r>
            <a:r>
              <a:rPr lang="en-US" sz="1200" b="0" i="0" kern="1200" dirty="0" smtClean="0">
                <a:solidFill>
                  <a:schemeClr val="tx1"/>
                </a:solidFill>
                <a:effectLst/>
                <a:latin typeface="+mn-lt"/>
                <a:ea typeface="+mn-ea"/>
                <a:cs typeface="+mn-cs"/>
              </a:rPr>
              <a:t> express DLL3, which is predominantly localized to the Golgi, where it retains other Notch members and redirects them to endosomes for degradation</a:t>
            </a:r>
            <a:r>
              <a:rPr lang="en-US" sz="1200" b="0" i="0" u="none" strike="noStrike" kern="1200" baseline="30000" dirty="0" smtClean="0">
                <a:solidFill>
                  <a:schemeClr val="tx1"/>
                </a:solidFill>
                <a:effectLst/>
                <a:latin typeface="+mn-lt"/>
                <a:ea typeface="+mn-ea"/>
                <a:cs typeface="+mn-cs"/>
                <a:hlinkClick r:id="rId7" tooltip="Dylla, S. J. Toppling high-grade pulmonary neuroendocrine tumors with a DLL3-targeted trojan horse. Mol. Cell. Oncol. 3, e1101515 (2016)."/>
              </a:rPr>
              <a:t>73</a:t>
            </a:r>
            <a:r>
              <a:rPr lang="en-US" sz="1200" b="0" i="0" kern="1200" dirty="0" smtClean="0">
                <a:solidFill>
                  <a:schemeClr val="tx1"/>
                </a:solidFill>
                <a:effectLst/>
                <a:latin typeface="+mn-lt"/>
                <a:ea typeface="+mn-ea"/>
                <a:cs typeface="+mn-cs"/>
              </a:rPr>
              <a:t>. Some DLL3 is expressed on the cell surface, where it acts as a 'Trojan horse' </a:t>
            </a:r>
            <a:r>
              <a:rPr lang="en-US" sz="1200" b="0" i="0" kern="1200" dirty="0" err="1" smtClean="0">
                <a:solidFill>
                  <a:schemeClr val="tx1"/>
                </a:solidFill>
                <a:effectLst/>
                <a:latin typeface="+mn-lt"/>
                <a:ea typeface="+mn-ea"/>
                <a:cs typeface="+mn-cs"/>
              </a:rPr>
              <a:t>neoantigen</a:t>
            </a:r>
            <a:r>
              <a:rPr lang="en-US" sz="1200" b="0" i="0" kern="1200" dirty="0" smtClean="0">
                <a:solidFill>
                  <a:schemeClr val="tx1"/>
                </a:solidFill>
                <a:effectLst/>
                <a:latin typeface="+mn-lt"/>
                <a:ea typeface="+mn-ea"/>
                <a:cs typeface="+mn-cs"/>
              </a:rPr>
              <a:t>, which is not expressed in normal lung and may be targeted with </a:t>
            </a:r>
            <a:r>
              <a:rPr lang="en-US" sz="1200" b="0" i="0" kern="1200" dirty="0" err="1" smtClean="0">
                <a:solidFill>
                  <a:schemeClr val="tx1"/>
                </a:solidFill>
                <a:effectLst/>
                <a:latin typeface="+mn-lt"/>
                <a:ea typeface="+mn-ea"/>
                <a:cs typeface="+mn-cs"/>
              </a:rPr>
              <a:t>rovalpituzumab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tesirine</a:t>
            </a:r>
            <a:r>
              <a:rPr lang="en-US" sz="1200" b="0" i="0" kern="1200" dirty="0" smtClean="0">
                <a:solidFill>
                  <a:schemeClr val="tx1"/>
                </a:solidFill>
                <a:effectLst/>
                <a:latin typeface="+mn-lt"/>
                <a:ea typeface="+mn-ea"/>
                <a:cs typeface="+mn-cs"/>
              </a:rPr>
              <a:t> (ROVA-T), a DLL3-targeted antibody–drug conjugate. Delta like non-canonical Notch ligand 1 (DLK1) is a non-canonical ligand that blocks Notch </a:t>
            </a:r>
            <a:r>
              <a:rPr lang="en-US" sz="1200" b="0" i="0" kern="1200" dirty="0" err="1" smtClean="0">
                <a:solidFill>
                  <a:schemeClr val="tx1"/>
                </a:solidFill>
                <a:effectLst/>
                <a:latin typeface="+mn-lt"/>
                <a:ea typeface="+mn-ea"/>
                <a:cs typeface="+mn-cs"/>
              </a:rPr>
              <a:t>signalling</a:t>
            </a:r>
            <a:r>
              <a:rPr lang="en-US" sz="1200" b="0" i="0" kern="1200" dirty="0" smtClean="0">
                <a:solidFill>
                  <a:schemeClr val="tx1"/>
                </a:solidFill>
                <a:effectLst/>
                <a:latin typeface="+mn-lt"/>
                <a:ea typeface="+mn-ea"/>
                <a:cs typeface="+mn-cs"/>
              </a:rPr>
              <a:t> in a dominant-negative manner</a:t>
            </a:r>
            <a:r>
              <a:rPr lang="en-US" sz="1200" b="0" i="0" u="none" strike="noStrike" kern="1200" baseline="30000" dirty="0" smtClean="0">
                <a:solidFill>
                  <a:schemeClr val="tx1"/>
                </a:solidFill>
                <a:effectLst/>
                <a:latin typeface="+mn-lt"/>
                <a:ea typeface="+mn-ea"/>
                <a:cs typeface="+mn-cs"/>
                <a:hlinkClick r:id="rId8" tooltip="Falix, F. A., Aronson, D. C., Lamers, W. H. &amp; Gaemers, I. C. Possible roles of DLK1 in the Notch pathway during development and disease. Biochim. Biophys. Acta 1822, 988–995 (2012)."/>
              </a:rPr>
              <a:t>161</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9" tooltip="Nueda, M. L., Naranjo, A. I., Baladron, V. &amp; Laborda, J. The proteins DLK1 and DLK2 modulate NOTCH1-dependent proliferation and oncogenic potential of human SK-MEL-2 melanoma cells. Biochim. Biophys. Acta 1843, 2674–2684 (2014)."/>
              </a:rPr>
              <a:t>162</a:t>
            </a:r>
            <a:r>
              <a:rPr lang="en-US" sz="1200" b="0" i="0" kern="1200" dirty="0" smtClean="0">
                <a:solidFill>
                  <a:schemeClr val="tx1"/>
                </a:solidFill>
                <a:effectLst/>
                <a:latin typeface="+mn-lt"/>
                <a:ea typeface="+mn-ea"/>
                <a:cs typeface="+mn-cs"/>
              </a:rPr>
              <a:t>, and its expression in SCLC is closely linked to </a:t>
            </a:r>
            <a:r>
              <a:rPr lang="en-US" sz="1200" b="0" i="1" kern="1200" dirty="0" smtClean="0">
                <a:solidFill>
                  <a:schemeClr val="tx1"/>
                </a:solidFill>
                <a:effectLst/>
                <a:latin typeface="+mn-lt"/>
                <a:ea typeface="+mn-ea"/>
                <a:cs typeface="+mn-cs"/>
              </a:rPr>
              <a:t>ASCL1</a:t>
            </a:r>
            <a:r>
              <a:rPr lang="en-US" sz="1200" b="0" i="0" kern="1200" dirty="0" smtClean="0">
                <a:solidFill>
                  <a:schemeClr val="tx1"/>
                </a:solidFill>
                <a:effectLst/>
                <a:latin typeface="+mn-lt"/>
                <a:ea typeface="+mn-ea"/>
                <a:cs typeface="+mn-cs"/>
              </a:rPr>
              <a:t> expression</a:t>
            </a:r>
            <a:r>
              <a:rPr lang="en-US" sz="1200" b="0" i="0" u="none" strike="noStrike" kern="1200" baseline="30000" dirty="0" smtClean="0">
                <a:solidFill>
                  <a:schemeClr val="tx1"/>
                </a:solidFill>
                <a:effectLst/>
                <a:latin typeface="+mn-lt"/>
                <a:ea typeface="+mn-ea"/>
                <a:cs typeface="+mn-cs"/>
                <a:hlinkClick r:id="rId5" tooltip="George, J. et al. Comprehensive genomic profiles of small cell lung cancer. Nature 524, 47–53 (2015). This is the most comprehensive report of the genomic profiling of SCLC to date."/>
              </a:rPr>
              <a:t>4</a:t>
            </a:r>
            <a:r>
              <a:rPr lang="en-US" sz="1200" b="0" i="0" kern="1200" dirty="0" smtClean="0">
                <a:solidFill>
                  <a:schemeClr val="tx1"/>
                </a:solidFill>
                <a:effectLst/>
                <a:latin typeface="+mn-lt"/>
                <a:ea typeface="+mn-ea"/>
                <a:cs typeface="+mn-cs"/>
              </a:rPr>
              <a:t>. As its mechanism of action is not fully understood, it is not included in the figure. ER, endoplasmic reticulum; NE, neuroendocrine; REST, RE1 silencing transcription factor.</a:t>
            </a:r>
            <a:endParaRPr lang="en-US" dirty="0"/>
          </a:p>
        </p:txBody>
      </p:sp>
      <p:sp>
        <p:nvSpPr>
          <p:cNvPr id="4" name="Slide Number Placeholder 3"/>
          <p:cNvSpPr>
            <a:spLocks noGrp="1"/>
          </p:cNvSpPr>
          <p:nvPr>
            <p:ph type="sldNum" sz="quarter" idx="10"/>
          </p:nvPr>
        </p:nvSpPr>
        <p:spPr/>
        <p:txBody>
          <a:bodyPr/>
          <a:lstStyle/>
          <a:p>
            <a:fld id="{C0E0997E-F5B9-044E-9EEA-5EED28FA040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70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7B5A06-1C2B-3240-9C46-2A145B270193}"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378747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B5A06-1C2B-3240-9C46-2A145B270193}"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952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B5A06-1C2B-3240-9C46-2A145B270193}"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103556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51301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Gazdar WCLC 2915</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09600" y="1600201"/>
            <a:ext cx="10972800" cy="4525963"/>
          </a:xfrm>
        </p:spPr>
        <p:txBody>
          <a:bodyPr/>
          <a:lstStyle/>
          <a:p>
            <a:pPr lvl="0"/>
            <a:endParaRPr lang="ja-JP" altLang="en-US" noProof="0"/>
          </a:p>
        </p:txBody>
      </p:sp>
      <p:sp>
        <p:nvSpPr>
          <p:cNvPr id="4"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Gazdar WCLC 2915</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1266FB2-1FCC-46F6-9DC3-9E5A6897B6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Gazdar WCLC 2915</a:t>
            </a: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ECB810A-E632-4855-8940-A39EC657289D}" type="datetimeFigureOut">
              <a:rPr lang="ja-JP" altLang="en-US" smtClean="0">
                <a:solidFill>
                  <a:prstClr val="black">
                    <a:tint val="75000"/>
                  </a:prstClr>
                </a:solidFill>
              </a:rPr>
              <a:pPr/>
              <a:t>2018/3/7</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648639-2432-42CA-8BB7-D6DE410DE40C}" type="slidenum">
              <a:rPr lang="ja-JP" altLang="en-US" smtClean="0">
                <a:solidFill>
                  <a:prstClr val="black">
                    <a:tint val="75000"/>
                  </a:prstClr>
                </a:solidFill>
              </a:rPr>
              <a:pPr/>
              <a:t>‹#›</a:t>
            </a:fld>
            <a:endParaRPr lang="ja-JP" alt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7B5A06-1C2B-3240-9C46-2A145B270193}"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254513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7B5A06-1C2B-3240-9C46-2A145B270193}" type="datetimeFigureOut">
              <a:rPr lang="en-US" smtClean="0"/>
              <a:t>3/7/2018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608922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30968A-E111-421B-B077-D9346EF28806}" type="datetime1">
              <a:rPr lang="en-US" altLang="ja-JP" smtClean="0">
                <a:solidFill>
                  <a:prstClr val="black">
                    <a:tint val="75000"/>
                  </a:prstClr>
                </a:solidFill>
              </a:rPr>
              <a:pPr>
                <a:defRPr/>
              </a:pPr>
              <a:t>3/7/2018</a:t>
            </a:fld>
            <a:endParaRPr lang="en-US" altLang="ja-JP">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A1FBFE9-5090-4D98-842D-2488E91850AC}" type="slidenum">
              <a:rPr lang="en-US" altLang="ja-JP">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BCD7F6-C9F2-C94E-AA0B-24F28B9864D7}" type="slidenum">
              <a:rPr lang="ja-JP" altLang="en-US">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DED26A-6490-4C42-9618-D25DF725C000}"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1EF497BF-A582-4E9F-B16B-6F619FB032F5}" type="datetimeFigureOut">
              <a:rPr lang="ja-JP" altLang="en-US">
                <a:solidFill>
                  <a:prstClr val="black">
                    <a:tint val="75000"/>
                  </a:prstClr>
                </a:solidFill>
              </a:rPr>
              <a:pPr>
                <a:defRPr/>
              </a:pPr>
              <a:t>2018/3/7</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84DCDA9F-9419-4663-87CD-6049B8E5730B}"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09600" y="1600201"/>
            <a:ext cx="10972800" cy="4525963"/>
          </a:xfrm>
        </p:spPr>
        <p:txBody>
          <a:bodyPr/>
          <a:lstStyle/>
          <a:p>
            <a:pPr lvl="0"/>
            <a:endParaRPr lang="ja-JP" altLang="en-US" noProof="0"/>
          </a:p>
        </p:txBody>
      </p:sp>
      <p:sp>
        <p:nvSpPr>
          <p:cNvPr id="4" name="日付プレースホルダ 3"/>
          <p:cNvSpPr>
            <a:spLocks noGrp="1"/>
          </p:cNvSpPr>
          <p:nvPr>
            <p:ph type="dt" sz="half" idx="10"/>
          </p:nvPr>
        </p:nvSpPr>
        <p:spPr/>
        <p:txBody>
          <a:bodyPr/>
          <a:lstStyle>
            <a:lvl1pPr>
              <a:defRPr/>
            </a:lvl1pPr>
          </a:lstStyle>
          <a:p>
            <a:pPr>
              <a:defRPr/>
            </a:pPr>
            <a:fld id="{35DF2501-F704-443A-A87D-ED46715B9836}" type="datetimeFigureOut">
              <a:rPr lang="ja-JP" altLang="en-US">
                <a:solidFill>
                  <a:prstClr val="black">
                    <a:tint val="75000"/>
                  </a:prstClr>
                </a:solidFill>
              </a:rPr>
              <a:pPr>
                <a:defRPr/>
              </a:pPr>
              <a:t>2018/3/7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1266FB2-1FCC-46F6-9DC3-9E5A6897B6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A4701C27-53C3-4C84-AFE7-31A557CE39FF}" type="datetimeFigureOut">
              <a:rPr lang="ja-JP" altLang="en-US">
                <a:solidFill>
                  <a:prstClr val="black">
                    <a:tint val="75000"/>
                  </a:prstClr>
                </a:solidFill>
              </a:rPr>
              <a:pPr>
                <a:defRPr/>
              </a:pPr>
              <a:t>2018/3/7</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7B5A06-1C2B-3240-9C46-2A145B270193}"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408627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zh-CN">
              <a:solidFill>
                <a:prstClr val="black">
                  <a:tint val="75000"/>
                </a:prstClr>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zh-CN">
              <a:solidFill>
                <a:prstClr val="black">
                  <a:tint val="75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466F1190-B5EC-4BDE-9000-0B3BDD4456A3}" type="slidenum">
              <a:rPr lang="en-US" altLang="zh-CN">
                <a:solidFill>
                  <a:prstClr val="black">
                    <a:tint val="75000"/>
                  </a:prstClr>
                </a:solidFill>
              </a:rPr>
              <a:pPr/>
              <a:t>‹#›</a:t>
            </a:fld>
            <a:endParaRPr lang="en-US" altLang="zh-CN">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844934-DC87-43F5-8665-A9792446D993}" type="datetimeFigureOut">
              <a:rPr lang="en-US">
                <a:solidFill>
                  <a:prstClr val="black">
                    <a:tint val="75000"/>
                  </a:prstClr>
                </a:solidFill>
              </a:rPr>
              <a:pPr>
                <a:def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6986A8-BAD9-4BED-A3C7-FF8F39017B1B}"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4"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30968A-E111-421B-B077-D9346EF28806}" type="datetime1">
              <a:rPr lang="en-US" altLang="ja-JP" smtClean="0">
                <a:solidFill>
                  <a:prstClr val="black">
                    <a:tint val="75000"/>
                  </a:prstClr>
                </a:solidFill>
              </a:rPr>
              <a:pPr>
                <a:defRPr/>
              </a:pPr>
              <a:t>3/7/2018</a:t>
            </a:fld>
            <a:endParaRPr lang="en-US" altLang="ja-JP">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A1FBFE9-5090-4D98-842D-2488E91850AC}" type="slidenum">
              <a:rPr lang="en-US" altLang="ja-JP">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7B5A06-1C2B-3240-9C46-2A145B270193}" type="datetimeFigureOut">
              <a:rPr lang="en-US" smtClean="0"/>
              <a:t>3/7/2018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943878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4"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BCD7F6-C9F2-C94E-AA0B-24F28B9864D7}" type="slidenum">
              <a:rPr lang="ja-JP" altLang="en-US">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4"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BCD7F6-C9F2-C94E-AA0B-24F28B9864D7}" type="slidenum">
              <a:rPr lang="ja-JP" altLang="en-US">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7B5A06-1C2B-3240-9C46-2A145B270193}" type="datetimeFigureOut">
              <a:rPr lang="en-US" smtClean="0"/>
              <a:t>3/7/2018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297122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4"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4EA301-2132-4A97-917C-436DF240D24D}"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30968A-E111-421B-B077-D9346EF28806}" type="datetime1">
              <a:rPr lang="en-US" altLang="ja-JP" smtClean="0">
                <a:solidFill>
                  <a:prstClr val="black">
                    <a:tint val="75000"/>
                  </a:prstClr>
                </a:solidFill>
              </a:rPr>
              <a:pPr>
                <a:defRPr/>
              </a:pPr>
              <a:t>3/7/2018</a:t>
            </a:fld>
            <a:endParaRPr lang="en-US" altLang="ja-JP">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A1FBFE9-5090-4D98-842D-2488E91850AC}" type="slidenum">
              <a:rPr lang="en-US" altLang="ja-JP">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4F17240-E725-4351-8FB9-33153647C24D}" type="datetime1">
              <a:rPr lang="en-US" altLang="ja-JP" smtClean="0">
                <a:solidFill>
                  <a:prstClr val="black">
                    <a:tint val="75000"/>
                  </a:prstClr>
                </a:solidFill>
              </a:rPr>
              <a:pPr>
                <a:defRPr/>
              </a:pPr>
              <a:t>3/7/2018</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D5A5108D-5155-4C6C-A68D-15BE0BFE12A4}" type="slidenum">
              <a:rPr lang="ja-JP" altLang="en-US">
                <a:solidFill>
                  <a:prstClr val="black">
                    <a:tint val="75000"/>
                  </a:prstClr>
                </a:solidFill>
              </a:rPr>
              <a:pPr>
                <a:defRPr/>
              </a:pPr>
              <a:t>‹#›</a:t>
            </a:fld>
            <a:endParaRPr lang="ja-JP" alt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BCD7F6-C9F2-C94E-AA0B-24F28B9864D7}" type="slidenum">
              <a:rPr lang="ja-JP" altLang="en-US">
                <a:solidFill>
                  <a:prstClr val="black">
                    <a:tint val="75000"/>
                  </a:prstClr>
                </a:solidFill>
              </a:rPr>
              <a:pPr>
                <a:defRPr/>
              </a:pPr>
              <a:t>‹#›</a:t>
            </a:fld>
            <a:endParaRPr lang="en-US" altLang="ja-JP">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6314"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D6AF08-5F8C-4BED-B544-DB8A45D211D9}" type="slidenum">
              <a:rPr lang="en-US">
                <a:solidFill>
                  <a:srgbClr val="000000"/>
                </a:solidFill>
              </a:rPr>
              <a:pPr/>
              <a:t>‹#›</a:t>
            </a:fld>
            <a:endParaRPr lang="en-US">
              <a:solidFill>
                <a:srgbClr val="000000"/>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B5A06-1C2B-3240-9C46-2A145B270193}" type="datetimeFigureOut">
              <a:rPr lang="en-US" smtClean="0"/>
              <a:t>3/7/2018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84582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B5A06-1C2B-3240-9C46-2A145B270193}"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56510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7B5A06-1C2B-3240-9C46-2A145B270193}" type="datetimeFigureOut">
              <a:rPr lang="en-US" smtClean="0"/>
              <a:t>3/7/2018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5BFD8-CCB3-C542-BFF0-5D4CBCE55DFD}" type="slidenum">
              <a:rPr lang="en-US" smtClean="0"/>
              <a:t>‹#›</a:t>
            </a:fld>
            <a:endParaRPr lang="en-US"/>
          </a:p>
        </p:txBody>
      </p:sp>
    </p:spTree>
    <p:extLst>
      <p:ext uri="{BB962C8B-B14F-4D97-AF65-F5344CB8AC3E}">
        <p14:creationId xmlns:p14="http://schemas.microsoft.com/office/powerpoint/2010/main" val="16546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7.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8.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5A06-1C2B-3240-9C46-2A145B270193}" type="datetimeFigureOut">
              <a:rPr lang="en-US" smtClean="0"/>
              <a:t>3/7/2018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5BFD8-CCB3-C542-BFF0-5D4CBCE55DFD}" type="slidenum">
              <a:rPr lang="en-US" smtClean="0"/>
              <a:t>‹#›</a:t>
            </a:fld>
            <a:endParaRPr lang="en-US"/>
          </a:p>
        </p:txBody>
      </p:sp>
    </p:spTree>
    <p:extLst>
      <p:ext uri="{BB962C8B-B14F-4D97-AF65-F5344CB8AC3E}">
        <p14:creationId xmlns:p14="http://schemas.microsoft.com/office/powerpoint/2010/main" val="15826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a:fld id="{0C9FC50F-EE2D-49C5-A5C9-72C6D3724F16}" type="datetime1">
              <a:rPr lang="en-US" smtClean="0">
                <a:solidFill>
                  <a:prstClr val="black">
                    <a:tint val="75000"/>
                  </a:prstClr>
                </a:solidFill>
              </a:rPr>
              <a:pPr defTabSz="914353"/>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a:fld id="{C25C0429-B62B-4BA1-A7FE-1A193394521E}"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12042602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hf hdr="0" ftr="0" dt="0"/>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Gazdar WCLC 2915</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053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E729B-9EF6-46B6-BA06-0528B1723122}"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FCFE3-81F6-4AF1-AE26-6E8D6A1BBF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178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FC50F-EE2D-49C5-A5C9-72C6D3724F16}" type="datetime1">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80827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ED26A-6490-4C42-9618-D25DF725C000}" type="datetimeFigureOut">
              <a:rPr lang="en-US" smtClean="0">
                <a:solidFill>
                  <a:prstClr val="black">
                    <a:tint val="75000"/>
                  </a:prstClr>
                </a:solidFill>
              </a:rPr>
              <a:pPr/>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C0429-B62B-4BA1-A7FE-1A19339452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762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 id="2147483692" r:id="rId5"/>
    <p:sldLayoutId id="2147483693" r:id="rId6"/>
    <p:sldLayoutId id="2147483694"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a:fld id="{0C9FC50F-EE2D-49C5-A5C9-72C6D3724F16}" type="datetime1">
              <a:rPr lang="en-US" smtClean="0">
                <a:solidFill>
                  <a:prstClr val="black">
                    <a:tint val="75000"/>
                  </a:prstClr>
                </a:solidFill>
              </a:rPr>
              <a:pPr defTabSz="914353"/>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a:fld id="{C25C0429-B62B-4BA1-A7FE-1A193394521E}"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1414848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9" r:id="rId3"/>
    <p:sldLayoutId id="2147483701" r:id="rId4"/>
  </p:sldLayoutIdLst>
  <p:hf hdr="0" ftr="0" dt="0"/>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a:fld id="{0C9FC50F-EE2D-49C5-A5C9-72C6D3724F16}" type="datetime1">
              <a:rPr lang="en-US" smtClean="0">
                <a:solidFill>
                  <a:prstClr val="black">
                    <a:tint val="75000"/>
                  </a:prstClr>
                </a:solidFill>
              </a:rPr>
              <a:pPr defTabSz="914353"/>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a:fld id="{C25C0429-B62B-4BA1-A7FE-1A193394521E}"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5645675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0" r:id="rId5"/>
  </p:sldLayoutIdLst>
  <p:hf hdr="0" ftr="0" dt="0"/>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a:fld id="{0C9FC50F-EE2D-49C5-A5C9-72C6D3724F16}" type="datetime1">
              <a:rPr lang="en-US" smtClean="0">
                <a:solidFill>
                  <a:prstClr val="black">
                    <a:tint val="75000"/>
                  </a:prstClr>
                </a:solidFill>
              </a:rPr>
              <a:pPr defTabSz="914353"/>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a:fld id="{C25C0429-B62B-4BA1-A7FE-1A193394521E}"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1176700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6" r:id="rId4"/>
    <p:sldLayoutId id="2147483727" r:id="rId5"/>
  </p:sldLayoutIdLst>
  <p:hf hdr="0" ftr="0" dt="0"/>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B22"/>
            </a:gs>
            <a:gs pos="30000">
              <a:srgbClr val="180397"/>
            </a:gs>
            <a:gs pos="64999">
              <a:srgbClr val="170167"/>
            </a:gs>
            <a:gs pos="89999">
              <a:srgbClr val="140A5A"/>
            </a:gs>
            <a:gs pos="100000">
              <a:srgbClr val="100848"/>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5" tIns="45718" rIns="91435"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914353"/>
            <a:fld id="{0C9FC50F-EE2D-49C5-A5C9-72C6D3724F16}" type="datetime1">
              <a:rPr lang="en-US" smtClean="0">
                <a:solidFill>
                  <a:prstClr val="black">
                    <a:tint val="75000"/>
                  </a:prstClr>
                </a:solidFill>
              </a:rPr>
              <a:pPr defTabSz="914353"/>
              <a:t>3/7/2018</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914353"/>
            <a:fld id="{C25C0429-B62B-4BA1-A7FE-1A193394521E}"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4298739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2" r:id="rId3"/>
    <p:sldLayoutId id="2147483733" r:id="rId4"/>
    <p:sldLayoutId id="2147483734" r:id="rId5"/>
    <p:sldLayoutId id="2147483735" r:id="rId6"/>
  </p:sldLayoutIdLst>
  <p:hf hdr="0" ftr="0" dt="0"/>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5.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emf"/><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0.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66.xml"/><Relationship Id="rId5" Type="http://schemas.openxmlformats.org/officeDocument/2006/relationships/image" Target="../media/image36.tif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401" y="354129"/>
            <a:ext cx="9414143" cy="1143000"/>
          </a:xfrm>
        </p:spPr>
        <p:txBody>
          <a:bodyPr>
            <a:noAutofit/>
          </a:bodyPr>
          <a:lstStyle/>
          <a:p>
            <a:r>
              <a:rPr lang="en-US" sz="4000" dirty="0" smtClean="0">
                <a:solidFill>
                  <a:srgbClr val="FCA609"/>
                </a:solidFill>
                <a:latin typeface="Comic Sans MS" charset="0"/>
                <a:ea typeface="Comic Sans MS" charset="0"/>
                <a:cs typeface="Comic Sans MS" charset="0"/>
              </a:rPr>
              <a:t>High and Low Neuroendocrine subtypes of Small Cell Lung Cancer and their </a:t>
            </a:r>
            <a:r>
              <a:rPr lang="en-US" sz="4000" smtClean="0">
                <a:solidFill>
                  <a:srgbClr val="FCA609"/>
                </a:solidFill>
                <a:latin typeface="Comic Sans MS" charset="0"/>
                <a:ea typeface="Comic Sans MS" charset="0"/>
                <a:cs typeface="Comic Sans MS" charset="0"/>
              </a:rPr>
              <a:t>Clinical Significance</a:t>
            </a:r>
            <a:endParaRPr lang="en-US" sz="4000" dirty="0">
              <a:solidFill>
                <a:srgbClr val="FCA609"/>
              </a:solidFill>
              <a:latin typeface="Comic Sans MS" charset="0"/>
              <a:ea typeface="Comic Sans MS" charset="0"/>
              <a:cs typeface="Comic Sans MS" charset="0"/>
            </a:endParaRPr>
          </a:p>
        </p:txBody>
      </p:sp>
      <p:sp>
        <p:nvSpPr>
          <p:cNvPr id="3" name="Slide Number Placeholder 2"/>
          <p:cNvSpPr>
            <a:spLocks noGrp="1"/>
          </p:cNvSpPr>
          <p:nvPr>
            <p:ph type="sldNum" sz="quarter" idx="12"/>
          </p:nvPr>
        </p:nvSpPr>
        <p:spPr/>
        <p:txBody>
          <a:bodyPr/>
          <a:lstStyle/>
          <a:p>
            <a:pPr>
              <a:defRPr/>
            </a:pPr>
            <a:fld id="{1A1FBFE9-5090-4D98-842D-2488E91850AC}" type="slidenum">
              <a:rPr lang="en-US" altLang="ja-JP" smtClean="0">
                <a:solidFill>
                  <a:prstClr val="black">
                    <a:tint val="75000"/>
                  </a:prstClr>
                </a:solidFill>
              </a:rPr>
              <a:pPr>
                <a:defRPr/>
              </a:pPr>
              <a:t>1</a:t>
            </a:fld>
            <a:endParaRPr lang="en-US" altLang="ja-JP">
              <a:solidFill>
                <a:prstClr val="black">
                  <a:tint val="75000"/>
                </a:prstClr>
              </a:solidFill>
            </a:endParaRPr>
          </a:p>
        </p:txBody>
      </p:sp>
      <p:sp>
        <p:nvSpPr>
          <p:cNvPr id="5" name="TextBox 4"/>
          <p:cNvSpPr txBox="1"/>
          <p:nvPr/>
        </p:nvSpPr>
        <p:spPr>
          <a:xfrm>
            <a:off x="2103964" y="1857874"/>
            <a:ext cx="7926643" cy="2194768"/>
          </a:xfrm>
          <a:prstGeom prst="rect">
            <a:avLst/>
          </a:prstGeom>
          <a:noFill/>
        </p:spPr>
        <p:txBody>
          <a:bodyPr wrap="square" rtlCol="0">
            <a:spAutoFit/>
          </a:bodyPr>
          <a:lstStyle/>
          <a:p>
            <a:pPr marL="285750" marR="0" lvl="0" indent="-285750" algn="ctr" defTabSz="914400" eaLnBrk="1" fontAlgn="auto" latinLnBrk="0" hangingPunct="1">
              <a:lnSpc>
                <a:spcPct val="130000"/>
              </a:lnSpc>
              <a:spcBef>
                <a:spcPts val="0"/>
              </a:spcBef>
              <a:spcAft>
                <a:spcPts val="0"/>
              </a:spcAft>
              <a:buClrTx/>
              <a:buSzTx/>
              <a:buFont typeface="Arial"/>
              <a:buNone/>
              <a:tabLst/>
              <a:defRPr/>
            </a:pPr>
            <a:r>
              <a:rPr kumimoji="1" lang="en-US" sz="3600" dirty="0" err="1">
                <a:solidFill>
                  <a:prstClr val="white"/>
                </a:solidFill>
              </a:rPr>
              <a:t>Adi</a:t>
            </a:r>
            <a:r>
              <a:rPr kumimoji="1" lang="en-US" sz="3600" dirty="0">
                <a:solidFill>
                  <a:prstClr val="white"/>
                </a:solidFill>
              </a:rPr>
              <a:t> </a:t>
            </a:r>
            <a:r>
              <a:rPr kumimoji="1" lang="en-US" sz="3600" dirty="0" err="1">
                <a:solidFill>
                  <a:prstClr val="white"/>
                </a:solidFill>
              </a:rPr>
              <a:t>Gazdar</a:t>
            </a:r>
            <a:endParaRPr kumimoji="1" lang="en-US" sz="3600" dirty="0">
              <a:solidFill>
                <a:prstClr val="white"/>
              </a:solidFill>
            </a:endParaRPr>
          </a:p>
          <a:p>
            <a:pPr marL="285750" marR="0" lvl="0" indent="-285750" algn="ctr" defTabSz="914400" eaLnBrk="1" fontAlgn="auto" latinLnBrk="0" hangingPunct="1">
              <a:lnSpc>
                <a:spcPct val="130000"/>
              </a:lnSpc>
              <a:spcBef>
                <a:spcPts val="0"/>
              </a:spcBef>
              <a:spcAft>
                <a:spcPts val="0"/>
              </a:spcAft>
              <a:buClrTx/>
              <a:buSzTx/>
              <a:buFont typeface="Arial"/>
              <a:buNone/>
              <a:tabLst/>
              <a:defRPr/>
            </a:pPr>
            <a:r>
              <a:rPr kumimoji="1" lang="en-US" sz="3600" dirty="0">
                <a:solidFill>
                  <a:prstClr val="white"/>
                </a:solidFill>
              </a:rPr>
              <a:t>UT Southwestern Medical Center</a:t>
            </a:r>
          </a:p>
          <a:p>
            <a:pPr marL="285750" marR="0" lvl="0" indent="-285750" algn="ctr" defTabSz="914400" eaLnBrk="1" fontAlgn="auto" latinLnBrk="0" hangingPunct="1">
              <a:lnSpc>
                <a:spcPct val="130000"/>
              </a:lnSpc>
              <a:spcBef>
                <a:spcPts val="0"/>
              </a:spcBef>
              <a:spcAft>
                <a:spcPts val="0"/>
              </a:spcAft>
              <a:buClrTx/>
              <a:buSzTx/>
              <a:buFont typeface="Arial"/>
              <a:buNone/>
              <a:tabLst/>
              <a:defRPr/>
            </a:pPr>
            <a:r>
              <a:rPr kumimoji="1" lang="en-US" sz="3600" dirty="0">
                <a:solidFill>
                  <a:prstClr val="white"/>
                </a:solidFill>
              </a:rPr>
              <a:t>Dallas, TX</a:t>
            </a:r>
          </a:p>
        </p:txBody>
      </p:sp>
      <p:sp>
        <p:nvSpPr>
          <p:cNvPr id="6" name="Rectangle 5">
            <a:extLst>
              <a:ext uri="{FF2B5EF4-FFF2-40B4-BE49-F238E27FC236}">
                <a16:creationId xmlns:a16="http://schemas.microsoft.com/office/drawing/2014/main" xmlns="" id="{3B6D86A7-11D5-EF46-ACAF-DC95A0AA0FD0}"/>
              </a:ext>
            </a:extLst>
          </p:cNvPr>
          <p:cNvSpPr/>
          <p:nvPr/>
        </p:nvSpPr>
        <p:spPr>
          <a:xfrm>
            <a:off x="0" y="4679551"/>
            <a:ext cx="3690730" cy="1260345"/>
          </a:xfrm>
          <a:prstGeom prst="rect">
            <a:avLst/>
          </a:prstGeom>
        </p:spPr>
        <p:txBody>
          <a:bodyPr wrap="square">
            <a:spAutoFit/>
          </a:bodyPr>
          <a:lstStyle/>
          <a:p>
            <a:pPr marL="285750" lvl="0" indent="-285750" algn="ctr">
              <a:lnSpc>
                <a:spcPct val="130000"/>
              </a:lnSpc>
              <a:defRPr/>
            </a:pPr>
            <a:r>
              <a:rPr kumimoji="1" lang="en-US" sz="2000" dirty="0">
                <a:solidFill>
                  <a:srgbClr val="00FDED"/>
                </a:solidFill>
              </a:rPr>
              <a:t>Disclosure: Dr. Gazdar receives licensing fees for the cell lines he has established</a:t>
            </a:r>
          </a:p>
        </p:txBody>
      </p:sp>
      <p:grpSp>
        <p:nvGrpSpPr>
          <p:cNvPr id="7" name="Group 6"/>
          <p:cNvGrpSpPr/>
          <p:nvPr/>
        </p:nvGrpSpPr>
        <p:grpSpPr>
          <a:xfrm>
            <a:off x="6655486" y="4413387"/>
            <a:ext cx="4378058" cy="2303708"/>
            <a:chOff x="4050449" y="3969183"/>
            <a:chExt cx="4378058" cy="2303708"/>
          </a:xfrm>
        </p:grpSpPr>
        <p:pic>
          <p:nvPicPr>
            <p:cNvPr id="8" name="Picture 7" descr="http://www.voicesofyouth.org/assets/5884829e31a46-full_cropped.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9501" y="3969183"/>
              <a:ext cx="3814354" cy="1933016"/>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7260135" y="4598625"/>
              <a:ext cx="751231" cy="369332"/>
            </a:xfrm>
            <a:prstGeom prst="rect">
              <a:avLst/>
            </a:prstGeom>
          </p:spPr>
          <p:txBody>
            <a:bodyPr wrap="none">
              <a:spAutoFit/>
            </a:bodyPr>
            <a:lstStyle/>
            <a:p>
              <a:r>
                <a:rPr kumimoji="1" lang="en-US" dirty="0" smtClean="0">
                  <a:solidFill>
                    <a:prstClr val="white"/>
                  </a:solidFill>
                  <a:latin typeface="Goudy Old Style" panose="02020502050305020303" pitchFamily="18" charset="0"/>
                </a:rPr>
                <a:t>SCLC</a:t>
              </a:r>
              <a:endParaRPr lang="en-US" dirty="0">
                <a:latin typeface="Goudy Old Style" panose="02020502050305020303" pitchFamily="18" charset="0"/>
              </a:endParaRPr>
            </a:p>
          </p:txBody>
        </p:sp>
        <p:sp>
          <p:nvSpPr>
            <p:cNvPr id="10" name="Rectangle 9"/>
            <p:cNvSpPr/>
            <p:nvPr/>
          </p:nvSpPr>
          <p:spPr>
            <a:xfrm>
              <a:off x="4050449" y="5903559"/>
              <a:ext cx="4378058" cy="369332"/>
            </a:xfrm>
            <a:prstGeom prst="rect">
              <a:avLst/>
            </a:prstGeom>
          </p:spPr>
          <p:txBody>
            <a:bodyPr wrap="none">
              <a:spAutoFit/>
            </a:bodyPr>
            <a:lstStyle/>
            <a:p>
              <a:r>
                <a:rPr kumimoji="1" lang="en-US" dirty="0" smtClean="0">
                  <a:solidFill>
                    <a:prstClr val="white"/>
                  </a:solidFill>
                </a:rPr>
                <a:t>There is always light at the end of the Tunnel</a:t>
              </a:r>
              <a:endParaRPr lang="en-US" dirty="0"/>
            </a:p>
          </p:txBody>
        </p:sp>
      </p:grpSp>
    </p:spTree>
    <p:extLst>
      <p:ext uri="{BB962C8B-B14F-4D97-AF65-F5344CB8AC3E}">
        <p14:creationId xmlns:p14="http://schemas.microsoft.com/office/powerpoint/2010/main" val="214169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37" y="219774"/>
            <a:ext cx="10972800" cy="1143000"/>
          </a:xfrm>
          <a:ln>
            <a:solidFill>
              <a:schemeClr val="bg1"/>
            </a:solidFill>
          </a:ln>
        </p:spPr>
        <p:txBody>
          <a:bodyPr>
            <a:normAutofit/>
          </a:bodyPr>
          <a:lstStyle/>
          <a:p>
            <a:r>
              <a:rPr lang="en-US" sz="3200" dirty="0" smtClean="0">
                <a:solidFill>
                  <a:srgbClr val="FFA358"/>
                </a:solidFill>
                <a:latin typeface="Comic Sans MS" charset="0"/>
                <a:ea typeface="Comic Sans MS" charset="0"/>
                <a:cs typeface="Comic Sans MS" charset="0"/>
              </a:rPr>
              <a:t>SCLC: A working definition</a:t>
            </a:r>
            <a:br>
              <a:rPr lang="en-US" sz="3200" dirty="0" smtClean="0">
                <a:solidFill>
                  <a:srgbClr val="FFA358"/>
                </a:solidFill>
                <a:latin typeface="Comic Sans MS" charset="0"/>
                <a:ea typeface="Comic Sans MS" charset="0"/>
                <a:cs typeface="Comic Sans MS" charset="0"/>
              </a:rPr>
            </a:br>
            <a:r>
              <a:rPr lang="en-US" sz="2800" dirty="0" smtClean="0">
                <a:solidFill>
                  <a:srgbClr val="FFA358"/>
                </a:solidFill>
                <a:latin typeface="Comic Sans MS" charset="0"/>
                <a:ea typeface="Comic Sans MS" charset="0"/>
                <a:cs typeface="Comic Sans MS" charset="0"/>
              </a:rPr>
              <a:t>(For Tumors and Cell Lines)</a:t>
            </a:r>
            <a:endParaRPr lang="en-US" sz="3200" dirty="0">
              <a:solidFill>
                <a:srgbClr val="FFA358"/>
              </a:solidFill>
              <a:latin typeface="Comic Sans MS" charset="0"/>
              <a:ea typeface="Comic Sans MS" charset="0"/>
              <a:cs typeface="Comic Sans MS" charset="0"/>
            </a:endParaRPr>
          </a:p>
        </p:txBody>
      </p:sp>
      <p:sp>
        <p:nvSpPr>
          <p:cNvPr id="4" name="TextBox 3"/>
          <p:cNvSpPr txBox="1"/>
          <p:nvPr/>
        </p:nvSpPr>
        <p:spPr>
          <a:xfrm>
            <a:off x="3262765" y="2034402"/>
            <a:ext cx="6413796" cy="1384995"/>
          </a:xfrm>
          <a:prstGeom prst="rect">
            <a:avLst/>
          </a:prstGeom>
          <a:noFill/>
        </p:spPr>
        <p:txBody>
          <a:bodyPr wrap="square" rtlCol="0">
            <a:spAutoFit/>
          </a:bodyPr>
          <a:lstStyle/>
          <a:p>
            <a:pPr marL="342900" indent="-342900">
              <a:buFont typeface="Arial" charset="0"/>
              <a:buChar char="•"/>
            </a:pPr>
            <a:r>
              <a:rPr lang="en-US" sz="2800" dirty="0" smtClean="0">
                <a:solidFill>
                  <a:schemeClr val="bg1"/>
                </a:solidFill>
              </a:rPr>
              <a:t>Pathological diagnosis of SCLC</a:t>
            </a:r>
          </a:p>
          <a:p>
            <a:pPr marL="342900" indent="-342900">
              <a:buFont typeface="Arial" charset="0"/>
              <a:buChar char="•"/>
            </a:pPr>
            <a:endParaRPr lang="en-US" sz="2800" dirty="0">
              <a:solidFill>
                <a:schemeClr val="bg1"/>
              </a:solidFill>
            </a:endParaRPr>
          </a:p>
          <a:p>
            <a:pPr marL="342900" indent="-342900">
              <a:buFont typeface="Arial" charset="0"/>
              <a:buChar char="•"/>
            </a:pPr>
            <a:r>
              <a:rPr lang="en-US" sz="2800" dirty="0" smtClean="0">
                <a:solidFill>
                  <a:schemeClr val="bg1"/>
                </a:solidFill>
              </a:rPr>
              <a:t>RB1 Mutation or protein loss</a:t>
            </a:r>
            <a:endParaRPr lang="en-US" sz="2800" dirty="0">
              <a:solidFill>
                <a:schemeClr val="bg1"/>
              </a:solidFill>
            </a:endParaRPr>
          </a:p>
        </p:txBody>
      </p:sp>
      <p:grpSp>
        <p:nvGrpSpPr>
          <p:cNvPr id="5" name="Group 4"/>
          <p:cNvGrpSpPr/>
          <p:nvPr/>
        </p:nvGrpSpPr>
        <p:grpSpPr>
          <a:xfrm>
            <a:off x="2081760" y="3721693"/>
            <a:ext cx="7698302" cy="2756933"/>
            <a:chOff x="1731382" y="3721693"/>
            <a:chExt cx="7698302" cy="2756933"/>
          </a:xfrm>
        </p:grpSpPr>
        <p:pic>
          <p:nvPicPr>
            <p:cNvPr id="7" name="Picture 6"/>
            <p:cNvPicPr>
              <a:picLocks noChangeAspect="1"/>
            </p:cNvPicPr>
            <p:nvPr/>
          </p:nvPicPr>
          <p:blipFill>
            <a:blip r:embed="rId3"/>
            <a:stretch>
              <a:fillRect/>
            </a:stretch>
          </p:blipFill>
          <p:spPr>
            <a:xfrm>
              <a:off x="1731382" y="4091026"/>
              <a:ext cx="3429000" cy="2387600"/>
            </a:xfrm>
            <a:prstGeom prst="rect">
              <a:avLst/>
            </a:prstGeom>
            <a:ln>
              <a:solidFill>
                <a:schemeClr val="bg1"/>
              </a:solidFill>
            </a:ln>
          </p:spPr>
        </p:pic>
        <p:pic>
          <p:nvPicPr>
            <p:cNvPr id="8" name="Picture 7" descr="HCC1192 af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684" y="4091025"/>
              <a:ext cx="3429000" cy="2387601"/>
            </a:xfrm>
            <a:prstGeom prst="rect">
              <a:avLst/>
            </a:prstGeom>
            <a:ln w="12700">
              <a:solidFill>
                <a:schemeClr val="bg1"/>
              </a:solidFill>
            </a:ln>
          </p:spPr>
        </p:pic>
        <p:sp>
          <p:nvSpPr>
            <p:cNvPr id="3" name="Rectangle 2"/>
            <p:cNvSpPr/>
            <p:nvPr/>
          </p:nvSpPr>
          <p:spPr>
            <a:xfrm>
              <a:off x="2915929" y="3721693"/>
              <a:ext cx="790729" cy="369332"/>
            </a:xfrm>
            <a:prstGeom prst="rect">
              <a:avLst/>
            </a:prstGeom>
          </p:spPr>
          <p:txBody>
            <a:bodyPr wrap="none">
              <a:spAutoFit/>
            </a:bodyPr>
            <a:lstStyle/>
            <a:p>
              <a:r>
                <a:rPr lang="en-US" dirty="0" smtClean="0">
                  <a:solidFill>
                    <a:schemeClr val="bg1"/>
                  </a:solidFill>
                </a:rPr>
                <a:t>Tumor</a:t>
              </a:r>
              <a:endParaRPr lang="en-US" dirty="0"/>
            </a:p>
          </p:txBody>
        </p:sp>
        <p:sp>
          <p:nvSpPr>
            <p:cNvPr id="9" name="Rectangle 8"/>
            <p:cNvSpPr/>
            <p:nvPr/>
          </p:nvSpPr>
          <p:spPr>
            <a:xfrm>
              <a:off x="7252557" y="3725965"/>
              <a:ext cx="925253" cy="369332"/>
            </a:xfrm>
            <a:prstGeom prst="rect">
              <a:avLst/>
            </a:prstGeom>
          </p:spPr>
          <p:txBody>
            <a:bodyPr wrap="none">
              <a:spAutoFit/>
            </a:bodyPr>
            <a:lstStyle/>
            <a:p>
              <a:r>
                <a:rPr lang="en-US" smtClean="0">
                  <a:solidFill>
                    <a:schemeClr val="bg1"/>
                  </a:solidFill>
                </a:rPr>
                <a:t>Cell line</a:t>
              </a:r>
              <a:endParaRPr lang="en-US" dirty="0"/>
            </a:p>
          </p:txBody>
        </p:sp>
      </p:grpSp>
    </p:spTree>
    <p:extLst>
      <p:ext uri="{BB962C8B-B14F-4D97-AF65-F5344CB8AC3E}">
        <p14:creationId xmlns:p14="http://schemas.microsoft.com/office/powerpoint/2010/main" val="444785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0400" y="199838"/>
            <a:ext cx="8229600" cy="817749"/>
          </a:xfrm>
        </p:spPr>
        <p:txBody>
          <a:bodyPr>
            <a:normAutofit/>
          </a:bodyPr>
          <a:lstStyle/>
          <a:p>
            <a:r>
              <a:rPr lang="en-US" sz="4000" dirty="0">
                <a:solidFill>
                  <a:srgbClr val="FCA609"/>
                </a:solidFill>
                <a:latin typeface="Comic Sans MS" charset="0"/>
                <a:ea typeface="Comic Sans MS" charset="0"/>
                <a:cs typeface="Comic Sans MS" charset="0"/>
              </a:rPr>
              <a:t> Is SCLC a Homogenous Cancer?</a:t>
            </a:r>
          </a:p>
        </p:txBody>
      </p:sp>
      <p:sp>
        <p:nvSpPr>
          <p:cNvPr id="3" name="Slide Number Placeholder 2"/>
          <p:cNvSpPr>
            <a:spLocks noGrp="1"/>
          </p:cNvSpPr>
          <p:nvPr>
            <p:ph type="sldNum" sz="quarter" idx="12"/>
          </p:nvPr>
        </p:nvSpPr>
        <p:spPr/>
        <p:txBody>
          <a:bodyPr/>
          <a:lstStyle/>
          <a:p>
            <a:pPr>
              <a:defRPr/>
            </a:pPr>
            <a:fld id="{1A1FBFE9-5090-4D98-842D-2488E91850AC}" type="slidenum">
              <a:rPr lang="en-US" altLang="ja-JP" smtClean="0">
                <a:solidFill>
                  <a:prstClr val="black">
                    <a:tint val="75000"/>
                  </a:prstClr>
                </a:solidFill>
              </a:rPr>
              <a:pPr>
                <a:defRPr/>
              </a:pPr>
              <a:t>11</a:t>
            </a:fld>
            <a:endParaRPr lang="en-US" altLang="ja-JP">
              <a:solidFill>
                <a:prstClr val="black">
                  <a:tint val="75000"/>
                </a:prstClr>
              </a:solidFill>
            </a:endParaRPr>
          </a:p>
        </p:txBody>
      </p:sp>
      <p:sp>
        <p:nvSpPr>
          <p:cNvPr id="5" name="TextBox 4"/>
          <p:cNvSpPr txBox="1"/>
          <p:nvPr/>
        </p:nvSpPr>
        <p:spPr>
          <a:xfrm>
            <a:off x="1262271" y="1017587"/>
            <a:ext cx="10426146" cy="2893100"/>
          </a:xfrm>
          <a:prstGeom prst="rect">
            <a:avLst/>
          </a:prstGeom>
          <a:noFill/>
        </p:spPr>
        <p:txBody>
          <a:bodyPr wrap="square" rtlCol="0">
            <a:spAutoFit/>
          </a:bodyPr>
          <a:lstStyle/>
          <a:p>
            <a:pPr marL="285750" indent="-285750">
              <a:lnSpc>
                <a:spcPct val="130000"/>
              </a:lnSpc>
              <a:buFont typeface="Arial"/>
              <a:buChar char="•"/>
            </a:pPr>
            <a:r>
              <a:rPr kumimoji="1" lang="en-US" sz="2800" dirty="0">
                <a:solidFill>
                  <a:prstClr val="white"/>
                </a:solidFill>
              </a:rPr>
              <a:t>Only one morphologic type recognized by the WHO Classification 2015, although it may be combined with non-SCLC elements</a:t>
            </a:r>
          </a:p>
          <a:p>
            <a:pPr marL="285750" indent="-285750">
              <a:lnSpc>
                <a:spcPct val="130000"/>
              </a:lnSpc>
              <a:buFont typeface="Arial"/>
              <a:buChar char="•"/>
            </a:pPr>
            <a:r>
              <a:rPr kumimoji="1" lang="en-US" sz="2800" dirty="0">
                <a:solidFill>
                  <a:prstClr val="white"/>
                </a:solidFill>
              </a:rPr>
              <a:t>Clinically it is treated uniformly, with adjustments for tumor extent/staging</a:t>
            </a:r>
          </a:p>
          <a:p>
            <a:pPr marL="285750" indent="-285750">
              <a:lnSpc>
                <a:spcPct val="130000"/>
              </a:lnSpc>
              <a:buFont typeface="Arial"/>
              <a:buChar char="•"/>
            </a:pPr>
            <a:r>
              <a:rPr kumimoji="1" lang="en-US" sz="2800" dirty="0" smtClean="0">
                <a:solidFill>
                  <a:prstClr val="white"/>
                </a:solidFill>
              </a:rPr>
              <a:t>No approved targeted therapies</a:t>
            </a:r>
            <a:endParaRPr kumimoji="1" lang="en-US" sz="2800" dirty="0">
              <a:solidFill>
                <a:prstClr val="white"/>
              </a:solidFill>
            </a:endParaRPr>
          </a:p>
        </p:txBody>
      </p:sp>
      <p:grpSp>
        <p:nvGrpSpPr>
          <p:cNvPr id="10" name="Group 9"/>
          <p:cNvGrpSpPr/>
          <p:nvPr/>
        </p:nvGrpSpPr>
        <p:grpSpPr>
          <a:xfrm>
            <a:off x="325074" y="4435321"/>
            <a:ext cx="11558266" cy="1200329"/>
            <a:chOff x="-927502" y="3784531"/>
            <a:chExt cx="11558266" cy="1200329"/>
          </a:xfrm>
        </p:grpSpPr>
        <p:sp>
          <p:nvSpPr>
            <p:cNvPr id="8" name="TextBox 7"/>
            <p:cNvSpPr txBox="1"/>
            <p:nvPr/>
          </p:nvSpPr>
          <p:spPr>
            <a:xfrm>
              <a:off x="-927502" y="4240444"/>
              <a:ext cx="1079334" cy="646331"/>
            </a:xfrm>
            <a:prstGeom prst="rect">
              <a:avLst/>
            </a:prstGeom>
            <a:noFill/>
          </p:spPr>
          <p:txBody>
            <a:bodyPr wrap="none" rtlCol="0">
              <a:spAutoFit/>
            </a:bodyPr>
            <a:lstStyle/>
            <a:p>
              <a:r>
                <a:rPr kumimoji="1" lang="en-US" sz="3600" dirty="0">
                  <a:solidFill>
                    <a:prstClr val="white"/>
                  </a:solidFill>
                </a:rPr>
                <a:t>SCLC</a:t>
              </a:r>
            </a:p>
          </p:txBody>
        </p:sp>
        <p:sp>
          <p:nvSpPr>
            <p:cNvPr id="9" name="TextBox 8"/>
            <p:cNvSpPr txBox="1"/>
            <p:nvPr/>
          </p:nvSpPr>
          <p:spPr>
            <a:xfrm>
              <a:off x="7526837" y="3784531"/>
              <a:ext cx="3103927" cy="1200329"/>
            </a:xfrm>
            <a:prstGeom prst="rect">
              <a:avLst/>
            </a:prstGeom>
            <a:noFill/>
          </p:spPr>
          <p:txBody>
            <a:bodyPr wrap="none" rtlCol="0">
              <a:spAutoFit/>
            </a:bodyPr>
            <a:lstStyle/>
            <a:p>
              <a:pPr algn="ctr"/>
              <a:r>
                <a:rPr kumimoji="1" lang="en-US" sz="3600" dirty="0">
                  <a:solidFill>
                    <a:prstClr val="white"/>
                  </a:solidFill>
                </a:rPr>
                <a:t>Combined SCLC</a:t>
              </a:r>
            </a:p>
            <a:p>
              <a:pPr algn="ctr"/>
              <a:r>
                <a:rPr kumimoji="1" lang="en-US" sz="3600" dirty="0">
                  <a:solidFill>
                    <a:prstClr val="white"/>
                  </a:solidFill>
                </a:rPr>
                <a:t>(&gt;10% NSCLC)</a:t>
              </a:r>
            </a:p>
          </p:txBody>
        </p:sp>
      </p:grpSp>
      <p:pic>
        <p:nvPicPr>
          <p:cNvPr id="13" name="Picture 12" descr="G5139 SCLC+ Large cell.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1414" y="4000140"/>
            <a:ext cx="3253155" cy="2489915"/>
          </a:xfrm>
          <a:prstGeom prst="rect">
            <a:avLst/>
          </a:prstGeom>
        </p:spPr>
      </p:pic>
      <p:pic>
        <p:nvPicPr>
          <p:cNvPr id="15" name="Picture 14"/>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1751872" y="4021399"/>
            <a:ext cx="3253155" cy="2489916"/>
          </a:xfrm>
          <a:prstGeom prst="rect">
            <a:avLst/>
          </a:prstGeom>
          <a:ln>
            <a:solidFill>
              <a:srgbClr val="FFFFFF"/>
            </a:solidFill>
          </a:ln>
        </p:spPr>
      </p:pic>
    </p:spTree>
    <p:extLst>
      <p:ext uri="{BB962C8B-B14F-4D97-AF65-F5344CB8AC3E}">
        <p14:creationId xmlns:p14="http://schemas.microsoft.com/office/powerpoint/2010/main" val="1320622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82062" y="-331453"/>
            <a:ext cx="11628156"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Comic Sans MS" charset="0"/>
                <a:ea typeface="Comic Sans MS" charset="0"/>
                <a:cs typeface="Comic Sans MS" charset="0"/>
              </a:rPr>
              <a:t>”Classic” and “Variant” forms of SCLC</a:t>
            </a:r>
            <a:endParaRPr lang="en-US" sz="3200" dirty="0">
              <a:latin typeface="Comic Sans MS" charset="0"/>
              <a:ea typeface="Comic Sans MS" charset="0"/>
              <a:cs typeface="Comic Sans MS" charset="0"/>
            </a:endParaRPr>
          </a:p>
        </p:txBody>
      </p:sp>
      <p:grpSp>
        <p:nvGrpSpPr>
          <p:cNvPr id="11" name="Group 10"/>
          <p:cNvGrpSpPr/>
          <p:nvPr/>
        </p:nvGrpSpPr>
        <p:grpSpPr>
          <a:xfrm>
            <a:off x="233347" y="885487"/>
            <a:ext cx="8147304" cy="5335466"/>
            <a:chOff x="228600" y="763582"/>
            <a:chExt cx="7013448" cy="5335466"/>
          </a:xfrm>
        </p:grpSpPr>
        <p:grpSp>
          <p:nvGrpSpPr>
            <p:cNvPr id="5" name="Group 4"/>
            <p:cNvGrpSpPr/>
            <p:nvPr/>
          </p:nvGrpSpPr>
          <p:grpSpPr>
            <a:xfrm>
              <a:off x="539496" y="763582"/>
              <a:ext cx="6491878" cy="5157217"/>
              <a:chOff x="1855844" y="166213"/>
              <a:chExt cx="8577098" cy="6234588"/>
            </a:xfrm>
          </p:grpSpPr>
          <p:grpSp>
            <p:nvGrpSpPr>
              <p:cNvPr id="17" name="Group 16"/>
              <p:cNvGrpSpPr/>
              <p:nvPr/>
            </p:nvGrpSpPr>
            <p:grpSpPr>
              <a:xfrm>
                <a:off x="1855844" y="166213"/>
                <a:ext cx="8563269" cy="6234588"/>
                <a:chOff x="197056" y="0"/>
                <a:chExt cx="8812713" cy="6701313"/>
              </a:xfrm>
            </p:grpSpPr>
            <p:sp>
              <p:nvSpPr>
                <p:cNvPr id="18" name="TextBox 17"/>
                <p:cNvSpPr txBox="1"/>
                <p:nvPr/>
              </p:nvSpPr>
              <p:spPr>
                <a:xfrm>
                  <a:off x="5657846" y="0"/>
                  <a:ext cx="2378368" cy="759859"/>
                </a:xfrm>
                <a:prstGeom prst="rect">
                  <a:avLst/>
                </a:prstGeom>
                <a:noFill/>
              </p:spPr>
              <p:txBody>
                <a:bodyPr wrap="none" rtlCol="0">
                  <a:spAutoFit/>
                </a:bodyPr>
                <a:lstStyle/>
                <a:p>
                  <a:pPr algn="ctr"/>
                  <a:r>
                    <a:rPr lang="en-US" sz="1600" dirty="0">
                      <a:solidFill>
                        <a:prstClr val="black"/>
                      </a:solidFill>
                    </a:rPr>
                    <a:t>Variant SCLC</a:t>
                  </a:r>
                </a:p>
                <a:p>
                  <a:pPr algn="ctr"/>
                  <a:r>
                    <a:rPr lang="en-US" sz="1600" dirty="0">
                      <a:solidFill>
                        <a:prstClr val="black"/>
                      </a:solidFill>
                    </a:rPr>
                    <a:t>NCI-H82 (NE=0.21)</a:t>
                  </a:r>
                </a:p>
              </p:txBody>
            </p:sp>
            <p:grpSp>
              <p:nvGrpSpPr>
                <p:cNvPr id="19" name="Group 18"/>
                <p:cNvGrpSpPr/>
                <p:nvPr/>
              </p:nvGrpSpPr>
              <p:grpSpPr>
                <a:xfrm>
                  <a:off x="197056" y="0"/>
                  <a:ext cx="8812713" cy="6701313"/>
                  <a:chOff x="457902" y="-135092"/>
                  <a:chExt cx="8584711" cy="6701313"/>
                </a:xfrm>
              </p:grpSpPr>
              <p:sp>
                <p:nvSpPr>
                  <p:cNvPr id="20" name="TextBox 19"/>
                  <p:cNvSpPr txBox="1"/>
                  <p:nvPr/>
                </p:nvSpPr>
                <p:spPr>
                  <a:xfrm>
                    <a:off x="1114040" y="-135092"/>
                    <a:ext cx="2454841" cy="759859"/>
                  </a:xfrm>
                  <a:prstGeom prst="rect">
                    <a:avLst/>
                  </a:prstGeom>
                  <a:noFill/>
                </p:spPr>
                <p:txBody>
                  <a:bodyPr wrap="none" rtlCol="0">
                    <a:spAutoFit/>
                  </a:bodyPr>
                  <a:lstStyle/>
                  <a:p>
                    <a:pPr algn="ctr"/>
                    <a:r>
                      <a:rPr lang="en-US" sz="1600" dirty="0">
                        <a:solidFill>
                          <a:prstClr val="black"/>
                        </a:solidFill>
                      </a:rPr>
                      <a:t>Classic SCLC</a:t>
                    </a:r>
                  </a:p>
                  <a:p>
                    <a:pPr algn="ctr"/>
                    <a:r>
                      <a:rPr lang="en-US" sz="1600" dirty="0">
                        <a:solidFill>
                          <a:prstClr val="black"/>
                        </a:solidFill>
                      </a:rPr>
                      <a:t>NCI-H128 (NE=0.89)</a:t>
                    </a:r>
                  </a:p>
                </p:txBody>
              </p:sp>
              <p:grpSp>
                <p:nvGrpSpPr>
                  <p:cNvPr id="22" name="Group 21"/>
                  <p:cNvGrpSpPr/>
                  <p:nvPr/>
                </p:nvGrpSpPr>
                <p:grpSpPr>
                  <a:xfrm>
                    <a:off x="457902" y="654034"/>
                    <a:ext cx="8584711" cy="5912187"/>
                    <a:chOff x="457902" y="86494"/>
                    <a:chExt cx="8584711" cy="6479727"/>
                  </a:xfrm>
                </p:grpSpPr>
                <p:pic>
                  <p:nvPicPr>
                    <p:cNvPr id="24" name="Picture 23" descr="H526 xeno 2 afg.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0931" y="3365820"/>
                      <a:ext cx="4221682" cy="3200401"/>
                    </a:xfrm>
                    <a:prstGeom prst="rect">
                      <a:avLst/>
                    </a:prstGeom>
                    <a:ln w="12700">
                      <a:solidFill>
                        <a:schemeClr val="tx1"/>
                      </a:solidFill>
                    </a:ln>
                  </p:spPr>
                </p:pic>
                <p:pic>
                  <p:nvPicPr>
                    <p:cNvPr id="25" name="Picture 24" descr="HCC4000 xeno 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02" y="3365820"/>
                      <a:ext cx="4221681" cy="3200400"/>
                    </a:xfrm>
                    <a:prstGeom prst="rect">
                      <a:avLst/>
                    </a:prstGeom>
                    <a:ln w="12700">
                      <a:solidFill>
                        <a:schemeClr val="tx1"/>
                      </a:solidFill>
                    </a:ln>
                  </p:spPr>
                </p:pic>
                <p:pic>
                  <p:nvPicPr>
                    <p:cNvPr id="26" name="Picture 25" descr="HCC1192 af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362" y="86494"/>
                      <a:ext cx="4221681" cy="3200401"/>
                    </a:xfrm>
                    <a:prstGeom prst="rect">
                      <a:avLst/>
                    </a:prstGeom>
                    <a:ln w="12700">
                      <a:solidFill>
                        <a:schemeClr val="tx1"/>
                      </a:solidFill>
                    </a:ln>
                  </p:spPr>
                </p:pic>
                <p:pic>
                  <p:nvPicPr>
                    <p:cNvPr id="27" name="Picture 5" descr="F:\H82 #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bwMode="auto">
                    <a:xfrm>
                      <a:off x="4820931" y="86494"/>
                      <a:ext cx="4199785" cy="32004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grpSp>
          </p:grpSp>
          <p:sp>
            <p:nvSpPr>
              <p:cNvPr id="31" name="Rectangle 30"/>
              <p:cNvSpPr/>
              <p:nvPr/>
            </p:nvSpPr>
            <p:spPr>
              <a:xfrm>
                <a:off x="1861546" y="3691855"/>
                <a:ext cx="455612" cy="45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B</a:t>
                </a:r>
              </a:p>
            </p:txBody>
          </p:sp>
          <p:sp>
            <p:nvSpPr>
              <p:cNvPr id="32" name="Rectangle 31"/>
              <p:cNvSpPr/>
              <p:nvPr/>
            </p:nvSpPr>
            <p:spPr>
              <a:xfrm>
                <a:off x="9939833" y="907715"/>
                <a:ext cx="455612" cy="45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C</a:t>
                </a:r>
              </a:p>
            </p:txBody>
          </p:sp>
          <p:sp>
            <p:nvSpPr>
              <p:cNvPr id="33" name="Rectangle 32"/>
              <p:cNvSpPr/>
              <p:nvPr/>
            </p:nvSpPr>
            <p:spPr>
              <a:xfrm>
                <a:off x="1871911" y="927250"/>
                <a:ext cx="455612" cy="45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A</a:t>
                </a:r>
              </a:p>
            </p:txBody>
          </p:sp>
          <p:sp>
            <p:nvSpPr>
              <p:cNvPr id="34" name="Rectangle 33"/>
              <p:cNvSpPr/>
              <p:nvPr/>
            </p:nvSpPr>
            <p:spPr>
              <a:xfrm>
                <a:off x="9970847" y="3696462"/>
                <a:ext cx="455612" cy="450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D</a:t>
                </a:r>
              </a:p>
            </p:txBody>
          </p:sp>
          <p:sp>
            <p:nvSpPr>
              <p:cNvPr id="2" name="Rectangle 1"/>
              <p:cNvSpPr/>
              <p:nvPr/>
            </p:nvSpPr>
            <p:spPr>
              <a:xfrm>
                <a:off x="1864282" y="900380"/>
                <a:ext cx="4202698" cy="27167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35" name="Rectangle 34"/>
              <p:cNvSpPr/>
              <p:nvPr/>
            </p:nvSpPr>
            <p:spPr>
              <a:xfrm>
                <a:off x="5326274" y="926764"/>
                <a:ext cx="1531727" cy="34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Cell Culture</a:t>
                </a:r>
                <a:endParaRPr lang="en-US" sz="1600" dirty="0">
                  <a:solidFill>
                    <a:prstClr val="white"/>
                  </a:solidFill>
                </a:endParaRPr>
              </a:p>
            </p:txBody>
          </p:sp>
          <p:sp>
            <p:nvSpPr>
              <p:cNvPr id="3" name="Rectangle 2"/>
              <p:cNvSpPr/>
              <p:nvPr/>
            </p:nvSpPr>
            <p:spPr>
              <a:xfrm>
                <a:off x="1855844" y="3684088"/>
                <a:ext cx="4211137" cy="271671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4" name="Rectangle 3"/>
              <p:cNvSpPr/>
              <p:nvPr/>
            </p:nvSpPr>
            <p:spPr>
              <a:xfrm>
                <a:off x="6207975" y="3684089"/>
                <a:ext cx="4224967" cy="271671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sp>
            <p:nvSpPr>
              <p:cNvPr id="28" name="Rectangle 27"/>
              <p:cNvSpPr/>
              <p:nvPr/>
            </p:nvSpPr>
            <p:spPr>
              <a:xfrm>
                <a:off x="5478674" y="3691854"/>
                <a:ext cx="1531727" cy="34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Xenograft</a:t>
                </a:r>
                <a:endParaRPr lang="en-US" sz="1600" dirty="0">
                  <a:solidFill>
                    <a:prstClr val="white"/>
                  </a:solidFill>
                </a:endParaRPr>
              </a:p>
            </p:txBody>
          </p:sp>
        </p:grpSp>
        <p:sp>
          <p:nvSpPr>
            <p:cNvPr id="10" name="Rectangle 9"/>
            <p:cNvSpPr/>
            <p:nvPr/>
          </p:nvSpPr>
          <p:spPr>
            <a:xfrm>
              <a:off x="228600" y="763582"/>
              <a:ext cx="7013448" cy="53354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072331" y="6277070"/>
            <a:ext cx="3266856" cy="400110"/>
          </a:xfrm>
          <a:prstGeom prst="rect">
            <a:avLst/>
          </a:prstGeom>
          <a:noFill/>
        </p:spPr>
        <p:txBody>
          <a:bodyPr wrap="none" rtlCol="0">
            <a:spAutoFit/>
          </a:bodyPr>
          <a:lstStyle/>
          <a:p>
            <a:r>
              <a:rPr lang="en-US" sz="2000" dirty="0" err="1" smtClean="0"/>
              <a:t>Gazdar</a:t>
            </a:r>
            <a:r>
              <a:rPr lang="en-US" sz="2000" dirty="0" smtClean="0"/>
              <a:t> et al, Cancer Res 1985</a:t>
            </a:r>
            <a:endParaRPr lang="en-US" sz="2000" dirty="0"/>
          </a:p>
        </p:txBody>
      </p:sp>
      <p:sp>
        <p:nvSpPr>
          <p:cNvPr id="29" name="TextBox 28"/>
          <p:cNvSpPr txBox="1"/>
          <p:nvPr/>
        </p:nvSpPr>
        <p:spPr>
          <a:xfrm>
            <a:off x="8504620" y="2399058"/>
            <a:ext cx="3523913" cy="2308324"/>
          </a:xfrm>
          <a:prstGeom prst="rect">
            <a:avLst/>
          </a:prstGeom>
          <a:noFill/>
          <a:ln>
            <a:solidFill>
              <a:schemeClr val="tx1"/>
            </a:solidFill>
          </a:ln>
        </p:spPr>
        <p:txBody>
          <a:bodyPr wrap="none" rtlCol="0">
            <a:spAutoFit/>
          </a:bodyPr>
          <a:lstStyle/>
          <a:p>
            <a:pPr algn="ctr"/>
            <a:r>
              <a:rPr kumimoji="1" lang="en-US" sz="2400" dirty="0" smtClean="0"/>
              <a:t>Properties of variant SCLC </a:t>
            </a:r>
          </a:p>
          <a:p>
            <a:pPr marL="342900" indent="-342900">
              <a:buFont typeface="Arial" panose="020B0604020202020204" pitchFamily="34" charset="0"/>
              <a:buChar char="•"/>
            </a:pPr>
            <a:r>
              <a:rPr kumimoji="1" lang="en-US" sz="2000" dirty="0" smtClean="0"/>
              <a:t>Morphology</a:t>
            </a:r>
          </a:p>
          <a:p>
            <a:pPr marL="342900" indent="-342900">
              <a:buFont typeface="Arial" panose="020B0604020202020204" pitchFamily="34" charset="0"/>
              <a:buChar char="•"/>
            </a:pPr>
            <a:r>
              <a:rPr kumimoji="1" lang="en-US" sz="2000" dirty="0" smtClean="0"/>
              <a:t>Substrate attachment</a:t>
            </a:r>
          </a:p>
          <a:p>
            <a:pPr marL="342900" indent="-342900">
              <a:buFont typeface="Arial" panose="020B0604020202020204" pitchFamily="34" charset="0"/>
              <a:buChar char="•"/>
            </a:pPr>
            <a:r>
              <a:rPr kumimoji="1" lang="en-US" sz="2000" dirty="0" smtClean="0"/>
              <a:t>Increased growth &amp; cloning</a:t>
            </a:r>
          </a:p>
          <a:p>
            <a:pPr marL="342900" indent="-342900">
              <a:buFont typeface="Arial" panose="020B0604020202020204" pitchFamily="34" charset="0"/>
              <a:buChar char="•"/>
            </a:pPr>
            <a:r>
              <a:rPr kumimoji="1" lang="en-US" sz="2000" dirty="0" smtClean="0"/>
              <a:t>MYC overexpression</a:t>
            </a:r>
          </a:p>
          <a:p>
            <a:pPr marL="342900" indent="-342900">
              <a:buFont typeface="Arial" panose="020B0604020202020204" pitchFamily="34" charset="0"/>
              <a:buChar char="•"/>
            </a:pPr>
            <a:r>
              <a:rPr kumimoji="1" lang="en-US" sz="2000" dirty="0" err="1" smtClean="0"/>
              <a:t>Radioresistance</a:t>
            </a:r>
            <a:endParaRPr kumimoji="1" lang="en-US" sz="2000" dirty="0" smtClean="0"/>
          </a:p>
          <a:p>
            <a:pPr marL="342900" indent="-342900">
              <a:buFont typeface="Arial" panose="020B0604020202020204" pitchFamily="34" charset="0"/>
              <a:buChar char="•"/>
            </a:pPr>
            <a:r>
              <a:rPr kumimoji="1" lang="en-US" sz="2000" dirty="0" smtClean="0"/>
              <a:t>Decreased NE properties</a:t>
            </a:r>
            <a:endParaRPr kumimoji="1" lang="en-US" sz="2000" dirty="0"/>
          </a:p>
        </p:txBody>
      </p:sp>
    </p:spTree>
    <p:extLst>
      <p:ext uri="{BB962C8B-B14F-4D97-AF65-F5344CB8AC3E}">
        <p14:creationId xmlns:p14="http://schemas.microsoft.com/office/powerpoint/2010/main" val="349804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a:t>
            </a:r>
          </a:p>
        </p:txBody>
      </p:sp>
      <p:sp>
        <p:nvSpPr>
          <p:cNvPr id="3" name="Slide Number Placeholder 2"/>
          <p:cNvSpPr>
            <a:spLocks noGrp="1"/>
          </p:cNvSpPr>
          <p:nvPr>
            <p:ph type="sldNum" sz="quarter" idx="12"/>
          </p:nvPr>
        </p:nvSpPr>
        <p:spPr/>
        <p:txBody>
          <a:bodyPr/>
          <a:lstStyle/>
          <a:p>
            <a:pPr>
              <a:defRPr/>
            </a:pPr>
            <a:fld id="{1A1FBFE9-5090-4D98-842D-2488E91850AC}" type="slidenum">
              <a:rPr lang="en-US" altLang="ja-JP" smtClean="0">
                <a:solidFill>
                  <a:prstClr val="black">
                    <a:tint val="75000"/>
                  </a:prstClr>
                </a:solidFill>
                <a:latin typeface="Calibri"/>
                <a:ea typeface="ＭＳ Ｐゴシック"/>
              </a:rPr>
              <a:pPr>
                <a:defRPr/>
              </a:pPr>
              <a:t>13</a:t>
            </a:fld>
            <a:endParaRPr lang="en-US" altLang="ja-JP">
              <a:solidFill>
                <a:prstClr val="black">
                  <a:tint val="75000"/>
                </a:prstClr>
              </a:solidFill>
              <a:latin typeface="Calibri"/>
              <a:ea typeface="ＭＳ Ｐゴシック"/>
            </a:endParaRPr>
          </a:p>
        </p:txBody>
      </p:sp>
      <p:sp>
        <p:nvSpPr>
          <p:cNvPr id="6" name="Title 3"/>
          <p:cNvSpPr txBox="1">
            <a:spLocks/>
          </p:cNvSpPr>
          <p:nvPr/>
        </p:nvSpPr>
        <p:spPr>
          <a:xfrm>
            <a:off x="1909273" y="-92748"/>
            <a:ext cx="844422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FCA609"/>
                </a:solidFill>
              </a:rPr>
              <a:t> Radiation survival curves for classic and variant SCLC</a:t>
            </a:r>
          </a:p>
        </p:txBody>
      </p:sp>
      <p:grpSp>
        <p:nvGrpSpPr>
          <p:cNvPr id="14" name="Group 13"/>
          <p:cNvGrpSpPr/>
          <p:nvPr/>
        </p:nvGrpSpPr>
        <p:grpSpPr>
          <a:xfrm>
            <a:off x="1492042" y="1023136"/>
            <a:ext cx="8415207" cy="5353654"/>
            <a:chOff x="595100" y="1023136"/>
            <a:chExt cx="8159167" cy="5353654"/>
          </a:xfrm>
        </p:grpSpPr>
        <p:pic>
          <p:nvPicPr>
            <p:cNvPr id="2" name="Picture 1"/>
            <p:cNvPicPr>
              <a:picLocks noChangeAspect="1"/>
            </p:cNvPicPr>
            <p:nvPr/>
          </p:nvPicPr>
          <p:blipFill>
            <a:blip r:embed="rId2"/>
            <a:stretch>
              <a:fillRect/>
            </a:stretch>
          </p:blipFill>
          <p:spPr>
            <a:xfrm>
              <a:off x="2746856" y="3718760"/>
              <a:ext cx="6007411" cy="2658030"/>
            </a:xfrm>
            <a:prstGeom prst="rect">
              <a:avLst/>
            </a:prstGeom>
          </p:spPr>
        </p:pic>
        <p:pic>
          <p:nvPicPr>
            <p:cNvPr id="5" name="Picture 4"/>
            <p:cNvPicPr>
              <a:picLocks noChangeAspect="1"/>
            </p:cNvPicPr>
            <p:nvPr/>
          </p:nvPicPr>
          <p:blipFill>
            <a:blip r:embed="rId3"/>
            <a:stretch>
              <a:fillRect/>
            </a:stretch>
          </p:blipFill>
          <p:spPr>
            <a:xfrm>
              <a:off x="2725450" y="1023136"/>
              <a:ext cx="5993145" cy="2629707"/>
            </a:xfrm>
            <a:prstGeom prst="rect">
              <a:avLst/>
            </a:prstGeom>
          </p:spPr>
        </p:pic>
        <p:sp>
          <p:nvSpPr>
            <p:cNvPr id="7" name="TextBox 6"/>
            <p:cNvSpPr txBox="1"/>
            <p:nvPr/>
          </p:nvSpPr>
          <p:spPr>
            <a:xfrm>
              <a:off x="912746" y="1976189"/>
              <a:ext cx="1302857" cy="369332"/>
            </a:xfrm>
            <a:prstGeom prst="rect">
              <a:avLst/>
            </a:prstGeom>
            <a:noFill/>
          </p:spPr>
          <p:txBody>
            <a:bodyPr wrap="none" rtlCol="0">
              <a:spAutoFit/>
            </a:bodyPr>
            <a:lstStyle/>
            <a:p>
              <a:pPr algn="ctr"/>
              <a:r>
                <a:rPr lang="en-US" dirty="0" smtClean="0">
                  <a:solidFill>
                    <a:schemeClr val="bg1"/>
                  </a:solidFill>
                </a:rPr>
                <a:t>Classic SCLC</a:t>
              </a:r>
              <a:endParaRPr lang="en-US" dirty="0">
                <a:solidFill>
                  <a:schemeClr val="bg1"/>
                </a:solidFill>
              </a:endParaRPr>
            </a:p>
          </p:txBody>
        </p:sp>
        <p:sp>
          <p:nvSpPr>
            <p:cNvPr id="8" name="TextBox 7"/>
            <p:cNvSpPr txBox="1"/>
            <p:nvPr/>
          </p:nvSpPr>
          <p:spPr>
            <a:xfrm>
              <a:off x="595100" y="4648034"/>
              <a:ext cx="2076079" cy="646331"/>
            </a:xfrm>
            <a:prstGeom prst="rect">
              <a:avLst/>
            </a:prstGeom>
            <a:noFill/>
          </p:spPr>
          <p:txBody>
            <a:bodyPr wrap="none" rtlCol="0">
              <a:spAutoFit/>
            </a:bodyPr>
            <a:lstStyle/>
            <a:p>
              <a:pPr algn="ctr"/>
              <a:r>
                <a:rPr lang="en-US" dirty="0" smtClean="0">
                  <a:solidFill>
                    <a:schemeClr val="bg1"/>
                  </a:solidFill>
                </a:rPr>
                <a:t>Variant SCLC</a:t>
              </a:r>
            </a:p>
            <a:p>
              <a:pPr algn="ctr"/>
              <a:r>
                <a:rPr lang="en-US" dirty="0" err="1" smtClean="0">
                  <a:solidFill>
                    <a:schemeClr val="bg1"/>
                  </a:solidFill>
                </a:rPr>
                <a:t>Myc</a:t>
              </a:r>
              <a:r>
                <a:rPr lang="en-US" dirty="0" smtClean="0">
                  <a:solidFill>
                    <a:schemeClr val="bg1"/>
                  </a:solidFill>
                </a:rPr>
                <a:t> family amplified</a:t>
              </a:r>
              <a:endParaRPr lang="en-US" dirty="0">
                <a:solidFill>
                  <a:schemeClr val="bg1"/>
                </a:solidFill>
              </a:endParaRPr>
            </a:p>
          </p:txBody>
        </p:sp>
        <p:sp>
          <p:nvSpPr>
            <p:cNvPr id="9" name="TextBox 8"/>
            <p:cNvSpPr txBox="1"/>
            <p:nvPr/>
          </p:nvSpPr>
          <p:spPr>
            <a:xfrm>
              <a:off x="3555649" y="2670866"/>
              <a:ext cx="1305101" cy="461665"/>
            </a:xfrm>
            <a:prstGeom prst="rect">
              <a:avLst/>
            </a:prstGeom>
            <a:noFill/>
            <a:ln>
              <a:solidFill>
                <a:schemeClr val="tx1"/>
              </a:solidFill>
            </a:ln>
          </p:spPr>
          <p:txBody>
            <a:bodyPr wrap="none" rtlCol="0">
              <a:spAutoFit/>
            </a:bodyPr>
            <a:lstStyle/>
            <a:p>
              <a:r>
                <a:rPr lang="en-US" sz="1200" dirty="0"/>
                <a:t>Surviving fraction </a:t>
              </a:r>
            </a:p>
            <a:p>
              <a:r>
                <a:rPr lang="en-US" sz="1200" dirty="0"/>
                <a:t> at 200 </a:t>
              </a:r>
              <a:r>
                <a:rPr lang="en-US" sz="1200" dirty="0" err="1"/>
                <a:t>rads</a:t>
              </a:r>
              <a:r>
                <a:rPr lang="en-US" sz="1200" dirty="0"/>
                <a:t>  </a:t>
              </a:r>
              <a:r>
                <a:rPr lang="en-US" sz="1200" dirty="0">
                  <a:solidFill>
                    <a:srgbClr val="FF0000"/>
                  </a:solidFill>
                </a:rPr>
                <a:t>0.12</a:t>
              </a:r>
            </a:p>
          </p:txBody>
        </p:sp>
        <p:sp>
          <p:nvSpPr>
            <p:cNvPr id="10" name="TextBox 9"/>
            <p:cNvSpPr txBox="1"/>
            <p:nvPr/>
          </p:nvSpPr>
          <p:spPr>
            <a:xfrm>
              <a:off x="6747428" y="2630636"/>
              <a:ext cx="1305101" cy="461665"/>
            </a:xfrm>
            <a:prstGeom prst="rect">
              <a:avLst/>
            </a:prstGeom>
            <a:noFill/>
            <a:ln>
              <a:solidFill>
                <a:schemeClr val="tx1"/>
              </a:solidFill>
            </a:ln>
          </p:spPr>
          <p:txBody>
            <a:bodyPr wrap="none" rtlCol="0">
              <a:spAutoFit/>
            </a:bodyPr>
            <a:lstStyle/>
            <a:p>
              <a:r>
                <a:rPr lang="en-US" sz="1200" dirty="0"/>
                <a:t>Surviving fraction </a:t>
              </a:r>
            </a:p>
            <a:p>
              <a:r>
                <a:rPr lang="en-US" sz="1200" dirty="0"/>
                <a:t> at 200 </a:t>
              </a:r>
              <a:r>
                <a:rPr lang="en-US" sz="1200" dirty="0" err="1"/>
                <a:t>rads</a:t>
              </a:r>
              <a:r>
                <a:rPr lang="en-US" sz="1200" dirty="0"/>
                <a:t>  </a:t>
              </a:r>
              <a:r>
                <a:rPr lang="en-US" sz="1200" dirty="0">
                  <a:solidFill>
                    <a:srgbClr val="FF0000"/>
                  </a:solidFill>
                </a:rPr>
                <a:t>0.17</a:t>
              </a:r>
            </a:p>
          </p:txBody>
        </p:sp>
        <p:sp>
          <p:nvSpPr>
            <p:cNvPr id="11" name="TextBox 10"/>
            <p:cNvSpPr txBox="1"/>
            <p:nvPr/>
          </p:nvSpPr>
          <p:spPr>
            <a:xfrm>
              <a:off x="6393265" y="5294365"/>
              <a:ext cx="1305101" cy="461665"/>
            </a:xfrm>
            <a:prstGeom prst="rect">
              <a:avLst/>
            </a:prstGeom>
            <a:noFill/>
            <a:ln>
              <a:solidFill>
                <a:schemeClr val="tx1"/>
              </a:solidFill>
            </a:ln>
          </p:spPr>
          <p:txBody>
            <a:bodyPr wrap="none" rtlCol="0">
              <a:spAutoFit/>
            </a:bodyPr>
            <a:lstStyle/>
            <a:p>
              <a:r>
                <a:rPr lang="en-US" sz="1200" dirty="0"/>
                <a:t>Surviving fraction </a:t>
              </a:r>
            </a:p>
            <a:p>
              <a:r>
                <a:rPr lang="en-US" sz="1200" dirty="0"/>
                <a:t> at 200 </a:t>
              </a:r>
              <a:r>
                <a:rPr lang="en-US" sz="1200" dirty="0" err="1"/>
                <a:t>rads</a:t>
              </a:r>
              <a:r>
                <a:rPr lang="en-US" sz="1200" dirty="0"/>
                <a:t>  </a:t>
              </a:r>
              <a:r>
                <a:rPr lang="en-US" sz="1200" dirty="0">
                  <a:solidFill>
                    <a:srgbClr val="FF0000"/>
                  </a:solidFill>
                </a:rPr>
                <a:t>0.56</a:t>
              </a:r>
            </a:p>
          </p:txBody>
        </p:sp>
        <p:sp>
          <p:nvSpPr>
            <p:cNvPr id="12" name="TextBox 11"/>
            <p:cNvSpPr txBox="1"/>
            <p:nvPr/>
          </p:nvSpPr>
          <p:spPr>
            <a:xfrm>
              <a:off x="3456343" y="5254135"/>
              <a:ext cx="1305101" cy="461665"/>
            </a:xfrm>
            <a:prstGeom prst="rect">
              <a:avLst/>
            </a:prstGeom>
            <a:noFill/>
            <a:ln>
              <a:solidFill>
                <a:schemeClr val="tx1"/>
              </a:solidFill>
            </a:ln>
          </p:spPr>
          <p:txBody>
            <a:bodyPr wrap="none" rtlCol="0">
              <a:spAutoFit/>
            </a:bodyPr>
            <a:lstStyle/>
            <a:p>
              <a:r>
                <a:rPr lang="en-US" sz="1200" dirty="0"/>
                <a:t>Surviving fraction </a:t>
              </a:r>
            </a:p>
            <a:p>
              <a:r>
                <a:rPr lang="en-US" sz="1200" dirty="0"/>
                <a:t> at 200 </a:t>
              </a:r>
              <a:r>
                <a:rPr lang="en-US" sz="1200" dirty="0" err="1"/>
                <a:t>rads</a:t>
              </a:r>
              <a:r>
                <a:rPr lang="en-US" sz="1200" dirty="0"/>
                <a:t>  </a:t>
              </a:r>
              <a:r>
                <a:rPr lang="en-US" sz="1200" dirty="0">
                  <a:solidFill>
                    <a:srgbClr val="FF0000"/>
                  </a:solidFill>
                </a:rPr>
                <a:t>0.58</a:t>
              </a:r>
            </a:p>
          </p:txBody>
        </p:sp>
      </p:grpSp>
      <p:sp>
        <p:nvSpPr>
          <p:cNvPr id="13" name="TextBox 12"/>
          <p:cNvSpPr txBox="1"/>
          <p:nvPr/>
        </p:nvSpPr>
        <p:spPr>
          <a:xfrm>
            <a:off x="6753785" y="6443622"/>
            <a:ext cx="3098512" cy="338554"/>
          </a:xfrm>
          <a:prstGeom prst="rect">
            <a:avLst/>
          </a:prstGeom>
          <a:noFill/>
        </p:spPr>
        <p:txBody>
          <a:bodyPr wrap="none" rtlCol="0">
            <a:spAutoFit/>
          </a:bodyPr>
          <a:lstStyle/>
          <a:p>
            <a:r>
              <a:rPr lang="en-US" sz="1600" i="1" dirty="0">
                <a:solidFill>
                  <a:srgbClr val="28DCEB"/>
                </a:solidFill>
              </a:rPr>
              <a:t>Carney, DN et al, Cancer Res, 1983</a:t>
            </a:r>
          </a:p>
        </p:txBody>
      </p:sp>
    </p:spTree>
    <p:extLst>
      <p:ext uri="{BB962C8B-B14F-4D97-AF65-F5344CB8AC3E}">
        <p14:creationId xmlns:p14="http://schemas.microsoft.com/office/powerpoint/2010/main" val="2075022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2133601" y="1799254"/>
            <a:ext cx="7924800" cy="433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spAutoFit/>
          </a:bodyPr>
          <a:lstStyle/>
          <a:p>
            <a:r>
              <a:rPr lang="en-US" sz="2400" dirty="0">
                <a:solidFill>
                  <a:srgbClr val="00FDED"/>
                </a:solidFill>
                <a:latin typeface="Geneva" charset="0"/>
              </a:rPr>
              <a:t>Definition of Neuroendocrine (NE) cells</a:t>
            </a:r>
            <a:endParaRPr lang="en-US" sz="2400" dirty="0" smtClean="0">
              <a:solidFill>
                <a:srgbClr val="00FDED"/>
              </a:solidFill>
            </a:endParaRPr>
          </a:p>
          <a:p>
            <a:pPr marL="342882" indent="-342882">
              <a:buFont typeface="Arial"/>
              <a:buChar char="•"/>
            </a:pPr>
            <a:r>
              <a:rPr lang="en-US" sz="2400" dirty="0" smtClean="0">
                <a:solidFill>
                  <a:schemeClr val="bg1"/>
                </a:solidFill>
              </a:rPr>
              <a:t>The </a:t>
            </a:r>
            <a:r>
              <a:rPr lang="en-US" sz="2400" dirty="0">
                <a:solidFill>
                  <a:schemeClr val="bg1"/>
                </a:solidFill>
              </a:rPr>
              <a:t>production of a neurotransmitter, neuromodulator or </a:t>
            </a:r>
            <a:r>
              <a:rPr lang="en-US" sz="2400" dirty="0" smtClean="0">
                <a:solidFill>
                  <a:schemeClr val="bg1"/>
                </a:solidFill>
              </a:rPr>
              <a:t>neuropeptide </a:t>
            </a:r>
            <a:r>
              <a:rPr lang="en-US" sz="2400" dirty="0">
                <a:solidFill>
                  <a:schemeClr val="bg1"/>
                </a:solidFill>
              </a:rPr>
              <a:t>hormone (similar to neuronal cells)</a:t>
            </a:r>
          </a:p>
          <a:p>
            <a:pPr marL="342882" indent="-342882">
              <a:buFont typeface="Arial"/>
              <a:buChar char="•"/>
            </a:pPr>
            <a:endParaRPr lang="en-US" sz="2400" dirty="0">
              <a:solidFill>
                <a:schemeClr val="bg1"/>
              </a:solidFill>
            </a:endParaRPr>
          </a:p>
          <a:p>
            <a:pPr marL="342882" indent="-342882">
              <a:buFont typeface="Arial"/>
              <a:buChar char="•"/>
            </a:pPr>
            <a:r>
              <a:rPr lang="en-US" sz="2400" dirty="0">
                <a:solidFill>
                  <a:schemeClr val="bg1"/>
                </a:solidFill>
              </a:rPr>
              <a:t>The products are stored in membrane bound dense-core secretory granules from which the hormones are released by exocytosis in response to an external </a:t>
            </a:r>
            <a:r>
              <a:rPr lang="en-US" sz="2400" dirty="0" smtClean="0">
                <a:solidFill>
                  <a:schemeClr val="bg1"/>
                </a:solidFill>
              </a:rPr>
              <a:t>stimulus (similar to some neuronal cells)</a:t>
            </a:r>
            <a:endParaRPr lang="en-US" sz="2400" dirty="0">
              <a:solidFill>
                <a:schemeClr val="bg1"/>
              </a:solidFill>
            </a:endParaRPr>
          </a:p>
          <a:p>
            <a:pPr marL="342882" indent="-342882">
              <a:buFont typeface="Arial"/>
              <a:buChar char="•"/>
            </a:pPr>
            <a:endParaRPr lang="en-US" sz="2400" dirty="0">
              <a:solidFill>
                <a:schemeClr val="bg1"/>
              </a:solidFill>
            </a:endParaRPr>
          </a:p>
          <a:p>
            <a:pPr marL="342882" indent="-342882">
              <a:buFont typeface="Arial"/>
              <a:buChar char="•"/>
            </a:pPr>
            <a:r>
              <a:rPr lang="en-US" sz="2400" dirty="0">
                <a:solidFill>
                  <a:schemeClr val="bg1"/>
                </a:solidFill>
              </a:rPr>
              <a:t> The absence of axons and </a:t>
            </a:r>
            <a:r>
              <a:rPr lang="en-US" sz="2400" dirty="0" smtClean="0">
                <a:solidFill>
                  <a:schemeClr val="bg1"/>
                </a:solidFill>
              </a:rPr>
              <a:t>synapses (unlike neurons)</a:t>
            </a:r>
            <a:endParaRPr lang="en-US" sz="2400" dirty="0">
              <a:solidFill>
                <a:schemeClr val="bg1"/>
              </a:solidFill>
            </a:endParaRPr>
          </a:p>
          <a:p>
            <a:pPr marL="342882" indent="-342882" eaLnBrk="0" hangingPunct="0">
              <a:spcBef>
                <a:spcPct val="50000"/>
              </a:spcBef>
              <a:buFont typeface="Arial"/>
              <a:buChar char="•"/>
            </a:pPr>
            <a:endParaRPr lang="en-US" sz="2400" dirty="0">
              <a:solidFill>
                <a:schemeClr val="bg1"/>
              </a:solidFill>
              <a:latin typeface="+mj-lt"/>
            </a:endParaRPr>
          </a:p>
        </p:txBody>
      </p:sp>
      <p:sp>
        <p:nvSpPr>
          <p:cNvPr id="2" name="Rectangle 1"/>
          <p:cNvSpPr/>
          <p:nvPr/>
        </p:nvSpPr>
        <p:spPr>
          <a:xfrm>
            <a:off x="4527856" y="6251549"/>
            <a:ext cx="6967428" cy="400105"/>
          </a:xfrm>
          <a:prstGeom prst="rect">
            <a:avLst/>
          </a:prstGeom>
        </p:spPr>
        <p:txBody>
          <a:bodyPr wrap="square" lIns="91435" tIns="45718" rIns="91435" bIns="45718">
            <a:spAutoFit/>
          </a:bodyPr>
          <a:lstStyle/>
          <a:p>
            <a:r>
              <a:rPr lang="en-US" sz="2000" i="1" dirty="0" err="1">
                <a:solidFill>
                  <a:srgbClr val="28DCEB"/>
                </a:solidFill>
              </a:rPr>
              <a:t>Barakat</a:t>
            </a:r>
            <a:r>
              <a:rPr lang="en-US" sz="2000" i="1" dirty="0">
                <a:solidFill>
                  <a:srgbClr val="28DCEB"/>
                </a:solidFill>
              </a:rPr>
              <a:t> MT, </a:t>
            </a:r>
            <a:r>
              <a:rPr lang="en-US" sz="2000" i="1" dirty="0" err="1">
                <a:solidFill>
                  <a:srgbClr val="28DCEB"/>
                </a:solidFill>
              </a:rPr>
              <a:t>Meeran</a:t>
            </a:r>
            <a:r>
              <a:rPr lang="en-US" sz="2000" i="1" dirty="0">
                <a:solidFill>
                  <a:srgbClr val="28DCEB"/>
                </a:solidFill>
              </a:rPr>
              <a:t> K, Bloom </a:t>
            </a:r>
            <a:r>
              <a:rPr lang="en-US" sz="2000" i="1" dirty="0" smtClean="0">
                <a:solidFill>
                  <a:srgbClr val="28DCEB"/>
                </a:solidFill>
              </a:rPr>
              <a:t>SR, </a:t>
            </a:r>
            <a:r>
              <a:rPr lang="en-US" sz="2000" i="1" dirty="0" err="1" smtClean="0">
                <a:solidFill>
                  <a:srgbClr val="28DCEB"/>
                </a:solidFill>
              </a:rPr>
              <a:t>Endocr</a:t>
            </a:r>
            <a:r>
              <a:rPr lang="en-US" sz="2000" i="1" dirty="0" smtClean="0">
                <a:solidFill>
                  <a:srgbClr val="28DCEB"/>
                </a:solidFill>
              </a:rPr>
              <a:t> Related Cancer 2004</a:t>
            </a:r>
            <a:endParaRPr lang="en-US" sz="2000" i="1" dirty="0">
              <a:solidFill>
                <a:srgbClr val="28DCEB"/>
              </a:solidFill>
            </a:endParaRPr>
          </a:p>
        </p:txBody>
      </p:sp>
      <p:sp>
        <p:nvSpPr>
          <p:cNvPr id="3" name="Title 2"/>
          <p:cNvSpPr>
            <a:spLocks noGrp="1"/>
          </p:cNvSpPr>
          <p:nvPr>
            <p:ph type="title"/>
          </p:nvPr>
        </p:nvSpPr>
        <p:spPr/>
        <p:txBody>
          <a:bodyPr>
            <a:normAutofit/>
          </a:bodyPr>
          <a:lstStyle/>
          <a:p>
            <a:r>
              <a:rPr lang="en-US" sz="3200" dirty="0" smtClean="0">
                <a:solidFill>
                  <a:srgbClr val="FFA358"/>
                </a:solidFill>
                <a:latin typeface="Comic Sans MS" charset="0"/>
                <a:ea typeface="Comic Sans MS" charset="0"/>
                <a:cs typeface="Comic Sans MS" charset="0"/>
              </a:rPr>
              <a:t>SCLC is a Neuroendocrine (NE) Tumor</a:t>
            </a:r>
            <a:endParaRPr lang="en-US" sz="3200" dirty="0">
              <a:solidFill>
                <a:srgbClr val="FFA358"/>
              </a:solidFill>
              <a:latin typeface="Comic Sans MS" charset="0"/>
              <a:ea typeface="Comic Sans MS" charset="0"/>
              <a:cs typeface="Comic Sans MS" charset="0"/>
            </a:endParaRPr>
          </a:p>
        </p:txBody>
      </p:sp>
    </p:spTree>
    <p:extLst>
      <p:ext uri="{BB962C8B-B14F-4D97-AF65-F5344CB8AC3E}">
        <p14:creationId xmlns:p14="http://schemas.microsoft.com/office/powerpoint/2010/main" val="42608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1168" y="1618488"/>
            <a:ext cx="8040016" cy="4131026"/>
            <a:chOff x="2065634" y="1547254"/>
            <a:chExt cx="8443262" cy="4407932"/>
          </a:xfrm>
        </p:grpSpPr>
        <p:pic>
          <p:nvPicPr>
            <p:cNvPr id="4" name="Picture 4" descr="C:\Users\lgirar\Desktop\GIRARD--Documents\Manuscripts Submitted\Wei Zhang and Adi Gazdar\Volcano_N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5634" y="1916586"/>
              <a:ext cx="4038600" cy="4038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3" descr="C:\Users\lgirar\Desktop\GIRARD--Documents\Manuscripts Submitted\Wei Zhang and Adi Gazdar\Heatmap_N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1916587"/>
              <a:ext cx="4031896" cy="40318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3407699" y="1547254"/>
              <a:ext cx="1354473" cy="369332"/>
            </a:xfrm>
            <a:prstGeom prst="rect">
              <a:avLst/>
            </a:prstGeom>
          </p:spPr>
          <p:txBody>
            <a:bodyPr wrap="none">
              <a:spAutoFit/>
            </a:bodyPr>
            <a:lstStyle/>
            <a:p>
              <a:pPr algn="ctr"/>
              <a:r>
                <a:rPr lang="en-US" dirty="0">
                  <a:solidFill>
                    <a:prstClr val="black"/>
                  </a:solidFill>
                </a:rPr>
                <a:t>Volcano Plot</a:t>
              </a:r>
            </a:p>
          </p:txBody>
        </p:sp>
        <p:sp>
          <p:nvSpPr>
            <p:cNvPr id="24" name="Rectangle 23"/>
            <p:cNvSpPr/>
            <p:nvPr/>
          </p:nvSpPr>
          <p:spPr>
            <a:xfrm>
              <a:off x="7848600" y="1547254"/>
              <a:ext cx="1112292" cy="369332"/>
            </a:xfrm>
            <a:prstGeom prst="rect">
              <a:avLst/>
            </a:prstGeom>
          </p:spPr>
          <p:txBody>
            <a:bodyPr wrap="none">
              <a:spAutoFit/>
            </a:bodyPr>
            <a:lstStyle/>
            <a:p>
              <a:pPr algn="ctr"/>
              <a:r>
                <a:rPr lang="en-US" dirty="0">
                  <a:solidFill>
                    <a:prstClr val="black"/>
                  </a:solidFill>
                </a:rPr>
                <a:t>Heat Map</a:t>
              </a:r>
            </a:p>
          </p:txBody>
        </p:sp>
        <p:cxnSp>
          <p:nvCxnSpPr>
            <p:cNvPr id="46" name="Straight Arrow Connector 45"/>
            <p:cNvCxnSpPr/>
            <p:nvPr/>
          </p:nvCxnSpPr>
          <p:spPr>
            <a:xfrm flipH="1">
              <a:off x="10127400" y="2228850"/>
              <a:ext cx="152400" cy="0"/>
            </a:xfrm>
            <a:prstGeom prst="straightConnector1">
              <a:avLst/>
            </a:prstGeom>
            <a:ln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0127400" y="2377200"/>
              <a:ext cx="152400" cy="0"/>
            </a:xfrm>
            <a:prstGeom prst="straightConnector1">
              <a:avLst/>
            </a:prstGeom>
            <a:ln>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10127400" y="2308650"/>
              <a:ext cx="152400" cy="0"/>
            </a:xfrm>
            <a:prstGeom prst="straightConnector1">
              <a:avLst/>
            </a:prstGeom>
            <a:ln>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9" name="Title 1"/>
          <p:cNvSpPr txBox="1">
            <a:spLocks/>
          </p:cNvSpPr>
          <p:nvPr/>
        </p:nvSpPr>
        <p:spPr>
          <a:xfrm>
            <a:off x="251260" y="-74030"/>
            <a:ext cx="11628156"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tx2">
                    <a:lumMod val="75000"/>
                  </a:schemeClr>
                </a:solidFill>
                <a:latin typeface="Comic Sans MS" charset="0"/>
                <a:ea typeface="Comic Sans MS" charset="0"/>
                <a:cs typeface="Comic Sans MS" charset="0"/>
              </a:rPr>
              <a:t>A Quantitative Signature for </a:t>
            </a:r>
            <a:r>
              <a:rPr lang="en-US" sz="3200" smtClean="0">
                <a:solidFill>
                  <a:schemeClr val="tx2">
                    <a:lumMod val="75000"/>
                  </a:schemeClr>
                </a:solidFill>
                <a:latin typeface="Comic Sans MS" charset="0"/>
                <a:ea typeface="Comic Sans MS" charset="0"/>
                <a:cs typeface="Comic Sans MS" charset="0"/>
              </a:rPr>
              <a:t>NE differentiation in lung </a:t>
            </a:r>
            <a:r>
              <a:rPr lang="en-US" sz="3200" dirty="0" smtClean="0">
                <a:solidFill>
                  <a:schemeClr val="tx2">
                    <a:lumMod val="75000"/>
                  </a:schemeClr>
                </a:solidFill>
                <a:latin typeface="Comic Sans MS" charset="0"/>
                <a:ea typeface="Comic Sans MS" charset="0"/>
                <a:cs typeface="Comic Sans MS" charset="0"/>
              </a:rPr>
              <a:t>cancers</a:t>
            </a:r>
            <a:endParaRPr lang="en-US" sz="3200" dirty="0">
              <a:solidFill>
                <a:schemeClr val="tx2">
                  <a:lumMod val="75000"/>
                </a:schemeClr>
              </a:solidFill>
              <a:latin typeface="Comic Sans MS" charset="0"/>
              <a:ea typeface="Comic Sans MS" charset="0"/>
              <a:cs typeface="Comic Sans MS" charset="0"/>
            </a:endParaRPr>
          </a:p>
        </p:txBody>
      </p:sp>
      <p:pic>
        <p:nvPicPr>
          <p:cNvPr id="11" name="Picture 2" descr="C:\Users\lgirar\Desktop\GIRARD--Documents\Sweave - NE Signature\Figures\Scoreplot_GSE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6022" y="1964619"/>
            <a:ext cx="3594296" cy="37786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63955" y="6030070"/>
            <a:ext cx="5064369" cy="646331"/>
          </a:xfrm>
          <a:prstGeom prst="rect">
            <a:avLst/>
          </a:prstGeom>
          <a:noFill/>
        </p:spPr>
        <p:txBody>
          <a:bodyPr wrap="square" rtlCol="0">
            <a:spAutoFit/>
          </a:bodyPr>
          <a:lstStyle/>
          <a:p>
            <a:pPr algn="ctr"/>
            <a:r>
              <a:rPr lang="en-US" dirty="0" smtClean="0"/>
              <a:t>Girard, Minna, </a:t>
            </a:r>
            <a:r>
              <a:rPr lang="en-US" dirty="0" err="1" smtClean="0"/>
              <a:t>Gazdar</a:t>
            </a:r>
            <a:r>
              <a:rPr lang="en-US" dirty="0"/>
              <a:t> </a:t>
            </a:r>
            <a:r>
              <a:rPr lang="en-US" dirty="0" smtClean="0"/>
              <a:t>(Concept)</a:t>
            </a:r>
          </a:p>
          <a:p>
            <a:pPr algn="ctr"/>
            <a:r>
              <a:rPr lang="en-US" dirty="0" smtClean="0"/>
              <a:t>Zhang et al, Transl. Lung Cancer Res, 2018</a:t>
            </a:r>
            <a:endParaRPr lang="en-US" dirty="0"/>
          </a:p>
        </p:txBody>
      </p:sp>
    </p:spTree>
    <p:extLst>
      <p:ext uri="{BB962C8B-B14F-4D97-AF65-F5344CB8AC3E}">
        <p14:creationId xmlns:p14="http://schemas.microsoft.com/office/powerpoint/2010/main" val="9467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206631" y="0"/>
            <a:ext cx="11628156"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Clustering analysis divides SCLC tumors and Cell lines into NE High and NE Low Subtypes (all samples have inactivation of TP53/RB1)</a:t>
            </a:r>
            <a:endParaRPr lang="en-US" sz="3200" dirty="0"/>
          </a:p>
        </p:txBody>
      </p:sp>
      <p:grpSp>
        <p:nvGrpSpPr>
          <p:cNvPr id="30" name="Group 29"/>
          <p:cNvGrpSpPr/>
          <p:nvPr/>
        </p:nvGrpSpPr>
        <p:grpSpPr>
          <a:xfrm>
            <a:off x="411480" y="1691639"/>
            <a:ext cx="5609229" cy="3909251"/>
            <a:chOff x="411480" y="1691639"/>
            <a:chExt cx="5609229" cy="3909251"/>
          </a:xfrm>
        </p:grpSpPr>
        <p:pic>
          <p:nvPicPr>
            <p:cNvPr id="23" name="Content Placeholder 3"/>
            <p:cNvPicPr>
              <a:picLocks noChangeAspect="1"/>
            </p:cNvPicPr>
            <p:nvPr/>
          </p:nvPicPr>
          <p:blipFill>
            <a:blip r:embed="rId2"/>
            <a:stretch>
              <a:fillRect/>
            </a:stretch>
          </p:blipFill>
          <p:spPr>
            <a:xfrm>
              <a:off x="540652" y="1691640"/>
              <a:ext cx="5480057" cy="3909250"/>
            </a:xfrm>
            <a:prstGeom prst="rect">
              <a:avLst/>
            </a:prstGeom>
            <a:solidFill>
              <a:schemeClr val="tx1"/>
            </a:solidFill>
          </p:spPr>
        </p:pic>
        <p:sp>
          <p:nvSpPr>
            <p:cNvPr id="27" name="Rectangle 26"/>
            <p:cNvSpPr/>
            <p:nvPr/>
          </p:nvSpPr>
          <p:spPr>
            <a:xfrm>
              <a:off x="411480" y="1691639"/>
              <a:ext cx="5458968" cy="381304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020709" y="1691639"/>
            <a:ext cx="5491588" cy="3917475"/>
            <a:chOff x="6020709" y="1691639"/>
            <a:chExt cx="5491588" cy="3917475"/>
          </a:xfrm>
        </p:grpSpPr>
        <p:pic>
          <p:nvPicPr>
            <p:cNvPr id="24" name="Content Placeholder 3"/>
            <p:cNvPicPr>
              <a:picLocks noChangeAspect="1"/>
            </p:cNvPicPr>
            <p:nvPr/>
          </p:nvPicPr>
          <p:blipFill>
            <a:blip r:embed="rId3"/>
            <a:stretch>
              <a:fillRect/>
            </a:stretch>
          </p:blipFill>
          <p:spPr>
            <a:xfrm>
              <a:off x="6020709" y="1691639"/>
              <a:ext cx="5491588" cy="3917475"/>
            </a:xfrm>
            <a:prstGeom prst="rect">
              <a:avLst/>
            </a:prstGeom>
          </p:spPr>
        </p:pic>
        <p:sp>
          <p:nvSpPr>
            <p:cNvPr id="28" name="Rectangle 27"/>
            <p:cNvSpPr/>
            <p:nvPr/>
          </p:nvSpPr>
          <p:spPr>
            <a:xfrm>
              <a:off x="6203590" y="1691639"/>
              <a:ext cx="5308707" cy="381304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948831" y="4184232"/>
            <a:ext cx="1112805" cy="523220"/>
          </a:xfrm>
          <a:prstGeom prst="rect">
            <a:avLst/>
          </a:prstGeom>
          <a:noFill/>
        </p:spPr>
        <p:txBody>
          <a:bodyPr wrap="none" rtlCol="0">
            <a:spAutoFit/>
          </a:bodyPr>
          <a:lstStyle/>
          <a:p>
            <a:pPr algn="ctr"/>
            <a:r>
              <a:rPr lang="en-US" sz="1400" dirty="0" smtClean="0"/>
              <a:t>NE Low</a:t>
            </a:r>
          </a:p>
          <a:p>
            <a:pPr algn="ctr"/>
            <a:r>
              <a:rPr lang="en-US" sz="1400" dirty="0" smtClean="0"/>
              <a:t>n = 17 (21%)</a:t>
            </a:r>
            <a:endParaRPr lang="en-US" sz="1400" dirty="0"/>
          </a:p>
        </p:txBody>
      </p:sp>
      <p:sp>
        <p:nvSpPr>
          <p:cNvPr id="32" name="TextBox 31"/>
          <p:cNvSpPr txBox="1"/>
          <p:nvPr/>
        </p:nvSpPr>
        <p:spPr>
          <a:xfrm>
            <a:off x="3894410" y="4184232"/>
            <a:ext cx="1112805" cy="523220"/>
          </a:xfrm>
          <a:prstGeom prst="rect">
            <a:avLst/>
          </a:prstGeom>
          <a:noFill/>
        </p:spPr>
        <p:txBody>
          <a:bodyPr wrap="none" rtlCol="0">
            <a:spAutoFit/>
          </a:bodyPr>
          <a:lstStyle/>
          <a:p>
            <a:pPr algn="ctr"/>
            <a:r>
              <a:rPr lang="en-US" sz="1400" dirty="0" smtClean="0"/>
              <a:t>NE High</a:t>
            </a:r>
          </a:p>
          <a:p>
            <a:pPr algn="ctr"/>
            <a:r>
              <a:rPr lang="en-US" sz="1400" dirty="0" smtClean="0"/>
              <a:t>n = 64 (79%)</a:t>
            </a:r>
            <a:endParaRPr lang="en-US" sz="1400" dirty="0"/>
          </a:p>
        </p:txBody>
      </p:sp>
      <p:sp>
        <p:nvSpPr>
          <p:cNvPr id="33" name="TextBox 32"/>
          <p:cNvSpPr txBox="1"/>
          <p:nvPr/>
        </p:nvSpPr>
        <p:spPr>
          <a:xfrm>
            <a:off x="7866966" y="3922622"/>
            <a:ext cx="930063" cy="523220"/>
          </a:xfrm>
          <a:prstGeom prst="rect">
            <a:avLst/>
          </a:prstGeom>
          <a:noFill/>
        </p:spPr>
        <p:txBody>
          <a:bodyPr wrap="none" rtlCol="0">
            <a:spAutoFit/>
          </a:bodyPr>
          <a:lstStyle/>
          <a:p>
            <a:pPr algn="ctr"/>
            <a:r>
              <a:rPr lang="en-US" sz="1400" dirty="0" smtClean="0"/>
              <a:t>NE Low</a:t>
            </a:r>
          </a:p>
          <a:p>
            <a:pPr algn="ctr"/>
            <a:r>
              <a:rPr lang="en-US" sz="1400" dirty="0" smtClean="0"/>
              <a:t>n = 6 (9%)</a:t>
            </a:r>
            <a:endParaRPr lang="en-US" sz="1400" dirty="0"/>
          </a:p>
        </p:txBody>
      </p:sp>
      <p:sp>
        <p:nvSpPr>
          <p:cNvPr id="35" name="TextBox 34"/>
          <p:cNvSpPr txBox="1"/>
          <p:nvPr/>
        </p:nvSpPr>
        <p:spPr>
          <a:xfrm>
            <a:off x="9671553" y="2718920"/>
            <a:ext cx="1112805" cy="523220"/>
          </a:xfrm>
          <a:prstGeom prst="rect">
            <a:avLst/>
          </a:prstGeom>
          <a:noFill/>
        </p:spPr>
        <p:txBody>
          <a:bodyPr wrap="none" rtlCol="0">
            <a:spAutoFit/>
          </a:bodyPr>
          <a:lstStyle/>
          <a:p>
            <a:pPr algn="ctr"/>
            <a:r>
              <a:rPr lang="en-US" sz="1400" dirty="0" smtClean="0"/>
              <a:t>NE High</a:t>
            </a:r>
          </a:p>
          <a:p>
            <a:pPr algn="ctr"/>
            <a:r>
              <a:rPr lang="en-US" sz="1400" dirty="0" smtClean="0"/>
              <a:t>n = 62 (91%)</a:t>
            </a:r>
            <a:endParaRPr lang="en-US" sz="1400" dirty="0"/>
          </a:p>
        </p:txBody>
      </p:sp>
      <p:sp>
        <p:nvSpPr>
          <p:cNvPr id="36" name="TextBox 35"/>
          <p:cNvSpPr txBox="1"/>
          <p:nvPr/>
        </p:nvSpPr>
        <p:spPr>
          <a:xfrm>
            <a:off x="7006541" y="2480558"/>
            <a:ext cx="865943" cy="523220"/>
          </a:xfrm>
          <a:prstGeom prst="rect">
            <a:avLst/>
          </a:prstGeom>
          <a:noFill/>
          <a:ln>
            <a:solidFill>
              <a:schemeClr val="tx1"/>
            </a:solidFill>
          </a:ln>
        </p:spPr>
        <p:txBody>
          <a:bodyPr wrap="none" rtlCol="0">
            <a:spAutoFit/>
          </a:bodyPr>
          <a:lstStyle/>
          <a:p>
            <a:pPr algn="ctr"/>
            <a:r>
              <a:rPr lang="en-US" sz="1400" dirty="0" smtClean="0">
                <a:solidFill>
                  <a:srgbClr val="FF0000"/>
                </a:solidFill>
              </a:rPr>
              <a:t>Cell Lines</a:t>
            </a:r>
          </a:p>
          <a:p>
            <a:pPr algn="ctr"/>
            <a:r>
              <a:rPr lang="en-US" sz="1400" dirty="0" smtClean="0">
                <a:solidFill>
                  <a:srgbClr val="FF0000"/>
                </a:solidFill>
              </a:rPr>
              <a:t>(n = 68)</a:t>
            </a:r>
            <a:endParaRPr lang="en-US" sz="1400" dirty="0">
              <a:solidFill>
                <a:srgbClr val="FF0000"/>
              </a:solidFill>
            </a:endParaRPr>
          </a:p>
        </p:txBody>
      </p:sp>
      <p:sp>
        <p:nvSpPr>
          <p:cNvPr id="38" name="TextBox 37"/>
          <p:cNvSpPr txBox="1"/>
          <p:nvPr/>
        </p:nvSpPr>
        <p:spPr>
          <a:xfrm>
            <a:off x="1479338" y="2411143"/>
            <a:ext cx="740908" cy="523220"/>
          </a:xfrm>
          <a:prstGeom prst="rect">
            <a:avLst/>
          </a:prstGeom>
          <a:noFill/>
          <a:ln>
            <a:solidFill>
              <a:schemeClr val="tx1"/>
            </a:solidFill>
          </a:ln>
        </p:spPr>
        <p:txBody>
          <a:bodyPr wrap="none" rtlCol="0">
            <a:spAutoFit/>
          </a:bodyPr>
          <a:lstStyle/>
          <a:p>
            <a:pPr algn="ctr"/>
            <a:r>
              <a:rPr lang="en-US" sz="1400" dirty="0" smtClean="0">
                <a:solidFill>
                  <a:srgbClr val="FF0000"/>
                </a:solidFill>
              </a:rPr>
              <a:t>Tumors</a:t>
            </a:r>
          </a:p>
          <a:p>
            <a:pPr algn="ctr"/>
            <a:r>
              <a:rPr lang="en-US" sz="1400" dirty="0" smtClean="0">
                <a:solidFill>
                  <a:srgbClr val="FF0000"/>
                </a:solidFill>
              </a:rPr>
              <a:t>(n = 81)</a:t>
            </a:r>
            <a:endParaRPr lang="en-US" sz="1400" dirty="0">
              <a:solidFill>
                <a:srgbClr val="FF0000"/>
              </a:solidFill>
            </a:endParaRPr>
          </a:p>
        </p:txBody>
      </p:sp>
    </p:spTree>
    <p:extLst>
      <p:ext uri="{BB962C8B-B14F-4D97-AF65-F5344CB8AC3E}">
        <p14:creationId xmlns:p14="http://schemas.microsoft.com/office/powerpoint/2010/main" val="629055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9303" y="0"/>
            <a:ext cx="9592057" cy="1325563"/>
          </a:xfrm>
        </p:spPr>
        <p:txBody>
          <a:bodyPr>
            <a:normAutofit fontScale="90000"/>
          </a:bodyPr>
          <a:lstStyle/>
          <a:p>
            <a:pPr algn="ctr"/>
            <a:r>
              <a:rPr lang="en-US" sz="3200" dirty="0" smtClean="0"/>
              <a:t>Reports of NE high and low SCLC subtypes</a:t>
            </a:r>
            <a:br>
              <a:rPr lang="en-US" sz="3200" dirty="0" smtClean="0"/>
            </a:br>
            <a:r>
              <a:rPr lang="en-US" sz="3200" dirty="0" smtClean="0"/>
              <a:t>(some with responses to chemotherapy/targeted therapies)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301741855"/>
              </p:ext>
            </p:extLst>
          </p:nvPr>
        </p:nvGraphicFramePr>
        <p:xfrm>
          <a:off x="581185" y="1415368"/>
          <a:ext cx="11127784" cy="3703320"/>
        </p:xfrm>
        <a:graphic>
          <a:graphicData uri="http://schemas.openxmlformats.org/drawingml/2006/table">
            <a:tbl>
              <a:tblPr firstRow="1" bandRow="1">
                <a:tableStyleId>{5C22544A-7EE6-4342-B048-85BDC9FD1C3A}</a:tableStyleId>
              </a:tblPr>
              <a:tblGrid>
                <a:gridCol w="2378991">
                  <a:extLst>
                    <a:ext uri="{9D8B030D-6E8A-4147-A177-3AD203B41FA5}">
                      <a16:colId xmlns:a16="http://schemas.microsoft.com/office/drawing/2014/main" xmlns="" val="20000"/>
                    </a:ext>
                  </a:extLst>
                </a:gridCol>
                <a:gridCol w="3184901">
                  <a:extLst>
                    <a:ext uri="{9D8B030D-6E8A-4147-A177-3AD203B41FA5}">
                      <a16:colId xmlns:a16="http://schemas.microsoft.com/office/drawing/2014/main" xmlns="" val="20001"/>
                    </a:ext>
                  </a:extLst>
                </a:gridCol>
                <a:gridCol w="2781946">
                  <a:extLst>
                    <a:ext uri="{9D8B030D-6E8A-4147-A177-3AD203B41FA5}">
                      <a16:colId xmlns:a16="http://schemas.microsoft.com/office/drawing/2014/main" xmlns="" val="20002"/>
                    </a:ext>
                  </a:extLst>
                </a:gridCol>
                <a:gridCol w="2781946">
                  <a:extLst>
                    <a:ext uri="{9D8B030D-6E8A-4147-A177-3AD203B41FA5}">
                      <a16:colId xmlns:a16="http://schemas.microsoft.com/office/drawing/2014/main" xmlns="" val="20003"/>
                    </a:ext>
                  </a:extLst>
                </a:gridCol>
              </a:tblGrid>
              <a:tr h="0">
                <a:tc>
                  <a:txBody>
                    <a:bodyPr/>
                    <a:lstStyle/>
                    <a:p>
                      <a:r>
                        <a:rPr lang="en-US" dirty="0" smtClean="0"/>
                        <a:t>First</a:t>
                      </a:r>
                      <a:r>
                        <a:rPr lang="en-US" baseline="0" dirty="0" smtClean="0"/>
                        <a:t> a</a:t>
                      </a:r>
                      <a:r>
                        <a:rPr lang="en-US" dirty="0" smtClean="0"/>
                        <a:t>uthor</a:t>
                      </a:r>
                      <a:r>
                        <a:rPr lang="en-US" baseline="0" dirty="0" smtClean="0"/>
                        <a:t> (</a:t>
                      </a:r>
                      <a:r>
                        <a:rPr lang="en-US" dirty="0" smtClean="0"/>
                        <a:t>Year)</a:t>
                      </a:r>
                      <a:endParaRPr lang="en-US" dirty="0"/>
                    </a:p>
                  </a:txBody>
                  <a:tcPr anchor="ctr"/>
                </a:tc>
                <a:tc>
                  <a:txBody>
                    <a:bodyPr/>
                    <a:lstStyle/>
                    <a:p>
                      <a:pPr algn="ctr"/>
                      <a:r>
                        <a:rPr lang="en-US" dirty="0" smtClean="0"/>
                        <a:t>Specimens studied</a:t>
                      </a:r>
                      <a:endParaRPr lang="en-US" dirty="0"/>
                    </a:p>
                  </a:txBody>
                  <a:tcPr anchor="ctr"/>
                </a:tc>
                <a:tc>
                  <a:txBody>
                    <a:bodyPr/>
                    <a:lstStyle/>
                    <a:p>
                      <a:pPr algn="ctr"/>
                      <a:r>
                        <a:rPr lang="en-US" dirty="0" smtClean="0"/>
                        <a:t>Nomenclature for NE High</a:t>
                      </a:r>
                      <a:endParaRPr lang="en-US" dirty="0"/>
                    </a:p>
                  </a:txBody>
                  <a:tcPr anchor="ctr"/>
                </a:tc>
                <a:tc>
                  <a:txBody>
                    <a:bodyPr/>
                    <a:lstStyle/>
                    <a:p>
                      <a:pPr algn="ctr"/>
                      <a:r>
                        <a:rPr lang="en-US" dirty="0" smtClean="0"/>
                        <a:t>Nomenclature for NE low</a:t>
                      </a:r>
                      <a:endParaRPr lang="en-US" dirty="0"/>
                    </a:p>
                  </a:txBody>
                  <a:tcPr anchor="ctr"/>
                </a:tc>
                <a:extLst>
                  <a:ext uri="{0D108BD9-81ED-4DB2-BD59-A6C34878D82A}">
                    <a16:rowId xmlns:a16="http://schemas.microsoft.com/office/drawing/2014/main" xmlns="" val="10000"/>
                  </a:ext>
                </a:extLst>
              </a:tr>
              <a:tr h="370840">
                <a:tc>
                  <a:txBody>
                    <a:bodyPr/>
                    <a:lstStyle/>
                    <a:p>
                      <a:r>
                        <a:rPr lang="en-US" dirty="0" smtClean="0">
                          <a:solidFill>
                            <a:schemeClr val="accent1">
                              <a:lumMod val="50000"/>
                            </a:schemeClr>
                          </a:solidFill>
                        </a:rPr>
                        <a:t>Zhang</a:t>
                      </a:r>
                      <a:r>
                        <a:rPr lang="en-US" baseline="0" dirty="0" smtClean="0">
                          <a:solidFill>
                            <a:schemeClr val="accent1">
                              <a:lumMod val="50000"/>
                            </a:schemeClr>
                          </a:solidFill>
                        </a:rPr>
                        <a:t>  (2018)</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Tumors/Cell lines/GEMM</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High</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Low</a:t>
                      </a:r>
                      <a:endParaRPr lang="en-US" dirty="0">
                        <a:solidFill>
                          <a:schemeClr val="accent1">
                            <a:lumMod val="50000"/>
                          </a:schemeClr>
                        </a:solidFill>
                      </a:endParaRPr>
                    </a:p>
                  </a:txBody>
                  <a:tcPr anchor="ctr"/>
                </a:tc>
                <a:extLst>
                  <a:ext uri="{0D108BD9-81ED-4DB2-BD59-A6C34878D82A}">
                    <a16:rowId xmlns:a16="http://schemas.microsoft.com/office/drawing/2014/main" xmlns="" val="10001"/>
                  </a:ext>
                </a:extLst>
              </a:tr>
              <a:tr h="370840">
                <a:tc>
                  <a:txBody>
                    <a:bodyPr/>
                    <a:lstStyle/>
                    <a:p>
                      <a:r>
                        <a:rPr lang="en-US" dirty="0" smtClean="0">
                          <a:solidFill>
                            <a:schemeClr val="accent1">
                              <a:lumMod val="50000"/>
                            </a:schemeClr>
                          </a:solidFill>
                        </a:rPr>
                        <a:t>George  (2015)</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Tumors/GEMM</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High</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Low</a:t>
                      </a:r>
                      <a:endParaRPr lang="en-US" dirty="0">
                        <a:solidFill>
                          <a:schemeClr val="accent1">
                            <a:lumMod val="50000"/>
                          </a:schemeClr>
                        </a:solidFill>
                      </a:endParaRPr>
                    </a:p>
                  </a:txBody>
                  <a:tcPr anchor="ctr"/>
                </a:tc>
                <a:extLst>
                  <a:ext uri="{0D108BD9-81ED-4DB2-BD59-A6C34878D82A}">
                    <a16:rowId xmlns:a16="http://schemas.microsoft.com/office/drawing/2014/main" xmlns="" val="10002"/>
                  </a:ext>
                </a:extLst>
              </a:tr>
              <a:tr h="370840">
                <a:tc>
                  <a:txBody>
                    <a:bodyPr/>
                    <a:lstStyle/>
                    <a:p>
                      <a:r>
                        <a:rPr lang="en-US" dirty="0" err="1" smtClean="0">
                          <a:solidFill>
                            <a:schemeClr val="accent1">
                              <a:lumMod val="50000"/>
                            </a:schemeClr>
                          </a:solidFill>
                        </a:rPr>
                        <a:t>Cardnell</a:t>
                      </a:r>
                      <a:r>
                        <a:rPr lang="en-US" dirty="0" smtClean="0">
                          <a:solidFill>
                            <a:schemeClr val="accent1">
                              <a:lumMod val="50000"/>
                            </a:schemeClr>
                          </a:solidFill>
                        </a:rPr>
                        <a:t>  (2017)</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Tumors/Cell lines</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High TTF1/Low </a:t>
                      </a:r>
                      <a:r>
                        <a:rPr lang="en-US" dirty="0" err="1" smtClean="0">
                          <a:solidFill>
                            <a:schemeClr val="accent1">
                              <a:lumMod val="50000"/>
                            </a:schemeClr>
                          </a:solidFill>
                        </a:rPr>
                        <a:t>cMYC</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High </a:t>
                      </a:r>
                      <a:r>
                        <a:rPr lang="en-US" dirty="0" err="1" smtClean="0">
                          <a:solidFill>
                            <a:schemeClr val="accent1">
                              <a:lumMod val="50000"/>
                            </a:schemeClr>
                          </a:solidFill>
                        </a:rPr>
                        <a:t>cMYC</a:t>
                      </a:r>
                      <a:r>
                        <a:rPr lang="en-US" dirty="0" smtClean="0">
                          <a:solidFill>
                            <a:schemeClr val="accent1">
                              <a:lumMod val="50000"/>
                            </a:schemeClr>
                          </a:solidFill>
                        </a:rPr>
                        <a:t>/Low TTF1</a:t>
                      </a:r>
                      <a:endParaRPr lang="en-US" dirty="0">
                        <a:solidFill>
                          <a:schemeClr val="accent1">
                            <a:lumMod val="50000"/>
                          </a:schemeClr>
                        </a:solidFill>
                      </a:endParaRPr>
                    </a:p>
                  </a:txBody>
                  <a:tcPr anchor="ctr"/>
                </a:tc>
                <a:extLst>
                  <a:ext uri="{0D108BD9-81ED-4DB2-BD59-A6C34878D82A}">
                    <a16:rowId xmlns:a16="http://schemas.microsoft.com/office/drawing/2014/main" xmlns="" val="10003"/>
                  </a:ext>
                </a:extLst>
              </a:tr>
              <a:tr h="370840">
                <a:tc>
                  <a:txBody>
                    <a:bodyPr/>
                    <a:lstStyle/>
                    <a:p>
                      <a:r>
                        <a:rPr lang="en-US" dirty="0" err="1" smtClean="0">
                          <a:solidFill>
                            <a:schemeClr val="accent1">
                              <a:lumMod val="50000"/>
                            </a:schemeClr>
                          </a:solidFill>
                        </a:rPr>
                        <a:t>Udyavar</a:t>
                      </a:r>
                      <a:r>
                        <a:rPr lang="en-US" dirty="0" smtClean="0">
                          <a:solidFill>
                            <a:schemeClr val="accent1">
                              <a:lumMod val="50000"/>
                            </a:schemeClr>
                          </a:solidFill>
                        </a:rPr>
                        <a:t>  (2017)</a:t>
                      </a:r>
                      <a:endParaRPr lang="en-US" dirty="0">
                        <a:solidFill>
                          <a:schemeClr val="accent1">
                            <a:lumMod val="50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50000"/>
                            </a:schemeClr>
                          </a:solidFill>
                        </a:rPr>
                        <a:t>Tumors/Cell lines</a:t>
                      </a:r>
                    </a:p>
                  </a:txBody>
                  <a:tcPr anchor="ctr"/>
                </a:tc>
                <a:tc>
                  <a:txBody>
                    <a:bodyPr/>
                    <a:lstStyle/>
                    <a:p>
                      <a:pPr algn="ctr"/>
                      <a:r>
                        <a:rPr lang="en-US" dirty="0" smtClean="0">
                          <a:solidFill>
                            <a:schemeClr val="accent1">
                              <a:lumMod val="50000"/>
                            </a:schemeClr>
                          </a:solidFill>
                        </a:rPr>
                        <a:t>NE/epithelial</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Non NE/mesenchymal</a:t>
                      </a:r>
                      <a:endParaRPr lang="en-US" dirty="0">
                        <a:solidFill>
                          <a:schemeClr val="accent1">
                            <a:lumMod val="50000"/>
                          </a:schemeClr>
                        </a:solidFill>
                      </a:endParaRPr>
                    </a:p>
                  </a:txBody>
                  <a:tcPr anchor="ctr"/>
                </a:tc>
                <a:extLst>
                  <a:ext uri="{0D108BD9-81ED-4DB2-BD59-A6C34878D82A}">
                    <a16:rowId xmlns:a16="http://schemas.microsoft.com/office/drawing/2014/main" xmlns="" val="10004"/>
                  </a:ext>
                </a:extLst>
              </a:tr>
              <a:tr h="370840">
                <a:tc>
                  <a:txBody>
                    <a:bodyPr/>
                    <a:lstStyle/>
                    <a:p>
                      <a:r>
                        <a:rPr lang="en-US" dirty="0" smtClean="0">
                          <a:solidFill>
                            <a:schemeClr val="accent1">
                              <a:lumMod val="50000"/>
                            </a:schemeClr>
                          </a:solidFill>
                        </a:rPr>
                        <a:t>Ito  (2016)</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Cell lines</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positive/YAP1 negative</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negative/YAP1 positive</a:t>
                      </a:r>
                      <a:endParaRPr lang="en-US" dirty="0">
                        <a:solidFill>
                          <a:schemeClr val="accent1">
                            <a:lumMod val="50000"/>
                          </a:schemeClr>
                        </a:solidFill>
                      </a:endParaRPr>
                    </a:p>
                  </a:txBody>
                  <a:tcPr anchor="ctr"/>
                </a:tc>
                <a:extLst>
                  <a:ext uri="{0D108BD9-81ED-4DB2-BD59-A6C34878D82A}">
                    <a16:rowId xmlns:a16="http://schemas.microsoft.com/office/drawing/2014/main" xmlns="" val="10005"/>
                  </a:ext>
                </a:extLst>
              </a:tr>
              <a:tr h="370840">
                <a:tc>
                  <a:txBody>
                    <a:bodyPr/>
                    <a:lstStyle/>
                    <a:p>
                      <a:r>
                        <a:rPr lang="en-US" dirty="0" err="1" smtClean="0">
                          <a:solidFill>
                            <a:schemeClr val="accent1">
                              <a:lumMod val="50000"/>
                            </a:schemeClr>
                          </a:solidFill>
                        </a:rPr>
                        <a:t>Mollaoglu</a:t>
                      </a:r>
                      <a:r>
                        <a:rPr lang="en-US" dirty="0" smtClean="0">
                          <a:solidFill>
                            <a:schemeClr val="accent1">
                              <a:lumMod val="50000"/>
                            </a:schemeClr>
                          </a:solidFill>
                        </a:rPr>
                        <a:t>  (2017)</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GEMM/Tumors/Cell lines</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 low</a:t>
                      </a:r>
                      <a:endParaRPr lang="en-US" dirty="0">
                        <a:solidFill>
                          <a:schemeClr val="accent1">
                            <a:lumMod val="50000"/>
                          </a:schemeClr>
                        </a:solidFill>
                      </a:endParaRPr>
                    </a:p>
                  </a:txBody>
                  <a:tcPr anchor="ctr"/>
                </a:tc>
                <a:extLst>
                  <a:ext uri="{0D108BD9-81ED-4DB2-BD59-A6C34878D82A}">
                    <a16:rowId xmlns:a16="http://schemas.microsoft.com/office/drawing/2014/main" xmlns="" val="10006"/>
                  </a:ext>
                </a:extLst>
              </a:tr>
              <a:tr h="370840">
                <a:tc>
                  <a:txBody>
                    <a:bodyPr/>
                    <a:lstStyle/>
                    <a:p>
                      <a:r>
                        <a:rPr lang="en-US" dirty="0" smtClean="0">
                          <a:solidFill>
                            <a:schemeClr val="accent1">
                              <a:lumMod val="50000"/>
                            </a:schemeClr>
                          </a:solidFill>
                        </a:rPr>
                        <a:t>Lim  (2017)</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GEMM</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Notch active, non-NE</a:t>
                      </a:r>
                      <a:endParaRPr lang="en-US" dirty="0">
                        <a:solidFill>
                          <a:schemeClr val="accent1">
                            <a:lumMod val="50000"/>
                          </a:schemeClr>
                        </a:solidFill>
                      </a:endParaRPr>
                    </a:p>
                  </a:txBody>
                  <a:tcPr anchor="ctr"/>
                </a:tc>
                <a:extLst>
                  <a:ext uri="{0D108BD9-81ED-4DB2-BD59-A6C34878D82A}">
                    <a16:rowId xmlns:a16="http://schemas.microsoft.com/office/drawing/2014/main" xmlns="" val="10007"/>
                  </a:ext>
                </a:extLst>
              </a:tr>
              <a:tr h="370840">
                <a:tc>
                  <a:txBody>
                    <a:bodyPr/>
                    <a:lstStyle/>
                    <a:p>
                      <a:r>
                        <a:rPr lang="en-US" dirty="0" err="1" smtClean="0">
                          <a:solidFill>
                            <a:schemeClr val="accent1">
                              <a:lumMod val="50000"/>
                            </a:schemeClr>
                          </a:solidFill>
                        </a:rPr>
                        <a:t>Calbo</a:t>
                      </a:r>
                      <a:r>
                        <a:rPr lang="en-US" dirty="0" smtClean="0">
                          <a:solidFill>
                            <a:schemeClr val="accent1">
                              <a:lumMod val="50000"/>
                            </a:schemeClr>
                          </a:solidFill>
                        </a:rPr>
                        <a:t>  (2011)</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GEMM</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Neuroendocrine profile</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Mesenchymal profile</a:t>
                      </a:r>
                      <a:endParaRPr lang="en-US" dirty="0">
                        <a:solidFill>
                          <a:schemeClr val="accent1">
                            <a:lumMod val="50000"/>
                          </a:schemeClr>
                        </a:solidFill>
                      </a:endParaRPr>
                    </a:p>
                  </a:txBody>
                  <a:tcPr anchor="ctr"/>
                </a:tc>
                <a:extLst>
                  <a:ext uri="{0D108BD9-81ED-4DB2-BD59-A6C34878D82A}">
                    <a16:rowId xmlns:a16="http://schemas.microsoft.com/office/drawing/2014/main" xmlns="" val="10008"/>
                  </a:ext>
                </a:extLst>
              </a:tr>
              <a:tr h="370840">
                <a:tc>
                  <a:txBody>
                    <a:bodyPr/>
                    <a:lstStyle/>
                    <a:p>
                      <a:r>
                        <a:rPr lang="en-US" dirty="0" smtClean="0">
                          <a:solidFill>
                            <a:schemeClr val="accent1">
                              <a:lumMod val="50000"/>
                            </a:schemeClr>
                          </a:solidFill>
                        </a:rPr>
                        <a:t>Stewart  (2017)</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Cell lines, PDXs</a:t>
                      </a:r>
                      <a:endParaRPr lang="en-US" dirty="0">
                        <a:solidFill>
                          <a:schemeClr val="accent1">
                            <a:lumMod val="50000"/>
                          </a:schemeClr>
                        </a:solidFill>
                      </a:endParaRPr>
                    </a:p>
                  </a:txBody>
                  <a:tcPr anchor="ctr"/>
                </a:tc>
                <a:tc>
                  <a:txBody>
                    <a:bodyPr/>
                    <a:lstStyle/>
                    <a:p>
                      <a:pPr algn="ctr"/>
                      <a:r>
                        <a:rPr lang="en-US" dirty="0" smtClean="0">
                          <a:solidFill>
                            <a:schemeClr val="accent1">
                              <a:lumMod val="50000"/>
                            </a:schemeClr>
                          </a:solidFill>
                        </a:rPr>
                        <a:t>(High E-cadherin)</a:t>
                      </a:r>
                      <a:endParaRPr lang="en-US" dirty="0">
                        <a:solidFill>
                          <a:schemeClr val="accent1">
                            <a:lumMod val="50000"/>
                          </a:schemeClr>
                        </a:solidFill>
                      </a:endParaRPr>
                    </a:p>
                  </a:txBody>
                  <a:tcPr anchor="ctr"/>
                </a:tc>
                <a:tc>
                  <a:txBody>
                    <a:bodyPr/>
                    <a:lstStyle/>
                    <a:p>
                      <a:pPr algn="ctr"/>
                      <a:r>
                        <a:rPr lang="en-US" smtClean="0">
                          <a:solidFill>
                            <a:schemeClr val="accent1">
                              <a:lumMod val="50000"/>
                            </a:schemeClr>
                          </a:solidFill>
                        </a:rPr>
                        <a:t>(EMT)</a:t>
                      </a:r>
                      <a:endParaRPr lang="en-US" dirty="0">
                        <a:solidFill>
                          <a:schemeClr val="accent1">
                            <a:lumMod val="50000"/>
                          </a:schemeClr>
                        </a:solidFill>
                      </a:endParaRPr>
                    </a:p>
                  </a:txBody>
                  <a:tcPr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405266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a:bodyPr>
          <a:lstStyle/>
          <a:p>
            <a:r>
              <a:rPr lang="en-US" sz="3600" dirty="0" err="1" smtClean="0">
                <a:solidFill>
                  <a:srgbClr val="FFA358"/>
                </a:solidFill>
                <a:latin typeface="Comic Sans MS" panose="030F0702030302020204" pitchFamily="66" charset="0"/>
              </a:rPr>
              <a:t>Myc</a:t>
            </a:r>
            <a:r>
              <a:rPr lang="en-US" sz="3600" dirty="0" smtClean="0">
                <a:solidFill>
                  <a:srgbClr val="FFA358"/>
                </a:solidFill>
                <a:latin typeface="Comic Sans MS" panose="030F0702030302020204" pitchFamily="66" charset="0"/>
              </a:rPr>
              <a:t> Family Overexpression &amp; Amplification</a:t>
            </a:r>
            <a:endParaRPr lang="en-US" sz="3600" dirty="0">
              <a:solidFill>
                <a:srgbClr val="FFA358"/>
              </a:solidFill>
              <a:latin typeface="Comic Sans MS" panose="030F0702030302020204" pitchFamily="66" charset="0"/>
            </a:endParaRPr>
          </a:p>
        </p:txBody>
      </p:sp>
      <p:pic>
        <p:nvPicPr>
          <p:cNvPr id="2" name="Picture 1"/>
          <p:cNvPicPr>
            <a:picLocks/>
          </p:cNvPicPr>
          <p:nvPr/>
        </p:nvPicPr>
        <p:blipFill>
          <a:blip r:embed="rId3"/>
          <a:stretch>
            <a:fillRect/>
          </a:stretch>
        </p:blipFill>
        <p:spPr>
          <a:xfrm>
            <a:off x="-12952339" y="3232150"/>
            <a:ext cx="9144000" cy="548640"/>
          </a:xfrm>
          <a:prstGeom prst="rect">
            <a:avLst/>
          </a:prstGeom>
        </p:spPr>
      </p:pic>
      <p:pic>
        <p:nvPicPr>
          <p:cNvPr id="3" name="Picture 2"/>
          <p:cNvPicPr>
            <a:picLocks/>
          </p:cNvPicPr>
          <p:nvPr/>
        </p:nvPicPr>
        <p:blipFill>
          <a:blip r:embed="rId3"/>
          <a:stretch>
            <a:fillRect/>
          </a:stretch>
        </p:blipFill>
        <p:spPr>
          <a:xfrm>
            <a:off x="-12952339" y="3232150"/>
            <a:ext cx="9144000" cy="548640"/>
          </a:xfrm>
          <a:prstGeom prst="rect">
            <a:avLst/>
          </a:prstGeom>
        </p:spPr>
      </p:pic>
      <p:grpSp>
        <p:nvGrpSpPr>
          <p:cNvPr id="40" name="Group 39"/>
          <p:cNvGrpSpPr/>
          <p:nvPr/>
        </p:nvGrpSpPr>
        <p:grpSpPr>
          <a:xfrm>
            <a:off x="407320" y="1572454"/>
            <a:ext cx="10654529" cy="626745"/>
            <a:chOff x="479506" y="1644719"/>
            <a:chExt cx="10654529" cy="626745"/>
          </a:xfrm>
        </p:grpSpPr>
        <p:sp>
          <p:nvSpPr>
            <p:cNvPr id="41" name="Right Arrow 40"/>
            <p:cNvSpPr/>
            <p:nvPr/>
          </p:nvSpPr>
          <p:spPr>
            <a:xfrm>
              <a:off x="566997" y="1940596"/>
              <a:ext cx="10428326" cy="330868"/>
            </a:xfrm>
            <a:prstGeom prst="rightArrow">
              <a:avLst/>
            </a:prstGeom>
            <a:gradFill flip="none" rotWithShape="1">
              <a:gsLst>
                <a:gs pos="53000">
                  <a:srgbClr val="99CC00"/>
                </a:gs>
                <a:gs pos="77000">
                  <a:srgbClr val="FFFF00">
                    <a:shade val="67500"/>
                    <a:satMod val="115000"/>
                  </a:srgbClr>
                </a:gs>
                <a:gs pos="94000">
                  <a:srgbClr val="FFFF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42" name="Rectangle 41"/>
            <p:cNvSpPr/>
            <p:nvPr/>
          </p:nvSpPr>
          <p:spPr>
            <a:xfrm>
              <a:off x="479506" y="1649851"/>
              <a:ext cx="14957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panose="020F0502020204030204"/>
                  <a:ea typeface="+mn-ea"/>
                  <a:cs typeface="+mn-cs"/>
                </a:rPr>
                <a:t>NE Score High</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3" name="Rectangle 42"/>
            <p:cNvSpPr/>
            <p:nvPr/>
          </p:nvSpPr>
          <p:spPr>
            <a:xfrm>
              <a:off x="9629521" y="1644719"/>
              <a:ext cx="15045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panose="020F0502020204030204"/>
                  <a:ea typeface="+mn-ea"/>
                  <a:cs typeface="+mn-cs"/>
                </a:rPr>
                <a:t>NE Score Low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26" name="TextBox 25"/>
          <p:cNvSpPr txBox="1"/>
          <p:nvPr/>
        </p:nvSpPr>
        <p:spPr>
          <a:xfrm>
            <a:off x="4112440" y="5458002"/>
            <a:ext cx="2815643" cy="923330"/>
          </a:xfrm>
          <a:prstGeom prst="rect">
            <a:avLst/>
          </a:prstGeom>
          <a:noFill/>
          <a:ln>
            <a:solidFill>
              <a:schemeClr val="bg1">
                <a:lumMod val="95000"/>
              </a:schemeClr>
            </a:solidFill>
          </a:ln>
        </p:spPr>
        <p:txBody>
          <a:bodyPr wrap="none" rtlCol="0">
            <a:spAutoFit/>
          </a:bodyPr>
          <a:lstStyle/>
          <a:p>
            <a:r>
              <a:rPr lang="en-US" dirty="0" smtClean="0">
                <a:solidFill>
                  <a:schemeClr val="bg1"/>
                </a:solidFill>
              </a:rPr>
              <a:t>MYC    </a:t>
            </a:r>
            <a:r>
              <a:rPr lang="en-US" i="1" dirty="0" smtClean="0">
                <a:solidFill>
                  <a:schemeClr val="bg1"/>
                </a:solidFill>
              </a:rPr>
              <a:t>r</a:t>
            </a:r>
            <a:r>
              <a:rPr lang="en-US" dirty="0" smtClean="0">
                <a:solidFill>
                  <a:schemeClr val="bg1"/>
                </a:solidFill>
              </a:rPr>
              <a:t> = -0.66,  p = 7.0E-05</a:t>
            </a:r>
          </a:p>
          <a:p>
            <a:r>
              <a:rPr lang="en-US" dirty="0" smtClean="0">
                <a:solidFill>
                  <a:schemeClr val="bg1"/>
                </a:solidFill>
              </a:rPr>
              <a:t>MYCL  </a:t>
            </a:r>
            <a:r>
              <a:rPr lang="en-US" i="1" dirty="0" smtClean="0">
                <a:solidFill>
                  <a:schemeClr val="bg1"/>
                </a:solidFill>
              </a:rPr>
              <a:t>r</a:t>
            </a:r>
            <a:r>
              <a:rPr lang="en-US" dirty="0" smtClean="0">
                <a:solidFill>
                  <a:schemeClr val="bg1"/>
                </a:solidFill>
              </a:rPr>
              <a:t> =  0.12,   p =  0.5 </a:t>
            </a:r>
          </a:p>
          <a:p>
            <a:r>
              <a:rPr lang="en-US" dirty="0" smtClean="0">
                <a:solidFill>
                  <a:schemeClr val="bg1"/>
                </a:solidFill>
              </a:rPr>
              <a:t>MYCN  </a:t>
            </a:r>
            <a:r>
              <a:rPr lang="en-US" i="1" dirty="0" smtClean="0">
                <a:solidFill>
                  <a:schemeClr val="bg1"/>
                </a:solidFill>
              </a:rPr>
              <a:t>r</a:t>
            </a:r>
            <a:r>
              <a:rPr lang="en-US" dirty="0" smtClean="0">
                <a:solidFill>
                  <a:schemeClr val="bg1"/>
                </a:solidFill>
              </a:rPr>
              <a:t> = -0.21,  p = &gt;0.5</a:t>
            </a:r>
            <a:endParaRPr lang="en-US" dirty="0">
              <a:solidFill>
                <a:schemeClr val="bg1"/>
              </a:solidFill>
            </a:endParaRPr>
          </a:p>
        </p:txBody>
      </p:sp>
      <p:grpSp>
        <p:nvGrpSpPr>
          <p:cNvPr id="4" name="Group 3"/>
          <p:cNvGrpSpPr/>
          <p:nvPr/>
        </p:nvGrpSpPr>
        <p:grpSpPr>
          <a:xfrm>
            <a:off x="454643" y="2725334"/>
            <a:ext cx="10415683" cy="2215566"/>
            <a:chOff x="454643" y="2725334"/>
            <a:chExt cx="10415683" cy="2215566"/>
          </a:xfrm>
        </p:grpSpPr>
        <p:pic>
          <p:nvPicPr>
            <p:cNvPr id="30"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643" y="2727154"/>
              <a:ext cx="10407137" cy="548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469200" y="3849338"/>
              <a:ext cx="777039"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MYCL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p:txBody>
        </p:sp>
        <p:sp>
          <p:nvSpPr>
            <p:cNvPr id="34" name="TextBox 33"/>
            <p:cNvSpPr txBox="1"/>
            <p:nvPr/>
          </p:nvSpPr>
          <p:spPr>
            <a:xfrm>
              <a:off x="473757" y="3327924"/>
              <a:ext cx="789279"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MYC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473758" y="2746417"/>
              <a:ext cx="797080"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Tumor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latin typeface="Calibri" panose="020F0502020204030204"/>
                </a:rPr>
                <a:t>ID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p:cNvPicPr>
            <p:nvPr/>
          </p:nvPicPr>
          <p:blipFill>
            <a:blip r:embed="rId5"/>
            <a:stretch>
              <a:fillRect/>
            </a:stretch>
          </p:blipFill>
          <p:spPr>
            <a:xfrm>
              <a:off x="1251919" y="4392260"/>
              <a:ext cx="9618407" cy="548640"/>
            </a:xfrm>
            <a:prstGeom prst="rect">
              <a:avLst/>
            </a:prstGeom>
          </p:spPr>
        </p:pic>
        <p:pic>
          <p:nvPicPr>
            <p:cNvPr id="24" name="Picture 23"/>
            <p:cNvPicPr>
              <a:picLocks/>
            </p:cNvPicPr>
            <p:nvPr/>
          </p:nvPicPr>
          <p:blipFill>
            <a:blip r:embed="rId6"/>
            <a:stretch>
              <a:fillRect/>
            </a:stretch>
          </p:blipFill>
          <p:spPr>
            <a:xfrm>
              <a:off x="1250797" y="3317485"/>
              <a:ext cx="9610984" cy="548640"/>
            </a:xfrm>
            <a:prstGeom prst="rect">
              <a:avLst/>
            </a:prstGeom>
          </p:spPr>
        </p:pic>
        <p:sp>
          <p:nvSpPr>
            <p:cNvPr id="44" name="TextBox 43"/>
            <p:cNvSpPr txBox="1"/>
            <p:nvPr/>
          </p:nvSpPr>
          <p:spPr>
            <a:xfrm>
              <a:off x="473758" y="4405445"/>
              <a:ext cx="777039"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MYCN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p:cNvPicPr>
              <a:picLocks/>
            </p:cNvPicPr>
            <p:nvPr/>
          </p:nvPicPr>
          <p:blipFill>
            <a:blip r:embed="rId7"/>
            <a:stretch>
              <a:fillRect/>
            </a:stretch>
          </p:blipFill>
          <p:spPr>
            <a:xfrm>
              <a:off x="1250797" y="3834085"/>
              <a:ext cx="9610984" cy="548640"/>
            </a:xfrm>
            <a:prstGeom prst="rect">
              <a:avLst/>
            </a:prstGeom>
          </p:spPr>
        </p:pic>
        <p:sp>
          <p:nvSpPr>
            <p:cNvPr id="18" name="Rectangle 17"/>
            <p:cNvSpPr/>
            <p:nvPr/>
          </p:nvSpPr>
          <p:spPr>
            <a:xfrm>
              <a:off x="8958791" y="2725334"/>
              <a:ext cx="1902989" cy="589295"/>
            </a:xfrm>
            <a:prstGeom prst="rect">
              <a:avLst/>
            </a:prstGeom>
            <a:solidFill>
              <a:srgbClr val="ECEA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1766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748" y="672056"/>
            <a:ext cx="10515600" cy="1325563"/>
          </a:xfrm>
        </p:spPr>
        <p:txBody>
          <a:bodyPr>
            <a:normAutofit/>
          </a:bodyPr>
          <a:lstStyle/>
          <a:p>
            <a:pPr algn="ctr"/>
            <a:r>
              <a:rPr lang="en-US" sz="3200" dirty="0" smtClean="0">
                <a:latin typeface="Comic Sans MS" charset="0"/>
                <a:ea typeface="Comic Sans MS" charset="0"/>
                <a:cs typeface="Comic Sans MS" charset="0"/>
              </a:rPr>
              <a:t>Notch Signaling </a:t>
            </a:r>
            <a:r>
              <a:rPr lang="en-US" sz="3200" smtClean="0">
                <a:latin typeface="Comic Sans MS" charset="0"/>
                <a:ea typeface="Comic Sans MS" charset="0"/>
                <a:cs typeface="Comic Sans MS" charset="0"/>
              </a:rPr>
              <a:t>in SCLC</a:t>
            </a:r>
            <a:endParaRPr lang="en-US" sz="3200" dirty="0">
              <a:latin typeface="Comic Sans MS" charset="0"/>
              <a:ea typeface="Comic Sans MS" charset="0"/>
              <a:cs typeface="Comic Sans MS" charset="0"/>
            </a:endParaRPr>
          </a:p>
        </p:txBody>
      </p:sp>
      <p:sp>
        <p:nvSpPr>
          <p:cNvPr id="5" name="TextBox 4"/>
          <p:cNvSpPr txBox="1"/>
          <p:nvPr/>
        </p:nvSpPr>
        <p:spPr>
          <a:xfrm>
            <a:off x="551324" y="1546486"/>
            <a:ext cx="5022059" cy="369332"/>
          </a:xfrm>
          <a:prstGeom prst="rect">
            <a:avLst/>
          </a:prstGeom>
          <a:noFill/>
        </p:spPr>
        <p:txBody>
          <a:bodyPr wrap="square" rtlCol="0">
            <a:spAutoFit/>
          </a:bodyPr>
          <a:lstStyle/>
          <a:p>
            <a:pPr algn="ctr"/>
            <a:r>
              <a:rPr lang="en-US" dirty="0" err="1" smtClean="0">
                <a:solidFill>
                  <a:prstClr val="black"/>
                </a:solidFill>
              </a:rPr>
              <a:t>Gazdar</a:t>
            </a:r>
            <a:r>
              <a:rPr lang="en-US" dirty="0" smtClean="0">
                <a:solidFill>
                  <a:prstClr val="black"/>
                </a:solidFill>
              </a:rPr>
              <a:t>, Bunn, Minna, Nature Reviews Cancer, 2017</a:t>
            </a:r>
            <a:endParaRPr lang="en-US" dirty="0">
              <a:solidFill>
                <a:prstClr val="black"/>
              </a:solidFill>
            </a:endParaRPr>
          </a:p>
        </p:txBody>
      </p:sp>
      <p:sp>
        <p:nvSpPr>
          <p:cNvPr id="6" name="Title 1"/>
          <p:cNvSpPr txBox="1">
            <a:spLocks/>
          </p:cNvSpPr>
          <p:nvPr/>
        </p:nvSpPr>
        <p:spPr>
          <a:xfrm>
            <a:off x="138896" y="2790248"/>
            <a:ext cx="6447099" cy="1325563"/>
          </a:xfrm>
          <a:prstGeom prst="rect">
            <a:avLst/>
          </a:prstGeom>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prstClr val="black"/>
                </a:solidFill>
              </a:rPr>
              <a:t>DLL3 expression is tightly correlated with the NE Score</a:t>
            </a:r>
          </a:p>
          <a:p>
            <a:r>
              <a:rPr lang="en-US" sz="2000" dirty="0" smtClean="0">
                <a:solidFill>
                  <a:prstClr val="black"/>
                </a:solidFill>
              </a:rPr>
              <a:t>(Correlation Coefficient = 0.641)</a:t>
            </a:r>
            <a:endParaRPr lang="en-US" sz="2000" dirty="0">
              <a:solidFill>
                <a:prstClr val="black"/>
              </a:solidFill>
            </a:endParaRPr>
          </a:p>
        </p:txBody>
      </p:sp>
      <p:grpSp>
        <p:nvGrpSpPr>
          <p:cNvPr id="11" name="Group 10"/>
          <p:cNvGrpSpPr/>
          <p:nvPr/>
        </p:nvGrpSpPr>
        <p:grpSpPr>
          <a:xfrm>
            <a:off x="6752958" y="125504"/>
            <a:ext cx="4583668" cy="5751859"/>
            <a:chOff x="6752958" y="125504"/>
            <a:chExt cx="4583668" cy="5751859"/>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2958" y="125504"/>
              <a:ext cx="4583668" cy="5751859"/>
            </a:xfrm>
            <a:prstGeom prst="rect">
              <a:avLst/>
            </a:prstGeom>
            <a:ln>
              <a:solidFill>
                <a:schemeClr val="tx1"/>
              </a:solidFill>
            </a:ln>
          </p:spPr>
        </p:pic>
        <p:sp>
          <p:nvSpPr>
            <p:cNvPr id="4" name="Oval 3"/>
            <p:cNvSpPr/>
            <p:nvPr/>
          </p:nvSpPr>
          <p:spPr>
            <a:xfrm>
              <a:off x="9044792" y="2751535"/>
              <a:ext cx="2291834" cy="8516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3927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651" y="-312680"/>
            <a:ext cx="10515600" cy="1325563"/>
          </a:xfrm>
        </p:spPr>
        <p:txBody>
          <a:bodyPr>
            <a:normAutofit/>
          </a:bodyPr>
          <a:lstStyle/>
          <a:p>
            <a:pPr algn="ctr"/>
            <a:r>
              <a:rPr lang="en-US" sz="3200" dirty="0" smtClean="0"/>
              <a:t>Timeline of SCLC Through the Ages</a:t>
            </a:r>
            <a:endParaRPr lang="en-US" sz="3200" dirty="0"/>
          </a:p>
        </p:txBody>
      </p:sp>
      <p:pic>
        <p:nvPicPr>
          <p:cNvPr id="3" name="Picture 2"/>
          <p:cNvPicPr>
            <a:picLocks noChangeAspect="1"/>
          </p:cNvPicPr>
          <p:nvPr/>
        </p:nvPicPr>
        <p:blipFill>
          <a:blip r:embed="rId3"/>
          <a:stretch>
            <a:fillRect/>
          </a:stretch>
        </p:blipFill>
        <p:spPr>
          <a:xfrm>
            <a:off x="1385375" y="646567"/>
            <a:ext cx="9489298" cy="5488402"/>
          </a:xfrm>
          <a:prstGeom prst="rect">
            <a:avLst/>
          </a:prstGeom>
          <a:ln>
            <a:solidFill>
              <a:schemeClr val="tx1"/>
            </a:solidFill>
          </a:ln>
        </p:spPr>
      </p:pic>
      <p:sp>
        <p:nvSpPr>
          <p:cNvPr id="4" name="TextBox 3"/>
          <p:cNvSpPr txBox="1"/>
          <p:nvPr/>
        </p:nvSpPr>
        <p:spPr>
          <a:xfrm>
            <a:off x="7127631" y="6253728"/>
            <a:ext cx="5064369" cy="307777"/>
          </a:xfrm>
          <a:prstGeom prst="rect">
            <a:avLst/>
          </a:prstGeom>
          <a:noFill/>
        </p:spPr>
        <p:txBody>
          <a:bodyPr wrap="square" rtlCol="0">
            <a:spAutoFit/>
          </a:bodyPr>
          <a:lstStyle/>
          <a:p>
            <a:r>
              <a:rPr lang="en-US" sz="1400" dirty="0" err="1" smtClean="0">
                <a:solidFill>
                  <a:prstClr val="black"/>
                </a:solidFill>
              </a:rPr>
              <a:t>Gazdar</a:t>
            </a:r>
            <a:r>
              <a:rPr lang="en-US" sz="1400" dirty="0" smtClean="0">
                <a:solidFill>
                  <a:prstClr val="black"/>
                </a:solidFill>
              </a:rPr>
              <a:t>, Bunn, Minna, Nature Reviews Cancer, 2017</a:t>
            </a:r>
            <a:endParaRPr lang="en-US" sz="1400" dirty="0">
              <a:solidFill>
                <a:prstClr val="black"/>
              </a:solidFill>
            </a:endParaRPr>
          </a:p>
        </p:txBody>
      </p:sp>
    </p:spTree>
    <p:extLst>
      <p:ext uri="{BB962C8B-B14F-4D97-AF65-F5344CB8AC3E}">
        <p14:creationId xmlns:p14="http://schemas.microsoft.com/office/powerpoint/2010/main" val="1892858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658609" y="373851"/>
            <a:ext cx="9060389" cy="838200"/>
          </a:xfrm>
        </p:spPr>
        <p:txBody>
          <a:bodyPr>
            <a:normAutofit fontScale="90000"/>
          </a:bodyPr>
          <a:lstStyle/>
          <a:p>
            <a:r>
              <a:rPr lang="en-US" sz="3600" dirty="0">
                <a:solidFill>
                  <a:srgbClr val="F6A400"/>
                </a:solidFill>
                <a:latin typeface="Comic Sans MS" panose="030F0702030302020204" pitchFamily="66" charset="0"/>
              </a:rPr>
              <a:t>Heterogeneity of NE differentiation in </a:t>
            </a:r>
            <a:r>
              <a:rPr lang="en-US" sz="3600" dirty="0" smtClean="0">
                <a:solidFill>
                  <a:srgbClr val="F6A400"/>
                </a:solidFill>
                <a:latin typeface="Comic Sans MS" panose="030F0702030302020204" pitchFamily="66" charset="0"/>
              </a:rPr>
              <a:t>SCLC</a:t>
            </a:r>
            <a:br>
              <a:rPr lang="en-US" sz="3600" dirty="0" smtClean="0">
                <a:solidFill>
                  <a:srgbClr val="F6A400"/>
                </a:solidFill>
                <a:latin typeface="Comic Sans MS" panose="030F0702030302020204" pitchFamily="66" charset="0"/>
              </a:rPr>
            </a:br>
            <a:r>
              <a:rPr lang="en-US" sz="3600" dirty="0" smtClean="0">
                <a:solidFill>
                  <a:srgbClr val="F6A400"/>
                </a:solidFill>
                <a:latin typeface="Comic Sans MS" panose="030F0702030302020204" pitchFamily="66" charset="0"/>
              </a:rPr>
              <a:t>and predicted response to Targeted Therapies</a:t>
            </a:r>
            <a:endParaRPr lang="en-US" sz="3600" dirty="0">
              <a:solidFill>
                <a:srgbClr val="F6A400"/>
              </a:solidFill>
              <a:latin typeface="Comic Sans MS" panose="030F0702030302020204" pitchFamily="66" charset="0"/>
            </a:endParaRPr>
          </a:p>
        </p:txBody>
      </p:sp>
      <p:grpSp>
        <p:nvGrpSpPr>
          <p:cNvPr id="16" name="Group 15"/>
          <p:cNvGrpSpPr/>
          <p:nvPr/>
        </p:nvGrpSpPr>
        <p:grpSpPr>
          <a:xfrm>
            <a:off x="734268" y="2395615"/>
            <a:ext cx="10654529" cy="626745"/>
            <a:chOff x="479506" y="1644719"/>
            <a:chExt cx="10654529" cy="626745"/>
          </a:xfrm>
        </p:grpSpPr>
        <p:sp>
          <p:nvSpPr>
            <p:cNvPr id="17" name="Right Arrow 16"/>
            <p:cNvSpPr/>
            <p:nvPr/>
          </p:nvSpPr>
          <p:spPr>
            <a:xfrm>
              <a:off x="566997" y="1940596"/>
              <a:ext cx="10428326" cy="330868"/>
            </a:xfrm>
            <a:prstGeom prst="rightArrow">
              <a:avLst/>
            </a:prstGeom>
            <a:gradFill flip="none" rotWithShape="1">
              <a:gsLst>
                <a:gs pos="53000">
                  <a:srgbClr val="99CC00"/>
                </a:gs>
                <a:gs pos="77000">
                  <a:srgbClr val="FFFF00">
                    <a:shade val="67500"/>
                    <a:satMod val="115000"/>
                  </a:srgbClr>
                </a:gs>
                <a:gs pos="94000">
                  <a:srgbClr val="FFFF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8" name="Rectangle 17"/>
            <p:cNvSpPr/>
            <p:nvPr/>
          </p:nvSpPr>
          <p:spPr>
            <a:xfrm>
              <a:off x="479506" y="1649851"/>
              <a:ext cx="14957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panose="020F0502020204030204"/>
                  <a:ea typeface="+mn-ea"/>
                  <a:cs typeface="+mn-cs"/>
                </a:rPr>
                <a:t>NE Score High</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9" name="Rectangle 18"/>
            <p:cNvSpPr/>
            <p:nvPr/>
          </p:nvSpPr>
          <p:spPr>
            <a:xfrm>
              <a:off x="9629521" y="1644719"/>
              <a:ext cx="15045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Calibri" panose="020F0502020204030204"/>
                  <a:ea typeface="+mn-ea"/>
                  <a:cs typeface="+mn-cs"/>
                </a:rPr>
                <a:t>NE Score Low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20" name="TextBox 19"/>
          <p:cNvSpPr txBox="1"/>
          <p:nvPr/>
        </p:nvSpPr>
        <p:spPr>
          <a:xfrm>
            <a:off x="4500958" y="5739502"/>
            <a:ext cx="2828018" cy="646331"/>
          </a:xfrm>
          <a:prstGeom prst="rect">
            <a:avLst/>
          </a:prstGeom>
          <a:noFill/>
          <a:ln>
            <a:solidFill>
              <a:schemeClr val="bg1">
                <a:lumMod val="95000"/>
              </a:schemeClr>
            </a:solidFill>
          </a:ln>
        </p:spPr>
        <p:txBody>
          <a:bodyPr wrap="none" rtlCol="0">
            <a:spAutoFit/>
          </a:bodyPr>
          <a:lstStyle/>
          <a:p>
            <a:r>
              <a:rPr lang="en-US" dirty="0" smtClean="0">
                <a:solidFill>
                  <a:schemeClr val="bg1"/>
                </a:solidFill>
              </a:rPr>
              <a:t>DLL3     </a:t>
            </a:r>
            <a:r>
              <a:rPr lang="en-US" i="1" dirty="0" smtClean="0">
                <a:solidFill>
                  <a:schemeClr val="bg1"/>
                </a:solidFill>
              </a:rPr>
              <a:t>r</a:t>
            </a:r>
            <a:r>
              <a:rPr lang="en-US" dirty="0" smtClean="0">
                <a:solidFill>
                  <a:schemeClr val="bg1"/>
                </a:solidFill>
              </a:rPr>
              <a:t> = 0.64,  p = 5.9E-06</a:t>
            </a:r>
          </a:p>
          <a:p>
            <a:r>
              <a:rPr lang="en-US" dirty="0" smtClean="0">
                <a:solidFill>
                  <a:schemeClr val="bg1"/>
                </a:solidFill>
              </a:rPr>
              <a:t>FGFR1  </a:t>
            </a:r>
            <a:r>
              <a:rPr lang="en-US" i="1" dirty="0" smtClean="0">
                <a:solidFill>
                  <a:schemeClr val="bg1"/>
                </a:solidFill>
              </a:rPr>
              <a:t>r</a:t>
            </a:r>
            <a:r>
              <a:rPr lang="en-US" dirty="0" smtClean="0">
                <a:solidFill>
                  <a:schemeClr val="bg1"/>
                </a:solidFill>
              </a:rPr>
              <a:t> =  -0.52,   p =  &gt;0.5 </a:t>
            </a:r>
          </a:p>
        </p:txBody>
      </p:sp>
      <p:grpSp>
        <p:nvGrpSpPr>
          <p:cNvPr id="3" name="Group 2"/>
          <p:cNvGrpSpPr/>
          <p:nvPr/>
        </p:nvGrpSpPr>
        <p:grpSpPr>
          <a:xfrm>
            <a:off x="655194" y="3373810"/>
            <a:ext cx="10519545" cy="2014241"/>
            <a:chOff x="655194" y="3373810"/>
            <a:chExt cx="10519545" cy="2014241"/>
          </a:xfrm>
        </p:grpSpPr>
        <p:grpSp>
          <p:nvGrpSpPr>
            <p:cNvPr id="27" name="Group 26"/>
            <p:cNvGrpSpPr/>
            <p:nvPr/>
          </p:nvGrpSpPr>
          <p:grpSpPr>
            <a:xfrm>
              <a:off x="655194" y="3373810"/>
              <a:ext cx="10519545" cy="2014241"/>
              <a:chOff x="475777" y="2019209"/>
              <a:chExt cx="10519545" cy="2014241"/>
            </a:xfrm>
          </p:grpSpPr>
          <p:grpSp>
            <p:nvGrpSpPr>
              <p:cNvPr id="28" name="Group 27"/>
              <p:cNvGrpSpPr/>
              <p:nvPr/>
            </p:nvGrpSpPr>
            <p:grpSpPr>
              <a:xfrm>
                <a:off x="576676" y="2412334"/>
                <a:ext cx="10418646" cy="1621116"/>
                <a:chOff x="610421" y="2189747"/>
                <a:chExt cx="10418646" cy="1848308"/>
              </a:xfrm>
            </p:grpSpPr>
            <p:pic>
              <p:nvPicPr>
                <p:cNvPr id="30"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0422" y="2189747"/>
                  <a:ext cx="10384900" cy="6726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1" y="2866364"/>
                  <a:ext cx="10394582" cy="5671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2" name="Object 31"/>
                <p:cNvGraphicFramePr>
                  <a:graphicFrameLocks noChangeAspect="1"/>
                </p:cNvGraphicFramePr>
                <p:nvPr>
                  <p:extLst/>
                </p:nvPr>
              </p:nvGraphicFramePr>
              <p:xfrm>
                <a:off x="610421" y="3433497"/>
                <a:ext cx="10418646" cy="604558"/>
              </p:xfrm>
              <a:graphic>
                <a:graphicData uri="http://schemas.openxmlformats.org/presentationml/2006/ole">
                  <mc:AlternateContent xmlns:mc="http://schemas.openxmlformats.org/markup-compatibility/2006">
                    <mc:Choice xmlns:v="urn:schemas-microsoft-com:vml" Requires="v">
                      <p:oleObj spid="_x0000_s2085" name="Binary Worksheet" r:id="rId6" imgW="20631203" imgH="190440" progId="Excel.SheetBinaryMacroEnabled.12">
                        <p:embed/>
                      </p:oleObj>
                    </mc:Choice>
                    <mc:Fallback>
                      <p:oleObj name="Binary Worksheet" r:id="rId6" imgW="20631203" imgH="190440" progId="Excel.SheetBinaryMacroEnabled.12">
                        <p:embed/>
                        <p:pic>
                          <p:nvPicPr>
                            <p:cNvPr id="0" name=""/>
                            <p:cNvPicPr/>
                            <p:nvPr/>
                          </p:nvPicPr>
                          <p:blipFill>
                            <a:blip r:embed="rId7"/>
                            <a:stretch>
                              <a:fillRect/>
                            </a:stretch>
                          </p:blipFill>
                          <p:spPr>
                            <a:xfrm>
                              <a:off x="610421" y="3433497"/>
                              <a:ext cx="10418646" cy="604558"/>
                            </a:xfrm>
                            <a:prstGeom prst="rect">
                              <a:avLst/>
                            </a:prstGeom>
                          </p:spPr>
                        </p:pic>
                      </p:oleObj>
                    </mc:Fallback>
                  </mc:AlternateContent>
                </a:graphicData>
              </a:graphic>
            </p:graphicFrame>
            <p:sp>
              <p:nvSpPr>
                <p:cNvPr id="33" name="TextBox 32"/>
                <p:cNvSpPr txBox="1"/>
                <p:nvPr/>
              </p:nvSpPr>
              <p:spPr>
                <a:xfrm>
                  <a:off x="630658" y="3430344"/>
                  <a:ext cx="777039" cy="59654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FGFR1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632659" y="2835856"/>
                  <a:ext cx="775039" cy="59654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DLL3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649576" y="2218186"/>
                  <a:ext cx="777040" cy="59654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Tumor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latin typeface="Calibri" panose="020F0502020204030204"/>
                    </a:rPr>
                    <a:t>ID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9" name="TextBox 28"/>
              <p:cNvSpPr txBox="1"/>
              <p:nvPr/>
            </p:nvSpPr>
            <p:spPr>
              <a:xfrm flipH="1">
                <a:off x="475777" y="2019209"/>
                <a:ext cx="6577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bg1"/>
                    </a:solidFill>
                    <a:effectLst/>
                    <a:uLnTx/>
                    <a:uFillTx/>
                    <a:latin typeface="Calibri" panose="020F0502020204030204"/>
                    <a:ea typeface="+mn-ea"/>
                    <a:cs typeface="+mn-cs"/>
                  </a:rPr>
                  <a:t>Genes involved in Targeted therapies</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2" name="Rectangle 1"/>
            <p:cNvSpPr/>
            <p:nvPr/>
          </p:nvSpPr>
          <p:spPr>
            <a:xfrm>
              <a:off x="9238004" y="3766935"/>
              <a:ext cx="1902989" cy="573209"/>
            </a:xfrm>
            <a:prstGeom prst="rect">
              <a:avLst/>
            </a:prstGeom>
            <a:solidFill>
              <a:srgbClr val="ECEA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36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84399" y="1111818"/>
            <a:ext cx="8251371" cy="5266728"/>
            <a:chOff x="2660905" y="988231"/>
            <a:chExt cx="7061926" cy="5556072"/>
          </a:xfrm>
        </p:grpSpPr>
        <p:sp>
          <p:nvSpPr>
            <p:cNvPr id="8" name="Down Arrow 7"/>
            <p:cNvSpPr/>
            <p:nvPr/>
          </p:nvSpPr>
          <p:spPr>
            <a:xfrm>
              <a:off x="6849733" y="2635801"/>
              <a:ext cx="1143000" cy="2193571"/>
            </a:xfrm>
            <a:prstGeom prst="downArrow">
              <a:avLst/>
            </a:prstGeom>
            <a:gradFill>
              <a:gsLst>
                <a:gs pos="0">
                  <a:srgbClr val="000082"/>
                </a:gs>
                <a:gs pos="30000">
                  <a:srgbClr val="66008F"/>
                </a:gs>
                <a:gs pos="65000">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rot="10800000">
              <a:off x="4378882" y="2573717"/>
              <a:ext cx="1143000" cy="2167695"/>
            </a:xfrm>
            <a:prstGeom prst="downArrow">
              <a:avLst/>
            </a:prstGeom>
            <a:gradFill>
              <a:gsLst>
                <a:gs pos="0">
                  <a:srgbClr val="000082"/>
                </a:gs>
                <a:gs pos="30000">
                  <a:srgbClr val="66008F"/>
                </a:gs>
                <a:gs pos="65000">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931181" y="1015663"/>
              <a:ext cx="2426562" cy="677108"/>
            </a:xfrm>
            <a:prstGeom prst="rect">
              <a:avLst/>
            </a:prstGeom>
            <a:noFill/>
          </p:spPr>
          <p:txBody>
            <a:bodyPr wrap="none" rtlCol="0">
              <a:spAutoFit/>
            </a:bodyPr>
            <a:lstStyle/>
            <a:p>
              <a:pPr algn="ctr"/>
              <a:r>
                <a:rPr lang="en-US" sz="2000" dirty="0">
                  <a:solidFill>
                    <a:prstClr val="black"/>
                  </a:solidFill>
                </a:rPr>
                <a:t>NE high SCLC subtype</a:t>
              </a:r>
            </a:p>
            <a:p>
              <a:pPr algn="ctr"/>
              <a:r>
                <a:rPr lang="en-US" dirty="0">
                  <a:solidFill>
                    <a:prstClr val="black"/>
                  </a:solidFill>
                </a:rPr>
                <a:t>(Classic morphology)</a:t>
              </a:r>
            </a:p>
          </p:txBody>
        </p:sp>
        <p:sp>
          <p:nvSpPr>
            <p:cNvPr id="11" name="TextBox 10"/>
            <p:cNvSpPr txBox="1"/>
            <p:nvPr/>
          </p:nvSpPr>
          <p:spPr>
            <a:xfrm>
              <a:off x="5402297" y="5867195"/>
              <a:ext cx="2353401" cy="677108"/>
            </a:xfrm>
            <a:prstGeom prst="rect">
              <a:avLst/>
            </a:prstGeom>
            <a:noFill/>
          </p:spPr>
          <p:txBody>
            <a:bodyPr wrap="none" rtlCol="0">
              <a:spAutoFit/>
            </a:bodyPr>
            <a:lstStyle/>
            <a:p>
              <a:r>
                <a:rPr lang="en-US" dirty="0">
                  <a:solidFill>
                    <a:prstClr val="black"/>
                  </a:solidFill>
                </a:rPr>
                <a:t>(Variant morphology)</a:t>
              </a:r>
            </a:p>
            <a:p>
              <a:r>
                <a:rPr lang="en-US" sz="2000" dirty="0">
                  <a:solidFill>
                    <a:prstClr val="black"/>
                  </a:solidFill>
                </a:rPr>
                <a:t>NE low SCLC </a:t>
              </a:r>
              <a:r>
                <a:rPr lang="en-US" sz="2000" dirty="0" smtClean="0">
                  <a:solidFill>
                    <a:prstClr val="black"/>
                  </a:solidFill>
                </a:rPr>
                <a:t>subtype</a:t>
              </a:r>
              <a:endParaRPr lang="en-US" sz="2000" dirty="0">
                <a:solidFill>
                  <a:prstClr val="black"/>
                </a:solidFill>
              </a:endParaRPr>
            </a:p>
          </p:txBody>
        </p:sp>
        <p:sp>
          <p:nvSpPr>
            <p:cNvPr id="12" name="TextBox 11"/>
            <p:cNvSpPr txBox="1"/>
            <p:nvPr/>
          </p:nvSpPr>
          <p:spPr>
            <a:xfrm>
              <a:off x="3126807" y="2563753"/>
              <a:ext cx="1515158" cy="2308324"/>
            </a:xfrm>
            <a:prstGeom prst="rect">
              <a:avLst/>
            </a:prstGeom>
            <a:noFill/>
          </p:spPr>
          <p:txBody>
            <a:bodyPr wrap="none" rtlCol="0">
              <a:spAutoFit/>
            </a:bodyPr>
            <a:lstStyle/>
            <a:p>
              <a:r>
                <a:rPr lang="en-US" dirty="0">
                  <a:solidFill>
                    <a:prstClr val="black"/>
                  </a:solidFill>
                </a:rPr>
                <a:t>NE score</a:t>
              </a:r>
            </a:p>
            <a:p>
              <a:r>
                <a:rPr lang="en-US" dirty="0">
                  <a:solidFill>
                    <a:prstClr val="black"/>
                  </a:solidFill>
                </a:rPr>
                <a:t>NE markers</a:t>
              </a:r>
            </a:p>
            <a:p>
              <a:r>
                <a:rPr lang="en-US" dirty="0">
                  <a:solidFill>
                    <a:prstClr val="black"/>
                  </a:solidFill>
                </a:rPr>
                <a:t>ASCL1</a:t>
              </a:r>
            </a:p>
            <a:p>
              <a:r>
                <a:rPr lang="en-US" dirty="0">
                  <a:solidFill>
                    <a:prstClr val="black"/>
                  </a:solidFill>
                </a:rPr>
                <a:t>NKX2-1</a:t>
              </a:r>
            </a:p>
            <a:p>
              <a:r>
                <a:rPr lang="en-US" dirty="0">
                  <a:solidFill>
                    <a:prstClr val="black"/>
                  </a:solidFill>
                </a:rPr>
                <a:t>DLL3</a:t>
              </a:r>
            </a:p>
            <a:p>
              <a:r>
                <a:rPr lang="en-US" dirty="0">
                  <a:solidFill>
                    <a:prstClr val="black"/>
                  </a:solidFill>
                </a:rPr>
                <a:t>DLK1</a:t>
              </a:r>
            </a:p>
            <a:p>
              <a:r>
                <a:rPr lang="en-US" dirty="0">
                  <a:solidFill>
                    <a:prstClr val="black"/>
                  </a:solidFill>
                </a:rPr>
                <a:t>Epithelial </a:t>
              </a:r>
            </a:p>
            <a:p>
              <a:r>
                <a:rPr lang="en-US" dirty="0">
                  <a:solidFill>
                    <a:prstClr val="black"/>
                  </a:solidFill>
                </a:rPr>
                <a:t>Genes (select)</a:t>
              </a:r>
            </a:p>
          </p:txBody>
        </p:sp>
        <p:sp>
          <p:nvSpPr>
            <p:cNvPr id="13" name="TextBox 12"/>
            <p:cNvSpPr txBox="1"/>
            <p:nvPr/>
          </p:nvSpPr>
          <p:spPr>
            <a:xfrm>
              <a:off x="8106756" y="2532450"/>
              <a:ext cx="1321880" cy="3019573"/>
            </a:xfrm>
            <a:prstGeom prst="rect">
              <a:avLst/>
            </a:prstGeom>
            <a:noFill/>
          </p:spPr>
          <p:txBody>
            <a:bodyPr wrap="none" rtlCol="0">
              <a:spAutoFit/>
            </a:bodyPr>
            <a:lstStyle/>
            <a:p>
              <a:r>
                <a:rPr lang="en-US" dirty="0">
                  <a:solidFill>
                    <a:prstClr val="black"/>
                  </a:solidFill>
                </a:rPr>
                <a:t>NOTCH </a:t>
              </a:r>
            </a:p>
            <a:p>
              <a:r>
                <a:rPr lang="en-US" dirty="0">
                  <a:solidFill>
                    <a:prstClr val="black"/>
                  </a:solidFill>
                </a:rPr>
                <a:t>MYC</a:t>
              </a:r>
            </a:p>
            <a:p>
              <a:r>
                <a:rPr lang="en-US" dirty="0">
                  <a:solidFill>
                    <a:prstClr val="black"/>
                  </a:solidFill>
                </a:rPr>
                <a:t>REST</a:t>
              </a:r>
            </a:p>
            <a:p>
              <a:r>
                <a:rPr lang="en-US" dirty="0">
                  <a:solidFill>
                    <a:prstClr val="black"/>
                  </a:solidFill>
                </a:rPr>
                <a:t>(ASCL2)</a:t>
              </a:r>
            </a:p>
            <a:p>
              <a:r>
                <a:rPr lang="en-US" dirty="0">
                  <a:solidFill>
                    <a:prstClr val="black"/>
                  </a:solidFill>
                </a:rPr>
                <a:t>Hippo/YAP1</a:t>
              </a:r>
            </a:p>
            <a:p>
              <a:r>
                <a:rPr lang="en-US" dirty="0">
                  <a:solidFill>
                    <a:prstClr val="black"/>
                  </a:solidFill>
                </a:rPr>
                <a:t>TGF </a:t>
              </a:r>
              <a:r>
                <a:rPr lang="en-US" dirty="0">
                  <a:solidFill>
                    <a:prstClr val="black"/>
                  </a:solidFill>
                  <a:latin typeface="Symbol" panose="05050102010706020507" pitchFamily="18" charset="2"/>
                </a:rPr>
                <a:t>b</a:t>
              </a:r>
            </a:p>
            <a:p>
              <a:r>
                <a:rPr lang="en-US" dirty="0">
                  <a:solidFill>
                    <a:prstClr val="black"/>
                  </a:solidFill>
                </a:rPr>
                <a:t>Stem cells</a:t>
              </a:r>
            </a:p>
            <a:p>
              <a:r>
                <a:rPr lang="en-US" dirty="0">
                  <a:solidFill>
                    <a:prstClr val="black"/>
                  </a:solidFill>
                </a:rPr>
                <a:t>Mesenchymal </a:t>
              </a:r>
            </a:p>
            <a:p>
              <a:r>
                <a:rPr lang="en-US" dirty="0">
                  <a:solidFill>
                    <a:prstClr val="black"/>
                  </a:solidFill>
                </a:rPr>
                <a:t>Genes (select)</a:t>
              </a:r>
            </a:p>
            <a:p>
              <a:r>
                <a:rPr lang="en-US" dirty="0">
                  <a:solidFill>
                    <a:prstClr val="black"/>
                  </a:solidFill>
                </a:rPr>
                <a:t>FGFR1</a:t>
              </a:r>
            </a:p>
          </p:txBody>
        </p:sp>
        <p:sp>
          <p:nvSpPr>
            <p:cNvPr id="2" name="TextBox 1"/>
            <p:cNvSpPr txBox="1"/>
            <p:nvPr/>
          </p:nvSpPr>
          <p:spPr>
            <a:xfrm>
              <a:off x="4541479" y="4821319"/>
              <a:ext cx="748475" cy="369332"/>
            </a:xfrm>
            <a:prstGeom prst="rect">
              <a:avLst/>
            </a:prstGeom>
            <a:noFill/>
          </p:spPr>
          <p:txBody>
            <a:bodyPr wrap="none" rtlCol="0">
              <a:spAutoFit/>
            </a:bodyPr>
            <a:lstStyle/>
            <a:p>
              <a:r>
                <a:rPr lang="en-US" b="1" dirty="0">
                  <a:solidFill>
                    <a:prstClr val="black"/>
                  </a:solidFill>
                </a:rPr>
                <a:t>Down</a:t>
              </a:r>
            </a:p>
          </p:txBody>
        </p:sp>
        <p:sp>
          <p:nvSpPr>
            <p:cNvPr id="5" name="TextBox 4"/>
            <p:cNvSpPr txBox="1"/>
            <p:nvPr/>
          </p:nvSpPr>
          <p:spPr>
            <a:xfrm>
              <a:off x="4720991" y="2194421"/>
              <a:ext cx="458780" cy="369332"/>
            </a:xfrm>
            <a:prstGeom prst="rect">
              <a:avLst/>
            </a:prstGeom>
            <a:noFill/>
          </p:spPr>
          <p:txBody>
            <a:bodyPr wrap="none" rtlCol="0">
              <a:spAutoFit/>
            </a:bodyPr>
            <a:lstStyle/>
            <a:p>
              <a:r>
                <a:rPr lang="en-US" b="1" dirty="0">
                  <a:solidFill>
                    <a:prstClr val="black"/>
                  </a:solidFill>
                </a:rPr>
                <a:t>Up</a:t>
              </a:r>
            </a:p>
          </p:txBody>
        </p:sp>
        <p:sp>
          <p:nvSpPr>
            <p:cNvPr id="6" name="TextBox 5"/>
            <p:cNvSpPr txBox="1"/>
            <p:nvPr/>
          </p:nvSpPr>
          <p:spPr>
            <a:xfrm>
              <a:off x="7052852" y="2208510"/>
              <a:ext cx="748475" cy="369332"/>
            </a:xfrm>
            <a:prstGeom prst="rect">
              <a:avLst/>
            </a:prstGeom>
            <a:noFill/>
          </p:spPr>
          <p:txBody>
            <a:bodyPr wrap="none" rtlCol="0">
              <a:spAutoFit/>
            </a:bodyPr>
            <a:lstStyle/>
            <a:p>
              <a:r>
                <a:rPr lang="en-US" b="1" dirty="0">
                  <a:solidFill>
                    <a:prstClr val="black"/>
                  </a:solidFill>
                </a:rPr>
                <a:t>Down</a:t>
              </a:r>
            </a:p>
          </p:txBody>
        </p:sp>
        <p:sp>
          <p:nvSpPr>
            <p:cNvPr id="7" name="TextBox 6"/>
            <p:cNvSpPr txBox="1"/>
            <p:nvPr/>
          </p:nvSpPr>
          <p:spPr>
            <a:xfrm>
              <a:off x="7264582" y="4821319"/>
              <a:ext cx="458780" cy="369332"/>
            </a:xfrm>
            <a:prstGeom prst="rect">
              <a:avLst/>
            </a:prstGeom>
            <a:noFill/>
          </p:spPr>
          <p:txBody>
            <a:bodyPr wrap="none" rtlCol="0">
              <a:spAutoFit/>
            </a:bodyPr>
            <a:lstStyle/>
            <a:p>
              <a:r>
                <a:rPr lang="en-US" b="1" dirty="0">
                  <a:solidFill>
                    <a:prstClr val="black"/>
                  </a:solidFill>
                </a:rPr>
                <a:t>Up</a:t>
              </a:r>
            </a:p>
          </p:txBody>
        </p:sp>
        <p:pic>
          <p:nvPicPr>
            <p:cNvPr id="14" name="Picture 13" descr="HCC4000 xeno 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6988" y="1665297"/>
              <a:ext cx="1400929" cy="816472"/>
            </a:xfrm>
            <a:prstGeom prst="rect">
              <a:avLst/>
            </a:prstGeom>
          </p:spPr>
        </p:pic>
        <p:pic>
          <p:nvPicPr>
            <p:cNvPr id="18" name="Picture 17" descr="H526 xeno 2 afg.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8309" y="5025441"/>
              <a:ext cx="1370127" cy="837109"/>
            </a:xfrm>
            <a:prstGeom prst="rect">
              <a:avLst/>
            </a:prstGeom>
          </p:spPr>
        </p:pic>
        <p:sp>
          <p:nvSpPr>
            <p:cNvPr id="19" name="TextBox 18"/>
            <p:cNvSpPr txBox="1"/>
            <p:nvPr/>
          </p:nvSpPr>
          <p:spPr>
            <a:xfrm>
              <a:off x="5640761" y="2481769"/>
              <a:ext cx="1257075" cy="369332"/>
            </a:xfrm>
            <a:prstGeom prst="rect">
              <a:avLst/>
            </a:prstGeom>
            <a:noFill/>
          </p:spPr>
          <p:txBody>
            <a:bodyPr wrap="none" rtlCol="0">
              <a:spAutoFit/>
            </a:bodyPr>
            <a:lstStyle/>
            <a:p>
              <a:r>
                <a:rPr lang="en-US" b="1" dirty="0">
                  <a:solidFill>
                    <a:prstClr val="black"/>
                  </a:solidFill>
                </a:rPr>
                <a:t>ASCL1 High</a:t>
              </a:r>
            </a:p>
          </p:txBody>
        </p:sp>
        <p:sp>
          <p:nvSpPr>
            <p:cNvPr id="20" name="TextBox 19"/>
            <p:cNvSpPr txBox="1"/>
            <p:nvPr/>
          </p:nvSpPr>
          <p:spPr>
            <a:xfrm>
              <a:off x="5474392" y="3175099"/>
              <a:ext cx="1777410" cy="369332"/>
            </a:xfrm>
            <a:prstGeom prst="rect">
              <a:avLst/>
            </a:prstGeom>
            <a:noFill/>
          </p:spPr>
          <p:txBody>
            <a:bodyPr wrap="none" rtlCol="0">
              <a:spAutoFit/>
            </a:bodyPr>
            <a:lstStyle/>
            <a:p>
              <a:r>
                <a:rPr lang="en-US" b="1" dirty="0">
                  <a:solidFill>
                    <a:prstClr val="black"/>
                  </a:solidFill>
                </a:rPr>
                <a:t>(NEUROD1 High)</a:t>
              </a:r>
            </a:p>
          </p:txBody>
        </p:sp>
        <p:sp>
          <p:nvSpPr>
            <p:cNvPr id="21" name="TextBox 20"/>
            <p:cNvSpPr txBox="1"/>
            <p:nvPr/>
          </p:nvSpPr>
          <p:spPr>
            <a:xfrm>
              <a:off x="5705180" y="4677265"/>
              <a:ext cx="1321441" cy="389622"/>
            </a:xfrm>
            <a:prstGeom prst="rect">
              <a:avLst/>
            </a:prstGeom>
            <a:noFill/>
          </p:spPr>
          <p:txBody>
            <a:bodyPr wrap="none" rtlCol="0">
              <a:spAutoFit/>
            </a:bodyPr>
            <a:lstStyle/>
            <a:p>
              <a:r>
                <a:rPr lang="en-US" b="1" smtClean="0">
                  <a:solidFill>
                    <a:prstClr val="black"/>
                  </a:solidFill>
                </a:rPr>
                <a:t>Dual </a:t>
              </a:r>
              <a:r>
                <a:rPr lang="en-US" b="1" dirty="0">
                  <a:solidFill>
                    <a:prstClr val="black"/>
                  </a:solidFill>
                </a:rPr>
                <a:t>negative</a:t>
              </a:r>
            </a:p>
          </p:txBody>
        </p:sp>
        <p:sp>
          <p:nvSpPr>
            <p:cNvPr id="15" name="Rectangle 14"/>
            <p:cNvSpPr/>
            <p:nvPr/>
          </p:nvSpPr>
          <p:spPr>
            <a:xfrm>
              <a:off x="2660905" y="988231"/>
              <a:ext cx="7061926" cy="5528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5452836" y="1665297"/>
              <a:ext cx="1405081" cy="8164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58309" y="5025441"/>
              <a:ext cx="1370127" cy="837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2" name="Title 1"/>
          <p:cNvSpPr txBox="1">
            <a:spLocks/>
          </p:cNvSpPr>
          <p:nvPr/>
        </p:nvSpPr>
        <p:spPr>
          <a:xfrm>
            <a:off x="0" y="-184716"/>
            <a:ext cx="11964498"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Comic Sans MS" charset="0"/>
                <a:ea typeface="Comic Sans MS" charset="0"/>
                <a:cs typeface="Comic Sans MS" charset="0"/>
              </a:rPr>
              <a:t>Molecular Changes Associated with Loss of NE Differentiation in SCLC</a:t>
            </a:r>
          </a:p>
        </p:txBody>
      </p:sp>
      <p:sp>
        <p:nvSpPr>
          <p:cNvPr id="17" name="Rectangle 16"/>
          <p:cNvSpPr/>
          <p:nvPr/>
        </p:nvSpPr>
        <p:spPr>
          <a:xfrm>
            <a:off x="5781121" y="6423313"/>
            <a:ext cx="4819012" cy="369332"/>
          </a:xfrm>
          <a:prstGeom prst="rect">
            <a:avLst/>
          </a:prstGeom>
        </p:spPr>
        <p:txBody>
          <a:bodyPr wrap="none">
            <a:spAutoFit/>
          </a:bodyPr>
          <a:lstStyle/>
          <a:p>
            <a:pPr algn="ctr"/>
            <a:r>
              <a:rPr lang="en-US" dirty="0"/>
              <a:t>Zhang et al, Transl. Lung Cancer Res, </a:t>
            </a:r>
            <a:r>
              <a:rPr lang="en-US" dirty="0" smtClean="0"/>
              <a:t>On line </a:t>
            </a:r>
            <a:r>
              <a:rPr lang="en-US" dirty="0"/>
              <a:t>2018</a:t>
            </a:r>
          </a:p>
        </p:txBody>
      </p:sp>
    </p:spTree>
    <p:extLst>
      <p:ext uri="{BB962C8B-B14F-4D97-AF65-F5344CB8AC3E}">
        <p14:creationId xmlns:p14="http://schemas.microsoft.com/office/powerpoint/2010/main" val="610395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13305" y="392435"/>
            <a:ext cx="8483930" cy="646327"/>
          </a:xfrm>
          <a:prstGeom prst="rect">
            <a:avLst/>
          </a:prstGeom>
          <a:noFill/>
          <a:ln w="9525" algn="ctr">
            <a:noFill/>
            <a:miter lim="800000"/>
            <a:headEnd/>
            <a:tailEnd/>
          </a:ln>
        </p:spPr>
        <p:txBody>
          <a:bodyPr wrap="square" lIns="91435" tIns="45718" rIns="91435" bIns="45718">
            <a:spAutoFit/>
          </a:bodyPr>
          <a:lstStyle/>
          <a:p>
            <a:pPr algn="ctr"/>
            <a:r>
              <a:rPr lang="en-US" sz="3600" dirty="0" smtClean="0">
                <a:solidFill>
                  <a:srgbClr val="FFB51F"/>
                </a:solidFill>
                <a:latin typeface="Comic Sans MS" pitchFamily="66" charset="0"/>
                <a:cs typeface="Times New Roman" pitchFamily="18" charset="0"/>
              </a:rPr>
              <a:t>Adaptive and Innate Immunity </a:t>
            </a:r>
            <a:endParaRPr lang="en-US" sz="3600" dirty="0">
              <a:solidFill>
                <a:srgbClr val="FFB51F"/>
              </a:solidFill>
              <a:latin typeface="Comic Sans MS" pitchFamily="66" charset="0"/>
              <a:cs typeface="Times New Roman" pitchFamily="18" charset="0"/>
            </a:endParaRPr>
          </a:p>
        </p:txBody>
      </p:sp>
      <p:grpSp>
        <p:nvGrpSpPr>
          <p:cNvPr id="26" name="Group 25"/>
          <p:cNvGrpSpPr/>
          <p:nvPr/>
        </p:nvGrpSpPr>
        <p:grpSpPr>
          <a:xfrm>
            <a:off x="3094246" y="1921752"/>
            <a:ext cx="7402989" cy="2695538"/>
            <a:chOff x="609600" y="881228"/>
            <a:chExt cx="7402989" cy="2695538"/>
          </a:xfrm>
        </p:grpSpPr>
        <p:sp>
          <p:nvSpPr>
            <p:cNvPr id="24" name="Rectangle 1"/>
            <p:cNvSpPr>
              <a:spLocks noChangeArrowheads="1"/>
            </p:cNvSpPr>
            <p:nvPr/>
          </p:nvSpPr>
          <p:spPr bwMode="auto">
            <a:xfrm>
              <a:off x="609600" y="881228"/>
              <a:ext cx="461286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charset="0"/>
                <a:buChar char="•"/>
                <a:tabLst/>
              </a:pPr>
              <a:r>
                <a:rPr kumimoji="0" lang="x-none" altLang="x-none" sz="2800" i="0" u="none" strike="noStrike" cap="none" normalizeH="0" baseline="0" dirty="0" smtClean="0">
                  <a:ln>
                    <a:noFill/>
                  </a:ln>
                  <a:solidFill>
                    <a:schemeClr val="bg1"/>
                  </a:solidFill>
                  <a:effectLst/>
                  <a:latin typeface="Arial" charset="0"/>
                  <a:ea typeface="-webkit-standard" charset="0"/>
                </a:rPr>
                <a:t>Adaptive immunity</a:t>
              </a:r>
              <a:endParaRPr kumimoji="0" lang="en-US" altLang="x-none" sz="2800" i="0" u="none" strike="noStrike" cap="none" normalizeH="0" baseline="0" dirty="0" smtClean="0">
                <a:ln>
                  <a:noFill/>
                </a:ln>
                <a:solidFill>
                  <a:schemeClr val="bg1"/>
                </a:solidFill>
                <a:effectLst/>
                <a:latin typeface="Arial" charset="0"/>
                <a:ea typeface="-webkit-standard" charset="0"/>
              </a:endParaRPr>
            </a:p>
            <a:p>
              <a:pPr marR="0" lvl="0" algn="l" defTabSz="914400" rtl="0" eaLnBrk="0" fontAlgn="base" latinLnBrk="0" hangingPunct="0">
                <a:lnSpc>
                  <a:spcPct val="100000"/>
                </a:lnSpc>
                <a:spcBef>
                  <a:spcPct val="0"/>
                </a:spcBef>
                <a:spcAft>
                  <a:spcPct val="0"/>
                </a:spcAft>
                <a:buClrTx/>
                <a:buSzTx/>
                <a:buFontTx/>
                <a:buNone/>
                <a:tabLst>
                  <a:tab pos="684213" algn="l"/>
                  <a:tab pos="741363" algn="l"/>
                  <a:tab pos="911225" algn="l"/>
                </a:tabLst>
              </a:pPr>
              <a:r>
                <a:rPr lang="en-US" altLang="x-none" sz="2400" dirty="0">
                  <a:solidFill>
                    <a:schemeClr val="bg1"/>
                  </a:solidFill>
                  <a:latin typeface="Arial" charset="0"/>
                  <a:ea typeface="-webkit-standard" charset="0"/>
                </a:rPr>
                <a:t> </a:t>
              </a:r>
              <a:r>
                <a:rPr lang="en-US" altLang="x-none" sz="2400" dirty="0" smtClean="0">
                  <a:solidFill>
                    <a:schemeClr val="bg1"/>
                  </a:solidFill>
                  <a:latin typeface="Arial" charset="0"/>
                  <a:ea typeface="-webkit-standard" charset="0"/>
                </a:rPr>
                <a:t>        Antigen </a:t>
              </a:r>
              <a:r>
                <a:rPr lang="en-US" altLang="x-none" sz="2400" dirty="0" err="1" smtClean="0">
                  <a:solidFill>
                    <a:schemeClr val="bg1"/>
                  </a:solidFill>
                  <a:latin typeface="Arial" charset="0"/>
                  <a:ea typeface="-webkit-standard" charset="0"/>
                </a:rPr>
                <a:t>specifc</a:t>
              </a:r>
              <a:r>
                <a:rPr lang="en-US" altLang="x-none" sz="2400" dirty="0" smtClean="0">
                  <a:solidFill>
                    <a:schemeClr val="bg1"/>
                  </a:solidFill>
                  <a:latin typeface="Arial" charset="0"/>
                  <a:ea typeface="-webkit-standard" charset="0"/>
                </a:rPr>
                <a:t> responses </a:t>
              </a:r>
            </a:p>
            <a:p>
              <a:pPr marR="0" lvl="0" algn="l" defTabSz="914400" rtl="0" eaLnBrk="0" fontAlgn="base" latinLnBrk="0" hangingPunct="0">
                <a:lnSpc>
                  <a:spcPct val="100000"/>
                </a:lnSpc>
                <a:spcBef>
                  <a:spcPct val="0"/>
                </a:spcBef>
                <a:spcAft>
                  <a:spcPct val="0"/>
                </a:spcAft>
                <a:buClrTx/>
                <a:buSzTx/>
                <a:buFontTx/>
                <a:buNone/>
                <a:tabLst>
                  <a:tab pos="684213" algn="l"/>
                  <a:tab pos="741363" algn="l"/>
                  <a:tab pos="911225" algn="l"/>
                </a:tabLst>
              </a:pPr>
              <a:r>
                <a:rPr lang="en-US" altLang="x-none" sz="2400" dirty="0">
                  <a:solidFill>
                    <a:schemeClr val="bg1"/>
                  </a:solidFill>
                  <a:latin typeface="Arial" charset="0"/>
                  <a:ea typeface="-webkit-standard" charset="0"/>
                </a:rPr>
                <a:t> </a:t>
              </a:r>
              <a:r>
                <a:rPr lang="en-US" altLang="x-none" sz="2400" dirty="0" smtClean="0">
                  <a:solidFill>
                    <a:schemeClr val="bg1"/>
                  </a:solidFill>
                  <a:latin typeface="Arial" charset="0"/>
                  <a:ea typeface="-webkit-standard" charset="0"/>
                </a:rPr>
                <a:t>         (3-5 days+)</a:t>
              </a:r>
            </a:p>
            <a:p>
              <a:pPr marR="0" lvl="0" algn="l" defTabSz="914400" rtl="0" eaLnBrk="0" fontAlgn="base" latinLnBrk="0" hangingPunct="0">
                <a:lnSpc>
                  <a:spcPct val="100000"/>
                </a:lnSpc>
                <a:spcBef>
                  <a:spcPct val="0"/>
                </a:spcBef>
                <a:spcAft>
                  <a:spcPct val="0"/>
                </a:spcAft>
                <a:buClrTx/>
                <a:buSzTx/>
                <a:buFontTx/>
                <a:buNone/>
                <a:tabLst>
                  <a:tab pos="684213" algn="l"/>
                  <a:tab pos="741363" algn="l"/>
                  <a:tab pos="911225" algn="l"/>
                </a:tabLst>
              </a:pPr>
              <a:endParaRPr kumimoji="0" lang="en-US" altLang="x-none" sz="2800" i="0" u="none" strike="noStrike" cap="none" normalizeH="0" baseline="0" dirty="0">
                <a:ln>
                  <a:noFill/>
                </a:ln>
                <a:solidFill>
                  <a:schemeClr val="bg1"/>
                </a:solidFill>
                <a:effectLst/>
                <a:latin typeface="Arial" charset="0"/>
                <a:ea typeface="-webkit-standard" charset="0"/>
              </a:endParaRPr>
            </a:p>
            <a:p>
              <a:pPr marR="0" lvl="0" algn="l" defTabSz="914400" rtl="0" eaLnBrk="0" fontAlgn="base" latinLnBrk="0" hangingPunct="0">
                <a:lnSpc>
                  <a:spcPct val="100000"/>
                </a:lnSpc>
                <a:spcBef>
                  <a:spcPct val="0"/>
                </a:spcBef>
                <a:spcAft>
                  <a:spcPct val="0"/>
                </a:spcAft>
                <a:buClrTx/>
                <a:buSzTx/>
                <a:buFontTx/>
                <a:buNone/>
                <a:tabLst>
                  <a:tab pos="684213" algn="l"/>
                  <a:tab pos="741363" algn="l"/>
                  <a:tab pos="911225" algn="l"/>
                </a:tabLst>
              </a:pPr>
              <a:endParaRPr kumimoji="0" lang="x-none" altLang="x-none" sz="2800" i="0" u="none" strike="noStrike" cap="none" normalizeH="0" baseline="0" dirty="0">
                <a:ln>
                  <a:noFill/>
                </a:ln>
                <a:solidFill>
                  <a:schemeClr val="bg1"/>
                </a:solidFill>
                <a:effectLst/>
                <a:latin typeface="Arial" charset="0"/>
              </a:endParaRPr>
            </a:p>
          </p:txBody>
        </p:sp>
        <p:sp>
          <p:nvSpPr>
            <p:cNvPr id="25" name="Rectangle 1"/>
            <p:cNvSpPr>
              <a:spLocks noChangeArrowheads="1"/>
            </p:cNvSpPr>
            <p:nvPr/>
          </p:nvSpPr>
          <p:spPr bwMode="auto">
            <a:xfrm>
              <a:off x="609600" y="2314882"/>
              <a:ext cx="7402989"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charset="0"/>
                <a:buChar char="•"/>
                <a:tabLst/>
              </a:pPr>
              <a:r>
                <a:rPr kumimoji="0" lang="en-US" altLang="x-none" sz="2800" i="0" u="none" strike="noStrike" cap="none" normalizeH="0" baseline="0" dirty="0" smtClean="0">
                  <a:ln>
                    <a:noFill/>
                  </a:ln>
                  <a:solidFill>
                    <a:schemeClr val="bg1"/>
                  </a:solidFill>
                  <a:effectLst/>
                  <a:latin typeface="Arial" charset="0"/>
                  <a:ea typeface="-webkit-standard" charset="0"/>
                </a:rPr>
                <a:t>Innate</a:t>
              </a:r>
              <a:r>
                <a:rPr kumimoji="0" lang="x-none" altLang="x-none" sz="2800" i="0" u="none" strike="noStrike" cap="none" normalizeH="0" baseline="0" dirty="0" smtClean="0">
                  <a:ln>
                    <a:noFill/>
                  </a:ln>
                  <a:solidFill>
                    <a:schemeClr val="bg1"/>
                  </a:solidFill>
                  <a:effectLst/>
                  <a:latin typeface="Arial" charset="0"/>
                  <a:ea typeface="-webkit-standard" charset="0"/>
                </a:rPr>
                <a:t> immunity</a:t>
              </a:r>
              <a:endParaRPr kumimoji="0" lang="en-US" altLang="x-none" sz="2800" i="0" u="none" strike="noStrike" cap="none" normalizeH="0" baseline="0" dirty="0" smtClean="0">
                <a:ln>
                  <a:noFill/>
                </a:ln>
                <a:solidFill>
                  <a:schemeClr val="bg1"/>
                </a:solidFill>
                <a:effectLst/>
                <a:latin typeface="Arial" charset="0"/>
                <a:ea typeface="-webkit-standard"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2400" dirty="0" smtClean="0">
                  <a:solidFill>
                    <a:schemeClr val="bg1"/>
                  </a:solidFill>
                  <a:latin typeface="Arial" charset="0"/>
                  <a:ea typeface="-webkit-standard" charset="0"/>
                </a:rPr>
                <a:t>         Non-specific defenses activated by the antigen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sz="2400" dirty="0">
                  <a:solidFill>
                    <a:schemeClr val="bg1"/>
                  </a:solidFill>
                  <a:latin typeface="Arial" charset="0"/>
                  <a:ea typeface="-webkit-standard" charset="0"/>
                </a:rPr>
                <a:t> </a:t>
              </a:r>
              <a:r>
                <a:rPr lang="en-US" altLang="x-none" sz="2400" dirty="0" smtClean="0">
                  <a:solidFill>
                    <a:schemeClr val="bg1"/>
                  </a:solidFill>
                  <a:latin typeface="Arial" charset="0"/>
                  <a:ea typeface="-webkit-standard" charset="0"/>
                </a:rPr>
                <a:t>        (Within hours)</a:t>
              </a:r>
              <a:endParaRPr kumimoji="0" lang="x-none" altLang="x-none" sz="2400" i="0" u="none" strike="noStrike" cap="none" normalizeH="0" baseline="0" dirty="0">
                <a:ln>
                  <a:noFill/>
                </a:ln>
                <a:solidFill>
                  <a:schemeClr val="bg1"/>
                </a:solidFill>
                <a:effectLst/>
                <a:latin typeface="Arial" charset="0"/>
              </a:endParaRPr>
            </a:p>
          </p:txBody>
        </p:sp>
      </p:grpSp>
    </p:spTree>
    <p:extLst>
      <p:ext uri="{BB962C8B-B14F-4D97-AF65-F5344CB8AC3E}">
        <p14:creationId xmlns:p14="http://schemas.microsoft.com/office/powerpoint/2010/main" val="156306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672" y="569376"/>
            <a:ext cx="5060438" cy="954103"/>
          </a:xfrm>
          <a:prstGeom prst="rect">
            <a:avLst/>
          </a:prstGeom>
          <a:noFill/>
          <a:ln w="9525" algn="ctr">
            <a:noFill/>
            <a:miter lim="800000"/>
            <a:headEnd/>
            <a:tailEnd/>
          </a:ln>
        </p:spPr>
        <p:txBody>
          <a:bodyPr wrap="square" lIns="91435" tIns="45718" rIns="91435" bIns="45718">
            <a:spAutoFit/>
          </a:bodyPr>
          <a:lstStyle/>
          <a:p>
            <a:pPr algn="ctr"/>
            <a:r>
              <a:rPr lang="en-US" sz="2800" dirty="0" smtClean="0">
                <a:solidFill>
                  <a:srgbClr val="FFB51F"/>
                </a:solidFill>
                <a:latin typeface="Comic Sans MS" pitchFamily="66" charset="0"/>
                <a:cs typeface="Times New Roman" pitchFamily="18" charset="0"/>
              </a:rPr>
              <a:t>Components of Innate Immunity </a:t>
            </a:r>
            <a:endParaRPr lang="en-US" sz="2800" dirty="0">
              <a:solidFill>
                <a:srgbClr val="FFB51F"/>
              </a:solidFill>
              <a:latin typeface="Comic Sans MS" pitchFamily="66" charset="0"/>
              <a:cs typeface="Times New Roman" pitchFamily="18" charset="0"/>
            </a:endParaRPr>
          </a:p>
        </p:txBody>
      </p:sp>
      <p:sp>
        <p:nvSpPr>
          <p:cNvPr id="24" name="Rectangle 1"/>
          <p:cNvSpPr>
            <a:spLocks noChangeArrowheads="1"/>
          </p:cNvSpPr>
          <p:nvPr/>
        </p:nvSpPr>
        <p:spPr bwMode="auto">
          <a:xfrm>
            <a:off x="5244623" y="222729"/>
            <a:ext cx="5744906" cy="594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algn="l" defTabSz="914400" rtl="0" eaLnBrk="0" fontAlgn="base" latinLnBrk="0" hangingPunct="0">
              <a:spcBef>
                <a:spcPct val="0"/>
              </a:spcBef>
              <a:spcAft>
                <a:spcPts val="500"/>
              </a:spcAft>
              <a:buClrTx/>
              <a:buSzTx/>
              <a:buFont typeface="Arial" charset="0"/>
              <a:buChar char="•"/>
              <a:tabLst/>
            </a:pPr>
            <a:r>
              <a:rPr kumimoji="0" lang="en-US" altLang="x-none" sz="2000" i="0" u="none" strike="noStrike" cap="none" normalizeH="0" baseline="0" dirty="0" smtClean="0">
                <a:ln>
                  <a:noFill/>
                </a:ln>
                <a:solidFill>
                  <a:schemeClr val="bg1"/>
                </a:solidFill>
                <a:effectLst/>
              </a:rPr>
              <a:t>Toll-like</a:t>
            </a:r>
            <a:r>
              <a:rPr kumimoji="0" lang="en-US" altLang="x-none" sz="2000" i="0" u="none" strike="noStrike" cap="none" normalizeH="0" dirty="0" smtClean="0">
                <a:ln>
                  <a:noFill/>
                </a:ln>
                <a:solidFill>
                  <a:schemeClr val="bg1"/>
                </a:solidFill>
                <a:effectLst/>
              </a:rPr>
              <a:t> Receptors</a:t>
            </a:r>
          </a:p>
          <a:p>
            <a:pPr marL="285750" marR="0" lvl="0" algn="l" defTabSz="914400" rtl="0" eaLnBrk="0" fontAlgn="base" latinLnBrk="0" hangingPunct="0">
              <a:spcBef>
                <a:spcPct val="0"/>
              </a:spcBef>
              <a:spcAft>
                <a:spcPts val="500"/>
              </a:spcAft>
              <a:buClrTx/>
              <a:buSzTx/>
              <a:buFont typeface="Arial" charset="0"/>
              <a:buChar char="•"/>
              <a:tabLst/>
            </a:pPr>
            <a:r>
              <a:rPr lang="en-US" altLang="x-none" sz="2000" baseline="0" dirty="0" smtClean="0">
                <a:solidFill>
                  <a:schemeClr val="bg1"/>
                </a:solidFill>
              </a:rPr>
              <a:t>Cytokines (4 major families)</a:t>
            </a:r>
          </a:p>
          <a:p>
            <a:pPr marL="742950" lvl="1" eaLnBrk="0" fontAlgn="base" hangingPunct="0">
              <a:spcBef>
                <a:spcPct val="0"/>
              </a:spcBef>
              <a:spcAft>
                <a:spcPts val="500"/>
              </a:spcAft>
              <a:buFont typeface="Arial" charset="0"/>
              <a:buChar char="•"/>
            </a:pPr>
            <a:r>
              <a:rPr lang="en-US" altLang="x-none" dirty="0" smtClean="0">
                <a:solidFill>
                  <a:srgbClr val="00FDED"/>
                </a:solidFill>
              </a:rPr>
              <a:t>Interferon</a:t>
            </a:r>
            <a:r>
              <a:rPr lang="en-US" altLang="x-none" dirty="0" smtClean="0">
                <a:solidFill>
                  <a:srgbClr val="00FDED"/>
                </a:solidFill>
                <a:latin typeface="Arial" charset="0"/>
              </a:rPr>
              <a:t> family including </a:t>
            </a:r>
            <a:r>
              <a:rPr lang="en-US" altLang="x-none" dirty="0" err="1" smtClean="0">
                <a:solidFill>
                  <a:srgbClr val="00FDED"/>
                </a:solidFill>
                <a:latin typeface="Arial" charset="0"/>
              </a:rPr>
              <a:t>IFN</a:t>
            </a:r>
            <a:r>
              <a:rPr lang="en-US" altLang="x-none" dirty="0" err="1" smtClean="0">
                <a:solidFill>
                  <a:srgbClr val="00FDED"/>
                </a:solidFill>
                <a:latin typeface="Symbol" charset="2"/>
                <a:ea typeface="Symbol" charset="2"/>
                <a:cs typeface="Symbol" charset="2"/>
              </a:rPr>
              <a:t>g</a:t>
            </a:r>
            <a:endParaRPr lang="en-US" altLang="x-none" dirty="0" smtClean="0">
              <a:solidFill>
                <a:srgbClr val="00FDED"/>
              </a:solidFill>
              <a:latin typeface="Symbol" charset="2"/>
              <a:ea typeface="Symbol" charset="2"/>
              <a:cs typeface="Symbol" charset="2"/>
            </a:endParaRPr>
          </a:p>
          <a:p>
            <a:pPr marL="742950" lvl="1" eaLnBrk="0" fontAlgn="base" hangingPunct="0">
              <a:spcBef>
                <a:spcPct val="0"/>
              </a:spcBef>
              <a:spcAft>
                <a:spcPts val="500"/>
              </a:spcAft>
              <a:buFont typeface="Arial" charset="0"/>
              <a:buChar char="•"/>
            </a:pPr>
            <a:r>
              <a:rPr lang="en-US" altLang="x-none" dirty="0" smtClean="0">
                <a:solidFill>
                  <a:srgbClr val="00FDED"/>
                </a:solidFill>
                <a:ea typeface="Symbol" charset="2"/>
                <a:cs typeface="Symbol" charset="2"/>
              </a:rPr>
              <a:t>Interleukin family</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Chemokine family</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Tumor Necrosis Family</a:t>
            </a:r>
          </a:p>
          <a:p>
            <a:pPr marL="285750" marR="0" lvl="0" algn="l" defTabSz="914400" rtl="0" eaLnBrk="0" fontAlgn="base" latinLnBrk="0" hangingPunct="0">
              <a:spcBef>
                <a:spcPct val="0"/>
              </a:spcBef>
              <a:spcAft>
                <a:spcPts val="500"/>
              </a:spcAft>
              <a:buClrTx/>
              <a:buSzTx/>
              <a:buFont typeface="Arial" charset="0"/>
              <a:buChar char="•"/>
              <a:tabLst/>
            </a:pPr>
            <a:r>
              <a:rPr lang="en-US" altLang="x-none" sz="2000" dirty="0" smtClean="0">
                <a:solidFill>
                  <a:schemeClr val="bg1"/>
                </a:solidFill>
                <a:latin typeface="+mj-lt"/>
                <a:ea typeface="Symbol" charset="2"/>
                <a:cs typeface="Symbol" charset="2"/>
              </a:rPr>
              <a:t>Complement System</a:t>
            </a:r>
          </a:p>
          <a:p>
            <a:pPr marL="285750" eaLnBrk="0" fontAlgn="base" hangingPunct="0">
              <a:spcBef>
                <a:spcPct val="0"/>
              </a:spcBef>
              <a:spcAft>
                <a:spcPts val="500"/>
              </a:spcAft>
              <a:buFont typeface="Arial" charset="0"/>
              <a:buChar char="•"/>
            </a:pPr>
            <a:r>
              <a:rPr lang="en-US" sz="2000" dirty="0">
                <a:solidFill>
                  <a:schemeClr val="bg1"/>
                </a:solidFill>
              </a:rPr>
              <a:t>Major </a:t>
            </a:r>
            <a:r>
              <a:rPr lang="en-US" sz="2000" dirty="0" err="1">
                <a:solidFill>
                  <a:schemeClr val="bg1"/>
                </a:solidFill>
              </a:rPr>
              <a:t>Histocompatability</a:t>
            </a:r>
            <a:r>
              <a:rPr lang="en-US" sz="2000" dirty="0">
                <a:solidFill>
                  <a:schemeClr val="bg1"/>
                </a:solidFill>
              </a:rPr>
              <a:t> Complex (HLA antigens)</a:t>
            </a:r>
          </a:p>
          <a:p>
            <a:pPr marL="285750" marR="0" lvl="0" algn="l" defTabSz="914400" rtl="0" eaLnBrk="0" fontAlgn="base" latinLnBrk="0" hangingPunct="0">
              <a:spcBef>
                <a:spcPct val="0"/>
              </a:spcBef>
              <a:spcAft>
                <a:spcPts val="500"/>
              </a:spcAft>
              <a:buClrTx/>
              <a:buSzTx/>
              <a:buFont typeface="Arial" charset="0"/>
              <a:buChar char="•"/>
              <a:tabLst/>
            </a:pPr>
            <a:r>
              <a:rPr lang="en-US" altLang="x-none" sz="2000" dirty="0" smtClean="0">
                <a:solidFill>
                  <a:schemeClr val="bg1"/>
                </a:solidFill>
                <a:latin typeface="+mj-lt"/>
                <a:ea typeface="Symbol" charset="2"/>
                <a:cs typeface="Symbol" charset="2"/>
              </a:rPr>
              <a:t>The </a:t>
            </a:r>
            <a:r>
              <a:rPr lang="en-US" altLang="x-none" sz="2000" dirty="0" err="1">
                <a:solidFill>
                  <a:schemeClr val="bg1"/>
                </a:solidFill>
                <a:latin typeface="+mj-lt"/>
                <a:ea typeface="Symbol" charset="2"/>
                <a:cs typeface="Symbol" charset="2"/>
              </a:rPr>
              <a:t>I</a:t>
            </a:r>
            <a:r>
              <a:rPr lang="en-US" altLang="x-none" sz="2000" dirty="0" err="1" smtClean="0">
                <a:solidFill>
                  <a:schemeClr val="bg1"/>
                </a:solidFill>
                <a:latin typeface="+mj-lt"/>
                <a:ea typeface="Symbol" charset="2"/>
                <a:cs typeface="Symbol" charset="2"/>
              </a:rPr>
              <a:t>nflammasome</a:t>
            </a:r>
            <a:endParaRPr lang="en-US" altLang="x-none" sz="2000" dirty="0" smtClean="0">
              <a:solidFill>
                <a:schemeClr val="bg1"/>
              </a:solidFill>
              <a:latin typeface="+mj-lt"/>
              <a:ea typeface="Symbol" charset="2"/>
              <a:cs typeface="Symbol" charset="2"/>
            </a:endParaRPr>
          </a:p>
          <a:p>
            <a:pPr marL="285750" marR="0" lvl="0" algn="l" defTabSz="914400" rtl="0" eaLnBrk="0" fontAlgn="base" latinLnBrk="0" hangingPunct="0">
              <a:spcBef>
                <a:spcPct val="0"/>
              </a:spcBef>
              <a:spcAft>
                <a:spcPts val="500"/>
              </a:spcAft>
              <a:buClrTx/>
              <a:buSzTx/>
              <a:buFont typeface="Arial" charset="0"/>
              <a:buChar char="•"/>
              <a:tabLst/>
            </a:pPr>
            <a:r>
              <a:rPr lang="en-US" altLang="x-none" sz="2000" dirty="0" smtClean="0">
                <a:solidFill>
                  <a:schemeClr val="bg1"/>
                </a:solidFill>
                <a:latin typeface="+mj-lt"/>
                <a:ea typeface="Symbol" charset="2"/>
                <a:cs typeface="Symbol" charset="2"/>
              </a:rPr>
              <a:t>Cellular responses – immune &amp; Inflammatory cells</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Neutrophils</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Macrophages</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NK cells</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Dendritic cells</a:t>
            </a:r>
          </a:p>
          <a:p>
            <a:pPr marL="742950" lvl="1" eaLnBrk="0" fontAlgn="base" hangingPunct="0">
              <a:spcBef>
                <a:spcPct val="0"/>
              </a:spcBef>
              <a:spcAft>
                <a:spcPts val="500"/>
              </a:spcAft>
              <a:buFont typeface="Arial" charset="0"/>
              <a:buChar char="•"/>
            </a:pPr>
            <a:r>
              <a:rPr lang="en-US" altLang="x-none" dirty="0" smtClean="0">
                <a:solidFill>
                  <a:srgbClr val="00FDED"/>
                </a:solidFill>
                <a:latin typeface="+mj-lt"/>
                <a:ea typeface="Symbol" charset="2"/>
                <a:cs typeface="Symbol" charset="2"/>
              </a:rPr>
              <a:t>Eosinophils</a:t>
            </a:r>
            <a:endParaRPr lang="en-US" altLang="x-none" dirty="0" smtClean="0">
              <a:solidFill>
                <a:srgbClr val="00FDED"/>
              </a:solidFill>
              <a:latin typeface="Symbol" charset="2"/>
              <a:ea typeface="Symbol" charset="2"/>
              <a:cs typeface="Symbol" charset="2"/>
            </a:endParaRPr>
          </a:p>
          <a:p>
            <a:pPr marL="285750" marR="0" lvl="0" indent="-285750" algn="l" defTabSz="914400" rtl="0" eaLnBrk="0" fontAlgn="base" latinLnBrk="0" hangingPunct="0">
              <a:spcBef>
                <a:spcPct val="0"/>
              </a:spcBef>
              <a:buClrTx/>
              <a:buSzTx/>
              <a:buFont typeface="Arial" charset="0"/>
              <a:buChar char="•"/>
              <a:tabLst/>
            </a:pPr>
            <a:endParaRPr lang="en-US" altLang="x-none" baseline="0" dirty="0" smtClean="0">
              <a:solidFill>
                <a:schemeClr val="bg1"/>
              </a:solidFill>
              <a:latin typeface="Arial" charset="0"/>
            </a:endParaRPr>
          </a:p>
          <a:p>
            <a:pPr marL="285750" marR="0" lvl="0" indent="-285750" algn="l" defTabSz="914400" rtl="0" eaLnBrk="0" fontAlgn="base" latinLnBrk="0" hangingPunct="0">
              <a:spcBef>
                <a:spcPct val="0"/>
              </a:spcBef>
              <a:buClrTx/>
              <a:buSzTx/>
              <a:buFont typeface="Arial" charset="0"/>
              <a:buChar char="•"/>
              <a:tabLst/>
            </a:pPr>
            <a:endParaRPr kumimoji="0" lang="x-none" altLang="x-none" sz="1800" i="0" u="none" strike="noStrike" cap="none" normalizeH="0" baseline="0" dirty="0">
              <a:ln>
                <a:noFill/>
              </a:ln>
              <a:solidFill>
                <a:schemeClr val="bg1"/>
              </a:solidFill>
              <a:effectLst/>
              <a:latin typeface="Arial" charset="0"/>
            </a:endParaRPr>
          </a:p>
        </p:txBody>
      </p:sp>
      <p:sp>
        <p:nvSpPr>
          <p:cNvPr id="2" name="Rectangle 1"/>
          <p:cNvSpPr/>
          <p:nvPr/>
        </p:nvSpPr>
        <p:spPr>
          <a:xfrm>
            <a:off x="944657" y="5730327"/>
            <a:ext cx="10721778" cy="880369"/>
          </a:xfrm>
          <a:prstGeom prst="rect">
            <a:avLst/>
          </a:prstGeom>
          <a:ln>
            <a:solidFill>
              <a:schemeClr val="bg1"/>
            </a:solidFill>
          </a:ln>
        </p:spPr>
        <p:txBody>
          <a:bodyPr wrap="square">
            <a:spAutoFit/>
          </a:bodyPr>
          <a:lstStyle/>
          <a:p>
            <a:pPr lvl="0" eaLnBrk="0" fontAlgn="base" hangingPunct="0">
              <a:lnSpc>
                <a:spcPct val="150000"/>
              </a:lnSpc>
              <a:spcBef>
                <a:spcPct val="0"/>
              </a:spcBef>
            </a:pPr>
            <a:r>
              <a:rPr lang="en-US" altLang="x-none" dirty="0" smtClean="0">
                <a:solidFill>
                  <a:schemeClr val="bg1"/>
                </a:solidFill>
              </a:rPr>
              <a:t>Punch line: All of these components of the Innate Immune system (22 cell types, &gt;200 genes) are highly significantly up regulated in the low NE subtype of SCLC (Group and individual p values 5.8E-03 to 2.6E-11)</a:t>
            </a:r>
            <a:endParaRPr lang="en-US" altLang="x-none" dirty="0">
              <a:solidFill>
                <a:schemeClr val="bg1"/>
              </a:solidFill>
            </a:endParaRPr>
          </a:p>
        </p:txBody>
      </p:sp>
      <p:grpSp>
        <p:nvGrpSpPr>
          <p:cNvPr id="7" name="Group 6"/>
          <p:cNvGrpSpPr/>
          <p:nvPr/>
        </p:nvGrpSpPr>
        <p:grpSpPr>
          <a:xfrm>
            <a:off x="367837" y="2126778"/>
            <a:ext cx="4447708" cy="3310102"/>
            <a:chOff x="55915" y="2143870"/>
            <a:chExt cx="4447708" cy="3310102"/>
          </a:xfrm>
        </p:grpSpPr>
        <p:grpSp>
          <p:nvGrpSpPr>
            <p:cNvPr id="4" name="Group 3"/>
            <p:cNvGrpSpPr/>
            <p:nvPr/>
          </p:nvGrpSpPr>
          <p:grpSpPr>
            <a:xfrm>
              <a:off x="55915" y="2143870"/>
              <a:ext cx="4447708" cy="3310102"/>
              <a:chOff x="26005" y="2084050"/>
              <a:chExt cx="4447708" cy="3310102"/>
            </a:xfrm>
          </p:grpSpPr>
          <p:pic>
            <p:nvPicPr>
              <p:cNvPr id="3074" name="Picture 2" descr="https://courses.washington.edu/conj/bess/jakstat/JAK-STAT-new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66" y="2425060"/>
                <a:ext cx="4066047" cy="2969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005" y="2084050"/>
                <a:ext cx="4228658" cy="369332"/>
              </a:xfrm>
              <a:prstGeom prst="rect">
                <a:avLst/>
              </a:prstGeom>
            </p:spPr>
            <p:txBody>
              <a:bodyPr wrap="none">
                <a:spAutoFit/>
              </a:bodyPr>
              <a:lstStyle/>
              <a:p>
                <a:pPr marL="742950" lvl="1" eaLnBrk="0" fontAlgn="base" hangingPunct="0">
                  <a:spcBef>
                    <a:spcPct val="0"/>
                  </a:spcBef>
                  <a:spcAft>
                    <a:spcPts val="500"/>
                  </a:spcAft>
                </a:pPr>
                <a:r>
                  <a:rPr lang="en-US" altLang="x-none" dirty="0" smtClean="0">
                    <a:solidFill>
                      <a:schemeClr val="bg1"/>
                    </a:solidFill>
                    <a:ea typeface="Symbol" charset="2"/>
                    <a:cs typeface="Symbol" charset="2"/>
                  </a:rPr>
                  <a:t>Cytokines act via JAK-STAT pathway</a:t>
                </a:r>
                <a:endParaRPr lang="en-US" altLang="x-none" dirty="0">
                  <a:solidFill>
                    <a:schemeClr val="bg1"/>
                  </a:solidFill>
                  <a:ea typeface="Symbol" charset="2"/>
                  <a:cs typeface="Symbol" charset="2"/>
                </a:endParaRPr>
              </a:p>
            </p:txBody>
          </p:sp>
        </p:grpSp>
        <p:sp>
          <p:nvSpPr>
            <p:cNvPr id="10" name="Oval 9"/>
            <p:cNvSpPr/>
            <p:nvPr/>
          </p:nvSpPr>
          <p:spPr>
            <a:xfrm>
              <a:off x="525566" y="2550920"/>
              <a:ext cx="1042588" cy="303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179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834293" y="0"/>
            <a:ext cx="9060389" cy="838200"/>
          </a:xfrm>
        </p:spPr>
        <p:txBody>
          <a:bodyPr>
            <a:normAutofit/>
          </a:bodyPr>
          <a:lstStyle/>
          <a:p>
            <a:r>
              <a:rPr lang="en-US" sz="3600" dirty="0" smtClean="0">
                <a:solidFill>
                  <a:srgbClr val="F6A400"/>
                </a:solidFill>
                <a:latin typeface="Comic Sans MS" panose="030F0702030302020204" pitchFamily="66" charset="0"/>
              </a:rPr>
              <a:t>CD47 -  The “Don</a:t>
            </a:r>
            <a:r>
              <a:rPr lang="uk-UA" sz="3600" dirty="0" smtClean="0">
                <a:solidFill>
                  <a:srgbClr val="F6A400"/>
                </a:solidFill>
                <a:latin typeface="Comic Sans MS" panose="030F0702030302020204" pitchFamily="66" charset="0"/>
              </a:rPr>
              <a:t>’</a:t>
            </a:r>
            <a:r>
              <a:rPr lang="en-US" sz="3600" dirty="0" smtClean="0">
                <a:solidFill>
                  <a:srgbClr val="F6A400"/>
                </a:solidFill>
                <a:latin typeface="Comic Sans MS" panose="030F0702030302020204" pitchFamily="66" charset="0"/>
              </a:rPr>
              <a:t>t Eat Me!” Antigen</a:t>
            </a:r>
            <a:endParaRPr lang="en-US" sz="3600" dirty="0">
              <a:solidFill>
                <a:srgbClr val="F6A400"/>
              </a:solidFill>
              <a:latin typeface="Comic Sans MS" panose="030F0702030302020204" pitchFamily="66" charset="0"/>
            </a:endParaRPr>
          </a:p>
        </p:txBody>
      </p:sp>
      <p:sp>
        <p:nvSpPr>
          <p:cNvPr id="21" name="TextBox 20"/>
          <p:cNvSpPr txBox="1"/>
          <p:nvPr/>
        </p:nvSpPr>
        <p:spPr>
          <a:xfrm>
            <a:off x="6212793" y="1182361"/>
            <a:ext cx="4902438" cy="3046988"/>
          </a:xfrm>
          <a:prstGeom prst="rect">
            <a:avLst/>
          </a:prstGeom>
          <a:noFill/>
        </p:spPr>
        <p:txBody>
          <a:bodyPr wrap="square" rtlCol="0">
            <a:spAutoFit/>
          </a:bodyPr>
          <a:lstStyle/>
          <a:p>
            <a:pPr marL="342900" indent="-342900">
              <a:buFont typeface="Arial" charset="0"/>
              <a:buChar char="•"/>
            </a:pPr>
            <a:r>
              <a:rPr lang="en-US" sz="2400" dirty="0" smtClean="0">
                <a:solidFill>
                  <a:schemeClr val="bg1"/>
                </a:solidFill>
              </a:rPr>
              <a:t>CD47 is expressed at variable levels on the surface of most cells, including SCLC </a:t>
            </a:r>
          </a:p>
          <a:p>
            <a:pPr marL="342900" indent="-342900">
              <a:buFont typeface="Arial" charset="0"/>
              <a:buChar char="•"/>
            </a:pPr>
            <a:r>
              <a:rPr lang="en-US" sz="2400" dirty="0" smtClean="0">
                <a:solidFill>
                  <a:schemeClr val="bg1"/>
                </a:solidFill>
              </a:rPr>
              <a:t>It binds to the </a:t>
            </a:r>
            <a:r>
              <a:rPr lang="en-US" sz="2400" dirty="0" err="1" smtClean="0">
                <a:solidFill>
                  <a:schemeClr val="bg1"/>
                </a:solidFill>
              </a:rPr>
              <a:t>SIRP</a:t>
            </a:r>
            <a:r>
              <a:rPr lang="en-US" sz="2400" dirty="0" err="1" smtClean="0">
                <a:solidFill>
                  <a:schemeClr val="bg1"/>
                </a:solidFill>
                <a:latin typeface="Symbol" charset="2"/>
                <a:ea typeface="Symbol" charset="2"/>
                <a:cs typeface="Symbol" charset="2"/>
              </a:rPr>
              <a:t>a</a:t>
            </a:r>
            <a:r>
              <a:rPr lang="en-US" sz="2400" dirty="0" smtClean="0">
                <a:solidFill>
                  <a:schemeClr val="bg1"/>
                </a:solidFill>
              </a:rPr>
              <a:t> receptor on macrophages  sending a “Don</a:t>
            </a:r>
            <a:r>
              <a:rPr lang="uk-UA" sz="2400" dirty="0" smtClean="0">
                <a:solidFill>
                  <a:schemeClr val="bg1"/>
                </a:solidFill>
              </a:rPr>
              <a:t>’</a:t>
            </a:r>
            <a:r>
              <a:rPr lang="en-US" sz="2400" dirty="0" smtClean="0">
                <a:solidFill>
                  <a:schemeClr val="bg1"/>
                </a:solidFill>
              </a:rPr>
              <a:t>t Eat Me!” signal</a:t>
            </a:r>
          </a:p>
          <a:p>
            <a:pPr marL="342900" indent="-342900">
              <a:buFont typeface="Arial" charset="0"/>
              <a:buChar char="•"/>
            </a:pPr>
            <a:r>
              <a:rPr lang="en-US" sz="2400" dirty="0" smtClean="0">
                <a:solidFill>
                  <a:schemeClr val="bg1"/>
                </a:solidFill>
              </a:rPr>
              <a:t>Blocking this interaction results in greater cancer cell kill</a:t>
            </a:r>
            <a:endParaRPr lang="en-US" sz="2400" dirty="0">
              <a:solidFill>
                <a:schemeClr val="bg1"/>
              </a:solidFill>
            </a:endParaRPr>
          </a:p>
        </p:txBody>
      </p:sp>
      <p:grpSp>
        <p:nvGrpSpPr>
          <p:cNvPr id="2" name="Group 1"/>
          <p:cNvGrpSpPr/>
          <p:nvPr/>
        </p:nvGrpSpPr>
        <p:grpSpPr>
          <a:xfrm>
            <a:off x="476922" y="1182361"/>
            <a:ext cx="5045304" cy="3325880"/>
            <a:chOff x="476922" y="1182361"/>
            <a:chExt cx="5045304" cy="3325880"/>
          </a:xfrm>
        </p:grpSpPr>
        <p:grpSp>
          <p:nvGrpSpPr>
            <p:cNvPr id="22" name="Group 21"/>
            <p:cNvGrpSpPr/>
            <p:nvPr/>
          </p:nvGrpSpPr>
          <p:grpSpPr>
            <a:xfrm>
              <a:off x="476922" y="1182361"/>
              <a:ext cx="5045304" cy="3325880"/>
              <a:chOff x="457001" y="1000082"/>
              <a:chExt cx="5045304" cy="3325880"/>
            </a:xfrm>
          </p:grpSpPr>
          <p:pic>
            <p:nvPicPr>
              <p:cNvPr id="19" name="Picture 18"/>
              <p:cNvPicPr>
                <a:picLocks noChangeAspect="1"/>
              </p:cNvPicPr>
              <p:nvPr/>
            </p:nvPicPr>
            <p:blipFill>
              <a:blip r:embed="rId3"/>
              <a:stretch>
                <a:fillRect/>
              </a:stretch>
            </p:blipFill>
            <p:spPr>
              <a:xfrm>
                <a:off x="457001" y="1000082"/>
                <a:ext cx="5045304" cy="2956548"/>
              </a:xfrm>
              <a:prstGeom prst="rect">
                <a:avLst/>
              </a:prstGeom>
            </p:spPr>
          </p:pic>
          <p:sp>
            <p:nvSpPr>
              <p:cNvPr id="20" name="Rectangle 19"/>
              <p:cNvSpPr/>
              <p:nvPr/>
            </p:nvSpPr>
            <p:spPr>
              <a:xfrm>
                <a:off x="3356846" y="3956630"/>
                <a:ext cx="2145459" cy="369332"/>
              </a:xfrm>
              <a:prstGeom prst="rect">
                <a:avLst/>
              </a:prstGeom>
            </p:spPr>
            <p:txBody>
              <a:bodyPr wrap="none">
                <a:spAutoFit/>
              </a:bodyPr>
              <a:lstStyle/>
              <a:p>
                <a:r>
                  <a:rPr lang="en-US" smtClean="0">
                    <a:solidFill>
                      <a:schemeClr val="bg1"/>
                    </a:solidFill>
                  </a:rPr>
                  <a:t>Trillium Therapeutics</a:t>
                </a:r>
                <a:endParaRPr lang="en-US" dirty="0"/>
              </a:p>
            </p:txBody>
          </p:sp>
        </p:grpSp>
        <p:sp>
          <p:nvSpPr>
            <p:cNvPr id="23" name="Oval 22"/>
            <p:cNvSpPr/>
            <p:nvPr/>
          </p:nvSpPr>
          <p:spPr>
            <a:xfrm>
              <a:off x="2999574" y="2559443"/>
              <a:ext cx="1623701" cy="11454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123778" y="5186930"/>
            <a:ext cx="10188004" cy="1535704"/>
            <a:chOff x="1123778" y="5186930"/>
            <a:chExt cx="10188004" cy="1535704"/>
          </a:xfrm>
        </p:grpSpPr>
        <p:grpSp>
          <p:nvGrpSpPr>
            <p:cNvPr id="18" name="Group 17"/>
            <p:cNvGrpSpPr/>
            <p:nvPr/>
          </p:nvGrpSpPr>
          <p:grpSpPr>
            <a:xfrm>
              <a:off x="1123778" y="5186930"/>
              <a:ext cx="10188004" cy="1535704"/>
              <a:chOff x="1123778" y="4451991"/>
              <a:chExt cx="10188004" cy="1535704"/>
            </a:xfrm>
          </p:grpSpPr>
          <p:grpSp>
            <p:nvGrpSpPr>
              <p:cNvPr id="16" name="Group 15"/>
              <p:cNvGrpSpPr/>
              <p:nvPr/>
            </p:nvGrpSpPr>
            <p:grpSpPr>
              <a:xfrm>
                <a:off x="1123778" y="4451991"/>
                <a:ext cx="10188004" cy="1131826"/>
                <a:chOff x="867406" y="2742832"/>
                <a:chExt cx="10188004" cy="1131826"/>
              </a:xfrm>
            </p:grpSpPr>
            <p:pic>
              <p:nvPicPr>
                <p:cNvPr id="4" name="Picture 2"/>
                <p:cNvPicPr>
                  <a:picLocks noChangeArrowheads="1"/>
                </p:cNvPicPr>
                <p:nvPr/>
              </p:nvPicPr>
              <p:blipFill>
                <a:blip r:embed="rId4">
                  <a:extLst>
                    <a:ext uri="{28A0092B-C50C-407E-A947-70E740481C1C}">
                      <a14:useLocalDpi xmlns:a14="http://schemas.microsoft.com/office/drawing/2010/main"/>
                    </a:ext>
                  </a:extLst>
                </a:blip>
                <a:stretch>
                  <a:fillRect/>
                </a:stretch>
              </p:blipFill>
              <p:spPr bwMode="auto">
                <a:xfrm>
                  <a:off x="1911410" y="2742832"/>
                  <a:ext cx="91440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67406" y="2904714"/>
                  <a:ext cx="1044004" cy="369332"/>
                </a:xfrm>
                <a:prstGeom prst="rect">
                  <a:avLst/>
                </a:prstGeom>
              </p:spPr>
              <p:txBody>
                <a:bodyPr wrap="none">
                  <a:spAutoFit/>
                </a:bodyPr>
                <a:lstStyle/>
                <a:p>
                  <a:r>
                    <a:rPr lang="en-US" dirty="0" smtClean="0">
                      <a:solidFill>
                        <a:schemeClr val="bg1"/>
                      </a:solidFill>
                    </a:rPr>
                    <a:t>Tumor ID</a:t>
                  </a:r>
                  <a:endParaRPr lang="en-US" dirty="0"/>
                </a:p>
              </p:txBody>
            </p:sp>
            <p:sp>
              <p:nvSpPr>
                <p:cNvPr id="14" name="Rectangle 13"/>
                <p:cNvSpPr/>
                <p:nvPr/>
              </p:nvSpPr>
              <p:spPr>
                <a:xfrm>
                  <a:off x="893118" y="3420024"/>
                  <a:ext cx="684803" cy="369332"/>
                </a:xfrm>
                <a:prstGeom prst="rect">
                  <a:avLst/>
                </a:prstGeom>
              </p:spPr>
              <p:txBody>
                <a:bodyPr wrap="none">
                  <a:spAutoFit/>
                </a:bodyPr>
                <a:lstStyle/>
                <a:p>
                  <a:pPr algn="ctr"/>
                  <a:r>
                    <a:rPr lang="en-US" smtClean="0">
                      <a:solidFill>
                        <a:schemeClr val="bg1"/>
                      </a:solidFill>
                    </a:rPr>
                    <a:t>CD47</a:t>
                  </a:r>
                  <a:endParaRPr lang="en-US" dirty="0" smtClean="0">
                    <a:solidFill>
                      <a:schemeClr val="bg1"/>
                    </a:solidFill>
                  </a:endParaRPr>
                </a:p>
              </p:txBody>
            </p:sp>
            <p:pic>
              <p:nvPicPr>
                <p:cNvPr id="15" name="Picture 14"/>
                <p:cNvPicPr>
                  <a:picLocks/>
                </p:cNvPicPr>
                <p:nvPr/>
              </p:nvPicPr>
              <p:blipFill>
                <a:blip r:embed="rId5"/>
                <a:stretch>
                  <a:fillRect/>
                </a:stretch>
              </p:blipFill>
              <p:spPr>
                <a:xfrm>
                  <a:off x="1911410" y="3326018"/>
                  <a:ext cx="9144000" cy="548640"/>
                </a:xfrm>
                <a:prstGeom prst="rect">
                  <a:avLst/>
                </a:prstGeom>
              </p:spPr>
            </p:pic>
          </p:grpSp>
          <p:sp>
            <p:nvSpPr>
              <p:cNvPr id="17" name="Rectangle 16"/>
              <p:cNvSpPr/>
              <p:nvPr/>
            </p:nvSpPr>
            <p:spPr>
              <a:xfrm>
                <a:off x="5651888" y="5618363"/>
                <a:ext cx="2316853" cy="369332"/>
              </a:xfrm>
              <a:prstGeom prst="rect">
                <a:avLst/>
              </a:prstGeom>
            </p:spPr>
            <p:txBody>
              <a:bodyPr wrap="none">
                <a:spAutoFit/>
              </a:bodyPr>
              <a:lstStyle/>
              <a:p>
                <a:r>
                  <a:rPr lang="en-US" dirty="0">
                    <a:solidFill>
                      <a:schemeClr val="bg1"/>
                    </a:solidFill>
                  </a:rPr>
                  <a:t>(</a:t>
                </a:r>
                <a:r>
                  <a:rPr lang="en-US" i="1" dirty="0">
                    <a:solidFill>
                      <a:schemeClr val="bg1"/>
                    </a:solidFill>
                  </a:rPr>
                  <a:t>r</a:t>
                </a:r>
                <a:r>
                  <a:rPr lang="en-US" dirty="0">
                    <a:solidFill>
                      <a:schemeClr val="bg1"/>
                    </a:solidFill>
                  </a:rPr>
                  <a:t> = </a:t>
                </a:r>
                <a:r>
                  <a:rPr lang="en-US" dirty="0" smtClean="0">
                    <a:solidFill>
                      <a:schemeClr val="bg1"/>
                    </a:solidFill>
                  </a:rPr>
                  <a:t>-0.54, </a:t>
                </a:r>
                <a:r>
                  <a:rPr lang="en-US" dirty="0">
                    <a:solidFill>
                      <a:schemeClr val="bg1"/>
                    </a:solidFill>
                  </a:rPr>
                  <a:t>p = </a:t>
                </a:r>
                <a:r>
                  <a:rPr lang="en-US" dirty="0" smtClean="0">
                    <a:solidFill>
                      <a:schemeClr val="bg1"/>
                    </a:solidFill>
                  </a:rPr>
                  <a:t>2.0E-05) </a:t>
                </a:r>
                <a:endParaRPr lang="en-US" dirty="0"/>
              </a:p>
            </p:txBody>
          </p:sp>
        </p:grpSp>
        <p:sp>
          <p:nvSpPr>
            <p:cNvPr id="24" name="Rectangle 23"/>
            <p:cNvSpPr/>
            <p:nvPr/>
          </p:nvSpPr>
          <p:spPr>
            <a:xfrm>
              <a:off x="9391701" y="5188361"/>
              <a:ext cx="1902989" cy="573209"/>
            </a:xfrm>
            <a:prstGeom prst="rect">
              <a:avLst/>
            </a:prstGeom>
            <a:solidFill>
              <a:srgbClr val="ECEA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7159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377" y="2681539"/>
            <a:ext cx="4408190" cy="1077214"/>
          </a:xfrm>
          <a:prstGeom prst="rect">
            <a:avLst/>
          </a:prstGeom>
          <a:noFill/>
          <a:ln w="9525" algn="ctr">
            <a:noFill/>
            <a:miter lim="800000"/>
            <a:headEnd/>
            <a:tailEnd/>
          </a:ln>
        </p:spPr>
        <p:txBody>
          <a:bodyPr wrap="square" lIns="91435" tIns="45718" rIns="91435" bIns="45718">
            <a:spAutoFit/>
          </a:bodyPr>
          <a:lstStyle/>
          <a:p>
            <a:pPr algn="ctr"/>
            <a:r>
              <a:rPr lang="en-US" sz="3200" dirty="0" smtClean="0">
                <a:solidFill>
                  <a:srgbClr val="FFB51F"/>
                </a:solidFill>
                <a:latin typeface="Comic Sans MS" pitchFamily="66" charset="0"/>
                <a:cs typeface="Times New Roman" pitchFamily="18" charset="0"/>
              </a:rPr>
              <a:t>NE differentiation and PD-1 blockade</a:t>
            </a:r>
            <a:endParaRPr lang="en-US" sz="3200" dirty="0">
              <a:solidFill>
                <a:srgbClr val="FFB51F"/>
              </a:solidFill>
              <a:latin typeface="Comic Sans MS" pitchFamily="66" charset="0"/>
              <a:cs typeface="Times New Roman" pitchFamily="18" charset="0"/>
            </a:endParaRPr>
          </a:p>
        </p:txBody>
      </p:sp>
      <p:graphicFrame>
        <p:nvGraphicFramePr>
          <p:cNvPr id="4" name="Table 3"/>
          <p:cNvGraphicFramePr>
            <a:graphicFrameLocks noGrp="1"/>
          </p:cNvGraphicFramePr>
          <p:nvPr>
            <p:extLst/>
          </p:nvPr>
        </p:nvGraphicFramePr>
        <p:xfrm>
          <a:off x="4435925" y="4492413"/>
          <a:ext cx="7218728" cy="2225040"/>
        </p:xfrm>
        <a:graphic>
          <a:graphicData uri="http://schemas.openxmlformats.org/drawingml/2006/table">
            <a:tbl>
              <a:tblPr firstRow="1" bandRow="1">
                <a:tableStyleId>{5C22544A-7EE6-4342-B048-85BDC9FD1C3A}</a:tableStyleId>
              </a:tblPr>
              <a:tblGrid>
                <a:gridCol w="2204816">
                  <a:extLst>
                    <a:ext uri="{9D8B030D-6E8A-4147-A177-3AD203B41FA5}">
                      <a16:colId xmlns:a16="http://schemas.microsoft.com/office/drawing/2014/main" xmlns="" val="3300631643"/>
                    </a:ext>
                  </a:extLst>
                </a:gridCol>
                <a:gridCol w="1653611">
                  <a:extLst>
                    <a:ext uri="{9D8B030D-6E8A-4147-A177-3AD203B41FA5}">
                      <a16:colId xmlns:a16="http://schemas.microsoft.com/office/drawing/2014/main" xmlns="" val="3785776231"/>
                    </a:ext>
                  </a:extLst>
                </a:gridCol>
                <a:gridCol w="1555619">
                  <a:extLst>
                    <a:ext uri="{9D8B030D-6E8A-4147-A177-3AD203B41FA5}">
                      <a16:colId xmlns:a16="http://schemas.microsoft.com/office/drawing/2014/main" xmlns="" val="1455038884"/>
                    </a:ext>
                  </a:extLst>
                </a:gridCol>
                <a:gridCol w="1804682">
                  <a:extLst>
                    <a:ext uri="{9D8B030D-6E8A-4147-A177-3AD203B41FA5}">
                      <a16:colId xmlns:a16="http://schemas.microsoft.com/office/drawing/2014/main" xmlns="" val="2749713672"/>
                    </a:ext>
                  </a:extLst>
                </a:gridCol>
              </a:tblGrid>
              <a:tr h="370840">
                <a:tc>
                  <a:txBody>
                    <a:bodyPr/>
                    <a:lstStyle/>
                    <a:p>
                      <a:r>
                        <a:rPr lang="en-US" sz="1800" dirty="0" smtClean="0"/>
                        <a:t> </a:t>
                      </a:r>
                      <a:endParaRPr lang="en-US" sz="1800" dirty="0"/>
                    </a:p>
                  </a:txBody>
                  <a:tcPr anchor="ctr"/>
                </a:tc>
                <a:tc>
                  <a:txBody>
                    <a:bodyPr/>
                    <a:lstStyle/>
                    <a:p>
                      <a:r>
                        <a:rPr lang="en-US" sz="1800" dirty="0" smtClean="0"/>
                        <a:t>Symbol</a:t>
                      </a:r>
                      <a:endParaRPr lang="en-US" sz="1800" dirty="0"/>
                    </a:p>
                  </a:txBody>
                  <a:tcPr anchor="ctr"/>
                </a:tc>
                <a:tc>
                  <a:txBody>
                    <a:bodyPr/>
                    <a:lstStyle/>
                    <a:p>
                      <a:pPr algn="ctr"/>
                      <a:r>
                        <a:rPr lang="en-US" sz="1800" dirty="0" smtClean="0"/>
                        <a:t>r</a:t>
                      </a:r>
                      <a:endParaRPr lang="en-US" sz="1800" dirty="0"/>
                    </a:p>
                  </a:txBody>
                  <a:tcPr anchor="ctr"/>
                </a:tc>
                <a:tc>
                  <a:txBody>
                    <a:bodyPr/>
                    <a:lstStyle/>
                    <a:p>
                      <a:pPr algn="ctr"/>
                      <a:r>
                        <a:rPr lang="en-US" sz="1800" dirty="0" smtClean="0"/>
                        <a:t>p</a:t>
                      </a:r>
                      <a:endParaRPr lang="en-US" sz="1800" dirty="0"/>
                    </a:p>
                  </a:txBody>
                  <a:tcPr anchor="ctr"/>
                </a:tc>
                <a:extLst>
                  <a:ext uri="{0D108BD9-81ED-4DB2-BD59-A6C34878D82A}">
                    <a16:rowId xmlns:a16="http://schemas.microsoft.com/office/drawing/2014/main" xmlns="" val="1032225709"/>
                  </a:ext>
                </a:extLst>
              </a:tr>
              <a:tr h="370840">
                <a:tc>
                  <a:txBody>
                    <a:bodyPr/>
                    <a:lstStyle/>
                    <a:p>
                      <a:r>
                        <a:rPr lang="en-US" sz="1800" dirty="0" smtClean="0">
                          <a:solidFill>
                            <a:schemeClr val="tx2">
                              <a:lumMod val="75000"/>
                            </a:schemeClr>
                          </a:solidFill>
                        </a:rPr>
                        <a:t>PD1</a:t>
                      </a:r>
                      <a:endParaRPr lang="en-US" sz="1800" dirty="0">
                        <a:solidFill>
                          <a:schemeClr val="tx2">
                            <a:lumMod val="75000"/>
                          </a:schemeClr>
                        </a:solidFill>
                      </a:endParaRPr>
                    </a:p>
                  </a:txBody>
                  <a:tcPr anchor="ctr"/>
                </a:tc>
                <a:tc>
                  <a:txBody>
                    <a:bodyPr/>
                    <a:lstStyle/>
                    <a:p>
                      <a:r>
                        <a:rPr lang="en-US" sz="1800" dirty="0" smtClean="0">
                          <a:solidFill>
                            <a:schemeClr val="tx2">
                              <a:lumMod val="75000"/>
                            </a:schemeClr>
                          </a:solidFill>
                        </a:rPr>
                        <a:t>PDCD1</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-0.4</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6.0E-03</a:t>
                      </a:r>
                      <a:endParaRPr lang="en-US" sz="1800" dirty="0">
                        <a:solidFill>
                          <a:schemeClr val="tx2">
                            <a:lumMod val="75000"/>
                          </a:schemeClr>
                        </a:solidFill>
                      </a:endParaRPr>
                    </a:p>
                  </a:txBody>
                  <a:tcPr anchor="ctr"/>
                </a:tc>
                <a:extLst>
                  <a:ext uri="{0D108BD9-81ED-4DB2-BD59-A6C34878D82A}">
                    <a16:rowId xmlns:a16="http://schemas.microsoft.com/office/drawing/2014/main" xmlns="" val="3513962033"/>
                  </a:ext>
                </a:extLst>
              </a:tr>
              <a:tr h="370840">
                <a:tc>
                  <a:txBody>
                    <a:bodyPr/>
                    <a:lstStyle/>
                    <a:p>
                      <a:r>
                        <a:rPr lang="en-US" sz="1800" dirty="0" smtClean="0">
                          <a:solidFill>
                            <a:schemeClr val="tx2">
                              <a:lumMod val="75000"/>
                            </a:schemeClr>
                          </a:solidFill>
                        </a:rPr>
                        <a:t>PD-L1</a:t>
                      </a:r>
                      <a:endParaRPr lang="en-US" sz="1800" dirty="0">
                        <a:solidFill>
                          <a:schemeClr val="tx2">
                            <a:lumMod val="75000"/>
                          </a:schemeClr>
                        </a:solidFill>
                      </a:endParaRPr>
                    </a:p>
                  </a:txBody>
                  <a:tcPr anchor="ctr"/>
                </a:tc>
                <a:tc>
                  <a:txBody>
                    <a:bodyPr/>
                    <a:lstStyle/>
                    <a:p>
                      <a:r>
                        <a:rPr lang="en-US" sz="1800" dirty="0" smtClean="0">
                          <a:solidFill>
                            <a:schemeClr val="tx2">
                              <a:lumMod val="75000"/>
                            </a:schemeClr>
                          </a:solidFill>
                        </a:rPr>
                        <a:t>CD274</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-0.30</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0.09</a:t>
                      </a:r>
                      <a:endParaRPr lang="en-US" sz="1800" dirty="0">
                        <a:solidFill>
                          <a:schemeClr val="tx2">
                            <a:lumMod val="75000"/>
                          </a:schemeClr>
                        </a:solidFill>
                      </a:endParaRPr>
                    </a:p>
                  </a:txBody>
                  <a:tcPr anchor="ctr">
                    <a:solidFill>
                      <a:srgbClr val="FFCCFF"/>
                    </a:solidFill>
                  </a:tcPr>
                </a:tc>
                <a:extLst>
                  <a:ext uri="{0D108BD9-81ED-4DB2-BD59-A6C34878D82A}">
                    <a16:rowId xmlns:a16="http://schemas.microsoft.com/office/drawing/2014/main" xmlns="" val="3146191278"/>
                  </a:ext>
                </a:extLst>
              </a:tr>
              <a:tr h="370840">
                <a:tc>
                  <a:txBody>
                    <a:bodyPr/>
                    <a:lstStyle/>
                    <a:p>
                      <a:r>
                        <a:rPr lang="en-US" sz="1800" dirty="0" smtClean="0">
                          <a:solidFill>
                            <a:schemeClr val="tx2">
                              <a:lumMod val="75000"/>
                            </a:schemeClr>
                          </a:solidFill>
                        </a:rPr>
                        <a:t>PD-L2</a:t>
                      </a:r>
                      <a:endParaRPr lang="en-US" sz="1800" dirty="0">
                        <a:solidFill>
                          <a:schemeClr val="tx2">
                            <a:lumMod val="75000"/>
                          </a:schemeClr>
                        </a:solidFill>
                      </a:endParaRPr>
                    </a:p>
                  </a:txBody>
                  <a:tcPr anchor="ctr"/>
                </a:tc>
                <a:tc>
                  <a:txBody>
                    <a:bodyPr/>
                    <a:lstStyle/>
                    <a:p>
                      <a:r>
                        <a:rPr lang="en-US" sz="1800" dirty="0" smtClean="0">
                          <a:solidFill>
                            <a:schemeClr val="tx2">
                              <a:lumMod val="75000"/>
                            </a:schemeClr>
                          </a:solidFill>
                        </a:rPr>
                        <a:t>PDCD1LG2</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-0.51</a:t>
                      </a:r>
                      <a:endParaRPr lang="en-US" sz="1800" dirty="0">
                        <a:solidFill>
                          <a:schemeClr val="tx2">
                            <a:lumMod val="75000"/>
                          </a:schemeClr>
                        </a:solidFill>
                      </a:endParaRPr>
                    </a:p>
                  </a:txBody>
                  <a:tcPr anchor="ctr"/>
                </a:tc>
                <a:tc>
                  <a:txBody>
                    <a:bodyPr/>
                    <a:lstStyle/>
                    <a:p>
                      <a:pPr algn="ctr"/>
                      <a:r>
                        <a:rPr lang="en-US" sz="1800" dirty="0" smtClean="0">
                          <a:solidFill>
                            <a:schemeClr val="tx2">
                              <a:lumMod val="75000"/>
                            </a:schemeClr>
                          </a:solidFill>
                        </a:rPr>
                        <a:t>0.9</a:t>
                      </a:r>
                      <a:endParaRPr lang="en-US" sz="1800" dirty="0">
                        <a:solidFill>
                          <a:schemeClr val="tx2">
                            <a:lumMod val="75000"/>
                          </a:schemeClr>
                        </a:solidFill>
                      </a:endParaRPr>
                    </a:p>
                  </a:txBody>
                  <a:tcPr anchor="ctr">
                    <a:solidFill>
                      <a:srgbClr val="FFCCFF"/>
                    </a:solidFill>
                  </a:tcPr>
                </a:tc>
                <a:extLst>
                  <a:ext uri="{0D108BD9-81ED-4DB2-BD59-A6C34878D82A}">
                    <a16:rowId xmlns:a16="http://schemas.microsoft.com/office/drawing/2014/main" xmlns="" val="1228625782"/>
                  </a:ext>
                </a:extLst>
              </a:tr>
              <a:tr h="370840">
                <a:tc>
                  <a:txBody>
                    <a:bodyPr/>
                    <a:lstStyle/>
                    <a:p>
                      <a:r>
                        <a:rPr lang="en-US" sz="1800" dirty="0" smtClean="0">
                          <a:solidFill>
                            <a:schemeClr val="tx2">
                              <a:lumMod val="75000"/>
                            </a:schemeClr>
                          </a:solidFill>
                        </a:rPr>
                        <a:t>Interferon </a:t>
                      </a:r>
                      <a:r>
                        <a:rPr lang="en-US" sz="1800" dirty="0" smtClean="0">
                          <a:solidFill>
                            <a:schemeClr val="tx2">
                              <a:lumMod val="75000"/>
                            </a:schemeClr>
                          </a:solidFill>
                          <a:latin typeface="Symbol" panose="05050102010706020507" pitchFamily="18" charset="2"/>
                        </a:rPr>
                        <a:t>g</a:t>
                      </a:r>
                      <a:r>
                        <a:rPr lang="en-US" sz="1800" baseline="0" dirty="0" smtClean="0">
                          <a:solidFill>
                            <a:schemeClr val="tx2">
                              <a:lumMod val="75000"/>
                            </a:schemeClr>
                          </a:solidFill>
                        </a:rPr>
                        <a:t> (</a:t>
                      </a:r>
                      <a:r>
                        <a:rPr lang="en-US" sz="1800" baseline="0" dirty="0" err="1" smtClean="0">
                          <a:solidFill>
                            <a:schemeClr val="tx2">
                              <a:lumMod val="75000"/>
                            </a:schemeClr>
                          </a:solidFill>
                        </a:rPr>
                        <a:t>IFN</a:t>
                      </a:r>
                      <a:r>
                        <a:rPr lang="en-US" sz="1800" baseline="0" dirty="0" err="1" smtClean="0">
                          <a:solidFill>
                            <a:schemeClr val="tx2">
                              <a:lumMod val="75000"/>
                            </a:schemeClr>
                          </a:solidFill>
                          <a:latin typeface="Symbol" panose="05050102010706020507" pitchFamily="18" charset="2"/>
                        </a:rPr>
                        <a:t>g</a:t>
                      </a:r>
                      <a:r>
                        <a:rPr lang="en-US" sz="1800" baseline="0" dirty="0" smtClean="0">
                          <a:solidFill>
                            <a:schemeClr val="tx2">
                              <a:lumMod val="75000"/>
                            </a:schemeClr>
                          </a:solidFill>
                        </a:rPr>
                        <a:t>)</a:t>
                      </a:r>
                      <a:endParaRPr lang="en-US" sz="1800" dirty="0">
                        <a:solidFill>
                          <a:schemeClr val="tx2">
                            <a:lumMod val="75000"/>
                          </a:schemeClr>
                        </a:solidFill>
                      </a:endParaRPr>
                    </a:p>
                  </a:txBody>
                  <a:tcPr anchor="ctr"/>
                </a:tc>
                <a:tc>
                  <a:txBody>
                    <a:bodyPr/>
                    <a:lstStyle/>
                    <a:p>
                      <a:r>
                        <a:rPr lang="en-US" dirty="0" smtClean="0"/>
                        <a:t>IFNG</a:t>
                      </a:r>
                      <a:endParaRPr lang="en-US" dirty="0"/>
                    </a:p>
                  </a:txBody>
                  <a:tcPr/>
                </a:tc>
                <a:tc>
                  <a:txBody>
                    <a:bodyPr/>
                    <a:lstStyle/>
                    <a:p>
                      <a:pPr algn="ctr"/>
                      <a:r>
                        <a:rPr lang="en-US" dirty="0" smtClean="0"/>
                        <a:t>-0.26</a:t>
                      </a:r>
                      <a:endParaRPr lang="en-US" dirty="0"/>
                    </a:p>
                  </a:txBody>
                  <a:tcPr/>
                </a:tc>
                <a:tc>
                  <a:txBody>
                    <a:bodyPr/>
                    <a:lstStyle/>
                    <a:p>
                      <a:pPr algn="ctr"/>
                      <a:r>
                        <a:rPr lang="en-US" dirty="0" smtClean="0"/>
                        <a:t>0.006</a:t>
                      </a:r>
                      <a:endParaRPr lang="en-US" dirty="0"/>
                    </a:p>
                  </a:txBody>
                  <a:tcPr/>
                </a:tc>
                <a:extLst>
                  <a:ext uri="{0D108BD9-81ED-4DB2-BD59-A6C34878D82A}">
                    <a16:rowId xmlns:a16="http://schemas.microsoft.com/office/drawing/2014/main" xmlns="" val="1301628197"/>
                  </a:ext>
                </a:extLst>
              </a:tr>
              <a:tr h="370840">
                <a:tc>
                  <a:txBody>
                    <a:bodyPr/>
                    <a:lstStyle/>
                    <a:p>
                      <a:r>
                        <a:rPr lang="en-US" sz="1800" baseline="0" dirty="0" err="1" smtClean="0">
                          <a:solidFill>
                            <a:schemeClr val="tx2">
                              <a:lumMod val="75000"/>
                            </a:schemeClr>
                          </a:solidFill>
                        </a:rPr>
                        <a:t>IFN</a:t>
                      </a:r>
                      <a:r>
                        <a:rPr lang="en-US" sz="1800" baseline="0" dirty="0" err="1" smtClean="0">
                          <a:solidFill>
                            <a:schemeClr val="tx2">
                              <a:lumMod val="75000"/>
                            </a:schemeClr>
                          </a:solidFill>
                          <a:latin typeface="Symbol" panose="05050102010706020507" pitchFamily="18" charset="2"/>
                        </a:rPr>
                        <a:t>g</a:t>
                      </a:r>
                      <a:r>
                        <a:rPr lang="en-US" sz="1800" baseline="0" dirty="0" smtClean="0">
                          <a:solidFill>
                            <a:schemeClr val="tx2">
                              <a:lumMod val="75000"/>
                            </a:schemeClr>
                          </a:solidFill>
                          <a:latin typeface="Symbol" panose="05050102010706020507" pitchFamily="18" charset="2"/>
                        </a:rPr>
                        <a:t> </a:t>
                      </a:r>
                      <a:r>
                        <a:rPr lang="en-US" sz="1800" baseline="0" dirty="0" smtClean="0">
                          <a:solidFill>
                            <a:schemeClr val="tx2">
                              <a:lumMod val="75000"/>
                            </a:schemeClr>
                          </a:solidFill>
                          <a:latin typeface="+mj-lt"/>
                        </a:rPr>
                        <a:t>Signature</a:t>
                      </a:r>
                      <a:endParaRPr lang="en-US" dirty="0">
                        <a:latin typeface="+mj-lt"/>
                      </a:endParaRPr>
                    </a:p>
                  </a:txBody>
                  <a:tcPr/>
                </a:tc>
                <a:tc>
                  <a:txBody>
                    <a:bodyPr/>
                    <a:lstStyle/>
                    <a:p>
                      <a:r>
                        <a:rPr lang="en-US" dirty="0" smtClean="0"/>
                        <a:t>NA</a:t>
                      </a:r>
                      <a:endParaRPr lang="en-US" dirty="0"/>
                    </a:p>
                  </a:txBody>
                  <a:tcPr/>
                </a:tc>
                <a:tc>
                  <a:txBody>
                    <a:bodyPr/>
                    <a:lstStyle/>
                    <a:p>
                      <a:pPr algn="ctr"/>
                      <a:r>
                        <a:rPr lang="en-US" dirty="0" smtClean="0"/>
                        <a:t>NA</a:t>
                      </a:r>
                      <a:endParaRPr lang="en-US" dirty="0"/>
                    </a:p>
                  </a:txBody>
                  <a:tcPr/>
                </a:tc>
                <a:tc>
                  <a:txBody>
                    <a:bodyPr/>
                    <a:lstStyle/>
                    <a:p>
                      <a:pPr algn="ctr"/>
                      <a:r>
                        <a:rPr lang="en-US" dirty="0" smtClean="0"/>
                        <a:t>4.9E-04</a:t>
                      </a:r>
                      <a:endParaRPr lang="en-US" dirty="0"/>
                    </a:p>
                  </a:txBody>
                  <a:tcPr/>
                </a:tc>
                <a:extLst>
                  <a:ext uri="{0D108BD9-81ED-4DB2-BD59-A6C34878D82A}">
                    <a16:rowId xmlns:a16="http://schemas.microsoft.com/office/drawing/2014/main" xmlns="" val="2043486459"/>
                  </a:ext>
                </a:extLst>
              </a:tr>
            </a:tbl>
          </a:graphicData>
        </a:graphic>
      </p:graphicFrame>
      <p:sp>
        <p:nvSpPr>
          <p:cNvPr id="12" name="Rectangle 11"/>
          <p:cNvSpPr/>
          <p:nvPr/>
        </p:nvSpPr>
        <p:spPr>
          <a:xfrm>
            <a:off x="2429404" y="5250990"/>
            <a:ext cx="2006521" cy="707886"/>
          </a:xfrm>
          <a:prstGeom prst="rect">
            <a:avLst/>
          </a:prstGeom>
        </p:spPr>
        <p:txBody>
          <a:bodyPr wrap="square">
            <a:spAutoFit/>
          </a:bodyPr>
          <a:lstStyle/>
          <a:p>
            <a:pPr algn="ctr"/>
            <a:r>
              <a:rPr lang="en-US" sz="2000" dirty="0" smtClean="0">
                <a:solidFill>
                  <a:schemeClr val="bg1"/>
                </a:solidFill>
              </a:rPr>
              <a:t>NE Low vs NE High Subtypes</a:t>
            </a:r>
            <a:endParaRPr lang="en-US" sz="2000" dirty="0">
              <a:solidFill>
                <a:schemeClr val="bg1"/>
              </a:solidFill>
            </a:endParaRPr>
          </a:p>
        </p:txBody>
      </p:sp>
      <p:sp>
        <p:nvSpPr>
          <p:cNvPr id="15" name="Oval 14"/>
          <p:cNvSpPr/>
          <p:nvPr/>
        </p:nvSpPr>
        <p:spPr>
          <a:xfrm>
            <a:off x="5139836" y="1076100"/>
            <a:ext cx="3569823" cy="24443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54086" y="458237"/>
            <a:ext cx="6491956" cy="3982991"/>
            <a:chOff x="4854086" y="458237"/>
            <a:chExt cx="6491956" cy="3982991"/>
          </a:xfrm>
        </p:grpSpPr>
        <p:grpSp>
          <p:nvGrpSpPr>
            <p:cNvPr id="17" name="Group 16"/>
            <p:cNvGrpSpPr/>
            <p:nvPr/>
          </p:nvGrpSpPr>
          <p:grpSpPr>
            <a:xfrm>
              <a:off x="4854086" y="458237"/>
              <a:ext cx="6491956" cy="3982991"/>
              <a:chOff x="4854086" y="458237"/>
              <a:chExt cx="6491956" cy="3982991"/>
            </a:xfrm>
          </p:grpSpPr>
          <p:pic>
            <p:nvPicPr>
              <p:cNvPr id="14" name="Picture 13"/>
              <p:cNvPicPr>
                <a:picLocks noChangeAspect="1"/>
              </p:cNvPicPr>
              <p:nvPr/>
            </p:nvPicPr>
            <p:blipFill>
              <a:blip r:embed="rId3"/>
              <a:stretch>
                <a:fillRect/>
              </a:stretch>
            </p:blipFill>
            <p:spPr>
              <a:xfrm>
                <a:off x="4960619" y="458237"/>
                <a:ext cx="6385423" cy="3977080"/>
              </a:xfrm>
              <a:prstGeom prst="rect">
                <a:avLst/>
              </a:prstGeom>
            </p:spPr>
          </p:pic>
          <p:sp>
            <p:nvSpPr>
              <p:cNvPr id="18" name="Rectangle 17"/>
              <p:cNvSpPr/>
              <p:nvPr/>
            </p:nvSpPr>
            <p:spPr>
              <a:xfrm>
                <a:off x="4854086" y="4041118"/>
                <a:ext cx="4055755" cy="400110"/>
              </a:xfrm>
              <a:prstGeom prst="rect">
                <a:avLst/>
              </a:prstGeom>
            </p:spPr>
            <p:txBody>
              <a:bodyPr wrap="square">
                <a:spAutoFit/>
              </a:bodyPr>
              <a:lstStyle/>
              <a:p>
                <a:pPr algn="ctr"/>
                <a:r>
                  <a:rPr lang="en-US" sz="2000" dirty="0" err="1" smtClean="0">
                    <a:solidFill>
                      <a:schemeClr val="tx2">
                        <a:lumMod val="75000"/>
                      </a:schemeClr>
                    </a:solidFill>
                  </a:rPr>
                  <a:t>Meng</a:t>
                </a:r>
                <a:r>
                  <a:rPr lang="en-US" sz="2000" dirty="0" smtClean="0">
                    <a:solidFill>
                      <a:schemeClr val="tx2">
                        <a:lumMod val="75000"/>
                      </a:schemeClr>
                    </a:solidFill>
                  </a:rPr>
                  <a:t> et al, Cancer </a:t>
                </a:r>
                <a:r>
                  <a:rPr lang="en-US" sz="2000" dirty="0">
                    <a:solidFill>
                      <a:schemeClr val="tx2">
                        <a:lumMod val="75000"/>
                      </a:schemeClr>
                    </a:solidFill>
                  </a:rPr>
                  <a:t>T</a:t>
                </a:r>
                <a:r>
                  <a:rPr lang="en-US" sz="2000" dirty="0" smtClean="0">
                    <a:solidFill>
                      <a:schemeClr val="tx2">
                        <a:lumMod val="75000"/>
                      </a:schemeClr>
                    </a:solidFill>
                  </a:rPr>
                  <a:t>reat Rep 2015</a:t>
                </a:r>
                <a:endParaRPr lang="en-US" sz="2000" dirty="0">
                  <a:solidFill>
                    <a:schemeClr val="tx2">
                      <a:lumMod val="75000"/>
                    </a:schemeClr>
                  </a:solidFill>
                </a:endParaRPr>
              </a:p>
            </p:txBody>
          </p:sp>
        </p:grpSp>
        <p:sp>
          <p:nvSpPr>
            <p:cNvPr id="20" name="Oval 19"/>
            <p:cNvSpPr/>
            <p:nvPr/>
          </p:nvSpPr>
          <p:spPr>
            <a:xfrm>
              <a:off x="5861496" y="1446623"/>
              <a:ext cx="2291834" cy="20738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708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0"/>
            <a:ext cx="12127230" cy="1089864"/>
          </a:xfrm>
        </p:spPr>
        <p:txBody>
          <a:bodyPr>
            <a:normAutofit/>
          </a:bodyPr>
          <a:lstStyle/>
          <a:p>
            <a:pPr algn="ctr"/>
            <a:r>
              <a:rPr lang="en-US" sz="2800" dirty="0" smtClean="0">
                <a:latin typeface="Comic Sans MS" charset="0"/>
                <a:ea typeface="Comic Sans MS" charset="0"/>
                <a:cs typeface="Comic Sans MS" charset="0"/>
              </a:rPr>
              <a:t>Predicted Therapeutic Responses of NE high and Low SCLC Subtypes</a:t>
            </a:r>
            <a:endParaRPr lang="en-US" sz="2800" dirty="0">
              <a:latin typeface="Comic Sans MS" charset="0"/>
              <a:ea typeface="Comic Sans MS" charset="0"/>
              <a:cs typeface="Comic Sans MS"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75244996"/>
              </p:ext>
            </p:extLst>
          </p:nvPr>
        </p:nvGraphicFramePr>
        <p:xfrm>
          <a:off x="1425698" y="962434"/>
          <a:ext cx="9436954" cy="5693510"/>
        </p:xfrm>
        <a:graphic>
          <a:graphicData uri="http://schemas.openxmlformats.org/drawingml/2006/table">
            <a:tbl>
              <a:tblPr firstRow="1">
                <a:tableStyleId>{5C22544A-7EE6-4342-B048-85BDC9FD1C3A}</a:tableStyleId>
              </a:tblPr>
              <a:tblGrid>
                <a:gridCol w="3301138">
                  <a:extLst>
                    <a:ext uri="{9D8B030D-6E8A-4147-A177-3AD203B41FA5}">
                      <a16:colId xmlns:a16="http://schemas.microsoft.com/office/drawing/2014/main" xmlns="" val="1825534455"/>
                    </a:ext>
                  </a:extLst>
                </a:gridCol>
                <a:gridCol w="2990165">
                  <a:extLst>
                    <a:ext uri="{9D8B030D-6E8A-4147-A177-3AD203B41FA5}">
                      <a16:colId xmlns:a16="http://schemas.microsoft.com/office/drawing/2014/main" xmlns="" val="4082126957"/>
                    </a:ext>
                  </a:extLst>
                </a:gridCol>
                <a:gridCol w="3145651">
                  <a:extLst>
                    <a:ext uri="{9D8B030D-6E8A-4147-A177-3AD203B41FA5}">
                      <a16:colId xmlns:a16="http://schemas.microsoft.com/office/drawing/2014/main" xmlns="" val="592849623"/>
                    </a:ext>
                  </a:extLst>
                </a:gridCol>
              </a:tblGrid>
              <a:tr h="413497">
                <a:tc>
                  <a:txBody>
                    <a:bodyPr/>
                    <a:lstStyle/>
                    <a:p>
                      <a:r>
                        <a:rPr lang="en-US" dirty="0" smtClean="0"/>
                        <a:t>Therapy</a:t>
                      </a:r>
                      <a:endParaRPr lang="en-US" dirty="0"/>
                    </a:p>
                  </a:txBody>
                  <a:tcPr anchor="ctr"/>
                </a:tc>
                <a:tc>
                  <a:txBody>
                    <a:bodyPr/>
                    <a:lstStyle/>
                    <a:p>
                      <a:pPr algn="ctr"/>
                      <a:r>
                        <a:rPr lang="en-US" dirty="0" smtClean="0"/>
                        <a:t>Predicted Response NE High</a:t>
                      </a:r>
                      <a:endParaRPr lang="en-US" dirty="0"/>
                    </a:p>
                  </a:txBody>
                  <a:tcPr anchor="ctr"/>
                </a:tc>
                <a:tc>
                  <a:txBody>
                    <a:bodyPr/>
                    <a:lstStyle/>
                    <a:p>
                      <a:pPr algn="ctr"/>
                      <a:r>
                        <a:rPr lang="en-US" dirty="0" smtClean="0"/>
                        <a:t>Predicted response</a:t>
                      </a:r>
                      <a:r>
                        <a:rPr lang="en-US" baseline="0" dirty="0" smtClean="0"/>
                        <a:t> NE Low</a:t>
                      </a:r>
                      <a:endParaRPr lang="en-US" dirty="0"/>
                    </a:p>
                  </a:txBody>
                  <a:tcPr anchor="ctr"/>
                </a:tc>
                <a:extLst>
                  <a:ext uri="{0D108BD9-81ED-4DB2-BD59-A6C34878D82A}">
                    <a16:rowId xmlns:a16="http://schemas.microsoft.com/office/drawing/2014/main" xmlns="" val="2590430940"/>
                  </a:ext>
                </a:extLst>
              </a:tr>
              <a:tr h="413497">
                <a:tc>
                  <a:txBody>
                    <a:bodyPr/>
                    <a:lstStyle/>
                    <a:p>
                      <a:r>
                        <a:rPr lang="en-US" dirty="0" smtClean="0"/>
                        <a:t>Chemotherapy</a:t>
                      </a:r>
                      <a:endParaRPr lang="en-US" dirty="0"/>
                    </a:p>
                  </a:txBody>
                  <a:tcPr anchor="ctr">
                    <a:solidFill>
                      <a:srgbClr val="FFCCFF"/>
                    </a:solidFill>
                  </a:tcPr>
                </a:tc>
                <a:tc>
                  <a:txBody>
                    <a:bodyPr/>
                    <a:lstStyle/>
                    <a:p>
                      <a:pPr algn="ctr"/>
                      <a:r>
                        <a:rPr lang="en-US" dirty="0" smtClean="0"/>
                        <a:t>Sensitive</a:t>
                      </a:r>
                      <a:endParaRPr lang="en-US" dirty="0"/>
                    </a:p>
                  </a:txBody>
                  <a:tcPr anchor="ctr">
                    <a:solidFill>
                      <a:srgbClr val="FFCCFF"/>
                    </a:solidFill>
                  </a:tcPr>
                </a:tc>
                <a:tc>
                  <a:txBody>
                    <a:bodyPr/>
                    <a:lstStyle/>
                    <a:p>
                      <a:pPr algn="ctr"/>
                      <a:r>
                        <a:rPr lang="en-US" dirty="0" smtClean="0"/>
                        <a:t>Resistant</a:t>
                      </a:r>
                      <a:endParaRPr lang="en-US" dirty="0"/>
                    </a:p>
                  </a:txBody>
                  <a:tcPr anchor="ctr">
                    <a:solidFill>
                      <a:srgbClr val="FFCCFF"/>
                    </a:solidFill>
                  </a:tcPr>
                </a:tc>
                <a:extLst>
                  <a:ext uri="{0D108BD9-81ED-4DB2-BD59-A6C34878D82A}">
                    <a16:rowId xmlns:a16="http://schemas.microsoft.com/office/drawing/2014/main" xmlns="" val="844877197"/>
                  </a:ext>
                </a:extLst>
              </a:tr>
              <a:tr h="413497">
                <a:tc>
                  <a:txBody>
                    <a:bodyPr/>
                    <a:lstStyle/>
                    <a:p>
                      <a:r>
                        <a:rPr lang="en-US" dirty="0" smtClean="0"/>
                        <a:t>Radiotherapy</a:t>
                      </a:r>
                      <a:endParaRPr lang="en-US" dirty="0"/>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Sensitive</a:t>
                      </a:r>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Resistant</a:t>
                      </a:r>
                    </a:p>
                  </a:txBody>
                  <a:tcPr anchor="ctr">
                    <a:solidFill>
                      <a:srgbClr val="FFCCFF"/>
                    </a:solidFill>
                  </a:tcPr>
                </a:tc>
                <a:extLst>
                  <a:ext uri="{0D108BD9-81ED-4DB2-BD59-A6C34878D82A}">
                    <a16:rowId xmlns:a16="http://schemas.microsoft.com/office/drawing/2014/main" xmlns="" val="4173672665"/>
                  </a:ext>
                </a:extLst>
              </a:tr>
              <a:tr h="413497">
                <a:tc>
                  <a:txBody>
                    <a:bodyPr/>
                    <a:lstStyle/>
                    <a:p>
                      <a:r>
                        <a:rPr lang="en-US" dirty="0" smtClean="0"/>
                        <a:t>PARP Inhibitors</a:t>
                      </a:r>
                      <a:endParaRPr lang="en-US" dirty="0"/>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Sensitive</a:t>
                      </a:r>
                    </a:p>
                  </a:txBody>
                  <a:tcPr anchor="ctr">
                    <a:solidFill>
                      <a:srgbClr val="FFCCFF"/>
                    </a:solidFill>
                  </a:tcPr>
                </a:tc>
                <a:tc>
                  <a:txBody>
                    <a:bodyPr/>
                    <a:lstStyle/>
                    <a:p>
                      <a:pPr algn="ctr"/>
                      <a:r>
                        <a:rPr lang="en-US" dirty="0" smtClean="0"/>
                        <a:t>Resistant</a:t>
                      </a:r>
                      <a:endParaRPr lang="en-US" dirty="0"/>
                    </a:p>
                  </a:txBody>
                  <a:tcPr anchor="ctr">
                    <a:solidFill>
                      <a:srgbClr val="FFCCFF"/>
                    </a:solidFill>
                  </a:tcPr>
                </a:tc>
                <a:extLst>
                  <a:ext uri="{0D108BD9-81ED-4DB2-BD59-A6C34878D82A}">
                    <a16:rowId xmlns:a16="http://schemas.microsoft.com/office/drawing/2014/main" xmlns="" val="1544135446"/>
                  </a:ext>
                </a:extLst>
              </a:tr>
              <a:tr h="555641">
                <a:tc>
                  <a:txBody>
                    <a:bodyPr/>
                    <a:lstStyle/>
                    <a:p>
                      <a:r>
                        <a:rPr lang="en-US" dirty="0" smtClean="0"/>
                        <a:t>ROVA-T</a:t>
                      </a:r>
                      <a:endParaRPr lang="en-US" dirty="0"/>
                    </a:p>
                  </a:txBody>
                  <a:tcPr anchor="ctr">
                    <a:solidFill>
                      <a:srgbClr val="FFCCFF"/>
                    </a:solidFill>
                  </a:tcPr>
                </a:tc>
                <a:tc>
                  <a:txBody>
                    <a:bodyPr/>
                    <a:lstStyle/>
                    <a:p>
                      <a:pPr algn="ctr"/>
                      <a:r>
                        <a:rPr lang="en-US" dirty="0" smtClean="0"/>
                        <a:t>Sensitive</a:t>
                      </a:r>
                      <a:endParaRPr lang="en-US" dirty="0"/>
                    </a:p>
                  </a:txBody>
                  <a:tcPr anchor="ctr">
                    <a:solidFill>
                      <a:srgbClr val="FFCCFF"/>
                    </a:solidFill>
                  </a:tcPr>
                </a:tc>
                <a:tc>
                  <a:txBody>
                    <a:bodyPr/>
                    <a:lstStyle/>
                    <a:p>
                      <a:pPr algn="ctr"/>
                      <a:r>
                        <a:rPr lang="en-US" dirty="0" smtClean="0"/>
                        <a:t>Resistant</a:t>
                      </a:r>
                      <a:endParaRPr lang="en-US" dirty="0"/>
                    </a:p>
                  </a:txBody>
                  <a:tcPr anchor="ctr">
                    <a:solidFill>
                      <a:srgbClr val="FFCCFF"/>
                    </a:solidFill>
                  </a:tcPr>
                </a:tc>
                <a:extLst>
                  <a:ext uri="{0D108BD9-81ED-4DB2-BD59-A6C34878D82A}">
                    <a16:rowId xmlns:a16="http://schemas.microsoft.com/office/drawing/2014/main" xmlns="" val="1814879575"/>
                  </a:ext>
                </a:extLst>
              </a:tr>
              <a:tr h="555641">
                <a:tc>
                  <a:txBody>
                    <a:bodyPr/>
                    <a:lstStyle/>
                    <a:p>
                      <a:r>
                        <a:rPr lang="en-US" dirty="0" smtClean="0"/>
                        <a:t>Topoisomerase</a:t>
                      </a:r>
                      <a:r>
                        <a:rPr lang="en-US" baseline="0" dirty="0" smtClean="0"/>
                        <a:t> inhibitors</a:t>
                      </a:r>
                      <a:endParaRPr lang="en-US" dirty="0"/>
                    </a:p>
                  </a:txBody>
                  <a:tcPr anchor="ctr">
                    <a:solidFill>
                      <a:srgbClr val="FFCCFF"/>
                    </a:solidFill>
                  </a:tcPr>
                </a:tc>
                <a:tc>
                  <a:txBody>
                    <a:bodyPr/>
                    <a:lstStyle/>
                    <a:p>
                      <a:pPr algn="ctr"/>
                      <a:r>
                        <a:rPr lang="en-US" dirty="0" smtClean="0"/>
                        <a:t>Sensitive</a:t>
                      </a:r>
                      <a:endParaRPr lang="en-US" dirty="0"/>
                    </a:p>
                  </a:txBody>
                  <a:tcPr anchor="ctr">
                    <a:solidFill>
                      <a:srgbClr val="FFCCFF"/>
                    </a:solidFill>
                  </a:tcPr>
                </a:tc>
                <a:tc>
                  <a:txBody>
                    <a:bodyPr/>
                    <a:lstStyle/>
                    <a:p>
                      <a:pPr algn="ctr"/>
                      <a:r>
                        <a:rPr lang="en-US" dirty="0" smtClean="0"/>
                        <a:t>Resistant</a:t>
                      </a:r>
                      <a:endParaRPr lang="en-US" dirty="0"/>
                    </a:p>
                  </a:txBody>
                  <a:tcPr anchor="ctr">
                    <a:solidFill>
                      <a:srgbClr val="FFCCFF"/>
                    </a:solidFill>
                  </a:tcPr>
                </a:tc>
                <a:extLst>
                  <a:ext uri="{0D108BD9-81ED-4DB2-BD59-A6C34878D82A}">
                    <a16:rowId xmlns:a16="http://schemas.microsoft.com/office/drawing/2014/main" xmlns="" val="10005"/>
                  </a:ext>
                </a:extLst>
              </a:tr>
              <a:tr h="535870">
                <a:tc>
                  <a:txBody>
                    <a:bodyPr/>
                    <a:lstStyle/>
                    <a:p>
                      <a:r>
                        <a:rPr lang="en-US" dirty="0" smtClean="0">
                          <a:solidFill>
                            <a:schemeClr val="tx1"/>
                          </a:solidFill>
                        </a:rPr>
                        <a:t>Polo-like kinase inhibitors</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Resistant</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Sensitive</a:t>
                      </a:r>
                      <a:endParaRPr lang="en-US" dirty="0">
                        <a:solidFill>
                          <a:schemeClr val="tx1"/>
                        </a:solidFill>
                      </a:endParaRPr>
                    </a:p>
                  </a:txBody>
                  <a:tcPr anchor="ctr">
                    <a:solidFill>
                      <a:srgbClr val="A3FEFD"/>
                    </a:solidFill>
                  </a:tcPr>
                </a:tc>
                <a:extLst>
                  <a:ext uri="{0D108BD9-81ED-4DB2-BD59-A6C34878D82A}">
                    <a16:rowId xmlns:a16="http://schemas.microsoft.com/office/drawing/2014/main" xmlns="" val="10006"/>
                  </a:ext>
                </a:extLst>
              </a:tr>
              <a:tr h="535870">
                <a:tc>
                  <a:txBody>
                    <a:bodyPr/>
                    <a:lstStyle/>
                    <a:p>
                      <a:r>
                        <a:rPr lang="en-US" dirty="0" smtClean="0">
                          <a:solidFill>
                            <a:schemeClr val="tx1"/>
                          </a:solidFill>
                        </a:rPr>
                        <a:t>HIPPO pathway Inhibition</a:t>
                      </a:r>
                      <a:endParaRPr lang="en-US" dirty="0">
                        <a:solidFill>
                          <a:schemeClr val="tx1"/>
                        </a:solidFill>
                      </a:endParaRPr>
                    </a:p>
                  </a:txBody>
                  <a:tcPr anchor="ctr">
                    <a:solidFill>
                      <a:srgbClr val="A3FEFD"/>
                    </a:solidFill>
                  </a:tcPr>
                </a:tc>
                <a:tc>
                  <a:txBody>
                    <a:bodyPr/>
                    <a:lstStyle/>
                    <a:p>
                      <a:pPr algn="ctr"/>
                      <a:r>
                        <a:rPr lang="en-US" sz="1800" b="0" i="0" kern="1200" dirty="0" smtClean="0">
                          <a:solidFill>
                            <a:schemeClr val="dk1"/>
                          </a:solidFill>
                          <a:effectLst/>
                          <a:latin typeface="+mn-lt"/>
                          <a:ea typeface="+mn-ea"/>
                          <a:cs typeface="+mn-cs"/>
                        </a:rPr>
                        <a:t>Resistant</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Sensitive</a:t>
                      </a:r>
                      <a:endParaRPr lang="en-US" dirty="0">
                        <a:solidFill>
                          <a:schemeClr val="tx1"/>
                        </a:solidFill>
                      </a:endParaRPr>
                    </a:p>
                  </a:txBody>
                  <a:tcPr anchor="ctr">
                    <a:solidFill>
                      <a:srgbClr val="A3FEFD"/>
                    </a:solidFill>
                  </a:tcPr>
                </a:tc>
                <a:extLst>
                  <a:ext uri="{0D108BD9-81ED-4DB2-BD59-A6C34878D82A}">
                    <a16:rowId xmlns:a16="http://schemas.microsoft.com/office/drawing/2014/main" xmlns="" val="3882186571"/>
                  </a:ext>
                </a:extLst>
              </a:tr>
              <a:tr h="626888">
                <a:tc>
                  <a:txBody>
                    <a:bodyPr/>
                    <a:lstStyle/>
                    <a:p>
                      <a:r>
                        <a:rPr lang="en-US" dirty="0" smtClean="0">
                          <a:solidFill>
                            <a:schemeClr val="tx1"/>
                          </a:solidFill>
                        </a:rPr>
                        <a:t>FGFR1 inhibitors</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Resistant</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Sensitive</a:t>
                      </a:r>
                      <a:endParaRPr lang="en-US" dirty="0">
                        <a:solidFill>
                          <a:schemeClr val="tx1"/>
                        </a:solidFill>
                      </a:endParaRPr>
                    </a:p>
                  </a:txBody>
                  <a:tcPr anchor="ctr">
                    <a:solidFill>
                      <a:srgbClr val="A3FEFD"/>
                    </a:solidFill>
                  </a:tcPr>
                </a:tc>
                <a:extLst>
                  <a:ext uri="{0D108BD9-81ED-4DB2-BD59-A6C34878D82A}">
                    <a16:rowId xmlns:a16="http://schemas.microsoft.com/office/drawing/2014/main" xmlns="" val="10007"/>
                  </a:ext>
                </a:extLst>
              </a:tr>
              <a:tr h="614806">
                <a:tc>
                  <a:txBody>
                    <a:bodyPr/>
                    <a:lstStyle/>
                    <a:p>
                      <a:r>
                        <a:rPr lang="en-US" dirty="0" smtClean="0">
                          <a:solidFill>
                            <a:schemeClr val="tx1"/>
                          </a:solidFill>
                        </a:rPr>
                        <a:t>Immunotherapy (PD-1 blockage)</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Resistant</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Sensitive</a:t>
                      </a:r>
                      <a:endParaRPr lang="en-US" dirty="0">
                        <a:solidFill>
                          <a:schemeClr val="tx1"/>
                        </a:solidFill>
                      </a:endParaRPr>
                    </a:p>
                  </a:txBody>
                  <a:tcPr anchor="ctr">
                    <a:solidFill>
                      <a:srgbClr val="A3FEFD"/>
                    </a:solidFill>
                  </a:tcPr>
                </a:tc>
                <a:extLst>
                  <a:ext uri="{0D108BD9-81ED-4DB2-BD59-A6C34878D82A}">
                    <a16:rowId xmlns:a16="http://schemas.microsoft.com/office/drawing/2014/main" xmlns="" val="2822656005"/>
                  </a:ext>
                </a:extLst>
              </a:tr>
              <a:tr h="614806">
                <a:tc>
                  <a:txBody>
                    <a:bodyPr/>
                    <a:lstStyle/>
                    <a:p>
                      <a:r>
                        <a:rPr lang="en-US" dirty="0" smtClean="0">
                          <a:solidFill>
                            <a:schemeClr val="tx1"/>
                          </a:solidFill>
                        </a:rPr>
                        <a:t>CD47 Inhibitors</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Resistant</a:t>
                      </a:r>
                      <a:endParaRPr lang="en-US" dirty="0">
                        <a:solidFill>
                          <a:schemeClr val="tx1"/>
                        </a:solidFill>
                      </a:endParaRPr>
                    </a:p>
                  </a:txBody>
                  <a:tcPr anchor="ctr">
                    <a:solidFill>
                      <a:srgbClr val="A3FEFD"/>
                    </a:solidFill>
                  </a:tcPr>
                </a:tc>
                <a:tc>
                  <a:txBody>
                    <a:bodyPr/>
                    <a:lstStyle/>
                    <a:p>
                      <a:pPr algn="ctr"/>
                      <a:r>
                        <a:rPr lang="en-US" dirty="0" smtClean="0">
                          <a:solidFill>
                            <a:schemeClr val="tx1"/>
                          </a:solidFill>
                        </a:rPr>
                        <a:t>Sensitive</a:t>
                      </a:r>
                      <a:endParaRPr lang="en-US" dirty="0">
                        <a:solidFill>
                          <a:schemeClr val="tx1"/>
                        </a:solidFill>
                      </a:endParaRPr>
                    </a:p>
                  </a:txBody>
                  <a:tcPr anchor="ctr">
                    <a:solidFill>
                      <a:srgbClr val="A3FEFD"/>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25772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5296" y="131949"/>
            <a:ext cx="9884664" cy="1143000"/>
          </a:xfrm>
        </p:spPr>
        <p:txBody>
          <a:bodyPr>
            <a:normAutofit/>
          </a:bodyPr>
          <a:lstStyle/>
          <a:p>
            <a:r>
              <a:rPr lang="en-US" sz="3600" dirty="0">
                <a:solidFill>
                  <a:srgbClr val="FCA609"/>
                </a:solidFill>
                <a:latin typeface="Comic Sans MS" panose="030F0702030302020204" pitchFamily="66" charset="0"/>
              </a:rPr>
              <a:t> </a:t>
            </a:r>
            <a:r>
              <a:rPr lang="en-US" sz="3600" dirty="0" smtClean="0">
                <a:solidFill>
                  <a:srgbClr val="FCA609"/>
                </a:solidFill>
                <a:latin typeface="Comic Sans MS" panose="030F0702030302020204" pitchFamily="66" charset="0"/>
              </a:rPr>
              <a:t>What remains to be done? </a:t>
            </a:r>
            <a:endParaRPr lang="en-US" sz="3600" dirty="0">
              <a:solidFill>
                <a:srgbClr val="FCA609"/>
              </a:solidFill>
              <a:latin typeface="Comic Sans MS" panose="030F0702030302020204" pitchFamily="66" charset="0"/>
            </a:endParaRPr>
          </a:p>
        </p:txBody>
      </p:sp>
      <p:sp>
        <p:nvSpPr>
          <p:cNvPr id="5" name="TextBox 4"/>
          <p:cNvSpPr txBox="1"/>
          <p:nvPr/>
        </p:nvSpPr>
        <p:spPr>
          <a:xfrm>
            <a:off x="1751874" y="1996610"/>
            <a:ext cx="8495712" cy="4013406"/>
          </a:xfrm>
          <a:prstGeom prst="rect">
            <a:avLst/>
          </a:prstGeom>
          <a:noFill/>
        </p:spPr>
        <p:txBody>
          <a:bodyPr wrap="square" rtlCol="0">
            <a:spAutoFit/>
          </a:bodyPr>
          <a:lstStyle/>
          <a:p>
            <a:pPr marL="285750" indent="-285750">
              <a:lnSpc>
                <a:spcPct val="130000"/>
              </a:lnSpc>
              <a:buFont typeface="Arial"/>
              <a:buChar char="•"/>
            </a:pPr>
            <a:r>
              <a:rPr kumimoji="1" lang="en-US" sz="2800" dirty="0" smtClean="0">
                <a:solidFill>
                  <a:prstClr val="white"/>
                </a:solidFill>
              </a:rPr>
              <a:t>Heterogeneity observations must be extended to another large, fully characterized dataset</a:t>
            </a:r>
            <a:endParaRPr kumimoji="1" lang="en-US" sz="2800" dirty="0">
              <a:solidFill>
                <a:prstClr val="white"/>
              </a:solidFill>
            </a:endParaRPr>
          </a:p>
          <a:p>
            <a:pPr marL="285750" indent="-285750">
              <a:lnSpc>
                <a:spcPct val="130000"/>
              </a:lnSpc>
              <a:buFont typeface="Arial"/>
              <a:buChar char="•"/>
            </a:pPr>
            <a:r>
              <a:rPr kumimoji="1" lang="en-US" sz="2800" dirty="0" smtClean="0">
                <a:solidFill>
                  <a:prstClr val="white"/>
                </a:solidFill>
              </a:rPr>
              <a:t>Predictions for differential responses to targeted therapies need to be tested in prospective and retrospective trials</a:t>
            </a:r>
          </a:p>
          <a:p>
            <a:pPr marL="285750" indent="-285750">
              <a:lnSpc>
                <a:spcPct val="130000"/>
              </a:lnSpc>
              <a:buFont typeface="Arial"/>
              <a:buChar char="•"/>
            </a:pPr>
            <a:r>
              <a:rPr kumimoji="1" lang="en-US" sz="2800" dirty="0" smtClean="0">
                <a:solidFill>
                  <a:prstClr val="white"/>
                </a:solidFill>
              </a:rPr>
              <a:t>Predictions for differential responses to PD-1 blockade must be confirmed in clinical trials</a:t>
            </a:r>
            <a:endParaRPr kumimoji="1" lang="en-US" sz="2800" dirty="0">
              <a:solidFill>
                <a:prstClr val="white"/>
              </a:solidFill>
            </a:endParaRPr>
          </a:p>
        </p:txBody>
      </p:sp>
    </p:spTree>
    <p:extLst>
      <p:ext uri="{BB962C8B-B14F-4D97-AF65-F5344CB8AC3E}">
        <p14:creationId xmlns:p14="http://schemas.microsoft.com/office/powerpoint/2010/main" val="441306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1931"/>
            <a:ext cx="11996419" cy="1143000"/>
          </a:xfrm>
        </p:spPr>
        <p:txBody>
          <a:bodyPr>
            <a:noAutofit/>
          </a:bodyPr>
          <a:lstStyle/>
          <a:p>
            <a:r>
              <a:rPr lang="en-US" sz="3600" dirty="0">
                <a:solidFill>
                  <a:srgbClr val="FCA609"/>
                </a:solidFill>
                <a:latin typeface="Comic Sans MS" charset="0"/>
                <a:ea typeface="Comic Sans MS" charset="0"/>
                <a:cs typeface="Comic Sans MS" charset="0"/>
              </a:rPr>
              <a:t> Summary: SCLC -  </a:t>
            </a:r>
            <a:r>
              <a:rPr lang="en-US" sz="3600" dirty="0" smtClean="0">
                <a:solidFill>
                  <a:srgbClr val="FCA609"/>
                </a:solidFill>
                <a:latin typeface="Comic Sans MS" charset="0"/>
                <a:ea typeface="Comic Sans MS" charset="0"/>
                <a:cs typeface="Comic Sans MS" charset="0"/>
              </a:rPr>
              <a:t>Heterogeneity </a:t>
            </a:r>
            <a:r>
              <a:rPr lang="en-US" sz="3600" smtClean="0">
                <a:solidFill>
                  <a:srgbClr val="FCA609"/>
                </a:solidFill>
                <a:latin typeface="Comic Sans MS" charset="0"/>
                <a:ea typeface="Comic Sans MS" charset="0"/>
                <a:cs typeface="Comic Sans MS" charset="0"/>
              </a:rPr>
              <a:t>and Clinical </a:t>
            </a:r>
            <a:r>
              <a:rPr lang="en-US" sz="3600" dirty="0" smtClean="0">
                <a:solidFill>
                  <a:srgbClr val="FCA609"/>
                </a:solidFill>
                <a:latin typeface="Comic Sans MS" charset="0"/>
                <a:ea typeface="Comic Sans MS" charset="0"/>
                <a:cs typeface="Comic Sans MS" charset="0"/>
              </a:rPr>
              <a:t>Response</a:t>
            </a:r>
            <a:endParaRPr lang="en-US" sz="3600" dirty="0">
              <a:solidFill>
                <a:srgbClr val="FCA609"/>
              </a:solidFill>
              <a:latin typeface="Comic Sans MS" charset="0"/>
              <a:ea typeface="Comic Sans MS" charset="0"/>
              <a:cs typeface="Comic Sans MS" charset="0"/>
            </a:endParaRPr>
          </a:p>
        </p:txBody>
      </p:sp>
      <p:sp>
        <p:nvSpPr>
          <p:cNvPr id="5" name="TextBox 4"/>
          <p:cNvSpPr txBox="1"/>
          <p:nvPr/>
        </p:nvSpPr>
        <p:spPr>
          <a:xfrm>
            <a:off x="633273" y="1483745"/>
            <a:ext cx="10992678" cy="5693866"/>
          </a:xfrm>
          <a:prstGeom prst="rect">
            <a:avLst/>
          </a:prstGeom>
          <a:noFill/>
        </p:spPr>
        <p:txBody>
          <a:bodyPr wrap="square" rtlCol="0">
            <a:spAutoFit/>
          </a:bodyPr>
          <a:lstStyle/>
          <a:p>
            <a:pPr marL="285750" indent="-285750">
              <a:lnSpc>
                <a:spcPct val="130000"/>
              </a:lnSpc>
              <a:buFont typeface="Arial"/>
              <a:buChar char="•"/>
            </a:pPr>
            <a:r>
              <a:rPr kumimoji="1" lang="en-US" sz="2800" dirty="0">
                <a:solidFill>
                  <a:prstClr val="white"/>
                </a:solidFill>
              </a:rPr>
              <a:t>Recently, many new molecular targets have been identified for </a:t>
            </a:r>
            <a:r>
              <a:rPr kumimoji="1" lang="en-US" sz="2800" dirty="0" smtClean="0">
                <a:solidFill>
                  <a:prstClr val="white"/>
                </a:solidFill>
              </a:rPr>
              <a:t>SCLC </a:t>
            </a:r>
            <a:r>
              <a:rPr kumimoji="1" lang="en-US" sz="2800" dirty="0">
                <a:solidFill>
                  <a:prstClr val="white"/>
                </a:solidFill>
              </a:rPr>
              <a:t>and several are in clinical trial</a:t>
            </a:r>
          </a:p>
          <a:p>
            <a:pPr marL="285750" indent="-285750">
              <a:lnSpc>
                <a:spcPct val="130000"/>
              </a:lnSpc>
              <a:buFont typeface="Arial"/>
              <a:buChar char="•"/>
            </a:pPr>
            <a:r>
              <a:rPr kumimoji="1" lang="en-US" sz="2800" dirty="0">
                <a:solidFill>
                  <a:prstClr val="white"/>
                </a:solidFill>
              </a:rPr>
              <a:t>SCLC shows considerable </a:t>
            </a:r>
            <a:r>
              <a:rPr kumimoji="1" lang="en-US" sz="2800" dirty="0" err="1" smtClean="0">
                <a:solidFill>
                  <a:prstClr val="white"/>
                </a:solidFill>
              </a:rPr>
              <a:t>intertumor</a:t>
            </a:r>
            <a:r>
              <a:rPr kumimoji="1" lang="en-US" sz="2800" dirty="0" smtClean="0">
                <a:solidFill>
                  <a:prstClr val="white"/>
                </a:solidFill>
              </a:rPr>
              <a:t> </a:t>
            </a:r>
            <a:r>
              <a:rPr kumimoji="1" lang="en-US" sz="2800" dirty="0">
                <a:solidFill>
                  <a:prstClr val="white"/>
                </a:solidFill>
              </a:rPr>
              <a:t>heterogeneity, especially for expression of NE </a:t>
            </a:r>
            <a:r>
              <a:rPr kumimoji="1" lang="en-US" sz="2800" dirty="0" smtClean="0">
                <a:solidFill>
                  <a:prstClr val="white"/>
                </a:solidFill>
              </a:rPr>
              <a:t>properties</a:t>
            </a:r>
          </a:p>
          <a:p>
            <a:pPr marL="285750" indent="-285750">
              <a:lnSpc>
                <a:spcPct val="130000"/>
              </a:lnSpc>
              <a:buFont typeface="Arial"/>
              <a:buChar char="•"/>
            </a:pPr>
            <a:r>
              <a:rPr kumimoji="1" lang="en-US" sz="2800" dirty="0" err="1">
                <a:solidFill>
                  <a:prstClr val="white"/>
                </a:solidFill>
              </a:rPr>
              <a:t>Intertumor</a:t>
            </a:r>
            <a:r>
              <a:rPr kumimoji="1" lang="en-US" sz="2800" dirty="0">
                <a:solidFill>
                  <a:prstClr val="white"/>
                </a:solidFill>
              </a:rPr>
              <a:t> heterogeneity extends to the infiltrating immune &amp; inflammatory </a:t>
            </a:r>
            <a:r>
              <a:rPr kumimoji="1" lang="en-US" sz="2800" dirty="0" smtClean="0">
                <a:solidFill>
                  <a:prstClr val="white"/>
                </a:solidFill>
              </a:rPr>
              <a:t>cells</a:t>
            </a:r>
            <a:endParaRPr kumimoji="1" lang="en-US" sz="2800" dirty="0">
              <a:solidFill>
                <a:prstClr val="white"/>
              </a:solidFill>
            </a:endParaRPr>
          </a:p>
          <a:p>
            <a:pPr marL="285750" indent="-285750">
              <a:lnSpc>
                <a:spcPct val="130000"/>
              </a:lnSpc>
              <a:buFont typeface="Arial"/>
              <a:buChar char="•"/>
            </a:pPr>
            <a:r>
              <a:rPr kumimoji="1" lang="en-US" sz="2800" dirty="0">
                <a:solidFill>
                  <a:prstClr val="white"/>
                </a:solidFill>
              </a:rPr>
              <a:t>This heterogeneity must be considered for selection of subgroups more likely to respond to specific </a:t>
            </a:r>
            <a:r>
              <a:rPr kumimoji="1" lang="en-US" sz="2800" dirty="0" smtClean="0">
                <a:solidFill>
                  <a:prstClr val="white"/>
                </a:solidFill>
              </a:rPr>
              <a:t>therapies</a:t>
            </a:r>
          </a:p>
          <a:p>
            <a:pPr marL="285750" indent="-285750">
              <a:lnSpc>
                <a:spcPct val="130000"/>
              </a:lnSpc>
              <a:buFont typeface="Arial"/>
              <a:buChar char="•"/>
            </a:pPr>
            <a:r>
              <a:rPr kumimoji="1" lang="en-US" sz="2800" dirty="0">
                <a:solidFill>
                  <a:prstClr val="white"/>
                </a:solidFill>
              </a:rPr>
              <a:t>There is light at the end of the tunnel!</a:t>
            </a:r>
          </a:p>
          <a:p>
            <a:pPr marL="285750" indent="-285750">
              <a:lnSpc>
                <a:spcPct val="130000"/>
              </a:lnSpc>
              <a:buFont typeface="Arial"/>
              <a:buChar char="•"/>
            </a:pPr>
            <a:endParaRPr kumimoji="1" lang="en-US" sz="2800" dirty="0">
              <a:solidFill>
                <a:prstClr val="white"/>
              </a:solidFill>
            </a:endParaRPr>
          </a:p>
        </p:txBody>
      </p:sp>
    </p:spTree>
    <p:extLst>
      <p:ext uri="{BB962C8B-B14F-4D97-AF65-F5344CB8AC3E}">
        <p14:creationId xmlns:p14="http://schemas.microsoft.com/office/powerpoint/2010/main" val="211433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49811" y="71212"/>
            <a:ext cx="8483930" cy="646327"/>
          </a:xfrm>
          <a:prstGeom prst="rect">
            <a:avLst/>
          </a:prstGeom>
          <a:noFill/>
          <a:ln w="9525" algn="ctr">
            <a:noFill/>
            <a:miter lim="800000"/>
            <a:headEnd/>
            <a:tailEnd/>
          </a:ln>
        </p:spPr>
        <p:txBody>
          <a:bodyPr wrap="square" lIns="91435" tIns="45718" rIns="91435" bIns="45718">
            <a:spAutoFit/>
          </a:bodyPr>
          <a:lstStyle/>
          <a:p>
            <a:pPr algn="ctr"/>
            <a:r>
              <a:rPr lang="en-US" sz="3600" dirty="0">
                <a:solidFill>
                  <a:srgbClr val="FFB51F"/>
                </a:solidFill>
                <a:latin typeface="Comic Sans MS" pitchFamily="66" charset="0"/>
                <a:cs typeface="Times New Roman" pitchFamily="18" charset="0"/>
              </a:rPr>
              <a:t>Acknowledgments</a:t>
            </a:r>
          </a:p>
        </p:txBody>
      </p:sp>
      <p:grpSp>
        <p:nvGrpSpPr>
          <p:cNvPr id="3" name="Group 2"/>
          <p:cNvGrpSpPr/>
          <p:nvPr/>
        </p:nvGrpSpPr>
        <p:grpSpPr>
          <a:xfrm>
            <a:off x="2204936" y="733615"/>
            <a:ext cx="3881687" cy="3563163"/>
            <a:chOff x="2717985" y="947297"/>
            <a:chExt cx="3881687" cy="3563163"/>
          </a:xfrm>
        </p:grpSpPr>
        <p:sp>
          <p:nvSpPr>
            <p:cNvPr id="5" name="Text Box 2"/>
            <p:cNvSpPr txBox="1">
              <a:spLocks noChangeArrowheads="1"/>
            </p:cNvSpPr>
            <p:nvPr/>
          </p:nvSpPr>
          <p:spPr bwMode="auto">
            <a:xfrm>
              <a:off x="3204841" y="1570292"/>
              <a:ext cx="3394831" cy="1440394"/>
            </a:xfrm>
            <a:prstGeom prst="rect">
              <a:avLst/>
            </a:prstGeom>
            <a:noFill/>
            <a:ln w="9525" algn="ctr">
              <a:noFill/>
              <a:miter lim="800000"/>
              <a:headEnd/>
              <a:tailEnd/>
            </a:ln>
          </p:spPr>
          <p:txBody>
            <a:bodyPr wrap="square">
              <a:spAutoFit/>
            </a:bodyPr>
            <a:lstStyle/>
            <a:p>
              <a:pPr marL="285736" indent="-285736" algn="just">
                <a:lnSpc>
                  <a:spcPct val="90000"/>
                </a:lnSpc>
                <a:spcAft>
                  <a:spcPts val="1200"/>
                </a:spcAft>
                <a:buFont typeface="Arial"/>
                <a:buChar char="•"/>
              </a:pPr>
              <a:r>
                <a:rPr lang="en-US" sz="1600" dirty="0" smtClean="0">
                  <a:solidFill>
                    <a:srgbClr val="FFFFFF"/>
                  </a:solidFill>
                  <a:latin typeface="Arial" charset="0"/>
                </a:rPr>
                <a:t>Wei </a:t>
              </a:r>
              <a:r>
                <a:rPr lang="en-US" sz="1600" dirty="0">
                  <a:solidFill>
                    <a:srgbClr val="FFFFFF"/>
                  </a:solidFill>
                  <a:latin typeface="Arial" charset="0"/>
                </a:rPr>
                <a:t>Zhang</a:t>
              </a:r>
            </a:p>
            <a:p>
              <a:pPr marL="285736" indent="-285736" algn="just">
                <a:lnSpc>
                  <a:spcPct val="90000"/>
                </a:lnSpc>
                <a:spcAft>
                  <a:spcPts val="1200"/>
                </a:spcAft>
                <a:buFont typeface="Arial"/>
                <a:buChar char="•"/>
              </a:pPr>
              <a:r>
                <a:rPr lang="en-US" sz="1600" dirty="0" err="1">
                  <a:solidFill>
                    <a:srgbClr val="FFFFFF"/>
                  </a:solidFill>
                  <a:latin typeface="Arial" charset="0"/>
                </a:rPr>
                <a:t>Mahboubeh</a:t>
              </a:r>
              <a:r>
                <a:rPr lang="en-US" sz="1600" dirty="0">
                  <a:solidFill>
                    <a:srgbClr val="FFFFFF"/>
                  </a:solidFill>
                  <a:latin typeface="Arial" charset="0"/>
                </a:rPr>
                <a:t> </a:t>
              </a:r>
              <a:r>
                <a:rPr lang="en-US" sz="1600" dirty="0" err="1">
                  <a:solidFill>
                    <a:srgbClr val="FFFFFF"/>
                  </a:solidFill>
                  <a:latin typeface="Arial" charset="0"/>
                </a:rPr>
                <a:t>Papari-Zareii</a:t>
              </a:r>
              <a:endParaRPr lang="en-US" sz="1600" dirty="0">
                <a:solidFill>
                  <a:srgbClr val="FFFFFF"/>
                </a:solidFill>
                <a:latin typeface="Arial" charset="0"/>
              </a:endParaRPr>
            </a:p>
            <a:p>
              <a:pPr marL="285736" indent="-285736" algn="just">
                <a:lnSpc>
                  <a:spcPct val="90000"/>
                </a:lnSpc>
                <a:spcAft>
                  <a:spcPts val="1200"/>
                </a:spcAft>
                <a:buFont typeface="Arial"/>
                <a:buChar char="•"/>
              </a:pPr>
              <a:r>
                <a:rPr lang="en-US" sz="1600" dirty="0">
                  <a:solidFill>
                    <a:srgbClr val="FFFFFF"/>
                  </a:solidFill>
                  <a:latin typeface="Arial" charset="0"/>
                </a:rPr>
                <a:t>Victor </a:t>
              </a:r>
              <a:r>
                <a:rPr lang="en-US" sz="1600" dirty="0" err="1">
                  <a:solidFill>
                    <a:srgbClr val="FFFFFF"/>
                  </a:solidFill>
                  <a:latin typeface="Arial" charset="0"/>
                </a:rPr>
                <a:t>Stastny</a:t>
              </a:r>
              <a:endParaRPr lang="en-US" sz="1600" dirty="0">
                <a:solidFill>
                  <a:srgbClr val="FFFFFF"/>
                </a:solidFill>
                <a:latin typeface="Arial" charset="0"/>
              </a:endParaRPr>
            </a:p>
            <a:p>
              <a:pPr marL="285736" indent="-285736" algn="just">
                <a:lnSpc>
                  <a:spcPct val="90000"/>
                </a:lnSpc>
                <a:spcAft>
                  <a:spcPts val="1200"/>
                </a:spcAft>
                <a:buFont typeface="Arial"/>
                <a:buChar char="•"/>
              </a:pPr>
              <a:r>
                <a:rPr lang="en-US" sz="1600" dirty="0">
                  <a:solidFill>
                    <a:srgbClr val="FFFFFF"/>
                  </a:solidFill>
                  <a:latin typeface="Arial" charset="0"/>
                </a:rPr>
                <a:t>Yu-An </a:t>
              </a:r>
              <a:r>
                <a:rPr lang="en-US" sz="1600" dirty="0" smtClean="0">
                  <a:solidFill>
                    <a:srgbClr val="FFFFFF"/>
                  </a:solidFill>
                  <a:latin typeface="Arial" charset="0"/>
                </a:rPr>
                <a:t>Zhan</a:t>
              </a:r>
              <a:endParaRPr lang="en-US" sz="1600" dirty="0">
                <a:solidFill>
                  <a:srgbClr val="FFFFFF"/>
                </a:solidFill>
                <a:latin typeface="Arial" charset="0"/>
              </a:endParaRPr>
            </a:p>
          </p:txBody>
        </p:sp>
        <p:sp>
          <p:nvSpPr>
            <p:cNvPr id="2" name="TextBox 1"/>
            <p:cNvSpPr txBox="1"/>
            <p:nvPr/>
          </p:nvSpPr>
          <p:spPr>
            <a:xfrm>
              <a:off x="2717985" y="4141128"/>
              <a:ext cx="184666" cy="369332"/>
            </a:xfrm>
            <a:prstGeom prst="rect">
              <a:avLst/>
            </a:prstGeom>
            <a:noFill/>
          </p:spPr>
          <p:txBody>
            <a:bodyPr wrap="none" rtlCol="0">
              <a:spAutoFit/>
            </a:bodyPr>
            <a:lstStyle/>
            <a:p>
              <a:endParaRPr lang="en-US" dirty="0">
                <a:solidFill>
                  <a:srgbClr val="1AD1FF"/>
                </a:solidFill>
              </a:endParaRPr>
            </a:p>
          </p:txBody>
        </p:sp>
        <p:sp>
          <p:nvSpPr>
            <p:cNvPr id="7" name="TextBox 6"/>
            <p:cNvSpPr txBox="1"/>
            <p:nvPr/>
          </p:nvSpPr>
          <p:spPr>
            <a:xfrm>
              <a:off x="2900619" y="947297"/>
              <a:ext cx="1225441" cy="646331"/>
            </a:xfrm>
            <a:prstGeom prst="rect">
              <a:avLst/>
            </a:prstGeom>
            <a:noFill/>
          </p:spPr>
          <p:txBody>
            <a:bodyPr wrap="none" rtlCol="0">
              <a:spAutoFit/>
            </a:bodyPr>
            <a:lstStyle/>
            <a:p>
              <a:endParaRPr lang="en-US" dirty="0">
                <a:solidFill>
                  <a:srgbClr val="1AD1FF"/>
                </a:solidFill>
              </a:endParaRPr>
            </a:p>
            <a:p>
              <a:r>
                <a:rPr lang="en-US" dirty="0">
                  <a:solidFill>
                    <a:srgbClr val="1AD1FF"/>
                  </a:solidFill>
                </a:rPr>
                <a:t>Gazdar Lab</a:t>
              </a:r>
            </a:p>
          </p:txBody>
        </p:sp>
      </p:grpSp>
      <p:grpSp>
        <p:nvGrpSpPr>
          <p:cNvPr id="17" name="Group 16"/>
          <p:cNvGrpSpPr/>
          <p:nvPr/>
        </p:nvGrpSpPr>
        <p:grpSpPr>
          <a:xfrm>
            <a:off x="6641220" y="1053879"/>
            <a:ext cx="2271704" cy="1871935"/>
            <a:chOff x="5129918" y="984573"/>
            <a:chExt cx="2271704" cy="1871935"/>
          </a:xfrm>
        </p:grpSpPr>
        <p:sp>
          <p:nvSpPr>
            <p:cNvPr id="8" name="TextBox 7"/>
            <p:cNvSpPr txBox="1"/>
            <p:nvPr/>
          </p:nvSpPr>
          <p:spPr>
            <a:xfrm>
              <a:off x="5129918" y="984573"/>
              <a:ext cx="1169198" cy="369332"/>
            </a:xfrm>
            <a:prstGeom prst="rect">
              <a:avLst/>
            </a:prstGeom>
            <a:noFill/>
          </p:spPr>
          <p:txBody>
            <a:bodyPr wrap="none" rtlCol="0">
              <a:spAutoFit/>
            </a:bodyPr>
            <a:lstStyle/>
            <a:p>
              <a:r>
                <a:rPr lang="en-US" dirty="0">
                  <a:solidFill>
                    <a:srgbClr val="1AD1FF"/>
                  </a:solidFill>
                </a:rPr>
                <a:t>Minna Lab</a:t>
              </a:r>
            </a:p>
          </p:txBody>
        </p:sp>
        <p:sp>
          <p:nvSpPr>
            <p:cNvPr id="11" name="TextBox 10"/>
            <p:cNvSpPr txBox="1"/>
            <p:nvPr/>
          </p:nvSpPr>
          <p:spPr>
            <a:xfrm>
              <a:off x="5378376" y="1332501"/>
              <a:ext cx="2023246" cy="1524007"/>
            </a:xfrm>
            <a:prstGeom prst="rect">
              <a:avLst/>
            </a:prstGeom>
            <a:noFill/>
          </p:spPr>
          <p:txBody>
            <a:bodyPr wrap="none" rtlCol="0">
              <a:spAutoFit/>
            </a:bodyPr>
            <a:lstStyle/>
            <a:p>
              <a:pPr marL="285736" indent="-285736">
                <a:lnSpc>
                  <a:spcPct val="150000"/>
                </a:lnSpc>
                <a:buFont typeface="Arial" pitchFamily="34" charset="0"/>
                <a:buChar char="•"/>
              </a:pPr>
              <a:r>
                <a:rPr lang="en-US" sz="1600" dirty="0">
                  <a:solidFill>
                    <a:schemeClr val="bg1"/>
                  </a:solidFill>
                  <a:latin typeface="Arial" charset="0"/>
                  <a:ea typeface="Arial" charset="0"/>
                  <a:cs typeface="Arial" charset="0"/>
                </a:rPr>
                <a:t>Luc Girard</a:t>
              </a:r>
            </a:p>
            <a:p>
              <a:pPr marL="285736" indent="-285736">
                <a:lnSpc>
                  <a:spcPct val="150000"/>
                </a:lnSpc>
                <a:buFont typeface="Arial" pitchFamily="34" charset="0"/>
                <a:buChar char="•"/>
              </a:pPr>
              <a:r>
                <a:rPr lang="en-US" sz="1600" dirty="0">
                  <a:solidFill>
                    <a:schemeClr val="bg1"/>
                  </a:solidFill>
                  <a:latin typeface="Arial" charset="0"/>
                  <a:ea typeface="Arial" charset="0"/>
                  <a:cs typeface="Arial" charset="0"/>
                </a:rPr>
                <a:t>Michael Peyton</a:t>
              </a:r>
            </a:p>
            <a:p>
              <a:pPr marL="285736" indent="-285736">
                <a:lnSpc>
                  <a:spcPct val="150000"/>
                </a:lnSpc>
                <a:buFont typeface="Arial" pitchFamily="34" charset="0"/>
                <a:buChar char="•"/>
              </a:pPr>
              <a:r>
                <a:rPr lang="en-US" sz="1600" dirty="0">
                  <a:solidFill>
                    <a:schemeClr val="bg1"/>
                  </a:solidFill>
                  <a:latin typeface="Arial" charset="0"/>
                  <a:ea typeface="Arial" charset="0"/>
                  <a:cs typeface="Arial" charset="0"/>
                </a:rPr>
                <a:t>Buddy Huffman</a:t>
              </a:r>
            </a:p>
            <a:p>
              <a:pPr marL="285736" indent="-285736">
                <a:lnSpc>
                  <a:spcPct val="150000"/>
                </a:lnSpc>
                <a:buFont typeface="Arial" pitchFamily="34" charset="0"/>
                <a:buChar char="•"/>
              </a:pPr>
              <a:r>
                <a:rPr lang="en-US" sz="1600" dirty="0">
                  <a:solidFill>
                    <a:schemeClr val="bg1"/>
                  </a:solidFill>
                  <a:latin typeface="Arial" charset="0"/>
                  <a:ea typeface="Arial" charset="0"/>
                  <a:cs typeface="Arial" charset="0"/>
                </a:rPr>
                <a:t>Brenda Timmons</a:t>
              </a:r>
            </a:p>
          </p:txBody>
        </p:sp>
      </p:grpSp>
      <p:grpSp>
        <p:nvGrpSpPr>
          <p:cNvPr id="16" name="Group 15"/>
          <p:cNvGrpSpPr/>
          <p:nvPr/>
        </p:nvGrpSpPr>
        <p:grpSpPr>
          <a:xfrm>
            <a:off x="6746204" y="3025950"/>
            <a:ext cx="3748164" cy="2449451"/>
            <a:chOff x="3266120" y="3376549"/>
            <a:chExt cx="3748164" cy="2449451"/>
          </a:xfrm>
        </p:grpSpPr>
        <p:sp>
          <p:nvSpPr>
            <p:cNvPr id="13" name="Rectangle 12"/>
            <p:cNvSpPr/>
            <p:nvPr/>
          </p:nvSpPr>
          <p:spPr>
            <a:xfrm>
              <a:off x="3516595" y="3887008"/>
              <a:ext cx="3497689" cy="1938992"/>
            </a:xfrm>
            <a:prstGeom prst="rect">
              <a:avLst/>
            </a:prstGeom>
          </p:spPr>
          <p:txBody>
            <a:bodyPr wrap="square">
              <a:spAutoFit/>
            </a:bodyPr>
            <a:lstStyle/>
            <a:p>
              <a:pPr marL="285736" indent="-285736" algn="just">
                <a:spcAft>
                  <a:spcPts val="1200"/>
                </a:spcAft>
                <a:buFont typeface="Arial"/>
                <a:buChar char="•"/>
              </a:pPr>
              <a:r>
                <a:rPr lang="en-US" sz="1600" dirty="0">
                  <a:solidFill>
                    <a:srgbClr val="FFFFFF"/>
                  </a:solidFill>
                  <a:latin typeface="Arial" charset="0"/>
                </a:rPr>
                <a:t>Jane </a:t>
              </a:r>
              <a:r>
                <a:rPr lang="en-US" sz="1600" dirty="0" smtClean="0">
                  <a:solidFill>
                    <a:srgbClr val="FFFFFF"/>
                  </a:solidFill>
                  <a:latin typeface="Arial" charset="0"/>
                </a:rPr>
                <a:t>Johnson (Neuroscience)</a:t>
              </a:r>
              <a:endParaRPr lang="en-US" sz="1600" dirty="0">
                <a:solidFill>
                  <a:srgbClr val="FFFFFF"/>
                </a:solidFill>
                <a:latin typeface="Arial" charset="0"/>
              </a:endParaRPr>
            </a:p>
            <a:p>
              <a:pPr marL="285736" indent="-285736" algn="just">
                <a:spcAft>
                  <a:spcPts val="1200"/>
                </a:spcAft>
                <a:buFont typeface="Arial"/>
                <a:buChar char="•"/>
              </a:pPr>
              <a:r>
                <a:rPr lang="en-US" sz="1600" dirty="0">
                  <a:solidFill>
                    <a:srgbClr val="FFFFFF"/>
                  </a:solidFill>
                  <a:latin typeface="Arial" charset="0"/>
                </a:rPr>
                <a:t>Melanie </a:t>
              </a:r>
              <a:r>
                <a:rPr lang="en-US" sz="1600" dirty="0" smtClean="0">
                  <a:solidFill>
                    <a:srgbClr val="FFFFFF"/>
                  </a:solidFill>
                  <a:latin typeface="Arial" charset="0"/>
                </a:rPr>
                <a:t>Cobb (Pharmacology)</a:t>
              </a:r>
            </a:p>
            <a:p>
              <a:pPr marL="285736" indent="-285736" algn="just">
                <a:spcAft>
                  <a:spcPts val="1200"/>
                </a:spcAft>
                <a:buFont typeface="Arial"/>
                <a:buChar char="•"/>
              </a:pPr>
              <a:r>
                <a:rPr lang="en-US" sz="1600" dirty="0" err="1" smtClean="0">
                  <a:solidFill>
                    <a:srgbClr val="FFFFFF"/>
                  </a:solidFill>
                  <a:latin typeface="Arial" charset="0"/>
                </a:rPr>
                <a:t>Karine</a:t>
              </a:r>
              <a:r>
                <a:rPr lang="en-US" sz="1600" dirty="0" smtClean="0">
                  <a:solidFill>
                    <a:srgbClr val="FFFFFF"/>
                  </a:solidFill>
                  <a:latin typeface="Arial" charset="0"/>
                </a:rPr>
                <a:t> </a:t>
              </a:r>
              <a:r>
                <a:rPr lang="en-US" sz="1600" dirty="0" err="1" smtClean="0">
                  <a:solidFill>
                    <a:srgbClr val="FFFFFF"/>
                  </a:solidFill>
                  <a:latin typeface="Arial" charset="0"/>
                </a:rPr>
                <a:t>Pozo</a:t>
              </a:r>
              <a:r>
                <a:rPr lang="en-US" sz="1600" dirty="0" smtClean="0">
                  <a:solidFill>
                    <a:srgbClr val="FFFFFF"/>
                  </a:solidFill>
                  <a:latin typeface="Arial" charset="0"/>
                </a:rPr>
                <a:t> </a:t>
              </a:r>
              <a:r>
                <a:rPr lang="en-US" sz="1600" dirty="0">
                  <a:solidFill>
                    <a:srgbClr val="FFFFFF"/>
                  </a:solidFill>
                  <a:latin typeface="Arial" charset="0"/>
                </a:rPr>
                <a:t>(Neuroscience)</a:t>
              </a:r>
            </a:p>
            <a:p>
              <a:pPr marL="285736" indent="-285736" algn="just">
                <a:spcAft>
                  <a:spcPts val="1200"/>
                </a:spcAft>
                <a:buFont typeface="Arial"/>
                <a:buChar char="•"/>
              </a:pPr>
              <a:endParaRPr lang="en-US" sz="1600" dirty="0" smtClean="0">
                <a:solidFill>
                  <a:srgbClr val="FFFFFF"/>
                </a:solidFill>
                <a:latin typeface="Arial" charset="0"/>
              </a:endParaRPr>
            </a:p>
            <a:p>
              <a:pPr marL="285736" indent="-285736" algn="just">
                <a:spcAft>
                  <a:spcPts val="1200"/>
                </a:spcAft>
                <a:buFont typeface="Arial"/>
                <a:buChar char="•"/>
              </a:pPr>
              <a:endParaRPr lang="en-US" sz="1600" dirty="0">
                <a:solidFill>
                  <a:srgbClr val="FFFFFF"/>
                </a:solidFill>
                <a:latin typeface="Arial" charset="0"/>
              </a:endParaRPr>
            </a:p>
          </p:txBody>
        </p:sp>
        <p:sp>
          <p:nvSpPr>
            <p:cNvPr id="15" name="TextBox 14"/>
            <p:cNvSpPr txBox="1"/>
            <p:nvPr/>
          </p:nvSpPr>
          <p:spPr>
            <a:xfrm>
              <a:off x="3266120" y="3376549"/>
              <a:ext cx="2401491" cy="452432"/>
            </a:xfrm>
            <a:prstGeom prst="rect">
              <a:avLst/>
            </a:prstGeom>
            <a:noFill/>
          </p:spPr>
          <p:txBody>
            <a:bodyPr wrap="none" rtlCol="0">
              <a:spAutoFit/>
            </a:bodyPr>
            <a:lstStyle/>
            <a:p>
              <a:pPr>
                <a:lnSpc>
                  <a:spcPct val="130000"/>
                </a:lnSpc>
              </a:pPr>
              <a:r>
                <a:rPr lang="en-US" dirty="0">
                  <a:solidFill>
                    <a:srgbClr val="1AD1FF"/>
                  </a:solidFill>
                </a:rPr>
                <a:t>Other UT Southwestern</a:t>
              </a:r>
            </a:p>
          </p:txBody>
        </p:sp>
      </p:grpSp>
      <p:grpSp>
        <p:nvGrpSpPr>
          <p:cNvPr id="9" name="Group 8"/>
          <p:cNvGrpSpPr/>
          <p:nvPr/>
        </p:nvGrpSpPr>
        <p:grpSpPr>
          <a:xfrm>
            <a:off x="2508140" y="4814440"/>
            <a:ext cx="2623289" cy="768593"/>
            <a:chOff x="5174511" y="3692743"/>
            <a:chExt cx="2623289" cy="768593"/>
          </a:xfrm>
        </p:grpSpPr>
        <p:sp>
          <p:nvSpPr>
            <p:cNvPr id="18" name="TextBox 17"/>
            <p:cNvSpPr txBox="1"/>
            <p:nvPr/>
          </p:nvSpPr>
          <p:spPr>
            <a:xfrm>
              <a:off x="5174511" y="3692743"/>
              <a:ext cx="1480957" cy="369332"/>
            </a:xfrm>
            <a:prstGeom prst="rect">
              <a:avLst/>
            </a:prstGeom>
            <a:noFill/>
          </p:spPr>
          <p:txBody>
            <a:bodyPr wrap="none" rtlCol="0">
              <a:spAutoFit/>
            </a:bodyPr>
            <a:lstStyle/>
            <a:p>
              <a:r>
                <a:rPr lang="en-US" dirty="0">
                  <a:solidFill>
                    <a:srgbClr val="1AD1FF"/>
                  </a:solidFill>
                </a:rPr>
                <a:t>MD Anderson</a:t>
              </a:r>
            </a:p>
          </p:txBody>
        </p:sp>
        <p:sp>
          <p:nvSpPr>
            <p:cNvPr id="4" name="Rectangle 3"/>
            <p:cNvSpPr/>
            <p:nvPr/>
          </p:nvSpPr>
          <p:spPr>
            <a:xfrm>
              <a:off x="5346700" y="4147404"/>
              <a:ext cx="2451100" cy="313932"/>
            </a:xfrm>
            <a:prstGeom prst="rect">
              <a:avLst/>
            </a:prstGeom>
          </p:spPr>
          <p:txBody>
            <a:bodyPr wrap="square">
              <a:spAutoFit/>
            </a:bodyPr>
            <a:lstStyle/>
            <a:p>
              <a:pPr marL="285736" indent="-285736" algn="just">
                <a:lnSpc>
                  <a:spcPct val="90000"/>
                </a:lnSpc>
                <a:spcAft>
                  <a:spcPts val="1200"/>
                </a:spcAft>
                <a:buFont typeface="Arial"/>
                <a:buChar char="•"/>
              </a:pPr>
              <a:r>
                <a:rPr lang="en-US" sz="1600" dirty="0">
                  <a:solidFill>
                    <a:srgbClr val="FFFFFF"/>
                  </a:solidFill>
                  <a:latin typeface="Arial" charset="0"/>
                </a:rPr>
                <a:t>Ignacio </a:t>
              </a:r>
              <a:r>
                <a:rPr lang="en-US" sz="1600" dirty="0" err="1" smtClean="0">
                  <a:solidFill>
                    <a:srgbClr val="FFFFFF"/>
                  </a:solidFill>
                  <a:latin typeface="Arial" charset="0"/>
                </a:rPr>
                <a:t>Wistuba</a:t>
              </a:r>
              <a:endParaRPr lang="en-US" sz="1600" dirty="0">
                <a:solidFill>
                  <a:srgbClr val="FFFFFF"/>
                </a:solidFill>
                <a:latin typeface="Arial" charset="0"/>
              </a:endParaRPr>
            </a:p>
          </p:txBody>
        </p:sp>
      </p:grpSp>
      <p:grpSp>
        <p:nvGrpSpPr>
          <p:cNvPr id="10" name="Group 9"/>
          <p:cNvGrpSpPr/>
          <p:nvPr/>
        </p:nvGrpSpPr>
        <p:grpSpPr>
          <a:xfrm>
            <a:off x="6746204" y="4745147"/>
            <a:ext cx="2985964" cy="1521639"/>
            <a:chOff x="6596936" y="5170323"/>
            <a:chExt cx="2985964" cy="1521639"/>
          </a:xfrm>
        </p:grpSpPr>
        <p:sp>
          <p:nvSpPr>
            <p:cNvPr id="22" name="TextBox 21"/>
            <p:cNvSpPr txBox="1"/>
            <p:nvPr/>
          </p:nvSpPr>
          <p:spPr>
            <a:xfrm>
              <a:off x="6596936" y="5170323"/>
              <a:ext cx="731280" cy="452428"/>
            </a:xfrm>
            <a:prstGeom prst="rect">
              <a:avLst/>
            </a:prstGeom>
            <a:noFill/>
          </p:spPr>
          <p:txBody>
            <a:bodyPr wrap="none" lIns="91435" tIns="45718" rIns="91435" bIns="45718" rtlCol="0">
              <a:spAutoFit/>
            </a:bodyPr>
            <a:lstStyle/>
            <a:p>
              <a:pPr>
                <a:lnSpc>
                  <a:spcPct val="130000"/>
                </a:lnSpc>
              </a:pPr>
              <a:r>
                <a:rPr lang="en-US" dirty="0">
                  <a:solidFill>
                    <a:srgbClr val="1AD1FF"/>
                  </a:solidFill>
                </a:rPr>
                <a:t>Other</a:t>
              </a:r>
            </a:p>
          </p:txBody>
        </p:sp>
        <p:sp>
          <p:nvSpPr>
            <p:cNvPr id="23" name="TextBox 22"/>
            <p:cNvSpPr txBox="1"/>
            <p:nvPr/>
          </p:nvSpPr>
          <p:spPr>
            <a:xfrm>
              <a:off x="6830233" y="5537291"/>
              <a:ext cx="2752667" cy="1154671"/>
            </a:xfrm>
            <a:prstGeom prst="rect">
              <a:avLst/>
            </a:prstGeom>
            <a:noFill/>
          </p:spPr>
          <p:txBody>
            <a:bodyPr wrap="none" lIns="91435" tIns="45718" rIns="91435" bIns="45718" rtlCol="0">
              <a:spAutoFit/>
            </a:bodyPr>
            <a:lstStyle/>
            <a:p>
              <a:pPr marL="285736" indent="-285736">
                <a:lnSpc>
                  <a:spcPct val="150000"/>
                </a:lnSpc>
                <a:buFont typeface="Arial" pitchFamily="34" charset="0"/>
                <a:buChar char="•"/>
              </a:pPr>
              <a:r>
                <a:rPr lang="en-US" sz="1600" dirty="0">
                  <a:solidFill>
                    <a:srgbClr val="FFFFFF"/>
                  </a:solidFill>
                  <a:latin typeface="Arial" charset="0"/>
                  <a:ea typeface="Arial" charset="0"/>
                  <a:cs typeface="Arial" charset="0"/>
                </a:rPr>
                <a:t>Hans </a:t>
              </a:r>
              <a:r>
                <a:rPr lang="en-US" sz="1600" dirty="0" err="1" smtClean="0">
                  <a:solidFill>
                    <a:srgbClr val="FFFFFF"/>
                  </a:solidFill>
                  <a:latin typeface="Arial" charset="0"/>
                  <a:ea typeface="Arial" charset="0"/>
                  <a:cs typeface="Arial" charset="0"/>
                </a:rPr>
                <a:t>Ghayee</a:t>
              </a:r>
              <a:r>
                <a:rPr lang="en-US" sz="1600" dirty="0" smtClean="0">
                  <a:solidFill>
                    <a:srgbClr val="FFFFFF"/>
                  </a:solidFill>
                  <a:latin typeface="Arial" charset="0"/>
                  <a:ea typeface="Arial" charset="0"/>
                  <a:cs typeface="Arial" charset="0"/>
                </a:rPr>
                <a:t> (U Florida)</a:t>
              </a:r>
              <a:endParaRPr lang="en-US" sz="1600" dirty="0" smtClean="0">
                <a:solidFill>
                  <a:schemeClr val="bg1"/>
                </a:solidFill>
                <a:latin typeface="Arial" charset="0"/>
                <a:ea typeface="Arial" charset="0"/>
                <a:cs typeface="Arial" charset="0"/>
              </a:endParaRPr>
            </a:p>
            <a:p>
              <a:pPr marL="285736" indent="-285736">
                <a:lnSpc>
                  <a:spcPct val="150000"/>
                </a:lnSpc>
                <a:buFont typeface="Arial" pitchFamily="34" charset="0"/>
                <a:buChar char="•"/>
              </a:pPr>
              <a:r>
                <a:rPr lang="en-US" sz="1600" dirty="0" smtClean="0">
                  <a:solidFill>
                    <a:schemeClr val="bg1"/>
                  </a:solidFill>
                  <a:latin typeface="Arial" charset="0"/>
                  <a:ea typeface="Arial" charset="0"/>
                  <a:cs typeface="Arial" charset="0"/>
                </a:rPr>
                <a:t>Karel </a:t>
              </a:r>
              <a:r>
                <a:rPr lang="en-US" sz="1600" dirty="0" err="1" smtClean="0">
                  <a:solidFill>
                    <a:schemeClr val="bg1"/>
                  </a:solidFill>
                  <a:latin typeface="Arial" charset="0"/>
                  <a:ea typeface="Arial" charset="0"/>
                  <a:cs typeface="Arial" charset="0"/>
                </a:rPr>
                <a:t>Pacak</a:t>
              </a:r>
              <a:r>
                <a:rPr lang="en-US" sz="1600" dirty="0" smtClean="0">
                  <a:solidFill>
                    <a:schemeClr val="bg1"/>
                  </a:solidFill>
                  <a:latin typeface="Arial" charset="0"/>
                  <a:ea typeface="Arial" charset="0"/>
                  <a:cs typeface="Arial" charset="0"/>
                </a:rPr>
                <a:t> (NIH)</a:t>
              </a:r>
              <a:endParaRPr lang="en-US" sz="1600" dirty="0">
                <a:solidFill>
                  <a:schemeClr val="bg1"/>
                </a:solidFill>
                <a:latin typeface="Arial" charset="0"/>
                <a:ea typeface="Arial" charset="0"/>
                <a:cs typeface="Arial" charset="0"/>
              </a:endParaRPr>
            </a:p>
            <a:p>
              <a:pPr marL="285736" indent="-285736">
                <a:lnSpc>
                  <a:spcPct val="150000"/>
                </a:lnSpc>
                <a:buFont typeface="Arial" pitchFamily="34" charset="0"/>
                <a:buChar char="•"/>
              </a:pPr>
              <a:r>
                <a:rPr lang="en-US" sz="1600" dirty="0">
                  <a:solidFill>
                    <a:schemeClr val="bg1"/>
                  </a:solidFill>
                  <a:latin typeface="Arial" charset="0"/>
                  <a:ea typeface="Arial" charset="0"/>
                  <a:cs typeface="Arial" charset="0"/>
                </a:rPr>
                <a:t>Trudy </a:t>
              </a:r>
              <a:r>
                <a:rPr lang="en-US" sz="1600" dirty="0" smtClean="0">
                  <a:solidFill>
                    <a:schemeClr val="bg1"/>
                  </a:solidFill>
                  <a:latin typeface="Arial" charset="0"/>
                  <a:ea typeface="Arial" charset="0"/>
                  <a:cs typeface="Arial" charset="0"/>
                </a:rPr>
                <a:t>Oliver (U. Utah)</a:t>
              </a:r>
              <a:endParaRPr lang="en-US" sz="1600" dirty="0">
                <a:solidFill>
                  <a:schemeClr val="bg1"/>
                </a:solidFill>
                <a:latin typeface="Arial" charset="0"/>
                <a:ea typeface="Arial" charset="0"/>
                <a:cs typeface="Arial" charset="0"/>
              </a:endParaRPr>
            </a:p>
          </p:txBody>
        </p:sp>
      </p:grpSp>
      <p:grpSp>
        <p:nvGrpSpPr>
          <p:cNvPr id="19" name="Group 18"/>
          <p:cNvGrpSpPr/>
          <p:nvPr/>
        </p:nvGrpSpPr>
        <p:grpSpPr>
          <a:xfrm>
            <a:off x="2402057" y="2855031"/>
            <a:ext cx="3139899" cy="1649232"/>
            <a:chOff x="3266120" y="3376549"/>
            <a:chExt cx="3139899" cy="1649232"/>
          </a:xfrm>
        </p:grpSpPr>
        <p:sp>
          <p:nvSpPr>
            <p:cNvPr id="20" name="Rectangle 19"/>
            <p:cNvSpPr/>
            <p:nvPr/>
          </p:nvSpPr>
          <p:spPr>
            <a:xfrm>
              <a:off x="3516596" y="3887008"/>
              <a:ext cx="2654405" cy="1138773"/>
            </a:xfrm>
            <a:prstGeom prst="rect">
              <a:avLst/>
            </a:prstGeom>
          </p:spPr>
          <p:txBody>
            <a:bodyPr wrap="square">
              <a:spAutoFit/>
            </a:bodyPr>
            <a:lstStyle/>
            <a:p>
              <a:pPr marL="285736" indent="-285736" algn="just">
                <a:spcAft>
                  <a:spcPts val="1200"/>
                </a:spcAft>
                <a:buFont typeface="Arial"/>
                <a:buChar char="•"/>
              </a:pPr>
              <a:r>
                <a:rPr lang="en-US" sz="1600" dirty="0" err="1">
                  <a:solidFill>
                    <a:srgbClr val="FFFFFF"/>
                  </a:solidFill>
                  <a:latin typeface="Arial" charset="0"/>
                </a:rPr>
                <a:t>Gaoxiang</a:t>
              </a:r>
              <a:r>
                <a:rPr lang="en-US" sz="1600" dirty="0">
                  <a:solidFill>
                    <a:srgbClr val="FFFFFF"/>
                  </a:solidFill>
                  <a:latin typeface="Arial" charset="0"/>
                </a:rPr>
                <a:t> </a:t>
              </a:r>
              <a:r>
                <a:rPr lang="en-US" sz="1600" dirty="0" smtClean="0">
                  <a:solidFill>
                    <a:srgbClr val="FFFFFF"/>
                  </a:solidFill>
                  <a:latin typeface="Arial" charset="0"/>
                </a:rPr>
                <a:t>(Douglas) </a:t>
              </a:r>
              <a:r>
                <a:rPr lang="en-US" sz="1600" dirty="0" err="1" smtClean="0">
                  <a:solidFill>
                    <a:srgbClr val="FFFFFF"/>
                  </a:solidFill>
                  <a:latin typeface="Arial" charset="0"/>
                </a:rPr>
                <a:t>Jia</a:t>
              </a:r>
              <a:endParaRPr lang="en-US" sz="1600" dirty="0">
                <a:solidFill>
                  <a:srgbClr val="FFFFFF"/>
                </a:solidFill>
                <a:latin typeface="Arial" charset="0"/>
              </a:endParaRPr>
            </a:p>
            <a:p>
              <a:pPr marL="285736" indent="-285736" algn="just">
                <a:spcAft>
                  <a:spcPts val="1200"/>
                </a:spcAft>
                <a:buFont typeface="Arial"/>
                <a:buChar char="•"/>
              </a:pPr>
              <a:r>
                <a:rPr lang="en-US" sz="1600" dirty="0" err="1" smtClean="0">
                  <a:solidFill>
                    <a:srgbClr val="FFFFFF"/>
                  </a:solidFill>
                  <a:latin typeface="Arial" charset="0"/>
                </a:rPr>
                <a:t>Guanghua</a:t>
              </a:r>
              <a:r>
                <a:rPr lang="en-US" sz="1600" dirty="0" smtClean="0">
                  <a:solidFill>
                    <a:srgbClr val="FFFFFF"/>
                  </a:solidFill>
                  <a:latin typeface="Arial" charset="0"/>
                </a:rPr>
                <a:t> (Andy) Xiao</a:t>
              </a:r>
            </a:p>
            <a:p>
              <a:pPr marL="285736" indent="-285736" algn="just">
                <a:spcAft>
                  <a:spcPts val="1200"/>
                </a:spcAft>
                <a:buFont typeface="Arial"/>
                <a:buChar char="•"/>
              </a:pPr>
              <a:r>
                <a:rPr lang="en-US" sz="1600" dirty="0" smtClean="0">
                  <a:solidFill>
                    <a:srgbClr val="FFFFFF"/>
                  </a:solidFill>
                  <a:latin typeface="Arial" charset="0"/>
                </a:rPr>
                <a:t>Tao </a:t>
              </a:r>
              <a:r>
                <a:rPr lang="en-US" sz="1600" dirty="0">
                  <a:solidFill>
                    <a:srgbClr val="FFFFFF"/>
                  </a:solidFill>
                  <a:latin typeface="Arial" charset="0"/>
                </a:rPr>
                <a:t>W</a:t>
              </a:r>
              <a:r>
                <a:rPr lang="en-US" sz="1600" dirty="0" smtClean="0">
                  <a:solidFill>
                    <a:srgbClr val="FFFFFF"/>
                  </a:solidFill>
                  <a:latin typeface="Arial" charset="0"/>
                </a:rPr>
                <a:t>ang</a:t>
              </a:r>
              <a:endParaRPr lang="en-US" sz="1600" dirty="0">
                <a:solidFill>
                  <a:srgbClr val="FFFFFF"/>
                </a:solidFill>
                <a:latin typeface="Arial" charset="0"/>
              </a:endParaRPr>
            </a:p>
          </p:txBody>
        </p:sp>
        <p:sp>
          <p:nvSpPr>
            <p:cNvPr id="21" name="TextBox 20"/>
            <p:cNvSpPr txBox="1"/>
            <p:nvPr/>
          </p:nvSpPr>
          <p:spPr>
            <a:xfrm>
              <a:off x="3266120" y="3376549"/>
              <a:ext cx="3139899" cy="452432"/>
            </a:xfrm>
            <a:prstGeom prst="rect">
              <a:avLst/>
            </a:prstGeom>
            <a:noFill/>
          </p:spPr>
          <p:txBody>
            <a:bodyPr wrap="none" rtlCol="0">
              <a:spAutoFit/>
            </a:bodyPr>
            <a:lstStyle/>
            <a:p>
              <a:pPr>
                <a:lnSpc>
                  <a:spcPct val="130000"/>
                </a:lnSpc>
              </a:pPr>
              <a:r>
                <a:rPr lang="en-US" dirty="0" smtClean="0">
                  <a:solidFill>
                    <a:srgbClr val="1AD1FF"/>
                  </a:solidFill>
                </a:rPr>
                <a:t>Department of Clinical Sciences</a:t>
              </a:r>
              <a:endParaRPr lang="en-US" dirty="0">
                <a:solidFill>
                  <a:srgbClr val="1AD1FF"/>
                </a:solidFill>
              </a:endParaRPr>
            </a:p>
          </p:txBody>
        </p:sp>
      </p:grpSp>
    </p:spTree>
    <p:extLst>
      <p:ext uri="{BB962C8B-B14F-4D97-AF65-F5344CB8AC3E}">
        <p14:creationId xmlns:p14="http://schemas.microsoft.com/office/powerpoint/2010/main" val="4949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265" y="-92075"/>
            <a:ext cx="10515600" cy="1325563"/>
          </a:xfrm>
        </p:spPr>
        <p:txBody>
          <a:bodyPr>
            <a:normAutofit/>
          </a:bodyPr>
          <a:lstStyle/>
          <a:p>
            <a:pPr algn="ctr"/>
            <a:r>
              <a:rPr lang="en-US" sz="4000" dirty="0">
                <a:latin typeface="Comic Sans MS" charset="0"/>
                <a:ea typeface="Comic Sans MS" charset="0"/>
                <a:cs typeface="Comic Sans MS" charset="0"/>
              </a:rPr>
              <a:t>SCLC Targets Currently in Clinical Trials</a:t>
            </a:r>
          </a:p>
        </p:txBody>
      </p:sp>
      <p:graphicFrame>
        <p:nvGraphicFramePr>
          <p:cNvPr id="2" name="Table 1"/>
          <p:cNvGraphicFramePr>
            <a:graphicFrameLocks noGrp="1"/>
          </p:cNvGraphicFramePr>
          <p:nvPr>
            <p:extLst>
              <p:ext uri="{D42A27DB-BD31-4B8C-83A1-F6EECF244321}">
                <p14:modId xmlns:p14="http://schemas.microsoft.com/office/powerpoint/2010/main" val="1686664443"/>
              </p:ext>
            </p:extLst>
          </p:nvPr>
        </p:nvGraphicFramePr>
        <p:xfrm>
          <a:off x="2273246" y="1436531"/>
          <a:ext cx="7339309" cy="4744693"/>
        </p:xfrm>
        <a:graphic>
          <a:graphicData uri="http://schemas.openxmlformats.org/drawingml/2006/table">
            <a:tbl>
              <a:tblPr firstRow="1" bandRow="1">
                <a:tableStyleId>{5C22544A-7EE6-4342-B048-85BDC9FD1C3A}</a:tableStyleId>
              </a:tblPr>
              <a:tblGrid>
                <a:gridCol w="2370505">
                  <a:extLst>
                    <a:ext uri="{9D8B030D-6E8A-4147-A177-3AD203B41FA5}">
                      <a16:colId xmlns:a16="http://schemas.microsoft.com/office/drawing/2014/main" xmlns="" val="20000"/>
                    </a:ext>
                  </a:extLst>
                </a:gridCol>
                <a:gridCol w="4968804">
                  <a:extLst>
                    <a:ext uri="{9D8B030D-6E8A-4147-A177-3AD203B41FA5}">
                      <a16:colId xmlns:a16="http://schemas.microsoft.com/office/drawing/2014/main" xmlns="" val="20001"/>
                    </a:ext>
                  </a:extLst>
                </a:gridCol>
              </a:tblGrid>
              <a:tr h="311442">
                <a:tc>
                  <a:txBody>
                    <a:bodyPr/>
                    <a:lstStyle/>
                    <a:p>
                      <a:r>
                        <a:rPr lang="en-US" sz="1400" dirty="0"/>
                        <a:t>Target </a:t>
                      </a:r>
                      <a:r>
                        <a:rPr lang="en-US" sz="1400" dirty="0" smtClean="0"/>
                        <a:t>(General)    </a:t>
                      </a:r>
                      <a:endParaRPr lang="en-US" sz="1400" dirty="0"/>
                    </a:p>
                  </a:txBody>
                  <a:tcPr/>
                </a:tc>
                <a:tc>
                  <a:txBody>
                    <a:bodyPr/>
                    <a:lstStyle/>
                    <a:p>
                      <a:r>
                        <a:rPr lang="en-US" sz="1400" dirty="0"/>
                        <a:t>Target (</a:t>
                      </a:r>
                      <a:r>
                        <a:rPr lang="en-US" sz="1400" dirty="0" err="1"/>
                        <a:t>Speciifc</a:t>
                      </a:r>
                      <a:r>
                        <a:rPr lang="en-US" sz="1400" dirty="0"/>
                        <a:t>)</a:t>
                      </a:r>
                    </a:p>
                  </a:txBody>
                  <a:tcPr/>
                </a:tc>
                <a:extLst>
                  <a:ext uri="{0D108BD9-81ED-4DB2-BD59-A6C34878D82A}">
                    <a16:rowId xmlns:a16="http://schemas.microsoft.com/office/drawing/2014/main" xmlns="" val="10000"/>
                  </a:ext>
                </a:extLst>
              </a:tr>
              <a:tr h="311442">
                <a:tc>
                  <a:txBody>
                    <a:bodyPr/>
                    <a:lstStyle/>
                    <a:p>
                      <a:r>
                        <a:rPr lang="en-US" sz="1400" b="0" dirty="0"/>
                        <a:t>Immune Therapies</a:t>
                      </a:r>
                    </a:p>
                  </a:txBody>
                  <a:tcPr anchor="ctr"/>
                </a:tc>
                <a:tc>
                  <a:txBody>
                    <a:bodyPr/>
                    <a:lstStyle/>
                    <a:p>
                      <a:r>
                        <a:rPr lang="en-US" sz="1400" b="0" dirty="0"/>
                        <a:t>PD-1, PD-L1, </a:t>
                      </a:r>
                      <a:r>
                        <a:rPr lang="en-US" sz="1400" b="0" dirty="0" err="1"/>
                        <a:t>Fucosyl</a:t>
                      </a:r>
                      <a:r>
                        <a:rPr lang="en-US" sz="1400" b="0" dirty="0"/>
                        <a:t> GM1, other</a:t>
                      </a:r>
                    </a:p>
                  </a:txBody>
                  <a:tcPr anchor="ctr"/>
                </a:tc>
                <a:extLst>
                  <a:ext uri="{0D108BD9-81ED-4DB2-BD59-A6C34878D82A}">
                    <a16:rowId xmlns:a16="http://schemas.microsoft.com/office/drawing/2014/main" xmlns="" val="10001"/>
                  </a:ext>
                </a:extLst>
              </a:tr>
              <a:tr h="384505">
                <a:tc>
                  <a:txBody>
                    <a:bodyPr/>
                    <a:lstStyle/>
                    <a:p>
                      <a:r>
                        <a:rPr lang="en-US" sz="1400" b="0" dirty="0"/>
                        <a:t>Antibody drug conjugates</a:t>
                      </a:r>
                    </a:p>
                  </a:txBody>
                  <a:tcPr anchor="ctr"/>
                </a:tc>
                <a:tc>
                  <a:txBody>
                    <a:bodyPr/>
                    <a:lstStyle/>
                    <a:p>
                      <a:r>
                        <a:rPr lang="en-US" sz="1400" b="0" dirty="0"/>
                        <a:t>DLL3, Somatostatin</a:t>
                      </a:r>
                      <a:r>
                        <a:rPr lang="en-US" sz="1400" b="0" baseline="0" dirty="0"/>
                        <a:t> receptor</a:t>
                      </a:r>
                      <a:endParaRPr lang="en-US" sz="1400" b="0" dirty="0"/>
                    </a:p>
                  </a:txBody>
                  <a:tcPr anchor="ctr"/>
                </a:tc>
                <a:extLst>
                  <a:ext uri="{0D108BD9-81ED-4DB2-BD59-A6C34878D82A}">
                    <a16:rowId xmlns:a16="http://schemas.microsoft.com/office/drawing/2014/main" xmlns="" val="10002"/>
                  </a:ext>
                </a:extLst>
              </a:tr>
              <a:tr h="311442">
                <a:tc>
                  <a:txBody>
                    <a:bodyPr/>
                    <a:lstStyle/>
                    <a:p>
                      <a:r>
                        <a:rPr lang="en-US" sz="1400" b="0" dirty="0"/>
                        <a:t>DNA Repair</a:t>
                      </a:r>
                    </a:p>
                  </a:txBody>
                  <a:tcPr anchor="ctr"/>
                </a:tc>
                <a:tc>
                  <a:txBody>
                    <a:bodyPr/>
                    <a:lstStyle/>
                    <a:p>
                      <a:r>
                        <a:rPr lang="en-US" sz="1400" b="0" dirty="0"/>
                        <a:t>PARP, WEE1, CHK1, ATR, ATM</a:t>
                      </a:r>
                    </a:p>
                  </a:txBody>
                  <a:tcPr anchor="ctr"/>
                </a:tc>
                <a:extLst>
                  <a:ext uri="{0D108BD9-81ED-4DB2-BD59-A6C34878D82A}">
                    <a16:rowId xmlns:a16="http://schemas.microsoft.com/office/drawing/2014/main" xmlns="" val="10003"/>
                  </a:ext>
                </a:extLst>
              </a:tr>
              <a:tr h="311442">
                <a:tc>
                  <a:txBody>
                    <a:bodyPr/>
                    <a:lstStyle/>
                    <a:p>
                      <a:r>
                        <a:rPr lang="en-US" sz="1400" b="0" dirty="0"/>
                        <a:t>Stem Cell Inhibitors</a:t>
                      </a:r>
                    </a:p>
                  </a:txBody>
                  <a:tcPr anchor="ctr"/>
                </a:tc>
                <a:tc>
                  <a:txBody>
                    <a:bodyPr/>
                    <a:lstStyle/>
                    <a:p>
                      <a:r>
                        <a:rPr lang="en-US" sz="1400" b="0" dirty="0"/>
                        <a:t>Hedgehog</a:t>
                      </a:r>
                    </a:p>
                  </a:txBody>
                  <a:tcPr anchor="ctr"/>
                </a:tc>
                <a:extLst>
                  <a:ext uri="{0D108BD9-81ED-4DB2-BD59-A6C34878D82A}">
                    <a16:rowId xmlns:a16="http://schemas.microsoft.com/office/drawing/2014/main" xmlns="" val="10004"/>
                  </a:ext>
                </a:extLst>
              </a:tr>
              <a:tr h="311442">
                <a:tc>
                  <a:txBody>
                    <a:bodyPr/>
                    <a:lstStyle/>
                    <a:p>
                      <a:r>
                        <a:rPr lang="en-US" sz="1400" b="0" dirty="0"/>
                        <a:t>Notch pathway</a:t>
                      </a:r>
                    </a:p>
                  </a:txBody>
                  <a:tcPr anchor="ctr"/>
                </a:tc>
                <a:tc>
                  <a:txBody>
                    <a:bodyPr/>
                    <a:lstStyle/>
                    <a:p>
                      <a:r>
                        <a:rPr lang="en-US" sz="1400" b="0" dirty="0"/>
                        <a:t>DLL3, DLL4</a:t>
                      </a:r>
                    </a:p>
                  </a:txBody>
                  <a:tcPr anchor="ctr"/>
                </a:tc>
                <a:extLst>
                  <a:ext uri="{0D108BD9-81ED-4DB2-BD59-A6C34878D82A}">
                    <a16:rowId xmlns:a16="http://schemas.microsoft.com/office/drawing/2014/main" xmlns="" val="10005"/>
                  </a:ext>
                </a:extLst>
              </a:tr>
              <a:tr h="311442">
                <a:tc>
                  <a:txBody>
                    <a:bodyPr/>
                    <a:lstStyle/>
                    <a:p>
                      <a:r>
                        <a:rPr lang="en-US" sz="1400" b="0" dirty="0"/>
                        <a:t>PIK3/</a:t>
                      </a:r>
                      <a:r>
                        <a:rPr lang="en-US" sz="1400" b="0" dirty="0" err="1"/>
                        <a:t>mTOR</a:t>
                      </a:r>
                      <a:endParaRPr lang="en-US" sz="1400" b="0" dirty="0"/>
                    </a:p>
                  </a:txBody>
                  <a:tcPr anchor="ctr"/>
                </a:tc>
                <a:tc>
                  <a:txBody>
                    <a:bodyPr/>
                    <a:lstStyle/>
                    <a:p>
                      <a:endParaRPr lang="en-US" sz="1400" b="0" dirty="0"/>
                    </a:p>
                  </a:txBody>
                  <a:tcPr anchor="ctr"/>
                </a:tc>
                <a:extLst>
                  <a:ext uri="{0D108BD9-81ED-4DB2-BD59-A6C34878D82A}">
                    <a16:rowId xmlns:a16="http://schemas.microsoft.com/office/drawing/2014/main" xmlns="" val="10006"/>
                  </a:ext>
                </a:extLst>
              </a:tr>
              <a:tr h="311442">
                <a:tc>
                  <a:txBody>
                    <a:bodyPr/>
                    <a:lstStyle/>
                    <a:p>
                      <a:r>
                        <a:rPr lang="en-US" sz="1400" b="0" dirty="0"/>
                        <a:t>RET</a:t>
                      </a:r>
                    </a:p>
                  </a:txBody>
                  <a:tcPr anchor="ctr"/>
                </a:tc>
                <a:tc>
                  <a:txBody>
                    <a:bodyPr/>
                    <a:lstStyle/>
                    <a:p>
                      <a:endParaRPr lang="en-US" sz="1400" b="0" dirty="0"/>
                    </a:p>
                  </a:txBody>
                  <a:tcPr anchor="ctr"/>
                </a:tc>
                <a:extLst>
                  <a:ext uri="{0D108BD9-81ED-4DB2-BD59-A6C34878D82A}">
                    <a16:rowId xmlns:a16="http://schemas.microsoft.com/office/drawing/2014/main" xmlns="" val="10007"/>
                  </a:ext>
                </a:extLst>
              </a:tr>
              <a:tr h="311442">
                <a:tc>
                  <a:txBody>
                    <a:bodyPr/>
                    <a:lstStyle/>
                    <a:p>
                      <a:r>
                        <a:rPr lang="en-US" sz="1400" b="0" dirty="0"/>
                        <a:t>Aurora kinase</a:t>
                      </a:r>
                    </a:p>
                  </a:txBody>
                  <a:tcPr anchor="ctr"/>
                </a:tc>
                <a:tc>
                  <a:txBody>
                    <a:bodyPr/>
                    <a:lstStyle/>
                    <a:p>
                      <a:r>
                        <a:rPr lang="en-US" sz="1400" b="0" dirty="0"/>
                        <a:t>Aurora A, Aurora B, Pan Aurora</a:t>
                      </a:r>
                    </a:p>
                  </a:txBody>
                  <a:tcPr anchor="ctr"/>
                </a:tc>
                <a:extLst>
                  <a:ext uri="{0D108BD9-81ED-4DB2-BD59-A6C34878D82A}">
                    <a16:rowId xmlns:a16="http://schemas.microsoft.com/office/drawing/2014/main" xmlns="" val="10008"/>
                  </a:ext>
                </a:extLst>
              </a:tr>
              <a:tr h="311442">
                <a:tc>
                  <a:txBody>
                    <a:bodyPr/>
                    <a:lstStyle/>
                    <a:p>
                      <a:r>
                        <a:rPr lang="en-US" sz="1400" b="0" dirty="0"/>
                        <a:t>Apoptosis</a:t>
                      </a:r>
                    </a:p>
                  </a:txBody>
                  <a:tcPr anchor="ctr"/>
                </a:tc>
                <a:tc>
                  <a:txBody>
                    <a:bodyPr/>
                    <a:lstStyle/>
                    <a:p>
                      <a:r>
                        <a:rPr lang="en-US" sz="1400" b="0" dirty="0"/>
                        <a:t>BCL2</a:t>
                      </a:r>
                    </a:p>
                  </a:txBody>
                  <a:tcPr anchor="ctr"/>
                </a:tc>
                <a:extLst>
                  <a:ext uri="{0D108BD9-81ED-4DB2-BD59-A6C34878D82A}">
                    <a16:rowId xmlns:a16="http://schemas.microsoft.com/office/drawing/2014/main" xmlns="" val="10009"/>
                  </a:ext>
                </a:extLst>
              </a:tr>
              <a:tr h="311442">
                <a:tc>
                  <a:txBody>
                    <a:bodyPr/>
                    <a:lstStyle/>
                    <a:p>
                      <a:r>
                        <a:rPr lang="en-US" sz="1400" b="0" dirty="0"/>
                        <a:t>FGFR</a:t>
                      </a:r>
                    </a:p>
                  </a:txBody>
                  <a:tcPr anchor="ctr"/>
                </a:tc>
                <a:tc>
                  <a:txBody>
                    <a:bodyPr/>
                    <a:lstStyle/>
                    <a:p>
                      <a:endParaRPr lang="en-US" sz="1400" b="0" dirty="0"/>
                    </a:p>
                  </a:txBody>
                  <a:tcPr anchor="ctr"/>
                </a:tc>
                <a:extLst>
                  <a:ext uri="{0D108BD9-81ED-4DB2-BD59-A6C34878D82A}">
                    <a16:rowId xmlns:a16="http://schemas.microsoft.com/office/drawing/2014/main" xmlns="" val="10010"/>
                  </a:ext>
                </a:extLst>
              </a:tr>
              <a:tr h="311442">
                <a:tc>
                  <a:txBody>
                    <a:bodyPr/>
                    <a:lstStyle/>
                    <a:p>
                      <a:r>
                        <a:rPr lang="en-US" sz="1400" b="0" dirty="0"/>
                        <a:t>JAK/STAT</a:t>
                      </a:r>
                    </a:p>
                  </a:txBody>
                  <a:tcPr anchor="ctr"/>
                </a:tc>
                <a:tc>
                  <a:txBody>
                    <a:bodyPr/>
                    <a:lstStyle/>
                    <a:p>
                      <a:r>
                        <a:rPr lang="en-US" sz="1400" b="0" dirty="0"/>
                        <a:t>JAK2, JAK3</a:t>
                      </a:r>
                    </a:p>
                  </a:txBody>
                  <a:tcPr anchor="ctr"/>
                </a:tc>
                <a:extLst>
                  <a:ext uri="{0D108BD9-81ED-4DB2-BD59-A6C34878D82A}">
                    <a16:rowId xmlns:a16="http://schemas.microsoft.com/office/drawing/2014/main" xmlns="" val="10011"/>
                  </a:ext>
                </a:extLst>
              </a:tr>
              <a:tr h="311442">
                <a:tc>
                  <a:txBody>
                    <a:bodyPr/>
                    <a:lstStyle/>
                    <a:p>
                      <a:r>
                        <a:rPr lang="en-US" sz="1400" b="0" dirty="0" err="1"/>
                        <a:t>Bromodomain</a:t>
                      </a:r>
                      <a:endParaRPr lang="en-US" sz="1400" b="0" dirty="0"/>
                    </a:p>
                  </a:txBody>
                  <a:tcPr anchor="ctr"/>
                </a:tc>
                <a:tc>
                  <a:txBody>
                    <a:bodyPr/>
                    <a:lstStyle/>
                    <a:p>
                      <a:endParaRPr lang="en-US" sz="1400" b="0" dirty="0"/>
                    </a:p>
                  </a:txBody>
                  <a:tcPr anchor="ctr"/>
                </a:tc>
                <a:extLst>
                  <a:ext uri="{0D108BD9-81ED-4DB2-BD59-A6C34878D82A}">
                    <a16:rowId xmlns:a16="http://schemas.microsoft.com/office/drawing/2014/main" xmlns="" val="10012"/>
                  </a:ext>
                </a:extLst>
              </a:tr>
              <a:tr h="311442">
                <a:tc>
                  <a:txBody>
                    <a:bodyPr/>
                    <a:lstStyle/>
                    <a:p>
                      <a:r>
                        <a:rPr lang="en-US" sz="1400" b="0" dirty="0"/>
                        <a:t>EZH2</a:t>
                      </a:r>
                    </a:p>
                  </a:txBody>
                  <a:tcPr anchor="ctr"/>
                </a:tc>
                <a:tc>
                  <a:txBody>
                    <a:bodyPr/>
                    <a:lstStyle/>
                    <a:p>
                      <a:endParaRPr lang="en-US" sz="1400" b="0" dirty="0"/>
                    </a:p>
                  </a:txBody>
                  <a:tcPr anchor="ctr"/>
                </a:tc>
                <a:extLst>
                  <a:ext uri="{0D108BD9-81ED-4DB2-BD59-A6C34878D82A}">
                    <a16:rowId xmlns:a16="http://schemas.microsoft.com/office/drawing/2014/main" xmlns="" val="10013"/>
                  </a:ext>
                </a:extLst>
              </a:tr>
              <a:tr h="311442">
                <a:tc>
                  <a:txBody>
                    <a:bodyPr/>
                    <a:lstStyle/>
                    <a:p>
                      <a:r>
                        <a:rPr lang="en-US" sz="1400" b="0" dirty="0"/>
                        <a:t>LSD1</a:t>
                      </a:r>
                    </a:p>
                  </a:txBody>
                  <a:tcPr anchor="ctr"/>
                </a:tc>
                <a:tc>
                  <a:txBody>
                    <a:bodyPr/>
                    <a:lstStyle/>
                    <a:p>
                      <a:endParaRPr lang="en-US" sz="1400" b="0" dirty="0"/>
                    </a:p>
                  </a:txBody>
                  <a:tcPr anchor="ctr"/>
                </a:tc>
                <a:extLst>
                  <a:ext uri="{0D108BD9-81ED-4DB2-BD59-A6C34878D82A}">
                    <a16:rowId xmlns:a16="http://schemas.microsoft.com/office/drawing/2014/main" xmlns="" val="10014"/>
                  </a:ext>
                </a:extLst>
              </a:tr>
            </a:tbl>
          </a:graphicData>
        </a:graphic>
      </p:graphicFrame>
      <p:sp>
        <p:nvSpPr>
          <p:cNvPr id="4" name="TextBox 3"/>
          <p:cNvSpPr txBox="1"/>
          <p:nvPr/>
        </p:nvSpPr>
        <p:spPr>
          <a:xfrm>
            <a:off x="-170916" y="836366"/>
            <a:ext cx="10935781" cy="461665"/>
          </a:xfrm>
          <a:prstGeom prst="rect">
            <a:avLst/>
          </a:prstGeom>
          <a:noFill/>
        </p:spPr>
        <p:txBody>
          <a:bodyPr wrap="square" rtlCol="0">
            <a:spAutoFit/>
          </a:bodyPr>
          <a:lstStyle/>
          <a:p>
            <a:pPr lvl="2"/>
            <a:r>
              <a:rPr lang="en-US" sz="2400" dirty="0"/>
              <a:t>Currently &gt;740 clinical trials for SCLC </a:t>
            </a:r>
            <a:r>
              <a:rPr lang="en-US" sz="2400"/>
              <a:t>listed </a:t>
            </a:r>
            <a:r>
              <a:rPr lang="en-US" sz="2400" smtClean="0"/>
              <a:t>at </a:t>
            </a:r>
            <a:r>
              <a:rPr lang="en-US" sz="2400" dirty="0" err="1"/>
              <a:t>ClinicalTrials.gov</a:t>
            </a:r>
            <a:r>
              <a:rPr lang="en-US" sz="2400" dirty="0"/>
              <a:t> (&gt;460 in USA)</a:t>
            </a:r>
          </a:p>
        </p:txBody>
      </p:sp>
      <p:sp>
        <p:nvSpPr>
          <p:cNvPr id="5" name="TextBox 4"/>
          <p:cNvSpPr txBox="1"/>
          <p:nvPr/>
        </p:nvSpPr>
        <p:spPr>
          <a:xfrm>
            <a:off x="2556309" y="6387942"/>
            <a:ext cx="6978279" cy="369332"/>
          </a:xfrm>
          <a:prstGeom prst="rect">
            <a:avLst/>
          </a:prstGeom>
          <a:noFill/>
        </p:spPr>
        <p:txBody>
          <a:bodyPr wrap="square" rtlCol="0">
            <a:spAutoFit/>
          </a:bodyPr>
          <a:lstStyle/>
          <a:p>
            <a:r>
              <a:rPr lang="en-US" dirty="0"/>
              <a:t>Gazdar, Bunn, Minna, </a:t>
            </a:r>
            <a:r>
              <a:rPr lang="en-US" dirty="0" smtClean="0"/>
              <a:t>Nature </a:t>
            </a:r>
            <a:r>
              <a:rPr lang="en-US" dirty="0"/>
              <a:t>Reviews Cancer, 2017, Suppl Table </a:t>
            </a:r>
          </a:p>
        </p:txBody>
      </p:sp>
    </p:spTree>
    <p:extLst>
      <p:ext uri="{BB962C8B-B14F-4D97-AF65-F5344CB8AC3E}">
        <p14:creationId xmlns:p14="http://schemas.microsoft.com/office/powerpoint/2010/main" val="162715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3957" y="433880"/>
            <a:ext cx="7278626" cy="1143000"/>
          </a:xfrm>
        </p:spPr>
        <p:txBody>
          <a:bodyPr>
            <a:noAutofit/>
          </a:bodyPr>
          <a:lstStyle/>
          <a:p>
            <a:r>
              <a:rPr lang="en-US" sz="3600" dirty="0">
                <a:solidFill>
                  <a:srgbClr val="FCA609"/>
                </a:solidFill>
              </a:rPr>
              <a:t> Lack of Resected Tumors </a:t>
            </a:r>
            <a:r>
              <a:rPr lang="en-US" sz="3600" dirty="0" smtClean="0">
                <a:solidFill>
                  <a:srgbClr val="FCA609"/>
                </a:solidFill>
              </a:rPr>
              <a:t>places </a:t>
            </a:r>
            <a:r>
              <a:rPr lang="en-US" sz="3600" dirty="0">
                <a:solidFill>
                  <a:srgbClr val="FCA609"/>
                </a:solidFill>
              </a:rPr>
              <a:t>r</a:t>
            </a:r>
            <a:r>
              <a:rPr lang="en-US" sz="3600" dirty="0" smtClean="0">
                <a:solidFill>
                  <a:srgbClr val="FCA609"/>
                </a:solidFill>
              </a:rPr>
              <a:t>eliance </a:t>
            </a:r>
            <a:r>
              <a:rPr lang="en-US" sz="3600" dirty="0">
                <a:solidFill>
                  <a:srgbClr val="FCA609"/>
                </a:solidFill>
              </a:rPr>
              <a:t>on Preclinical Models</a:t>
            </a:r>
          </a:p>
        </p:txBody>
      </p:sp>
      <p:sp>
        <p:nvSpPr>
          <p:cNvPr id="5" name="TextBox 4"/>
          <p:cNvSpPr txBox="1"/>
          <p:nvPr/>
        </p:nvSpPr>
        <p:spPr>
          <a:xfrm>
            <a:off x="8517835" y="153419"/>
            <a:ext cx="3554896" cy="2252924"/>
          </a:xfrm>
          <a:prstGeom prst="rect">
            <a:avLst/>
          </a:prstGeom>
          <a:noFill/>
        </p:spPr>
        <p:txBody>
          <a:bodyPr wrap="square" rtlCol="0">
            <a:spAutoFit/>
          </a:bodyPr>
          <a:lstStyle/>
          <a:p>
            <a:pPr marL="285750" indent="-285750">
              <a:lnSpc>
                <a:spcPct val="130000"/>
              </a:lnSpc>
              <a:buFont typeface="Arial"/>
              <a:buChar char="•"/>
            </a:pPr>
            <a:r>
              <a:rPr kumimoji="1" lang="en-US" sz="3600" dirty="0">
                <a:solidFill>
                  <a:prstClr val="white"/>
                </a:solidFill>
              </a:rPr>
              <a:t>Cell lines</a:t>
            </a:r>
          </a:p>
          <a:p>
            <a:pPr marL="285750" indent="-285750">
              <a:lnSpc>
                <a:spcPct val="130000"/>
              </a:lnSpc>
              <a:buFont typeface="Arial"/>
              <a:buChar char="•"/>
            </a:pPr>
            <a:r>
              <a:rPr kumimoji="1" lang="en-US" sz="3600" dirty="0">
                <a:solidFill>
                  <a:prstClr val="white"/>
                </a:solidFill>
              </a:rPr>
              <a:t>GEM models</a:t>
            </a:r>
          </a:p>
          <a:p>
            <a:pPr marL="285750" indent="-285750">
              <a:lnSpc>
                <a:spcPct val="130000"/>
              </a:lnSpc>
              <a:buFont typeface="Arial"/>
              <a:buChar char="•"/>
            </a:pPr>
            <a:r>
              <a:rPr kumimoji="1" lang="en-US" sz="3600" dirty="0">
                <a:solidFill>
                  <a:prstClr val="white"/>
                </a:solidFill>
              </a:rPr>
              <a:t>PDXs</a:t>
            </a:r>
          </a:p>
        </p:txBody>
      </p:sp>
      <p:grpSp>
        <p:nvGrpSpPr>
          <p:cNvPr id="6" name="Group 5"/>
          <p:cNvGrpSpPr/>
          <p:nvPr/>
        </p:nvGrpSpPr>
        <p:grpSpPr>
          <a:xfrm>
            <a:off x="615997" y="2244971"/>
            <a:ext cx="11329412" cy="4490794"/>
            <a:chOff x="743319" y="2244971"/>
            <a:chExt cx="11329412" cy="4490794"/>
          </a:xfrm>
        </p:grpSpPr>
        <p:grpSp>
          <p:nvGrpSpPr>
            <p:cNvPr id="2" name="Group 1"/>
            <p:cNvGrpSpPr/>
            <p:nvPr/>
          </p:nvGrpSpPr>
          <p:grpSpPr>
            <a:xfrm>
              <a:off x="831974" y="2244971"/>
              <a:ext cx="11240757" cy="4490794"/>
              <a:chOff x="831974" y="1974707"/>
              <a:chExt cx="11240757" cy="4490794"/>
            </a:xfrm>
          </p:grpSpPr>
          <p:pic>
            <p:nvPicPr>
              <p:cNvPr id="11" name="Picture 10"/>
              <p:cNvPicPr>
                <a:picLocks noChangeAspect="1"/>
              </p:cNvPicPr>
              <p:nvPr/>
            </p:nvPicPr>
            <p:blipFill>
              <a:blip r:embed="rId2"/>
              <a:stretch>
                <a:fillRect/>
              </a:stretch>
            </p:blipFill>
            <p:spPr>
              <a:xfrm>
                <a:off x="4665156" y="3048386"/>
                <a:ext cx="5055019" cy="3417115"/>
              </a:xfrm>
              <a:prstGeom prst="rect">
                <a:avLst/>
              </a:prstGeom>
              <a:ln>
                <a:solidFill>
                  <a:schemeClr val="tx1"/>
                </a:solidFill>
              </a:ln>
            </p:spPr>
          </p:pic>
          <p:sp>
            <p:nvSpPr>
              <p:cNvPr id="17" name="TextBox 16"/>
              <p:cNvSpPr txBox="1"/>
              <p:nvPr/>
            </p:nvSpPr>
            <p:spPr>
              <a:xfrm>
                <a:off x="831974" y="5510518"/>
                <a:ext cx="2385077" cy="830997"/>
              </a:xfrm>
              <a:prstGeom prst="rect">
                <a:avLst/>
              </a:prstGeom>
              <a:noFill/>
            </p:spPr>
            <p:txBody>
              <a:bodyPr wrap="none" rtlCol="0">
                <a:spAutoFit/>
              </a:bodyPr>
              <a:lstStyle/>
              <a:p>
                <a:pPr algn="ctr"/>
                <a:r>
                  <a:rPr lang="en-US" sz="2400" dirty="0">
                    <a:solidFill>
                      <a:prstClr val="white"/>
                    </a:solidFill>
                  </a:rPr>
                  <a:t>Caroline Dive</a:t>
                </a:r>
              </a:p>
              <a:p>
                <a:pPr algn="ctr"/>
                <a:r>
                  <a:rPr lang="en-US" sz="2400" dirty="0">
                    <a:solidFill>
                      <a:prstClr val="white"/>
                    </a:solidFill>
                  </a:rPr>
                  <a:t>U. Of Manchester</a:t>
                </a:r>
              </a:p>
            </p:txBody>
          </p:sp>
          <p:sp>
            <p:nvSpPr>
              <p:cNvPr id="18" name="TextBox 17"/>
              <p:cNvSpPr txBox="1"/>
              <p:nvPr/>
            </p:nvSpPr>
            <p:spPr>
              <a:xfrm>
                <a:off x="9714330" y="4785318"/>
                <a:ext cx="2358401" cy="1015663"/>
              </a:xfrm>
              <a:prstGeom prst="rect">
                <a:avLst/>
              </a:prstGeom>
              <a:noFill/>
            </p:spPr>
            <p:txBody>
              <a:bodyPr wrap="square" rtlCol="0">
                <a:spAutoFit/>
              </a:bodyPr>
              <a:lstStyle/>
              <a:p>
                <a:pPr algn="ctr"/>
                <a:r>
                  <a:rPr lang="en-US" sz="2000" i="1" dirty="0" err="1">
                    <a:solidFill>
                      <a:prstClr val="white"/>
                    </a:solidFill>
                  </a:rPr>
                  <a:t>Lallo</a:t>
                </a:r>
                <a:r>
                  <a:rPr lang="en-US" sz="2000" i="1" dirty="0">
                    <a:solidFill>
                      <a:prstClr val="white"/>
                    </a:solidFill>
                  </a:rPr>
                  <a:t> et al, </a:t>
                </a:r>
              </a:p>
              <a:p>
                <a:pPr algn="ctr"/>
                <a:r>
                  <a:rPr lang="en-US" sz="2000" i="1" dirty="0" err="1">
                    <a:solidFill>
                      <a:prstClr val="white"/>
                    </a:solidFill>
                  </a:rPr>
                  <a:t>Transl</a:t>
                </a:r>
                <a:r>
                  <a:rPr lang="en-US" sz="2000" i="1" dirty="0">
                    <a:solidFill>
                      <a:prstClr val="white"/>
                    </a:solidFill>
                  </a:rPr>
                  <a:t> Lung Cancer Res, 2017</a:t>
                </a:r>
              </a:p>
            </p:txBody>
          </p:sp>
          <p:sp>
            <p:nvSpPr>
              <p:cNvPr id="19" name="Title 3"/>
              <p:cNvSpPr txBox="1">
                <a:spLocks/>
              </p:cNvSpPr>
              <p:nvPr/>
            </p:nvSpPr>
            <p:spPr>
              <a:xfrm>
                <a:off x="4438468" y="1974707"/>
                <a:ext cx="5508394"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white"/>
                    </a:solidFill>
                  </a:rPr>
                  <a:t>SCLC: Circulating Tumor cells (CTC) and their preclinical applications </a:t>
                </a:r>
              </a:p>
            </p:txBody>
          </p:sp>
        </p:grpSp>
        <p:pic>
          <p:nvPicPr>
            <p:cNvPr id="3" name="Picture 2">
              <a:extLst>
                <a:ext uri="{FF2B5EF4-FFF2-40B4-BE49-F238E27FC236}">
                  <a16:creationId xmlns:a16="http://schemas.microsoft.com/office/drawing/2014/main" xmlns="" id="{F7F91137-FB9B-A347-857B-B28ED4D68B46}"/>
                </a:ext>
              </a:extLst>
            </p:cNvPr>
            <p:cNvPicPr>
              <a:picLocks noChangeAspect="1"/>
            </p:cNvPicPr>
            <p:nvPr/>
          </p:nvPicPr>
          <p:blipFill>
            <a:blip r:embed="rId3"/>
            <a:stretch>
              <a:fillRect/>
            </a:stretch>
          </p:blipFill>
          <p:spPr>
            <a:xfrm>
              <a:off x="743319" y="2296153"/>
              <a:ext cx="2336800" cy="3467100"/>
            </a:xfrm>
            <a:prstGeom prst="rect">
              <a:avLst/>
            </a:prstGeom>
          </p:spPr>
        </p:pic>
      </p:grpSp>
    </p:spTree>
    <p:extLst>
      <p:ext uri="{BB962C8B-B14F-4D97-AF65-F5344CB8AC3E}">
        <p14:creationId xmlns:p14="http://schemas.microsoft.com/office/powerpoint/2010/main" val="15726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1632" y="16007"/>
            <a:ext cx="8229600" cy="1143000"/>
          </a:xfrm>
        </p:spPr>
        <p:txBody>
          <a:bodyPr>
            <a:normAutofit/>
          </a:bodyPr>
          <a:lstStyle/>
          <a:p>
            <a:r>
              <a:rPr lang="en-US" sz="3600" dirty="0">
                <a:solidFill>
                  <a:srgbClr val="624BA0"/>
                </a:solidFill>
              </a:rPr>
              <a:t>Somatic mutations in human cancers</a:t>
            </a:r>
          </a:p>
        </p:txBody>
      </p:sp>
      <p:sp>
        <p:nvSpPr>
          <p:cNvPr id="3" name="Slide Number Placeholder 2"/>
          <p:cNvSpPr>
            <a:spLocks noGrp="1"/>
          </p:cNvSpPr>
          <p:nvPr>
            <p:ph type="sldNum" sz="quarter" idx="12"/>
          </p:nvPr>
        </p:nvSpPr>
        <p:spPr/>
        <p:txBody>
          <a:bodyPr/>
          <a:lstStyle/>
          <a:p>
            <a:pPr>
              <a:defRPr/>
            </a:pPr>
            <a:fld id="{1A1FBFE9-5090-4D98-842D-2488E91850AC}" type="slidenum">
              <a:rPr lang="en-US" altLang="ja-JP" smtClean="0">
                <a:solidFill>
                  <a:prstClr val="black">
                    <a:tint val="75000"/>
                  </a:prstClr>
                </a:solidFill>
              </a:rPr>
              <a:pPr>
                <a:defRPr/>
              </a:pPr>
              <a:t>5</a:t>
            </a:fld>
            <a:endParaRPr lang="en-US" altLang="ja-JP">
              <a:solidFill>
                <a:prstClr val="black">
                  <a:tint val="75000"/>
                </a:prstClr>
              </a:solidFill>
            </a:endParaRPr>
          </a:p>
        </p:txBody>
      </p:sp>
      <p:sp>
        <p:nvSpPr>
          <p:cNvPr id="18" name="Shape 194"/>
          <p:cNvSpPr/>
          <p:nvPr/>
        </p:nvSpPr>
        <p:spPr>
          <a:xfrm>
            <a:off x="6246432" y="6249827"/>
            <a:ext cx="3159310" cy="34912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none" lIns="35713" tIns="35713" rIns="35713" bIns="35713" anchor="ctr">
            <a:spAutoFit/>
          </a:bodyPr>
          <a:lstStyle>
            <a:lvl1pPr>
              <a:defRPr sz="2300" i="1"/>
            </a:lvl1pPr>
          </a:lstStyle>
          <a:p>
            <a:pPr algn="ctr" defTabSz="410709" hangingPunct="0"/>
            <a:r>
              <a:rPr sz="1800" kern="0" dirty="0">
                <a:solidFill>
                  <a:srgbClr val="0202BE"/>
                </a:solidFill>
                <a:latin typeface="Helvetica Neue Light"/>
                <a:ea typeface="Helvetica Neue Light"/>
                <a:cs typeface="Helvetica Neue Light"/>
                <a:sym typeface="Helvetica Neue Light"/>
              </a:rPr>
              <a:t>Alexandrov et al, Nature, 2013</a:t>
            </a:r>
          </a:p>
        </p:txBody>
      </p:sp>
      <p:grpSp>
        <p:nvGrpSpPr>
          <p:cNvPr id="35" name="Group 34"/>
          <p:cNvGrpSpPr/>
          <p:nvPr/>
        </p:nvGrpSpPr>
        <p:grpSpPr>
          <a:xfrm>
            <a:off x="2235739" y="1742908"/>
            <a:ext cx="7527616" cy="3915272"/>
            <a:chOff x="711739" y="1742908"/>
            <a:chExt cx="7527616" cy="3915272"/>
          </a:xfrm>
        </p:grpSpPr>
        <p:pic>
          <p:nvPicPr>
            <p:cNvPr id="17" name="pasted-image.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1739" y="1742908"/>
              <a:ext cx="7527616" cy="3915272"/>
            </a:xfrm>
            <a:prstGeom prst="rect">
              <a:avLst/>
            </a:prstGeom>
            <a:solidFill>
              <a:schemeClr val="bg1"/>
            </a:solidFill>
            <a:ln w="12700">
              <a:miter lim="400000"/>
            </a:ln>
          </p:spPr>
        </p:pic>
        <p:sp>
          <p:nvSpPr>
            <p:cNvPr id="5" name="Rectangle 4"/>
            <p:cNvSpPr/>
            <p:nvPr/>
          </p:nvSpPr>
          <p:spPr>
            <a:xfrm>
              <a:off x="7009111" y="3533311"/>
              <a:ext cx="154673" cy="797844"/>
            </a:xfrm>
            <a:prstGeom prst="rect">
              <a:avLst/>
            </a:prstGeom>
            <a:solidFill>
              <a:srgbClr val="E041D9">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375441" y="3262363"/>
              <a:ext cx="233807" cy="1256039"/>
            </a:xfrm>
            <a:prstGeom prst="rect">
              <a:avLst/>
            </a:prstGeom>
            <a:solidFill>
              <a:srgbClr val="E041D9">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639537" y="3435614"/>
              <a:ext cx="232484" cy="646733"/>
            </a:xfrm>
            <a:prstGeom prst="rect">
              <a:avLst/>
            </a:prstGeom>
            <a:solidFill>
              <a:srgbClr val="E041D9">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rot="3175921">
              <a:off x="6455665" y="2487319"/>
              <a:ext cx="820187" cy="153888"/>
            </a:xfrm>
            <a:prstGeom prst="rect">
              <a:avLst/>
            </a:prstGeom>
            <a:solidFill>
              <a:srgbClr val="E041D9">
                <a:alpha val="32000"/>
              </a:srgbClr>
            </a:solidFill>
          </p:spPr>
          <p:txBody>
            <a:bodyPr wrap="square" rtlCol="0">
              <a:spAutoFit/>
            </a:bodyPr>
            <a:lstStyle/>
            <a:p>
              <a:endParaRPr lang="en-US" sz="400" dirty="0"/>
            </a:p>
          </p:txBody>
        </p:sp>
        <p:sp>
          <p:nvSpPr>
            <p:cNvPr id="33" name="TextBox 32"/>
            <p:cNvSpPr txBox="1"/>
            <p:nvPr/>
          </p:nvSpPr>
          <p:spPr>
            <a:xfrm rot="3175921">
              <a:off x="7036460" y="2481999"/>
              <a:ext cx="869021" cy="153888"/>
            </a:xfrm>
            <a:prstGeom prst="rect">
              <a:avLst/>
            </a:prstGeom>
            <a:solidFill>
              <a:srgbClr val="E041D9">
                <a:alpha val="32000"/>
              </a:srgbClr>
            </a:solidFill>
          </p:spPr>
          <p:txBody>
            <a:bodyPr wrap="square" rtlCol="0">
              <a:spAutoFit/>
            </a:bodyPr>
            <a:lstStyle/>
            <a:p>
              <a:endParaRPr lang="en-US" sz="400" dirty="0"/>
            </a:p>
          </p:txBody>
        </p:sp>
        <p:sp>
          <p:nvSpPr>
            <p:cNvPr id="34" name="TextBox 33"/>
            <p:cNvSpPr txBox="1"/>
            <p:nvPr/>
          </p:nvSpPr>
          <p:spPr>
            <a:xfrm rot="3175921">
              <a:off x="6571286" y="2368834"/>
              <a:ext cx="1178582" cy="153888"/>
            </a:xfrm>
            <a:prstGeom prst="rect">
              <a:avLst/>
            </a:prstGeom>
            <a:solidFill>
              <a:srgbClr val="E041D9">
                <a:alpha val="32000"/>
              </a:srgbClr>
            </a:solidFill>
          </p:spPr>
          <p:txBody>
            <a:bodyPr wrap="square" rtlCol="0">
              <a:spAutoFit/>
            </a:bodyPr>
            <a:lstStyle/>
            <a:p>
              <a:endParaRPr lang="en-US" sz="400" dirty="0"/>
            </a:p>
          </p:txBody>
        </p:sp>
      </p:grpSp>
    </p:spTree>
    <p:extLst>
      <p:ext uri="{BB962C8B-B14F-4D97-AF65-F5344CB8AC3E}">
        <p14:creationId xmlns:p14="http://schemas.microsoft.com/office/powerpoint/2010/main" val="186763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9303" y="0"/>
            <a:ext cx="9592057" cy="1325563"/>
          </a:xfrm>
        </p:spPr>
        <p:txBody>
          <a:bodyPr>
            <a:normAutofit/>
          </a:bodyPr>
          <a:lstStyle/>
          <a:p>
            <a:pPr algn="ctr"/>
            <a:r>
              <a:rPr lang="en-US" sz="3200" dirty="0" smtClean="0"/>
              <a:t>Mutation changes characteristic of ever smoker and never smoker lung cancers</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1238740499"/>
              </p:ext>
            </p:extLst>
          </p:nvPr>
        </p:nvGraphicFramePr>
        <p:xfrm>
          <a:off x="1557094" y="1637134"/>
          <a:ext cx="9406562" cy="2075150"/>
        </p:xfrm>
        <a:graphic>
          <a:graphicData uri="http://schemas.openxmlformats.org/drawingml/2006/table">
            <a:tbl>
              <a:tblPr firstRow="1" bandRow="1">
                <a:tableStyleId>{5C22544A-7EE6-4342-B048-85BDC9FD1C3A}</a:tableStyleId>
              </a:tblPr>
              <a:tblGrid>
                <a:gridCol w="3225218">
                  <a:extLst>
                    <a:ext uri="{9D8B030D-6E8A-4147-A177-3AD203B41FA5}">
                      <a16:colId xmlns:a16="http://schemas.microsoft.com/office/drawing/2014/main" xmlns="" val="3337502214"/>
                    </a:ext>
                  </a:extLst>
                </a:gridCol>
                <a:gridCol w="3438144">
                  <a:extLst>
                    <a:ext uri="{9D8B030D-6E8A-4147-A177-3AD203B41FA5}">
                      <a16:colId xmlns:a16="http://schemas.microsoft.com/office/drawing/2014/main" xmlns="" val="2648469870"/>
                    </a:ext>
                  </a:extLst>
                </a:gridCol>
                <a:gridCol w="2743200">
                  <a:extLst>
                    <a:ext uri="{9D8B030D-6E8A-4147-A177-3AD203B41FA5}">
                      <a16:colId xmlns:a16="http://schemas.microsoft.com/office/drawing/2014/main" xmlns="" val="3750025527"/>
                    </a:ext>
                  </a:extLst>
                </a:gridCol>
              </a:tblGrid>
              <a:tr h="687055">
                <a:tc>
                  <a:txBody>
                    <a:bodyPr/>
                    <a:lstStyle/>
                    <a:p>
                      <a:r>
                        <a:rPr lang="en-US" sz="2000" dirty="0" smtClean="0"/>
                        <a:t>Tumor Type</a:t>
                      </a:r>
                      <a:endParaRPr lang="en-US" sz="2000" dirty="0"/>
                    </a:p>
                  </a:txBody>
                  <a:tcPr anchor="ctr"/>
                </a:tc>
                <a:tc>
                  <a:txBody>
                    <a:bodyPr/>
                    <a:lstStyle/>
                    <a:p>
                      <a:pPr algn="ctr"/>
                      <a:r>
                        <a:rPr lang="en-US" sz="2000" dirty="0" smtClean="0"/>
                        <a:t>Base change</a:t>
                      </a:r>
                      <a:endParaRPr lang="en-US" sz="2000" dirty="0"/>
                    </a:p>
                  </a:txBody>
                  <a:tcPr anchor="ctr"/>
                </a:tc>
                <a:tc>
                  <a:txBody>
                    <a:bodyPr/>
                    <a:lstStyle/>
                    <a:p>
                      <a:pPr algn="ctr"/>
                      <a:r>
                        <a:rPr lang="en-US" sz="2000" dirty="0" smtClean="0"/>
                        <a:t>Total number of mutations</a:t>
                      </a:r>
                      <a:endParaRPr lang="en-US" sz="2000" dirty="0"/>
                    </a:p>
                  </a:txBody>
                  <a:tcPr anchor="ctr"/>
                </a:tc>
                <a:extLst>
                  <a:ext uri="{0D108BD9-81ED-4DB2-BD59-A6C34878D82A}">
                    <a16:rowId xmlns:a16="http://schemas.microsoft.com/office/drawing/2014/main" xmlns="" val="2679278099"/>
                  </a:ext>
                </a:extLst>
              </a:tr>
              <a:tr h="687055">
                <a:tc>
                  <a:txBody>
                    <a:bodyPr/>
                    <a:lstStyle/>
                    <a:p>
                      <a:r>
                        <a:rPr lang="en-US" sz="2000" dirty="0" smtClean="0"/>
                        <a:t>Ever</a:t>
                      </a:r>
                      <a:r>
                        <a:rPr lang="en-US" sz="2000" baseline="0" dirty="0" smtClean="0"/>
                        <a:t> smokers</a:t>
                      </a:r>
                      <a:endParaRPr lang="en-US" sz="2000" dirty="0"/>
                    </a:p>
                  </a:txBody>
                  <a:tcPr anchor="ctr"/>
                </a:tc>
                <a:tc>
                  <a:txBody>
                    <a:bodyPr/>
                    <a:lstStyle/>
                    <a:p>
                      <a:pPr algn="ctr"/>
                      <a:r>
                        <a:rPr lang="en-US" sz="2000" dirty="0" smtClean="0"/>
                        <a:t>C:G to A:T </a:t>
                      </a:r>
                      <a:r>
                        <a:rPr lang="en-US" sz="2000" dirty="0" err="1" smtClean="0"/>
                        <a:t>transversions</a:t>
                      </a:r>
                      <a:endParaRPr lang="en-US" sz="2000" dirty="0"/>
                    </a:p>
                  </a:txBody>
                  <a:tcPr anchor="ctr"/>
                </a:tc>
                <a:tc>
                  <a:txBody>
                    <a:bodyPr/>
                    <a:lstStyle/>
                    <a:p>
                      <a:pPr algn="ctr"/>
                      <a:r>
                        <a:rPr lang="en-US" sz="2000" dirty="0" smtClean="0"/>
                        <a:t>Very high</a:t>
                      </a:r>
                      <a:endParaRPr lang="en-US" sz="2000" dirty="0"/>
                    </a:p>
                  </a:txBody>
                  <a:tcPr anchor="ctr"/>
                </a:tc>
                <a:extLst>
                  <a:ext uri="{0D108BD9-81ED-4DB2-BD59-A6C34878D82A}">
                    <a16:rowId xmlns:a16="http://schemas.microsoft.com/office/drawing/2014/main" xmlns="" val="4202739168"/>
                  </a:ext>
                </a:extLst>
              </a:tr>
              <a:tr h="687055">
                <a:tc>
                  <a:txBody>
                    <a:bodyPr/>
                    <a:lstStyle/>
                    <a:p>
                      <a:r>
                        <a:rPr lang="en-US" sz="2000" dirty="0" smtClean="0"/>
                        <a:t>Never smokers</a:t>
                      </a:r>
                      <a:endParaRPr lang="en-US" sz="2000" dirty="0"/>
                    </a:p>
                  </a:txBody>
                  <a:tcPr anchor="ctr"/>
                </a:tc>
                <a:tc>
                  <a:txBody>
                    <a:bodyPr/>
                    <a:lstStyle/>
                    <a:p>
                      <a:pPr algn="ctr"/>
                      <a:r>
                        <a:rPr lang="en-US" sz="2000" dirty="0" smtClean="0"/>
                        <a:t>C:</a:t>
                      </a:r>
                      <a:r>
                        <a:rPr lang="en-US" sz="2000" baseline="0" dirty="0" smtClean="0"/>
                        <a:t> </a:t>
                      </a:r>
                      <a:r>
                        <a:rPr lang="en-US" sz="2000" dirty="0" smtClean="0"/>
                        <a:t>G to T:A transitions</a:t>
                      </a:r>
                      <a:endParaRPr lang="en-US" sz="2000" dirty="0"/>
                    </a:p>
                  </a:txBody>
                  <a:tcPr anchor="ctr"/>
                </a:tc>
                <a:tc>
                  <a:txBody>
                    <a:bodyPr/>
                    <a:lstStyle/>
                    <a:p>
                      <a:pPr algn="ctr"/>
                      <a:r>
                        <a:rPr lang="en-US" sz="2000" dirty="0" smtClean="0"/>
                        <a:t>Very low</a:t>
                      </a:r>
                      <a:endParaRPr lang="en-US" sz="2000" dirty="0"/>
                    </a:p>
                  </a:txBody>
                  <a:tcPr anchor="ctr"/>
                </a:tc>
                <a:extLst>
                  <a:ext uri="{0D108BD9-81ED-4DB2-BD59-A6C34878D82A}">
                    <a16:rowId xmlns:a16="http://schemas.microsoft.com/office/drawing/2014/main" xmlns="" val="1258670089"/>
                  </a:ext>
                </a:extLst>
              </a:tr>
            </a:tbl>
          </a:graphicData>
        </a:graphic>
      </p:graphicFrame>
      <p:sp>
        <p:nvSpPr>
          <p:cNvPr id="5" name="TextBox 4"/>
          <p:cNvSpPr txBox="1"/>
          <p:nvPr/>
        </p:nvSpPr>
        <p:spPr>
          <a:xfrm>
            <a:off x="1535918" y="4197096"/>
            <a:ext cx="9448913" cy="584775"/>
          </a:xfrm>
          <a:prstGeom prst="rect">
            <a:avLst/>
          </a:prstGeom>
          <a:noFill/>
        </p:spPr>
        <p:txBody>
          <a:bodyPr wrap="square" rtlCol="0">
            <a:spAutoFit/>
          </a:bodyPr>
          <a:lstStyle/>
          <a:p>
            <a:r>
              <a:rPr lang="en-US" sz="1600" dirty="0" smtClean="0"/>
              <a:t>By combining the </a:t>
            </a:r>
            <a:r>
              <a:rPr lang="en-US" sz="1600" dirty="0" err="1"/>
              <a:t>T</a:t>
            </a:r>
            <a:r>
              <a:rPr lang="en-US" sz="1600" dirty="0" err="1" smtClean="0"/>
              <a:t>ransversion</a:t>
            </a:r>
            <a:r>
              <a:rPr lang="en-US" sz="1600" dirty="0" smtClean="0"/>
              <a:t>: Transition (T:T) ratio and the mutation count/</a:t>
            </a:r>
            <a:r>
              <a:rPr lang="en-US" sz="1600" dirty="0" err="1" smtClean="0"/>
              <a:t>mb</a:t>
            </a:r>
            <a:r>
              <a:rPr lang="en-US" sz="1600" dirty="0" smtClean="0"/>
              <a:t>, we can obtain an F score that predicts the degree of smoking damage in any individual lung cancer (Kai Song and </a:t>
            </a:r>
            <a:r>
              <a:rPr lang="en-US" sz="1600" dirty="0" err="1" smtClean="0"/>
              <a:t>Adi</a:t>
            </a:r>
            <a:r>
              <a:rPr lang="en-US" sz="1600" dirty="0" smtClean="0"/>
              <a:t> </a:t>
            </a:r>
            <a:r>
              <a:rPr lang="en-US" sz="1600" dirty="0" err="1"/>
              <a:t>G</a:t>
            </a:r>
            <a:r>
              <a:rPr lang="en-US" sz="1600" dirty="0" err="1" smtClean="0"/>
              <a:t>azdar</a:t>
            </a:r>
            <a:r>
              <a:rPr lang="en-US" sz="1600" dirty="0" smtClean="0"/>
              <a:t> )</a:t>
            </a:r>
            <a:endParaRPr lang="en-US" sz="1600" dirty="0"/>
          </a:p>
        </p:txBody>
      </p:sp>
    </p:spTree>
    <p:extLst>
      <p:ext uri="{BB962C8B-B14F-4D97-AF65-F5344CB8AC3E}">
        <p14:creationId xmlns:p14="http://schemas.microsoft.com/office/powerpoint/2010/main" val="471825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9303" y="0"/>
            <a:ext cx="9592057" cy="1325563"/>
          </a:xfrm>
        </p:spPr>
        <p:txBody>
          <a:bodyPr>
            <a:normAutofit/>
          </a:bodyPr>
          <a:lstStyle/>
          <a:p>
            <a:pPr algn="ctr"/>
            <a:r>
              <a:rPr lang="en-US" sz="3200" dirty="0" smtClean="0"/>
              <a:t>Estimated percentage of lung cancers lacking evidence of smoking damage (TCGA)</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659078039"/>
              </p:ext>
            </p:extLst>
          </p:nvPr>
        </p:nvGraphicFramePr>
        <p:xfrm>
          <a:off x="2246158" y="1902310"/>
          <a:ext cx="7678346" cy="3435275"/>
        </p:xfrm>
        <a:graphic>
          <a:graphicData uri="http://schemas.openxmlformats.org/drawingml/2006/table">
            <a:tbl>
              <a:tblPr firstRow="1" bandRow="1">
                <a:tableStyleId>{5C22544A-7EE6-4342-B048-85BDC9FD1C3A}</a:tableStyleId>
              </a:tblPr>
              <a:tblGrid>
                <a:gridCol w="3716493">
                  <a:extLst>
                    <a:ext uri="{9D8B030D-6E8A-4147-A177-3AD203B41FA5}">
                      <a16:colId xmlns:a16="http://schemas.microsoft.com/office/drawing/2014/main" xmlns="" val="3337502214"/>
                    </a:ext>
                  </a:extLst>
                </a:gridCol>
                <a:gridCol w="3961853">
                  <a:extLst>
                    <a:ext uri="{9D8B030D-6E8A-4147-A177-3AD203B41FA5}">
                      <a16:colId xmlns:a16="http://schemas.microsoft.com/office/drawing/2014/main" xmlns="" val="2648469870"/>
                    </a:ext>
                  </a:extLst>
                </a:gridCol>
              </a:tblGrid>
              <a:tr h="687055">
                <a:tc>
                  <a:txBody>
                    <a:bodyPr/>
                    <a:lstStyle/>
                    <a:p>
                      <a:r>
                        <a:rPr lang="en-US" sz="2000" dirty="0" smtClean="0"/>
                        <a:t>Tumor Type</a:t>
                      </a:r>
                      <a:endParaRPr lang="en-US" sz="2000" dirty="0"/>
                    </a:p>
                  </a:txBody>
                  <a:tcPr anchor="ctr"/>
                </a:tc>
                <a:tc>
                  <a:txBody>
                    <a:bodyPr/>
                    <a:lstStyle/>
                    <a:p>
                      <a:pPr algn="ctr"/>
                      <a:r>
                        <a:rPr lang="en-US" sz="2000" dirty="0" smtClean="0"/>
                        <a:t>Estimated % Never smokers</a:t>
                      </a:r>
                      <a:endParaRPr lang="en-US" sz="2000" dirty="0"/>
                    </a:p>
                  </a:txBody>
                  <a:tcPr anchor="ctr"/>
                </a:tc>
                <a:extLst>
                  <a:ext uri="{0D108BD9-81ED-4DB2-BD59-A6C34878D82A}">
                    <a16:rowId xmlns:a16="http://schemas.microsoft.com/office/drawing/2014/main" xmlns="" val="2679278099"/>
                  </a:ext>
                </a:extLst>
              </a:tr>
              <a:tr h="687055">
                <a:tc>
                  <a:txBody>
                    <a:bodyPr/>
                    <a:lstStyle/>
                    <a:p>
                      <a:r>
                        <a:rPr lang="en-US" sz="2000" dirty="0" smtClean="0"/>
                        <a:t>Bronchial carcinoids</a:t>
                      </a:r>
                      <a:endParaRPr lang="en-US" sz="2000" dirty="0"/>
                    </a:p>
                  </a:txBody>
                  <a:tcPr anchor="ctr"/>
                </a:tc>
                <a:tc>
                  <a:txBody>
                    <a:bodyPr/>
                    <a:lstStyle/>
                    <a:p>
                      <a:pPr algn="ctr"/>
                      <a:r>
                        <a:rPr lang="en-US" sz="2000" dirty="0" smtClean="0"/>
                        <a:t>41/41 (100%)</a:t>
                      </a:r>
                      <a:endParaRPr lang="en-US" sz="2000" dirty="0"/>
                    </a:p>
                  </a:txBody>
                  <a:tcPr anchor="ctr"/>
                </a:tc>
                <a:extLst>
                  <a:ext uri="{0D108BD9-81ED-4DB2-BD59-A6C34878D82A}">
                    <a16:rowId xmlns:a16="http://schemas.microsoft.com/office/drawing/2014/main" xmlns="" val="4202739168"/>
                  </a:ext>
                </a:extLst>
              </a:tr>
              <a:tr h="687055">
                <a:tc>
                  <a:txBody>
                    <a:bodyPr/>
                    <a:lstStyle/>
                    <a:p>
                      <a:r>
                        <a:rPr lang="en-US" sz="2000" dirty="0" smtClean="0"/>
                        <a:t>Adenocarcinoma</a:t>
                      </a:r>
                      <a:endParaRPr lang="en-US" sz="2000" dirty="0"/>
                    </a:p>
                  </a:txBody>
                  <a:tcPr anchor="ctr"/>
                </a:tc>
                <a:tc>
                  <a:txBody>
                    <a:bodyPr/>
                    <a:lstStyle/>
                    <a:p>
                      <a:pPr algn="ctr"/>
                      <a:r>
                        <a:rPr lang="en-US" sz="2000" dirty="0" smtClean="0"/>
                        <a:t>111/563 (19.7%)</a:t>
                      </a:r>
                      <a:endParaRPr lang="en-US" sz="2000" dirty="0"/>
                    </a:p>
                  </a:txBody>
                  <a:tcPr anchor="ctr"/>
                </a:tc>
                <a:extLst>
                  <a:ext uri="{0D108BD9-81ED-4DB2-BD59-A6C34878D82A}">
                    <a16:rowId xmlns:a16="http://schemas.microsoft.com/office/drawing/2014/main" xmlns="" val="1258670089"/>
                  </a:ext>
                </a:extLst>
              </a:tr>
              <a:tr h="687055">
                <a:tc>
                  <a:txBody>
                    <a:bodyPr/>
                    <a:lstStyle/>
                    <a:p>
                      <a:r>
                        <a:rPr lang="en-US" sz="2000" dirty="0" smtClean="0"/>
                        <a:t>Squamous cell carcinoma</a:t>
                      </a:r>
                      <a:endParaRPr lang="en-US" sz="2000" dirty="0"/>
                    </a:p>
                  </a:txBody>
                  <a:tcPr anchor="ctr"/>
                </a:tc>
                <a:tc>
                  <a:txBody>
                    <a:bodyPr/>
                    <a:lstStyle/>
                    <a:p>
                      <a:pPr algn="ctr"/>
                      <a:r>
                        <a:rPr lang="en-US" sz="2000" dirty="0" smtClean="0"/>
                        <a:t>18/492 (3.7%)</a:t>
                      </a:r>
                      <a:endParaRPr lang="en-US" sz="2000" dirty="0"/>
                    </a:p>
                  </a:txBody>
                  <a:tcPr anchor="ctr"/>
                </a:tc>
                <a:extLst>
                  <a:ext uri="{0D108BD9-81ED-4DB2-BD59-A6C34878D82A}">
                    <a16:rowId xmlns:a16="http://schemas.microsoft.com/office/drawing/2014/main" xmlns="" val="482675630"/>
                  </a:ext>
                </a:extLst>
              </a:tr>
              <a:tr h="687055">
                <a:tc>
                  <a:txBody>
                    <a:bodyPr/>
                    <a:lstStyle/>
                    <a:p>
                      <a:r>
                        <a:rPr lang="en-US" sz="2000" dirty="0" smtClean="0"/>
                        <a:t>Small cell lung cancer</a:t>
                      </a:r>
                      <a:endParaRPr lang="en-US" sz="2000" dirty="0"/>
                    </a:p>
                  </a:txBody>
                  <a:tcPr anchor="ctr"/>
                </a:tc>
                <a:tc>
                  <a:txBody>
                    <a:bodyPr/>
                    <a:lstStyle/>
                    <a:p>
                      <a:pPr algn="ctr"/>
                      <a:r>
                        <a:rPr lang="en-US" sz="2000" dirty="0" smtClean="0"/>
                        <a:t>2/57 (3.5%)</a:t>
                      </a:r>
                      <a:endParaRPr lang="en-US" sz="2000" dirty="0"/>
                    </a:p>
                  </a:txBody>
                  <a:tcPr anchor="ctr"/>
                </a:tc>
                <a:extLst>
                  <a:ext uri="{0D108BD9-81ED-4DB2-BD59-A6C34878D82A}">
                    <a16:rowId xmlns:a16="http://schemas.microsoft.com/office/drawing/2014/main" xmlns="" val="10004"/>
                  </a:ext>
                </a:extLst>
              </a:tr>
            </a:tbl>
          </a:graphicData>
        </a:graphic>
      </p:graphicFrame>
      <p:sp>
        <p:nvSpPr>
          <p:cNvPr id="5" name="TextBox 4"/>
          <p:cNvSpPr txBox="1"/>
          <p:nvPr/>
        </p:nvSpPr>
        <p:spPr>
          <a:xfrm>
            <a:off x="7087288" y="5879592"/>
            <a:ext cx="4545219" cy="400110"/>
          </a:xfrm>
          <a:prstGeom prst="rect">
            <a:avLst/>
          </a:prstGeom>
          <a:noFill/>
        </p:spPr>
        <p:txBody>
          <a:bodyPr wrap="none" rtlCol="0">
            <a:spAutoFit/>
          </a:bodyPr>
          <a:lstStyle/>
          <a:p>
            <a:r>
              <a:rPr lang="en-US" sz="2000" dirty="0" smtClean="0"/>
              <a:t>By F score analysis, Song and </a:t>
            </a:r>
            <a:r>
              <a:rPr lang="en-US" sz="2000" dirty="0" err="1" smtClean="0"/>
              <a:t>Gazdar</a:t>
            </a:r>
            <a:r>
              <a:rPr lang="en-US" sz="2000" dirty="0" smtClean="0"/>
              <a:t> 2018</a:t>
            </a:r>
            <a:endParaRPr lang="en-US" sz="2000" dirty="0"/>
          </a:p>
        </p:txBody>
      </p:sp>
    </p:spTree>
    <p:extLst>
      <p:ext uri="{BB962C8B-B14F-4D97-AF65-F5344CB8AC3E}">
        <p14:creationId xmlns:p14="http://schemas.microsoft.com/office/powerpoint/2010/main" val="538638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265" y="-92075"/>
            <a:ext cx="10515600" cy="1325563"/>
          </a:xfrm>
        </p:spPr>
        <p:txBody>
          <a:bodyPr>
            <a:normAutofit/>
          </a:bodyPr>
          <a:lstStyle/>
          <a:p>
            <a:pPr algn="ctr"/>
            <a:r>
              <a:rPr lang="en-US" sz="3200" dirty="0" smtClean="0">
                <a:latin typeface="Comic Sans MS" panose="030F0702030302020204" pitchFamily="66" charset="0"/>
              </a:rPr>
              <a:t>Mutated genes in SCLC tumors (n = 81)</a:t>
            </a:r>
            <a:endParaRPr lang="en-US" sz="3200" dirty="0">
              <a:latin typeface="Comic Sans MS" panose="030F0702030302020204" pitchFamily="66" charset="0"/>
            </a:endParaRPr>
          </a:p>
        </p:txBody>
      </p:sp>
      <p:sp>
        <p:nvSpPr>
          <p:cNvPr id="5" name="TextBox 4"/>
          <p:cNvSpPr txBox="1"/>
          <p:nvPr/>
        </p:nvSpPr>
        <p:spPr>
          <a:xfrm>
            <a:off x="9306191" y="6369438"/>
            <a:ext cx="60804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George et al</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Nature,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2015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49265" y="1030422"/>
            <a:ext cx="8878824" cy="5523682"/>
          </a:xfrm>
          <a:prstGeom prst="rect">
            <a:avLst/>
          </a:prstGeom>
          <a:ln>
            <a:solidFill>
              <a:schemeClr val="tx1"/>
            </a:solidFill>
          </a:ln>
        </p:spPr>
      </p:pic>
      <p:sp>
        <p:nvSpPr>
          <p:cNvPr id="8" name="TextBox 7"/>
          <p:cNvSpPr txBox="1"/>
          <p:nvPr/>
        </p:nvSpPr>
        <p:spPr>
          <a:xfrm>
            <a:off x="9224878" y="1807104"/>
            <a:ext cx="2841407" cy="34163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Key Points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TP53 and RB1 universally inactivated</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Histone acetyltransferase genes  EP300 &amp; CREBBP</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Notch genes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FMN2 and COL22A1 involve in collagen and actin binding and cytoskeleton</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KIAA1211 -  not much known</a:t>
            </a:r>
          </a:p>
        </p:txBody>
      </p:sp>
    </p:spTree>
    <p:extLst>
      <p:ext uri="{BB962C8B-B14F-4D97-AF65-F5344CB8AC3E}">
        <p14:creationId xmlns:p14="http://schemas.microsoft.com/office/powerpoint/2010/main" val="2055201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B22"/>
            </a:gs>
            <a:gs pos="30000">
              <a:srgbClr val="180397"/>
            </a:gs>
            <a:gs pos="64999">
              <a:srgbClr val="170167"/>
            </a:gs>
            <a:gs pos="89999">
              <a:srgbClr val="140A5A"/>
            </a:gs>
            <a:gs pos="100000">
              <a:srgbClr val="100848"/>
            </a:gs>
          </a:gsLst>
          <a:lin ang="5400000" scaled="0"/>
        </a:gradFill>
        <a:effectLst/>
      </p:bgPr>
    </p:bg>
    <p:spTree>
      <p:nvGrpSpPr>
        <p:cNvPr id="1" name=""/>
        <p:cNvGrpSpPr/>
        <p:nvPr/>
      </p:nvGrpSpPr>
      <p:grpSpPr>
        <a:xfrm>
          <a:off x="0" y="0"/>
          <a:ext cx="0" cy="0"/>
          <a:chOff x="0" y="0"/>
          <a:chExt cx="0" cy="0"/>
        </a:xfrm>
      </p:grpSpPr>
      <p:sp>
        <p:nvSpPr>
          <p:cNvPr id="231" name="Shape 231"/>
          <p:cNvSpPr/>
          <p:nvPr/>
        </p:nvSpPr>
        <p:spPr>
          <a:xfrm>
            <a:off x="1633461" y="6411324"/>
            <a:ext cx="2330950" cy="318353"/>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1600" i="1"/>
            </a:lvl1pPr>
          </a:lstStyle>
          <a:p>
            <a:r>
              <a:t>George, et al Nature, 2015</a:t>
            </a:r>
          </a:p>
        </p:txBody>
      </p:sp>
      <p:sp>
        <p:nvSpPr>
          <p:cNvPr id="2" name="Title 1"/>
          <p:cNvSpPr>
            <a:spLocks noGrp="1"/>
          </p:cNvSpPr>
          <p:nvPr>
            <p:ph type="title"/>
          </p:nvPr>
        </p:nvSpPr>
        <p:spPr>
          <a:xfrm>
            <a:off x="1052874" y="122728"/>
            <a:ext cx="9852902" cy="1143000"/>
          </a:xfrm>
        </p:spPr>
        <p:txBody>
          <a:bodyPr>
            <a:normAutofit/>
          </a:bodyPr>
          <a:lstStyle/>
          <a:p>
            <a:r>
              <a:rPr lang="en-US" sz="3600" dirty="0">
                <a:solidFill>
                  <a:srgbClr val="E19C50"/>
                </a:solidFill>
                <a:latin typeface="Comic Sans MS" charset="0"/>
                <a:ea typeface="Comic Sans MS" charset="0"/>
                <a:cs typeface="Comic Sans MS" charset="0"/>
              </a:rPr>
              <a:t>MYC family </a:t>
            </a:r>
            <a:r>
              <a:rPr lang="en-US" sz="3600" smtClean="0">
                <a:solidFill>
                  <a:srgbClr val="E19C50"/>
                </a:solidFill>
                <a:latin typeface="Comic Sans MS" charset="0"/>
                <a:ea typeface="Comic Sans MS" charset="0"/>
                <a:cs typeface="Comic Sans MS" charset="0"/>
              </a:rPr>
              <a:t>and FGFR1 amplification </a:t>
            </a:r>
            <a:r>
              <a:rPr lang="en-US" sz="3600" dirty="0">
                <a:solidFill>
                  <a:srgbClr val="E19C50"/>
                </a:solidFill>
                <a:latin typeface="Comic Sans MS" charset="0"/>
                <a:ea typeface="Comic Sans MS" charset="0"/>
                <a:cs typeface="Comic Sans MS" charset="0"/>
              </a:rPr>
              <a:t>in SCLC</a:t>
            </a:r>
          </a:p>
        </p:txBody>
      </p:sp>
      <p:pic>
        <p:nvPicPr>
          <p:cNvPr id="3" name="Picture 2"/>
          <p:cNvPicPr>
            <a:picLocks noChangeAspect="1"/>
          </p:cNvPicPr>
          <p:nvPr/>
        </p:nvPicPr>
        <p:blipFill>
          <a:blip r:embed="rId3"/>
          <a:stretch>
            <a:fillRect/>
          </a:stretch>
        </p:blipFill>
        <p:spPr>
          <a:xfrm>
            <a:off x="5604578" y="3851257"/>
            <a:ext cx="4132896" cy="2598460"/>
          </a:xfrm>
          <a:prstGeom prst="rect">
            <a:avLst/>
          </a:prstGeom>
        </p:spPr>
      </p:pic>
      <p:sp>
        <p:nvSpPr>
          <p:cNvPr id="4" name="TextBox 3"/>
          <p:cNvSpPr txBox="1"/>
          <p:nvPr/>
        </p:nvSpPr>
        <p:spPr>
          <a:xfrm>
            <a:off x="6145879" y="1859797"/>
            <a:ext cx="2949398" cy="1241878"/>
          </a:xfrm>
          <a:prstGeom prst="rect">
            <a:avLst/>
          </a:prstGeom>
          <a:noFill/>
          <a:ln>
            <a:solidFill>
              <a:srgbClr val="FFFFFF"/>
            </a:solidFill>
          </a:ln>
        </p:spPr>
        <p:txBody>
          <a:bodyPr wrap="square" rtlCol="0">
            <a:spAutoFit/>
          </a:bodyPr>
          <a:lstStyle/>
          <a:p>
            <a:pPr>
              <a:lnSpc>
                <a:spcPct val="130000"/>
              </a:lnSpc>
            </a:pPr>
            <a:r>
              <a:rPr lang="en-US" sz="1600" dirty="0">
                <a:solidFill>
                  <a:schemeClr val="bg1"/>
                </a:solidFill>
              </a:rPr>
              <a:t>Frequency of MYC amplification</a:t>
            </a:r>
          </a:p>
          <a:p>
            <a:pPr>
              <a:lnSpc>
                <a:spcPct val="130000"/>
              </a:lnSpc>
            </a:pPr>
            <a:r>
              <a:rPr lang="en-US" sz="1400" dirty="0">
                <a:solidFill>
                  <a:schemeClr val="bg1"/>
                </a:solidFill>
              </a:rPr>
              <a:t>   </a:t>
            </a:r>
            <a:r>
              <a:rPr lang="en-US" sz="1400" dirty="0" err="1">
                <a:solidFill>
                  <a:schemeClr val="bg1"/>
                </a:solidFill>
              </a:rPr>
              <a:t>Pretherapy</a:t>
            </a:r>
            <a:r>
              <a:rPr lang="en-US" sz="1400" dirty="0">
                <a:solidFill>
                  <a:schemeClr val="bg1"/>
                </a:solidFill>
              </a:rPr>
              <a:t>        7/52  (11%)</a:t>
            </a:r>
          </a:p>
          <a:p>
            <a:pPr>
              <a:lnSpc>
                <a:spcPct val="130000"/>
              </a:lnSpc>
            </a:pPr>
            <a:r>
              <a:rPr lang="en-US" sz="1400" dirty="0">
                <a:solidFill>
                  <a:schemeClr val="bg1"/>
                </a:solidFill>
              </a:rPr>
              <a:t>   Post therapy    16/44 (36%)</a:t>
            </a:r>
          </a:p>
          <a:p>
            <a:pPr>
              <a:lnSpc>
                <a:spcPct val="130000"/>
              </a:lnSpc>
            </a:pPr>
            <a:endParaRPr lang="en-US" sz="1400" dirty="0">
              <a:solidFill>
                <a:schemeClr val="bg1"/>
              </a:solidFill>
            </a:endParaRPr>
          </a:p>
        </p:txBody>
      </p:sp>
      <p:grpSp>
        <p:nvGrpSpPr>
          <p:cNvPr id="6" name="Group 5"/>
          <p:cNvGrpSpPr/>
          <p:nvPr/>
        </p:nvGrpSpPr>
        <p:grpSpPr>
          <a:xfrm>
            <a:off x="2401495" y="2098477"/>
            <a:ext cx="2028883" cy="3818669"/>
            <a:chOff x="877494" y="2098476"/>
            <a:chExt cx="2028883" cy="3818669"/>
          </a:xfrm>
        </p:grpSpPr>
        <p:pic>
          <p:nvPicPr>
            <p:cNvPr id="230" name="pasted-image.tif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77494" y="2098476"/>
              <a:ext cx="2028883" cy="3818669"/>
            </a:xfrm>
            <a:prstGeom prst="rect">
              <a:avLst/>
            </a:prstGeom>
            <a:ln w="12700">
              <a:miter lim="400000"/>
            </a:ln>
          </p:spPr>
        </p:pic>
        <p:sp>
          <p:nvSpPr>
            <p:cNvPr id="5" name="Rectangle 4"/>
            <p:cNvSpPr/>
            <p:nvPr/>
          </p:nvSpPr>
          <p:spPr>
            <a:xfrm>
              <a:off x="1783518" y="2734179"/>
              <a:ext cx="652337" cy="124911"/>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790181" y="2962909"/>
              <a:ext cx="652337" cy="124911"/>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776034" y="4253389"/>
              <a:ext cx="652337" cy="124911"/>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5979325" y="3324041"/>
            <a:ext cx="3804311" cy="307777"/>
          </a:xfrm>
          <a:prstGeom prst="rect">
            <a:avLst/>
          </a:prstGeom>
          <a:solidFill>
            <a:schemeClr val="bg1"/>
          </a:solidFill>
          <a:ln>
            <a:noFill/>
          </a:ln>
        </p:spPr>
        <p:txBody>
          <a:bodyPr wrap="none" rtlCol="0">
            <a:spAutoFit/>
          </a:bodyPr>
          <a:lstStyle/>
          <a:p>
            <a:r>
              <a:rPr lang="en-US" sz="1400" i="1" dirty="0"/>
              <a:t>Johnson, </a:t>
            </a:r>
            <a:r>
              <a:rPr lang="en-US" sz="1400" i="1" dirty="0" err="1" smtClean="0"/>
              <a:t>Gazdar</a:t>
            </a:r>
            <a:r>
              <a:rPr lang="en-US" sz="1400" i="1" dirty="0" smtClean="0"/>
              <a:t>, Minna </a:t>
            </a:r>
            <a:r>
              <a:rPr lang="en-US" sz="1400" i="1" dirty="0"/>
              <a:t>et al, J Cell </a:t>
            </a:r>
            <a:r>
              <a:rPr lang="en-US" sz="1400" i="1" dirty="0" err="1"/>
              <a:t>Biochem</a:t>
            </a:r>
            <a:r>
              <a:rPr lang="en-US" sz="1400" i="1" dirty="0"/>
              <a:t> 1996</a:t>
            </a:r>
          </a:p>
        </p:txBody>
      </p:sp>
      <p:sp>
        <p:nvSpPr>
          <p:cNvPr id="22" name="TextBox 21"/>
          <p:cNvSpPr txBox="1"/>
          <p:nvPr/>
        </p:nvSpPr>
        <p:spPr>
          <a:xfrm>
            <a:off x="2321796" y="6023252"/>
            <a:ext cx="2162095" cy="307777"/>
          </a:xfrm>
          <a:prstGeom prst="rect">
            <a:avLst/>
          </a:prstGeom>
          <a:solidFill>
            <a:schemeClr val="bg1"/>
          </a:solidFill>
          <a:ln>
            <a:noFill/>
          </a:ln>
        </p:spPr>
        <p:txBody>
          <a:bodyPr wrap="none" rtlCol="0">
            <a:spAutoFit/>
          </a:bodyPr>
          <a:lstStyle/>
          <a:p>
            <a:r>
              <a:rPr lang="en-US" sz="1400" i="1" dirty="0"/>
              <a:t>George et al, Nature, 2015</a:t>
            </a:r>
          </a:p>
        </p:txBody>
      </p:sp>
      <p:cxnSp>
        <p:nvCxnSpPr>
          <p:cNvPr id="9" name="Straight Connector 8"/>
          <p:cNvCxnSpPr/>
          <p:nvPr/>
        </p:nvCxnSpPr>
        <p:spPr>
          <a:xfrm flipV="1">
            <a:off x="3751204" y="3938414"/>
            <a:ext cx="201168" cy="138793"/>
          </a:xfrm>
          <a:prstGeom prst="line">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934843"/>
      </p:ext>
    </p:extLst>
  </p:cSld>
  <p:clrMapOvr>
    <a:masterClrMapping/>
  </p:clrMapOvr>
  <p:transition spd="slow"/>
  <p:timing>
    <p:tnLst>
      <p:par>
        <p:cTn id="1" dur="indefinite" restart="never" fill="hold"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7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AF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8285</TotalTime>
  <Words>2507</Words>
  <Application>Microsoft Office PowerPoint</Application>
  <PresentationFormat>Custom</PresentationFormat>
  <Paragraphs>410</Paragraphs>
  <Slides>29</Slides>
  <Notes>14</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29</vt:i4>
      </vt:variant>
    </vt:vector>
  </HeadingPairs>
  <TitlesOfParts>
    <vt:vector size="40" baseType="lpstr">
      <vt:lpstr>Office Theme</vt:lpstr>
      <vt:lpstr>1_AFG Template</vt:lpstr>
      <vt:lpstr>1_Office Theme</vt:lpstr>
      <vt:lpstr>AFG Template</vt:lpstr>
      <vt:lpstr>2_AFG Template</vt:lpstr>
      <vt:lpstr>3_AFG Template</vt:lpstr>
      <vt:lpstr>4_AFG Template</vt:lpstr>
      <vt:lpstr>5_AFG Template</vt:lpstr>
      <vt:lpstr>6_AFG Template</vt:lpstr>
      <vt:lpstr>7_AFG Template</vt:lpstr>
      <vt:lpstr>Binary Worksheet</vt:lpstr>
      <vt:lpstr>High and Low Neuroendocrine subtypes of Small Cell Lung Cancer and their Clinical Significance</vt:lpstr>
      <vt:lpstr>Timeline of SCLC Through the Ages</vt:lpstr>
      <vt:lpstr>SCLC Targets Currently in Clinical Trials</vt:lpstr>
      <vt:lpstr> Lack of Resected Tumors places reliance on Preclinical Models</vt:lpstr>
      <vt:lpstr>Somatic mutations in human cancers</vt:lpstr>
      <vt:lpstr>Mutation changes characteristic of ever smoker and never smoker lung cancers</vt:lpstr>
      <vt:lpstr>Estimated percentage of lung cancers lacking evidence of smoking damage (TCGA)</vt:lpstr>
      <vt:lpstr>Mutated genes in SCLC tumors (n = 81)</vt:lpstr>
      <vt:lpstr>MYC family and FGFR1 amplification in SCLC</vt:lpstr>
      <vt:lpstr>SCLC: A working definition (For Tumors and Cell Lines)</vt:lpstr>
      <vt:lpstr> Is SCLC a Homogenous Cancer?</vt:lpstr>
      <vt:lpstr>PowerPoint Presentation</vt:lpstr>
      <vt:lpstr>:</vt:lpstr>
      <vt:lpstr>SCLC is a Neuroendocrine (NE) Tumor</vt:lpstr>
      <vt:lpstr>PowerPoint Presentation</vt:lpstr>
      <vt:lpstr>PowerPoint Presentation</vt:lpstr>
      <vt:lpstr>Reports of NE high and low SCLC subtypes (some with responses to chemotherapy/targeted therapies)</vt:lpstr>
      <vt:lpstr>Myc Family Overexpression &amp; Amplification</vt:lpstr>
      <vt:lpstr>Notch Signaling in SCLC</vt:lpstr>
      <vt:lpstr>Heterogeneity of NE differentiation in SCLC and predicted response to Targeted Therapies</vt:lpstr>
      <vt:lpstr>PowerPoint Presentation</vt:lpstr>
      <vt:lpstr>PowerPoint Presentation</vt:lpstr>
      <vt:lpstr>PowerPoint Presentation</vt:lpstr>
      <vt:lpstr>CD47 -  The “Don’t Eat Me!” Antigen</vt:lpstr>
      <vt:lpstr>PowerPoint Presentation</vt:lpstr>
      <vt:lpstr>Predicted Therapeutic Responses of NE high and Low SCLC Subtypes</vt:lpstr>
      <vt:lpstr> What remains to be done? </vt:lpstr>
      <vt:lpstr> Summary: SCLC -  Heterogeneity and Clinical Response</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SCLC: Xenografts from Circulating Tumor cells (CTC)</dc:title>
  <dc:subject/>
  <dc:creator>Microsoft Office User</dc:creator>
  <cp:keywords/>
  <dc:description/>
  <cp:lastModifiedBy>enduser</cp:lastModifiedBy>
  <cp:revision>248</cp:revision>
  <cp:lastPrinted>2018-02-20T17:48:27Z</cp:lastPrinted>
  <dcterms:created xsi:type="dcterms:W3CDTF">2018-01-29T17:27:59Z</dcterms:created>
  <dcterms:modified xsi:type="dcterms:W3CDTF">2018-03-07T15:40:46Z</dcterms:modified>
  <cp:category/>
</cp:coreProperties>
</file>