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34" r:id="rId3"/>
    <p:sldId id="444" r:id="rId4"/>
    <p:sldId id="431" r:id="rId5"/>
    <p:sldId id="432" r:id="rId6"/>
    <p:sldId id="433" r:id="rId7"/>
    <p:sldId id="451" r:id="rId8"/>
    <p:sldId id="452" r:id="rId9"/>
    <p:sldId id="453" r:id="rId10"/>
    <p:sldId id="437" r:id="rId11"/>
    <p:sldId id="435" r:id="rId12"/>
    <p:sldId id="438" r:id="rId13"/>
    <p:sldId id="440" r:id="rId14"/>
    <p:sldId id="441" r:id="rId15"/>
    <p:sldId id="447" r:id="rId16"/>
    <p:sldId id="446" r:id="rId17"/>
    <p:sldId id="443" r:id="rId18"/>
    <p:sldId id="450" r:id="rId19"/>
    <p:sldId id="454" r:id="rId20"/>
    <p:sldId id="445" r:id="rId21"/>
    <p:sldId id="442" r:id="rId22"/>
    <p:sldId id="44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3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Newrisk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0.25640000000000002</c:v>
                </c:pt>
                <c:pt idx="1">
                  <c:v>0.3947</c:v>
                </c:pt>
                <c:pt idx="2">
                  <c:v>0.60519999999999996</c:v>
                </c:pt>
                <c:pt idx="3">
                  <c:v>0.7631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4-584C-B6D6-9642D76EFF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NewHGrisk</c:v>
                </c:pt>
              </c:strCache>
            </c:strRef>
          </c:tx>
          <c:spPr>
            <a:solidFill>
              <a:srgbClr val="FFE52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Quartile 1</c:v>
                </c:pt>
                <c:pt idx="1">
                  <c:v>Quartile 2</c:v>
                </c:pt>
                <c:pt idx="2">
                  <c:v>Quartile 3</c:v>
                </c:pt>
                <c:pt idx="3">
                  <c:v>Quartile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0.28199999999999997</c:v>
                </c:pt>
                <c:pt idx="1">
                  <c:v>0.31569999999999998</c:v>
                </c:pt>
                <c:pt idx="2">
                  <c:v>0.63149999999999995</c:v>
                </c:pt>
                <c:pt idx="3">
                  <c:v>0.78939999999999999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24-584C-B6D6-9642D76EF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9073576"/>
        <c:axId val="-2062454376"/>
      </c:barChart>
      <c:catAx>
        <c:axId val="-2099073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62454376"/>
        <c:crosses val="autoZero"/>
        <c:auto val="1"/>
        <c:lblAlgn val="ctr"/>
        <c:lblOffset val="100"/>
        <c:noMultiLvlLbl val="0"/>
      </c:catAx>
      <c:valAx>
        <c:axId val="-2062454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Biopsy</a:t>
                </a:r>
                <a:r>
                  <a:rPr lang="en-US" baseline="0" dirty="0"/>
                  <a:t> Percent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990735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CA6EF-FB0F-FA42-A426-C692AAE99628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AB853-E420-6A47-B842-A5B3A47C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B853-E420-6A47-B842-A5B3A47C21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1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percentage of men 50 years and older reporting PSA screening in the past 12 months was 36.9% in 2005, 40.6% in 2008, 37.8% in 2010, and 30.8% in 2013. In relative terms, screening rates increased by 10% (SRR, 1.10; 99% CI, 1.01-1.21) between 2005 and 2008 and then decreased by 18% (SRR, 0.82; 99% CI, 0.75-0.89) between 2010 and 2013. Similar screening patterns were found in age subgroups 50 to 74 years and 75 years and older.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B853-E420-6A47-B842-A5B3A47C21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8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if your biomarker had rates of use in these ranges…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B853-E420-6A47-B842-A5B3A47C21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1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Innovators – Jack </a:t>
            </a:r>
            <a:r>
              <a:rPr lang="en-US" dirty="0" err="1"/>
              <a:t>Schalken</a:t>
            </a:r>
            <a:r>
              <a:rPr lang="en-US" dirty="0"/>
              <a:t>, William Isaacs</a:t>
            </a:r>
          </a:p>
          <a:p>
            <a:r>
              <a:rPr lang="en-US" dirty="0"/>
              <a:t>Early adopters - academics</a:t>
            </a:r>
          </a:p>
          <a:p>
            <a:r>
              <a:rPr lang="en-US" dirty="0"/>
              <a:t>Early Majority is key – these are pragmatists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B853-E420-6A47-B842-A5B3A47C21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3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adopters are willing put up with crap to be ‘first’, </a:t>
            </a:r>
            <a:r>
              <a:rPr lang="en-US" dirty="0" err="1"/>
              <a:t>eg</a:t>
            </a:r>
            <a:r>
              <a:rPr lang="en-US" dirty="0"/>
              <a:t> not being able to bill for pca3.</a:t>
            </a:r>
          </a:p>
          <a:p>
            <a:r>
              <a:rPr lang="en-US" dirty="0"/>
              <a:t>Majority of users are not, they are pragmatists and conservatives.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B853-E420-6A47-B842-A5B3A47C21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4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B853-E420-6A47-B842-A5B3A47C21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3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B853-E420-6A47-B842-A5B3A47C21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5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B853-E420-6A47-B842-A5B3A47C21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7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9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9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4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1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5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8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8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32A0-BA45-A048-A4B6-B08731B7D5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6DD1A-654F-7746-906E-FFAAB7C20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oks.google.com/books?id=9U1K5LjUOwE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com/books?id=9U1K5LjUOwE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com/books?id=9U1K5LjUOwE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7076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Challenges in Moving Biomarkers from Bench to Bedside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4889" y="3892313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John T. Wei, MD, MS</a:t>
            </a:r>
          </a:p>
          <a:p>
            <a:r>
              <a:rPr lang="en-US" dirty="0">
                <a:solidFill>
                  <a:schemeClr val="tx1"/>
                </a:solidFill>
              </a:rPr>
              <a:t>Professor of Urology</a:t>
            </a:r>
          </a:p>
          <a:p>
            <a:r>
              <a:rPr lang="en-US" dirty="0">
                <a:solidFill>
                  <a:schemeClr val="tx1"/>
                </a:solidFill>
              </a:rPr>
              <a:t>Dow Division of Urologic HSR</a:t>
            </a:r>
          </a:p>
        </p:txBody>
      </p:sp>
      <p:pic>
        <p:nvPicPr>
          <p:cNvPr id="4" name="Picture 3" descr="C:\DOCUME~1\PWOMBLE\LOCALS~1\TEMP\wz9b34\signature-vert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3" y="5026523"/>
            <a:ext cx="176039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12154" y="6359551"/>
            <a:ext cx="232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EDRN March 6, 2018</a:t>
            </a:r>
          </a:p>
        </p:txBody>
      </p:sp>
    </p:spTree>
    <p:extLst>
      <p:ext uri="{BB962C8B-B14F-4D97-AF65-F5344CB8AC3E}">
        <p14:creationId xmlns:p14="http://schemas.microsoft.com/office/powerpoint/2010/main" val="17428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02642-704A-2841-84D2-62AAF4FD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Its all about behavioral psychology</a:t>
            </a:r>
            <a:r>
              <a:rPr lang="en-US" dirty="0"/>
              <a:t>…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4A70E0-1C15-FD42-B97B-EFB8ACE989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708" y="1600200"/>
            <a:ext cx="3377584" cy="4525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14CC-5C99-6A43-BD00-6471BE814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4049" y="1600200"/>
            <a:ext cx="4412751" cy="4525963"/>
          </a:xfrm>
        </p:spPr>
        <p:txBody>
          <a:bodyPr/>
          <a:lstStyle/>
          <a:p>
            <a:r>
              <a:rPr lang="en-US" dirty="0"/>
              <a:t>Law of the few</a:t>
            </a:r>
          </a:p>
          <a:p>
            <a:pPr lvl="1"/>
            <a:r>
              <a:rPr lang="en-US" dirty="0"/>
              <a:t>Need innovators, mavens and connectors</a:t>
            </a:r>
          </a:p>
          <a:p>
            <a:r>
              <a:rPr lang="en-US" dirty="0"/>
              <a:t>Stickiness of innovations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/>
              <a:t>Market to each group differently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2ECD-DD07-2E47-A384-49E2F794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Theory of Diffusion of Innovations</a:t>
            </a:r>
            <a:br>
              <a:rPr lang="en-US" b="1" dirty="0"/>
            </a:br>
            <a:r>
              <a:rPr lang="en-US" dirty="0"/>
              <a:t>Everett Rogers (1962)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0C9AFE-D824-AB46-A626-E65AC994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2000" y="1958181"/>
            <a:ext cx="5080000" cy="3810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83FCB-222A-174E-B6A5-98E4DF4428EB}"/>
              </a:ext>
            </a:extLst>
          </p:cNvPr>
          <p:cNvSpPr txBox="1"/>
          <p:nvPr/>
        </p:nvSpPr>
        <p:spPr>
          <a:xfrm>
            <a:off x="5496674" y="6246688"/>
            <a:ext cx="3380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 Rogers, Everett (16 August 2003). </a:t>
            </a:r>
            <a:r>
              <a:rPr lang="en-US" sz="1050" b="1" dirty="0">
                <a:hlinkClick r:id="rId4"/>
              </a:rPr>
              <a:t>Diffusion of Innovations, 5th Edition</a:t>
            </a:r>
            <a:r>
              <a:rPr lang="en-US" sz="1050" b="1" dirty="0"/>
              <a:t>. Simon and Schuster.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8F69B-DAC9-504C-8CDE-859922088C06}"/>
              </a:ext>
            </a:extLst>
          </p:cNvPr>
          <p:cNvSpPr txBox="1"/>
          <p:nvPr/>
        </p:nvSpPr>
        <p:spPr>
          <a:xfrm>
            <a:off x="457200" y="3031411"/>
            <a:ext cx="313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Tipping point (inflection)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080B7824-3A7B-1342-A55D-9952F8E7738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19220" y="3411017"/>
            <a:ext cx="1160979" cy="1140431"/>
          </a:xfrm>
          <a:prstGeom prst="curvedConnector3">
            <a:avLst>
              <a:gd name="adj1" fmla="val 39381"/>
            </a:avLst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2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3D015-A2A1-7443-A0D7-D5751E4B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Winners and Losers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69D2-8B38-4F45-9F1D-F4239A83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Why do some innovations take off while others do not</a:t>
            </a:r>
          </a:p>
          <a:p>
            <a:pPr lvl="1"/>
            <a:r>
              <a:rPr lang="en-US" dirty="0"/>
              <a:t>Sliced Bread 15 years</a:t>
            </a:r>
          </a:p>
          <a:p>
            <a:pPr lvl="1"/>
            <a:r>
              <a:rPr lang="en-US" dirty="0"/>
              <a:t>Facebook &lt; 1 year</a:t>
            </a:r>
          </a:p>
          <a:p>
            <a:pPr lvl="1"/>
            <a:r>
              <a:rPr lang="en-US" dirty="0"/>
              <a:t>PSA ~ 5 years</a:t>
            </a:r>
          </a:p>
          <a:p>
            <a:pPr lvl="1"/>
            <a:r>
              <a:rPr lang="en-US" dirty="0"/>
              <a:t>PCA3 - FDA approved in 2012 </a:t>
            </a:r>
          </a:p>
          <a:p>
            <a:pPr lvl="1"/>
            <a:endParaRPr lang="en-US" dirty="0"/>
          </a:p>
          <a:p>
            <a:r>
              <a:rPr lang="en-US" dirty="0"/>
              <a:t>Not always a problem with technology, science, or innovation</a:t>
            </a:r>
          </a:p>
          <a:p>
            <a:endParaRPr lang="en-US" dirty="0"/>
          </a:p>
          <a:p>
            <a:r>
              <a:rPr lang="en-US" dirty="0"/>
              <a:t>What happens after innovation often drives Impact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1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DB93-9419-0B45-9CC1-A32BC88B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Diffusion Chasm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47715F-8455-9246-9079-7D87B618FC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9700" y="2282031"/>
            <a:ext cx="2133600" cy="31623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77445-8D0A-FC44-BE1B-282FD2C53A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Between early adopters and early majority</a:t>
            </a:r>
          </a:p>
          <a:p>
            <a:r>
              <a:rPr lang="en-US" dirty="0"/>
              <a:t>Failure to reach critical mass of users</a:t>
            </a:r>
          </a:p>
          <a:p>
            <a:r>
              <a:rPr lang="en-US" dirty="0"/>
              <a:t>Described need to target each diffusion subgroup differently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79844-F07D-D744-A31A-E43E0A6BC211}"/>
              </a:ext>
            </a:extLst>
          </p:cNvPr>
          <p:cNvSpPr txBox="1"/>
          <p:nvPr/>
        </p:nvSpPr>
        <p:spPr>
          <a:xfrm>
            <a:off x="5229546" y="6465211"/>
            <a:ext cx="3318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Geoffrey Moore Harper Business Essentials, 1991</a:t>
            </a:r>
          </a:p>
        </p:txBody>
      </p:sp>
    </p:spTree>
    <p:extLst>
      <p:ext uri="{BB962C8B-B14F-4D97-AF65-F5344CB8AC3E}">
        <p14:creationId xmlns:p14="http://schemas.microsoft.com/office/powerpoint/2010/main" val="16810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A347-DA7A-9A4B-8F0E-389495F5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Chasm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146B17-31D5-C74F-8451-D7F126E6E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8871" y="1600200"/>
            <a:ext cx="6226257" cy="4525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A0C67-8197-5444-A2B4-4CC783D9B724}"/>
              </a:ext>
            </a:extLst>
          </p:cNvPr>
          <p:cNvSpPr txBox="1"/>
          <p:nvPr/>
        </p:nvSpPr>
        <p:spPr>
          <a:xfrm>
            <a:off x="5229546" y="6465211"/>
            <a:ext cx="3318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Geoffrey Moore Harper Business Essentials, 1991</a:t>
            </a:r>
          </a:p>
        </p:txBody>
      </p:sp>
    </p:spTree>
    <p:extLst>
      <p:ext uri="{BB962C8B-B14F-4D97-AF65-F5344CB8AC3E}">
        <p14:creationId xmlns:p14="http://schemas.microsoft.com/office/powerpoint/2010/main" val="247739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3F85-2B8C-834A-AB84-93E439D12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Overwhelming majority of end-users are pragmatists and conservatives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6AA3D-D01C-F54D-B19C-C8F3A84A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Expect ease of learning</a:t>
            </a:r>
          </a:p>
          <a:p>
            <a:pPr lvl="1"/>
            <a:r>
              <a:rPr lang="en-US" dirty="0"/>
              <a:t>Expect high level of training/support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Expect ease of use</a:t>
            </a:r>
          </a:p>
          <a:p>
            <a:pPr lvl="1"/>
            <a:r>
              <a:rPr lang="en-US" dirty="0"/>
              <a:t>How to reflex response in common settings/results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Want system integration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Believe in Standards</a:t>
            </a:r>
          </a:p>
          <a:p>
            <a:pPr lvl="1"/>
            <a:r>
              <a:rPr lang="en-US" dirty="0"/>
              <a:t>Want to see in guidelines</a:t>
            </a:r>
          </a:p>
          <a:p>
            <a:pPr lvl="1"/>
            <a:r>
              <a:rPr lang="en-US" dirty="0"/>
              <a:t>Want to see others using it and verification of value</a:t>
            </a:r>
          </a:p>
        </p:txBody>
      </p:sp>
    </p:spTree>
    <p:extLst>
      <p:ext uri="{BB962C8B-B14F-4D97-AF65-F5344CB8AC3E}">
        <p14:creationId xmlns:p14="http://schemas.microsoft.com/office/powerpoint/2010/main" val="120822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D347-9449-E54D-A12A-F104A7EA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Attributes of an Innovation </a:t>
            </a:r>
            <a:br>
              <a:rPr lang="en-US" b="1" dirty="0"/>
            </a:br>
            <a:r>
              <a:rPr lang="en-US" b="1" dirty="0"/>
              <a:t>that drive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7DFC-7340-7C4B-BA24-BB3601336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Perceived advantage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Compatibility with current practice or understanding of disease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Complexity of new test</a:t>
            </a:r>
          </a:p>
          <a:p>
            <a:pPr marL="914400" lvl="1" indent="-514350"/>
            <a:r>
              <a:rPr lang="en-US" dirty="0"/>
              <a:t>How hard is it to learn to use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Trialabilty</a:t>
            </a:r>
            <a:endParaRPr lang="en-US" dirty="0"/>
          </a:p>
          <a:p>
            <a:pPr marL="914400" lvl="1" indent="-514350"/>
            <a:r>
              <a:rPr lang="en-US" dirty="0"/>
              <a:t>How hard is it to get to try</a:t>
            </a:r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Observability</a:t>
            </a:r>
          </a:p>
          <a:p>
            <a:pPr marL="914400" lvl="1" indent="-514350"/>
            <a:r>
              <a:rPr lang="en-US" dirty="0"/>
              <a:t>Peer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02985-D8BC-184A-9B70-55F33AEF7BB1}"/>
              </a:ext>
            </a:extLst>
          </p:cNvPr>
          <p:cNvSpPr txBox="1"/>
          <p:nvPr/>
        </p:nvSpPr>
        <p:spPr>
          <a:xfrm>
            <a:off x="5496674" y="6246688"/>
            <a:ext cx="3380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 Rogers, Everett (16 August 2003). </a:t>
            </a:r>
            <a:r>
              <a:rPr lang="en-US" sz="1050" b="1" dirty="0">
                <a:hlinkClick r:id="rId2"/>
              </a:rPr>
              <a:t>Diffusion of Innovations, 5th Edition</a:t>
            </a:r>
            <a:r>
              <a:rPr lang="en-US" sz="1050" b="1" dirty="0"/>
              <a:t>. Simon and Schuster.</a:t>
            </a:r>
          </a:p>
        </p:txBody>
      </p:sp>
    </p:spTree>
    <p:extLst>
      <p:ext uri="{BB962C8B-B14F-4D97-AF65-F5344CB8AC3E}">
        <p14:creationId xmlns:p14="http://schemas.microsoft.com/office/powerpoint/2010/main" val="2838036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F962-16C7-E24E-89FB-24A6B5C0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Crossing the ‘Biomarker’ Chasm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7E696-C420-9845-9B74-634A898B8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Choosing a target market (</a:t>
            </a:r>
            <a:r>
              <a:rPr lang="en-US" b="1" dirty="0" err="1"/>
              <a:t>eg</a:t>
            </a:r>
            <a:r>
              <a:rPr lang="en-US" b="1" dirty="0"/>
              <a:t> PCA3)</a:t>
            </a:r>
          </a:p>
          <a:p>
            <a:pPr marL="914400" lvl="1" indent="-514350"/>
            <a:r>
              <a:rPr lang="en-US" dirty="0"/>
              <a:t>Urologists</a:t>
            </a:r>
          </a:p>
          <a:p>
            <a:pPr marL="914400" lvl="1" indent="-514350"/>
            <a:r>
              <a:rPr lang="en-US" dirty="0"/>
              <a:t>Men interested in screening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Understanding the whole product concept</a:t>
            </a:r>
          </a:p>
          <a:p>
            <a:pPr marL="914400" lvl="1" indent="-514350"/>
            <a:r>
              <a:rPr lang="en-US" dirty="0"/>
              <a:t>Why, What, How to use new biomarker (</a:t>
            </a:r>
            <a:r>
              <a:rPr lang="en-US" dirty="0" err="1"/>
              <a:t>eg</a:t>
            </a:r>
            <a:r>
              <a:rPr lang="en-US" dirty="0"/>
              <a:t> PCA3)</a:t>
            </a:r>
          </a:p>
          <a:p>
            <a:pPr marL="914400" lvl="1" indent="-514350"/>
            <a:r>
              <a:rPr lang="en-US" dirty="0"/>
              <a:t>In context with PSA and relevant clinical factors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Positioning the product</a:t>
            </a:r>
          </a:p>
          <a:p>
            <a:pPr lvl="1"/>
            <a:r>
              <a:rPr lang="en-US" dirty="0"/>
              <a:t>Repeat biopsies (</a:t>
            </a:r>
            <a:r>
              <a:rPr lang="en-US" dirty="0" err="1"/>
              <a:t>eg</a:t>
            </a:r>
            <a:r>
              <a:rPr lang="en-US" dirty="0"/>
              <a:t> PCA3)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Building a marketing strategy</a:t>
            </a:r>
          </a:p>
          <a:p>
            <a:pPr marL="857250" lvl="1" indent="-457200"/>
            <a:r>
              <a:rPr lang="en-US" dirty="0"/>
              <a:t>Website (PCA3.org)</a:t>
            </a:r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Choosing the most appropriate distribution channel </a:t>
            </a:r>
          </a:p>
          <a:p>
            <a:pPr lvl="1"/>
            <a:r>
              <a:rPr lang="en-US" dirty="0"/>
              <a:t>Limited labs offering test (</a:t>
            </a:r>
            <a:r>
              <a:rPr lang="en-US" dirty="0" err="1"/>
              <a:t>eg</a:t>
            </a:r>
            <a:r>
              <a:rPr lang="en-US" dirty="0"/>
              <a:t> PCA3)</a:t>
            </a:r>
          </a:p>
          <a:p>
            <a:pPr lvl="1"/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Pricing</a:t>
            </a:r>
          </a:p>
          <a:p>
            <a:pPr lvl="1"/>
            <a:r>
              <a:rPr lang="en-US" dirty="0"/>
              <a:t>Billing complicated, not often covered completely by insurance, uses generic CPT</a:t>
            </a:r>
          </a:p>
        </p:txBody>
      </p:sp>
    </p:spTree>
    <p:extLst>
      <p:ext uri="{BB962C8B-B14F-4D97-AF65-F5344CB8AC3E}">
        <p14:creationId xmlns:p14="http://schemas.microsoft.com/office/powerpoint/2010/main" val="423533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E7CE-3B95-5147-ADFB-0997D84D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E03EF-62AA-344B-BB6B-68576F0D8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Impact requires getting test adopted widely by end-users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Bench to Market barrier has been breached</a:t>
            </a:r>
          </a:p>
          <a:p>
            <a:pPr lvl="1"/>
            <a:r>
              <a:rPr lang="en-US" dirty="0"/>
              <a:t>Work with FDA or CLIA standard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Crossing the Adoption chasm is our next challenge</a:t>
            </a:r>
          </a:p>
          <a:p>
            <a:pPr lvl="1"/>
            <a:r>
              <a:rPr lang="en-US" dirty="0"/>
              <a:t>Early adopter </a:t>
            </a:r>
            <a:r>
              <a:rPr lang="en-US" dirty="0">
                <a:sym typeface="Wingdings" pitchFamily="2" charset="2"/>
              </a:rPr>
              <a:t> Early majority</a:t>
            </a:r>
          </a:p>
          <a:p>
            <a:pPr lvl="1"/>
            <a:r>
              <a:rPr lang="en-US" dirty="0">
                <a:sym typeface="Wingdings" pitchFamily="2" charset="2"/>
              </a:rPr>
              <a:t>Needs commercial sponsor to market and distribute</a:t>
            </a:r>
          </a:p>
          <a:p>
            <a:pPr lvl="1"/>
            <a:r>
              <a:rPr lang="en-US" dirty="0">
                <a:sym typeface="Wingdings" pitchFamily="2" charset="2"/>
              </a:rPr>
              <a:t>Demonstrate cost effectiveness to third parties so they will cover new tests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5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90FD11-69D5-304C-86B5-B638C88C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52" y="3069209"/>
            <a:ext cx="8229600" cy="1143000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999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FAC6-DAAD-FC40-9B63-098F0C15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NHIS PSA Screening rates 2005-2013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ACE66-6466-5443-BA14-49882994C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25" y="1417638"/>
            <a:ext cx="6878549" cy="5075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A2E1ED-591C-8943-9B32-CC6F55A06F2F}"/>
              </a:ext>
            </a:extLst>
          </p:cNvPr>
          <p:cNvSpPr txBox="1"/>
          <p:nvPr/>
        </p:nvSpPr>
        <p:spPr>
          <a:xfrm>
            <a:off x="6411074" y="6575461"/>
            <a:ext cx="24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Jemal</a:t>
            </a:r>
            <a:r>
              <a:rPr lang="en-US" sz="1000" b="1" dirty="0"/>
              <a:t> et al. JAMA. 2015;314(19):2054-2061 </a:t>
            </a:r>
          </a:p>
          <a:p>
            <a:endParaRPr lang="en-US" sz="1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FDDDD-4D6B-7B4A-AD2C-74AA7F34344E}"/>
              </a:ext>
            </a:extLst>
          </p:cNvPr>
          <p:cNvSpPr/>
          <p:nvPr/>
        </p:nvSpPr>
        <p:spPr>
          <a:xfrm>
            <a:off x="1222625" y="4417888"/>
            <a:ext cx="6688476" cy="104796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9767-62F6-0242-9B57-1189CB36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 Stages of End-user Adoption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3D80E-F7F8-AB42-A6CA-F62EF2A34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Knowledge</a:t>
            </a:r>
            <a:r>
              <a:rPr lang="en-US" dirty="0"/>
              <a:t> – why use new biomarker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Persuasion</a:t>
            </a:r>
            <a:r>
              <a:rPr lang="en-US" dirty="0"/>
              <a:t> – develop attitudes through interactions with others (KOL)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Decision</a:t>
            </a:r>
            <a:r>
              <a:rPr lang="en-US" dirty="0"/>
              <a:t> – go ahead and try new biomarker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Implementation</a:t>
            </a:r>
            <a:r>
              <a:rPr lang="en-US" dirty="0"/>
              <a:t> – initial use – more information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Confirmation</a:t>
            </a:r>
            <a:r>
              <a:rPr lang="en-US" dirty="0"/>
              <a:t> -  continued use is based on evidence of benefit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9FA40-FEAC-9B4C-B150-2E903735326B}"/>
              </a:ext>
            </a:extLst>
          </p:cNvPr>
          <p:cNvSpPr txBox="1"/>
          <p:nvPr/>
        </p:nvSpPr>
        <p:spPr>
          <a:xfrm>
            <a:off x="5496674" y="6246688"/>
            <a:ext cx="3380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 Rogers, Everett (16 August 2003). </a:t>
            </a:r>
            <a:r>
              <a:rPr lang="en-US" sz="1050" b="1" dirty="0">
                <a:hlinkClick r:id="rId2"/>
              </a:rPr>
              <a:t>Diffusion of Innovations, 5th Edition</a:t>
            </a:r>
            <a:r>
              <a:rPr lang="en-US" sz="1050" b="1" dirty="0"/>
              <a:t>. Simon and Schuster.</a:t>
            </a:r>
          </a:p>
        </p:txBody>
      </p:sp>
    </p:spTree>
    <p:extLst>
      <p:ext uri="{BB962C8B-B14F-4D97-AF65-F5344CB8AC3E}">
        <p14:creationId xmlns:p14="http://schemas.microsoft.com/office/powerpoint/2010/main" val="314076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F962-16C7-E24E-89FB-24A6B5C0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Crossing the Chasm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7E696-C420-9845-9B74-634A898B8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Choosing a target market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the whole product concept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Positioning the product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Building a marketing strategy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Choosing the most appropriate distribution channel 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Pricing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7BE8E-C81A-C346-BE7C-5DDE1AE0263E}"/>
              </a:ext>
            </a:extLst>
          </p:cNvPr>
          <p:cNvSpPr txBox="1"/>
          <p:nvPr/>
        </p:nvSpPr>
        <p:spPr>
          <a:xfrm>
            <a:off x="5229546" y="6465211"/>
            <a:ext cx="3318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Geoffrey Moore Harper Business Essentials, 1991</a:t>
            </a:r>
          </a:p>
        </p:txBody>
      </p:sp>
    </p:spTree>
    <p:extLst>
      <p:ext uri="{BB962C8B-B14F-4D97-AF65-F5344CB8AC3E}">
        <p14:creationId xmlns:p14="http://schemas.microsoft.com/office/powerpoint/2010/main" val="2500897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/>
                <a:ea typeface="ＭＳ Ｐゴシック" charset="-128"/>
                <a:cs typeface="Arial"/>
              </a:rPr>
              <a:t>Likelihood of Biopsy</a:t>
            </a:r>
            <a:r>
              <a:rPr lang="en-US" dirty="0"/>
              <a:t> </a:t>
            </a:r>
            <a:r>
              <a:rPr lang="en-US" b="1" dirty="0">
                <a:latin typeface="Arial"/>
                <a:ea typeface="ＭＳ Ｐゴシック" charset="-128"/>
                <a:cs typeface="Arial"/>
              </a:rPr>
              <a:t>after MIPS</a:t>
            </a:r>
            <a:br>
              <a:rPr lang="en-US" b="1" dirty="0">
                <a:latin typeface="Arial"/>
                <a:ea typeface="ＭＳ Ｐゴシック" charset="-128"/>
                <a:cs typeface="Arial"/>
              </a:rPr>
            </a:br>
            <a:r>
              <a:rPr lang="en-US" dirty="0"/>
              <a:t>			given change in risk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1600200"/>
          <a:ext cx="8115713" cy="482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ight Brace 7"/>
          <p:cNvSpPr/>
          <p:nvPr/>
        </p:nvSpPr>
        <p:spPr>
          <a:xfrm rot="16200000">
            <a:off x="2113813" y="3137223"/>
            <a:ext cx="403551" cy="11546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1534" y="305966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Decreased risk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50019" y="1484367"/>
            <a:ext cx="4434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Increased risk</a:t>
            </a:r>
          </a:p>
        </p:txBody>
      </p:sp>
      <p:sp>
        <p:nvSpPr>
          <p:cNvPr id="12" name="Right Brace 11"/>
          <p:cNvSpPr/>
          <p:nvPr/>
        </p:nvSpPr>
        <p:spPr>
          <a:xfrm rot="16200000">
            <a:off x="5409499" y="-165303"/>
            <a:ext cx="403551" cy="444155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FAC6-DAAD-FC40-9B63-098F0C15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Insert your biomarker here</a:t>
            </a:r>
            <a:r>
              <a:rPr lang="en-US"/>
              <a:t>] Screening </a:t>
            </a:r>
            <a:r>
              <a:rPr lang="en-US" dirty="0"/>
              <a:t>rates 2005-2013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ACE66-6466-5443-BA14-49882994C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25" y="1417638"/>
            <a:ext cx="6878549" cy="5075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A2E1ED-591C-8943-9B32-CC6F55A06F2F}"/>
              </a:ext>
            </a:extLst>
          </p:cNvPr>
          <p:cNvSpPr txBox="1"/>
          <p:nvPr/>
        </p:nvSpPr>
        <p:spPr>
          <a:xfrm>
            <a:off x="5619964" y="6575461"/>
            <a:ext cx="327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Modified from </a:t>
            </a:r>
            <a:r>
              <a:rPr lang="en-US" sz="1000" b="1" dirty="0" err="1"/>
              <a:t>Jemal</a:t>
            </a:r>
            <a:r>
              <a:rPr lang="en-US" sz="1000" b="1" dirty="0"/>
              <a:t> et al. JAMA. 2015;314(19):2054-2061 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68E32-29F2-7249-822C-0E21876E008D}"/>
              </a:ext>
            </a:extLst>
          </p:cNvPr>
          <p:cNvSpPr txBox="1"/>
          <p:nvPr/>
        </p:nvSpPr>
        <p:spPr>
          <a:xfrm>
            <a:off x="4243227" y="1571946"/>
            <a:ext cx="246580" cy="317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8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F89F-AC17-7A45-BBF1-F2A9F9EF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Biomarker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08455-4F23-324B-BFAF-C1AD5BF8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Impact is not just the discovery of a novel biomarker</a:t>
            </a:r>
          </a:p>
          <a:p>
            <a:endParaRPr lang="en-US" u="sng" dirty="0"/>
          </a:p>
          <a:p>
            <a:r>
              <a:rPr lang="en-US" u="sng" dirty="0"/>
              <a:t>Impact</a:t>
            </a:r>
            <a:r>
              <a:rPr lang="en-US" dirty="0"/>
              <a:t> achieved when the biomarker gets into hands of end-users and is appropriately used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Landscape for Prostate cancer biomarkers</a:t>
            </a:r>
          </a:p>
          <a:p>
            <a:pPr lvl="1"/>
            <a:r>
              <a:rPr lang="en-US" dirty="0"/>
              <a:t>10+ years ago</a:t>
            </a:r>
          </a:p>
          <a:p>
            <a:pPr lvl="2"/>
            <a:r>
              <a:rPr lang="en-US" dirty="0"/>
              <a:t>Many biomarkers but few tests</a:t>
            </a:r>
          </a:p>
          <a:p>
            <a:pPr lvl="1"/>
            <a:r>
              <a:rPr lang="en-US" dirty="0"/>
              <a:t>Today</a:t>
            </a:r>
          </a:p>
          <a:p>
            <a:pPr lvl="2"/>
            <a:r>
              <a:rPr lang="en-US" dirty="0"/>
              <a:t>Bench to Market variable success</a:t>
            </a:r>
          </a:p>
          <a:p>
            <a:pPr lvl="2"/>
            <a:r>
              <a:rPr lang="en-US" dirty="0"/>
              <a:t>Several tests available commercially (FDA, CLIA)	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6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0" r="330"/>
          <a:stretch/>
        </p:blipFill>
        <p:spPr>
          <a:xfrm>
            <a:off x="1060450" y="1098550"/>
            <a:ext cx="7239000" cy="4114800"/>
          </a:xfrm>
        </p:spPr>
      </p:pic>
    </p:spTree>
    <p:extLst>
      <p:ext uri="{BB962C8B-B14F-4D97-AF65-F5344CB8AC3E}">
        <p14:creationId xmlns:p14="http://schemas.microsoft.com/office/powerpoint/2010/main" val="1839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3AA6-8C9E-7B41-8689-A027215E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the market…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61CE-B240-FE46-A2F7-9C9DA6C8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PCA3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MIPS (PCA3+TMPRSS2:erg)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MDX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Exosome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4K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Tissue biomarkers – multiple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Limited impact on population level</a:t>
            </a:r>
          </a:p>
        </p:txBody>
      </p:sp>
    </p:spTree>
    <p:extLst>
      <p:ext uri="{BB962C8B-B14F-4D97-AF65-F5344CB8AC3E}">
        <p14:creationId xmlns:p14="http://schemas.microsoft.com/office/powerpoint/2010/main" val="17917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9826-DEC8-5F4E-B753-B16F45B7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EDRN Playbook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5ED836-50C7-0347-8695-A6903A538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196" y="1600200"/>
            <a:ext cx="6709607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8873A-779E-404B-8DAB-935DB0E9A544}"/>
              </a:ext>
            </a:extLst>
          </p:cNvPr>
          <p:cNvSpPr txBox="1"/>
          <p:nvPr/>
        </p:nvSpPr>
        <p:spPr>
          <a:xfrm>
            <a:off x="4397339" y="6287784"/>
            <a:ext cx="4500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Pepe, et al. Journal of the National Cancer Institute, Vol. 93, No. 14, July 18, 2001 </a:t>
            </a:r>
          </a:p>
        </p:txBody>
      </p:sp>
    </p:spTree>
    <p:extLst>
      <p:ext uri="{BB962C8B-B14F-4D97-AF65-F5344CB8AC3E}">
        <p14:creationId xmlns:p14="http://schemas.microsoft.com/office/powerpoint/2010/main" val="232503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DA05-B440-1F45-BFBF-850C951F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and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4DC2-C595-F94B-84D3-C1D297D2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Biomarker Discovery</a:t>
            </a:r>
          </a:p>
          <a:p>
            <a:pPr lvl="1"/>
            <a:r>
              <a:rPr lang="en-US" sz="1600" dirty="0"/>
              <a:t>EDRN BDL and BRL</a:t>
            </a:r>
          </a:p>
          <a:p>
            <a:pPr lvl="1"/>
            <a:endParaRPr lang="en-US" sz="1600" dirty="0"/>
          </a:p>
          <a:p>
            <a:r>
              <a:rPr lang="en-US" sz="2000" dirty="0"/>
              <a:t>Assay development, validation</a:t>
            </a:r>
          </a:p>
          <a:p>
            <a:pPr lvl="1"/>
            <a:r>
              <a:rPr lang="en-US" sz="1600" dirty="0"/>
              <a:t>EDRN BDL and BRL</a:t>
            </a:r>
          </a:p>
          <a:p>
            <a:pPr lvl="1"/>
            <a:endParaRPr lang="en-US" sz="1600" dirty="0"/>
          </a:p>
          <a:p>
            <a:r>
              <a:rPr lang="en-US" sz="2000" dirty="0"/>
              <a:t>Clinical efficacy and effectiveness</a:t>
            </a:r>
          </a:p>
          <a:p>
            <a:pPr lvl="1"/>
            <a:r>
              <a:rPr lang="en-US" sz="1600" dirty="0"/>
              <a:t>EDRN CEVC</a:t>
            </a:r>
          </a:p>
          <a:p>
            <a:pPr lvl="2"/>
            <a:r>
              <a:rPr lang="en-US" sz="1200" dirty="0" err="1"/>
              <a:t>Prevalidation</a:t>
            </a:r>
            <a:endParaRPr lang="en-US" sz="1200" dirty="0"/>
          </a:p>
          <a:p>
            <a:pPr lvl="1"/>
            <a:r>
              <a:rPr lang="en-US" sz="1600" dirty="0"/>
              <a:t>EDRN validation studies</a:t>
            </a:r>
          </a:p>
          <a:p>
            <a:pPr lvl="1"/>
            <a:endParaRPr lang="en-US" sz="1600" dirty="0"/>
          </a:p>
          <a:p>
            <a:r>
              <a:rPr lang="en-US" sz="2000" dirty="0"/>
              <a:t>Commercialization</a:t>
            </a:r>
          </a:p>
          <a:p>
            <a:pPr lvl="1"/>
            <a:r>
              <a:rPr lang="en-US" sz="1600" dirty="0"/>
              <a:t>EDRN industry partners</a:t>
            </a:r>
          </a:p>
          <a:p>
            <a:pPr lvl="1"/>
            <a:r>
              <a:rPr lang="en-US" sz="1600" dirty="0"/>
              <a:t>Navigating FDA and CLIA lab regulations</a:t>
            </a:r>
          </a:p>
          <a:p>
            <a:pPr lvl="1"/>
            <a:endParaRPr lang="en-US" sz="1600" dirty="0"/>
          </a:p>
          <a:p>
            <a:r>
              <a:rPr lang="en-US" sz="2000" dirty="0"/>
              <a:t>Dissemination</a:t>
            </a:r>
          </a:p>
          <a:p>
            <a:pPr lvl="1"/>
            <a:r>
              <a:rPr lang="en-US" sz="16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31821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9826-DEC8-5F4E-B753-B16F45B7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EDRN Playbook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5ED836-50C7-0347-8695-A6903A538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196" y="1600200"/>
            <a:ext cx="6709607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8873A-779E-404B-8DAB-935DB0E9A544}"/>
              </a:ext>
            </a:extLst>
          </p:cNvPr>
          <p:cNvSpPr txBox="1"/>
          <p:nvPr/>
        </p:nvSpPr>
        <p:spPr>
          <a:xfrm>
            <a:off x="4397339" y="6287784"/>
            <a:ext cx="4500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Pepe, et al. Journal of the National Cancer Institute, Vol. 93, No. 14, July 18, 2001 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15EF8776-4E0E-FD45-8A68-11252EC1E2F0}"/>
              </a:ext>
            </a:extLst>
          </p:cNvPr>
          <p:cNvSpPr/>
          <p:nvPr/>
        </p:nvSpPr>
        <p:spPr>
          <a:xfrm>
            <a:off x="3205537" y="4695290"/>
            <a:ext cx="318499" cy="4520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262E2-DFFA-804B-B2F5-1614011F646E}"/>
              </a:ext>
            </a:extLst>
          </p:cNvPr>
          <p:cNvSpPr txBox="1"/>
          <p:nvPr/>
        </p:nvSpPr>
        <p:spPr>
          <a:xfrm>
            <a:off x="3606229" y="4695290"/>
            <a:ext cx="176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Dissemination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651</Words>
  <Application>Microsoft Macintosh PowerPoint</Application>
  <PresentationFormat>On-screen Show (4:3)</PresentationFormat>
  <Paragraphs>168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Office Theme</vt:lpstr>
      <vt:lpstr>Challenges in Moving Biomarkers from Bench to Bedside</vt:lpstr>
      <vt:lpstr>NHIS PSA Screening rates 2005-2013</vt:lpstr>
      <vt:lpstr>[Insert your biomarker here] Screening rates 2005-2013</vt:lpstr>
      <vt:lpstr>Biomarker Impact</vt:lpstr>
      <vt:lpstr>PowerPoint Presentation</vt:lpstr>
      <vt:lpstr>On the market…</vt:lpstr>
      <vt:lpstr>EDRN Playbook</vt:lpstr>
      <vt:lpstr>Barriers and Lessons Learned</vt:lpstr>
      <vt:lpstr>EDRN Playbook</vt:lpstr>
      <vt:lpstr>Its all about behavioral psychology…</vt:lpstr>
      <vt:lpstr>Theory of Diffusion of Innovations Everett Rogers (1962)</vt:lpstr>
      <vt:lpstr>Winners and Losers</vt:lpstr>
      <vt:lpstr>The Diffusion Chasm</vt:lpstr>
      <vt:lpstr>Chasm</vt:lpstr>
      <vt:lpstr>Overwhelming majority of end-users are pragmatists and conservatives</vt:lpstr>
      <vt:lpstr>Attributes of an Innovation  that drive adoption</vt:lpstr>
      <vt:lpstr>Crossing the ‘Biomarker’ Chasm</vt:lpstr>
      <vt:lpstr>Take home messages</vt:lpstr>
      <vt:lpstr>Questions?</vt:lpstr>
      <vt:lpstr>5 Stages of End-user Adoption </vt:lpstr>
      <vt:lpstr>Crossing the Chasm</vt:lpstr>
      <vt:lpstr>Likelihood of Biopsy after MIPS    given change in risk</vt:lpstr>
    </vt:vector>
  </TitlesOfParts>
  <Company>University of MIchigan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Prostate Biopsy Techniques: What you need to know</dc:title>
  <dc:creator>John Wei</dc:creator>
  <cp:lastModifiedBy>Wei, John</cp:lastModifiedBy>
  <cp:revision>232</cp:revision>
  <dcterms:created xsi:type="dcterms:W3CDTF">2016-01-25T23:51:15Z</dcterms:created>
  <dcterms:modified xsi:type="dcterms:W3CDTF">2018-03-06T16:58:11Z</dcterms:modified>
</cp:coreProperties>
</file>