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7"/>
  </p:notesMasterIdLst>
  <p:handoutMasterIdLst>
    <p:handoutMasterId r:id="rId8"/>
  </p:handoutMasterIdLst>
  <p:sldIdLst>
    <p:sldId id="505" r:id="rId2"/>
    <p:sldId id="506" r:id="rId3"/>
    <p:sldId id="508" r:id="rId4"/>
    <p:sldId id="510" r:id="rId5"/>
    <p:sldId id="511" r:id="rId6"/>
  </p:sldIdLst>
  <p:sldSz cx="9144000" cy="6858000" type="screen4x3"/>
  <p:notesSz cx="7026275" cy="93122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656"/>
    <a:srgbClr val="000000"/>
    <a:srgbClr val="F2F2F2"/>
    <a:srgbClr val="5F5F5F"/>
    <a:srgbClr val="7F7F7F"/>
    <a:srgbClr val="2A5DA5"/>
    <a:srgbClr val="E8E8E8"/>
    <a:srgbClr val="4C4C4C"/>
    <a:srgbClr val="2A67A5"/>
    <a:srgbClr val="2A7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2" autoAdjust="0"/>
    <p:restoredTop sz="96397" autoAdjust="0"/>
  </p:normalViewPr>
  <p:slideViewPr>
    <p:cSldViewPr snapToGrid="0" snapToObjects="1">
      <p:cViewPr varScale="1">
        <p:scale>
          <a:sx n="171" d="100"/>
          <a:sy n="171" d="100"/>
        </p:scale>
        <p:origin x="6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39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3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3/5/18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5B896F55-051E-5448-B8E8-A0AA6DBFC1A7}" type="datetimeFigureOut">
              <a:rPr lang="en-US" smtClean="0"/>
              <a:t>3/5/18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0D17E79A-386B-3949-83DC-43D056CBF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037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8BF3071-E68B-F946-A1BC-C213B28C025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latin typeface="Arial" charset="0"/>
              </a:rPr>
              <a:t>EDRN has successfully instilled a sense of urgency among investigators to move discover from bench to the bedside. EDRN uses a novel funding approach to reward collaboration. The EDRN structure has been emulated by many programs with NCI, NIH and internationally.</a:t>
            </a:r>
          </a:p>
        </p:txBody>
      </p:sp>
    </p:spTree>
    <p:extLst>
      <p:ext uri="{BB962C8B-B14F-4D97-AF65-F5344CB8AC3E}">
        <p14:creationId xmlns:p14="http://schemas.microsoft.com/office/powerpoint/2010/main" val="156686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 userDrawn="1"/>
        </p:nvSpPr>
        <p:spPr>
          <a:xfrm>
            <a:off x="116840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entagon 19"/>
          <p:cNvSpPr/>
          <p:nvPr userDrawn="1"/>
        </p:nvSpPr>
        <p:spPr>
          <a:xfrm>
            <a:off x="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 flipV="1">
            <a:off x="0" y="5029200"/>
            <a:ext cx="9144000" cy="1828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645920"/>
            <a:ext cx="7772400" cy="1827842"/>
          </a:xfrm>
        </p:spPr>
        <p:txBody>
          <a:bodyPr lIns="0" tIns="0" rIns="0" bIns="0" anchor="b">
            <a:noAutofit/>
          </a:bodyPr>
          <a:lstStyle>
            <a:lvl1pPr algn="r">
              <a:defRPr sz="36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66160"/>
            <a:ext cx="7772400" cy="686376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8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 </a:t>
            </a:r>
          </a:p>
        </p:txBody>
      </p:sp>
      <p:pic>
        <p:nvPicPr>
          <p:cNvPr id="12" name="Picture 11" descr="NCI-Logo-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710325"/>
            <a:ext cx="4974336" cy="474575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5727700"/>
            <a:ext cx="2286000" cy="45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rgbClr val="000000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536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38726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38726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3192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8" name="Picture 7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46911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07040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 userDrawn="1"/>
        </p:nvSpPr>
        <p:spPr>
          <a:xfrm>
            <a:off x="0" y="0"/>
            <a:ext cx="8458198" cy="68580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7289798" cy="68580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>
            <a:grpSpLocks noChangeAspect="1"/>
          </p:cNvGrpSpPr>
          <p:nvPr userDrawn="1"/>
        </p:nvGrpSpPr>
        <p:grpSpPr>
          <a:xfrm>
            <a:off x="2568989" y="2915920"/>
            <a:ext cx="4052793" cy="1007110"/>
            <a:chOff x="1524000" y="2654300"/>
            <a:chExt cx="6235066" cy="1549400"/>
          </a:xfrm>
        </p:grpSpPr>
        <p:pic>
          <p:nvPicPr>
            <p:cNvPr id="4" name="Picture 3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5201" y="2844800"/>
              <a:ext cx="4253865" cy="1162050"/>
            </a:xfrm>
            <a:prstGeom prst="rect">
              <a:avLst/>
            </a:prstGeom>
          </p:spPr>
        </p:pic>
        <p:pic>
          <p:nvPicPr>
            <p:cNvPr id="5" name="Picture 4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2654300"/>
              <a:ext cx="1549400" cy="1549400"/>
            </a:xfrm>
            <a:prstGeom prst="rect">
              <a:avLst/>
            </a:prstGeom>
          </p:spPr>
        </p:pic>
      </p:grpSp>
      <p:sp>
        <p:nvSpPr>
          <p:cNvPr id="6" name="TextBox 13"/>
          <p:cNvSpPr txBox="1">
            <a:spLocks noChangeArrowheads="1"/>
          </p:cNvSpPr>
          <p:nvPr userDrawn="1"/>
        </p:nvSpPr>
        <p:spPr bwMode="auto">
          <a:xfrm>
            <a:off x="1684260" y="6083300"/>
            <a:ext cx="58119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en-US" sz="1800" b="1" dirty="0" err="1">
                <a:solidFill>
                  <a:schemeClr val="bg1"/>
                </a:solidFill>
                <a:latin typeface="Arial" charset="0"/>
              </a:rPr>
              <a:t>espanol</a:t>
            </a:r>
            <a:endParaRPr lang="en-US" sz="1800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20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71EA5-4F3B-614C-A87C-5CB9AB737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4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1168400" y="0"/>
            <a:ext cx="2870200" cy="6858000"/>
          </a:xfrm>
          <a:prstGeom prst="homePlate">
            <a:avLst>
              <a:gd name="adj" fmla="val 4778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34256" y="0"/>
            <a:ext cx="4297680" cy="6858000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/>
              <a:t>Agenda Item 1</a:t>
            </a:r>
          </a:p>
          <a:p>
            <a:pPr lvl="1"/>
            <a:r>
              <a:rPr lang="en-US" dirty="0"/>
              <a:t>Agenda Item 1a</a:t>
            </a:r>
          </a:p>
          <a:p>
            <a:pPr lvl="1"/>
            <a:r>
              <a:rPr lang="en-US" dirty="0"/>
              <a:t>Agenda Item 1b</a:t>
            </a:r>
          </a:p>
          <a:p>
            <a:r>
              <a:rPr lang="en-US" dirty="0"/>
              <a:t>Agenda Item 2</a:t>
            </a:r>
          </a:p>
          <a:p>
            <a:pPr lvl="1"/>
            <a:r>
              <a:rPr lang="en-US" dirty="0"/>
              <a:t>Agenda Item 2a</a:t>
            </a:r>
          </a:p>
          <a:p>
            <a:pPr lvl="1"/>
            <a:r>
              <a:rPr lang="en-US" dirty="0"/>
              <a:t>Agenda Item 2b</a:t>
            </a:r>
          </a:p>
          <a:p>
            <a:r>
              <a:rPr lang="en-US" dirty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3b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3c</a:t>
            </a:r>
          </a:p>
          <a:p>
            <a:r>
              <a:rPr lang="en-US" dirty="0"/>
              <a:t>Agenda Item 4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737360"/>
            <a:ext cx="3017520" cy="18288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Agenda</a:t>
            </a:r>
          </a:p>
        </p:txBody>
      </p:sp>
      <p:pic>
        <p:nvPicPr>
          <p:cNvPr id="2" name="Picture 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Brea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/>
          <p:cNvSpPr/>
          <p:nvPr userDrawn="1"/>
        </p:nvSpPr>
        <p:spPr>
          <a:xfrm>
            <a:off x="0" y="0"/>
            <a:ext cx="8458198" cy="68580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7289798" cy="68580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428999" y="2423160"/>
            <a:ext cx="5029199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4343400"/>
            <a:ext cx="5022892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3" name="Picture 12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7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 userDrawn="1"/>
        </p:nvSpPr>
        <p:spPr>
          <a:xfrm>
            <a:off x="152527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3227070" cy="6858000"/>
          </a:xfrm>
          <a:prstGeom prst="homePlate">
            <a:avLst>
              <a:gd name="adj" fmla="val 42671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0" y="2423160"/>
            <a:ext cx="4062728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 baseline="0">
                <a:solidFill>
                  <a:schemeClr val="tx2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69" y="4343400"/>
            <a:ext cx="4056421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03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/>
          <p:cNvSpPr/>
          <p:nvPr userDrawn="1"/>
        </p:nvSpPr>
        <p:spPr>
          <a:xfrm>
            <a:off x="0" y="0"/>
            <a:ext cx="8458198" cy="6858000"/>
          </a:xfrm>
          <a:prstGeom prst="homePlate">
            <a:avLst>
              <a:gd name="adj" fmla="val 20935"/>
            </a:avLst>
          </a:prstGeom>
          <a:solidFill>
            <a:srgbClr val="2A67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7289798" cy="6858000"/>
          </a:xfrm>
          <a:prstGeom prst="homePlate">
            <a:avLst>
              <a:gd name="adj" fmla="val 20935"/>
            </a:avLst>
          </a:prstGeom>
          <a:solidFill>
            <a:srgbClr val="2A5DA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828800"/>
            <a:ext cx="7772400" cy="32004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8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/>
              <a:t>Vision Quote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fugit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nec</a:t>
            </a:r>
            <a:r>
              <a:rPr lang="en-US" dirty="0"/>
              <a:t> at. </a:t>
            </a:r>
            <a:r>
              <a:rPr lang="en-US" dirty="0" err="1"/>
              <a:t>Essent</a:t>
            </a:r>
            <a:r>
              <a:rPr lang="en-US" dirty="0"/>
              <a:t> </a:t>
            </a:r>
            <a:r>
              <a:rPr lang="en-US" dirty="0" err="1"/>
              <a:t>elaboraret</a:t>
            </a:r>
            <a:r>
              <a:rPr lang="en-US" dirty="0"/>
              <a:t> </a:t>
            </a:r>
            <a:r>
              <a:rPr lang="en-US" dirty="0" err="1"/>
              <a:t>conclusionemque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eam</a:t>
            </a:r>
            <a:r>
              <a:rPr lang="en-US" dirty="0"/>
              <a:t> id. Quo ex </a:t>
            </a:r>
            <a:r>
              <a:rPr lang="en-US" dirty="0" err="1"/>
              <a:t>laboramus</a:t>
            </a:r>
            <a:r>
              <a:rPr lang="en-US" dirty="0"/>
              <a:t> </a:t>
            </a:r>
            <a:r>
              <a:rPr lang="en-US" dirty="0" err="1"/>
              <a:t>accommodare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his </a:t>
            </a:r>
            <a:r>
              <a:rPr lang="en-US" dirty="0" err="1"/>
              <a:t>falli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postulant </a:t>
            </a:r>
            <a:br>
              <a:rPr lang="en-US" dirty="0"/>
            </a:br>
            <a:r>
              <a:rPr lang="en-US" dirty="0" err="1"/>
              <a:t>adversarium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his.”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62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8165592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8165592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2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687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63538"/>
            <a:ext cx="8229600" cy="46166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205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rgbClr val="7F7F7F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rgbClr val="7F7F7F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rgbClr val="7F7F7F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755" r:id="rId2"/>
    <p:sldLayoutId id="2147483819" r:id="rId3"/>
    <p:sldLayoutId id="2147483820" r:id="rId4"/>
    <p:sldLayoutId id="2147483821" r:id="rId5"/>
    <p:sldLayoutId id="2147483770" r:id="rId6"/>
    <p:sldLayoutId id="2147483825" r:id="rId7"/>
    <p:sldLayoutId id="2147483771" r:id="rId8"/>
    <p:sldLayoutId id="2147483827" r:id="rId9"/>
    <p:sldLayoutId id="2147483772" r:id="rId10"/>
    <p:sldLayoutId id="2147483828" r:id="rId11"/>
    <p:sldLayoutId id="2147483773" r:id="rId12"/>
    <p:sldLayoutId id="2147483829" r:id="rId13"/>
    <p:sldLayoutId id="2147483763" r:id="rId14"/>
    <p:sldLayoutId id="2147483807" r:id="rId15"/>
    <p:sldLayoutId id="2147483822" r:id="rId16"/>
    <p:sldLayoutId id="2147483830" r:id="rId17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C4A3F076-B74C-4152-B90B-F5C2A56A01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Joint EDRN-MCL Scientific Workshop Biomarkers in Precision Medicine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9B021F74-54BB-4E16-AE9C-FE5F6B07FB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6-8, 2018</a:t>
            </a:r>
          </a:p>
          <a:p>
            <a:r>
              <a:rPr lang="en-US" dirty="0"/>
              <a:t>Barry Kramer, MD, MPH</a:t>
            </a:r>
          </a:p>
        </p:txBody>
      </p:sp>
    </p:spTree>
    <p:extLst>
      <p:ext uri="{BB962C8B-B14F-4D97-AF65-F5344CB8AC3E}">
        <p14:creationId xmlns:p14="http://schemas.microsoft.com/office/powerpoint/2010/main" val="349501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84668" y="0"/>
            <a:ext cx="8059332" cy="1143000"/>
          </a:xfrm>
        </p:spPr>
        <p:txBody>
          <a:bodyPr/>
          <a:lstStyle/>
          <a:p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DCP Drug and Biomarker Development Programs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00626" y="1143000"/>
            <a:ext cx="42672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300" b="1" dirty="0">
                <a:latin typeface="+mj-lt"/>
              </a:rPr>
              <a:t>Biologic Rationale/Molecular </a:t>
            </a:r>
          </a:p>
          <a:p>
            <a:pPr algn="ctr"/>
            <a:r>
              <a:rPr lang="en-US" altLang="en-US" sz="2300" b="1" dirty="0">
                <a:latin typeface="+mj-lt"/>
              </a:rPr>
              <a:t>Targets/Preclinical Efficacy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68391" y="3045767"/>
            <a:ext cx="4267200" cy="914400"/>
          </a:xfrm>
          <a:prstGeom prst="rect">
            <a:avLst/>
          </a:prstGeom>
          <a:solidFill>
            <a:srgbClr val="DDDDDD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b="1" dirty="0">
                <a:latin typeface="+mj-lt"/>
              </a:rPr>
              <a:t>Safety/Preliminary Efficacy</a:t>
            </a:r>
          </a:p>
          <a:p>
            <a:pPr algn="ctr"/>
            <a:r>
              <a:rPr lang="en-US" altLang="en-US" b="1" dirty="0">
                <a:latin typeface="+mj-lt"/>
              </a:rPr>
              <a:t>Phase 0/I/II Trials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914400" y="4953000"/>
            <a:ext cx="42672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+mj-lt"/>
                <a:cs typeface="Times New Roman" panose="02020603050405020304" pitchFamily="18" charset="0"/>
              </a:rPr>
              <a:t>Phase III Trials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rot="10745921" flipV="1">
            <a:off x="3054350" y="2133600"/>
            <a:ext cx="19050" cy="838200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rot="-10710605" flipH="1" flipV="1">
            <a:off x="3111959" y="4073169"/>
            <a:ext cx="6940" cy="766829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096000" y="1295400"/>
            <a:ext cx="2365375" cy="1200329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 dirty="0">
                <a:latin typeface="+mj-lt"/>
              </a:rPr>
              <a:t>Preclinical</a:t>
            </a:r>
          </a:p>
          <a:p>
            <a:r>
              <a:rPr lang="en-US" altLang="en-US" b="1" dirty="0">
                <a:latin typeface="+mj-lt"/>
              </a:rPr>
              <a:t> Program (PREVENT)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172200" y="3048000"/>
            <a:ext cx="2629246" cy="83099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 dirty="0">
                <a:latin typeface="+mj-lt"/>
              </a:rPr>
              <a:t>Clinical Program</a:t>
            </a:r>
          </a:p>
          <a:p>
            <a:r>
              <a:rPr lang="en-US" altLang="en-US" b="1" dirty="0">
                <a:latin typeface="+mj-lt"/>
              </a:rPr>
              <a:t>(“Consortia”)</a:t>
            </a:r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5410200" y="3505200"/>
            <a:ext cx="609600" cy="0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5334000" y="5257800"/>
            <a:ext cx="609600" cy="0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5334000" y="1828800"/>
            <a:ext cx="609600" cy="0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6096000" y="4724400"/>
            <a:ext cx="2743200" cy="838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b="1" dirty="0">
                <a:latin typeface="+mj-lt"/>
              </a:rPr>
              <a:t>NCORP</a:t>
            </a:r>
          </a:p>
        </p:txBody>
      </p:sp>
      <p:sp>
        <p:nvSpPr>
          <p:cNvPr id="4113" name="Line 7"/>
          <p:cNvSpPr>
            <a:spLocks noChangeShapeType="1"/>
          </p:cNvSpPr>
          <p:nvPr/>
        </p:nvSpPr>
        <p:spPr bwMode="auto">
          <a:xfrm rot="10745921" flipH="1">
            <a:off x="3435399" y="2131319"/>
            <a:ext cx="13221" cy="840428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80999" y="2343149"/>
            <a:ext cx="1432933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565656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smtClean="0">
                <a:solidFill>
                  <a:srgbClr val="C00000"/>
                </a:solidFill>
              </a:rPr>
              <a:t>EDRN/MCL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4115" name="Straight Arrow Connector 19"/>
          <p:cNvCxnSpPr>
            <a:cxnSpLocks noChangeShapeType="1"/>
          </p:cNvCxnSpPr>
          <p:nvPr/>
        </p:nvCxnSpPr>
        <p:spPr bwMode="auto">
          <a:xfrm flipV="1">
            <a:off x="990600" y="2133600"/>
            <a:ext cx="304800" cy="152400"/>
          </a:xfrm>
          <a:prstGeom prst="straightConnector1">
            <a:avLst/>
          </a:prstGeom>
          <a:noFill/>
          <a:ln w="38100" algn="ctr">
            <a:solidFill>
              <a:srgbClr val="FFCC9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6" name="Straight Arrow Connector 20"/>
          <p:cNvCxnSpPr>
            <a:cxnSpLocks noChangeShapeType="1"/>
          </p:cNvCxnSpPr>
          <p:nvPr/>
        </p:nvCxnSpPr>
        <p:spPr bwMode="auto">
          <a:xfrm>
            <a:off x="990600" y="2819400"/>
            <a:ext cx="381000" cy="152400"/>
          </a:xfrm>
          <a:prstGeom prst="straightConnector1">
            <a:avLst/>
          </a:prstGeom>
          <a:noFill/>
          <a:ln w="38100" algn="ctr">
            <a:solidFill>
              <a:srgbClr val="FFCC9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7" name="TextBox 20"/>
          <p:cNvSpPr txBox="1">
            <a:spLocks noChangeArrowheads="1"/>
          </p:cNvSpPr>
          <p:nvPr/>
        </p:nvSpPr>
        <p:spPr bwMode="auto">
          <a:xfrm>
            <a:off x="0" y="6093767"/>
            <a:ext cx="89350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 dirty="0">
                <a:solidFill>
                  <a:schemeClr val="tx2"/>
                </a:solidFill>
                <a:latin typeface="+mj-lt"/>
              </a:rPr>
              <a:t>Critical Links:</a:t>
            </a:r>
          </a:p>
          <a:p>
            <a:r>
              <a:rPr lang="en-US" altLang="en-US" sz="1800" dirty="0">
                <a:solidFill>
                  <a:schemeClr val="accent1"/>
                </a:solidFill>
                <a:latin typeface="+mj-lt"/>
              </a:rPr>
              <a:t>Specimen biorepositories → PCA, PQ’s, PAR-17-459/60 (Lung/H&amp;N Premalignancy)  </a:t>
            </a:r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 flipH="1" flipV="1">
            <a:off x="4876800" y="4114800"/>
            <a:ext cx="1127760" cy="838200"/>
          </a:xfrm>
          <a:prstGeom prst="line">
            <a:avLst/>
          </a:prstGeom>
          <a:noFill/>
          <a:ln w="1016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867869-29BB-4ECE-AB47-3C47DEB8F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99" y="373928"/>
            <a:ext cx="8229600" cy="461665"/>
          </a:xfrm>
        </p:spPr>
        <p:txBody>
          <a:bodyPr/>
          <a:lstStyle/>
          <a:p>
            <a:r>
              <a:rPr lang="en-US" sz="3200" dirty="0"/>
              <a:t>EDRN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074F582-5BC9-43CB-A64D-28FEA2417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EDRN 5-Phase Criteria for Discovery and Validation has been  heavily cited (&gt; 1700 citations).</a:t>
            </a:r>
          </a:p>
          <a:p>
            <a:r>
              <a:rPr lang="en-US" sz="2400" dirty="0"/>
              <a:t>6 diagnostic tests approved by FDA based on EDRN investigators’ research</a:t>
            </a:r>
          </a:p>
          <a:p>
            <a:r>
              <a:rPr lang="en-US" sz="2400" dirty="0"/>
              <a:t>&gt; 13 CLIA-approved tests in practice</a:t>
            </a:r>
          </a:p>
          <a:p>
            <a:r>
              <a:rPr lang="en-US" sz="2400" dirty="0"/>
              <a:t>A fully functional informatics infrastructure to manage BIG data in collaboration with Jet Propulsion Laboratory</a:t>
            </a:r>
          </a:p>
          <a:p>
            <a:r>
              <a:rPr lang="en-US" sz="2400" dirty="0"/>
              <a:t>Collaboration with federal agencies (e.g., NIST, DOE and DOD)</a:t>
            </a:r>
          </a:p>
          <a:p>
            <a:r>
              <a:rPr lang="en-US" sz="2400" dirty="0"/>
              <a:t>Collaboration with foundations (e.g., PanCan, Kenner’s family Research Foundation, </a:t>
            </a:r>
            <a:r>
              <a:rPr lang="en-US" sz="2400" dirty="0" err="1"/>
              <a:t>Lustgarten</a:t>
            </a:r>
            <a:r>
              <a:rPr lang="en-US" sz="2400" dirty="0"/>
              <a:t>)</a:t>
            </a:r>
          </a:p>
          <a:p>
            <a:r>
              <a:rPr lang="en-US" sz="2400" dirty="0"/>
              <a:t>&gt; 2500 publications</a:t>
            </a:r>
          </a:p>
        </p:txBody>
      </p:sp>
    </p:spTree>
    <p:extLst>
      <p:ext uri="{BB962C8B-B14F-4D97-AF65-F5344CB8AC3E}">
        <p14:creationId xmlns:p14="http://schemas.microsoft.com/office/powerpoint/2010/main" val="16681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542859" y="500818"/>
            <a:ext cx="7391400" cy="508000"/>
          </a:xfrm>
        </p:spPr>
        <p:txBody>
          <a:bodyPr/>
          <a:lstStyle/>
          <a:p>
            <a:r>
              <a:rPr lang="en-US" altLang="en-US" sz="3200" dirty="0"/>
              <a:t>Objectives of the Workshop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975" y="1778000"/>
            <a:ext cx="8229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•"/>
            </a:pPr>
            <a:r>
              <a:rPr lang="en-US" altLang="en-US" sz="2800" dirty="0">
                <a:solidFill>
                  <a:srgbClr val="C00000"/>
                </a:solidFill>
              </a:rPr>
              <a:t>Foster best practices </a:t>
            </a:r>
            <a:r>
              <a:rPr lang="en-US" altLang="en-US" sz="2800" dirty="0">
                <a:solidFill>
                  <a:srgbClr val="000000"/>
                </a:solidFill>
              </a:rPr>
              <a:t>in </a:t>
            </a:r>
            <a:r>
              <a:rPr lang="en-US" altLang="en-US" sz="2800" i="1" dirty="0">
                <a:solidFill>
                  <a:srgbClr val="000000"/>
                </a:solidFill>
              </a:rPr>
              <a:t>biomarker research.</a:t>
            </a:r>
          </a:p>
          <a:p>
            <a:pPr eaLnBrk="1" hangingPunct="1">
              <a:buFontTx/>
              <a:buChar char="•"/>
            </a:pPr>
            <a:r>
              <a:rPr lang="en-US" altLang="en-US" sz="2800" dirty="0">
                <a:solidFill>
                  <a:srgbClr val="C00000"/>
                </a:solidFill>
              </a:rPr>
              <a:t>Obtain feedback </a:t>
            </a:r>
            <a:r>
              <a:rPr lang="en-US" altLang="en-US" sz="2800" dirty="0">
                <a:solidFill>
                  <a:srgbClr val="000000"/>
                </a:solidFill>
              </a:rPr>
              <a:t>from the research community in biomarker discovery, development and validation.</a:t>
            </a:r>
          </a:p>
          <a:p>
            <a:pPr eaLnBrk="1" hangingPunct="1">
              <a:buFontTx/>
              <a:buChar char="•"/>
            </a:pPr>
            <a:r>
              <a:rPr lang="en-US" altLang="en-US" sz="2800" dirty="0">
                <a:solidFill>
                  <a:srgbClr val="C00000"/>
                </a:solidFill>
              </a:rPr>
              <a:t>Share information </a:t>
            </a:r>
            <a:r>
              <a:rPr lang="en-US" altLang="en-US" sz="2800" dirty="0">
                <a:solidFill>
                  <a:srgbClr val="000000"/>
                </a:solidFill>
              </a:rPr>
              <a:t>on moving promising biomarkers to clinical fruition.</a:t>
            </a:r>
          </a:p>
          <a:p>
            <a:pPr eaLnBrk="1" hangingPunct="1">
              <a:buFontTx/>
              <a:buChar char="•"/>
            </a:pPr>
            <a:r>
              <a:rPr lang="en-US" altLang="en-US" sz="2800" dirty="0">
                <a:solidFill>
                  <a:srgbClr val="C00000"/>
                </a:solidFill>
              </a:rPr>
              <a:t>Nurture collaboration</a:t>
            </a:r>
            <a:r>
              <a:rPr lang="en-US" altLang="en-US" sz="2800" dirty="0">
                <a:solidFill>
                  <a:srgbClr val="000000"/>
                </a:solidFill>
              </a:rPr>
              <a:t>, communication and coordination.</a:t>
            </a:r>
          </a:p>
          <a:p>
            <a:pPr>
              <a:buFontTx/>
              <a:buChar char="•"/>
            </a:pPr>
            <a:endParaRPr lang="en-US" altLang="en-US" dirty="0"/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7702550" y="6248400"/>
            <a:ext cx="144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Char char="•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b="0"/>
              <a:t>Continues…</a:t>
            </a:r>
          </a:p>
        </p:txBody>
      </p:sp>
    </p:spTree>
    <p:extLst>
      <p:ext uri="{BB962C8B-B14F-4D97-AF65-F5344CB8AC3E}">
        <p14:creationId xmlns:p14="http://schemas.microsoft.com/office/powerpoint/2010/main" val="176219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1CC0E7-3FA4-4991-8CD7-E85FCDDFD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8069" y="2527609"/>
            <a:ext cx="34814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Thank You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092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I PPT Template 4x3 BLUE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4307</TotalTime>
  <Words>238</Words>
  <Application>Microsoft Macintosh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Calibri</vt:lpstr>
      <vt:lpstr>ＭＳ Ｐゴシック</vt:lpstr>
      <vt:lpstr>Sapient Centro Slab</vt:lpstr>
      <vt:lpstr>SapientCentroSlab-Light</vt:lpstr>
      <vt:lpstr>SapientSansBold</vt:lpstr>
      <vt:lpstr>SapientSansRegular</vt:lpstr>
      <vt:lpstr>Times New Roman</vt:lpstr>
      <vt:lpstr>Wingdings</vt:lpstr>
      <vt:lpstr>Arial</vt:lpstr>
      <vt:lpstr>NCI PPT Template 4x3 BLUE</vt:lpstr>
      <vt:lpstr>Joint EDRN-MCL Scientific Workshop Biomarkers in Precision Medicine</vt:lpstr>
      <vt:lpstr>DCP Drug and Biomarker Development Programs</vt:lpstr>
      <vt:lpstr>EDRN Accomplishments</vt:lpstr>
      <vt:lpstr>Objectives of the Workshop</vt:lpstr>
      <vt:lpstr> </vt:lpstr>
    </vt:vector>
  </TitlesOfParts>
  <Company>Sapient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Sapient</dc:creator>
  <cp:lastModifiedBy>Kramer, Barry (NIH/NCI) [E]</cp:lastModifiedBy>
  <cp:revision>515</cp:revision>
  <cp:lastPrinted>2018-03-05T11:59:45Z</cp:lastPrinted>
  <dcterms:created xsi:type="dcterms:W3CDTF">2013-05-02T18:01:03Z</dcterms:created>
  <dcterms:modified xsi:type="dcterms:W3CDTF">2018-03-05T12:01:34Z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</Properties>
</file>