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38" r:id="rId2"/>
    <p:sldMasterId id="2147483751" r:id="rId3"/>
  </p:sldMasterIdLst>
  <p:notesMasterIdLst>
    <p:notesMasterId r:id="rId42"/>
  </p:notesMasterIdLst>
  <p:sldIdLst>
    <p:sldId id="260" r:id="rId4"/>
    <p:sldId id="315" r:id="rId5"/>
    <p:sldId id="288" r:id="rId6"/>
    <p:sldId id="287" r:id="rId7"/>
    <p:sldId id="321" r:id="rId8"/>
    <p:sldId id="286" r:id="rId9"/>
    <p:sldId id="261" r:id="rId10"/>
    <p:sldId id="320" r:id="rId11"/>
    <p:sldId id="278" r:id="rId12"/>
    <p:sldId id="317" r:id="rId13"/>
    <p:sldId id="325" r:id="rId14"/>
    <p:sldId id="326" r:id="rId15"/>
    <p:sldId id="318" r:id="rId16"/>
    <p:sldId id="319" r:id="rId17"/>
    <p:sldId id="313" r:id="rId18"/>
    <p:sldId id="316" r:id="rId19"/>
    <p:sldId id="312" r:id="rId20"/>
    <p:sldId id="269" r:id="rId21"/>
    <p:sldId id="290" r:id="rId22"/>
    <p:sldId id="292" r:id="rId23"/>
    <p:sldId id="280" r:id="rId24"/>
    <p:sldId id="293" r:id="rId25"/>
    <p:sldId id="295" r:id="rId26"/>
    <p:sldId id="296" r:id="rId27"/>
    <p:sldId id="294" r:id="rId28"/>
    <p:sldId id="302" r:id="rId29"/>
    <p:sldId id="305" r:id="rId30"/>
    <p:sldId id="304" r:id="rId31"/>
    <p:sldId id="307" r:id="rId32"/>
    <p:sldId id="308" r:id="rId33"/>
    <p:sldId id="311" r:id="rId34"/>
    <p:sldId id="273" r:id="rId35"/>
    <p:sldId id="327" r:id="rId36"/>
    <p:sldId id="328" r:id="rId37"/>
    <p:sldId id="314" r:id="rId38"/>
    <p:sldId id="299" r:id="rId39"/>
    <p:sldId id="277" r:id="rId40"/>
    <p:sldId id="259"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8" userDrawn="1">
          <p15:clr>
            <a:srgbClr val="A4A3A4"/>
          </p15:clr>
        </p15:guide>
        <p15:guide id="2" pos="1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y Mayfield" initials="K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068C"/>
    <a:srgbClr val="683290"/>
    <a:srgbClr val="9837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2" autoAdjust="0"/>
    <p:restoredTop sz="77923" autoAdjust="0"/>
  </p:normalViewPr>
  <p:slideViewPr>
    <p:cSldViewPr snapToGrid="0" snapToObjects="1">
      <p:cViewPr>
        <p:scale>
          <a:sx n="180" d="100"/>
          <a:sy n="180" d="100"/>
        </p:scale>
        <p:origin x="-1272" y="-1760"/>
      </p:cViewPr>
      <p:guideLst>
        <p:guide orient="horz" pos="948"/>
        <p:guide pos="168"/>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50"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notesMaster" Target="notesMasters/notesMaster1.xml"/><Relationship Id="rId43" Type="http://schemas.openxmlformats.org/officeDocument/2006/relationships/commentAuthors" Target="commentAuthors.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eorgia"/>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eorgia"/>
              </a:defRPr>
            </a:lvl1pPr>
          </a:lstStyle>
          <a:p>
            <a:fld id="{8069B087-66F1-48C0-8A88-B0B256D5753B}" type="datetimeFigureOut">
              <a:rPr lang="en-US" smtClean="0"/>
              <a:pPr/>
              <a:t>3/6/18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eorgia"/>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eorgia"/>
              </a:defRPr>
            </a:lvl1pPr>
          </a:lstStyle>
          <a:p>
            <a:fld id="{A2822997-68F8-43CA-9CAE-37AC25E15C70}" type="slidenum">
              <a:rPr lang="en-US" smtClean="0"/>
              <a:pPr/>
              <a:t>‹#›</a:t>
            </a:fld>
            <a:endParaRPr lang="en-US" dirty="0"/>
          </a:p>
        </p:txBody>
      </p:sp>
    </p:spTree>
    <p:extLst>
      <p:ext uri="{BB962C8B-B14F-4D97-AF65-F5344CB8AC3E}">
        <p14:creationId xmlns:p14="http://schemas.microsoft.com/office/powerpoint/2010/main" val="121030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orgia"/>
        <a:ea typeface="+mn-ea"/>
        <a:cs typeface="+mn-cs"/>
      </a:defRPr>
    </a:lvl1pPr>
    <a:lvl2pPr marL="457200" algn="l" defTabSz="914400" rtl="0" eaLnBrk="1" latinLnBrk="0" hangingPunct="1">
      <a:defRPr sz="1200" kern="1200">
        <a:solidFill>
          <a:schemeClr val="tx1"/>
        </a:solidFill>
        <a:latin typeface="Georgia"/>
        <a:ea typeface="+mn-ea"/>
        <a:cs typeface="+mn-cs"/>
      </a:defRPr>
    </a:lvl2pPr>
    <a:lvl3pPr marL="914400" algn="l" defTabSz="914400" rtl="0" eaLnBrk="1" latinLnBrk="0" hangingPunct="1">
      <a:defRPr sz="1200" kern="1200">
        <a:solidFill>
          <a:schemeClr val="tx1"/>
        </a:solidFill>
        <a:latin typeface="Georgia"/>
        <a:ea typeface="+mn-ea"/>
        <a:cs typeface="+mn-cs"/>
      </a:defRPr>
    </a:lvl3pPr>
    <a:lvl4pPr marL="1371600" algn="l" defTabSz="914400" rtl="0" eaLnBrk="1" latinLnBrk="0" hangingPunct="1">
      <a:defRPr sz="1200" kern="1200">
        <a:solidFill>
          <a:schemeClr val="tx1"/>
        </a:solidFill>
        <a:latin typeface="Georgia"/>
        <a:ea typeface="+mn-ea"/>
        <a:cs typeface="+mn-cs"/>
      </a:defRPr>
    </a:lvl4pPr>
    <a:lvl5pPr marL="1828800" algn="l" defTabSz="914400" rtl="0" eaLnBrk="1" latinLnBrk="0" hangingPunct="1">
      <a:defRPr sz="1200" kern="1200">
        <a:solidFill>
          <a:schemeClr val="tx1"/>
        </a:solidFill>
        <a:latin typeface="Georgia"/>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www.facebook.com/pg/worldpancreaticcancerday/photos/?tab=album&amp;album_id=1364197217041878"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1" i="0" kern="1200" dirty="0" smtClean="0">
              <a:solidFill>
                <a:schemeClr val="tx1"/>
              </a:solidFill>
              <a:effectLst/>
              <a:latin typeface="Georgia"/>
              <a:ea typeface="+mn-ea"/>
              <a:cs typeface="+mn-cs"/>
            </a:endParaRPr>
          </a:p>
          <a:p>
            <a:r>
              <a:rPr lang="en-US" sz="1200" b="1" i="0" kern="1200" dirty="0" smtClean="0">
                <a:solidFill>
                  <a:schemeClr val="tx1"/>
                </a:solidFill>
                <a:effectLst/>
                <a:latin typeface="Georgia"/>
                <a:ea typeface="+mn-ea"/>
                <a:cs typeface="+mn-cs"/>
              </a:rPr>
              <a:t>KFRF, founded after</a:t>
            </a:r>
            <a:r>
              <a:rPr lang="en-US" sz="1200" b="1" i="0" kern="1200" baseline="0" dirty="0" smtClean="0">
                <a:solidFill>
                  <a:schemeClr val="tx1"/>
                </a:solidFill>
                <a:effectLst/>
                <a:latin typeface="Georgia"/>
                <a:ea typeface="+mn-ea"/>
                <a:cs typeface="+mn-cs"/>
              </a:rPr>
              <a:t> my husband, Peter died from pancreatic cancer several months after he was diagnosed with the disease.  </a:t>
            </a:r>
            <a:endParaRPr lang="en-US" sz="1200" b="1" i="0" kern="1200" dirty="0" smtClean="0">
              <a:solidFill>
                <a:schemeClr val="tx1"/>
              </a:solidFill>
              <a:effectLst/>
              <a:latin typeface="Georgia"/>
              <a:ea typeface="+mn-ea"/>
              <a:cs typeface="+mn-cs"/>
            </a:endParaRPr>
          </a:p>
          <a:p>
            <a:r>
              <a:rPr lang="en-US" sz="1200" b="1" i="0" kern="1200" dirty="0" smtClean="0">
                <a:solidFill>
                  <a:schemeClr val="tx1"/>
                </a:solidFill>
                <a:effectLst/>
                <a:latin typeface="Georgia"/>
                <a:ea typeface="+mn-ea"/>
                <a:cs typeface="+mn-cs"/>
              </a:rPr>
              <a:t>Our Mission</a:t>
            </a:r>
          </a:p>
          <a:p>
            <a:r>
              <a:rPr lang="en-US" sz="1200" b="1" i="0" kern="1200" dirty="0" smtClean="0">
                <a:solidFill>
                  <a:schemeClr val="tx1"/>
                </a:solidFill>
                <a:effectLst/>
                <a:latin typeface="Georgia"/>
                <a:ea typeface="+mn-ea"/>
                <a:cs typeface="+mn-cs"/>
              </a:rPr>
              <a:t>Support innovative inquiry in early detection of pancreatic cancer by facilitating collaboration, encouraging idea generation, and promoting pioneering research</a:t>
            </a:r>
          </a:p>
          <a:p>
            <a:endParaRPr lang="en-US" dirty="0"/>
          </a:p>
        </p:txBody>
      </p:sp>
      <p:sp>
        <p:nvSpPr>
          <p:cNvPr id="4" name="Slide Number Placeholder 3"/>
          <p:cNvSpPr>
            <a:spLocks noGrp="1"/>
          </p:cNvSpPr>
          <p:nvPr>
            <p:ph type="sldNum" sz="quarter" idx="10"/>
          </p:nvPr>
        </p:nvSpPr>
        <p:spPr/>
        <p:txBody>
          <a:bodyPr/>
          <a:lstStyle/>
          <a:p>
            <a:fld id="{A2822997-68F8-43CA-9CAE-37AC25E15C70}" type="slidenum">
              <a:rPr lang="en-US" smtClean="0"/>
              <a:t>1</a:t>
            </a:fld>
            <a:endParaRPr lang="en-US"/>
          </a:p>
        </p:txBody>
      </p:sp>
    </p:spTree>
    <p:extLst>
      <p:ext uri="{BB962C8B-B14F-4D97-AF65-F5344CB8AC3E}">
        <p14:creationId xmlns:p14="http://schemas.microsoft.com/office/powerpoint/2010/main" val="159422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7227DF7-DAA3-4A62-9420-2DB304D5FA44}" type="slidenum">
              <a:rPr lang="en-US" smtClean="0"/>
              <a:t>11</a:t>
            </a:fld>
            <a:endParaRPr lang="en-US"/>
          </a:p>
        </p:txBody>
      </p:sp>
    </p:spTree>
    <p:extLst>
      <p:ext uri="{BB962C8B-B14F-4D97-AF65-F5344CB8AC3E}">
        <p14:creationId xmlns:p14="http://schemas.microsoft.com/office/powerpoint/2010/main" val="159464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22997-68F8-43CA-9CAE-37AC25E15C70}" type="slidenum">
              <a:rPr lang="en-US" smtClean="0"/>
              <a:pPr/>
              <a:t>13</a:t>
            </a:fld>
            <a:endParaRPr lang="en-US" dirty="0"/>
          </a:p>
        </p:txBody>
      </p:sp>
    </p:spTree>
    <p:extLst>
      <p:ext uri="{BB962C8B-B14F-4D97-AF65-F5344CB8AC3E}">
        <p14:creationId xmlns:p14="http://schemas.microsoft.com/office/powerpoint/2010/main" val="1026924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227DF7-DAA3-4A62-9420-2DB304D5FA44}" type="slidenum">
              <a:rPr lang="en-US" smtClean="0"/>
              <a:t>14</a:t>
            </a:fld>
            <a:endParaRPr lang="en-US"/>
          </a:p>
        </p:txBody>
      </p:sp>
    </p:spTree>
    <p:extLst>
      <p:ext uri="{BB962C8B-B14F-4D97-AF65-F5344CB8AC3E}">
        <p14:creationId xmlns:p14="http://schemas.microsoft.com/office/powerpoint/2010/main" val="374875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227DF7-DAA3-4A62-9420-2DB304D5FA4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648794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227DF7-DAA3-4A62-9420-2DB304D5FA44}"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11349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22997-68F8-43CA-9CAE-37AC25E15C70}" type="slidenum">
              <a:rPr lang="en-US" smtClean="0"/>
              <a:t>17</a:t>
            </a:fld>
            <a:endParaRPr lang="en-US"/>
          </a:p>
        </p:txBody>
      </p:sp>
    </p:spTree>
    <p:extLst>
      <p:ext uri="{BB962C8B-B14F-4D97-AF65-F5344CB8AC3E}">
        <p14:creationId xmlns:p14="http://schemas.microsoft.com/office/powerpoint/2010/main" val="883141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Meeting has evolved as we have matured as a group.  </a:t>
            </a:r>
          </a:p>
          <a:p>
            <a:r>
              <a:rPr lang="en-US" dirty="0" smtClean="0"/>
              <a:t>.. The</a:t>
            </a:r>
            <a:r>
              <a:rPr lang="en-US" baseline="0" dirty="0" smtClean="0"/>
              <a:t> science is presented </a:t>
            </a:r>
            <a:r>
              <a:rPr lang="en-US" baseline="0" dirty="0" smtClean="0"/>
              <a:t>by noted </a:t>
            </a:r>
            <a:r>
              <a:rPr lang="en-US" baseline="0" dirty="0" smtClean="0"/>
              <a:t>researchers presenting on early detection, treatment</a:t>
            </a:r>
          </a:p>
          <a:p>
            <a:r>
              <a:rPr lang="en-US" baseline="0" dirty="0" smtClean="0"/>
              <a:t>. Workshops run by members are highly valued, using the talent from within.</a:t>
            </a:r>
          </a:p>
          <a:p>
            <a:r>
              <a:rPr lang="en-US" baseline="0" dirty="0" smtClean="0"/>
              <a:t>. This year, 3 workshops </a:t>
            </a:r>
            <a:r>
              <a:rPr lang="mr-IN" baseline="0" dirty="0" smtClean="0"/>
              <a:t>–</a:t>
            </a:r>
            <a:r>
              <a:rPr lang="en-US" baseline="0" dirty="0" smtClean="0"/>
              <a:t> fundraising, </a:t>
            </a:r>
            <a:r>
              <a:rPr lang="en-US" baseline="0" dirty="0" smtClean="0"/>
              <a:t>the potential of social </a:t>
            </a:r>
            <a:r>
              <a:rPr lang="en-US" baseline="0" dirty="0" smtClean="0"/>
              <a:t>media, and becoming more media savvy</a:t>
            </a:r>
            <a:endParaRPr lang="en-US" dirty="0"/>
          </a:p>
        </p:txBody>
      </p:sp>
      <p:sp>
        <p:nvSpPr>
          <p:cNvPr id="4" name="Slide Number Placeholder 3"/>
          <p:cNvSpPr>
            <a:spLocks noGrp="1"/>
          </p:cNvSpPr>
          <p:nvPr>
            <p:ph type="sldNum" sz="quarter" idx="10"/>
          </p:nvPr>
        </p:nvSpPr>
        <p:spPr/>
        <p:txBody>
          <a:bodyPr/>
          <a:lstStyle/>
          <a:p>
            <a:fld id="{A2822997-68F8-43CA-9CAE-37AC25E15C70}" type="slidenum">
              <a:rPr lang="en-US" smtClean="0"/>
              <a:t>18</a:t>
            </a:fld>
            <a:endParaRPr lang="en-US"/>
          </a:p>
        </p:txBody>
      </p:sp>
    </p:spTree>
    <p:extLst>
      <p:ext uri="{BB962C8B-B14F-4D97-AF65-F5344CB8AC3E}">
        <p14:creationId xmlns:p14="http://schemas.microsoft.com/office/powerpoint/2010/main" val="2485702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Through the annual meeting, the assets for WPCC have been defined based on member group needs.</a:t>
            </a:r>
            <a:endParaRPr lang="en-US" dirty="0"/>
          </a:p>
        </p:txBody>
      </p:sp>
      <p:sp>
        <p:nvSpPr>
          <p:cNvPr id="4" name="Slide Number Placeholder 3"/>
          <p:cNvSpPr>
            <a:spLocks noGrp="1"/>
          </p:cNvSpPr>
          <p:nvPr>
            <p:ph type="sldNum" sz="quarter" idx="10"/>
          </p:nvPr>
        </p:nvSpPr>
        <p:spPr/>
        <p:txBody>
          <a:bodyPr/>
          <a:lstStyle/>
          <a:p>
            <a:fld id="{A2822997-68F8-43CA-9CAE-37AC25E15C70}" type="slidenum">
              <a:rPr lang="en-US" smtClean="0"/>
              <a:t>19</a:t>
            </a:fld>
            <a:endParaRPr lang="en-US"/>
          </a:p>
        </p:txBody>
      </p:sp>
    </p:spTree>
    <p:extLst>
      <p:ext uri="{BB962C8B-B14F-4D97-AF65-F5344CB8AC3E}">
        <p14:creationId xmlns:p14="http://schemas.microsoft.com/office/powerpoint/2010/main" val="711739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Used both for members and the</a:t>
            </a:r>
            <a:r>
              <a:rPr lang="en-US" baseline="0" dirty="0" smtClean="0"/>
              <a:t> public.</a:t>
            </a:r>
          </a:p>
        </p:txBody>
      </p:sp>
      <p:sp>
        <p:nvSpPr>
          <p:cNvPr id="4" name="Slide Number Placeholder 3"/>
          <p:cNvSpPr>
            <a:spLocks noGrp="1"/>
          </p:cNvSpPr>
          <p:nvPr>
            <p:ph type="sldNum" sz="quarter" idx="10"/>
          </p:nvPr>
        </p:nvSpPr>
        <p:spPr/>
        <p:txBody>
          <a:bodyPr/>
          <a:lstStyle/>
          <a:p>
            <a:fld id="{A2822997-68F8-43CA-9CAE-37AC25E15C70}" type="slidenum">
              <a:rPr lang="en-US" smtClean="0"/>
              <a:t>20</a:t>
            </a:fld>
            <a:endParaRPr lang="en-US"/>
          </a:p>
        </p:txBody>
      </p:sp>
    </p:spTree>
    <p:extLst>
      <p:ext uri="{BB962C8B-B14F-4D97-AF65-F5344CB8AC3E}">
        <p14:creationId xmlns:p14="http://schemas.microsoft.com/office/powerpoint/2010/main" val="1435620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Directory reachable through the site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Lists all members and if you click on a name, you will find details about that group</a:t>
            </a:r>
            <a:endParaRPr lang="en-US" dirty="0" smtClean="0"/>
          </a:p>
          <a:p>
            <a:endParaRPr lang="en-US" dirty="0"/>
          </a:p>
        </p:txBody>
      </p:sp>
      <p:sp>
        <p:nvSpPr>
          <p:cNvPr id="4" name="Slide Number Placeholder 3"/>
          <p:cNvSpPr>
            <a:spLocks noGrp="1"/>
          </p:cNvSpPr>
          <p:nvPr>
            <p:ph type="sldNum" sz="quarter" idx="10"/>
          </p:nvPr>
        </p:nvSpPr>
        <p:spPr/>
        <p:txBody>
          <a:bodyPr/>
          <a:lstStyle/>
          <a:p>
            <a:fld id="{A2822997-68F8-43CA-9CAE-37AC25E15C70}" type="slidenum">
              <a:rPr lang="en-US" smtClean="0"/>
              <a:t>21</a:t>
            </a:fld>
            <a:endParaRPr lang="en-US"/>
          </a:p>
        </p:txBody>
      </p:sp>
    </p:spTree>
    <p:extLst>
      <p:ext uri="{BB962C8B-B14F-4D97-AF65-F5344CB8AC3E}">
        <p14:creationId xmlns:p14="http://schemas.microsoft.com/office/powerpoint/2010/main" val="2748439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o  </a:t>
            </a:r>
            <a:r>
              <a:rPr lang="en-US" sz="1200" kern="1200" dirty="0" smtClean="0">
                <a:solidFill>
                  <a:schemeClr val="tx1"/>
                </a:solidFill>
                <a:effectLst/>
                <a:ea typeface="+mn-ea"/>
                <a:cs typeface="+mn-cs"/>
              </a:rPr>
              <a:t>9% is actually misleading since there is such a significant difference</a:t>
            </a:r>
            <a:r>
              <a:rPr lang="en-US" sz="1200" kern="1200" baseline="0" dirty="0" smtClean="0">
                <a:solidFill>
                  <a:schemeClr val="tx1"/>
                </a:solidFill>
                <a:effectLst/>
                <a:ea typeface="+mn-ea"/>
                <a:cs typeface="+mn-cs"/>
              </a:rPr>
              <a:t> in relative survival when the disease is localized (31.5%) vs. distant disease, which is the bulk of those diagnosed with a 2.7% 5 year relative survival.</a:t>
            </a:r>
            <a:endParaRPr lang="en-US" dirty="0"/>
          </a:p>
        </p:txBody>
      </p:sp>
      <p:sp>
        <p:nvSpPr>
          <p:cNvPr id="4" name="Slide Number Placeholder 3"/>
          <p:cNvSpPr>
            <a:spLocks noGrp="1"/>
          </p:cNvSpPr>
          <p:nvPr>
            <p:ph type="sldNum" sz="quarter" idx="10"/>
          </p:nvPr>
        </p:nvSpPr>
        <p:spPr/>
        <p:txBody>
          <a:bodyPr/>
          <a:lstStyle/>
          <a:p>
            <a:fld id="{A2822997-68F8-43CA-9CAE-37AC25E15C70}" type="slidenum">
              <a:rPr lang="en-US" smtClean="0"/>
              <a:t>2</a:t>
            </a:fld>
            <a:endParaRPr lang="en-US"/>
          </a:p>
        </p:txBody>
      </p:sp>
    </p:spTree>
    <p:extLst>
      <p:ext uri="{BB962C8B-B14F-4D97-AF65-F5344CB8AC3E}">
        <p14:creationId xmlns:p14="http://schemas.microsoft.com/office/powerpoint/2010/main" val="3954601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Increase awareness</a:t>
            </a:r>
            <a:r>
              <a:rPr lang="en-US" baseline="0" dirty="0" smtClean="0"/>
              <a:t> for WPCD for both coalition members and the public</a:t>
            </a:r>
            <a:endParaRPr lang="en-US" dirty="0"/>
          </a:p>
        </p:txBody>
      </p:sp>
      <p:sp>
        <p:nvSpPr>
          <p:cNvPr id="4" name="Slide Number Placeholder 3"/>
          <p:cNvSpPr>
            <a:spLocks noGrp="1"/>
          </p:cNvSpPr>
          <p:nvPr>
            <p:ph type="sldNum" sz="quarter" idx="10"/>
          </p:nvPr>
        </p:nvSpPr>
        <p:spPr/>
        <p:txBody>
          <a:bodyPr/>
          <a:lstStyle/>
          <a:p>
            <a:fld id="{A2822997-68F8-43CA-9CAE-37AC25E15C70}" type="slidenum">
              <a:rPr lang="en-US" smtClean="0"/>
              <a:t>22</a:t>
            </a:fld>
            <a:endParaRPr lang="en-US"/>
          </a:p>
        </p:txBody>
      </p:sp>
    </p:spTree>
    <p:extLst>
      <p:ext uri="{BB962C8B-B14F-4D97-AF65-F5344CB8AC3E}">
        <p14:creationId xmlns:p14="http://schemas.microsoft.com/office/powerpoint/2010/main" val="1439792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WPCC Twitter</a:t>
            </a:r>
            <a:r>
              <a:rPr lang="en-US" baseline="0" dirty="0"/>
              <a:t> page</a:t>
            </a:r>
          </a:p>
          <a:p>
            <a:r>
              <a:rPr lang="en-US" baseline="0" dirty="0"/>
              <a:t>WPCC Instagram page</a:t>
            </a:r>
            <a:endParaRPr lang="en-US" dirty="0"/>
          </a:p>
        </p:txBody>
      </p:sp>
      <p:sp>
        <p:nvSpPr>
          <p:cNvPr id="4" name="Slide Number Placeholder 3"/>
          <p:cNvSpPr>
            <a:spLocks noGrp="1"/>
          </p:cNvSpPr>
          <p:nvPr>
            <p:ph type="sldNum" sz="quarter" idx="10"/>
          </p:nvPr>
        </p:nvSpPr>
        <p:spPr/>
        <p:txBody>
          <a:bodyPr/>
          <a:lstStyle/>
          <a:p>
            <a:fld id="{17227DF7-DAA3-4A62-9420-2DB304D5FA4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922591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WPCC Member Group Page</a:t>
            </a:r>
          </a:p>
        </p:txBody>
      </p:sp>
      <p:sp>
        <p:nvSpPr>
          <p:cNvPr id="4" name="Slide Number Placeholder 3"/>
          <p:cNvSpPr>
            <a:spLocks noGrp="1"/>
          </p:cNvSpPr>
          <p:nvPr>
            <p:ph type="sldNum" sz="quarter" idx="10"/>
          </p:nvPr>
        </p:nvSpPr>
        <p:spPr/>
        <p:txBody>
          <a:bodyPr/>
          <a:lstStyle/>
          <a:p>
            <a:fld id="{17227DF7-DAA3-4A62-9420-2DB304D5FA4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062425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To keep our members informed</a:t>
            </a:r>
            <a:r>
              <a:rPr lang="en-US" baseline="0" dirty="0" smtClean="0"/>
              <a:t> during the year</a:t>
            </a:r>
            <a:endParaRPr lang="en-US" dirty="0"/>
          </a:p>
        </p:txBody>
      </p:sp>
      <p:sp>
        <p:nvSpPr>
          <p:cNvPr id="4" name="Slide Number Placeholder 3"/>
          <p:cNvSpPr>
            <a:spLocks noGrp="1"/>
          </p:cNvSpPr>
          <p:nvPr>
            <p:ph type="sldNum" sz="quarter" idx="10"/>
          </p:nvPr>
        </p:nvSpPr>
        <p:spPr/>
        <p:txBody>
          <a:bodyPr/>
          <a:lstStyle/>
          <a:p>
            <a:fld id="{17227DF7-DAA3-4A62-9420-2DB304D5FA4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549638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 major asset of the coalition</a:t>
            </a:r>
            <a:r>
              <a:rPr lang="en-US" baseline="0" dirty="0" smtClean="0"/>
              <a:t> is WPCD.  Provides growing awareness in the public</a:t>
            </a:r>
            <a:endParaRPr lang="en-US" dirty="0"/>
          </a:p>
        </p:txBody>
      </p:sp>
      <p:sp>
        <p:nvSpPr>
          <p:cNvPr id="4" name="Slide Number Placeholder 3"/>
          <p:cNvSpPr>
            <a:spLocks noGrp="1"/>
          </p:cNvSpPr>
          <p:nvPr>
            <p:ph type="sldNum" sz="quarter" idx="10"/>
          </p:nvPr>
        </p:nvSpPr>
        <p:spPr/>
        <p:txBody>
          <a:bodyPr/>
          <a:lstStyle/>
          <a:p>
            <a:fld id="{17227DF7-DAA3-4A62-9420-2DB304D5FA4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394677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6900" cy="3194050"/>
          </a:xfrm>
        </p:spPr>
      </p:sp>
      <p:sp>
        <p:nvSpPr>
          <p:cNvPr id="3" name="Notes Placeholder 2"/>
          <p:cNvSpPr>
            <a:spLocks noGrp="1"/>
          </p:cNvSpPr>
          <p:nvPr>
            <p:ph type="body" idx="1"/>
          </p:nvPr>
        </p:nvSpPr>
        <p:spPr/>
        <p:txBody>
          <a:bodyPr/>
          <a:lstStyle/>
          <a:p>
            <a:r>
              <a:rPr lang="en-US" sz="1100" dirty="0"/>
              <a:t>Larry – campaign overview</a:t>
            </a:r>
          </a:p>
        </p:txBody>
      </p:sp>
      <p:sp>
        <p:nvSpPr>
          <p:cNvPr id="4" name="Slide Number Placeholder 3"/>
          <p:cNvSpPr>
            <a:spLocks noGrp="1"/>
          </p:cNvSpPr>
          <p:nvPr>
            <p:ph type="sldNum" sz="quarter" idx="10"/>
          </p:nvPr>
        </p:nvSpPr>
        <p:spPr>
          <a:xfrm>
            <a:off x="4066535" y="8989397"/>
            <a:ext cx="3110973" cy="474856"/>
          </a:xfrm>
          <a:prstGeom prst="rect">
            <a:avLst/>
          </a:prstGeom>
        </p:spPr>
        <p:txBody>
          <a:bodyPr lIns="93177" tIns="46589" rIns="93177" bIns="46589"/>
          <a:lstStyle/>
          <a:p>
            <a:fld id="{5F9B02E3-57CC-430E-B5E3-2A9EB8134A80}" type="slidenum">
              <a:rPr lang="en-GB" smtClean="0">
                <a:solidFill>
                  <a:prstClr val="black"/>
                </a:solidFill>
              </a:rPr>
              <a:pPr/>
              <a:t>27</a:t>
            </a:fld>
            <a:endParaRPr lang="en-GB" dirty="0">
              <a:solidFill>
                <a:prstClr val="black"/>
              </a:solidFill>
            </a:endParaRPr>
          </a:p>
        </p:txBody>
      </p:sp>
    </p:spTree>
    <p:extLst>
      <p:ext uri="{BB962C8B-B14F-4D97-AF65-F5344CB8AC3E}">
        <p14:creationId xmlns:p14="http://schemas.microsoft.com/office/powerpoint/2010/main" val="3834926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smtClean="0"/>
              <a:t>Theme is: Demand </a:t>
            </a:r>
            <a:r>
              <a:rPr lang="en-US" sz="1200" dirty="0"/>
              <a:t>Better means that all of us in the pancreatic cancer community are coming together to advocate for greater progress/urgency to defeat the world’s toughest cancer.  </a:t>
            </a:r>
          </a:p>
          <a:p>
            <a:endParaRPr lang="en-US" sz="1200" dirty="0"/>
          </a:p>
          <a:p>
            <a:r>
              <a:rPr lang="en-US" sz="1200" dirty="0"/>
              <a:t>The status quo is not acceptable.  We need better progress.</a:t>
            </a:r>
          </a:p>
          <a:p>
            <a:endParaRPr lang="en-US" sz="1200" dirty="0"/>
          </a:p>
          <a:p>
            <a:r>
              <a:rPr lang="en-US" sz="1200" dirty="0"/>
              <a:t>And better progress starts with earlier detection.</a:t>
            </a:r>
          </a:p>
          <a:p>
            <a:endParaRPr lang="en-US" dirty="0"/>
          </a:p>
        </p:txBody>
      </p:sp>
      <p:sp>
        <p:nvSpPr>
          <p:cNvPr id="4" name="Slide Number Placeholder 3"/>
          <p:cNvSpPr>
            <a:spLocks noGrp="1"/>
          </p:cNvSpPr>
          <p:nvPr>
            <p:ph type="sldNum" sz="quarter" idx="10"/>
          </p:nvPr>
        </p:nvSpPr>
        <p:spPr/>
        <p:txBody>
          <a:bodyPr/>
          <a:lstStyle/>
          <a:p>
            <a:fld id="{3FC91630-9B40-41D4-A9DC-584C3A500751}" type="slidenum">
              <a:rPr lang="en-US" smtClean="0"/>
              <a:t>28</a:t>
            </a:fld>
            <a:endParaRPr lang="en-US"/>
          </a:p>
        </p:txBody>
      </p:sp>
    </p:spTree>
    <p:extLst>
      <p:ext uri="{BB962C8B-B14F-4D97-AF65-F5344CB8AC3E}">
        <p14:creationId xmlns:p14="http://schemas.microsoft.com/office/powerpoint/2010/main" val="3985658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Infographics were available On-line but </a:t>
            </a:r>
            <a:r>
              <a:rPr lang="en-US" dirty="0" smtClean="0"/>
              <a:t>also some</a:t>
            </a:r>
            <a:r>
              <a:rPr lang="en-US" baseline="0" dirty="0" smtClean="0"/>
              <a:t> groups translated and printed the cards to hand out.  </a:t>
            </a:r>
            <a:endParaRPr lang="en-US" dirty="0"/>
          </a:p>
        </p:txBody>
      </p:sp>
      <p:sp>
        <p:nvSpPr>
          <p:cNvPr id="4" name="Slide Number Placeholder 3"/>
          <p:cNvSpPr>
            <a:spLocks noGrp="1"/>
          </p:cNvSpPr>
          <p:nvPr>
            <p:ph type="sldNum" sz="quarter" idx="10"/>
          </p:nvPr>
        </p:nvSpPr>
        <p:spPr/>
        <p:txBody>
          <a:bodyPr/>
          <a:lstStyle/>
          <a:p>
            <a:fld id="{3FC91630-9B40-41D4-A9DC-584C3A500751}" type="slidenum">
              <a:rPr lang="en-US" smtClean="0"/>
              <a:t>29</a:t>
            </a:fld>
            <a:endParaRPr lang="en-US"/>
          </a:p>
        </p:txBody>
      </p:sp>
    </p:spTree>
    <p:extLst>
      <p:ext uri="{BB962C8B-B14F-4D97-AF65-F5344CB8AC3E}">
        <p14:creationId xmlns:p14="http://schemas.microsoft.com/office/powerpoint/2010/main" val="2398639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Used globally,</a:t>
            </a:r>
            <a:r>
              <a:rPr lang="en-US" baseline="0" dirty="0" smtClean="0"/>
              <a:t> and translated</a:t>
            </a:r>
            <a:endParaRPr lang="en-US" dirty="0"/>
          </a:p>
        </p:txBody>
      </p:sp>
      <p:sp>
        <p:nvSpPr>
          <p:cNvPr id="4" name="Slide Number Placeholder 3"/>
          <p:cNvSpPr>
            <a:spLocks noGrp="1"/>
          </p:cNvSpPr>
          <p:nvPr>
            <p:ph type="sldNum" sz="quarter" idx="10"/>
          </p:nvPr>
        </p:nvSpPr>
        <p:spPr/>
        <p:txBody>
          <a:bodyPr/>
          <a:lstStyle/>
          <a:p>
            <a:fld id="{3FC91630-9B40-41D4-A9DC-584C3A500751}" type="slidenum">
              <a:rPr lang="en-US" smtClean="0"/>
              <a:t>30</a:t>
            </a:fld>
            <a:endParaRPr lang="en-US"/>
          </a:p>
        </p:txBody>
      </p:sp>
    </p:spTree>
    <p:extLst>
      <p:ext uri="{BB962C8B-B14F-4D97-AF65-F5344CB8AC3E}">
        <p14:creationId xmlns:p14="http://schemas.microsoft.com/office/powerpoint/2010/main" val="3310185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   Purple buildings were shared in </a:t>
            </a:r>
            <a:r>
              <a:rPr lang="en-US" sz="1200" u="sng" kern="1200" dirty="0">
                <a:solidFill>
                  <a:schemeClr val="tx1"/>
                </a:solidFill>
                <a:effectLst/>
                <a:ea typeface="+mn-ea"/>
                <a:cs typeface="+mn-cs"/>
                <a:hlinkClick r:id="rId3"/>
              </a:rPr>
              <a:t>Facebook album  with 66 photos</a:t>
            </a:r>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A2822997-68F8-43CA-9CAE-37AC25E15C70}" type="slidenum">
              <a:rPr lang="en-US" smtClean="0"/>
              <a:t>31</a:t>
            </a:fld>
            <a:endParaRPr lang="en-US"/>
          </a:p>
        </p:txBody>
      </p:sp>
    </p:spTree>
    <p:extLst>
      <p:ext uri="{BB962C8B-B14F-4D97-AF65-F5344CB8AC3E}">
        <p14:creationId xmlns:p14="http://schemas.microsoft.com/office/powerpoint/2010/main" val="2021870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22997-68F8-43CA-9CAE-37AC25E15C70}" type="slidenum">
              <a:rPr lang="en-US" smtClean="0"/>
              <a:t>3</a:t>
            </a:fld>
            <a:endParaRPr lang="en-US"/>
          </a:p>
        </p:txBody>
      </p:sp>
    </p:spTree>
    <p:extLst>
      <p:ext uri="{BB962C8B-B14F-4D97-AF65-F5344CB8AC3E}">
        <p14:creationId xmlns:p14="http://schemas.microsoft.com/office/powerpoint/2010/main" val="156383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22997-68F8-43CA-9CAE-37AC25E15C70}" type="slidenum">
              <a:rPr lang="en-US" smtClean="0"/>
              <a:t>32</a:t>
            </a:fld>
            <a:endParaRPr lang="en-US"/>
          </a:p>
        </p:txBody>
      </p:sp>
    </p:spTree>
    <p:extLst>
      <p:ext uri="{BB962C8B-B14F-4D97-AF65-F5344CB8AC3E}">
        <p14:creationId xmlns:p14="http://schemas.microsoft.com/office/powerpoint/2010/main" val="3715718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227DF7-DAA3-4A62-9420-2DB304D5FA44}"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917747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227DF7-DAA3-4A62-9420-2DB304D5FA44}"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917747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227DF7-DAA3-4A62-9420-2DB304D5FA44}"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917747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22997-68F8-43CA-9CAE-37AC25E15C70}" type="slidenum">
              <a:rPr lang="en-US" smtClean="0"/>
              <a:t>37</a:t>
            </a:fld>
            <a:endParaRPr lang="en-US"/>
          </a:p>
        </p:txBody>
      </p:sp>
    </p:spTree>
    <p:extLst>
      <p:ext uri="{BB962C8B-B14F-4D97-AF65-F5344CB8AC3E}">
        <p14:creationId xmlns:p14="http://schemas.microsoft.com/office/powerpoint/2010/main" val="2126422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important that members are considered equal even though they may differ in size and scope.  </a:t>
            </a:r>
            <a:endParaRPr lang="en-US" dirty="0"/>
          </a:p>
        </p:txBody>
      </p:sp>
      <p:sp>
        <p:nvSpPr>
          <p:cNvPr id="4" name="Slide Number Placeholder 3"/>
          <p:cNvSpPr>
            <a:spLocks noGrp="1"/>
          </p:cNvSpPr>
          <p:nvPr>
            <p:ph type="sldNum" sz="quarter" idx="10"/>
          </p:nvPr>
        </p:nvSpPr>
        <p:spPr/>
        <p:txBody>
          <a:bodyPr/>
          <a:lstStyle/>
          <a:p>
            <a:fld id="{A2822997-68F8-43CA-9CAE-37AC25E15C70}" type="slidenum">
              <a:rPr lang="en-US" smtClean="0"/>
              <a:t>4</a:t>
            </a:fld>
            <a:endParaRPr lang="en-US"/>
          </a:p>
        </p:txBody>
      </p:sp>
    </p:spTree>
    <p:extLst>
      <p:ext uri="{BB962C8B-B14F-4D97-AF65-F5344CB8AC3E}">
        <p14:creationId xmlns:p14="http://schemas.microsoft.com/office/powerpoint/2010/main" val="1997165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solidFill>
                  <a:srgbClr val="404040"/>
                </a:solidFill>
              </a:rPr>
              <a:t>Support each other</a:t>
            </a:r>
          </a:p>
          <a:p>
            <a:pPr marL="171450" indent="-171450">
              <a:buFont typeface="Arial" panose="020B0604020202020204" pitchFamily="34" charset="0"/>
              <a:buChar char="•"/>
            </a:pPr>
            <a:r>
              <a:rPr lang="en-US" dirty="0" smtClean="0">
                <a:solidFill>
                  <a:srgbClr val="404040"/>
                </a:solidFill>
              </a:rPr>
              <a:t>Leverage each other’s strengths to make individual organization’s stronger</a:t>
            </a:r>
          </a:p>
          <a:p>
            <a:pPr marL="171450" indent="-171450">
              <a:buFont typeface="Arial" panose="020B0604020202020204" pitchFamily="34" charset="0"/>
              <a:buChar char="•"/>
            </a:pPr>
            <a:r>
              <a:rPr lang="en-US" dirty="0" smtClean="0">
                <a:solidFill>
                  <a:srgbClr val="404040"/>
                </a:solidFill>
              </a:rPr>
              <a:t>Creating stronger organizations around the globe lifts all of our individual efforts</a:t>
            </a:r>
          </a:p>
          <a:p>
            <a:pPr marL="171450" indent="-171450">
              <a:buFont typeface="Arial" panose="020B0604020202020204" pitchFamily="34" charset="0"/>
              <a:buChar char="•"/>
            </a:pPr>
            <a:r>
              <a:rPr lang="en-US" dirty="0" smtClean="0">
                <a:solidFill>
                  <a:srgbClr val="404040"/>
                </a:solidFill>
              </a:rPr>
              <a:t>Provide universal tools and resources</a:t>
            </a:r>
          </a:p>
          <a:p>
            <a:pPr marL="171450" indent="-171450">
              <a:buFont typeface="Arial" panose="020B0604020202020204" pitchFamily="34" charset="0"/>
              <a:buChar char="•"/>
            </a:pPr>
            <a:r>
              <a:rPr lang="en-US" dirty="0" smtClean="0">
                <a:solidFill>
                  <a:srgbClr val="404040"/>
                </a:solidFill>
              </a:rPr>
              <a:t>Create a united front for patients and researchers</a:t>
            </a:r>
          </a:p>
          <a:p>
            <a:pPr marL="171450" indent="-171450">
              <a:buFont typeface="Arial" panose="020B0604020202020204" pitchFamily="34" charset="0"/>
              <a:buChar char="•"/>
            </a:pPr>
            <a:r>
              <a:rPr lang="en-US" dirty="0" smtClean="0">
                <a:solidFill>
                  <a:srgbClr val="404040"/>
                </a:solidFill>
              </a:rPr>
              <a:t>Not duplicate efforts of member organizations</a:t>
            </a:r>
          </a:p>
          <a:p>
            <a:pPr marL="171450" indent="-171450">
              <a:buFont typeface="Arial" panose="020B0604020202020204" pitchFamily="34" charset="0"/>
              <a:buChar char="•"/>
            </a:pPr>
            <a:r>
              <a:rPr lang="en-US" dirty="0" smtClean="0">
                <a:solidFill>
                  <a:srgbClr val="404040"/>
                </a:solidFill>
              </a:rPr>
              <a:t>Through WPCD raise global awareness about pancreatic cancer</a:t>
            </a:r>
          </a:p>
          <a:p>
            <a:pPr marL="171450" indent="-171450">
              <a:buFont typeface="Arial" panose="020B0604020202020204" pitchFamily="34" charset="0"/>
              <a:buChar char="•"/>
            </a:pPr>
            <a:r>
              <a:rPr lang="en-US" dirty="0" smtClean="0">
                <a:solidFill>
                  <a:srgbClr val="404040"/>
                </a:solidFill>
              </a:rPr>
              <a:t>Global awareness lifts all of our efforts</a:t>
            </a:r>
          </a:p>
          <a:p>
            <a:endParaRPr lang="en-US" dirty="0"/>
          </a:p>
        </p:txBody>
      </p:sp>
      <p:sp>
        <p:nvSpPr>
          <p:cNvPr id="4" name="Slide Number Placeholder 3"/>
          <p:cNvSpPr>
            <a:spLocks noGrp="1"/>
          </p:cNvSpPr>
          <p:nvPr>
            <p:ph type="sldNum" sz="quarter" idx="10"/>
          </p:nvPr>
        </p:nvSpPr>
        <p:spPr/>
        <p:txBody>
          <a:bodyPr/>
          <a:lstStyle/>
          <a:p>
            <a:fld id="{A2822997-68F8-43CA-9CAE-37AC25E15C70}" type="slidenum">
              <a:rPr lang="en-US" smtClean="0"/>
              <a:t>5</a:t>
            </a:fld>
            <a:endParaRPr lang="en-US"/>
          </a:p>
        </p:txBody>
      </p:sp>
    </p:spTree>
    <p:extLst>
      <p:ext uri="{BB962C8B-B14F-4D97-AF65-F5344CB8AC3E}">
        <p14:creationId xmlns:p14="http://schemas.microsoft.com/office/powerpoint/2010/main" val="1804930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22997-68F8-43CA-9CAE-37AC25E15C70}" type="slidenum">
              <a:rPr lang="en-US" smtClean="0"/>
              <a:t>7</a:t>
            </a:fld>
            <a:endParaRPr lang="en-US"/>
          </a:p>
        </p:txBody>
      </p:sp>
    </p:spTree>
    <p:extLst>
      <p:ext uri="{BB962C8B-B14F-4D97-AF65-F5344CB8AC3E}">
        <p14:creationId xmlns:p14="http://schemas.microsoft.com/office/powerpoint/2010/main" val="1804930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22997-68F8-43CA-9CAE-37AC25E15C70}" type="slidenum">
              <a:rPr lang="en-US" smtClean="0"/>
              <a:t>8</a:t>
            </a:fld>
            <a:endParaRPr lang="en-US"/>
          </a:p>
        </p:txBody>
      </p:sp>
    </p:spTree>
    <p:extLst>
      <p:ext uri="{BB962C8B-B14F-4D97-AF65-F5344CB8AC3E}">
        <p14:creationId xmlns:p14="http://schemas.microsoft.com/office/powerpoint/2010/main" val="2010872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22997-68F8-43CA-9CAE-37AC25E15C70}" type="slidenum">
              <a:rPr lang="en-US" smtClean="0"/>
              <a:t>9</a:t>
            </a:fld>
            <a:endParaRPr lang="en-US"/>
          </a:p>
        </p:txBody>
      </p:sp>
    </p:spTree>
    <p:extLst>
      <p:ext uri="{BB962C8B-B14F-4D97-AF65-F5344CB8AC3E}">
        <p14:creationId xmlns:p14="http://schemas.microsoft.com/office/powerpoint/2010/main" val="1293953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We did a survey</a:t>
            </a:r>
            <a:r>
              <a:rPr lang="en-US" baseline="0" dirty="0" smtClean="0"/>
              <a:t> a year ago to understand more about our members, what they are involved in, as well as who we are as a growing group.</a:t>
            </a:r>
          </a:p>
          <a:p>
            <a:r>
              <a:rPr lang="en-US" baseline="0" dirty="0" smtClean="0"/>
              <a:t>This is what we found.</a:t>
            </a:r>
            <a:endParaRPr lang="en-US" dirty="0" smtClean="0"/>
          </a:p>
          <a:p>
            <a:endParaRPr lang="en-US" baseline="0" dirty="0" smtClean="0"/>
          </a:p>
          <a:p>
            <a:r>
              <a:rPr lang="en-US" baseline="0" dirty="0" smtClean="0"/>
              <a:t>The missions and initiatives of individual WPCC members are diverse and are best defined through four areas</a:t>
            </a:r>
            <a:endParaRPr lang="en-US" dirty="0"/>
          </a:p>
        </p:txBody>
      </p:sp>
      <p:sp>
        <p:nvSpPr>
          <p:cNvPr id="4" name="Slide Number Placeholder 3"/>
          <p:cNvSpPr>
            <a:spLocks noGrp="1"/>
          </p:cNvSpPr>
          <p:nvPr>
            <p:ph type="sldNum" sz="quarter" idx="10"/>
          </p:nvPr>
        </p:nvSpPr>
        <p:spPr/>
        <p:txBody>
          <a:bodyPr/>
          <a:lstStyle/>
          <a:p>
            <a:fld id="{A2822997-68F8-43CA-9CAE-37AC25E15C70}" type="slidenum">
              <a:rPr lang="en-US" smtClean="0"/>
              <a:t>10</a:t>
            </a:fld>
            <a:endParaRPr lang="en-US"/>
          </a:p>
        </p:txBody>
      </p:sp>
    </p:spTree>
    <p:extLst>
      <p:ext uri="{BB962C8B-B14F-4D97-AF65-F5344CB8AC3E}">
        <p14:creationId xmlns:p14="http://schemas.microsoft.com/office/powerpoint/2010/main" val="2577145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23"/>
            <a:ext cx="7772400" cy="11017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5959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9E0F9A-9496-F044-AE67-4F145E717E59}" type="datetimeFigureOut">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E84FD-A06A-5E4A-B666-53AB5D8A920F}" type="slidenum">
              <a:rPr lang="en-US" smtClean="0"/>
              <a:t>‹#›</a:t>
            </a:fld>
            <a:endParaRPr lang="en-US"/>
          </a:p>
        </p:txBody>
      </p:sp>
    </p:spTree>
    <p:extLst>
      <p:ext uri="{BB962C8B-B14F-4D97-AF65-F5344CB8AC3E}">
        <p14:creationId xmlns:p14="http://schemas.microsoft.com/office/powerpoint/2010/main" val="165493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9E0F9A-9496-F044-AE67-4F145E717E59}" type="datetimeFigureOut">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E84FD-A06A-5E4A-B666-53AB5D8A920F}" type="slidenum">
              <a:rPr lang="en-US" smtClean="0"/>
              <a:t>‹#›</a:t>
            </a:fld>
            <a:endParaRPr lang="en-US"/>
          </a:p>
        </p:txBody>
      </p:sp>
    </p:spTree>
    <p:extLst>
      <p:ext uri="{BB962C8B-B14F-4D97-AF65-F5344CB8AC3E}">
        <p14:creationId xmlns:p14="http://schemas.microsoft.com/office/powerpoint/2010/main" val="20953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 y="540"/>
            <a:ext cx="9142571" cy="5142439"/>
          </a:xfrm>
          <a:prstGeom prst="rect">
            <a:avLst/>
          </a:prstGeom>
        </p:spPr>
      </p:pic>
      <p:sp>
        <p:nvSpPr>
          <p:cNvPr id="7" name="Rectangle 6"/>
          <p:cNvSpPr/>
          <p:nvPr userDrawn="1"/>
        </p:nvSpPr>
        <p:spPr>
          <a:xfrm>
            <a:off x="7455912" y="10"/>
            <a:ext cx="1688088" cy="12972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latin typeface="Georgia"/>
            </a:endParaRPr>
          </a:p>
        </p:txBody>
      </p:sp>
    </p:spTree>
    <p:extLst>
      <p:ext uri="{BB962C8B-B14F-4D97-AF65-F5344CB8AC3E}">
        <p14:creationId xmlns:p14="http://schemas.microsoft.com/office/powerpoint/2010/main" val="2073653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WPCC Background cop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 y="0"/>
            <a:ext cx="9142571" cy="5143500"/>
          </a:xfrm>
          <a:prstGeom prst="rect">
            <a:avLst/>
          </a:prstGeom>
        </p:spPr>
      </p:pic>
      <p:sp>
        <p:nvSpPr>
          <p:cNvPr id="7" name="Rectangle 6"/>
          <p:cNvSpPr/>
          <p:nvPr userDrawn="1"/>
        </p:nvSpPr>
        <p:spPr>
          <a:xfrm>
            <a:off x="7455912" y="10"/>
            <a:ext cx="1688088" cy="12972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latin typeface="Georgia"/>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2" y="540"/>
            <a:ext cx="9142571" cy="5142439"/>
          </a:xfrm>
          <a:prstGeom prst="rect">
            <a:avLst/>
          </a:prstGeom>
        </p:spPr>
      </p:pic>
    </p:spTree>
    <p:extLst>
      <p:ext uri="{BB962C8B-B14F-4D97-AF65-F5344CB8AC3E}">
        <p14:creationId xmlns:p14="http://schemas.microsoft.com/office/powerpoint/2010/main" val="1598661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 y="540"/>
            <a:ext cx="9142571" cy="5142439"/>
          </a:xfrm>
          <a:prstGeom prst="rect">
            <a:avLst/>
          </a:prstGeom>
        </p:spPr>
      </p:pic>
    </p:spTree>
    <p:extLst>
      <p:ext uri="{BB962C8B-B14F-4D97-AF65-F5344CB8AC3E}">
        <p14:creationId xmlns:p14="http://schemas.microsoft.com/office/powerpoint/2010/main" val="743566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WPCC Background6 cop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 y="0"/>
            <a:ext cx="9142571" cy="51435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2" y="540"/>
            <a:ext cx="9142571" cy="5142439"/>
          </a:xfrm>
          <a:prstGeom prst="rect">
            <a:avLst/>
          </a:prstGeom>
        </p:spPr>
      </p:pic>
    </p:spTree>
    <p:extLst>
      <p:ext uri="{BB962C8B-B14F-4D97-AF65-F5344CB8AC3E}">
        <p14:creationId xmlns:p14="http://schemas.microsoft.com/office/powerpoint/2010/main" val="2973094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eadline + one column">
    <p:bg bwMode="gray">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540000" y="648000"/>
            <a:ext cx="5328000" cy="3960000"/>
          </a:xfrm>
        </p:spPr>
        <p:txBody>
          <a:bodyPr/>
          <a:lstStyle>
            <a:lvl1pPr>
              <a:defRPr sz="1800">
                <a:solidFill>
                  <a:srgbClr val="360061"/>
                </a:solidFill>
              </a:defRPr>
            </a:lvl1pPr>
            <a:lvl2pPr>
              <a:buClr>
                <a:srgbClr val="1E0033"/>
              </a:buClr>
              <a:defRPr sz="1800">
                <a:solidFill>
                  <a:srgbClr val="1E0033"/>
                </a:solidFill>
              </a:defRPr>
            </a:lvl2pPr>
            <a:lvl3pPr>
              <a:spcBef>
                <a:spcPts val="500"/>
              </a:spcBef>
              <a:buClr>
                <a:srgbClr val="1E0033"/>
              </a:buClr>
              <a:defRPr sz="1800">
                <a:solidFill>
                  <a:srgbClr val="1E0033"/>
                </a:solidFill>
              </a:defRPr>
            </a:lvl3pPr>
            <a:lvl4pPr>
              <a:spcBef>
                <a:spcPts val="400"/>
              </a:spcBef>
              <a:buClr>
                <a:srgbClr val="1E0033"/>
              </a:buClr>
              <a:defRPr sz="1800">
                <a:solidFill>
                  <a:srgbClr val="1E0033"/>
                </a:solidFill>
              </a:defRPr>
            </a:lvl4pPr>
            <a:lvl5pPr>
              <a:spcBef>
                <a:spcPts val="400"/>
              </a:spcBef>
              <a:buClr>
                <a:srgbClr val="1E0033"/>
              </a:buClr>
              <a:defRPr sz="1800">
                <a:solidFill>
                  <a:srgbClr val="1E0033"/>
                </a:solidFill>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bwMode="gray"/>
        <p:txBody>
          <a:bodyPr/>
          <a:lstStyle>
            <a:lvl1pPr>
              <a:defRPr/>
            </a:lvl1pPr>
          </a:lstStyle>
          <a:p>
            <a:fld id="{BFA23C2B-F17A-49EE-985A-3785B20F73DF}" type="slidenum">
              <a:rPr lang="en-GB" smtClean="0">
                <a:solidFill>
                  <a:prstClr val="black"/>
                </a:solidFill>
              </a:rPr>
              <a:pPr/>
              <a:t>‹#›</a:t>
            </a:fld>
            <a:endParaRPr lang="en-GB">
              <a:solidFill>
                <a:prstClr val="black"/>
              </a:solidFill>
            </a:endParaRPr>
          </a:p>
        </p:txBody>
      </p:sp>
      <p:sp>
        <p:nvSpPr>
          <p:cNvPr id="7" name="Title 6"/>
          <p:cNvSpPr>
            <a:spLocks noGrp="1"/>
          </p:cNvSpPr>
          <p:nvPr>
            <p:ph type="title"/>
          </p:nvPr>
        </p:nvSpPr>
        <p:spPr bwMode="gray"/>
        <p:txBody>
          <a:bodyPr/>
          <a:lstStyle/>
          <a:p>
            <a:r>
              <a:rPr lang="en-US"/>
              <a:t>Click to edit Master title style</a:t>
            </a:r>
            <a:endParaRPr lang="en-GB"/>
          </a:p>
        </p:txBody>
      </p:sp>
    </p:spTree>
    <p:extLst>
      <p:ext uri="{BB962C8B-B14F-4D97-AF65-F5344CB8AC3E}">
        <p14:creationId xmlns:p14="http://schemas.microsoft.com/office/powerpoint/2010/main" val="309152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25"/>
            <a:ext cx="7772400" cy="1101725"/>
          </a:xfrm>
        </p:spPr>
        <p:txBody>
          <a:bodyPr>
            <a:normAutofit/>
          </a:bodyPr>
          <a:lstStyle>
            <a:lvl1pPr algn="ctr">
              <a:defRPr sz="3000"/>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59595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9E0F9A-9496-F044-AE67-4F145E717E59}" type="datetimeFigureOut">
              <a:rPr lang="en-US" smtClean="0"/>
              <a:pPr/>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2947892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9E0F9A-9496-F044-AE67-4F145E717E59}" type="datetimeFigureOut">
              <a:rPr lang="en-US" smtClean="0"/>
              <a:pPr/>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2353167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565168"/>
            <a:ext cx="7772400" cy="1022350"/>
          </a:xfrm>
        </p:spPr>
        <p:txBody>
          <a:bodyPr anchor="t"/>
          <a:lstStyle>
            <a:lvl1pPr algn="l">
              <a:defRPr sz="3000" b="1" cap="none"/>
            </a:lvl1pPr>
          </a:lstStyle>
          <a:p>
            <a:r>
              <a:rPr lang="en-US" dirty="0"/>
              <a:t>Click To Edit Master Title Style</a:t>
            </a:r>
          </a:p>
        </p:txBody>
      </p:sp>
      <p:sp>
        <p:nvSpPr>
          <p:cNvPr id="3" name="Text Placeholder 2"/>
          <p:cNvSpPr>
            <a:spLocks noGrp="1"/>
          </p:cNvSpPr>
          <p:nvPr>
            <p:ph type="body" idx="1"/>
          </p:nvPr>
        </p:nvSpPr>
        <p:spPr>
          <a:xfrm>
            <a:off x="722313" y="1439633"/>
            <a:ext cx="7772400" cy="1125537"/>
          </a:xfrm>
        </p:spPr>
        <p:txBody>
          <a:bodyPr anchor="b"/>
          <a:lstStyle>
            <a:lvl1pPr marL="0" indent="0">
              <a:buNone/>
              <a:defRPr sz="1500">
                <a:solidFill>
                  <a:srgbClr val="595959"/>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9E0F9A-9496-F044-AE67-4F145E717E59}" type="datetimeFigureOut">
              <a:rPr lang="en-US" smtClean="0"/>
              <a:pPr/>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1547793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62"/>
            <a:ext cx="4038600" cy="3394075"/>
          </a:xfrm>
        </p:spPr>
        <p:txBody>
          <a:bodyPr/>
          <a:lstStyle>
            <a:lvl1pPr>
              <a:defRPr sz="2100">
                <a:solidFill>
                  <a:srgbClr val="595959"/>
                </a:solidFill>
              </a:defRPr>
            </a:lvl1pPr>
            <a:lvl2pPr>
              <a:defRPr sz="1800">
                <a:solidFill>
                  <a:srgbClr val="595959"/>
                </a:solidFill>
              </a:defRPr>
            </a:lvl2pPr>
            <a:lvl3pPr>
              <a:defRPr sz="150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62"/>
            <a:ext cx="4038600" cy="3394075"/>
          </a:xfrm>
        </p:spPr>
        <p:txBody>
          <a:bodyPr/>
          <a:lstStyle>
            <a:lvl1pPr>
              <a:defRPr sz="2100">
                <a:solidFill>
                  <a:srgbClr val="595959"/>
                </a:solidFill>
              </a:defRPr>
            </a:lvl1pPr>
            <a:lvl2pPr>
              <a:defRPr sz="1800">
                <a:solidFill>
                  <a:srgbClr val="595959"/>
                </a:solidFill>
              </a:defRPr>
            </a:lvl2pPr>
            <a:lvl3pPr>
              <a:defRPr sz="150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9E0F9A-9496-F044-AE67-4F145E717E59}" type="datetimeFigureOut">
              <a:rPr lang="en-US" smtClean="0"/>
              <a:pPr/>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1425238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9E0F9A-9496-F044-AE67-4F145E717E59}" type="datetimeFigureOut">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E84FD-A06A-5E4A-B666-53AB5D8A920F}" type="slidenum">
              <a:rPr lang="en-US" smtClean="0"/>
              <a:t>‹#›</a:t>
            </a:fld>
            <a:endParaRPr lang="en-US"/>
          </a:p>
        </p:txBody>
      </p:sp>
    </p:spTree>
    <p:extLst>
      <p:ext uri="{BB962C8B-B14F-4D97-AF65-F5344CB8AC3E}">
        <p14:creationId xmlns:p14="http://schemas.microsoft.com/office/powerpoint/2010/main" val="802891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9E0F9A-9496-F044-AE67-4F145E717E59}" type="datetimeFigureOut">
              <a:rPr lang="en-US" smtClean="0"/>
              <a:pPr/>
              <a:t>3/6/18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2092238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E0F9A-9496-F044-AE67-4F145E717E59}" type="datetimeFigureOut">
              <a:rPr lang="en-US" smtClean="0"/>
              <a:pPr/>
              <a:t>3/6/18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116449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800"/>
            <a:ext cx="3008313" cy="871537"/>
          </a:xfrm>
        </p:spPr>
        <p:txBody>
          <a:bodyPr anchor="b">
            <a:normAutofit/>
          </a:bodyPr>
          <a:lstStyle>
            <a:lvl1pPr algn="l">
              <a:defRPr sz="1800" b="1"/>
            </a:lvl1pPr>
          </a:lstStyle>
          <a:p>
            <a:r>
              <a:rPr lang="en-US"/>
              <a:t>Click to edit Master title style</a:t>
            </a:r>
          </a:p>
        </p:txBody>
      </p:sp>
      <p:sp>
        <p:nvSpPr>
          <p:cNvPr id="3" name="Content Placeholder 2"/>
          <p:cNvSpPr>
            <a:spLocks noGrp="1"/>
          </p:cNvSpPr>
          <p:nvPr>
            <p:ph idx="1"/>
          </p:nvPr>
        </p:nvSpPr>
        <p:spPr>
          <a:xfrm>
            <a:off x="3575050" y="204800"/>
            <a:ext cx="5111750" cy="4389437"/>
          </a:xfrm>
        </p:spPr>
        <p:txBody>
          <a:bodyPr/>
          <a:lstStyle>
            <a:lvl1pPr>
              <a:defRPr sz="2400">
                <a:solidFill>
                  <a:schemeClr val="tx1">
                    <a:lumMod val="65000"/>
                    <a:lumOff val="35000"/>
                  </a:schemeClr>
                </a:solidFill>
              </a:defRPr>
            </a:lvl1pPr>
            <a:lvl2pPr>
              <a:defRPr sz="2100">
                <a:solidFill>
                  <a:schemeClr val="tx1">
                    <a:lumMod val="65000"/>
                    <a:lumOff val="35000"/>
                  </a:schemeClr>
                </a:solidFill>
              </a:defRPr>
            </a:lvl2pPr>
            <a:lvl3pPr>
              <a:defRPr sz="1800">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5"/>
            <a:ext cx="3008313" cy="3517900"/>
          </a:xfrm>
        </p:spPr>
        <p:txBody>
          <a:bodyPr/>
          <a:lstStyle>
            <a:lvl1pPr marL="0" indent="0">
              <a:buNone/>
              <a:defRPr sz="1050">
                <a:solidFill>
                  <a:schemeClr val="tx1">
                    <a:lumMod val="65000"/>
                    <a:lumOff val="3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099E0F9A-9496-F044-AE67-4F145E717E59}" type="datetimeFigureOut">
              <a:rPr lang="en-US" smtClean="0"/>
              <a:pPr/>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259508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99E0F9A-9496-F044-AE67-4F145E717E59}" type="datetimeFigureOut">
              <a:rPr lang="en-US" smtClean="0"/>
              <a:pPr/>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1830102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9E0F9A-9496-F044-AE67-4F145E717E59}" type="datetimeFigureOut">
              <a:rPr lang="en-US" smtClean="0"/>
              <a:pPr/>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3257881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9E0F9A-9496-F044-AE67-4F145E717E59}" type="datetimeFigureOut">
              <a:rPr lang="en-US" smtClean="0"/>
              <a:pPr/>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2882301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02"/>
            <a:ext cx="9142570" cy="5142696"/>
          </a:xfrm>
          <a:prstGeom prst="rect">
            <a:avLst/>
          </a:prstGeom>
        </p:spPr>
      </p:pic>
      <p:sp>
        <p:nvSpPr>
          <p:cNvPr id="7" name="Rectangle 6"/>
          <p:cNvSpPr/>
          <p:nvPr userDrawn="1"/>
        </p:nvSpPr>
        <p:spPr>
          <a:xfrm>
            <a:off x="7455912" y="12"/>
            <a:ext cx="1688088" cy="12972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latin typeface="Georgia"/>
            </a:endParaRPr>
          </a:p>
        </p:txBody>
      </p:sp>
    </p:spTree>
    <p:extLst>
      <p:ext uri="{BB962C8B-B14F-4D97-AF65-F5344CB8AC3E}">
        <p14:creationId xmlns:p14="http://schemas.microsoft.com/office/powerpoint/2010/main" val="1395207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02"/>
            <a:ext cx="9142570" cy="5142696"/>
          </a:xfrm>
          <a:prstGeom prst="rect">
            <a:avLst/>
          </a:prstGeom>
        </p:spPr>
      </p:pic>
    </p:spTree>
    <p:extLst>
      <p:ext uri="{BB962C8B-B14F-4D97-AF65-F5344CB8AC3E}">
        <p14:creationId xmlns:p14="http://schemas.microsoft.com/office/powerpoint/2010/main" val="19440149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20"/>
            <a:ext cx="7772400" cy="11017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5959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9E0F9A-9496-F044-AE67-4F145E717E59}" type="datetimeFigureOut">
              <a:rPr lang="en-US" smtClean="0"/>
              <a:pPr/>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2223701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9E0F9A-9496-F044-AE67-4F145E717E59}" type="datetimeFigureOut">
              <a:rPr lang="en-US" smtClean="0"/>
              <a:pPr/>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3796352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565168"/>
            <a:ext cx="7772400" cy="1022350"/>
          </a:xfrm>
        </p:spPr>
        <p:txBody>
          <a:bodyPr anchor="t"/>
          <a:lstStyle>
            <a:lvl1pPr algn="l">
              <a:defRPr sz="4000" b="1" cap="none"/>
            </a:lvl1pPr>
          </a:lstStyle>
          <a:p>
            <a:r>
              <a:rPr lang="en-US" dirty="0"/>
              <a:t>Click To Edit Master Title Style</a:t>
            </a:r>
          </a:p>
        </p:txBody>
      </p:sp>
      <p:sp>
        <p:nvSpPr>
          <p:cNvPr id="3" name="Text Placeholder 2"/>
          <p:cNvSpPr>
            <a:spLocks noGrp="1"/>
          </p:cNvSpPr>
          <p:nvPr>
            <p:ph type="body" idx="1"/>
          </p:nvPr>
        </p:nvSpPr>
        <p:spPr>
          <a:xfrm>
            <a:off x="722313" y="1439633"/>
            <a:ext cx="7772400" cy="1125537"/>
          </a:xfrm>
        </p:spPr>
        <p:txBody>
          <a:bodyPr anchor="b"/>
          <a:lstStyle>
            <a:lvl1pPr marL="0" indent="0">
              <a:buNone/>
              <a:defRPr sz="200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9E0F9A-9496-F044-AE67-4F145E717E59}" type="datetimeFigureOut">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E84FD-A06A-5E4A-B666-53AB5D8A920F}" type="slidenum">
              <a:rPr lang="en-US" smtClean="0"/>
              <a:t>‹#›</a:t>
            </a:fld>
            <a:endParaRPr lang="en-US"/>
          </a:p>
        </p:txBody>
      </p:sp>
    </p:spTree>
    <p:extLst>
      <p:ext uri="{BB962C8B-B14F-4D97-AF65-F5344CB8AC3E}">
        <p14:creationId xmlns:p14="http://schemas.microsoft.com/office/powerpoint/2010/main" val="29139189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565168"/>
            <a:ext cx="7772400" cy="1022350"/>
          </a:xfrm>
        </p:spPr>
        <p:txBody>
          <a:bodyPr anchor="t"/>
          <a:lstStyle>
            <a:lvl1pPr algn="l">
              <a:defRPr sz="4000" b="1" cap="none"/>
            </a:lvl1pPr>
          </a:lstStyle>
          <a:p>
            <a:r>
              <a:rPr lang="en-US" dirty="0"/>
              <a:t>Click To Edit Master Title Style</a:t>
            </a:r>
          </a:p>
        </p:txBody>
      </p:sp>
      <p:sp>
        <p:nvSpPr>
          <p:cNvPr id="3" name="Text Placeholder 2"/>
          <p:cNvSpPr>
            <a:spLocks noGrp="1"/>
          </p:cNvSpPr>
          <p:nvPr>
            <p:ph type="body" idx="1"/>
          </p:nvPr>
        </p:nvSpPr>
        <p:spPr>
          <a:xfrm>
            <a:off x="722313" y="1439633"/>
            <a:ext cx="7772400" cy="1125537"/>
          </a:xfrm>
        </p:spPr>
        <p:txBody>
          <a:bodyPr anchor="b"/>
          <a:lstStyle>
            <a:lvl1pPr marL="0" indent="0">
              <a:buNone/>
              <a:defRPr sz="200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9E0F9A-9496-F044-AE67-4F145E717E59}" type="datetimeFigureOut">
              <a:rPr lang="en-US" smtClean="0"/>
              <a:pPr/>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154840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7"/>
            <a:ext cx="4038600" cy="3394075"/>
          </a:xfrm>
        </p:spPr>
        <p:txBody>
          <a:bodyPr/>
          <a:lstStyle>
            <a:lvl1pPr>
              <a:defRPr sz="2800">
                <a:solidFill>
                  <a:srgbClr val="595959"/>
                </a:solidFill>
              </a:defRPr>
            </a:lvl1pPr>
            <a:lvl2pPr>
              <a:defRPr sz="2400">
                <a:solidFill>
                  <a:srgbClr val="595959"/>
                </a:solidFill>
              </a:defRPr>
            </a:lvl2pPr>
            <a:lvl3pPr>
              <a:defRPr sz="20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7"/>
            <a:ext cx="4038600" cy="3394075"/>
          </a:xfrm>
        </p:spPr>
        <p:txBody>
          <a:bodyPr/>
          <a:lstStyle>
            <a:lvl1pPr>
              <a:defRPr sz="2800">
                <a:solidFill>
                  <a:srgbClr val="595959"/>
                </a:solidFill>
              </a:defRPr>
            </a:lvl1pPr>
            <a:lvl2pPr>
              <a:defRPr sz="2400">
                <a:solidFill>
                  <a:srgbClr val="595959"/>
                </a:solidFill>
              </a:defRPr>
            </a:lvl2pPr>
            <a:lvl3pPr>
              <a:defRPr sz="20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9E0F9A-9496-F044-AE67-4F145E717E59}" type="datetimeFigureOut">
              <a:rPr lang="en-US" smtClean="0"/>
              <a:pPr/>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3054816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9E0F9A-9496-F044-AE67-4F145E717E59}" type="datetimeFigureOut">
              <a:rPr lang="en-US" smtClean="0"/>
              <a:pPr/>
              <a:t>3/6/18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482640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E0F9A-9496-F044-AE67-4F145E717E59}" type="datetimeFigureOut">
              <a:rPr lang="en-US" smtClean="0"/>
              <a:pPr/>
              <a:t>3/6/18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717166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95"/>
            <a:ext cx="3008313" cy="871537"/>
          </a:xfrm>
        </p:spPr>
        <p:txBody>
          <a:bodyPr anchor="b">
            <a:normAutofit/>
          </a:bodyPr>
          <a:lstStyle>
            <a:lvl1pPr algn="l">
              <a:defRPr sz="2400" b="1"/>
            </a:lvl1pPr>
          </a:lstStyle>
          <a:p>
            <a:r>
              <a:rPr lang="en-US"/>
              <a:t>Click to edit Master title style</a:t>
            </a:r>
          </a:p>
        </p:txBody>
      </p:sp>
      <p:sp>
        <p:nvSpPr>
          <p:cNvPr id="3" name="Content Placeholder 2"/>
          <p:cNvSpPr>
            <a:spLocks noGrp="1"/>
          </p:cNvSpPr>
          <p:nvPr>
            <p:ph idx="1"/>
          </p:nvPr>
        </p:nvSpPr>
        <p:spPr>
          <a:xfrm>
            <a:off x="3575050" y="204795"/>
            <a:ext cx="5111750" cy="4389437"/>
          </a:xfrm>
        </p:spPr>
        <p:txBody>
          <a:bodyPr/>
          <a:lstStyle>
            <a:lvl1pPr>
              <a:defRPr sz="3200">
                <a:solidFill>
                  <a:schemeClr val="tx1">
                    <a:lumMod val="65000"/>
                    <a:lumOff val="35000"/>
                  </a:schemeClr>
                </a:solidFill>
              </a:defRPr>
            </a:lvl1pPr>
            <a:lvl2pPr>
              <a:defRPr sz="2800">
                <a:solidFill>
                  <a:schemeClr val="tx1">
                    <a:lumMod val="65000"/>
                    <a:lumOff val="35000"/>
                  </a:schemeClr>
                </a:solidFill>
              </a:defRPr>
            </a:lvl2pPr>
            <a:lvl3pPr>
              <a:defRPr sz="2400">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076325"/>
            <a:ext cx="3008313" cy="3517900"/>
          </a:xfrm>
        </p:spPr>
        <p:txBody>
          <a:bodyPr/>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99E0F9A-9496-F044-AE67-4F145E717E59}" type="datetimeFigureOut">
              <a:rPr lang="en-US" smtClean="0"/>
              <a:pPr/>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23714357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9E0F9A-9496-F044-AE67-4F145E717E59}" type="datetimeFigureOut">
              <a:rPr lang="en-US" smtClean="0"/>
              <a:pPr/>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24702270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9E0F9A-9496-F044-AE67-4F145E717E59}" type="datetimeFigureOut">
              <a:rPr lang="en-US" smtClean="0"/>
              <a:pPr/>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39807165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9E0F9A-9496-F044-AE67-4F145E717E59}" type="datetimeFigureOut">
              <a:rPr lang="en-US" smtClean="0"/>
              <a:pPr/>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E84FD-A06A-5E4A-B666-53AB5D8A920F}" type="slidenum">
              <a:rPr lang="en-US" smtClean="0"/>
              <a:pPr/>
              <a:t>‹#›</a:t>
            </a:fld>
            <a:endParaRPr lang="en-US"/>
          </a:p>
        </p:txBody>
      </p:sp>
    </p:spTree>
    <p:extLst>
      <p:ext uri="{BB962C8B-B14F-4D97-AF65-F5344CB8AC3E}">
        <p14:creationId xmlns:p14="http://schemas.microsoft.com/office/powerpoint/2010/main" val="1780556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02"/>
            <a:ext cx="9142570" cy="5142696"/>
          </a:xfrm>
          <a:prstGeom prst="rect">
            <a:avLst/>
          </a:prstGeom>
        </p:spPr>
      </p:pic>
      <p:sp>
        <p:nvSpPr>
          <p:cNvPr id="7" name="Rectangle 6"/>
          <p:cNvSpPr/>
          <p:nvPr userDrawn="1"/>
        </p:nvSpPr>
        <p:spPr>
          <a:xfrm>
            <a:off x="7455912" y="7"/>
            <a:ext cx="1688088" cy="12972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eorgia"/>
            </a:endParaRPr>
          </a:p>
        </p:txBody>
      </p:sp>
    </p:spTree>
    <p:extLst>
      <p:ext uri="{BB962C8B-B14F-4D97-AF65-F5344CB8AC3E}">
        <p14:creationId xmlns:p14="http://schemas.microsoft.com/office/powerpoint/2010/main" val="17403302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02"/>
            <a:ext cx="9142570" cy="5142696"/>
          </a:xfrm>
          <a:prstGeom prst="rect">
            <a:avLst/>
          </a:prstGeom>
        </p:spPr>
      </p:pic>
    </p:spTree>
    <p:extLst>
      <p:ext uri="{BB962C8B-B14F-4D97-AF65-F5344CB8AC3E}">
        <p14:creationId xmlns:p14="http://schemas.microsoft.com/office/powerpoint/2010/main" val="2880746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60"/>
            <a:ext cx="4038600" cy="3394075"/>
          </a:xfrm>
        </p:spPr>
        <p:txBody>
          <a:bodyPr/>
          <a:lstStyle>
            <a:lvl1pPr>
              <a:defRPr sz="2800">
                <a:solidFill>
                  <a:srgbClr val="595959"/>
                </a:solidFill>
              </a:defRPr>
            </a:lvl1pPr>
            <a:lvl2pPr>
              <a:defRPr sz="2400">
                <a:solidFill>
                  <a:srgbClr val="595959"/>
                </a:solidFill>
              </a:defRPr>
            </a:lvl2pPr>
            <a:lvl3pPr>
              <a:defRPr sz="20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60"/>
            <a:ext cx="4038600" cy="3394075"/>
          </a:xfrm>
        </p:spPr>
        <p:txBody>
          <a:bodyPr/>
          <a:lstStyle>
            <a:lvl1pPr>
              <a:defRPr sz="2800">
                <a:solidFill>
                  <a:srgbClr val="595959"/>
                </a:solidFill>
              </a:defRPr>
            </a:lvl1pPr>
            <a:lvl2pPr>
              <a:defRPr sz="2400">
                <a:solidFill>
                  <a:srgbClr val="595959"/>
                </a:solidFill>
              </a:defRPr>
            </a:lvl2pPr>
            <a:lvl3pPr>
              <a:defRPr sz="20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9E0F9A-9496-F044-AE67-4F145E717E59}" type="datetimeFigureOut">
              <a:rPr lang="en-US" smtClean="0"/>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E84FD-A06A-5E4A-B666-53AB5D8A920F}" type="slidenum">
              <a:rPr lang="en-US" smtClean="0"/>
              <a:t>‹#›</a:t>
            </a:fld>
            <a:endParaRPr lang="en-US"/>
          </a:p>
        </p:txBody>
      </p:sp>
    </p:spTree>
    <p:extLst>
      <p:ext uri="{BB962C8B-B14F-4D97-AF65-F5344CB8AC3E}">
        <p14:creationId xmlns:p14="http://schemas.microsoft.com/office/powerpoint/2010/main" val="392325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9E0F9A-9496-F044-AE67-4F145E717E59}" type="datetimeFigureOut">
              <a:rPr lang="en-US" smtClean="0"/>
              <a:t>3/6/18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7E84FD-A06A-5E4A-B666-53AB5D8A920F}" type="slidenum">
              <a:rPr lang="en-US" smtClean="0"/>
              <a:t>‹#›</a:t>
            </a:fld>
            <a:endParaRPr lang="en-US"/>
          </a:p>
        </p:txBody>
      </p:sp>
    </p:spTree>
    <p:extLst>
      <p:ext uri="{BB962C8B-B14F-4D97-AF65-F5344CB8AC3E}">
        <p14:creationId xmlns:p14="http://schemas.microsoft.com/office/powerpoint/2010/main" val="2589491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E0F9A-9496-F044-AE67-4F145E717E59}" type="datetimeFigureOut">
              <a:rPr lang="en-US" smtClean="0"/>
              <a:t>3/6/18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7E84FD-A06A-5E4A-B666-53AB5D8A920F}" type="slidenum">
              <a:rPr lang="en-US" smtClean="0"/>
              <a:t>‹#›</a:t>
            </a:fld>
            <a:endParaRPr lang="en-US"/>
          </a:p>
        </p:txBody>
      </p:sp>
    </p:spTree>
    <p:extLst>
      <p:ext uri="{BB962C8B-B14F-4D97-AF65-F5344CB8AC3E}">
        <p14:creationId xmlns:p14="http://schemas.microsoft.com/office/powerpoint/2010/main" val="3862771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98"/>
            <a:ext cx="3008313" cy="871537"/>
          </a:xfrm>
        </p:spPr>
        <p:txBody>
          <a:bodyPr anchor="b">
            <a:normAutofit/>
          </a:bodyPr>
          <a:lstStyle>
            <a:lvl1pPr algn="l">
              <a:defRPr sz="2400" b="1"/>
            </a:lvl1pPr>
          </a:lstStyle>
          <a:p>
            <a:r>
              <a:rPr lang="en-US"/>
              <a:t>Click to edit Master title style</a:t>
            </a:r>
          </a:p>
        </p:txBody>
      </p:sp>
      <p:sp>
        <p:nvSpPr>
          <p:cNvPr id="3" name="Content Placeholder 2"/>
          <p:cNvSpPr>
            <a:spLocks noGrp="1"/>
          </p:cNvSpPr>
          <p:nvPr>
            <p:ph idx="1"/>
          </p:nvPr>
        </p:nvSpPr>
        <p:spPr>
          <a:xfrm>
            <a:off x="3575050" y="204798"/>
            <a:ext cx="5111750" cy="4389437"/>
          </a:xfrm>
        </p:spPr>
        <p:txBody>
          <a:bodyPr/>
          <a:lstStyle>
            <a:lvl1pPr>
              <a:defRPr sz="3200">
                <a:solidFill>
                  <a:schemeClr val="tx1">
                    <a:lumMod val="65000"/>
                    <a:lumOff val="35000"/>
                  </a:schemeClr>
                </a:solidFill>
              </a:defRPr>
            </a:lvl1pPr>
            <a:lvl2pPr>
              <a:defRPr sz="2800">
                <a:solidFill>
                  <a:schemeClr val="tx1">
                    <a:lumMod val="65000"/>
                    <a:lumOff val="35000"/>
                  </a:schemeClr>
                </a:solidFill>
              </a:defRPr>
            </a:lvl2pPr>
            <a:lvl3pPr>
              <a:defRPr sz="2400">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5"/>
            <a:ext cx="3008313" cy="3517900"/>
          </a:xfrm>
        </p:spPr>
        <p:txBody>
          <a:bodyPr/>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99E0F9A-9496-F044-AE67-4F145E717E59}" type="datetimeFigureOut">
              <a:rPr lang="en-US" smtClean="0"/>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E84FD-A06A-5E4A-B666-53AB5D8A920F}" type="slidenum">
              <a:rPr lang="en-US" smtClean="0"/>
              <a:t>‹#›</a:t>
            </a:fld>
            <a:endParaRPr lang="en-US"/>
          </a:p>
        </p:txBody>
      </p:sp>
    </p:spTree>
    <p:extLst>
      <p:ext uri="{BB962C8B-B14F-4D97-AF65-F5344CB8AC3E}">
        <p14:creationId xmlns:p14="http://schemas.microsoft.com/office/powerpoint/2010/main" val="3651863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9E0F9A-9496-F044-AE67-4F145E717E59}" type="datetimeFigureOut">
              <a:rPr lang="en-US" smtClean="0"/>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E84FD-A06A-5E4A-B666-53AB5D8A920F}" type="slidenum">
              <a:rPr lang="en-US" smtClean="0"/>
              <a:t>‹#›</a:t>
            </a:fld>
            <a:endParaRPr lang="en-US"/>
          </a:p>
        </p:txBody>
      </p:sp>
    </p:spTree>
    <p:extLst>
      <p:ext uri="{BB962C8B-B14F-4D97-AF65-F5344CB8AC3E}">
        <p14:creationId xmlns:p14="http://schemas.microsoft.com/office/powerpoint/2010/main" val="1509580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9E0F9A-9496-F044-AE67-4F145E717E59}" type="datetimeFigureOut">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E84FD-A06A-5E4A-B666-53AB5D8A920F}" type="slidenum">
              <a:rPr lang="en-US" smtClean="0"/>
              <a:t>‹#›</a:t>
            </a:fld>
            <a:endParaRPr lang="en-US"/>
          </a:p>
        </p:txBody>
      </p:sp>
    </p:spTree>
    <p:extLst>
      <p:ext uri="{BB962C8B-B14F-4D97-AF65-F5344CB8AC3E}">
        <p14:creationId xmlns:p14="http://schemas.microsoft.com/office/powerpoint/2010/main" val="18308827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theme" Target="../theme/theme2.xml"/><Relationship Id="rId14" Type="http://schemas.openxmlformats.org/officeDocument/2006/relationships/image" Target="../media/image8.jp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theme" Target="../theme/theme3.xml"/><Relationship Id="rId14" Type="http://schemas.openxmlformats.org/officeDocument/2006/relationships/image" Target="../media/image8.jpg"/><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 y="540"/>
            <a:ext cx="9142571" cy="5142439"/>
          </a:xfrm>
          <a:prstGeom prst="rect">
            <a:avLst/>
          </a:prstGeom>
        </p:spPr>
      </p:pic>
      <p:sp>
        <p:nvSpPr>
          <p:cNvPr id="2" name="Title Placeholder 1"/>
          <p:cNvSpPr>
            <a:spLocks noGrp="1"/>
          </p:cNvSpPr>
          <p:nvPr>
            <p:ph type="title"/>
          </p:nvPr>
        </p:nvSpPr>
        <p:spPr>
          <a:xfrm>
            <a:off x="457203" y="206385"/>
            <a:ext cx="7117495" cy="70721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6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73"/>
            <a:ext cx="2133600" cy="274637"/>
          </a:xfrm>
          <a:prstGeom prst="rect">
            <a:avLst/>
          </a:prstGeom>
        </p:spPr>
        <p:txBody>
          <a:bodyPr vert="horz" lIns="91440" tIns="45720" rIns="91440" bIns="45720" rtlCol="0" anchor="ctr"/>
          <a:lstStyle>
            <a:lvl1pPr algn="l">
              <a:defRPr sz="1200">
                <a:solidFill>
                  <a:srgbClr val="FFFFFF"/>
                </a:solidFill>
                <a:latin typeface="Georgia"/>
                <a:cs typeface="Georgia"/>
              </a:defRPr>
            </a:lvl1pPr>
          </a:lstStyle>
          <a:p>
            <a:fld id="{099E0F9A-9496-F044-AE67-4F145E717E59}" type="datetimeFigureOut">
              <a:rPr lang="en-US" smtClean="0"/>
              <a:pPr/>
              <a:t>3/6/18</a:t>
            </a:fld>
            <a:endParaRPr lang="en-US" dirty="0"/>
          </a:p>
        </p:txBody>
      </p:sp>
      <p:sp>
        <p:nvSpPr>
          <p:cNvPr id="5" name="Footer Placeholder 4"/>
          <p:cNvSpPr>
            <a:spLocks noGrp="1"/>
          </p:cNvSpPr>
          <p:nvPr>
            <p:ph type="ftr" sz="quarter" idx="3"/>
          </p:nvPr>
        </p:nvSpPr>
        <p:spPr>
          <a:xfrm>
            <a:off x="3124200" y="4767273"/>
            <a:ext cx="2895600" cy="274637"/>
          </a:xfrm>
          <a:prstGeom prst="rect">
            <a:avLst/>
          </a:prstGeom>
        </p:spPr>
        <p:txBody>
          <a:bodyPr vert="horz" lIns="91440" tIns="45720" rIns="91440" bIns="45720" rtlCol="0" anchor="ctr"/>
          <a:lstStyle>
            <a:lvl1pPr algn="ctr">
              <a:defRPr sz="1200">
                <a:solidFill>
                  <a:srgbClr val="FFFFFF"/>
                </a:solidFill>
                <a:latin typeface="Georgia"/>
                <a:cs typeface="Georgia"/>
              </a:defRPr>
            </a:lvl1pPr>
          </a:lstStyle>
          <a:p>
            <a:endParaRPr lang="en-US" dirty="0"/>
          </a:p>
        </p:txBody>
      </p:sp>
      <p:sp>
        <p:nvSpPr>
          <p:cNvPr id="6" name="Slide Number Placeholder 5"/>
          <p:cNvSpPr>
            <a:spLocks noGrp="1"/>
          </p:cNvSpPr>
          <p:nvPr>
            <p:ph type="sldNum" sz="quarter" idx="4"/>
          </p:nvPr>
        </p:nvSpPr>
        <p:spPr>
          <a:xfrm>
            <a:off x="6553200" y="4767273"/>
            <a:ext cx="2133600" cy="274637"/>
          </a:xfrm>
          <a:prstGeom prst="rect">
            <a:avLst/>
          </a:prstGeom>
        </p:spPr>
        <p:txBody>
          <a:bodyPr vert="horz" lIns="91440" tIns="45720" rIns="91440" bIns="45720" rtlCol="0" anchor="ctr"/>
          <a:lstStyle>
            <a:lvl1pPr algn="r">
              <a:defRPr sz="1200">
                <a:solidFill>
                  <a:srgbClr val="FFFFFF"/>
                </a:solidFill>
                <a:latin typeface="Georgia"/>
                <a:cs typeface="Georgia"/>
              </a:defRPr>
            </a:lvl1pPr>
          </a:lstStyle>
          <a:p>
            <a:fld id="{967E84FD-A06A-5E4A-B666-53AB5D8A920F}" type="slidenum">
              <a:rPr lang="en-US" smtClean="0"/>
              <a:pPr/>
              <a:t>‹#›</a:t>
            </a:fld>
            <a:endParaRPr lang="en-US" dirty="0"/>
          </a:p>
        </p:txBody>
      </p:sp>
    </p:spTree>
    <p:extLst>
      <p:ext uri="{BB962C8B-B14F-4D97-AF65-F5344CB8AC3E}">
        <p14:creationId xmlns:p14="http://schemas.microsoft.com/office/powerpoint/2010/main" val="17093538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8" r:id="rId5"/>
    <p:sldLayoutId id="2147483679" r:id="rId6"/>
    <p:sldLayoutId id="2147483680" r:id="rId7"/>
    <p:sldLayoutId id="2147483681" r:id="rId8"/>
    <p:sldLayoutId id="2147483682" r:id="rId9"/>
    <p:sldLayoutId id="2147483683" r:id="rId10"/>
    <p:sldLayoutId id="2147483734" r:id="rId11"/>
    <p:sldLayoutId id="2147483735" r:id="rId12"/>
    <p:sldLayoutId id="2147483732" r:id="rId13"/>
    <p:sldLayoutId id="2147483733" r:id="rId14"/>
    <p:sldLayoutId id="2147483737" r:id="rId15"/>
  </p:sldLayoutIdLst>
  <p:txStyles>
    <p:titleStyle>
      <a:lvl1pPr algn="l" defTabSz="457200" rtl="0" eaLnBrk="1" latinLnBrk="0" hangingPunct="1">
        <a:spcBef>
          <a:spcPct val="0"/>
        </a:spcBef>
        <a:buNone/>
        <a:defRPr sz="2800" b="1" kern="1200">
          <a:solidFill>
            <a:srgbClr val="5C068C"/>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000" kern="1200">
          <a:solidFill>
            <a:srgbClr val="595959"/>
          </a:solidFill>
          <a:latin typeface="Georgia"/>
          <a:ea typeface="+mn-ea"/>
          <a:cs typeface="Georgia"/>
        </a:defRPr>
      </a:lvl1pPr>
      <a:lvl2pPr marL="742950" indent="-285750" algn="l" defTabSz="457200" rtl="0" eaLnBrk="1" latinLnBrk="0" hangingPunct="1">
        <a:spcBef>
          <a:spcPct val="20000"/>
        </a:spcBef>
        <a:buFont typeface="Arial"/>
        <a:buChar char="–"/>
        <a:defRPr sz="2000" kern="1200">
          <a:solidFill>
            <a:srgbClr val="595959"/>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rgbClr val="595959"/>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595959"/>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595959"/>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402"/>
            <a:ext cx="9142570" cy="5142696"/>
          </a:xfrm>
          <a:prstGeom prst="rect">
            <a:avLst/>
          </a:prstGeom>
        </p:spPr>
      </p:pic>
      <p:sp>
        <p:nvSpPr>
          <p:cNvPr id="2" name="Title Placeholder 1"/>
          <p:cNvSpPr>
            <a:spLocks noGrp="1"/>
          </p:cNvSpPr>
          <p:nvPr>
            <p:ph type="title"/>
          </p:nvPr>
        </p:nvSpPr>
        <p:spPr>
          <a:xfrm>
            <a:off x="457203" y="206387"/>
            <a:ext cx="7117495" cy="70721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62"/>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75"/>
            <a:ext cx="2133600" cy="274637"/>
          </a:xfrm>
          <a:prstGeom prst="rect">
            <a:avLst/>
          </a:prstGeom>
        </p:spPr>
        <p:txBody>
          <a:bodyPr vert="horz" lIns="91440" tIns="45720" rIns="91440" bIns="45720" rtlCol="0" anchor="ctr"/>
          <a:lstStyle>
            <a:lvl1pPr algn="l">
              <a:defRPr sz="900">
                <a:solidFill>
                  <a:srgbClr val="FFFFFF"/>
                </a:solidFill>
                <a:latin typeface="Georgia"/>
                <a:cs typeface="Georgia"/>
              </a:defRPr>
            </a:lvl1pPr>
          </a:lstStyle>
          <a:p>
            <a:fld id="{099E0F9A-9496-F044-AE67-4F145E717E59}" type="datetimeFigureOut">
              <a:rPr lang="en-US" smtClean="0"/>
              <a:pPr/>
              <a:t>3/6/18</a:t>
            </a:fld>
            <a:endParaRPr lang="en-US" dirty="0"/>
          </a:p>
        </p:txBody>
      </p:sp>
      <p:sp>
        <p:nvSpPr>
          <p:cNvPr id="5" name="Footer Placeholder 4"/>
          <p:cNvSpPr>
            <a:spLocks noGrp="1"/>
          </p:cNvSpPr>
          <p:nvPr>
            <p:ph type="ftr" sz="quarter" idx="3"/>
          </p:nvPr>
        </p:nvSpPr>
        <p:spPr>
          <a:xfrm>
            <a:off x="3124200" y="4767275"/>
            <a:ext cx="2895600" cy="274637"/>
          </a:xfrm>
          <a:prstGeom prst="rect">
            <a:avLst/>
          </a:prstGeom>
        </p:spPr>
        <p:txBody>
          <a:bodyPr vert="horz" lIns="91440" tIns="45720" rIns="91440" bIns="45720" rtlCol="0" anchor="ctr"/>
          <a:lstStyle>
            <a:lvl1pPr algn="ctr">
              <a:defRPr sz="900">
                <a:solidFill>
                  <a:srgbClr val="FFFFFF"/>
                </a:solidFill>
                <a:latin typeface="Georgia"/>
                <a:cs typeface="Georgia"/>
              </a:defRPr>
            </a:lvl1pPr>
          </a:lstStyle>
          <a:p>
            <a:endParaRPr lang="en-US" dirty="0"/>
          </a:p>
        </p:txBody>
      </p:sp>
      <p:sp>
        <p:nvSpPr>
          <p:cNvPr id="6" name="Slide Number Placeholder 5"/>
          <p:cNvSpPr>
            <a:spLocks noGrp="1"/>
          </p:cNvSpPr>
          <p:nvPr>
            <p:ph type="sldNum" sz="quarter" idx="4"/>
          </p:nvPr>
        </p:nvSpPr>
        <p:spPr>
          <a:xfrm>
            <a:off x="6553200" y="4767275"/>
            <a:ext cx="2133600" cy="274637"/>
          </a:xfrm>
          <a:prstGeom prst="rect">
            <a:avLst/>
          </a:prstGeom>
        </p:spPr>
        <p:txBody>
          <a:bodyPr vert="horz" lIns="91440" tIns="45720" rIns="91440" bIns="45720" rtlCol="0" anchor="ctr"/>
          <a:lstStyle>
            <a:lvl1pPr algn="r">
              <a:defRPr sz="900">
                <a:solidFill>
                  <a:srgbClr val="FFFFFF"/>
                </a:solidFill>
                <a:latin typeface="Georgia"/>
                <a:cs typeface="Georgia"/>
              </a:defRPr>
            </a:lvl1pPr>
          </a:lstStyle>
          <a:p>
            <a:fld id="{967E84FD-A06A-5E4A-B666-53AB5D8A920F}" type="slidenum">
              <a:rPr lang="en-US" smtClean="0"/>
              <a:pPr/>
              <a:t>‹#›</a:t>
            </a:fld>
            <a:endParaRPr lang="en-US" dirty="0"/>
          </a:p>
        </p:txBody>
      </p:sp>
    </p:spTree>
    <p:extLst>
      <p:ext uri="{BB962C8B-B14F-4D97-AF65-F5344CB8AC3E}">
        <p14:creationId xmlns:p14="http://schemas.microsoft.com/office/powerpoint/2010/main" val="347365389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342900" rtl="0" eaLnBrk="1" latinLnBrk="0" hangingPunct="1">
        <a:spcBef>
          <a:spcPct val="0"/>
        </a:spcBef>
        <a:buNone/>
        <a:defRPr sz="2100" b="1" kern="1200">
          <a:solidFill>
            <a:srgbClr val="5C068C"/>
          </a:solidFill>
          <a:latin typeface="Georgia"/>
          <a:ea typeface="+mj-ea"/>
          <a:cs typeface="Georgia"/>
        </a:defRPr>
      </a:lvl1pPr>
    </p:titleStyle>
    <p:bodyStyle>
      <a:lvl1pPr marL="257175" indent="-257175" algn="l" defTabSz="342900" rtl="0" eaLnBrk="1" latinLnBrk="0" hangingPunct="1">
        <a:spcBef>
          <a:spcPct val="20000"/>
        </a:spcBef>
        <a:buFont typeface="Arial"/>
        <a:buChar char="•"/>
        <a:defRPr sz="1500" kern="1200">
          <a:solidFill>
            <a:srgbClr val="595959"/>
          </a:solidFill>
          <a:latin typeface="Georgia"/>
          <a:ea typeface="+mn-ea"/>
          <a:cs typeface="Georgia"/>
        </a:defRPr>
      </a:lvl1pPr>
      <a:lvl2pPr marL="557213" indent="-214313" algn="l" defTabSz="342900" rtl="0" eaLnBrk="1" latinLnBrk="0" hangingPunct="1">
        <a:spcBef>
          <a:spcPct val="20000"/>
        </a:spcBef>
        <a:buFont typeface="Arial"/>
        <a:buChar char="–"/>
        <a:defRPr sz="1500" kern="1200">
          <a:solidFill>
            <a:srgbClr val="595959"/>
          </a:solidFill>
          <a:latin typeface="Georgia"/>
          <a:ea typeface="+mn-ea"/>
          <a:cs typeface="Georgia"/>
        </a:defRPr>
      </a:lvl2pPr>
      <a:lvl3pPr marL="857250" indent="-171450" algn="l" defTabSz="342900" rtl="0" eaLnBrk="1" latinLnBrk="0" hangingPunct="1">
        <a:spcBef>
          <a:spcPct val="20000"/>
        </a:spcBef>
        <a:buFont typeface="Arial"/>
        <a:buChar char="•"/>
        <a:defRPr sz="1500" kern="1200">
          <a:solidFill>
            <a:srgbClr val="595959"/>
          </a:solidFill>
          <a:latin typeface="Georgia"/>
          <a:ea typeface="+mn-ea"/>
          <a:cs typeface="Georgia"/>
        </a:defRPr>
      </a:lvl3pPr>
      <a:lvl4pPr marL="1200150" indent="-171450" algn="l" defTabSz="342900" rtl="0" eaLnBrk="1" latinLnBrk="0" hangingPunct="1">
        <a:spcBef>
          <a:spcPct val="20000"/>
        </a:spcBef>
        <a:buFont typeface="Arial"/>
        <a:buChar char="–"/>
        <a:defRPr sz="1500" kern="1200">
          <a:solidFill>
            <a:srgbClr val="595959"/>
          </a:solidFill>
          <a:latin typeface="Georgia"/>
          <a:ea typeface="+mn-ea"/>
          <a:cs typeface="Georgia"/>
        </a:defRPr>
      </a:lvl4pPr>
      <a:lvl5pPr marL="1543050" indent="-171450" algn="l" defTabSz="342900" rtl="0" eaLnBrk="1" latinLnBrk="0" hangingPunct="1">
        <a:spcBef>
          <a:spcPct val="20000"/>
        </a:spcBef>
        <a:buFont typeface="Arial"/>
        <a:buChar char="»"/>
        <a:defRPr sz="1500" kern="1200">
          <a:solidFill>
            <a:srgbClr val="595959"/>
          </a:solidFill>
          <a:latin typeface="Georgia"/>
          <a:ea typeface="+mn-ea"/>
          <a:cs typeface="Georgi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402"/>
            <a:ext cx="9142570" cy="5142696"/>
          </a:xfrm>
          <a:prstGeom prst="rect">
            <a:avLst/>
          </a:prstGeom>
        </p:spPr>
      </p:pic>
      <p:sp>
        <p:nvSpPr>
          <p:cNvPr id="2" name="Title Placeholder 1"/>
          <p:cNvSpPr>
            <a:spLocks noGrp="1"/>
          </p:cNvSpPr>
          <p:nvPr>
            <p:ph type="title"/>
          </p:nvPr>
        </p:nvSpPr>
        <p:spPr>
          <a:xfrm>
            <a:off x="457203" y="206382"/>
            <a:ext cx="7117495" cy="70721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7"/>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70"/>
            <a:ext cx="2133600" cy="274637"/>
          </a:xfrm>
          <a:prstGeom prst="rect">
            <a:avLst/>
          </a:prstGeom>
        </p:spPr>
        <p:txBody>
          <a:bodyPr vert="horz" lIns="91440" tIns="45720" rIns="91440" bIns="45720" rtlCol="0" anchor="ctr"/>
          <a:lstStyle>
            <a:lvl1pPr algn="l">
              <a:defRPr sz="1200">
                <a:solidFill>
                  <a:srgbClr val="FFFFFF"/>
                </a:solidFill>
                <a:latin typeface="Georgia"/>
                <a:cs typeface="Georgia"/>
              </a:defRPr>
            </a:lvl1pPr>
          </a:lstStyle>
          <a:p>
            <a:fld id="{099E0F9A-9496-F044-AE67-4F145E717E59}" type="datetimeFigureOut">
              <a:rPr lang="en-US" smtClean="0"/>
              <a:pPr/>
              <a:t>3/6/18</a:t>
            </a:fld>
            <a:endParaRPr lang="en-US" dirty="0"/>
          </a:p>
        </p:txBody>
      </p:sp>
      <p:sp>
        <p:nvSpPr>
          <p:cNvPr id="5" name="Footer Placeholder 4"/>
          <p:cNvSpPr>
            <a:spLocks noGrp="1"/>
          </p:cNvSpPr>
          <p:nvPr>
            <p:ph type="ftr" sz="quarter" idx="3"/>
          </p:nvPr>
        </p:nvSpPr>
        <p:spPr>
          <a:xfrm>
            <a:off x="3124200" y="4767270"/>
            <a:ext cx="2895600" cy="274637"/>
          </a:xfrm>
          <a:prstGeom prst="rect">
            <a:avLst/>
          </a:prstGeom>
        </p:spPr>
        <p:txBody>
          <a:bodyPr vert="horz" lIns="91440" tIns="45720" rIns="91440" bIns="45720" rtlCol="0" anchor="ctr"/>
          <a:lstStyle>
            <a:lvl1pPr algn="ctr">
              <a:defRPr sz="1200">
                <a:solidFill>
                  <a:srgbClr val="FFFFFF"/>
                </a:solidFill>
                <a:latin typeface="Georgia"/>
                <a:cs typeface="Georgia"/>
              </a:defRPr>
            </a:lvl1pPr>
          </a:lstStyle>
          <a:p>
            <a:endParaRPr lang="en-US" dirty="0"/>
          </a:p>
        </p:txBody>
      </p:sp>
      <p:sp>
        <p:nvSpPr>
          <p:cNvPr id="6" name="Slide Number Placeholder 5"/>
          <p:cNvSpPr>
            <a:spLocks noGrp="1"/>
          </p:cNvSpPr>
          <p:nvPr>
            <p:ph type="sldNum" sz="quarter" idx="4"/>
          </p:nvPr>
        </p:nvSpPr>
        <p:spPr>
          <a:xfrm>
            <a:off x="6553200" y="4767270"/>
            <a:ext cx="2133600" cy="274637"/>
          </a:xfrm>
          <a:prstGeom prst="rect">
            <a:avLst/>
          </a:prstGeom>
        </p:spPr>
        <p:txBody>
          <a:bodyPr vert="horz" lIns="91440" tIns="45720" rIns="91440" bIns="45720" rtlCol="0" anchor="ctr"/>
          <a:lstStyle>
            <a:lvl1pPr algn="r">
              <a:defRPr sz="1200">
                <a:solidFill>
                  <a:srgbClr val="FFFFFF"/>
                </a:solidFill>
                <a:latin typeface="Georgia"/>
                <a:cs typeface="Georgia"/>
              </a:defRPr>
            </a:lvl1pPr>
          </a:lstStyle>
          <a:p>
            <a:fld id="{967E84FD-A06A-5E4A-B666-53AB5D8A920F}" type="slidenum">
              <a:rPr lang="en-US" smtClean="0"/>
              <a:pPr/>
              <a:t>‹#›</a:t>
            </a:fld>
            <a:endParaRPr lang="en-US" dirty="0"/>
          </a:p>
        </p:txBody>
      </p:sp>
    </p:spTree>
    <p:extLst>
      <p:ext uri="{BB962C8B-B14F-4D97-AF65-F5344CB8AC3E}">
        <p14:creationId xmlns:p14="http://schemas.microsoft.com/office/powerpoint/2010/main" val="307575018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l" defTabSz="457200" rtl="0" eaLnBrk="1" latinLnBrk="0" hangingPunct="1">
        <a:spcBef>
          <a:spcPct val="0"/>
        </a:spcBef>
        <a:buNone/>
        <a:defRPr sz="2800" b="1" kern="1200">
          <a:solidFill>
            <a:srgbClr val="5C068C"/>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000" kern="1200">
          <a:solidFill>
            <a:srgbClr val="595959"/>
          </a:solidFill>
          <a:latin typeface="Georgia"/>
          <a:ea typeface="+mn-ea"/>
          <a:cs typeface="Georgia"/>
        </a:defRPr>
      </a:lvl1pPr>
      <a:lvl2pPr marL="742950" indent="-285750" algn="l" defTabSz="457200" rtl="0" eaLnBrk="1" latinLnBrk="0" hangingPunct="1">
        <a:spcBef>
          <a:spcPct val="20000"/>
        </a:spcBef>
        <a:buFont typeface="Arial"/>
        <a:buChar char="–"/>
        <a:defRPr sz="2000" kern="1200">
          <a:solidFill>
            <a:srgbClr val="595959"/>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rgbClr val="595959"/>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595959"/>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595959"/>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7.gif"/><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png"/><Relationship Id="rId5" Type="http://schemas.openxmlformats.org/officeDocument/2006/relationships/image" Target="../media/image13.emf"/><Relationship Id="rId6"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8.xml"/><Relationship Id="rId5" Type="http://schemas.openxmlformats.org/officeDocument/2006/relationships/image" Target="../media/image41.png"/><Relationship Id="rId1" Type="http://schemas.microsoft.com/office/2007/relationships/media" Target="../media/media1.mp4"/><Relationship Id="rId2" Type="http://schemas.openxmlformats.org/officeDocument/2006/relationships/video" Target="../media/media1.mp4"/></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png"/><Relationship Id="rId1" Type="http://schemas.openxmlformats.org/officeDocument/2006/relationships/slideLayout" Target="../slideLayouts/slideLayout5.xml"/><Relationship Id="rId2" Type="http://schemas.openxmlformats.org/officeDocument/2006/relationships/image" Target="../media/image4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7573" y="3779429"/>
            <a:ext cx="1408854" cy="584776"/>
          </a:xfrm>
          <a:prstGeom prst="rect">
            <a:avLst/>
          </a:prstGeom>
          <a:noFill/>
        </p:spPr>
        <p:txBody>
          <a:bodyPr wrap="square" rtlCol="0">
            <a:spAutoFit/>
          </a:bodyPr>
          <a:lstStyle/>
          <a:p>
            <a:pPr algn="ctr"/>
            <a:r>
              <a:rPr lang="en-US" sz="3200" b="1" dirty="0" smtClean="0">
                <a:solidFill>
                  <a:srgbClr val="683290"/>
                </a:solidFill>
                <a:latin typeface="Georgia"/>
                <a:cs typeface="Georgia"/>
              </a:rPr>
              <a:t>2018</a:t>
            </a:r>
            <a:endParaRPr lang="en-US" sz="3200" b="1" dirty="0">
              <a:solidFill>
                <a:srgbClr val="683290"/>
              </a:solidFill>
              <a:latin typeface="Georgia"/>
              <a:cs typeface="Georgia"/>
            </a:endParaRPr>
          </a:p>
        </p:txBody>
      </p:sp>
    </p:spTree>
    <p:extLst>
      <p:ext uri="{BB962C8B-B14F-4D97-AF65-F5344CB8AC3E}">
        <p14:creationId xmlns:p14="http://schemas.microsoft.com/office/powerpoint/2010/main" val="1346089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330450" y="159280"/>
            <a:ext cx="4483100" cy="708025"/>
          </a:xfrm>
        </p:spPr>
        <p:txBody>
          <a:bodyPr>
            <a:normAutofit fontScale="90000"/>
          </a:bodyPr>
          <a:lstStyle/>
          <a:p>
            <a:pPr algn="ctr"/>
            <a:r>
              <a:rPr lang="en-US" dirty="0"/>
              <a:t>WPCC </a:t>
            </a:r>
            <a:r>
              <a:rPr lang="en-US" dirty="0" smtClean="0"/>
              <a:t>Member Organization Activities</a:t>
            </a:r>
            <a:endParaRPr lang="en-US" dirty="0"/>
          </a:p>
        </p:txBody>
      </p:sp>
      <p:sp>
        <p:nvSpPr>
          <p:cNvPr id="3" name="Rounded Rectangle 2"/>
          <p:cNvSpPr/>
          <p:nvPr/>
        </p:nvSpPr>
        <p:spPr>
          <a:xfrm>
            <a:off x="914428" y="984460"/>
            <a:ext cx="1536700" cy="1492040"/>
          </a:xfrm>
          <a:prstGeom prst="roundRect">
            <a:avLst/>
          </a:prstGeom>
          <a:solidFill>
            <a:srgbClr val="531C7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Georgia"/>
                <a:cs typeface="Georgia"/>
              </a:rPr>
              <a:t>Advocacy, Awareness and </a:t>
            </a:r>
            <a:r>
              <a:rPr lang="en-US" sz="1400" dirty="0" smtClean="0">
                <a:latin typeface="Georgia"/>
                <a:cs typeface="Georgia"/>
              </a:rPr>
              <a:t>Fundraising</a:t>
            </a:r>
          </a:p>
        </p:txBody>
      </p:sp>
      <p:sp>
        <p:nvSpPr>
          <p:cNvPr id="5" name="Rounded Rectangle 4"/>
          <p:cNvSpPr/>
          <p:nvPr/>
        </p:nvSpPr>
        <p:spPr>
          <a:xfrm>
            <a:off x="2794028" y="984460"/>
            <a:ext cx="1536700" cy="1492040"/>
          </a:xfrm>
          <a:prstGeom prst="roundRect">
            <a:avLst/>
          </a:prstGeom>
          <a:solidFill>
            <a:srgbClr val="9C6EA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Georgia"/>
              </a:rPr>
              <a:t>Services and Support (including information</a:t>
            </a:r>
            <a:r>
              <a:rPr lang="en-US" sz="1400" dirty="0" smtClean="0">
                <a:latin typeface="Georgia"/>
              </a:rPr>
              <a:t>)</a:t>
            </a:r>
          </a:p>
        </p:txBody>
      </p:sp>
      <p:sp>
        <p:nvSpPr>
          <p:cNvPr id="6" name="Rounded Rectangle 5"/>
          <p:cNvSpPr/>
          <p:nvPr/>
        </p:nvSpPr>
        <p:spPr>
          <a:xfrm>
            <a:off x="4648228" y="984460"/>
            <a:ext cx="1536700" cy="1492040"/>
          </a:xfrm>
          <a:prstGeom prst="roundRect">
            <a:avLst/>
          </a:prstGeom>
          <a:solidFill>
            <a:schemeClr val="bg1">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latin typeface="Georgia"/>
                <a:cs typeface="Georgia"/>
              </a:rPr>
              <a:t>Education and </a:t>
            </a:r>
            <a:r>
              <a:rPr lang="en-US" sz="1400" dirty="0">
                <a:latin typeface="Georgia"/>
                <a:cs typeface="Georgia"/>
              </a:rPr>
              <a:t>Healthcare Professional </a:t>
            </a:r>
            <a:r>
              <a:rPr lang="en-US" sz="1400" dirty="0" smtClean="0">
                <a:latin typeface="Georgia"/>
                <a:cs typeface="Georgia"/>
              </a:rPr>
              <a:t>Training</a:t>
            </a:r>
          </a:p>
        </p:txBody>
      </p:sp>
      <p:sp>
        <p:nvSpPr>
          <p:cNvPr id="7" name="Rounded Rectangle 6"/>
          <p:cNvSpPr/>
          <p:nvPr/>
        </p:nvSpPr>
        <p:spPr>
          <a:xfrm>
            <a:off x="6515128" y="984460"/>
            <a:ext cx="1536700" cy="1492040"/>
          </a:xfrm>
          <a:prstGeom prst="roundRect">
            <a:avLst/>
          </a:prstGeom>
          <a:solidFill>
            <a:srgbClr val="83008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latin typeface="Georgia"/>
              <a:cs typeface="Georgia"/>
            </a:endParaRPr>
          </a:p>
          <a:p>
            <a:pPr algn="ctr"/>
            <a:endParaRPr lang="en-US" sz="1400" dirty="0">
              <a:latin typeface="Georgia"/>
              <a:cs typeface="Georgia"/>
            </a:endParaRPr>
          </a:p>
          <a:p>
            <a:pPr algn="ctr"/>
            <a:endParaRPr lang="en-US" sz="1400" dirty="0" smtClean="0">
              <a:latin typeface="Georgia"/>
              <a:cs typeface="Georgia"/>
            </a:endParaRPr>
          </a:p>
          <a:p>
            <a:pPr algn="ctr"/>
            <a:r>
              <a:rPr lang="en-US" sz="1400" dirty="0" smtClean="0">
                <a:latin typeface="Georgia"/>
                <a:cs typeface="Georgia"/>
              </a:rPr>
              <a:t>Research</a:t>
            </a:r>
          </a:p>
          <a:p>
            <a:pPr algn="ctr"/>
            <a:endParaRPr lang="en-US" sz="1600" dirty="0">
              <a:latin typeface="Georgia"/>
            </a:endParaRPr>
          </a:p>
          <a:p>
            <a:pPr algn="ctr"/>
            <a:endParaRPr lang="en-US" sz="1600" dirty="0">
              <a:latin typeface="Georgia"/>
            </a:endParaRPr>
          </a:p>
          <a:p>
            <a:pPr algn="ctr"/>
            <a:endParaRPr lang="en-US" sz="1600" dirty="0">
              <a:latin typeface="Georgia"/>
            </a:endParaRPr>
          </a:p>
        </p:txBody>
      </p:sp>
      <p:sp>
        <p:nvSpPr>
          <p:cNvPr id="8" name="Rounded Rectangle 7"/>
          <p:cNvSpPr/>
          <p:nvPr/>
        </p:nvSpPr>
        <p:spPr>
          <a:xfrm>
            <a:off x="914428" y="2286696"/>
            <a:ext cx="1536700" cy="691668"/>
          </a:xfrm>
          <a:prstGeom prst="roundRect">
            <a:avLst/>
          </a:prstGeom>
          <a:solidFill>
            <a:srgbClr val="531C7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latin typeface="Georgia"/>
              </a:rPr>
              <a:t>Raising public awareness about pancreatic </a:t>
            </a:r>
            <a:r>
              <a:rPr lang="en-US" sz="900" dirty="0" smtClean="0">
                <a:latin typeface="Georgia"/>
              </a:rPr>
              <a:t>cancer</a:t>
            </a:r>
          </a:p>
        </p:txBody>
      </p:sp>
      <p:sp>
        <p:nvSpPr>
          <p:cNvPr id="9" name="Rounded Rectangle 8"/>
          <p:cNvSpPr/>
          <p:nvPr/>
        </p:nvSpPr>
        <p:spPr>
          <a:xfrm>
            <a:off x="914428" y="2936697"/>
            <a:ext cx="1536700" cy="691668"/>
          </a:xfrm>
          <a:prstGeom prst="roundRect">
            <a:avLst/>
          </a:prstGeom>
          <a:solidFill>
            <a:srgbClr val="531C7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latin typeface="Georgia"/>
                <a:cs typeface="Georgia"/>
              </a:rPr>
              <a:t>Recruiting </a:t>
            </a:r>
            <a:r>
              <a:rPr lang="en-US" sz="900" dirty="0" smtClean="0">
                <a:latin typeface="Georgia"/>
                <a:cs typeface="Georgia"/>
              </a:rPr>
              <a:t>volunteers/advocates </a:t>
            </a:r>
            <a:r>
              <a:rPr lang="en-US" sz="900" dirty="0">
                <a:latin typeface="Georgia"/>
                <a:cs typeface="Georgia"/>
              </a:rPr>
              <a:t>to </a:t>
            </a:r>
            <a:r>
              <a:rPr lang="en-US" sz="900" dirty="0" smtClean="0">
                <a:latin typeface="Georgia"/>
                <a:cs typeface="Georgia"/>
              </a:rPr>
              <a:t>raise awareness</a:t>
            </a:r>
          </a:p>
        </p:txBody>
      </p:sp>
      <p:sp>
        <p:nvSpPr>
          <p:cNvPr id="10" name="Rounded Rectangle 9"/>
          <p:cNvSpPr/>
          <p:nvPr/>
        </p:nvSpPr>
        <p:spPr>
          <a:xfrm>
            <a:off x="914428" y="3600105"/>
            <a:ext cx="1536700" cy="691668"/>
          </a:xfrm>
          <a:prstGeom prst="roundRect">
            <a:avLst/>
          </a:prstGeom>
          <a:solidFill>
            <a:srgbClr val="531C7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latin typeface="Georgia"/>
                <a:cs typeface="Georgia"/>
              </a:rPr>
              <a:t>Participating in advocacy or campaigning </a:t>
            </a:r>
            <a:r>
              <a:rPr lang="en-US" sz="900" dirty="0" smtClean="0">
                <a:latin typeface="Georgia"/>
                <a:cs typeface="Georgia"/>
              </a:rPr>
              <a:t>activities</a:t>
            </a:r>
          </a:p>
        </p:txBody>
      </p:sp>
      <p:sp>
        <p:nvSpPr>
          <p:cNvPr id="11" name="Rounded Rectangle 10"/>
          <p:cNvSpPr/>
          <p:nvPr/>
        </p:nvSpPr>
        <p:spPr>
          <a:xfrm>
            <a:off x="914428" y="4216831"/>
            <a:ext cx="1536700" cy="691668"/>
          </a:xfrm>
          <a:prstGeom prst="roundRect">
            <a:avLst/>
          </a:prstGeom>
          <a:solidFill>
            <a:srgbClr val="531C7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latin typeface="Georgia"/>
                <a:cs typeface="Georgia"/>
              </a:rPr>
              <a:t>Organizing fundraising </a:t>
            </a:r>
            <a:r>
              <a:rPr lang="en-US" sz="900" dirty="0" smtClean="0">
                <a:latin typeface="Georgia"/>
                <a:cs typeface="Georgia"/>
              </a:rPr>
              <a:t>events</a:t>
            </a:r>
          </a:p>
        </p:txBody>
      </p:sp>
      <p:sp>
        <p:nvSpPr>
          <p:cNvPr id="12" name="Rounded Rectangle 11"/>
          <p:cNvSpPr/>
          <p:nvPr/>
        </p:nvSpPr>
        <p:spPr>
          <a:xfrm>
            <a:off x="2794028" y="2293047"/>
            <a:ext cx="1536700" cy="691668"/>
          </a:xfrm>
          <a:prstGeom prst="roundRect">
            <a:avLst/>
          </a:prstGeom>
          <a:solidFill>
            <a:srgbClr val="9C6EA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latin typeface="Georgia"/>
                <a:cs typeface="Georgia"/>
              </a:rPr>
              <a:t>Providing support services for patients, their families/</a:t>
            </a:r>
            <a:r>
              <a:rPr lang="en-US" sz="900" dirty="0" smtClean="0">
                <a:latin typeface="Georgia"/>
                <a:cs typeface="Georgia"/>
              </a:rPr>
              <a:t>careers</a:t>
            </a:r>
          </a:p>
        </p:txBody>
      </p:sp>
      <p:sp>
        <p:nvSpPr>
          <p:cNvPr id="13" name="Rounded Rectangle 12"/>
          <p:cNvSpPr/>
          <p:nvPr/>
        </p:nvSpPr>
        <p:spPr>
          <a:xfrm>
            <a:off x="2794028" y="2943048"/>
            <a:ext cx="1536700" cy="691668"/>
          </a:xfrm>
          <a:prstGeom prst="roundRect">
            <a:avLst/>
          </a:prstGeom>
          <a:solidFill>
            <a:srgbClr val="9C6EA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latin typeface="Georgia"/>
                <a:cs typeface="Georgia"/>
              </a:rPr>
              <a:t>Offering financial </a:t>
            </a:r>
            <a:r>
              <a:rPr lang="en-US" sz="900" dirty="0" smtClean="0">
                <a:latin typeface="Georgia"/>
                <a:cs typeface="Georgia"/>
              </a:rPr>
              <a:t>support</a:t>
            </a:r>
          </a:p>
        </p:txBody>
      </p:sp>
      <p:sp>
        <p:nvSpPr>
          <p:cNvPr id="14" name="Rounded Rectangle 13"/>
          <p:cNvSpPr/>
          <p:nvPr/>
        </p:nvSpPr>
        <p:spPr>
          <a:xfrm>
            <a:off x="4648228" y="2318448"/>
            <a:ext cx="1536700" cy="691668"/>
          </a:xfrm>
          <a:prstGeom prst="roundRect">
            <a:avLst/>
          </a:prstGeom>
          <a:solidFill>
            <a:schemeClr val="bg1">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latin typeface="Georgia"/>
                <a:cs typeface="Georgia"/>
              </a:rPr>
              <a:t>Participating in pancreatic cancer educational </a:t>
            </a:r>
            <a:r>
              <a:rPr lang="en-US" sz="900" dirty="0" smtClean="0">
                <a:latin typeface="Georgia"/>
                <a:cs typeface="Georgia"/>
              </a:rPr>
              <a:t>activities</a:t>
            </a:r>
          </a:p>
        </p:txBody>
      </p:sp>
      <p:sp>
        <p:nvSpPr>
          <p:cNvPr id="15" name="Rounded Rectangle 14"/>
          <p:cNvSpPr/>
          <p:nvPr/>
        </p:nvSpPr>
        <p:spPr>
          <a:xfrm>
            <a:off x="4648228" y="2968448"/>
            <a:ext cx="1536700" cy="691668"/>
          </a:xfrm>
          <a:prstGeom prst="roundRect">
            <a:avLst/>
          </a:prstGeom>
          <a:solidFill>
            <a:schemeClr val="bg1">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latin typeface="Georgia"/>
                <a:cs typeface="Georgia"/>
              </a:rPr>
              <a:t>Training healthcare </a:t>
            </a:r>
            <a:r>
              <a:rPr lang="en-US" sz="900" dirty="0" smtClean="0">
                <a:latin typeface="Georgia"/>
                <a:cs typeface="Georgia"/>
              </a:rPr>
              <a:t>professionals</a:t>
            </a:r>
          </a:p>
        </p:txBody>
      </p:sp>
      <p:sp>
        <p:nvSpPr>
          <p:cNvPr id="16" name="Rounded Rectangle 15"/>
          <p:cNvSpPr/>
          <p:nvPr/>
        </p:nvSpPr>
        <p:spPr>
          <a:xfrm>
            <a:off x="6515128" y="2318448"/>
            <a:ext cx="1536700" cy="691668"/>
          </a:xfrm>
          <a:prstGeom prst="roundRect">
            <a:avLst/>
          </a:prstGeom>
          <a:solidFill>
            <a:srgbClr val="83008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latin typeface="Georgia"/>
                <a:cs typeface="Georgia"/>
              </a:rPr>
              <a:t>Funding pancreatic cancer research </a:t>
            </a:r>
            <a:r>
              <a:rPr lang="en-US" sz="900" dirty="0" smtClean="0">
                <a:latin typeface="Georgia"/>
                <a:cs typeface="Georgia"/>
              </a:rPr>
              <a:t>projects</a:t>
            </a:r>
          </a:p>
        </p:txBody>
      </p:sp>
      <p:sp>
        <p:nvSpPr>
          <p:cNvPr id="17" name="Rounded Rectangle 16"/>
          <p:cNvSpPr/>
          <p:nvPr/>
        </p:nvSpPr>
        <p:spPr>
          <a:xfrm>
            <a:off x="6515128" y="2968448"/>
            <a:ext cx="1536700" cy="691668"/>
          </a:xfrm>
          <a:prstGeom prst="roundRect">
            <a:avLst/>
          </a:prstGeom>
          <a:solidFill>
            <a:srgbClr val="83008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latin typeface="Georgia"/>
                <a:cs typeface="Georgia"/>
              </a:rPr>
              <a:t>Undertaking or commissioning </a:t>
            </a:r>
            <a:r>
              <a:rPr lang="en-US" sz="900" dirty="0" smtClean="0">
                <a:latin typeface="Georgia"/>
                <a:cs typeface="Georgia"/>
              </a:rPr>
              <a:t>research </a:t>
            </a:r>
            <a:r>
              <a:rPr lang="en-US" sz="900" dirty="0">
                <a:latin typeface="Georgia"/>
                <a:cs typeface="Georgia"/>
              </a:rPr>
              <a:t>to improve </a:t>
            </a:r>
            <a:r>
              <a:rPr lang="en-US" sz="900" dirty="0" smtClean="0">
                <a:latin typeface="Georgia"/>
                <a:cs typeface="Georgia"/>
              </a:rPr>
              <a:t>services</a:t>
            </a:r>
          </a:p>
        </p:txBody>
      </p:sp>
    </p:spTree>
    <p:extLst>
      <p:ext uri="{BB962C8B-B14F-4D97-AF65-F5344CB8AC3E}">
        <p14:creationId xmlns:p14="http://schemas.microsoft.com/office/powerpoint/2010/main" val="26914968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Oval 85"/>
          <p:cNvSpPr>
            <a:spLocks noChangeAspect="1"/>
          </p:cNvSpPr>
          <p:nvPr/>
        </p:nvSpPr>
        <p:spPr>
          <a:xfrm>
            <a:off x="320271" y="3341726"/>
            <a:ext cx="1120544" cy="768096"/>
          </a:xfrm>
          <a:prstGeom prst="ellipse">
            <a:avLst/>
          </a:prstGeom>
          <a:solidFill>
            <a:srgbClr val="480079"/>
          </a:solidFill>
          <a:ln>
            <a:solidFill>
              <a:srgbClr val="4800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a:endParaRPr>
          </a:p>
        </p:txBody>
      </p:sp>
      <p:sp>
        <p:nvSpPr>
          <p:cNvPr id="85" name="Oval 84"/>
          <p:cNvSpPr>
            <a:spLocks noChangeAspect="1"/>
          </p:cNvSpPr>
          <p:nvPr/>
        </p:nvSpPr>
        <p:spPr>
          <a:xfrm>
            <a:off x="1890250" y="3096281"/>
            <a:ext cx="1120544" cy="768096"/>
          </a:xfrm>
          <a:prstGeom prst="ellipse">
            <a:avLst/>
          </a:prstGeom>
          <a:solidFill>
            <a:srgbClr val="480079"/>
          </a:solidFill>
          <a:ln>
            <a:solidFill>
              <a:srgbClr val="4800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a:endParaRPr>
          </a:p>
        </p:txBody>
      </p:sp>
      <p:sp>
        <p:nvSpPr>
          <p:cNvPr id="78" name="Oval 77"/>
          <p:cNvSpPr>
            <a:spLocks noChangeAspect="1"/>
          </p:cNvSpPr>
          <p:nvPr/>
        </p:nvSpPr>
        <p:spPr>
          <a:xfrm>
            <a:off x="3746470" y="3647847"/>
            <a:ext cx="1120544" cy="768096"/>
          </a:xfrm>
          <a:prstGeom prst="ellipse">
            <a:avLst/>
          </a:prstGeom>
          <a:solidFill>
            <a:srgbClr val="480079"/>
          </a:solidFill>
          <a:ln>
            <a:solidFill>
              <a:srgbClr val="4800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a:endParaRPr>
          </a:p>
        </p:txBody>
      </p:sp>
      <p:sp>
        <p:nvSpPr>
          <p:cNvPr id="77" name="Oval 76"/>
          <p:cNvSpPr>
            <a:spLocks noChangeAspect="1"/>
          </p:cNvSpPr>
          <p:nvPr/>
        </p:nvSpPr>
        <p:spPr>
          <a:xfrm>
            <a:off x="5638235" y="3292922"/>
            <a:ext cx="1120544" cy="768096"/>
          </a:xfrm>
          <a:prstGeom prst="ellipse">
            <a:avLst/>
          </a:prstGeom>
          <a:solidFill>
            <a:srgbClr val="480079"/>
          </a:solidFill>
          <a:ln>
            <a:solidFill>
              <a:srgbClr val="4800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a:endParaRPr>
          </a:p>
        </p:txBody>
      </p:sp>
      <p:sp>
        <p:nvSpPr>
          <p:cNvPr id="4" name="Title 3"/>
          <p:cNvSpPr>
            <a:spLocks noGrp="1"/>
          </p:cNvSpPr>
          <p:nvPr>
            <p:ph type="title"/>
          </p:nvPr>
        </p:nvSpPr>
        <p:spPr>
          <a:xfrm>
            <a:off x="1831107" y="160707"/>
            <a:ext cx="5481787" cy="707213"/>
          </a:xfrm>
        </p:spPr>
        <p:txBody>
          <a:bodyPr>
            <a:noAutofit/>
          </a:bodyPr>
          <a:lstStyle/>
          <a:p>
            <a:pPr algn="ctr"/>
            <a:r>
              <a:rPr lang="en-US" dirty="0" smtClean="0"/>
              <a:t>Advocacy &amp; Awareness</a:t>
            </a:r>
            <a:r>
              <a:rPr lang="en-US" dirty="0"/>
              <a:t/>
            </a:r>
            <a:br>
              <a:rPr lang="en-US" dirty="0"/>
            </a:br>
            <a:r>
              <a:rPr lang="en-US" sz="1800" b="0" dirty="0"/>
              <a:t>How WPCC </a:t>
            </a:r>
            <a:r>
              <a:rPr lang="en-US" sz="1800" b="0" dirty="0" smtClean="0"/>
              <a:t>Members Advocate</a:t>
            </a:r>
            <a:endParaRPr lang="en-US" sz="1800" b="0" dirty="0"/>
          </a:p>
        </p:txBody>
      </p:sp>
      <p:sp>
        <p:nvSpPr>
          <p:cNvPr id="35" name="Freeform 9"/>
          <p:cNvSpPr>
            <a:spLocks noEditPoints="1"/>
          </p:cNvSpPr>
          <p:nvPr/>
        </p:nvSpPr>
        <p:spPr bwMode="auto">
          <a:xfrm>
            <a:off x="3627741" y="1167767"/>
            <a:ext cx="1333500" cy="1050925"/>
          </a:xfrm>
          <a:custGeom>
            <a:avLst/>
            <a:gdLst>
              <a:gd name="T0" fmla="*/ 288 w 840"/>
              <a:gd name="T1" fmla="*/ 478 h 662"/>
              <a:gd name="T2" fmla="*/ 232 w 840"/>
              <a:gd name="T3" fmla="*/ 482 h 662"/>
              <a:gd name="T4" fmla="*/ 116 w 840"/>
              <a:gd name="T5" fmla="*/ 533 h 662"/>
              <a:gd name="T6" fmla="*/ 76 w 840"/>
              <a:gd name="T7" fmla="*/ 540 h 662"/>
              <a:gd name="T8" fmla="*/ 64 w 840"/>
              <a:gd name="T9" fmla="*/ 536 h 662"/>
              <a:gd name="T10" fmla="*/ 60 w 840"/>
              <a:gd name="T11" fmla="*/ 520 h 662"/>
              <a:gd name="T12" fmla="*/ 83 w 840"/>
              <a:gd name="T13" fmla="*/ 491 h 662"/>
              <a:gd name="T14" fmla="*/ 118 w 840"/>
              <a:gd name="T15" fmla="*/ 441 h 662"/>
              <a:gd name="T16" fmla="*/ 84 w 840"/>
              <a:gd name="T17" fmla="*/ 401 h 662"/>
              <a:gd name="T18" fmla="*/ 42 w 840"/>
              <a:gd name="T19" fmla="*/ 357 h 662"/>
              <a:gd name="T20" fmla="*/ 14 w 840"/>
              <a:gd name="T21" fmla="*/ 308 h 662"/>
              <a:gd name="T22" fmla="*/ 1 w 840"/>
              <a:gd name="T23" fmla="*/ 253 h 662"/>
              <a:gd name="T24" fmla="*/ 1 w 840"/>
              <a:gd name="T25" fmla="*/ 214 h 662"/>
              <a:gd name="T26" fmla="*/ 41 w 840"/>
              <a:gd name="T27" fmla="*/ 124 h 662"/>
              <a:gd name="T28" fmla="*/ 121 w 840"/>
              <a:gd name="T29" fmla="*/ 53 h 662"/>
              <a:gd name="T30" fmla="*/ 233 w 840"/>
              <a:gd name="T31" fmla="*/ 10 h 662"/>
              <a:gd name="T32" fmla="*/ 331 w 840"/>
              <a:gd name="T33" fmla="*/ 0 h 662"/>
              <a:gd name="T34" fmla="*/ 459 w 840"/>
              <a:gd name="T35" fmla="*/ 20 h 662"/>
              <a:gd name="T36" fmla="*/ 565 w 840"/>
              <a:gd name="T37" fmla="*/ 70 h 662"/>
              <a:gd name="T38" fmla="*/ 635 w 840"/>
              <a:gd name="T39" fmla="*/ 148 h 662"/>
              <a:gd name="T40" fmla="*/ 660 w 840"/>
              <a:gd name="T41" fmla="*/ 229 h 662"/>
              <a:gd name="T42" fmla="*/ 659 w 840"/>
              <a:gd name="T43" fmla="*/ 266 h 662"/>
              <a:gd name="T44" fmla="*/ 621 w 840"/>
              <a:gd name="T45" fmla="*/ 356 h 662"/>
              <a:gd name="T46" fmla="*/ 541 w 840"/>
              <a:gd name="T47" fmla="*/ 426 h 662"/>
              <a:gd name="T48" fmla="*/ 428 w 840"/>
              <a:gd name="T49" fmla="*/ 470 h 662"/>
              <a:gd name="T50" fmla="*/ 330 w 840"/>
              <a:gd name="T51" fmla="*/ 481 h 662"/>
              <a:gd name="T52" fmla="*/ 728 w 840"/>
              <a:gd name="T53" fmla="*/ 576 h 662"/>
              <a:gd name="T54" fmla="*/ 770 w 840"/>
              <a:gd name="T55" fmla="*/ 628 h 662"/>
              <a:gd name="T56" fmla="*/ 780 w 840"/>
              <a:gd name="T57" fmla="*/ 649 h 662"/>
              <a:gd name="T58" fmla="*/ 768 w 840"/>
              <a:gd name="T59" fmla="*/ 662 h 662"/>
              <a:gd name="T60" fmla="*/ 722 w 840"/>
              <a:gd name="T61" fmla="*/ 655 h 662"/>
              <a:gd name="T62" fmla="*/ 622 w 840"/>
              <a:gd name="T63" fmla="*/ 613 h 662"/>
              <a:gd name="T64" fmla="*/ 572 w 840"/>
              <a:gd name="T65" fmla="*/ 597 h 662"/>
              <a:gd name="T66" fmla="*/ 510 w 840"/>
              <a:gd name="T67" fmla="*/ 602 h 662"/>
              <a:gd name="T68" fmla="*/ 389 w 840"/>
              <a:gd name="T69" fmla="*/ 585 h 662"/>
              <a:gd name="T70" fmla="*/ 288 w 840"/>
              <a:gd name="T71" fmla="*/ 538 h 662"/>
              <a:gd name="T72" fmla="*/ 330 w 840"/>
              <a:gd name="T73" fmla="*/ 541 h 662"/>
              <a:gd name="T74" fmla="*/ 475 w 840"/>
              <a:gd name="T75" fmla="*/ 520 h 662"/>
              <a:gd name="T76" fmla="*/ 598 w 840"/>
              <a:gd name="T77" fmla="*/ 460 h 662"/>
              <a:gd name="T78" fmla="*/ 639 w 840"/>
              <a:gd name="T79" fmla="*/ 426 h 662"/>
              <a:gd name="T80" fmla="*/ 681 w 840"/>
              <a:gd name="T81" fmla="*/ 374 h 662"/>
              <a:gd name="T82" fmla="*/ 708 w 840"/>
              <a:gd name="T83" fmla="*/ 318 h 662"/>
              <a:gd name="T84" fmla="*/ 721 w 840"/>
              <a:gd name="T85" fmla="*/ 257 h 662"/>
              <a:gd name="T86" fmla="*/ 718 w 840"/>
              <a:gd name="T87" fmla="*/ 205 h 662"/>
              <a:gd name="T88" fmla="*/ 725 w 840"/>
              <a:gd name="T89" fmla="*/ 178 h 662"/>
              <a:gd name="T90" fmla="*/ 775 w 840"/>
              <a:gd name="T91" fmla="*/ 218 h 662"/>
              <a:gd name="T92" fmla="*/ 813 w 840"/>
              <a:gd name="T93" fmla="*/ 266 h 662"/>
              <a:gd name="T94" fmla="*/ 836 w 840"/>
              <a:gd name="T95" fmla="*/ 319 h 662"/>
              <a:gd name="T96" fmla="*/ 840 w 840"/>
              <a:gd name="T97" fmla="*/ 363 h 662"/>
              <a:gd name="T98" fmla="*/ 832 w 840"/>
              <a:gd name="T99" fmla="*/ 417 h 662"/>
              <a:gd name="T100" fmla="*/ 806 w 840"/>
              <a:gd name="T101" fmla="*/ 468 h 662"/>
              <a:gd name="T102" fmla="*/ 767 w 840"/>
              <a:gd name="T103" fmla="*/ 51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0" h="662">
                <a:moveTo>
                  <a:pt x="330" y="481"/>
                </a:moveTo>
                <a:lnTo>
                  <a:pt x="330" y="481"/>
                </a:lnTo>
                <a:lnTo>
                  <a:pt x="309" y="479"/>
                </a:lnTo>
                <a:lnTo>
                  <a:pt x="288" y="478"/>
                </a:lnTo>
                <a:lnTo>
                  <a:pt x="267" y="477"/>
                </a:lnTo>
                <a:lnTo>
                  <a:pt x="247" y="472"/>
                </a:lnTo>
                <a:lnTo>
                  <a:pt x="247" y="472"/>
                </a:lnTo>
                <a:lnTo>
                  <a:pt x="232" y="482"/>
                </a:lnTo>
                <a:lnTo>
                  <a:pt x="216" y="492"/>
                </a:lnTo>
                <a:lnTo>
                  <a:pt x="185" y="509"/>
                </a:lnTo>
                <a:lnTo>
                  <a:pt x="152" y="522"/>
                </a:lnTo>
                <a:lnTo>
                  <a:pt x="116" y="533"/>
                </a:lnTo>
                <a:lnTo>
                  <a:pt x="116" y="533"/>
                </a:lnTo>
                <a:lnTo>
                  <a:pt x="97" y="537"/>
                </a:lnTo>
                <a:lnTo>
                  <a:pt x="76" y="540"/>
                </a:lnTo>
                <a:lnTo>
                  <a:pt x="76" y="540"/>
                </a:lnTo>
                <a:lnTo>
                  <a:pt x="74" y="540"/>
                </a:lnTo>
                <a:lnTo>
                  <a:pt x="74" y="540"/>
                </a:lnTo>
                <a:lnTo>
                  <a:pt x="70" y="538"/>
                </a:lnTo>
                <a:lnTo>
                  <a:pt x="64" y="536"/>
                </a:lnTo>
                <a:lnTo>
                  <a:pt x="62" y="531"/>
                </a:lnTo>
                <a:lnTo>
                  <a:pt x="60" y="526"/>
                </a:lnTo>
                <a:lnTo>
                  <a:pt x="60" y="526"/>
                </a:lnTo>
                <a:lnTo>
                  <a:pt x="60" y="520"/>
                </a:lnTo>
                <a:lnTo>
                  <a:pt x="62" y="515"/>
                </a:lnTo>
                <a:lnTo>
                  <a:pt x="69" y="506"/>
                </a:lnTo>
                <a:lnTo>
                  <a:pt x="69" y="506"/>
                </a:lnTo>
                <a:lnTo>
                  <a:pt x="83" y="491"/>
                </a:lnTo>
                <a:lnTo>
                  <a:pt x="98" y="474"/>
                </a:lnTo>
                <a:lnTo>
                  <a:pt x="105" y="464"/>
                </a:lnTo>
                <a:lnTo>
                  <a:pt x="111" y="453"/>
                </a:lnTo>
                <a:lnTo>
                  <a:pt x="118" y="441"/>
                </a:lnTo>
                <a:lnTo>
                  <a:pt x="125" y="427"/>
                </a:lnTo>
                <a:lnTo>
                  <a:pt x="125" y="427"/>
                </a:lnTo>
                <a:lnTo>
                  <a:pt x="97" y="410"/>
                </a:lnTo>
                <a:lnTo>
                  <a:pt x="84" y="401"/>
                </a:lnTo>
                <a:lnTo>
                  <a:pt x="73" y="391"/>
                </a:lnTo>
                <a:lnTo>
                  <a:pt x="62" y="380"/>
                </a:lnTo>
                <a:lnTo>
                  <a:pt x="52" y="368"/>
                </a:lnTo>
                <a:lnTo>
                  <a:pt x="42" y="357"/>
                </a:lnTo>
                <a:lnTo>
                  <a:pt x="34" y="346"/>
                </a:lnTo>
                <a:lnTo>
                  <a:pt x="27" y="333"/>
                </a:lnTo>
                <a:lnTo>
                  <a:pt x="20" y="320"/>
                </a:lnTo>
                <a:lnTo>
                  <a:pt x="14" y="308"/>
                </a:lnTo>
                <a:lnTo>
                  <a:pt x="8" y="294"/>
                </a:lnTo>
                <a:lnTo>
                  <a:pt x="5" y="281"/>
                </a:lnTo>
                <a:lnTo>
                  <a:pt x="3" y="267"/>
                </a:lnTo>
                <a:lnTo>
                  <a:pt x="1" y="253"/>
                </a:lnTo>
                <a:lnTo>
                  <a:pt x="0" y="239"/>
                </a:lnTo>
                <a:lnTo>
                  <a:pt x="0" y="239"/>
                </a:lnTo>
                <a:lnTo>
                  <a:pt x="1" y="226"/>
                </a:lnTo>
                <a:lnTo>
                  <a:pt x="1" y="214"/>
                </a:lnTo>
                <a:lnTo>
                  <a:pt x="7" y="190"/>
                </a:lnTo>
                <a:lnTo>
                  <a:pt x="15" y="167"/>
                </a:lnTo>
                <a:lnTo>
                  <a:pt x="27" y="145"/>
                </a:lnTo>
                <a:lnTo>
                  <a:pt x="41" y="124"/>
                </a:lnTo>
                <a:lnTo>
                  <a:pt x="57" y="104"/>
                </a:lnTo>
                <a:lnTo>
                  <a:pt x="76" y="86"/>
                </a:lnTo>
                <a:lnTo>
                  <a:pt x="98" y="69"/>
                </a:lnTo>
                <a:lnTo>
                  <a:pt x="121" y="53"/>
                </a:lnTo>
                <a:lnTo>
                  <a:pt x="146" y="39"/>
                </a:lnTo>
                <a:lnTo>
                  <a:pt x="174" y="28"/>
                </a:lnTo>
                <a:lnTo>
                  <a:pt x="202" y="18"/>
                </a:lnTo>
                <a:lnTo>
                  <a:pt x="233" y="10"/>
                </a:lnTo>
                <a:lnTo>
                  <a:pt x="265" y="4"/>
                </a:lnTo>
                <a:lnTo>
                  <a:pt x="298" y="1"/>
                </a:lnTo>
                <a:lnTo>
                  <a:pt x="331" y="0"/>
                </a:lnTo>
                <a:lnTo>
                  <a:pt x="331" y="0"/>
                </a:lnTo>
                <a:lnTo>
                  <a:pt x="365" y="1"/>
                </a:lnTo>
                <a:lnTo>
                  <a:pt x="397" y="4"/>
                </a:lnTo>
                <a:lnTo>
                  <a:pt x="430" y="11"/>
                </a:lnTo>
                <a:lnTo>
                  <a:pt x="459" y="20"/>
                </a:lnTo>
                <a:lnTo>
                  <a:pt x="489" y="29"/>
                </a:lnTo>
                <a:lnTo>
                  <a:pt x="515" y="41"/>
                </a:lnTo>
                <a:lnTo>
                  <a:pt x="541" y="55"/>
                </a:lnTo>
                <a:lnTo>
                  <a:pt x="565" y="70"/>
                </a:lnTo>
                <a:lnTo>
                  <a:pt x="586" y="88"/>
                </a:lnTo>
                <a:lnTo>
                  <a:pt x="605" y="107"/>
                </a:lnTo>
                <a:lnTo>
                  <a:pt x="621" y="126"/>
                </a:lnTo>
                <a:lnTo>
                  <a:pt x="635" y="148"/>
                </a:lnTo>
                <a:lnTo>
                  <a:pt x="646" y="170"/>
                </a:lnTo>
                <a:lnTo>
                  <a:pt x="655" y="193"/>
                </a:lnTo>
                <a:lnTo>
                  <a:pt x="659" y="216"/>
                </a:lnTo>
                <a:lnTo>
                  <a:pt x="660" y="229"/>
                </a:lnTo>
                <a:lnTo>
                  <a:pt x="662" y="242"/>
                </a:lnTo>
                <a:lnTo>
                  <a:pt x="662" y="242"/>
                </a:lnTo>
                <a:lnTo>
                  <a:pt x="660" y="253"/>
                </a:lnTo>
                <a:lnTo>
                  <a:pt x="659" y="266"/>
                </a:lnTo>
                <a:lnTo>
                  <a:pt x="655" y="290"/>
                </a:lnTo>
                <a:lnTo>
                  <a:pt x="646" y="312"/>
                </a:lnTo>
                <a:lnTo>
                  <a:pt x="635" y="335"/>
                </a:lnTo>
                <a:lnTo>
                  <a:pt x="621" y="356"/>
                </a:lnTo>
                <a:lnTo>
                  <a:pt x="604" y="375"/>
                </a:lnTo>
                <a:lnTo>
                  <a:pt x="584" y="394"/>
                </a:lnTo>
                <a:lnTo>
                  <a:pt x="563" y="410"/>
                </a:lnTo>
                <a:lnTo>
                  <a:pt x="541" y="426"/>
                </a:lnTo>
                <a:lnTo>
                  <a:pt x="514" y="440"/>
                </a:lnTo>
                <a:lnTo>
                  <a:pt x="487" y="453"/>
                </a:lnTo>
                <a:lnTo>
                  <a:pt x="458" y="462"/>
                </a:lnTo>
                <a:lnTo>
                  <a:pt x="428" y="470"/>
                </a:lnTo>
                <a:lnTo>
                  <a:pt x="396" y="475"/>
                </a:lnTo>
                <a:lnTo>
                  <a:pt x="364" y="479"/>
                </a:lnTo>
                <a:lnTo>
                  <a:pt x="330" y="481"/>
                </a:lnTo>
                <a:lnTo>
                  <a:pt x="330" y="481"/>
                </a:lnTo>
                <a:close/>
                <a:moveTo>
                  <a:pt x="715" y="550"/>
                </a:moveTo>
                <a:lnTo>
                  <a:pt x="715" y="550"/>
                </a:lnTo>
                <a:lnTo>
                  <a:pt x="722" y="564"/>
                </a:lnTo>
                <a:lnTo>
                  <a:pt x="728" y="576"/>
                </a:lnTo>
                <a:lnTo>
                  <a:pt x="735" y="586"/>
                </a:lnTo>
                <a:lnTo>
                  <a:pt x="742" y="596"/>
                </a:lnTo>
                <a:lnTo>
                  <a:pt x="756" y="613"/>
                </a:lnTo>
                <a:lnTo>
                  <a:pt x="770" y="628"/>
                </a:lnTo>
                <a:lnTo>
                  <a:pt x="770" y="628"/>
                </a:lnTo>
                <a:lnTo>
                  <a:pt x="777" y="637"/>
                </a:lnTo>
                <a:lnTo>
                  <a:pt x="780" y="642"/>
                </a:lnTo>
                <a:lnTo>
                  <a:pt x="780" y="649"/>
                </a:lnTo>
                <a:lnTo>
                  <a:pt x="780" y="649"/>
                </a:lnTo>
                <a:lnTo>
                  <a:pt x="777" y="655"/>
                </a:lnTo>
                <a:lnTo>
                  <a:pt x="773" y="659"/>
                </a:lnTo>
                <a:lnTo>
                  <a:pt x="768" y="662"/>
                </a:lnTo>
                <a:lnTo>
                  <a:pt x="763" y="662"/>
                </a:lnTo>
                <a:lnTo>
                  <a:pt x="763" y="662"/>
                </a:lnTo>
                <a:lnTo>
                  <a:pt x="742" y="659"/>
                </a:lnTo>
                <a:lnTo>
                  <a:pt x="722" y="655"/>
                </a:lnTo>
                <a:lnTo>
                  <a:pt x="722" y="655"/>
                </a:lnTo>
                <a:lnTo>
                  <a:pt x="687" y="644"/>
                </a:lnTo>
                <a:lnTo>
                  <a:pt x="655" y="630"/>
                </a:lnTo>
                <a:lnTo>
                  <a:pt x="622" y="613"/>
                </a:lnTo>
                <a:lnTo>
                  <a:pt x="607" y="605"/>
                </a:lnTo>
                <a:lnTo>
                  <a:pt x="593" y="595"/>
                </a:lnTo>
                <a:lnTo>
                  <a:pt x="593" y="595"/>
                </a:lnTo>
                <a:lnTo>
                  <a:pt x="572" y="597"/>
                </a:lnTo>
                <a:lnTo>
                  <a:pt x="552" y="599"/>
                </a:lnTo>
                <a:lnTo>
                  <a:pt x="531" y="600"/>
                </a:lnTo>
                <a:lnTo>
                  <a:pt x="510" y="602"/>
                </a:lnTo>
                <a:lnTo>
                  <a:pt x="510" y="602"/>
                </a:lnTo>
                <a:lnTo>
                  <a:pt x="478" y="600"/>
                </a:lnTo>
                <a:lnTo>
                  <a:pt x="447" y="597"/>
                </a:lnTo>
                <a:lnTo>
                  <a:pt x="417" y="592"/>
                </a:lnTo>
                <a:lnTo>
                  <a:pt x="389" y="585"/>
                </a:lnTo>
                <a:lnTo>
                  <a:pt x="361" y="575"/>
                </a:lnTo>
                <a:lnTo>
                  <a:pt x="336" y="565"/>
                </a:lnTo>
                <a:lnTo>
                  <a:pt x="310" y="552"/>
                </a:lnTo>
                <a:lnTo>
                  <a:pt x="288" y="538"/>
                </a:lnTo>
                <a:lnTo>
                  <a:pt x="288" y="538"/>
                </a:lnTo>
                <a:lnTo>
                  <a:pt x="309" y="540"/>
                </a:lnTo>
                <a:lnTo>
                  <a:pt x="330" y="541"/>
                </a:lnTo>
                <a:lnTo>
                  <a:pt x="330" y="541"/>
                </a:lnTo>
                <a:lnTo>
                  <a:pt x="367" y="540"/>
                </a:lnTo>
                <a:lnTo>
                  <a:pt x="404" y="536"/>
                </a:lnTo>
                <a:lnTo>
                  <a:pt x="440" y="529"/>
                </a:lnTo>
                <a:lnTo>
                  <a:pt x="475" y="520"/>
                </a:lnTo>
                <a:lnTo>
                  <a:pt x="508" y="509"/>
                </a:lnTo>
                <a:lnTo>
                  <a:pt x="539" y="495"/>
                </a:lnTo>
                <a:lnTo>
                  <a:pt x="570" y="478"/>
                </a:lnTo>
                <a:lnTo>
                  <a:pt x="598" y="460"/>
                </a:lnTo>
                <a:lnTo>
                  <a:pt x="598" y="460"/>
                </a:lnTo>
                <a:lnTo>
                  <a:pt x="612" y="448"/>
                </a:lnTo>
                <a:lnTo>
                  <a:pt x="626" y="437"/>
                </a:lnTo>
                <a:lnTo>
                  <a:pt x="639" y="426"/>
                </a:lnTo>
                <a:lnTo>
                  <a:pt x="650" y="413"/>
                </a:lnTo>
                <a:lnTo>
                  <a:pt x="662" y="401"/>
                </a:lnTo>
                <a:lnTo>
                  <a:pt x="671" y="388"/>
                </a:lnTo>
                <a:lnTo>
                  <a:pt x="681" y="374"/>
                </a:lnTo>
                <a:lnTo>
                  <a:pt x="690" y="361"/>
                </a:lnTo>
                <a:lnTo>
                  <a:pt x="697" y="347"/>
                </a:lnTo>
                <a:lnTo>
                  <a:pt x="702" y="333"/>
                </a:lnTo>
                <a:lnTo>
                  <a:pt x="708" y="318"/>
                </a:lnTo>
                <a:lnTo>
                  <a:pt x="712" y="304"/>
                </a:lnTo>
                <a:lnTo>
                  <a:pt x="716" y="288"/>
                </a:lnTo>
                <a:lnTo>
                  <a:pt x="719" y="273"/>
                </a:lnTo>
                <a:lnTo>
                  <a:pt x="721" y="257"/>
                </a:lnTo>
                <a:lnTo>
                  <a:pt x="721" y="242"/>
                </a:lnTo>
                <a:lnTo>
                  <a:pt x="721" y="242"/>
                </a:lnTo>
                <a:lnTo>
                  <a:pt x="721" y="223"/>
                </a:lnTo>
                <a:lnTo>
                  <a:pt x="718" y="205"/>
                </a:lnTo>
                <a:lnTo>
                  <a:pt x="715" y="187"/>
                </a:lnTo>
                <a:lnTo>
                  <a:pt x="711" y="170"/>
                </a:lnTo>
                <a:lnTo>
                  <a:pt x="711" y="170"/>
                </a:lnTo>
                <a:lnTo>
                  <a:pt x="725" y="178"/>
                </a:lnTo>
                <a:lnTo>
                  <a:pt x="739" y="188"/>
                </a:lnTo>
                <a:lnTo>
                  <a:pt x="751" y="197"/>
                </a:lnTo>
                <a:lnTo>
                  <a:pt x="764" y="208"/>
                </a:lnTo>
                <a:lnTo>
                  <a:pt x="775" y="218"/>
                </a:lnTo>
                <a:lnTo>
                  <a:pt x="787" y="229"/>
                </a:lnTo>
                <a:lnTo>
                  <a:pt x="796" y="242"/>
                </a:lnTo>
                <a:lnTo>
                  <a:pt x="805" y="253"/>
                </a:lnTo>
                <a:lnTo>
                  <a:pt x="813" y="266"/>
                </a:lnTo>
                <a:lnTo>
                  <a:pt x="820" y="278"/>
                </a:lnTo>
                <a:lnTo>
                  <a:pt x="826" y="291"/>
                </a:lnTo>
                <a:lnTo>
                  <a:pt x="832" y="305"/>
                </a:lnTo>
                <a:lnTo>
                  <a:pt x="836" y="319"/>
                </a:lnTo>
                <a:lnTo>
                  <a:pt x="839" y="333"/>
                </a:lnTo>
                <a:lnTo>
                  <a:pt x="840" y="347"/>
                </a:lnTo>
                <a:lnTo>
                  <a:pt x="840" y="363"/>
                </a:lnTo>
                <a:lnTo>
                  <a:pt x="840" y="363"/>
                </a:lnTo>
                <a:lnTo>
                  <a:pt x="840" y="377"/>
                </a:lnTo>
                <a:lnTo>
                  <a:pt x="839" y="391"/>
                </a:lnTo>
                <a:lnTo>
                  <a:pt x="836" y="403"/>
                </a:lnTo>
                <a:lnTo>
                  <a:pt x="832" y="417"/>
                </a:lnTo>
                <a:lnTo>
                  <a:pt x="827" y="430"/>
                </a:lnTo>
                <a:lnTo>
                  <a:pt x="820" y="444"/>
                </a:lnTo>
                <a:lnTo>
                  <a:pt x="815" y="455"/>
                </a:lnTo>
                <a:lnTo>
                  <a:pt x="806" y="468"/>
                </a:lnTo>
                <a:lnTo>
                  <a:pt x="798" y="479"/>
                </a:lnTo>
                <a:lnTo>
                  <a:pt x="788" y="492"/>
                </a:lnTo>
                <a:lnTo>
                  <a:pt x="778" y="502"/>
                </a:lnTo>
                <a:lnTo>
                  <a:pt x="767" y="513"/>
                </a:lnTo>
                <a:lnTo>
                  <a:pt x="743" y="533"/>
                </a:lnTo>
                <a:lnTo>
                  <a:pt x="715" y="550"/>
                </a:lnTo>
                <a:lnTo>
                  <a:pt x="715" y="55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dirty="0">
              <a:latin typeface="Georgia"/>
            </a:endParaRPr>
          </a:p>
        </p:txBody>
      </p:sp>
      <p:sp>
        <p:nvSpPr>
          <p:cNvPr id="36" name="Freeform 10"/>
          <p:cNvSpPr>
            <a:spLocks noEditPoints="1"/>
          </p:cNvSpPr>
          <p:nvPr/>
        </p:nvSpPr>
        <p:spPr bwMode="auto">
          <a:xfrm>
            <a:off x="6220153" y="2029884"/>
            <a:ext cx="559360" cy="424914"/>
          </a:xfrm>
          <a:custGeom>
            <a:avLst/>
            <a:gdLst>
              <a:gd name="T0" fmla="*/ 595 w 658"/>
              <a:gd name="T1" fmla="*/ 160 h 517"/>
              <a:gd name="T2" fmla="*/ 422 w 658"/>
              <a:gd name="T3" fmla="*/ 280 h 517"/>
              <a:gd name="T4" fmla="*/ 379 w 658"/>
              <a:gd name="T5" fmla="*/ 311 h 517"/>
              <a:gd name="T6" fmla="*/ 352 w 658"/>
              <a:gd name="T7" fmla="*/ 325 h 517"/>
              <a:gd name="T8" fmla="*/ 328 w 658"/>
              <a:gd name="T9" fmla="*/ 330 h 517"/>
              <a:gd name="T10" fmla="*/ 328 w 658"/>
              <a:gd name="T11" fmla="*/ 330 h 517"/>
              <a:gd name="T12" fmla="*/ 317 w 658"/>
              <a:gd name="T13" fmla="*/ 327 h 517"/>
              <a:gd name="T14" fmla="*/ 292 w 658"/>
              <a:gd name="T15" fmla="*/ 318 h 517"/>
              <a:gd name="T16" fmla="*/ 255 w 658"/>
              <a:gd name="T17" fmla="*/ 294 h 517"/>
              <a:gd name="T18" fmla="*/ 234 w 658"/>
              <a:gd name="T19" fmla="*/ 280 h 517"/>
              <a:gd name="T20" fmla="*/ 63 w 658"/>
              <a:gd name="T21" fmla="*/ 160 h 517"/>
              <a:gd name="T22" fmla="*/ 42 w 658"/>
              <a:gd name="T23" fmla="*/ 142 h 517"/>
              <a:gd name="T24" fmla="*/ 21 w 658"/>
              <a:gd name="T25" fmla="*/ 119 h 517"/>
              <a:gd name="T26" fmla="*/ 5 w 658"/>
              <a:gd name="T27" fmla="*/ 93 h 517"/>
              <a:gd name="T28" fmla="*/ 0 w 658"/>
              <a:gd name="T29" fmla="*/ 67 h 517"/>
              <a:gd name="T30" fmla="*/ 0 w 658"/>
              <a:gd name="T31" fmla="*/ 53 h 517"/>
              <a:gd name="T32" fmla="*/ 8 w 658"/>
              <a:gd name="T33" fmla="*/ 29 h 517"/>
              <a:gd name="T34" fmla="*/ 22 w 658"/>
              <a:gd name="T35" fmla="*/ 11 h 517"/>
              <a:gd name="T36" fmla="*/ 44 w 658"/>
              <a:gd name="T37" fmla="*/ 1 h 517"/>
              <a:gd name="T38" fmla="*/ 599 w 658"/>
              <a:gd name="T39" fmla="*/ 0 h 517"/>
              <a:gd name="T40" fmla="*/ 611 w 658"/>
              <a:gd name="T41" fmla="*/ 1 h 517"/>
              <a:gd name="T42" fmla="*/ 632 w 658"/>
              <a:gd name="T43" fmla="*/ 10 h 517"/>
              <a:gd name="T44" fmla="*/ 647 w 658"/>
              <a:gd name="T45" fmla="*/ 27 h 517"/>
              <a:gd name="T46" fmla="*/ 657 w 658"/>
              <a:gd name="T47" fmla="*/ 48 h 517"/>
              <a:gd name="T48" fmla="*/ 658 w 658"/>
              <a:gd name="T49" fmla="*/ 59 h 517"/>
              <a:gd name="T50" fmla="*/ 653 w 658"/>
              <a:gd name="T51" fmla="*/ 88 h 517"/>
              <a:gd name="T52" fmla="*/ 639 w 658"/>
              <a:gd name="T53" fmla="*/ 117 h 517"/>
              <a:gd name="T54" fmla="*/ 619 w 658"/>
              <a:gd name="T55" fmla="*/ 140 h 517"/>
              <a:gd name="T56" fmla="*/ 595 w 658"/>
              <a:gd name="T57" fmla="*/ 160 h 517"/>
              <a:gd name="T58" fmla="*/ 658 w 658"/>
              <a:gd name="T59" fmla="*/ 460 h 517"/>
              <a:gd name="T60" fmla="*/ 657 w 658"/>
              <a:gd name="T61" fmla="*/ 471 h 517"/>
              <a:gd name="T62" fmla="*/ 647 w 658"/>
              <a:gd name="T63" fmla="*/ 492 h 517"/>
              <a:gd name="T64" fmla="*/ 632 w 658"/>
              <a:gd name="T65" fmla="*/ 507 h 517"/>
              <a:gd name="T66" fmla="*/ 611 w 658"/>
              <a:gd name="T67" fmla="*/ 517 h 517"/>
              <a:gd name="T68" fmla="*/ 59 w 658"/>
              <a:gd name="T69" fmla="*/ 517 h 517"/>
              <a:gd name="T70" fmla="*/ 46 w 658"/>
              <a:gd name="T71" fmla="*/ 517 h 517"/>
              <a:gd name="T72" fmla="*/ 25 w 658"/>
              <a:gd name="T73" fmla="*/ 507 h 517"/>
              <a:gd name="T74" fmla="*/ 9 w 658"/>
              <a:gd name="T75" fmla="*/ 492 h 517"/>
              <a:gd name="T76" fmla="*/ 1 w 658"/>
              <a:gd name="T77" fmla="*/ 471 h 517"/>
              <a:gd name="T78" fmla="*/ 0 w 658"/>
              <a:gd name="T79" fmla="*/ 167 h 517"/>
              <a:gd name="T80" fmla="*/ 16 w 658"/>
              <a:gd name="T81" fmla="*/ 184 h 517"/>
              <a:gd name="T82" fmla="*/ 36 w 658"/>
              <a:gd name="T83" fmla="*/ 200 h 517"/>
              <a:gd name="T84" fmla="*/ 174 w 658"/>
              <a:gd name="T85" fmla="*/ 294 h 517"/>
              <a:gd name="T86" fmla="*/ 219 w 658"/>
              <a:gd name="T87" fmla="*/ 326 h 517"/>
              <a:gd name="T88" fmla="*/ 257 w 658"/>
              <a:gd name="T89" fmla="*/ 351 h 517"/>
              <a:gd name="T90" fmla="*/ 285 w 658"/>
              <a:gd name="T91" fmla="*/ 367 h 517"/>
              <a:gd name="T92" fmla="*/ 313 w 658"/>
              <a:gd name="T93" fmla="*/ 375 h 517"/>
              <a:gd name="T94" fmla="*/ 328 w 658"/>
              <a:gd name="T95" fmla="*/ 377 h 517"/>
              <a:gd name="T96" fmla="*/ 328 w 658"/>
              <a:gd name="T97" fmla="*/ 377 h 517"/>
              <a:gd name="T98" fmla="*/ 359 w 658"/>
              <a:gd name="T99" fmla="*/ 372 h 517"/>
              <a:gd name="T100" fmla="*/ 387 w 658"/>
              <a:gd name="T101" fmla="*/ 360 h 517"/>
              <a:gd name="T102" fmla="*/ 414 w 658"/>
              <a:gd name="T103" fmla="*/ 343 h 517"/>
              <a:gd name="T104" fmla="*/ 438 w 658"/>
              <a:gd name="T105" fmla="*/ 326 h 517"/>
              <a:gd name="T106" fmla="*/ 621 w 658"/>
              <a:gd name="T107" fmla="*/ 200 h 517"/>
              <a:gd name="T108" fmla="*/ 640 w 658"/>
              <a:gd name="T109" fmla="*/ 184 h 517"/>
              <a:gd name="T110" fmla="*/ 658 w 658"/>
              <a:gd name="T111" fmla="*/ 46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8" h="517">
                <a:moveTo>
                  <a:pt x="595" y="160"/>
                </a:moveTo>
                <a:lnTo>
                  <a:pt x="595" y="160"/>
                </a:lnTo>
                <a:lnTo>
                  <a:pt x="422" y="280"/>
                </a:lnTo>
                <a:lnTo>
                  <a:pt x="422" y="280"/>
                </a:lnTo>
                <a:lnTo>
                  <a:pt x="403" y="294"/>
                </a:lnTo>
                <a:lnTo>
                  <a:pt x="379" y="311"/>
                </a:lnTo>
                <a:lnTo>
                  <a:pt x="365" y="318"/>
                </a:lnTo>
                <a:lnTo>
                  <a:pt x="352" y="325"/>
                </a:lnTo>
                <a:lnTo>
                  <a:pt x="341" y="327"/>
                </a:lnTo>
                <a:lnTo>
                  <a:pt x="328" y="330"/>
                </a:lnTo>
                <a:lnTo>
                  <a:pt x="328" y="330"/>
                </a:lnTo>
                <a:lnTo>
                  <a:pt x="328" y="330"/>
                </a:lnTo>
                <a:lnTo>
                  <a:pt x="328" y="330"/>
                </a:lnTo>
                <a:lnTo>
                  <a:pt x="317" y="327"/>
                </a:lnTo>
                <a:lnTo>
                  <a:pt x="304" y="325"/>
                </a:lnTo>
                <a:lnTo>
                  <a:pt x="292" y="318"/>
                </a:lnTo>
                <a:lnTo>
                  <a:pt x="279" y="311"/>
                </a:lnTo>
                <a:lnTo>
                  <a:pt x="255" y="294"/>
                </a:lnTo>
                <a:lnTo>
                  <a:pt x="234" y="280"/>
                </a:lnTo>
                <a:lnTo>
                  <a:pt x="234" y="280"/>
                </a:lnTo>
                <a:lnTo>
                  <a:pt x="63" y="160"/>
                </a:lnTo>
                <a:lnTo>
                  <a:pt x="63" y="160"/>
                </a:lnTo>
                <a:lnTo>
                  <a:pt x="53" y="152"/>
                </a:lnTo>
                <a:lnTo>
                  <a:pt x="42" y="142"/>
                </a:lnTo>
                <a:lnTo>
                  <a:pt x="30" y="132"/>
                </a:lnTo>
                <a:lnTo>
                  <a:pt x="21" y="119"/>
                </a:lnTo>
                <a:lnTo>
                  <a:pt x="12" y="107"/>
                </a:lnTo>
                <a:lnTo>
                  <a:pt x="5" y="93"/>
                </a:lnTo>
                <a:lnTo>
                  <a:pt x="1" y="80"/>
                </a:lnTo>
                <a:lnTo>
                  <a:pt x="0" y="67"/>
                </a:lnTo>
                <a:lnTo>
                  <a:pt x="0" y="67"/>
                </a:lnTo>
                <a:lnTo>
                  <a:pt x="0" y="53"/>
                </a:lnTo>
                <a:lnTo>
                  <a:pt x="2" y="42"/>
                </a:lnTo>
                <a:lnTo>
                  <a:pt x="8" y="29"/>
                </a:lnTo>
                <a:lnTo>
                  <a:pt x="14" y="20"/>
                </a:lnTo>
                <a:lnTo>
                  <a:pt x="22" y="11"/>
                </a:lnTo>
                <a:lnTo>
                  <a:pt x="32" y="6"/>
                </a:lnTo>
                <a:lnTo>
                  <a:pt x="44" y="1"/>
                </a:lnTo>
                <a:lnTo>
                  <a:pt x="59" y="0"/>
                </a:lnTo>
                <a:lnTo>
                  <a:pt x="599" y="0"/>
                </a:lnTo>
                <a:lnTo>
                  <a:pt x="599" y="0"/>
                </a:lnTo>
                <a:lnTo>
                  <a:pt x="611" y="1"/>
                </a:lnTo>
                <a:lnTo>
                  <a:pt x="622" y="4"/>
                </a:lnTo>
                <a:lnTo>
                  <a:pt x="632" y="10"/>
                </a:lnTo>
                <a:lnTo>
                  <a:pt x="640" y="17"/>
                </a:lnTo>
                <a:lnTo>
                  <a:pt x="647" y="27"/>
                </a:lnTo>
                <a:lnTo>
                  <a:pt x="653" y="36"/>
                </a:lnTo>
                <a:lnTo>
                  <a:pt x="657" y="48"/>
                </a:lnTo>
                <a:lnTo>
                  <a:pt x="658" y="59"/>
                </a:lnTo>
                <a:lnTo>
                  <a:pt x="658" y="59"/>
                </a:lnTo>
                <a:lnTo>
                  <a:pt x="657" y="74"/>
                </a:lnTo>
                <a:lnTo>
                  <a:pt x="653" y="88"/>
                </a:lnTo>
                <a:lnTo>
                  <a:pt x="646" y="103"/>
                </a:lnTo>
                <a:lnTo>
                  <a:pt x="639" y="117"/>
                </a:lnTo>
                <a:lnTo>
                  <a:pt x="629" y="129"/>
                </a:lnTo>
                <a:lnTo>
                  <a:pt x="619" y="140"/>
                </a:lnTo>
                <a:lnTo>
                  <a:pt x="606" y="150"/>
                </a:lnTo>
                <a:lnTo>
                  <a:pt x="595" y="160"/>
                </a:lnTo>
                <a:lnTo>
                  <a:pt x="595" y="160"/>
                </a:lnTo>
                <a:close/>
                <a:moveTo>
                  <a:pt x="658" y="460"/>
                </a:moveTo>
                <a:lnTo>
                  <a:pt x="658" y="460"/>
                </a:lnTo>
                <a:lnTo>
                  <a:pt x="657" y="471"/>
                </a:lnTo>
                <a:lnTo>
                  <a:pt x="653" y="482"/>
                </a:lnTo>
                <a:lnTo>
                  <a:pt x="647" y="492"/>
                </a:lnTo>
                <a:lnTo>
                  <a:pt x="640" y="500"/>
                </a:lnTo>
                <a:lnTo>
                  <a:pt x="632" y="507"/>
                </a:lnTo>
                <a:lnTo>
                  <a:pt x="622" y="513"/>
                </a:lnTo>
                <a:lnTo>
                  <a:pt x="611" y="517"/>
                </a:lnTo>
                <a:lnTo>
                  <a:pt x="599" y="517"/>
                </a:lnTo>
                <a:lnTo>
                  <a:pt x="59" y="517"/>
                </a:lnTo>
                <a:lnTo>
                  <a:pt x="59" y="517"/>
                </a:lnTo>
                <a:lnTo>
                  <a:pt x="46" y="517"/>
                </a:lnTo>
                <a:lnTo>
                  <a:pt x="35" y="513"/>
                </a:lnTo>
                <a:lnTo>
                  <a:pt x="25" y="507"/>
                </a:lnTo>
                <a:lnTo>
                  <a:pt x="16" y="500"/>
                </a:lnTo>
                <a:lnTo>
                  <a:pt x="9" y="492"/>
                </a:lnTo>
                <a:lnTo>
                  <a:pt x="4" y="482"/>
                </a:lnTo>
                <a:lnTo>
                  <a:pt x="1" y="471"/>
                </a:lnTo>
                <a:lnTo>
                  <a:pt x="0" y="460"/>
                </a:lnTo>
                <a:lnTo>
                  <a:pt x="0" y="167"/>
                </a:lnTo>
                <a:lnTo>
                  <a:pt x="0" y="167"/>
                </a:lnTo>
                <a:lnTo>
                  <a:pt x="16" y="184"/>
                </a:lnTo>
                <a:lnTo>
                  <a:pt x="36" y="200"/>
                </a:lnTo>
                <a:lnTo>
                  <a:pt x="36" y="200"/>
                </a:lnTo>
                <a:lnTo>
                  <a:pt x="129" y="261"/>
                </a:lnTo>
                <a:lnTo>
                  <a:pt x="174" y="294"/>
                </a:lnTo>
                <a:lnTo>
                  <a:pt x="219" y="326"/>
                </a:lnTo>
                <a:lnTo>
                  <a:pt x="219" y="326"/>
                </a:lnTo>
                <a:lnTo>
                  <a:pt x="244" y="343"/>
                </a:lnTo>
                <a:lnTo>
                  <a:pt x="257" y="351"/>
                </a:lnTo>
                <a:lnTo>
                  <a:pt x="271" y="360"/>
                </a:lnTo>
                <a:lnTo>
                  <a:pt x="285" y="367"/>
                </a:lnTo>
                <a:lnTo>
                  <a:pt x="299" y="372"/>
                </a:lnTo>
                <a:lnTo>
                  <a:pt x="313" y="375"/>
                </a:lnTo>
                <a:lnTo>
                  <a:pt x="328" y="377"/>
                </a:lnTo>
                <a:lnTo>
                  <a:pt x="328" y="377"/>
                </a:lnTo>
                <a:lnTo>
                  <a:pt x="328" y="377"/>
                </a:lnTo>
                <a:lnTo>
                  <a:pt x="328" y="377"/>
                </a:lnTo>
                <a:lnTo>
                  <a:pt x="344" y="375"/>
                </a:lnTo>
                <a:lnTo>
                  <a:pt x="359" y="372"/>
                </a:lnTo>
                <a:lnTo>
                  <a:pt x="373" y="367"/>
                </a:lnTo>
                <a:lnTo>
                  <a:pt x="387" y="360"/>
                </a:lnTo>
                <a:lnTo>
                  <a:pt x="400" y="351"/>
                </a:lnTo>
                <a:lnTo>
                  <a:pt x="414" y="343"/>
                </a:lnTo>
                <a:lnTo>
                  <a:pt x="438" y="326"/>
                </a:lnTo>
                <a:lnTo>
                  <a:pt x="438" y="326"/>
                </a:lnTo>
                <a:lnTo>
                  <a:pt x="529" y="261"/>
                </a:lnTo>
                <a:lnTo>
                  <a:pt x="621" y="200"/>
                </a:lnTo>
                <a:lnTo>
                  <a:pt x="621" y="200"/>
                </a:lnTo>
                <a:lnTo>
                  <a:pt x="640" y="184"/>
                </a:lnTo>
                <a:lnTo>
                  <a:pt x="658" y="167"/>
                </a:lnTo>
                <a:lnTo>
                  <a:pt x="658" y="460"/>
                </a:lnTo>
                <a:close/>
              </a:path>
            </a:pathLst>
          </a:custGeom>
          <a:solidFill>
            <a:srgbClr val="EB44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Georgia"/>
            </a:endParaRPr>
          </a:p>
        </p:txBody>
      </p:sp>
      <p:sp>
        <p:nvSpPr>
          <p:cNvPr id="37" name="Freeform 11"/>
          <p:cNvSpPr>
            <a:spLocks noEditPoints="1"/>
          </p:cNvSpPr>
          <p:nvPr/>
        </p:nvSpPr>
        <p:spPr bwMode="auto">
          <a:xfrm>
            <a:off x="5638235" y="1783236"/>
            <a:ext cx="543716" cy="712180"/>
          </a:xfrm>
          <a:custGeom>
            <a:avLst/>
            <a:gdLst>
              <a:gd name="T0" fmla="*/ 441 w 682"/>
              <a:gd name="T1" fmla="*/ 284 h 797"/>
              <a:gd name="T2" fmla="*/ 682 w 682"/>
              <a:gd name="T3" fmla="*/ 284 h 797"/>
              <a:gd name="T4" fmla="*/ 682 w 682"/>
              <a:gd name="T5" fmla="*/ 755 h 797"/>
              <a:gd name="T6" fmla="*/ 682 w 682"/>
              <a:gd name="T7" fmla="*/ 755 h 797"/>
              <a:gd name="T8" fmla="*/ 682 w 682"/>
              <a:gd name="T9" fmla="*/ 764 h 797"/>
              <a:gd name="T10" fmla="*/ 680 w 682"/>
              <a:gd name="T11" fmla="*/ 772 h 797"/>
              <a:gd name="T12" fmla="*/ 675 w 682"/>
              <a:gd name="T13" fmla="*/ 779 h 797"/>
              <a:gd name="T14" fmla="*/ 670 w 682"/>
              <a:gd name="T15" fmla="*/ 785 h 797"/>
              <a:gd name="T16" fmla="*/ 664 w 682"/>
              <a:gd name="T17" fmla="*/ 790 h 797"/>
              <a:gd name="T18" fmla="*/ 657 w 682"/>
              <a:gd name="T19" fmla="*/ 795 h 797"/>
              <a:gd name="T20" fmla="*/ 649 w 682"/>
              <a:gd name="T21" fmla="*/ 797 h 797"/>
              <a:gd name="T22" fmla="*/ 640 w 682"/>
              <a:gd name="T23" fmla="*/ 797 h 797"/>
              <a:gd name="T24" fmla="*/ 42 w 682"/>
              <a:gd name="T25" fmla="*/ 797 h 797"/>
              <a:gd name="T26" fmla="*/ 42 w 682"/>
              <a:gd name="T27" fmla="*/ 797 h 797"/>
              <a:gd name="T28" fmla="*/ 33 w 682"/>
              <a:gd name="T29" fmla="*/ 797 h 797"/>
              <a:gd name="T30" fmla="*/ 25 w 682"/>
              <a:gd name="T31" fmla="*/ 795 h 797"/>
              <a:gd name="T32" fmla="*/ 18 w 682"/>
              <a:gd name="T33" fmla="*/ 790 h 797"/>
              <a:gd name="T34" fmla="*/ 12 w 682"/>
              <a:gd name="T35" fmla="*/ 785 h 797"/>
              <a:gd name="T36" fmla="*/ 7 w 682"/>
              <a:gd name="T37" fmla="*/ 779 h 797"/>
              <a:gd name="T38" fmla="*/ 2 w 682"/>
              <a:gd name="T39" fmla="*/ 772 h 797"/>
              <a:gd name="T40" fmla="*/ 0 w 682"/>
              <a:gd name="T41" fmla="*/ 764 h 797"/>
              <a:gd name="T42" fmla="*/ 0 w 682"/>
              <a:gd name="T43" fmla="*/ 755 h 797"/>
              <a:gd name="T44" fmla="*/ 0 w 682"/>
              <a:gd name="T45" fmla="*/ 42 h 797"/>
              <a:gd name="T46" fmla="*/ 0 w 682"/>
              <a:gd name="T47" fmla="*/ 42 h 797"/>
              <a:gd name="T48" fmla="*/ 0 w 682"/>
              <a:gd name="T49" fmla="*/ 34 h 797"/>
              <a:gd name="T50" fmla="*/ 2 w 682"/>
              <a:gd name="T51" fmla="*/ 25 h 797"/>
              <a:gd name="T52" fmla="*/ 7 w 682"/>
              <a:gd name="T53" fmla="*/ 18 h 797"/>
              <a:gd name="T54" fmla="*/ 12 w 682"/>
              <a:gd name="T55" fmla="*/ 13 h 797"/>
              <a:gd name="T56" fmla="*/ 18 w 682"/>
              <a:gd name="T57" fmla="*/ 7 h 797"/>
              <a:gd name="T58" fmla="*/ 25 w 682"/>
              <a:gd name="T59" fmla="*/ 3 h 797"/>
              <a:gd name="T60" fmla="*/ 33 w 682"/>
              <a:gd name="T61" fmla="*/ 0 h 797"/>
              <a:gd name="T62" fmla="*/ 42 w 682"/>
              <a:gd name="T63" fmla="*/ 0 h 797"/>
              <a:gd name="T64" fmla="*/ 397 w 682"/>
              <a:gd name="T65" fmla="*/ 0 h 797"/>
              <a:gd name="T66" fmla="*/ 397 w 682"/>
              <a:gd name="T67" fmla="*/ 242 h 797"/>
              <a:gd name="T68" fmla="*/ 397 w 682"/>
              <a:gd name="T69" fmla="*/ 242 h 797"/>
              <a:gd name="T70" fmla="*/ 399 w 682"/>
              <a:gd name="T71" fmla="*/ 250 h 797"/>
              <a:gd name="T72" fmla="*/ 401 w 682"/>
              <a:gd name="T73" fmla="*/ 259 h 797"/>
              <a:gd name="T74" fmla="*/ 406 w 682"/>
              <a:gd name="T75" fmla="*/ 266 h 797"/>
              <a:gd name="T76" fmla="*/ 410 w 682"/>
              <a:gd name="T77" fmla="*/ 273 h 797"/>
              <a:gd name="T78" fmla="*/ 417 w 682"/>
              <a:gd name="T79" fmla="*/ 277 h 797"/>
              <a:gd name="T80" fmla="*/ 424 w 682"/>
              <a:gd name="T81" fmla="*/ 281 h 797"/>
              <a:gd name="T82" fmla="*/ 432 w 682"/>
              <a:gd name="T83" fmla="*/ 284 h 797"/>
              <a:gd name="T84" fmla="*/ 441 w 682"/>
              <a:gd name="T85" fmla="*/ 284 h 797"/>
              <a:gd name="T86" fmla="*/ 441 w 682"/>
              <a:gd name="T87" fmla="*/ 284 h 797"/>
              <a:gd name="T88" fmla="*/ 455 w 682"/>
              <a:gd name="T89" fmla="*/ 17 h 797"/>
              <a:gd name="T90" fmla="*/ 455 w 682"/>
              <a:gd name="T91" fmla="*/ 17 h 797"/>
              <a:gd name="T92" fmla="*/ 463 w 682"/>
              <a:gd name="T93" fmla="*/ 24 h 797"/>
              <a:gd name="T94" fmla="*/ 470 w 682"/>
              <a:gd name="T95" fmla="*/ 30 h 797"/>
              <a:gd name="T96" fmla="*/ 653 w 682"/>
              <a:gd name="T97" fmla="*/ 211 h 797"/>
              <a:gd name="T98" fmla="*/ 653 w 682"/>
              <a:gd name="T99" fmla="*/ 211 h 797"/>
              <a:gd name="T100" fmla="*/ 658 w 682"/>
              <a:gd name="T101" fmla="*/ 219 h 797"/>
              <a:gd name="T102" fmla="*/ 664 w 682"/>
              <a:gd name="T103" fmla="*/ 228 h 797"/>
              <a:gd name="T104" fmla="*/ 455 w 682"/>
              <a:gd name="T105" fmla="*/ 228 h 797"/>
              <a:gd name="T106" fmla="*/ 455 w 682"/>
              <a:gd name="T107" fmla="*/ 17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2" h="797">
                <a:moveTo>
                  <a:pt x="441" y="284"/>
                </a:moveTo>
                <a:lnTo>
                  <a:pt x="682" y="284"/>
                </a:lnTo>
                <a:lnTo>
                  <a:pt x="682" y="755"/>
                </a:lnTo>
                <a:lnTo>
                  <a:pt x="682" y="755"/>
                </a:lnTo>
                <a:lnTo>
                  <a:pt x="682" y="764"/>
                </a:lnTo>
                <a:lnTo>
                  <a:pt x="680" y="772"/>
                </a:lnTo>
                <a:lnTo>
                  <a:pt x="675" y="779"/>
                </a:lnTo>
                <a:lnTo>
                  <a:pt x="670" y="785"/>
                </a:lnTo>
                <a:lnTo>
                  <a:pt x="664" y="790"/>
                </a:lnTo>
                <a:lnTo>
                  <a:pt x="657" y="795"/>
                </a:lnTo>
                <a:lnTo>
                  <a:pt x="649" y="797"/>
                </a:lnTo>
                <a:lnTo>
                  <a:pt x="640" y="797"/>
                </a:lnTo>
                <a:lnTo>
                  <a:pt x="42" y="797"/>
                </a:lnTo>
                <a:lnTo>
                  <a:pt x="42" y="797"/>
                </a:lnTo>
                <a:lnTo>
                  <a:pt x="33" y="797"/>
                </a:lnTo>
                <a:lnTo>
                  <a:pt x="25" y="795"/>
                </a:lnTo>
                <a:lnTo>
                  <a:pt x="18" y="790"/>
                </a:lnTo>
                <a:lnTo>
                  <a:pt x="12" y="785"/>
                </a:lnTo>
                <a:lnTo>
                  <a:pt x="7" y="779"/>
                </a:lnTo>
                <a:lnTo>
                  <a:pt x="2" y="772"/>
                </a:lnTo>
                <a:lnTo>
                  <a:pt x="0" y="764"/>
                </a:lnTo>
                <a:lnTo>
                  <a:pt x="0" y="755"/>
                </a:lnTo>
                <a:lnTo>
                  <a:pt x="0" y="42"/>
                </a:lnTo>
                <a:lnTo>
                  <a:pt x="0" y="42"/>
                </a:lnTo>
                <a:lnTo>
                  <a:pt x="0" y="34"/>
                </a:lnTo>
                <a:lnTo>
                  <a:pt x="2" y="25"/>
                </a:lnTo>
                <a:lnTo>
                  <a:pt x="7" y="18"/>
                </a:lnTo>
                <a:lnTo>
                  <a:pt x="12" y="13"/>
                </a:lnTo>
                <a:lnTo>
                  <a:pt x="18" y="7"/>
                </a:lnTo>
                <a:lnTo>
                  <a:pt x="25" y="3"/>
                </a:lnTo>
                <a:lnTo>
                  <a:pt x="33" y="0"/>
                </a:lnTo>
                <a:lnTo>
                  <a:pt x="42" y="0"/>
                </a:lnTo>
                <a:lnTo>
                  <a:pt x="397" y="0"/>
                </a:lnTo>
                <a:lnTo>
                  <a:pt x="397" y="242"/>
                </a:lnTo>
                <a:lnTo>
                  <a:pt x="397" y="242"/>
                </a:lnTo>
                <a:lnTo>
                  <a:pt x="399" y="250"/>
                </a:lnTo>
                <a:lnTo>
                  <a:pt x="401" y="259"/>
                </a:lnTo>
                <a:lnTo>
                  <a:pt x="406" y="266"/>
                </a:lnTo>
                <a:lnTo>
                  <a:pt x="410" y="273"/>
                </a:lnTo>
                <a:lnTo>
                  <a:pt x="417" y="277"/>
                </a:lnTo>
                <a:lnTo>
                  <a:pt x="424" y="281"/>
                </a:lnTo>
                <a:lnTo>
                  <a:pt x="432" y="284"/>
                </a:lnTo>
                <a:lnTo>
                  <a:pt x="441" y="284"/>
                </a:lnTo>
                <a:lnTo>
                  <a:pt x="441" y="284"/>
                </a:lnTo>
                <a:close/>
                <a:moveTo>
                  <a:pt x="455" y="17"/>
                </a:moveTo>
                <a:lnTo>
                  <a:pt x="455" y="17"/>
                </a:lnTo>
                <a:lnTo>
                  <a:pt x="463" y="24"/>
                </a:lnTo>
                <a:lnTo>
                  <a:pt x="470" y="30"/>
                </a:lnTo>
                <a:lnTo>
                  <a:pt x="653" y="211"/>
                </a:lnTo>
                <a:lnTo>
                  <a:pt x="653" y="211"/>
                </a:lnTo>
                <a:lnTo>
                  <a:pt x="658" y="219"/>
                </a:lnTo>
                <a:lnTo>
                  <a:pt x="664" y="228"/>
                </a:lnTo>
                <a:lnTo>
                  <a:pt x="455" y="228"/>
                </a:lnTo>
                <a:lnTo>
                  <a:pt x="455" y="17"/>
                </a:lnTo>
                <a:close/>
              </a:path>
            </a:pathLst>
          </a:custGeom>
          <a:solidFill>
            <a:srgbClr val="FF6600"/>
          </a:solidFill>
          <a:ln>
            <a:noFill/>
          </a:ln>
          <a:extLst/>
        </p:spPr>
        <p:txBody>
          <a:bodyPr vert="horz" wrap="square" lIns="91440" tIns="45720" rIns="91440" bIns="45720" numCol="1" anchor="t" anchorCtr="0" compatLnSpc="1">
            <a:prstTxWarp prst="textNoShape">
              <a:avLst/>
            </a:prstTxWarp>
          </a:bodyPr>
          <a:lstStyle/>
          <a:p>
            <a:endParaRPr lang="en-US" dirty="0">
              <a:latin typeface="Georgia"/>
            </a:endParaRPr>
          </a:p>
        </p:txBody>
      </p:sp>
      <p:sp>
        <p:nvSpPr>
          <p:cNvPr id="39" name="Freeform 13"/>
          <p:cNvSpPr>
            <a:spLocks/>
          </p:cNvSpPr>
          <p:nvPr/>
        </p:nvSpPr>
        <p:spPr bwMode="auto">
          <a:xfrm>
            <a:off x="2471692" y="1983515"/>
            <a:ext cx="561629" cy="344322"/>
          </a:xfrm>
          <a:custGeom>
            <a:avLst/>
            <a:gdLst>
              <a:gd name="T0" fmla="*/ 606 w 606"/>
              <a:gd name="T1" fmla="*/ 289 h 313"/>
              <a:gd name="T2" fmla="*/ 602 w 606"/>
              <a:gd name="T3" fmla="*/ 297 h 313"/>
              <a:gd name="T4" fmla="*/ 592 w 606"/>
              <a:gd name="T5" fmla="*/ 303 h 313"/>
              <a:gd name="T6" fmla="*/ 584 w 606"/>
              <a:gd name="T7" fmla="*/ 304 h 313"/>
              <a:gd name="T8" fmla="*/ 575 w 606"/>
              <a:gd name="T9" fmla="*/ 303 h 313"/>
              <a:gd name="T10" fmla="*/ 433 w 606"/>
              <a:gd name="T11" fmla="*/ 201 h 313"/>
              <a:gd name="T12" fmla="*/ 433 w 606"/>
              <a:gd name="T13" fmla="*/ 242 h 313"/>
              <a:gd name="T14" fmla="*/ 430 w 606"/>
              <a:gd name="T15" fmla="*/ 256 h 313"/>
              <a:gd name="T16" fmla="*/ 425 w 606"/>
              <a:gd name="T17" fmla="*/ 269 h 313"/>
              <a:gd name="T18" fmla="*/ 404 w 606"/>
              <a:gd name="T19" fmla="*/ 291 h 313"/>
              <a:gd name="T20" fmla="*/ 373 w 606"/>
              <a:gd name="T21" fmla="*/ 307 h 313"/>
              <a:gd name="T22" fmla="*/ 335 w 606"/>
              <a:gd name="T23" fmla="*/ 313 h 313"/>
              <a:gd name="T24" fmla="*/ 97 w 606"/>
              <a:gd name="T25" fmla="*/ 313 h 313"/>
              <a:gd name="T26" fmla="*/ 59 w 606"/>
              <a:gd name="T27" fmla="*/ 307 h 313"/>
              <a:gd name="T28" fmla="*/ 29 w 606"/>
              <a:gd name="T29" fmla="*/ 291 h 313"/>
              <a:gd name="T30" fmla="*/ 8 w 606"/>
              <a:gd name="T31" fmla="*/ 269 h 313"/>
              <a:gd name="T32" fmla="*/ 2 w 606"/>
              <a:gd name="T33" fmla="*/ 256 h 313"/>
              <a:gd name="T34" fmla="*/ 0 w 606"/>
              <a:gd name="T35" fmla="*/ 242 h 313"/>
              <a:gd name="T36" fmla="*/ 0 w 606"/>
              <a:gd name="T37" fmla="*/ 71 h 313"/>
              <a:gd name="T38" fmla="*/ 2 w 606"/>
              <a:gd name="T39" fmla="*/ 57 h 313"/>
              <a:gd name="T40" fmla="*/ 8 w 606"/>
              <a:gd name="T41" fmla="*/ 43 h 313"/>
              <a:gd name="T42" fmla="*/ 29 w 606"/>
              <a:gd name="T43" fmla="*/ 20 h 313"/>
              <a:gd name="T44" fmla="*/ 59 w 606"/>
              <a:gd name="T45" fmla="*/ 6 h 313"/>
              <a:gd name="T46" fmla="*/ 97 w 606"/>
              <a:gd name="T47" fmla="*/ 0 h 313"/>
              <a:gd name="T48" fmla="*/ 335 w 606"/>
              <a:gd name="T49" fmla="*/ 0 h 313"/>
              <a:gd name="T50" fmla="*/ 373 w 606"/>
              <a:gd name="T51" fmla="*/ 6 h 313"/>
              <a:gd name="T52" fmla="*/ 404 w 606"/>
              <a:gd name="T53" fmla="*/ 20 h 313"/>
              <a:gd name="T54" fmla="*/ 425 w 606"/>
              <a:gd name="T55" fmla="*/ 43 h 313"/>
              <a:gd name="T56" fmla="*/ 430 w 606"/>
              <a:gd name="T57" fmla="*/ 57 h 313"/>
              <a:gd name="T58" fmla="*/ 433 w 606"/>
              <a:gd name="T59" fmla="*/ 71 h 313"/>
              <a:gd name="T60" fmla="*/ 569 w 606"/>
              <a:gd name="T61" fmla="*/ 13 h 313"/>
              <a:gd name="T62" fmla="*/ 575 w 606"/>
              <a:gd name="T63" fmla="*/ 9 h 313"/>
              <a:gd name="T64" fmla="*/ 584 w 606"/>
              <a:gd name="T65" fmla="*/ 7 h 313"/>
              <a:gd name="T66" fmla="*/ 592 w 606"/>
              <a:gd name="T67" fmla="*/ 9 h 313"/>
              <a:gd name="T68" fmla="*/ 602 w 606"/>
              <a:gd name="T69" fmla="*/ 14 h 313"/>
              <a:gd name="T70" fmla="*/ 606 w 606"/>
              <a:gd name="T71" fmla="*/ 2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6" h="313">
                <a:moveTo>
                  <a:pt x="606" y="289"/>
                </a:moveTo>
                <a:lnTo>
                  <a:pt x="606" y="289"/>
                </a:lnTo>
                <a:lnTo>
                  <a:pt x="605" y="293"/>
                </a:lnTo>
                <a:lnTo>
                  <a:pt x="602" y="297"/>
                </a:lnTo>
                <a:lnTo>
                  <a:pt x="598" y="300"/>
                </a:lnTo>
                <a:lnTo>
                  <a:pt x="592" y="303"/>
                </a:lnTo>
                <a:lnTo>
                  <a:pt x="592" y="303"/>
                </a:lnTo>
                <a:lnTo>
                  <a:pt x="584" y="304"/>
                </a:lnTo>
                <a:lnTo>
                  <a:pt x="584" y="304"/>
                </a:lnTo>
                <a:lnTo>
                  <a:pt x="575" y="303"/>
                </a:lnTo>
                <a:lnTo>
                  <a:pt x="569" y="300"/>
                </a:lnTo>
                <a:lnTo>
                  <a:pt x="433" y="201"/>
                </a:lnTo>
                <a:lnTo>
                  <a:pt x="433" y="242"/>
                </a:lnTo>
                <a:lnTo>
                  <a:pt x="433" y="242"/>
                </a:lnTo>
                <a:lnTo>
                  <a:pt x="432" y="249"/>
                </a:lnTo>
                <a:lnTo>
                  <a:pt x="430" y="256"/>
                </a:lnTo>
                <a:lnTo>
                  <a:pt x="428" y="262"/>
                </a:lnTo>
                <a:lnTo>
                  <a:pt x="425" y="269"/>
                </a:lnTo>
                <a:lnTo>
                  <a:pt x="416" y="282"/>
                </a:lnTo>
                <a:lnTo>
                  <a:pt x="404" y="291"/>
                </a:lnTo>
                <a:lnTo>
                  <a:pt x="390" y="300"/>
                </a:lnTo>
                <a:lnTo>
                  <a:pt x="373" y="307"/>
                </a:lnTo>
                <a:lnTo>
                  <a:pt x="355" y="311"/>
                </a:lnTo>
                <a:lnTo>
                  <a:pt x="335" y="313"/>
                </a:lnTo>
                <a:lnTo>
                  <a:pt x="97" y="313"/>
                </a:lnTo>
                <a:lnTo>
                  <a:pt x="97" y="313"/>
                </a:lnTo>
                <a:lnTo>
                  <a:pt x="78" y="311"/>
                </a:lnTo>
                <a:lnTo>
                  <a:pt x="59" y="307"/>
                </a:lnTo>
                <a:lnTo>
                  <a:pt x="43" y="300"/>
                </a:lnTo>
                <a:lnTo>
                  <a:pt x="29" y="291"/>
                </a:lnTo>
                <a:lnTo>
                  <a:pt x="16" y="282"/>
                </a:lnTo>
                <a:lnTo>
                  <a:pt x="8" y="269"/>
                </a:lnTo>
                <a:lnTo>
                  <a:pt x="5" y="262"/>
                </a:lnTo>
                <a:lnTo>
                  <a:pt x="2" y="256"/>
                </a:lnTo>
                <a:lnTo>
                  <a:pt x="0" y="249"/>
                </a:lnTo>
                <a:lnTo>
                  <a:pt x="0" y="242"/>
                </a:lnTo>
                <a:lnTo>
                  <a:pt x="0" y="71"/>
                </a:lnTo>
                <a:lnTo>
                  <a:pt x="0" y="71"/>
                </a:lnTo>
                <a:lnTo>
                  <a:pt x="0" y="64"/>
                </a:lnTo>
                <a:lnTo>
                  <a:pt x="2" y="57"/>
                </a:lnTo>
                <a:lnTo>
                  <a:pt x="5" y="50"/>
                </a:lnTo>
                <a:lnTo>
                  <a:pt x="8" y="43"/>
                </a:lnTo>
                <a:lnTo>
                  <a:pt x="16" y="31"/>
                </a:lnTo>
                <a:lnTo>
                  <a:pt x="29" y="20"/>
                </a:lnTo>
                <a:lnTo>
                  <a:pt x="43" y="12"/>
                </a:lnTo>
                <a:lnTo>
                  <a:pt x="59" y="6"/>
                </a:lnTo>
                <a:lnTo>
                  <a:pt x="78" y="2"/>
                </a:lnTo>
                <a:lnTo>
                  <a:pt x="97" y="0"/>
                </a:lnTo>
                <a:lnTo>
                  <a:pt x="335" y="0"/>
                </a:lnTo>
                <a:lnTo>
                  <a:pt x="335" y="0"/>
                </a:lnTo>
                <a:lnTo>
                  <a:pt x="355" y="2"/>
                </a:lnTo>
                <a:lnTo>
                  <a:pt x="373" y="6"/>
                </a:lnTo>
                <a:lnTo>
                  <a:pt x="390" y="12"/>
                </a:lnTo>
                <a:lnTo>
                  <a:pt x="404" y="20"/>
                </a:lnTo>
                <a:lnTo>
                  <a:pt x="416" y="31"/>
                </a:lnTo>
                <a:lnTo>
                  <a:pt x="425" y="43"/>
                </a:lnTo>
                <a:lnTo>
                  <a:pt x="428" y="50"/>
                </a:lnTo>
                <a:lnTo>
                  <a:pt x="430" y="57"/>
                </a:lnTo>
                <a:lnTo>
                  <a:pt x="432" y="64"/>
                </a:lnTo>
                <a:lnTo>
                  <a:pt x="433" y="71"/>
                </a:lnTo>
                <a:lnTo>
                  <a:pt x="433" y="110"/>
                </a:lnTo>
                <a:lnTo>
                  <a:pt x="569" y="13"/>
                </a:lnTo>
                <a:lnTo>
                  <a:pt x="569" y="13"/>
                </a:lnTo>
                <a:lnTo>
                  <a:pt x="575" y="9"/>
                </a:lnTo>
                <a:lnTo>
                  <a:pt x="584" y="7"/>
                </a:lnTo>
                <a:lnTo>
                  <a:pt x="584" y="7"/>
                </a:lnTo>
                <a:lnTo>
                  <a:pt x="592" y="9"/>
                </a:lnTo>
                <a:lnTo>
                  <a:pt x="592" y="9"/>
                </a:lnTo>
                <a:lnTo>
                  <a:pt x="598" y="12"/>
                </a:lnTo>
                <a:lnTo>
                  <a:pt x="602" y="14"/>
                </a:lnTo>
                <a:lnTo>
                  <a:pt x="605" y="19"/>
                </a:lnTo>
                <a:lnTo>
                  <a:pt x="606" y="23"/>
                </a:lnTo>
                <a:lnTo>
                  <a:pt x="606" y="289"/>
                </a:lnTo>
                <a:close/>
              </a:path>
            </a:pathLst>
          </a:custGeom>
          <a:solidFill>
            <a:srgbClr val="008000"/>
          </a:solidFill>
          <a:ln>
            <a:noFill/>
          </a:ln>
          <a:extLst/>
        </p:spPr>
        <p:txBody>
          <a:bodyPr vert="horz" wrap="square" lIns="91440" tIns="45720" rIns="91440" bIns="45720" numCol="1" anchor="t" anchorCtr="0" compatLnSpc="1">
            <a:prstTxWarp prst="textNoShape">
              <a:avLst/>
            </a:prstTxWarp>
          </a:bodyPr>
          <a:lstStyle/>
          <a:p>
            <a:endParaRPr lang="en-US" dirty="0">
              <a:latin typeface="Georgia"/>
            </a:endParaRPr>
          </a:p>
        </p:txBody>
      </p:sp>
      <p:sp>
        <p:nvSpPr>
          <p:cNvPr id="41" name="Freeform 15"/>
          <p:cNvSpPr>
            <a:spLocks/>
          </p:cNvSpPr>
          <p:nvPr/>
        </p:nvSpPr>
        <p:spPr bwMode="auto">
          <a:xfrm>
            <a:off x="566967" y="1893131"/>
            <a:ext cx="439474" cy="351225"/>
          </a:xfrm>
          <a:custGeom>
            <a:avLst/>
            <a:gdLst>
              <a:gd name="T0" fmla="*/ 586 w 652"/>
              <a:gd name="T1" fmla="*/ 150 h 531"/>
              <a:gd name="T2" fmla="*/ 578 w 652"/>
              <a:gd name="T3" fmla="*/ 217 h 531"/>
              <a:gd name="T4" fmla="*/ 546 w 652"/>
              <a:gd name="T5" fmla="*/ 316 h 531"/>
              <a:gd name="T6" fmla="*/ 498 w 652"/>
              <a:gd name="T7" fmla="*/ 392 h 531"/>
              <a:gd name="T8" fmla="*/ 462 w 652"/>
              <a:gd name="T9" fmla="*/ 433 h 531"/>
              <a:gd name="T10" fmla="*/ 418 w 652"/>
              <a:gd name="T11" fmla="*/ 468 h 531"/>
              <a:gd name="T12" fmla="*/ 368 w 652"/>
              <a:gd name="T13" fmla="*/ 496 h 531"/>
              <a:gd name="T14" fmla="*/ 312 w 652"/>
              <a:gd name="T15" fmla="*/ 517 h 531"/>
              <a:gd name="T16" fmla="*/ 250 w 652"/>
              <a:gd name="T17" fmla="*/ 528 h 531"/>
              <a:gd name="T18" fmla="*/ 205 w 652"/>
              <a:gd name="T19" fmla="*/ 531 h 531"/>
              <a:gd name="T20" fmla="*/ 122 w 652"/>
              <a:gd name="T21" fmla="*/ 521 h 531"/>
              <a:gd name="T22" fmla="*/ 46 w 652"/>
              <a:gd name="T23" fmla="*/ 496 h 531"/>
              <a:gd name="T24" fmla="*/ 0 w 652"/>
              <a:gd name="T25" fmla="*/ 471 h 531"/>
              <a:gd name="T26" fmla="*/ 32 w 652"/>
              <a:gd name="T27" fmla="*/ 472 h 531"/>
              <a:gd name="T28" fmla="*/ 99 w 652"/>
              <a:gd name="T29" fmla="*/ 464 h 531"/>
              <a:gd name="T30" fmla="*/ 161 w 652"/>
              <a:gd name="T31" fmla="*/ 440 h 531"/>
              <a:gd name="T32" fmla="*/ 198 w 652"/>
              <a:gd name="T33" fmla="*/ 414 h 531"/>
              <a:gd name="T34" fmla="*/ 156 w 652"/>
              <a:gd name="T35" fmla="*/ 407 h 531"/>
              <a:gd name="T36" fmla="*/ 104 w 652"/>
              <a:gd name="T37" fmla="*/ 375 h 531"/>
              <a:gd name="T38" fmla="*/ 73 w 652"/>
              <a:gd name="T39" fmla="*/ 322 h 531"/>
              <a:gd name="T40" fmla="*/ 98 w 652"/>
              <a:gd name="T41" fmla="*/ 324 h 531"/>
              <a:gd name="T42" fmla="*/ 133 w 652"/>
              <a:gd name="T43" fmla="*/ 320 h 531"/>
              <a:gd name="T44" fmla="*/ 111 w 652"/>
              <a:gd name="T45" fmla="*/ 313 h 531"/>
              <a:gd name="T46" fmla="*/ 81 w 652"/>
              <a:gd name="T47" fmla="*/ 296 h 531"/>
              <a:gd name="T48" fmla="*/ 57 w 652"/>
              <a:gd name="T49" fmla="*/ 274 h 531"/>
              <a:gd name="T50" fmla="*/ 39 w 652"/>
              <a:gd name="T51" fmla="*/ 246 h 531"/>
              <a:gd name="T52" fmla="*/ 28 w 652"/>
              <a:gd name="T53" fmla="*/ 212 h 531"/>
              <a:gd name="T54" fmla="*/ 26 w 652"/>
              <a:gd name="T55" fmla="*/ 188 h 531"/>
              <a:gd name="T56" fmla="*/ 40 w 652"/>
              <a:gd name="T57" fmla="*/ 194 h 531"/>
              <a:gd name="T58" fmla="*/ 87 w 652"/>
              <a:gd name="T59" fmla="*/ 203 h 531"/>
              <a:gd name="T60" fmla="*/ 61 w 652"/>
              <a:gd name="T61" fmla="*/ 182 h 531"/>
              <a:gd name="T62" fmla="*/ 36 w 652"/>
              <a:gd name="T63" fmla="*/ 142 h 531"/>
              <a:gd name="T64" fmla="*/ 26 w 652"/>
              <a:gd name="T65" fmla="*/ 92 h 531"/>
              <a:gd name="T66" fmla="*/ 32 w 652"/>
              <a:gd name="T67" fmla="*/ 57 h 531"/>
              <a:gd name="T68" fmla="*/ 45 w 652"/>
              <a:gd name="T69" fmla="*/ 25 h 531"/>
              <a:gd name="T70" fmla="*/ 85 w 652"/>
              <a:gd name="T71" fmla="*/ 67 h 531"/>
              <a:gd name="T72" fmla="*/ 132 w 652"/>
              <a:gd name="T73" fmla="*/ 104 h 531"/>
              <a:gd name="T74" fmla="*/ 184 w 652"/>
              <a:gd name="T75" fmla="*/ 132 h 531"/>
              <a:gd name="T76" fmla="*/ 240 w 652"/>
              <a:gd name="T77" fmla="*/ 151 h 531"/>
              <a:gd name="T78" fmla="*/ 300 w 652"/>
              <a:gd name="T79" fmla="*/ 163 h 531"/>
              <a:gd name="T80" fmla="*/ 319 w 652"/>
              <a:gd name="T81" fmla="*/ 150 h 531"/>
              <a:gd name="T82" fmla="*/ 319 w 652"/>
              <a:gd name="T83" fmla="*/ 120 h 531"/>
              <a:gd name="T84" fmla="*/ 328 w 652"/>
              <a:gd name="T85" fmla="*/ 83 h 531"/>
              <a:gd name="T86" fmla="*/ 348 w 652"/>
              <a:gd name="T87" fmla="*/ 49 h 531"/>
              <a:gd name="T88" fmla="*/ 376 w 652"/>
              <a:gd name="T89" fmla="*/ 23 h 531"/>
              <a:gd name="T90" fmla="*/ 411 w 652"/>
              <a:gd name="T91" fmla="*/ 7 h 531"/>
              <a:gd name="T92" fmla="*/ 451 w 652"/>
              <a:gd name="T93" fmla="*/ 0 h 531"/>
              <a:gd name="T94" fmla="*/ 479 w 652"/>
              <a:gd name="T95" fmla="*/ 4 h 531"/>
              <a:gd name="T96" fmla="*/ 517 w 652"/>
              <a:gd name="T97" fmla="*/ 18 h 531"/>
              <a:gd name="T98" fmla="*/ 549 w 652"/>
              <a:gd name="T99" fmla="*/ 43 h 531"/>
              <a:gd name="T100" fmla="*/ 593 w 652"/>
              <a:gd name="T101" fmla="*/ 30 h 531"/>
              <a:gd name="T102" fmla="*/ 633 w 652"/>
              <a:gd name="T103" fmla="*/ 11 h 531"/>
              <a:gd name="T104" fmla="*/ 618 w 652"/>
              <a:gd name="T105" fmla="*/ 43 h 531"/>
              <a:gd name="T106" fmla="*/ 594 w 652"/>
              <a:gd name="T107" fmla="*/ 70 h 531"/>
              <a:gd name="T108" fmla="*/ 574 w 652"/>
              <a:gd name="T109" fmla="*/ 84 h 531"/>
              <a:gd name="T110" fmla="*/ 633 w 652"/>
              <a:gd name="T111" fmla="*/ 70 h 531"/>
              <a:gd name="T112" fmla="*/ 637 w 652"/>
              <a:gd name="T113" fmla="*/ 83 h 531"/>
              <a:gd name="T114" fmla="*/ 584 w 652"/>
              <a:gd name="T115" fmla="*/ 132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52" h="531">
                <a:moveTo>
                  <a:pt x="584" y="132"/>
                </a:moveTo>
                <a:lnTo>
                  <a:pt x="584" y="132"/>
                </a:lnTo>
                <a:lnTo>
                  <a:pt x="586" y="150"/>
                </a:lnTo>
                <a:lnTo>
                  <a:pt x="586" y="150"/>
                </a:lnTo>
                <a:lnTo>
                  <a:pt x="584" y="184"/>
                </a:lnTo>
                <a:lnTo>
                  <a:pt x="578" y="217"/>
                </a:lnTo>
                <a:lnTo>
                  <a:pt x="571" y="251"/>
                </a:lnTo>
                <a:lnTo>
                  <a:pt x="560" y="284"/>
                </a:lnTo>
                <a:lnTo>
                  <a:pt x="546" y="316"/>
                </a:lnTo>
                <a:lnTo>
                  <a:pt x="529" y="348"/>
                </a:lnTo>
                <a:lnTo>
                  <a:pt x="510" y="378"/>
                </a:lnTo>
                <a:lnTo>
                  <a:pt x="498" y="392"/>
                </a:lnTo>
                <a:lnTo>
                  <a:pt x="487" y="406"/>
                </a:lnTo>
                <a:lnTo>
                  <a:pt x="475" y="420"/>
                </a:lnTo>
                <a:lnTo>
                  <a:pt x="462" y="433"/>
                </a:lnTo>
                <a:lnTo>
                  <a:pt x="448" y="445"/>
                </a:lnTo>
                <a:lnTo>
                  <a:pt x="434" y="457"/>
                </a:lnTo>
                <a:lnTo>
                  <a:pt x="418" y="468"/>
                </a:lnTo>
                <a:lnTo>
                  <a:pt x="401" y="478"/>
                </a:lnTo>
                <a:lnTo>
                  <a:pt x="385" y="487"/>
                </a:lnTo>
                <a:lnTo>
                  <a:pt x="368" y="496"/>
                </a:lnTo>
                <a:lnTo>
                  <a:pt x="349" y="503"/>
                </a:lnTo>
                <a:lnTo>
                  <a:pt x="331" y="510"/>
                </a:lnTo>
                <a:lnTo>
                  <a:pt x="312" y="517"/>
                </a:lnTo>
                <a:lnTo>
                  <a:pt x="292" y="521"/>
                </a:lnTo>
                <a:lnTo>
                  <a:pt x="271" y="525"/>
                </a:lnTo>
                <a:lnTo>
                  <a:pt x="250" y="528"/>
                </a:lnTo>
                <a:lnTo>
                  <a:pt x="227" y="530"/>
                </a:lnTo>
                <a:lnTo>
                  <a:pt x="205" y="531"/>
                </a:lnTo>
                <a:lnTo>
                  <a:pt x="205" y="531"/>
                </a:lnTo>
                <a:lnTo>
                  <a:pt x="177" y="530"/>
                </a:lnTo>
                <a:lnTo>
                  <a:pt x="149" y="527"/>
                </a:lnTo>
                <a:lnTo>
                  <a:pt x="122" y="521"/>
                </a:lnTo>
                <a:lnTo>
                  <a:pt x="95" y="514"/>
                </a:lnTo>
                <a:lnTo>
                  <a:pt x="70" y="506"/>
                </a:lnTo>
                <a:lnTo>
                  <a:pt x="46" y="496"/>
                </a:lnTo>
                <a:lnTo>
                  <a:pt x="22" y="483"/>
                </a:lnTo>
                <a:lnTo>
                  <a:pt x="0" y="471"/>
                </a:lnTo>
                <a:lnTo>
                  <a:pt x="0" y="471"/>
                </a:lnTo>
                <a:lnTo>
                  <a:pt x="15" y="472"/>
                </a:lnTo>
                <a:lnTo>
                  <a:pt x="32" y="472"/>
                </a:lnTo>
                <a:lnTo>
                  <a:pt x="32" y="472"/>
                </a:lnTo>
                <a:lnTo>
                  <a:pt x="54" y="471"/>
                </a:lnTo>
                <a:lnTo>
                  <a:pt x="77" y="468"/>
                </a:lnTo>
                <a:lnTo>
                  <a:pt x="99" y="464"/>
                </a:lnTo>
                <a:lnTo>
                  <a:pt x="120" y="457"/>
                </a:lnTo>
                <a:lnTo>
                  <a:pt x="142" y="449"/>
                </a:lnTo>
                <a:lnTo>
                  <a:pt x="161" y="440"/>
                </a:lnTo>
                <a:lnTo>
                  <a:pt x="179" y="427"/>
                </a:lnTo>
                <a:lnTo>
                  <a:pt x="198" y="414"/>
                </a:lnTo>
                <a:lnTo>
                  <a:pt x="198" y="414"/>
                </a:lnTo>
                <a:lnTo>
                  <a:pt x="187" y="414"/>
                </a:lnTo>
                <a:lnTo>
                  <a:pt x="177" y="413"/>
                </a:lnTo>
                <a:lnTo>
                  <a:pt x="156" y="407"/>
                </a:lnTo>
                <a:lnTo>
                  <a:pt x="137" y="399"/>
                </a:lnTo>
                <a:lnTo>
                  <a:pt x="119" y="388"/>
                </a:lnTo>
                <a:lnTo>
                  <a:pt x="104" y="375"/>
                </a:lnTo>
                <a:lnTo>
                  <a:pt x="91" y="358"/>
                </a:lnTo>
                <a:lnTo>
                  <a:pt x="81" y="341"/>
                </a:lnTo>
                <a:lnTo>
                  <a:pt x="73" y="322"/>
                </a:lnTo>
                <a:lnTo>
                  <a:pt x="73" y="322"/>
                </a:lnTo>
                <a:lnTo>
                  <a:pt x="85" y="323"/>
                </a:lnTo>
                <a:lnTo>
                  <a:pt x="98" y="324"/>
                </a:lnTo>
                <a:lnTo>
                  <a:pt x="98" y="324"/>
                </a:lnTo>
                <a:lnTo>
                  <a:pt x="116" y="323"/>
                </a:lnTo>
                <a:lnTo>
                  <a:pt x="133" y="320"/>
                </a:lnTo>
                <a:lnTo>
                  <a:pt x="133" y="320"/>
                </a:lnTo>
                <a:lnTo>
                  <a:pt x="122" y="317"/>
                </a:lnTo>
                <a:lnTo>
                  <a:pt x="111" y="313"/>
                </a:lnTo>
                <a:lnTo>
                  <a:pt x="101" y="309"/>
                </a:lnTo>
                <a:lnTo>
                  <a:pt x="91" y="303"/>
                </a:lnTo>
                <a:lnTo>
                  <a:pt x="81" y="296"/>
                </a:lnTo>
                <a:lnTo>
                  <a:pt x="73" y="289"/>
                </a:lnTo>
                <a:lnTo>
                  <a:pt x="64" y="282"/>
                </a:lnTo>
                <a:lnTo>
                  <a:pt x="57" y="274"/>
                </a:lnTo>
                <a:lnTo>
                  <a:pt x="50" y="265"/>
                </a:lnTo>
                <a:lnTo>
                  <a:pt x="43" y="255"/>
                </a:lnTo>
                <a:lnTo>
                  <a:pt x="39" y="246"/>
                </a:lnTo>
                <a:lnTo>
                  <a:pt x="33" y="234"/>
                </a:lnTo>
                <a:lnTo>
                  <a:pt x="31" y="223"/>
                </a:lnTo>
                <a:lnTo>
                  <a:pt x="28" y="212"/>
                </a:lnTo>
                <a:lnTo>
                  <a:pt x="26" y="201"/>
                </a:lnTo>
                <a:lnTo>
                  <a:pt x="26" y="188"/>
                </a:lnTo>
                <a:lnTo>
                  <a:pt x="26" y="188"/>
                </a:lnTo>
                <a:lnTo>
                  <a:pt x="26" y="187"/>
                </a:lnTo>
                <a:lnTo>
                  <a:pt x="26" y="187"/>
                </a:lnTo>
                <a:lnTo>
                  <a:pt x="40" y="194"/>
                </a:lnTo>
                <a:lnTo>
                  <a:pt x="54" y="199"/>
                </a:lnTo>
                <a:lnTo>
                  <a:pt x="70" y="202"/>
                </a:lnTo>
                <a:lnTo>
                  <a:pt x="87" y="203"/>
                </a:lnTo>
                <a:lnTo>
                  <a:pt x="87" y="203"/>
                </a:lnTo>
                <a:lnTo>
                  <a:pt x="74" y="194"/>
                </a:lnTo>
                <a:lnTo>
                  <a:pt x="61" y="182"/>
                </a:lnTo>
                <a:lnTo>
                  <a:pt x="52" y="170"/>
                </a:lnTo>
                <a:lnTo>
                  <a:pt x="43" y="156"/>
                </a:lnTo>
                <a:lnTo>
                  <a:pt x="36" y="142"/>
                </a:lnTo>
                <a:lnTo>
                  <a:pt x="31" y="126"/>
                </a:lnTo>
                <a:lnTo>
                  <a:pt x="28" y="109"/>
                </a:lnTo>
                <a:lnTo>
                  <a:pt x="26" y="92"/>
                </a:lnTo>
                <a:lnTo>
                  <a:pt x="26" y="92"/>
                </a:lnTo>
                <a:lnTo>
                  <a:pt x="28" y="74"/>
                </a:lnTo>
                <a:lnTo>
                  <a:pt x="32" y="57"/>
                </a:lnTo>
                <a:lnTo>
                  <a:pt x="38" y="40"/>
                </a:lnTo>
                <a:lnTo>
                  <a:pt x="45" y="25"/>
                </a:lnTo>
                <a:lnTo>
                  <a:pt x="45" y="25"/>
                </a:lnTo>
                <a:lnTo>
                  <a:pt x="57" y="39"/>
                </a:lnTo>
                <a:lnTo>
                  <a:pt x="71" y="54"/>
                </a:lnTo>
                <a:lnTo>
                  <a:pt x="85" y="67"/>
                </a:lnTo>
                <a:lnTo>
                  <a:pt x="101" y="80"/>
                </a:lnTo>
                <a:lnTo>
                  <a:pt x="116" y="92"/>
                </a:lnTo>
                <a:lnTo>
                  <a:pt x="132" y="104"/>
                </a:lnTo>
                <a:lnTo>
                  <a:pt x="149" y="113"/>
                </a:lnTo>
                <a:lnTo>
                  <a:pt x="165" y="123"/>
                </a:lnTo>
                <a:lnTo>
                  <a:pt x="184" y="132"/>
                </a:lnTo>
                <a:lnTo>
                  <a:pt x="202" y="139"/>
                </a:lnTo>
                <a:lnTo>
                  <a:pt x="220" y="146"/>
                </a:lnTo>
                <a:lnTo>
                  <a:pt x="240" y="151"/>
                </a:lnTo>
                <a:lnTo>
                  <a:pt x="260" y="157"/>
                </a:lnTo>
                <a:lnTo>
                  <a:pt x="279" y="160"/>
                </a:lnTo>
                <a:lnTo>
                  <a:pt x="300" y="163"/>
                </a:lnTo>
                <a:lnTo>
                  <a:pt x="320" y="164"/>
                </a:lnTo>
                <a:lnTo>
                  <a:pt x="320" y="164"/>
                </a:lnTo>
                <a:lnTo>
                  <a:pt x="319" y="150"/>
                </a:lnTo>
                <a:lnTo>
                  <a:pt x="317" y="135"/>
                </a:lnTo>
                <a:lnTo>
                  <a:pt x="317" y="135"/>
                </a:lnTo>
                <a:lnTo>
                  <a:pt x="319" y="120"/>
                </a:lnTo>
                <a:lnTo>
                  <a:pt x="320" y="106"/>
                </a:lnTo>
                <a:lnTo>
                  <a:pt x="323" y="94"/>
                </a:lnTo>
                <a:lnTo>
                  <a:pt x="328" y="83"/>
                </a:lnTo>
                <a:lnTo>
                  <a:pt x="334" y="70"/>
                </a:lnTo>
                <a:lnTo>
                  <a:pt x="340" y="59"/>
                </a:lnTo>
                <a:lnTo>
                  <a:pt x="348" y="49"/>
                </a:lnTo>
                <a:lnTo>
                  <a:pt x="357" y="39"/>
                </a:lnTo>
                <a:lnTo>
                  <a:pt x="366" y="30"/>
                </a:lnTo>
                <a:lnTo>
                  <a:pt x="376" y="23"/>
                </a:lnTo>
                <a:lnTo>
                  <a:pt x="387" y="16"/>
                </a:lnTo>
                <a:lnTo>
                  <a:pt x="399" y="11"/>
                </a:lnTo>
                <a:lnTo>
                  <a:pt x="411" y="7"/>
                </a:lnTo>
                <a:lnTo>
                  <a:pt x="424" y="2"/>
                </a:lnTo>
                <a:lnTo>
                  <a:pt x="438" y="1"/>
                </a:lnTo>
                <a:lnTo>
                  <a:pt x="451" y="0"/>
                </a:lnTo>
                <a:lnTo>
                  <a:pt x="451" y="0"/>
                </a:lnTo>
                <a:lnTo>
                  <a:pt x="465" y="1"/>
                </a:lnTo>
                <a:lnTo>
                  <a:pt x="479" y="4"/>
                </a:lnTo>
                <a:lnTo>
                  <a:pt x="493" y="7"/>
                </a:lnTo>
                <a:lnTo>
                  <a:pt x="505" y="12"/>
                </a:lnTo>
                <a:lnTo>
                  <a:pt x="517" y="18"/>
                </a:lnTo>
                <a:lnTo>
                  <a:pt x="528" y="25"/>
                </a:lnTo>
                <a:lnTo>
                  <a:pt x="539" y="33"/>
                </a:lnTo>
                <a:lnTo>
                  <a:pt x="549" y="43"/>
                </a:lnTo>
                <a:lnTo>
                  <a:pt x="549" y="43"/>
                </a:lnTo>
                <a:lnTo>
                  <a:pt x="571" y="38"/>
                </a:lnTo>
                <a:lnTo>
                  <a:pt x="593" y="30"/>
                </a:lnTo>
                <a:lnTo>
                  <a:pt x="614" y="21"/>
                </a:lnTo>
                <a:lnTo>
                  <a:pt x="633" y="11"/>
                </a:lnTo>
                <a:lnTo>
                  <a:pt x="633" y="11"/>
                </a:lnTo>
                <a:lnTo>
                  <a:pt x="629" y="22"/>
                </a:lnTo>
                <a:lnTo>
                  <a:pt x="623" y="32"/>
                </a:lnTo>
                <a:lnTo>
                  <a:pt x="618" y="43"/>
                </a:lnTo>
                <a:lnTo>
                  <a:pt x="611" y="53"/>
                </a:lnTo>
                <a:lnTo>
                  <a:pt x="602" y="61"/>
                </a:lnTo>
                <a:lnTo>
                  <a:pt x="594" y="70"/>
                </a:lnTo>
                <a:lnTo>
                  <a:pt x="586" y="77"/>
                </a:lnTo>
                <a:lnTo>
                  <a:pt x="574" y="84"/>
                </a:lnTo>
                <a:lnTo>
                  <a:pt x="574" y="84"/>
                </a:lnTo>
                <a:lnTo>
                  <a:pt x="595" y="81"/>
                </a:lnTo>
                <a:lnTo>
                  <a:pt x="615" y="77"/>
                </a:lnTo>
                <a:lnTo>
                  <a:pt x="633" y="70"/>
                </a:lnTo>
                <a:lnTo>
                  <a:pt x="652" y="63"/>
                </a:lnTo>
                <a:lnTo>
                  <a:pt x="652" y="63"/>
                </a:lnTo>
                <a:lnTo>
                  <a:pt x="637" y="83"/>
                </a:lnTo>
                <a:lnTo>
                  <a:pt x="621" y="101"/>
                </a:lnTo>
                <a:lnTo>
                  <a:pt x="604" y="118"/>
                </a:lnTo>
                <a:lnTo>
                  <a:pt x="584" y="132"/>
                </a:lnTo>
                <a:lnTo>
                  <a:pt x="584" y="132"/>
                </a:lnTo>
                <a:close/>
              </a:path>
            </a:pathLst>
          </a:custGeom>
          <a:solidFill>
            <a:srgbClr val="55AC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Georgia"/>
            </a:endParaRPr>
          </a:p>
        </p:txBody>
      </p:sp>
      <p:sp>
        <p:nvSpPr>
          <p:cNvPr id="42" name="Freeform 16"/>
          <p:cNvSpPr>
            <a:spLocks/>
          </p:cNvSpPr>
          <p:nvPr/>
        </p:nvSpPr>
        <p:spPr bwMode="auto">
          <a:xfrm>
            <a:off x="984731" y="1221965"/>
            <a:ext cx="235896" cy="420206"/>
          </a:xfrm>
          <a:custGeom>
            <a:avLst/>
            <a:gdLst>
              <a:gd name="T0" fmla="*/ 357 w 357"/>
              <a:gd name="T1" fmla="*/ 116 h 691"/>
              <a:gd name="T2" fmla="*/ 293 w 357"/>
              <a:gd name="T3" fmla="*/ 116 h 691"/>
              <a:gd name="T4" fmla="*/ 293 w 357"/>
              <a:gd name="T5" fmla="*/ 116 h 691"/>
              <a:gd name="T6" fmla="*/ 276 w 357"/>
              <a:gd name="T7" fmla="*/ 117 h 691"/>
              <a:gd name="T8" fmla="*/ 262 w 357"/>
              <a:gd name="T9" fmla="*/ 120 h 691"/>
              <a:gd name="T10" fmla="*/ 252 w 357"/>
              <a:gd name="T11" fmla="*/ 126 h 691"/>
              <a:gd name="T12" fmla="*/ 243 w 357"/>
              <a:gd name="T13" fmla="*/ 133 h 691"/>
              <a:gd name="T14" fmla="*/ 238 w 357"/>
              <a:gd name="T15" fmla="*/ 141 h 691"/>
              <a:gd name="T16" fmla="*/ 235 w 357"/>
              <a:gd name="T17" fmla="*/ 151 h 691"/>
              <a:gd name="T18" fmla="*/ 232 w 357"/>
              <a:gd name="T19" fmla="*/ 162 h 691"/>
              <a:gd name="T20" fmla="*/ 232 w 357"/>
              <a:gd name="T21" fmla="*/ 175 h 691"/>
              <a:gd name="T22" fmla="*/ 232 w 357"/>
              <a:gd name="T23" fmla="*/ 254 h 691"/>
              <a:gd name="T24" fmla="*/ 353 w 357"/>
              <a:gd name="T25" fmla="*/ 254 h 691"/>
              <a:gd name="T26" fmla="*/ 338 w 357"/>
              <a:gd name="T27" fmla="*/ 376 h 691"/>
              <a:gd name="T28" fmla="*/ 232 w 357"/>
              <a:gd name="T29" fmla="*/ 376 h 691"/>
              <a:gd name="T30" fmla="*/ 232 w 357"/>
              <a:gd name="T31" fmla="*/ 691 h 691"/>
              <a:gd name="T32" fmla="*/ 106 w 357"/>
              <a:gd name="T33" fmla="*/ 691 h 691"/>
              <a:gd name="T34" fmla="*/ 106 w 357"/>
              <a:gd name="T35" fmla="*/ 376 h 691"/>
              <a:gd name="T36" fmla="*/ 0 w 357"/>
              <a:gd name="T37" fmla="*/ 376 h 691"/>
              <a:gd name="T38" fmla="*/ 0 w 357"/>
              <a:gd name="T39" fmla="*/ 254 h 691"/>
              <a:gd name="T40" fmla="*/ 106 w 357"/>
              <a:gd name="T41" fmla="*/ 254 h 691"/>
              <a:gd name="T42" fmla="*/ 106 w 357"/>
              <a:gd name="T43" fmla="*/ 164 h 691"/>
              <a:gd name="T44" fmla="*/ 106 w 357"/>
              <a:gd name="T45" fmla="*/ 164 h 691"/>
              <a:gd name="T46" fmla="*/ 106 w 357"/>
              <a:gd name="T47" fmla="*/ 144 h 691"/>
              <a:gd name="T48" fmla="*/ 109 w 357"/>
              <a:gd name="T49" fmla="*/ 126 h 691"/>
              <a:gd name="T50" fmla="*/ 113 w 357"/>
              <a:gd name="T51" fmla="*/ 109 h 691"/>
              <a:gd name="T52" fmla="*/ 117 w 357"/>
              <a:gd name="T53" fmla="*/ 93 h 691"/>
              <a:gd name="T54" fmla="*/ 124 w 357"/>
              <a:gd name="T55" fmla="*/ 79 h 691"/>
              <a:gd name="T56" fmla="*/ 131 w 357"/>
              <a:gd name="T57" fmla="*/ 65 h 691"/>
              <a:gd name="T58" fmla="*/ 140 w 357"/>
              <a:gd name="T59" fmla="*/ 54 h 691"/>
              <a:gd name="T60" fmla="*/ 149 w 357"/>
              <a:gd name="T61" fmla="*/ 43 h 691"/>
              <a:gd name="T62" fmla="*/ 161 w 357"/>
              <a:gd name="T63" fmla="*/ 33 h 691"/>
              <a:gd name="T64" fmla="*/ 172 w 357"/>
              <a:gd name="T65" fmla="*/ 24 h 691"/>
              <a:gd name="T66" fmla="*/ 186 w 357"/>
              <a:gd name="T67" fmla="*/ 17 h 691"/>
              <a:gd name="T68" fmla="*/ 200 w 357"/>
              <a:gd name="T69" fmla="*/ 12 h 691"/>
              <a:gd name="T70" fmla="*/ 214 w 357"/>
              <a:gd name="T71" fmla="*/ 7 h 691"/>
              <a:gd name="T72" fmla="*/ 229 w 357"/>
              <a:gd name="T73" fmla="*/ 3 h 691"/>
              <a:gd name="T74" fmla="*/ 246 w 357"/>
              <a:gd name="T75" fmla="*/ 2 h 691"/>
              <a:gd name="T76" fmla="*/ 263 w 357"/>
              <a:gd name="T77" fmla="*/ 0 h 691"/>
              <a:gd name="T78" fmla="*/ 263 w 357"/>
              <a:gd name="T79" fmla="*/ 0 h 691"/>
              <a:gd name="T80" fmla="*/ 295 w 357"/>
              <a:gd name="T81" fmla="*/ 2 h 691"/>
              <a:gd name="T82" fmla="*/ 324 w 357"/>
              <a:gd name="T83" fmla="*/ 3 h 691"/>
              <a:gd name="T84" fmla="*/ 357 w 357"/>
              <a:gd name="T85" fmla="*/ 6 h 691"/>
              <a:gd name="T86" fmla="*/ 357 w 357"/>
              <a:gd name="T87" fmla="*/ 116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7" h="691">
                <a:moveTo>
                  <a:pt x="357" y="116"/>
                </a:moveTo>
                <a:lnTo>
                  <a:pt x="293" y="116"/>
                </a:lnTo>
                <a:lnTo>
                  <a:pt x="293" y="116"/>
                </a:lnTo>
                <a:lnTo>
                  <a:pt x="276" y="117"/>
                </a:lnTo>
                <a:lnTo>
                  <a:pt x="262" y="120"/>
                </a:lnTo>
                <a:lnTo>
                  <a:pt x="252" y="126"/>
                </a:lnTo>
                <a:lnTo>
                  <a:pt x="243" y="133"/>
                </a:lnTo>
                <a:lnTo>
                  <a:pt x="238" y="141"/>
                </a:lnTo>
                <a:lnTo>
                  <a:pt x="235" y="151"/>
                </a:lnTo>
                <a:lnTo>
                  <a:pt x="232" y="162"/>
                </a:lnTo>
                <a:lnTo>
                  <a:pt x="232" y="175"/>
                </a:lnTo>
                <a:lnTo>
                  <a:pt x="232" y="254"/>
                </a:lnTo>
                <a:lnTo>
                  <a:pt x="353" y="254"/>
                </a:lnTo>
                <a:lnTo>
                  <a:pt x="338" y="376"/>
                </a:lnTo>
                <a:lnTo>
                  <a:pt x="232" y="376"/>
                </a:lnTo>
                <a:lnTo>
                  <a:pt x="232" y="691"/>
                </a:lnTo>
                <a:lnTo>
                  <a:pt x="106" y="691"/>
                </a:lnTo>
                <a:lnTo>
                  <a:pt x="106" y="376"/>
                </a:lnTo>
                <a:lnTo>
                  <a:pt x="0" y="376"/>
                </a:lnTo>
                <a:lnTo>
                  <a:pt x="0" y="254"/>
                </a:lnTo>
                <a:lnTo>
                  <a:pt x="106" y="254"/>
                </a:lnTo>
                <a:lnTo>
                  <a:pt x="106" y="164"/>
                </a:lnTo>
                <a:lnTo>
                  <a:pt x="106" y="164"/>
                </a:lnTo>
                <a:lnTo>
                  <a:pt x="106" y="144"/>
                </a:lnTo>
                <a:lnTo>
                  <a:pt x="109" y="126"/>
                </a:lnTo>
                <a:lnTo>
                  <a:pt x="113" y="109"/>
                </a:lnTo>
                <a:lnTo>
                  <a:pt x="117" y="93"/>
                </a:lnTo>
                <a:lnTo>
                  <a:pt x="124" y="79"/>
                </a:lnTo>
                <a:lnTo>
                  <a:pt x="131" y="65"/>
                </a:lnTo>
                <a:lnTo>
                  <a:pt x="140" y="54"/>
                </a:lnTo>
                <a:lnTo>
                  <a:pt x="149" y="43"/>
                </a:lnTo>
                <a:lnTo>
                  <a:pt x="161" y="33"/>
                </a:lnTo>
                <a:lnTo>
                  <a:pt x="172" y="24"/>
                </a:lnTo>
                <a:lnTo>
                  <a:pt x="186" y="17"/>
                </a:lnTo>
                <a:lnTo>
                  <a:pt x="200" y="12"/>
                </a:lnTo>
                <a:lnTo>
                  <a:pt x="214" y="7"/>
                </a:lnTo>
                <a:lnTo>
                  <a:pt x="229" y="3"/>
                </a:lnTo>
                <a:lnTo>
                  <a:pt x="246" y="2"/>
                </a:lnTo>
                <a:lnTo>
                  <a:pt x="263" y="0"/>
                </a:lnTo>
                <a:lnTo>
                  <a:pt x="263" y="0"/>
                </a:lnTo>
                <a:lnTo>
                  <a:pt x="295" y="2"/>
                </a:lnTo>
                <a:lnTo>
                  <a:pt x="324" y="3"/>
                </a:lnTo>
                <a:lnTo>
                  <a:pt x="357" y="6"/>
                </a:lnTo>
                <a:lnTo>
                  <a:pt x="357" y="116"/>
                </a:lnTo>
                <a:close/>
              </a:path>
            </a:pathLst>
          </a:custGeom>
          <a:solidFill>
            <a:srgbClr val="3B59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Georgia"/>
            </a:endParaRPr>
          </a:p>
        </p:txBody>
      </p:sp>
      <p:sp>
        <p:nvSpPr>
          <p:cNvPr id="44" name="Freeform 18"/>
          <p:cNvSpPr>
            <a:spLocks noEditPoints="1"/>
          </p:cNvSpPr>
          <p:nvPr/>
        </p:nvSpPr>
        <p:spPr bwMode="auto">
          <a:xfrm>
            <a:off x="8181264" y="1273147"/>
            <a:ext cx="502837" cy="795808"/>
          </a:xfrm>
          <a:custGeom>
            <a:avLst/>
            <a:gdLst>
              <a:gd name="T0" fmla="*/ 501 w 502"/>
              <a:gd name="T1" fmla="*/ 760 h 835"/>
              <a:gd name="T2" fmla="*/ 487 w 502"/>
              <a:gd name="T3" fmla="*/ 798 h 835"/>
              <a:gd name="T4" fmla="*/ 450 w 502"/>
              <a:gd name="T5" fmla="*/ 829 h 835"/>
              <a:gd name="T6" fmla="*/ 418 w 502"/>
              <a:gd name="T7" fmla="*/ 835 h 835"/>
              <a:gd name="T8" fmla="*/ 76 w 502"/>
              <a:gd name="T9" fmla="*/ 835 h 835"/>
              <a:gd name="T10" fmla="*/ 38 w 502"/>
              <a:gd name="T11" fmla="*/ 821 h 835"/>
              <a:gd name="T12" fmla="*/ 7 w 502"/>
              <a:gd name="T13" fmla="*/ 784 h 835"/>
              <a:gd name="T14" fmla="*/ 0 w 502"/>
              <a:gd name="T15" fmla="*/ 752 h 835"/>
              <a:gd name="T16" fmla="*/ 2 w 502"/>
              <a:gd name="T17" fmla="*/ 76 h 835"/>
              <a:gd name="T18" fmla="*/ 14 w 502"/>
              <a:gd name="T19" fmla="*/ 38 h 835"/>
              <a:gd name="T20" fmla="*/ 52 w 502"/>
              <a:gd name="T21" fmla="*/ 7 h 835"/>
              <a:gd name="T22" fmla="*/ 85 w 502"/>
              <a:gd name="T23" fmla="*/ 0 h 835"/>
              <a:gd name="T24" fmla="*/ 426 w 502"/>
              <a:gd name="T25" fmla="*/ 1 h 835"/>
              <a:gd name="T26" fmla="*/ 464 w 502"/>
              <a:gd name="T27" fmla="*/ 15 h 835"/>
              <a:gd name="T28" fmla="*/ 495 w 502"/>
              <a:gd name="T29" fmla="*/ 52 h 835"/>
              <a:gd name="T30" fmla="*/ 502 w 502"/>
              <a:gd name="T31" fmla="*/ 84 h 835"/>
              <a:gd name="T32" fmla="*/ 439 w 502"/>
              <a:gd name="T33" fmla="*/ 188 h 835"/>
              <a:gd name="T34" fmla="*/ 433 w 502"/>
              <a:gd name="T35" fmla="*/ 174 h 835"/>
              <a:gd name="T36" fmla="*/ 418 w 502"/>
              <a:gd name="T37" fmla="*/ 167 h 835"/>
              <a:gd name="T38" fmla="*/ 81 w 502"/>
              <a:gd name="T39" fmla="*/ 167 h 835"/>
              <a:gd name="T40" fmla="*/ 65 w 502"/>
              <a:gd name="T41" fmla="*/ 180 h 835"/>
              <a:gd name="T42" fmla="*/ 64 w 502"/>
              <a:gd name="T43" fmla="*/ 648 h 835"/>
              <a:gd name="T44" fmla="*/ 65 w 502"/>
              <a:gd name="T45" fmla="*/ 655 h 835"/>
              <a:gd name="T46" fmla="*/ 81 w 502"/>
              <a:gd name="T47" fmla="*/ 668 h 835"/>
              <a:gd name="T48" fmla="*/ 418 w 502"/>
              <a:gd name="T49" fmla="*/ 669 h 835"/>
              <a:gd name="T50" fmla="*/ 433 w 502"/>
              <a:gd name="T51" fmla="*/ 662 h 835"/>
              <a:gd name="T52" fmla="*/ 439 w 502"/>
              <a:gd name="T53" fmla="*/ 648 h 835"/>
              <a:gd name="T54" fmla="*/ 199 w 502"/>
              <a:gd name="T55" fmla="*/ 84 h 835"/>
              <a:gd name="T56" fmla="*/ 191 w 502"/>
              <a:gd name="T57" fmla="*/ 87 h 835"/>
              <a:gd name="T58" fmla="*/ 189 w 502"/>
              <a:gd name="T59" fmla="*/ 94 h 835"/>
              <a:gd name="T60" fmla="*/ 194 w 502"/>
              <a:gd name="T61" fmla="*/ 104 h 835"/>
              <a:gd name="T62" fmla="*/ 302 w 502"/>
              <a:gd name="T63" fmla="*/ 105 h 835"/>
              <a:gd name="T64" fmla="*/ 312 w 502"/>
              <a:gd name="T65" fmla="*/ 98 h 835"/>
              <a:gd name="T66" fmla="*/ 312 w 502"/>
              <a:gd name="T67" fmla="*/ 90 h 835"/>
              <a:gd name="T68" fmla="*/ 302 w 502"/>
              <a:gd name="T69" fmla="*/ 84 h 835"/>
              <a:gd name="T70" fmla="*/ 251 w 502"/>
              <a:gd name="T71" fmla="*/ 700 h 835"/>
              <a:gd name="T72" fmla="*/ 222 w 502"/>
              <a:gd name="T73" fmla="*/ 708 h 835"/>
              <a:gd name="T74" fmla="*/ 203 w 502"/>
              <a:gd name="T75" fmla="*/ 731 h 835"/>
              <a:gd name="T76" fmla="*/ 199 w 502"/>
              <a:gd name="T77" fmla="*/ 752 h 835"/>
              <a:gd name="T78" fmla="*/ 208 w 502"/>
              <a:gd name="T79" fmla="*/ 782 h 835"/>
              <a:gd name="T80" fmla="*/ 231 w 502"/>
              <a:gd name="T81" fmla="*/ 800 h 835"/>
              <a:gd name="T82" fmla="*/ 251 w 502"/>
              <a:gd name="T83" fmla="*/ 804 h 835"/>
              <a:gd name="T84" fmla="*/ 280 w 502"/>
              <a:gd name="T85" fmla="*/ 796 h 835"/>
              <a:gd name="T86" fmla="*/ 300 w 502"/>
              <a:gd name="T87" fmla="*/ 772 h 835"/>
              <a:gd name="T88" fmla="*/ 302 w 502"/>
              <a:gd name="T89" fmla="*/ 752 h 835"/>
              <a:gd name="T90" fmla="*/ 294 w 502"/>
              <a:gd name="T91" fmla="*/ 722 h 835"/>
              <a:gd name="T92" fmla="*/ 272 w 502"/>
              <a:gd name="T93" fmla="*/ 704 h 835"/>
              <a:gd name="T94" fmla="*/ 251 w 502"/>
              <a:gd name="T95" fmla="*/ 70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2" h="835">
                <a:moveTo>
                  <a:pt x="502" y="752"/>
                </a:moveTo>
                <a:lnTo>
                  <a:pt x="502" y="752"/>
                </a:lnTo>
                <a:lnTo>
                  <a:pt x="501" y="760"/>
                </a:lnTo>
                <a:lnTo>
                  <a:pt x="499" y="769"/>
                </a:lnTo>
                <a:lnTo>
                  <a:pt x="495" y="784"/>
                </a:lnTo>
                <a:lnTo>
                  <a:pt x="487" y="798"/>
                </a:lnTo>
                <a:lnTo>
                  <a:pt x="477" y="811"/>
                </a:lnTo>
                <a:lnTo>
                  <a:pt x="464" y="821"/>
                </a:lnTo>
                <a:lnTo>
                  <a:pt x="450" y="829"/>
                </a:lnTo>
                <a:lnTo>
                  <a:pt x="435" y="834"/>
                </a:lnTo>
                <a:lnTo>
                  <a:pt x="426" y="835"/>
                </a:lnTo>
                <a:lnTo>
                  <a:pt x="418" y="835"/>
                </a:lnTo>
                <a:lnTo>
                  <a:pt x="85" y="835"/>
                </a:lnTo>
                <a:lnTo>
                  <a:pt x="85" y="835"/>
                </a:lnTo>
                <a:lnTo>
                  <a:pt x="76" y="835"/>
                </a:lnTo>
                <a:lnTo>
                  <a:pt x="68" y="834"/>
                </a:lnTo>
                <a:lnTo>
                  <a:pt x="52" y="829"/>
                </a:lnTo>
                <a:lnTo>
                  <a:pt x="38" y="821"/>
                </a:lnTo>
                <a:lnTo>
                  <a:pt x="26" y="811"/>
                </a:lnTo>
                <a:lnTo>
                  <a:pt x="14" y="798"/>
                </a:lnTo>
                <a:lnTo>
                  <a:pt x="7" y="784"/>
                </a:lnTo>
                <a:lnTo>
                  <a:pt x="2" y="769"/>
                </a:lnTo>
                <a:lnTo>
                  <a:pt x="2" y="760"/>
                </a:lnTo>
                <a:lnTo>
                  <a:pt x="0" y="752"/>
                </a:lnTo>
                <a:lnTo>
                  <a:pt x="0" y="84"/>
                </a:lnTo>
                <a:lnTo>
                  <a:pt x="0" y="84"/>
                </a:lnTo>
                <a:lnTo>
                  <a:pt x="2" y="76"/>
                </a:lnTo>
                <a:lnTo>
                  <a:pt x="2" y="67"/>
                </a:lnTo>
                <a:lnTo>
                  <a:pt x="7" y="52"/>
                </a:lnTo>
                <a:lnTo>
                  <a:pt x="14" y="38"/>
                </a:lnTo>
                <a:lnTo>
                  <a:pt x="26" y="25"/>
                </a:lnTo>
                <a:lnTo>
                  <a:pt x="38" y="15"/>
                </a:lnTo>
                <a:lnTo>
                  <a:pt x="52" y="7"/>
                </a:lnTo>
                <a:lnTo>
                  <a:pt x="68" y="3"/>
                </a:lnTo>
                <a:lnTo>
                  <a:pt x="76" y="1"/>
                </a:lnTo>
                <a:lnTo>
                  <a:pt x="85" y="0"/>
                </a:lnTo>
                <a:lnTo>
                  <a:pt x="418" y="0"/>
                </a:lnTo>
                <a:lnTo>
                  <a:pt x="418" y="0"/>
                </a:lnTo>
                <a:lnTo>
                  <a:pt x="426" y="1"/>
                </a:lnTo>
                <a:lnTo>
                  <a:pt x="435" y="3"/>
                </a:lnTo>
                <a:lnTo>
                  <a:pt x="450" y="7"/>
                </a:lnTo>
                <a:lnTo>
                  <a:pt x="464" y="15"/>
                </a:lnTo>
                <a:lnTo>
                  <a:pt x="477" y="25"/>
                </a:lnTo>
                <a:lnTo>
                  <a:pt x="487" y="38"/>
                </a:lnTo>
                <a:lnTo>
                  <a:pt x="495" y="52"/>
                </a:lnTo>
                <a:lnTo>
                  <a:pt x="499" y="67"/>
                </a:lnTo>
                <a:lnTo>
                  <a:pt x="501" y="76"/>
                </a:lnTo>
                <a:lnTo>
                  <a:pt x="502" y="84"/>
                </a:lnTo>
                <a:lnTo>
                  <a:pt x="502" y="752"/>
                </a:lnTo>
                <a:close/>
                <a:moveTo>
                  <a:pt x="439" y="188"/>
                </a:moveTo>
                <a:lnTo>
                  <a:pt x="439" y="188"/>
                </a:lnTo>
                <a:lnTo>
                  <a:pt x="439" y="184"/>
                </a:lnTo>
                <a:lnTo>
                  <a:pt x="437" y="180"/>
                </a:lnTo>
                <a:lnTo>
                  <a:pt x="433" y="174"/>
                </a:lnTo>
                <a:lnTo>
                  <a:pt x="426" y="168"/>
                </a:lnTo>
                <a:lnTo>
                  <a:pt x="422" y="167"/>
                </a:lnTo>
                <a:lnTo>
                  <a:pt x="418" y="167"/>
                </a:lnTo>
                <a:lnTo>
                  <a:pt x="85" y="167"/>
                </a:lnTo>
                <a:lnTo>
                  <a:pt x="85" y="167"/>
                </a:lnTo>
                <a:lnTo>
                  <a:pt x="81" y="167"/>
                </a:lnTo>
                <a:lnTo>
                  <a:pt x="76" y="168"/>
                </a:lnTo>
                <a:lnTo>
                  <a:pt x="69" y="174"/>
                </a:lnTo>
                <a:lnTo>
                  <a:pt x="65" y="180"/>
                </a:lnTo>
                <a:lnTo>
                  <a:pt x="64" y="184"/>
                </a:lnTo>
                <a:lnTo>
                  <a:pt x="64" y="188"/>
                </a:lnTo>
                <a:lnTo>
                  <a:pt x="64" y="648"/>
                </a:lnTo>
                <a:lnTo>
                  <a:pt x="64" y="648"/>
                </a:lnTo>
                <a:lnTo>
                  <a:pt x="64" y="652"/>
                </a:lnTo>
                <a:lnTo>
                  <a:pt x="65" y="655"/>
                </a:lnTo>
                <a:lnTo>
                  <a:pt x="69" y="662"/>
                </a:lnTo>
                <a:lnTo>
                  <a:pt x="76" y="666"/>
                </a:lnTo>
                <a:lnTo>
                  <a:pt x="81" y="668"/>
                </a:lnTo>
                <a:lnTo>
                  <a:pt x="85" y="669"/>
                </a:lnTo>
                <a:lnTo>
                  <a:pt x="418" y="669"/>
                </a:lnTo>
                <a:lnTo>
                  <a:pt x="418" y="669"/>
                </a:lnTo>
                <a:lnTo>
                  <a:pt x="422" y="668"/>
                </a:lnTo>
                <a:lnTo>
                  <a:pt x="426" y="666"/>
                </a:lnTo>
                <a:lnTo>
                  <a:pt x="433" y="662"/>
                </a:lnTo>
                <a:lnTo>
                  <a:pt x="437" y="655"/>
                </a:lnTo>
                <a:lnTo>
                  <a:pt x="439" y="652"/>
                </a:lnTo>
                <a:lnTo>
                  <a:pt x="439" y="648"/>
                </a:lnTo>
                <a:lnTo>
                  <a:pt x="439" y="188"/>
                </a:lnTo>
                <a:close/>
                <a:moveTo>
                  <a:pt x="302" y="84"/>
                </a:moveTo>
                <a:lnTo>
                  <a:pt x="199" y="84"/>
                </a:lnTo>
                <a:lnTo>
                  <a:pt x="199" y="84"/>
                </a:lnTo>
                <a:lnTo>
                  <a:pt x="194" y="84"/>
                </a:lnTo>
                <a:lnTo>
                  <a:pt x="191" y="87"/>
                </a:lnTo>
                <a:lnTo>
                  <a:pt x="189" y="90"/>
                </a:lnTo>
                <a:lnTo>
                  <a:pt x="189" y="94"/>
                </a:lnTo>
                <a:lnTo>
                  <a:pt x="189" y="94"/>
                </a:lnTo>
                <a:lnTo>
                  <a:pt x="189" y="98"/>
                </a:lnTo>
                <a:lnTo>
                  <a:pt x="191" y="101"/>
                </a:lnTo>
                <a:lnTo>
                  <a:pt x="194" y="104"/>
                </a:lnTo>
                <a:lnTo>
                  <a:pt x="199" y="105"/>
                </a:lnTo>
                <a:lnTo>
                  <a:pt x="302" y="105"/>
                </a:lnTo>
                <a:lnTo>
                  <a:pt x="302" y="105"/>
                </a:lnTo>
                <a:lnTo>
                  <a:pt x="307" y="104"/>
                </a:lnTo>
                <a:lnTo>
                  <a:pt x="311" y="101"/>
                </a:lnTo>
                <a:lnTo>
                  <a:pt x="312" y="98"/>
                </a:lnTo>
                <a:lnTo>
                  <a:pt x="314" y="94"/>
                </a:lnTo>
                <a:lnTo>
                  <a:pt x="314" y="94"/>
                </a:lnTo>
                <a:lnTo>
                  <a:pt x="312" y="90"/>
                </a:lnTo>
                <a:lnTo>
                  <a:pt x="311" y="87"/>
                </a:lnTo>
                <a:lnTo>
                  <a:pt x="307" y="84"/>
                </a:lnTo>
                <a:lnTo>
                  <a:pt x="302" y="84"/>
                </a:lnTo>
                <a:lnTo>
                  <a:pt x="302" y="84"/>
                </a:lnTo>
                <a:close/>
                <a:moveTo>
                  <a:pt x="251" y="700"/>
                </a:moveTo>
                <a:lnTo>
                  <a:pt x="251" y="700"/>
                </a:lnTo>
                <a:lnTo>
                  <a:pt x="241" y="701"/>
                </a:lnTo>
                <a:lnTo>
                  <a:pt x="231" y="704"/>
                </a:lnTo>
                <a:lnTo>
                  <a:pt x="222" y="708"/>
                </a:lnTo>
                <a:lnTo>
                  <a:pt x="214" y="715"/>
                </a:lnTo>
                <a:lnTo>
                  <a:pt x="208" y="722"/>
                </a:lnTo>
                <a:lnTo>
                  <a:pt x="203" y="731"/>
                </a:lnTo>
                <a:lnTo>
                  <a:pt x="200" y="741"/>
                </a:lnTo>
                <a:lnTo>
                  <a:pt x="199" y="752"/>
                </a:lnTo>
                <a:lnTo>
                  <a:pt x="199" y="752"/>
                </a:lnTo>
                <a:lnTo>
                  <a:pt x="200" y="762"/>
                </a:lnTo>
                <a:lnTo>
                  <a:pt x="203" y="772"/>
                </a:lnTo>
                <a:lnTo>
                  <a:pt x="208" y="782"/>
                </a:lnTo>
                <a:lnTo>
                  <a:pt x="214" y="789"/>
                </a:lnTo>
                <a:lnTo>
                  <a:pt x="222" y="796"/>
                </a:lnTo>
                <a:lnTo>
                  <a:pt x="231" y="800"/>
                </a:lnTo>
                <a:lnTo>
                  <a:pt x="241" y="803"/>
                </a:lnTo>
                <a:lnTo>
                  <a:pt x="251" y="804"/>
                </a:lnTo>
                <a:lnTo>
                  <a:pt x="251" y="804"/>
                </a:lnTo>
                <a:lnTo>
                  <a:pt x="262" y="803"/>
                </a:lnTo>
                <a:lnTo>
                  <a:pt x="272" y="800"/>
                </a:lnTo>
                <a:lnTo>
                  <a:pt x="280" y="796"/>
                </a:lnTo>
                <a:lnTo>
                  <a:pt x="288" y="789"/>
                </a:lnTo>
                <a:lnTo>
                  <a:pt x="294" y="782"/>
                </a:lnTo>
                <a:lnTo>
                  <a:pt x="300" y="772"/>
                </a:lnTo>
                <a:lnTo>
                  <a:pt x="302" y="762"/>
                </a:lnTo>
                <a:lnTo>
                  <a:pt x="302" y="752"/>
                </a:lnTo>
                <a:lnTo>
                  <a:pt x="302" y="752"/>
                </a:lnTo>
                <a:lnTo>
                  <a:pt x="302" y="741"/>
                </a:lnTo>
                <a:lnTo>
                  <a:pt x="300" y="731"/>
                </a:lnTo>
                <a:lnTo>
                  <a:pt x="294" y="722"/>
                </a:lnTo>
                <a:lnTo>
                  <a:pt x="288" y="715"/>
                </a:lnTo>
                <a:lnTo>
                  <a:pt x="280" y="708"/>
                </a:lnTo>
                <a:lnTo>
                  <a:pt x="272" y="704"/>
                </a:lnTo>
                <a:lnTo>
                  <a:pt x="262" y="701"/>
                </a:lnTo>
                <a:lnTo>
                  <a:pt x="251" y="700"/>
                </a:lnTo>
                <a:lnTo>
                  <a:pt x="251" y="70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dirty="0">
              <a:latin typeface="Georgia"/>
            </a:endParaRPr>
          </a:p>
        </p:txBody>
      </p:sp>
      <p:grpSp>
        <p:nvGrpSpPr>
          <p:cNvPr id="45" name="Group 44"/>
          <p:cNvGrpSpPr/>
          <p:nvPr/>
        </p:nvGrpSpPr>
        <p:grpSpPr>
          <a:xfrm>
            <a:off x="430405" y="1122618"/>
            <a:ext cx="497662" cy="555601"/>
            <a:chOff x="5330826" y="4335463"/>
            <a:chExt cx="974725" cy="1181099"/>
          </a:xfrm>
        </p:grpSpPr>
        <p:sp>
          <p:nvSpPr>
            <p:cNvPr id="46" name="Freeform 19"/>
            <p:cNvSpPr>
              <a:spLocks/>
            </p:cNvSpPr>
            <p:nvPr/>
          </p:nvSpPr>
          <p:spPr bwMode="auto">
            <a:xfrm>
              <a:off x="5938838" y="4451350"/>
              <a:ext cx="169863" cy="331787"/>
            </a:xfrm>
            <a:custGeom>
              <a:avLst/>
              <a:gdLst>
                <a:gd name="T0" fmla="*/ 30 w 107"/>
                <a:gd name="T1" fmla="*/ 209 h 209"/>
                <a:gd name="T2" fmla="*/ 30 w 107"/>
                <a:gd name="T3" fmla="*/ 209 h 209"/>
                <a:gd name="T4" fmla="*/ 40 w 107"/>
                <a:gd name="T5" fmla="*/ 207 h 209"/>
                <a:gd name="T6" fmla="*/ 51 w 107"/>
                <a:gd name="T7" fmla="*/ 203 h 209"/>
                <a:gd name="T8" fmla="*/ 61 w 107"/>
                <a:gd name="T9" fmla="*/ 194 h 209"/>
                <a:gd name="T10" fmla="*/ 73 w 107"/>
                <a:gd name="T11" fmla="*/ 183 h 209"/>
                <a:gd name="T12" fmla="*/ 73 w 107"/>
                <a:gd name="T13" fmla="*/ 209 h 209"/>
                <a:gd name="T14" fmla="*/ 107 w 107"/>
                <a:gd name="T15" fmla="*/ 209 h 209"/>
                <a:gd name="T16" fmla="*/ 107 w 107"/>
                <a:gd name="T17" fmla="*/ 0 h 209"/>
                <a:gd name="T18" fmla="*/ 73 w 107"/>
                <a:gd name="T19" fmla="*/ 0 h 209"/>
                <a:gd name="T20" fmla="*/ 73 w 107"/>
                <a:gd name="T21" fmla="*/ 158 h 209"/>
                <a:gd name="T22" fmla="*/ 73 w 107"/>
                <a:gd name="T23" fmla="*/ 158 h 209"/>
                <a:gd name="T24" fmla="*/ 59 w 107"/>
                <a:gd name="T25" fmla="*/ 171 h 209"/>
                <a:gd name="T26" fmla="*/ 54 w 107"/>
                <a:gd name="T27" fmla="*/ 173 h 209"/>
                <a:gd name="T28" fmla="*/ 49 w 107"/>
                <a:gd name="T29" fmla="*/ 175 h 209"/>
                <a:gd name="T30" fmla="*/ 49 w 107"/>
                <a:gd name="T31" fmla="*/ 175 h 209"/>
                <a:gd name="T32" fmla="*/ 45 w 107"/>
                <a:gd name="T33" fmla="*/ 175 h 209"/>
                <a:gd name="T34" fmla="*/ 42 w 107"/>
                <a:gd name="T35" fmla="*/ 172 h 209"/>
                <a:gd name="T36" fmla="*/ 41 w 107"/>
                <a:gd name="T37" fmla="*/ 169 h 209"/>
                <a:gd name="T38" fmla="*/ 40 w 107"/>
                <a:gd name="T39" fmla="*/ 166 h 209"/>
                <a:gd name="T40" fmla="*/ 40 w 107"/>
                <a:gd name="T41" fmla="*/ 166 h 209"/>
                <a:gd name="T42" fmla="*/ 40 w 107"/>
                <a:gd name="T43" fmla="*/ 151 h 209"/>
                <a:gd name="T44" fmla="*/ 40 w 107"/>
                <a:gd name="T45" fmla="*/ 0 h 209"/>
                <a:gd name="T46" fmla="*/ 0 w 107"/>
                <a:gd name="T47" fmla="*/ 0 h 209"/>
                <a:gd name="T48" fmla="*/ 0 w 107"/>
                <a:gd name="T49" fmla="*/ 162 h 209"/>
                <a:gd name="T50" fmla="*/ 0 w 107"/>
                <a:gd name="T51" fmla="*/ 162 h 209"/>
                <a:gd name="T52" fmla="*/ 2 w 107"/>
                <a:gd name="T53" fmla="*/ 182 h 209"/>
                <a:gd name="T54" fmla="*/ 4 w 107"/>
                <a:gd name="T55" fmla="*/ 193 h 209"/>
                <a:gd name="T56" fmla="*/ 4 w 107"/>
                <a:gd name="T57" fmla="*/ 193 h 209"/>
                <a:gd name="T58" fmla="*/ 9 w 107"/>
                <a:gd name="T59" fmla="*/ 200 h 209"/>
                <a:gd name="T60" fmla="*/ 14 w 107"/>
                <a:gd name="T61" fmla="*/ 206 h 209"/>
                <a:gd name="T62" fmla="*/ 21 w 107"/>
                <a:gd name="T63" fmla="*/ 209 h 209"/>
                <a:gd name="T64" fmla="*/ 30 w 107"/>
                <a:gd name="T65" fmla="*/ 209 h 209"/>
                <a:gd name="T66" fmla="*/ 30 w 107"/>
                <a:gd name="T67"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7" h="209">
                  <a:moveTo>
                    <a:pt x="30" y="209"/>
                  </a:moveTo>
                  <a:lnTo>
                    <a:pt x="30" y="209"/>
                  </a:lnTo>
                  <a:lnTo>
                    <a:pt x="40" y="207"/>
                  </a:lnTo>
                  <a:lnTo>
                    <a:pt x="51" y="203"/>
                  </a:lnTo>
                  <a:lnTo>
                    <a:pt x="61" y="194"/>
                  </a:lnTo>
                  <a:lnTo>
                    <a:pt x="73" y="183"/>
                  </a:lnTo>
                  <a:lnTo>
                    <a:pt x="73" y="209"/>
                  </a:lnTo>
                  <a:lnTo>
                    <a:pt x="107" y="209"/>
                  </a:lnTo>
                  <a:lnTo>
                    <a:pt x="107" y="0"/>
                  </a:lnTo>
                  <a:lnTo>
                    <a:pt x="73" y="0"/>
                  </a:lnTo>
                  <a:lnTo>
                    <a:pt x="73" y="158"/>
                  </a:lnTo>
                  <a:lnTo>
                    <a:pt x="73" y="158"/>
                  </a:lnTo>
                  <a:lnTo>
                    <a:pt x="59" y="171"/>
                  </a:lnTo>
                  <a:lnTo>
                    <a:pt x="54" y="173"/>
                  </a:lnTo>
                  <a:lnTo>
                    <a:pt x="49" y="175"/>
                  </a:lnTo>
                  <a:lnTo>
                    <a:pt x="49" y="175"/>
                  </a:lnTo>
                  <a:lnTo>
                    <a:pt x="45" y="175"/>
                  </a:lnTo>
                  <a:lnTo>
                    <a:pt x="42" y="172"/>
                  </a:lnTo>
                  <a:lnTo>
                    <a:pt x="41" y="169"/>
                  </a:lnTo>
                  <a:lnTo>
                    <a:pt x="40" y="166"/>
                  </a:lnTo>
                  <a:lnTo>
                    <a:pt x="40" y="166"/>
                  </a:lnTo>
                  <a:lnTo>
                    <a:pt x="40" y="151"/>
                  </a:lnTo>
                  <a:lnTo>
                    <a:pt x="40" y="0"/>
                  </a:lnTo>
                  <a:lnTo>
                    <a:pt x="0" y="0"/>
                  </a:lnTo>
                  <a:lnTo>
                    <a:pt x="0" y="162"/>
                  </a:lnTo>
                  <a:lnTo>
                    <a:pt x="0" y="162"/>
                  </a:lnTo>
                  <a:lnTo>
                    <a:pt x="2" y="182"/>
                  </a:lnTo>
                  <a:lnTo>
                    <a:pt x="4" y="193"/>
                  </a:lnTo>
                  <a:lnTo>
                    <a:pt x="4" y="193"/>
                  </a:lnTo>
                  <a:lnTo>
                    <a:pt x="9" y="200"/>
                  </a:lnTo>
                  <a:lnTo>
                    <a:pt x="14" y="206"/>
                  </a:lnTo>
                  <a:lnTo>
                    <a:pt x="21" y="209"/>
                  </a:lnTo>
                  <a:lnTo>
                    <a:pt x="30" y="209"/>
                  </a:lnTo>
                  <a:lnTo>
                    <a:pt x="30" y="2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Georgia"/>
              </a:endParaRPr>
            </a:p>
          </p:txBody>
        </p:sp>
        <p:sp>
          <p:nvSpPr>
            <p:cNvPr id="47" name="Freeform 20"/>
            <p:cNvSpPr>
              <a:spLocks noEditPoints="1"/>
            </p:cNvSpPr>
            <p:nvPr/>
          </p:nvSpPr>
          <p:spPr bwMode="auto">
            <a:xfrm>
              <a:off x="5716588" y="4445000"/>
              <a:ext cx="177800" cy="338137"/>
            </a:xfrm>
            <a:custGeom>
              <a:avLst/>
              <a:gdLst>
                <a:gd name="T0" fmla="*/ 55 w 112"/>
                <a:gd name="T1" fmla="*/ 213 h 213"/>
                <a:gd name="T2" fmla="*/ 81 w 112"/>
                <a:gd name="T3" fmla="*/ 208 h 213"/>
                <a:gd name="T4" fmla="*/ 99 w 112"/>
                <a:gd name="T5" fmla="*/ 191 h 213"/>
                <a:gd name="T6" fmla="*/ 105 w 112"/>
                <a:gd name="T7" fmla="*/ 183 h 213"/>
                <a:gd name="T8" fmla="*/ 111 w 112"/>
                <a:gd name="T9" fmla="*/ 159 h 213"/>
                <a:gd name="T10" fmla="*/ 112 w 112"/>
                <a:gd name="T11" fmla="*/ 70 h 213"/>
                <a:gd name="T12" fmla="*/ 111 w 112"/>
                <a:gd name="T13" fmla="*/ 55 h 213"/>
                <a:gd name="T14" fmla="*/ 105 w 112"/>
                <a:gd name="T15" fmla="*/ 31 h 213"/>
                <a:gd name="T16" fmla="*/ 99 w 112"/>
                <a:gd name="T17" fmla="*/ 23 h 213"/>
                <a:gd name="T18" fmla="*/ 81 w 112"/>
                <a:gd name="T19" fmla="*/ 6 h 213"/>
                <a:gd name="T20" fmla="*/ 56 w 112"/>
                <a:gd name="T21" fmla="*/ 0 h 213"/>
                <a:gd name="T22" fmla="*/ 42 w 112"/>
                <a:gd name="T23" fmla="*/ 2 h 213"/>
                <a:gd name="T24" fmla="*/ 21 w 112"/>
                <a:gd name="T25" fmla="*/ 13 h 213"/>
                <a:gd name="T26" fmla="*/ 11 w 112"/>
                <a:gd name="T27" fmla="*/ 23 h 213"/>
                <a:gd name="T28" fmla="*/ 3 w 112"/>
                <a:gd name="T29" fmla="*/ 42 h 213"/>
                <a:gd name="T30" fmla="*/ 0 w 112"/>
                <a:gd name="T31" fmla="*/ 70 h 213"/>
                <a:gd name="T32" fmla="*/ 0 w 112"/>
                <a:gd name="T33" fmla="*/ 144 h 213"/>
                <a:gd name="T34" fmla="*/ 3 w 112"/>
                <a:gd name="T35" fmla="*/ 172 h 213"/>
                <a:gd name="T36" fmla="*/ 11 w 112"/>
                <a:gd name="T37" fmla="*/ 191 h 213"/>
                <a:gd name="T38" fmla="*/ 19 w 112"/>
                <a:gd name="T39" fmla="*/ 201 h 213"/>
                <a:gd name="T40" fmla="*/ 42 w 112"/>
                <a:gd name="T41" fmla="*/ 211 h 213"/>
                <a:gd name="T42" fmla="*/ 55 w 112"/>
                <a:gd name="T43" fmla="*/ 213 h 213"/>
                <a:gd name="T44" fmla="*/ 39 w 112"/>
                <a:gd name="T45" fmla="*/ 63 h 213"/>
                <a:gd name="T46" fmla="*/ 43 w 112"/>
                <a:gd name="T47" fmla="*/ 41 h 213"/>
                <a:gd name="T48" fmla="*/ 49 w 112"/>
                <a:gd name="T49" fmla="*/ 37 h 213"/>
                <a:gd name="T50" fmla="*/ 56 w 112"/>
                <a:gd name="T51" fmla="*/ 34 h 213"/>
                <a:gd name="T52" fmla="*/ 60 w 112"/>
                <a:gd name="T53" fmla="*/ 35 h 213"/>
                <a:gd name="T54" fmla="*/ 67 w 112"/>
                <a:gd name="T55" fmla="*/ 38 h 213"/>
                <a:gd name="T56" fmla="*/ 71 w 112"/>
                <a:gd name="T57" fmla="*/ 51 h 213"/>
                <a:gd name="T58" fmla="*/ 73 w 112"/>
                <a:gd name="T59" fmla="*/ 151 h 213"/>
                <a:gd name="T60" fmla="*/ 71 w 112"/>
                <a:gd name="T61" fmla="*/ 162 h 213"/>
                <a:gd name="T62" fmla="*/ 67 w 112"/>
                <a:gd name="T63" fmla="*/ 175 h 213"/>
                <a:gd name="T64" fmla="*/ 60 w 112"/>
                <a:gd name="T65" fmla="*/ 179 h 213"/>
                <a:gd name="T66" fmla="*/ 56 w 112"/>
                <a:gd name="T67" fmla="*/ 179 h 213"/>
                <a:gd name="T68" fmla="*/ 49 w 112"/>
                <a:gd name="T69" fmla="*/ 177 h 213"/>
                <a:gd name="T70" fmla="*/ 43 w 112"/>
                <a:gd name="T71" fmla="*/ 172 h 213"/>
                <a:gd name="T72" fmla="*/ 39 w 112"/>
                <a:gd name="T73" fmla="*/ 15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213">
                  <a:moveTo>
                    <a:pt x="55" y="213"/>
                  </a:moveTo>
                  <a:lnTo>
                    <a:pt x="55" y="213"/>
                  </a:lnTo>
                  <a:lnTo>
                    <a:pt x="69" y="211"/>
                  </a:lnTo>
                  <a:lnTo>
                    <a:pt x="81" y="208"/>
                  </a:lnTo>
                  <a:lnTo>
                    <a:pt x="91" y="201"/>
                  </a:lnTo>
                  <a:lnTo>
                    <a:pt x="99" y="191"/>
                  </a:lnTo>
                  <a:lnTo>
                    <a:pt x="99" y="191"/>
                  </a:lnTo>
                  <a:lnTo>
                    <a:pt x="105" y="183"/>
                  </a:lnTo>
                  <a:lnTo>
                    <a:pt x="109" y="172"/>
                  </a:lnTo>
                  <a:lnTo>
                    <a:pt x="111" y="159"/>
                  </a:lnTo>
                  <a:lnTo>
                    <a:pt x="112" y="144"/>
                  </a:lnTo>
                  <a:lnTo>
                    <a:pt x="112" y="70"/>
                  </a:lnTo>
                  <a:lnTo>
                    <a:pt x="112" y="70"/>
                  </a:lnTo>
                  <a:lnTo>
                    <a:pt x="111" y="55"/>
                  </a:lnTo>
                  <a:lnTo>
                    <a:pt x="109" y="42"/>
                  </a:lnTo>
                  <a:lnTo>
                    <a:pt x="105" y="31"/>
                  </a:lnTo>
                  <a:lnTo>
                    <a:pt x="99" y="23"/>
                  </a:lnTo>
                  <a:lnTo>
                    <a:pt x="99" y="23"/>
                  </a:lnTo>
                  <a:lnTo>
                    <a:pt x="91" y="13"/>
                  </a:lnTo>
                  <a:lnTo>
                    <a:pt x="81" y="6"/>
                  </a:lnTo>
                  <a:lnTo>
                    <a:pt x="69" y="2"/>
                  </a:lnTo>
                  <a:lnTo>
                    <a:pt x="56" y="0"/>
                  </a:lnTo>
                  <a:lnTo>
                    <a:pt x="56" y="0"/>
                  </a:lnTo>
                  <a:lnTo>
                    <a:pt x="42" y="2"/>
                  </a:lnTo>
                  <a:lnTo>
                    <a:pt x="31" y="6"/>
                  </a:lnTo>
                  <a:lnTo>
                    <a:pt x="21" y="13"/>
                  </a:lnTo>
                  <a:lnTo>
                    <a:pt x="11" y="23"/>
                  </a:lnTo>
                  <a:lnTo>
                    <a:pt x="11" y="23"/>
                  </a:lnTo>
                  <a:lnTo>
                    <a:pt x="7" y="31"/>
                  </a:lnTo>
                  <a:lnTo>
                    <a:pt x="3" y="42"/>
                  </a:lnTo>
                  <a:lnTo>
                    <a:pt x="1" y="55"/>
                  </a:lnTo>
                  <a:lnTo>
                    <a:pt x="0" y="70"/>
                  </a:lnTo>
                  <a:lnTo>
                    <a:pt x="0" y="144"/>
                  </a:lnTo>
                  <a:lnTo>
                    <a:pt x="0" y="144"/>
                  </a:lnTo>
                  <a:lnTo>
                    <a:pt x="1" y="158"/>
                  </a:lnTo>
                  <a:lnTo>
                    <a:pt x="3" y="172"/>
                  </a:lnTo>
                  <a:lnTo>
                    <a:pt x="7" y="183"/>
                  </a:lnTo>
                  <a:lnTo>
                    <a:pt x="11" y="191"/>
                  </a:lnTo>
                  <a:lnTo>
                    <a:pt x="11" y="191"/>
                  </a:lnTo>
                  <a:lnTo>
                    <a:pt x="19" y="201"/>
                  </a:lnTo>
                  <a:lnTo>
                    <a:pt x="31" y="208"/>
                  </a:lnTo>
                  <a:lnTo>
                    <a:pt x="42" y="211"/>
                  </a:lnTo>
                  <a:lnTo>
                    <a:pt x="55" y="213"/>
                  </a:lnTo>
                  <a:lnTo>
                    <a:pt x="55" y="213"/>
                  </a:lnTo>
                  <a:close/>
                  <a:moveTo>
                    <a:pt x="39" y="63"/>
                  </a:moveTo>
                  <a:lnTo>
                    <a:pt x="39" y="63"/>
                  </a:lnTo>
                  <a:lnTo>
                    <a:pt x="40" y="51"/>
                  </a:lnTo>
                  <a:lnTo>
                    <a:pt x="43" y="41"/>
                  </a:lnTo>
                  <a:lnTo>
                    <a:pt x="45" y="38"/>
                  </a:lnTo>
                  <a:lnTo>
                    <a:pt x="49" y="37"/>
                  </a:lnTo>
                  <a:lnTo>
                    <a:pt x="52" y="35"/>
                  </a:lnTo>
                  <a:lnTo>
                    <a:pt x="56" y="34"/>
                  </a:lnTo>
                  <a:lnTo>
                    <a:pt x="56" y="34"/>
                  </a:lnTo>
                  <a:lnTo>
                    <a:pt x="60" y="35"/>
                  </a:lnTo>
                  <a:lnTo>
                    <a:pt x="64" y="37"/>
                  </a:lnTo>
                  <a:lnTo>
                    <a:pt x="67" y="38"/>
                  </a:lnTo>
                  <a:lnTo>
                    <a:pt x="69" y="41"/>
                  </a:lnTo>
                  <a:lnTo>
                    <a:pt x="71" y="51"/>
                  </a:lnTo>
                  <a:lnTo>
                    <a:pt x="73" y="63"/>
                  </a:lnTo>
                  <a:lnTo>
                    <a:pt x="73" y="151"/>
                  </a:lnTo>
                  <a:lnTo>
                    <a:pt x="73" y="151"/>
                  </a:lnTo>
                  <a:lnTo>
                    <a:pt x="71" y="162"/>
                  </a:lnTo>
                  <a:lnTo>
                    <a:pt x="69" y="172"/>
                  </a:lnTo>
                  <a:lnTo>
                    <a:pt x="67" y="175"/>
                  </a:lnTo>
                  <a:lnTo>
                    <a:pt x="64" y="177"/>
                  </a:lnTo>
                  <a:lnTo>
                    <a:pt x="60" y="179"/>
                  </a:lnTo>
                  <a:lnTo>
                    <a:pt x="56" y="179"/>
                  </a:lnTo>
                  <a:lnTo>
                    <a:pt x="56" y="179"/>
                  </a:lnTo>
                  <a:lnTo>
                    <a:pt x="52" y="179"/>
                  </a:lnTo>
                  <a:lnTo>
                    <a:pt x="49" y="177"/>
                  </a:lnTo>
                  <a:lnTo>
                    <a:pt x="45" y="175"/>
                  </a:lnTo>
                  <a:lnTo>
                    <a:pt x="43" y="172"/>
                  </a:lnTo>
                  <a:lnTo>
                    <a:pt x="40" y="162"/>
                  </a:lnTo>
                  <a:lnTo>
                    <a:pt x="39" y="151"/>
                  </a:lnTo>
                  <a:lnTo>
                    <a:pt x="39" y="6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Georgia"/>
              </a:endParaRPr>
            </a:p>
          </p:txBody>
        </p:sp>
        <p:sp>
          <p:nvSpPr>
            <p:cNvPr id="48" name="Freeform 21"/>
            <p:cNvSpPr>
              <a:spLocks/>
            </p:cNvSpPr>
            <p:nvPr/>
          </p:nvSpPr>
          <p:spPr bwMode="auto">
            <a:xfrm>
              <a:off x="5487988" y="4335463"/>
              <a:ext cx="228600" cy="447675"/>
            </a:xfrm>
            <a:custGeom>
              <a:avLst/>
              <a:gdLst>
                <a:gd name="T0" fmla="*/ 54 w 144"/>
                <a:gd name="T1" fmla="*/ 166 h 282"/>
                <a:gd name="T2" fmla="*/ 54 w 144"/>
                <a:gd name="T3" fmla="*/ 282 h 282"/>
                <a:gd name="T4" fmla="*/ 93 w 144"/>
                <a:gd name="T5" fmla="*/ 282 h 282"/>
                <a:gd name="T6" fmla="*/ 93 w 144"/>
                <a:gd name="T7" fmla="*/ 166 h 282"/>
                <a:gd name="T8" fmla="*/ 144 w 144"/>
                <a:gd name="T9" fmla="*/ 0 h 282"/>
                <a:gd name="T10" fmla="*/ 102 w 144"/>
                <a:gd name="T11" fmla="*/ 0 h 282"/>
                <a:gd name="T12" fmla="*/ 73 w 144"/>
                <a:gd name="T13" fmla="*/ 109 h 282"/>
                <a:gd name="T14" fmla="*/ 44 w 144"/>
                <a:gd name="T15" fmla="*/ 0 h 282"/>
                <a:gd name="T16" fmla="*/ 0 w 144"/>
                <a:gd name="T17" fmla="*/ 0 h 282"/>
                <a:gd name="T18" fmla="*/ 0 w 144"/>
                <a:gd name="T19" fmla="*/ 0 h 282"/>
                <a:gd name="T20" fmla="*/ 13 w 144"/>
                <a:gd name="T21" fmla="*/ 40 h 282"/>
                <a:gd name="T22" fmla="*/ 27 w 144"/>
                <a:gd name="T23" fmla="*/ 79 h 282"/>
                <a:gd name="T24" fmla="*/ 27 w 144"/>
                <a:gd name="T25" fmla="*/ 79 h 282"/>
                <a:gd name="T26" fmla="*/ 37 w 144"/>
                <a:gd name="T27" fmla="*/ 106 h 282"/>
                <a:gd name="T28" fmla="*/ 44 w 144"/>
                <a:gd name="T29" fmla="*/ 130 h 282"/>
                <a:gd name="T30" fmla="*/ 54 w 144"/>
                <a:gd name="T31" fmla="*/ 166 h 282"/>
                <a:gd name="T32" fmla="*/ 54 w 144"/>
                <a:gd name="T33" fmla="*/ 16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282">
                  <a:moveTo>
                    <a:pt x="54" y="166"/>
                  </a:moveTo>
                  <a:lnTo>
                    <a:pt x="54" y="282"/>
                  </a:lnTo>
                  <a:lnTo>
                    <a:pt x="93" y="282"/>
                  </a:lnTo>
                  <a:lnTo>
                    <a:pt x="93" y="166"/>
                  </a:lnTo>
                  <a:lnTo>
                    <a:pt x="144" y="0"/>
                  </a:lnTo>
                  <a:lnTo>
                    <a:pt x="102" y="0"/>
                  </a:lnTo>
                  <a:lnTo>
                    <a:pt x="73" y="109"/>
                  </a:lnTo>
                  <a:lnTo>
                    <a:pt x="44" y="0"/>
                  </a:lnTo>
                  <a:lnTo>
                    <a:pt x="0" y="0"/>
                  </a:lnTo>
                  <a:lnTo>
                    <a:pt x="0" y="0"/>
                  </a:lnTo>
                  <a:lnTo>
                    <a:pt x="13" y="40"/>
                  </a:lnTo>
                  <a:lnTo>
                    <a:pt x="27" y="79"/>
                  </a:lnTo>
                  <a:lnTo>
                    <a:pt x="27" y="79"/>
                  </a:lnTo>
                  <a:lnTo>
                    <a:pt x="37" y="106"/>
                  </a:lnTo>
                  <a:lnTo>
                    <a:pt x="44" y="130"/>
                  </a:lnTo>
                  <a:lnTo>
                    <a:pt x="54" y="166"/>
                  </a:lnTo>
                  <a:lnTo>
                    <a:pt x="54" y="1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Georgia"/>
              </a:endParaRPr>
            </a:p>
          </p:txBody>
        </p:sp>
        <p:sp>
          <p:nvSpPr>
            <p:cNvPr id="49" name="Freeform 22"/>
            <p:cNvSpPr>
              <a:spLocks/>
            </p:cNvSpPr>
            <p:nvPr/>
          </p:nvSpPr>
          <p:spPr bwMode="auto">
            <a:xfrm>
              <a:off x="6118226" y="5113338"/>
              <a:ext cx="52388" cy="71437"/>
            </a:xfrm>
            <a:custGeom>
              <a:avLst/>
              <a:gdLst>
                <a:gd name="T0" fmla="*/ 16 w 33"/>
                <a:gd name="T1" fmla="*/ 0 h 45"/>
                <a:gd name="T2" fmla="*/ 16 w 33"/>
                <a:gd name="T3" fmla="*/ 0 h 45"/>
                <a:gd name="T4" fmla="*/ 12 w 33"/>
                <a:gd name="T5" fmla="*/ 0 h 45"/>
                <a:gd name="T6" fmla="*/ 8 w 33"/>
                <a:gd name="T7" fmla="*/ 1 h 45"/>
                <a:gd name="T8" fmla="*/ 5 w 33"/>
                <a:gd name="T9" fmla="*/ 2 h 45"/>
                <a:gd name="T10" fmla="*/ 4 w 33"/>
                <a:gd name="T11" fmla="*/ 7 h 45"/>
                <a:gd name="T12" fmla="*/ 1 w 33"/>
                <a:gd name="T13" fmla="*/ 15 h 45"/>
                <a:gd name="T14" fmla="*/ 0 w 33"/>
                <a:gd name="T15" fmla="*/ 28 h 45"/>
                <a:gd name="T16" fmla="*/ 0 w 33"/>
                <a:gd name="T17" fmla="*/ 45 h 45"/>
                <a:gd name="T18" fmla="*/ 33 w 33"/>
                <a:gd name="T19" fmla="*/ 45 h 45"/>
                <a:gd name="T20" fmla="*/ 33 w 33"/>
                <a:gd name="T21" fmla="*/ 28 h 45"/>
                <a:gd name="T22" fmla="*/ 33 w 33"/>
                <a:gd name="T23" fmla="*/ 28 h 45"/>
                <a:gd name="T24" fmla="*/ 32 w 33"/>
                <a:gd name="T25" fmla="*/ 15 h 45"/>
                <a:gd name="T26" fmla="*/ 29 w 33"/>
                <a:gd name="T27" fmla="*/ 7 h 45"/>
                <a:gd name="T28" fmla="*/ 28 w 33"/>
                <a:gd name="T29" fmla="*/ 2 h 45"/>
                <a:gd name="T30" fmla="*/ 25 w 33"/>
                <a:gd name="T31" fmla="*/ 1 h 45"/>
                <a:gd name="T32" fmla="*/ 21 w 33"/>
                <a:gd name="T33" fmla="*/ 0 h 45"/>
                <a:gd name="T34" fmla="*/ 16 w 33"/>
                <a:gd name="T35" fmla="*/ 0 h 45"/>
                <a:gd name="T36" fmla="*/ 16 w 33"/>
                <a:gd name="T3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45">
                  <a:moveTo>
                    <a:pt x="16" y="0"/>
                  </a:moveTo>
                  <a:lnTo>
                    <a:pt x="16" y="0"/>
                  </a:lnTo>
                  <a:lnTo>
                    <a:pt x="12" y="0"/>
                  </a:lnTo>
                  <a:lnTo>
                    <a:pt x="8" y="1"/>
                  </a:lnTo>
                  <a:lnTo>
                    <a:pt x="5" y="2"/>
                  </a:lnTo>
                  <a:lnTo>
                    <a:pt x="4" y="7"/>
                  </a:lnTo>
                  <a:lnTo>
                    <a:pt x="1" y="15"/>
                  </a:lnTo>
                  <a:lnTo>
                    <a:pt x="0" y="28"/>
                  </a:lnTo>
                  <a:lnTo>
                    <a:pt x="0" y="45"/>
                  </a:lnTo>
                  <a:lnTo>
                    <a:pt x="33" y="45"/>
                  </a:lnTo>
                  <a:lnTo>
                    <a:pt x="33" y="28"/>
                  </a:lnTo>
                  <a:lnTo>
                    <a:pt x="33" y="28"/>
                  </a:lnTo>
                  <a:lnTo>
                    <a:pt x="32" y="15"/>
                  </a:lnTo>
                  <a:lnTo>
                    <a:pt x="29" y="7"/>
                  </a:lnTo>
                  <a:lnTo>
                    <a:pt x="28" y="2"/>
                  </a:lnTo>
                  <a:lnTo>
                    <a:pt x="25" y="1"/>
                  </a:lnTo>
                  <a:lnTo>
                    <a:pt x="21" y="0"/>
                  </a:lnTo>
                  <a:lnTo>
                    <a:pt x="16" y="0"/>
                  </a:lnTo>
                  <a:lnTo>
                    <a:pt x="16" y="0"/>
                  </a:lnTo>
                  <a:close/>
                </a:path>
              </a:pathLst>
            </a:custGeom>
            <a:solidFill>
              <a:srgbClr val="BB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Georgia"/>
              </a:endParaRPr>
            </a:p>
          </p:txBody>
        </p:sp>
        <p:sp>
          <p:nvSpPr>
            <p:cNvPr id="50" name="Freeform 23"/>
            <p:cNvSpPr>
              <a:spLocks/>
            </p:cNvSpPr>
            <p:nvPr/>
          </p:nvSpPr>
          <p:spPr bwMode="auto">
            <a:xfrm>
              <a:off x="5894388" y="5113338"/>
              <a:ext cx="53975" cy="225425"/>
            </a:xfrm>
            <a:custGeom>
              <a:avLst/>
              <a:gdLst>
                <a:gd name="T0" fmla="*/ 18 w 34"/>
                <a:gd name="T1" fmla="*/ 0 h 142"/>
                <a:gd name="T2" fmla="*/ 18 w 34"/>
                <a:gd name="T3" fmla="*/ 0 h 142"/>
                <a:gd name="T4" fmla="*/ 14 w 34"/>
                <a:gd name="T5" fmla="*/ 0 h 142"/>
                <a:gd name="T6" fmla="*/ 9 w 34"/>
                <a:gd name="T7" fmla="*/ 1 h 142"/>
                <a:gd name="T8" fmla="*/ 4 w 34"/>
                <a:gd name="T9" fmla="*/ 4 h 142"/>
                <a:gd name="T10" fmla="*/ 0 w 34"/>
                <a:gd name="T11" fmla="*/ 8 h 142"/>
                <a:gd name="T12" fmla="*/ 0 w 34"/>
                <a:gd name="T13" fmla="*/ 133 h 142"/>
                <a:gd name="T14" fmla="*/ 0 w 34"/>
                <a:gd name="T15" fmla="*/ 133 h 142"/>
                <a:gd name="T16" fmla="*/ 4 w 34"/>
                <a:gd name="T17" fmla="*/ 137 h 142"/>
                <a:gd name="T18" fmla="*/ 9 w 34"/>
                <a:gd name="T19" fmla="*/ 140 h 142"/>
                <a:gd name="T20" fmla="*/ 14 w 34"/>
                <a:gd name="T21" fmla="*/ 142 h 142"/>
                <a:gd name="T22" fmla="*/ 18 w 34"/>
                <a:gd name="T23" fmla="*/ 142 h 142"/>
                <a:gd name="T24" fmla="*/ 18 w 34"/>
                <a:gd name="T25" fmla="*/ 142 h 142"/>
                <a:gd name="T26" fmla="*/ 23 w 34"/>
                <a:gd name="T27" fmla="*/ 142 h 142"/>
                <a:gd name="T28" fmla="*/ 25 w 34"/>
                <a:gd name="T29" fmla="*/ 140 h 142"/>
                <a:gd name="T30" fmla="*/ 28 w 34"/>
                <a:gd name="T31" fmla="*/ 139 h 142"/>
                <a:gd name="T32" fmla="*/ 30 w 34"/>
                <a:gd name="T33" fmla="*/ 135 h 142"/>
                <a:gd name="T34" fmla="*/ 32 w 34"/>
                <a:gd name="T35" fmla="*/ 126 h 142"/>
                <a:gd name="T36" fmla="*/ 34 w 34"/>
                <a:gd name="T37" fmla="*/ 115 h 142"/>
                <a:gd name="T38" fmla="*/ 34 w 34"/>
                <a:gd name="T39" fmla="*/ 26 h 142"/>
                <a:gd name="T40" fmla="*/ 34 w 34"/>
                <a:gd name="T41" fmla="*/ 26 h 142"/>
                <a:gd name="T42" fmla="*/ 32 w 34"/>
                <a:gd name="T43" fmla="*/ 15 h 142"/>
                <a:gd name="T44" fmla="*/ 30 w 34"/>
                <a:gd name="T45" fmla="*/ 7 h 142"/>
                <a:gd name="T46" fmla="*/ 28 w 34"/>
                <a:gd name="T47" fmla="*/ 2 h 142"/>
                <a:gd name="T48" fmla="*/ 25 w 34"/>
                <a:gd name="T49" fmla="*/ 1 h 142"/>
                <a:gd name="T50" fmla="*/ 23 w 34"/>
                <a:gd name="T51" fmla="*/ 0 h 142"/>
                <a:gd name="T52" fmla="*/ 18 w 34"/>
                <a:gd name="T53" fmla="*/ 0 h 142"/>
                <a:gd name="T54" fmla="*/ 18 w 34"/>
                <a:gd name="T5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142">
                  <a:moveTo>
                    <a:pt x="18" y="0"/>
                  </a:moveTo>
                  <a:lnTo>
                    <a:pt x="18" y="0"/>
                  </a:lnTo>
                  <a:lnTo>
                    <a:pt x="14" y="0"/>
                  </a:lnTo>
                  <a:lnTo>
                    <a:pt x="9" y="1"/>
                  </a:lnTo>
                  <a:lnTo>
                    <a:pt x="4" y="4"/>
                  </a:lnTo>
                  <a:lnTo>
                    <a:pt x="0" y="8"/>
                  </a:lnTo>
                  <a:lnTo>
                    <a:pt x="0" y="133"/>
                  </a:lnTo>
                  <a:lnTo>
                    <a:pt x="0" y="133"/>
                  </a:lnTo>
                  <a:lnTo>
                    <a:pt x="4" y="137"/>
                  </a:lnTo>
                  <a:lnTo>
                    <a:pt x="9" y="140"/>
                  </a:lnTo>
                  <a:lnTo>
                    <a:pt x="14" y="142"/>
                  </a:lnTo>
                  <a:lnTo>
                    <a:pt x="18" y="142"/>
                  </a:lnTo>
                  <a:lnTo>
                    <a:pt x="18" y="142"/>
                  </a:lnTo>
                  <a:lnTo>
                    <a:pt x="23" y="142"/>
                  </a:lnTo>
                  <a:lnTo>
                    <a:pt x="25" y="140"/>
                  </a:lnTo>
                  <a:lnTo>
                    <a:pt x="28" y="139"/>
                  </a:lnTo>
                  <a:lnTo>
                    <a:pt x="30" y="135"/>
                  </a:lnTo>
                  <a:lnTo>
                    <a:pt x="32" y="126"/>
                  </a:lnTo>
                  <a:lnTo>
                    <a:pt x="34" y="115"/>
                  </a:lnTo>
                  <a:lnTo>
                    <a:pt x="34" y="26"/>
                  </a:lnTo>
                  <a:lnTo>
                    <a:pt x="34" y="26"/>
                  </a:lnTo>
                  <a:lnTo>
                    <a:pt x="32" y="15"/>
                  </a:lnTo>
                  <a:lnTo>
                    <a:pt x="30" y="7"/>
                  </a:lnTo>
                  <a:lnTo>
                    <a:pt x="28" y="2"/>
                  </a:lnTo>
                  <a:lnTo>
                    <a:pt x="25" y="1"/>
                  </a:lnTo>
                  <a:lnTo>
                    <a:pt x="23" y="0"/>
                  </a:lnTo>
                  <a:lnTo>
                    <a:pt x="18" y="0"/>
                  </a:lnTo>
                  <a:lnTo>
                    <a:pt x="18" y="0"/>
                  </a:lnTo>
                  <a:close/>
                </a:path>
              </a:pathLst>
            </a:custGeom>
            <a:solidFill>
              <a:srgbClr val="BB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Georgia"/>
              </a:endParaRPr>
            </a:p>
          </p:txBody>
        </p:sp>
        <p:sp>
          <p:nvSpPr>
            <p:cNvPr id="51" name="Freeform 24"/>
            <p:cNvSpPr>
              <a:spLocks noEditPoints="1"/>
            </p:cNvSpPr>
            <p:nvPr/>
          </p:nvSpPr>
          <p:spPr bwMode="auto">
            <a:xfrm>
              <a:off x="5330826" y="4838700"/>
              <a:ext cx="974725" cy="677862"/>
            </a:xfrm>
            <a:custGeom>
              <a:avLst/>
              <a:gdLst>
                <a:gd name="T0" fmla="*/ 594 w 614"/>
                <a:gd name="T1" fmla="*/ 46 h 427"/>
                <a:gd name="T2" fmla="*/ 559 w 614"/>
                <a:gd name="T3" fmla="*/ 14 h 427"/>
                <a:gd name="T4" fmla="*/ 479 w 614"/>
                <a:gd name="T5" fmla="*/ 2 h 427"/>
                <a:gd name="T6" fmla="*/ 307 w 614"/>
                <a:gd name="T7" fmla="*/ 0 h 427"/>
                <a:gd name="T8" fmla="*/ 77 w 614"/>
                <a:gd name="T9" fmla="*/ 8 h 427"/>
                <a:gd name="T10" fmla="*/ 45 w 614"/>
                <a:gd name="T11" fmla="*/ 19 h 427"/>
                <a:gd name="T12" fmla="*/ 15 w 614"/>
                <a:gd name="T13" fmla="*/ 56 h 427"/>
                <a:gd name="T14" fmla="*/ 5 w 614"/>
                <a:gd name="T15" fmla="*/ 104 h 427"/>
                <a:gd name="T16" fmla="*/ 0 w 614"/>
                <a:gd name="T17" fmla="*/ 213 h 427"/>
                <a:gd name="T18" fmla="*/ 7 w 614"/>
                <a:gd name="T19" fmla="*/ 340 h 427"/>
                <a:gd name="T20" fmla="*/ 19 w 614"/>
                <a:gd name="T21" fmla="*/ 381 h 427"/>
                <a:gd name="T22" fmla="*/ 54 w 614"/>
                <a:gd name="T23" fmla="*/ 412 h 427"/>
                <a:gd name="T24" fmla="*/ 135 w 614"/>
                <a:gd name="T25" fmla="*/ 423 h 427"/>
                <a:gd name="T26" fmla="*/ 307 w 614"/>
                <a:gd name="T27" fmla="*/ 427 h 427"/>
                <a:gd name="T28" fmla="*/ 536 w 614"/>
                <a:gd name="T29" fmla="*/ 419 h 427"/>
                <a:gd name="T30" fmla="*/ 569 w 614"/>
                <a:gd name="T31" fmla="*/ 406 h 427"/>
                <a:gd name="T32" fmla="*/ 598 w 614"/>
                <a:gd name="T33" fmla="*/ 369 h 427"/>
                <a:gd name="T34" fmla="*/ 608 w 614"/>
                <a:gd name="T35" fmla="*/ 323 h 427"/>
                <a:gd name="T36" fmla="*/ 614 w 614"/>
                <a:gd name="T37" fmla="*/ 213 h 427"/>
                <a:gd name="T38" fmla="*/ 607 w 614"/>
                <a:gd name="T39" fmla="*/ 85 h 427"/>
                <a:gd name="T40" fmla="*/ 130 w 614"/>
                <a:gd name="T41" fmla="*/ 111 h 427"/>
                <a:gd name="T42" fmla="*/ 46 w 614"/>
                <a:gd name="T43" fmla="*/ 111 h 427"/>
                <a:gd name="T44" fmla="*/ 288 w 614"/>
                <a:gd name="T45" fmla="*/ 347 h 427"/>
                <a:gd name="T46" fmla="*/ 244 w 614"/>
                <a:gd name="T47" fmla="*/ 329 h 427"/>
                <a:gd name="T48" fmla="*/ 208 w 614"/>
                <a:gd name="T49" fmla="*/ 348 h 427"/>
                <a:gd name="T50" fmla="*/ 187 w 614"/>
                <a:gd name="T51" fmla="*/ 340 h 427"/>
                <a:gd name="T52" fmla="*/ 181 w 614"/>
                <a:gd name="T53" fmla="*/ 303 h 427"/>
                <a:gd name="T54" fmla="*/ 215 w 614"/>
                <a:gd name="T55" fmla="*/ 292 h 427"/>
                <a:gd name="T56" fmla="*/ 217 w 614"/>
                <a:gd name="T57" fmla="*/ 310 h 427"/>
                <a:gd name="T58" fmla="*/ 224 w 614"/>
                <a:gd name="T59" fmla="*/ 315 h 427"/>
                <a:gd name="T60" fmla="*/ 248 w 614"/>
                <a:gd name="T61" fmla="*/ 298 h 427"/>
                <a:gd name="T62" fmla="*/ 428 w 614"/>
                <a:gd name="T63" fmla="*/ 284 h 427"/>
                <a:gd name="T64" fmla="*/ 424 w 614"/>
                <a:gd name="T65" fmla="*/ 326 h 427"/>
                <a:gd name="T66" fmla="*/ 404 w 614"/>
                <a:gd name="T67" fmla="*/ 347 h 427"/>
                <a:gd name="T68" fmla="*/ 373 w 614"/>
                <a:gd name="T69" fmla="*/ 343 h 427"/>
                <a:gd name="T70" fmla="*/ 321 w 614"/>
                <a:gd name="T71" fmla="*/ 347 h 427"/>
                <a:gd name="T72" fmla="*/ 355 w 614"/>
                <a:gd name="T73" fmla="*/ 161 h 427"/>
                <a:gd name="T74" fmla="*/ 394 w 614"/>
                <a:gd name="T75" fmla="*/ 139 h 427"/>
                <a:gd name="T76" fmla="*/ 413 w 614"/>
                <a:gd name="T77" fmla="*/ 144 h 427"/>
                <a:gd name="T78" fmla="*/ 424 w 614"/>
                <a:gd name="T79" fmla="*/ 161 h 427"/>
                <a:gd name="T80" fmla="*/ 428 w 614"/>
                <a:gd name="T81" fmla="*/ 284 h 427"/>
                <a:gd name="T82" fmla="*/ 496 w 614"/>
                <a:gd name="T83" fmla="*/ 286 h 427"/>
                <a:gd name="T84" fmla="*/ 503 w 614"/>
                <a:gd name="T85" fmla="*/ 310 h 427"/>
                <a:gd name="T86" fmla="*/ 514 w 614"/>
                <a:gd name="T87" fmla="*/ 315 h 427"/>
                <a:gd name="T88" fmla="*/ 529 w 614"/>
                <a:gd name="T89" fmla="*/ 299 h 427"/>
                <a:gd name="T90" fmla="*/ 569 w 614"/>
                <a:gd name="T91" fmla="*/ 281 h 427"/>
                <a:gd name="T92" fmla="*/ 567 w 614"/>
                <a:gd name="T93" fmla="*/ 305 h 427"/>
                <a:gd name="T94" fmla="*/ 559 w 614"/>
                <a:gd name="T95" fmla="*/ 327 h 427"/>
                <a:gd name="T96" fmla="*/ 514 w 614"/>
                <a:gd name="T97" fmla="*/ 348 h 427"/>
                <a:gd name="T98" fmla="*/ 477 w 614"/>
                <a:gd name="T99" fmla="*/ 337 h 427"/>
                <a:gd name="T100" fmla="*/ 459 w 614"/>
                <a:gd name="T101" fmla="*/ 308 h 427"/>
                <a:gd name="T102" fmla="*/ 456 w 614"/>
                <a:gd name="T103" fmla="*/ 208 h 427"/>
                <a:gd name="T104" fmla="*/ 468 w 614"/>
                <a:gd name="T105" fmla="*/ 160 h 427"/>
                <a:gd name="T106" fmla="*/ 498 w 614"/>
                <a:gd name="T107" fmla="*/ 140 h 427"/>
                <a:gd name="T108" fmla="*/ 538 w 614"/>
                <a:gd name="T109" fmla="*/ 144 h 427"/>
                <a:gd name="T110" fmla="*/ 562 w 614"/>
                <a:gd name="T111" fmla="*/ 168 h 427"/>
                <a:gd name="T112" fmla="*/ 569 w 614"/>
                <a:gd name="T113" fmla="*/ 25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4" h="427">
                  <a:moveTo>
                    <a:pt x="602" y="69"/>
                  </a:moveTo>
                  <a:lnTo>
                    <a:pt x="602" y="69"/>
                  </a:lnTo>
                  <a:lnTo>
                    <a:pt x="600" y="56"/>
                  </a:lnTo>
                  <a:lnTo>
                    <a:pt x="594" y="46"/>
                  </a:lnTo>
                  <a:lnTo>
                    <a:pt x="587" y="36"/>
                  </a:lnTo>
                  <a:lnTo>
                    <a:pt x="578" y="26"/>
                  </a:lnTo>
                  <a:lnTo>
                    <a:pt x="569" y="19"/>
                  </a:lnTo>
                  <a:lnTo>
                    <a:pt x="559" y="14"/>
                  </a:lnTo>
                  <a:lnTo>
                    <a:pt x="548" y="10"/>
                  </a:lnTo>
                  <a:lnTo>
                    <a:pt x="536" y="8"/>
                  </a:lnTo>
                  <a:lnTo>
                    <a:pt x="536" y="8"/>
                  </a:lnTo>
                  <a:lnTo>
                    <a:pt x="479" y="2"/>
                  </a:lnTo>
                  <a:lnTo>
                    <a:pt x="421" y="1"/>
                  </a:lnTo>
                  <a:lnTo>
                    <a:pt x="364" y="0"/>
                  </a:lnTo>
                  <a:lnTo>
                    <a:pt x="307" y="0"/>
                  </a:lnTo>
                  <a:lnTo>
                    <a:pt x="307" y="0"/>
                  </a:lnTo>
                  <a:lnTo>
                    <a:pt x="250" y="0"/>
                  </a:lnTo>
                  <a:lnTo>
                    <a:pt x="192" y="1"/>
                  </a:lnTo>
                  <a:lnTo>
                    <a:pt x="135" y="2"/>
                  </a:lnTo>
                  <a:lnTo>
                    <a:pt x="77" y="8"/>
                  </a:lnTo>
                  <a:lnTo>
                    <a:pt x="77" y="8"/>
                  </a:lnTo>
                  <a:lnTo>
                    <a:pt x="66" y="10"/>
                  </a:lnTo>
                  <a:lnTo>
                    <a:pt x="54" y="14"/>
                  </a:lnTo>
                  <a:lnTo>
                    <a:pt x="45" y="19"/>
                  </a:lnTo>
                  <a:lnTo>
                    <a:pt x="35" y="26"/>
                  </a:lnTo>
                  <a:lnTo>
                    <a:pt x="26" y="36"/>
                  </a:lnTo>
                  <a:lnTo>
                    <a:pt x="19" y="46"/>
                  </a:lnTo>
                  <a:lnTo>
                    <a:pt x="15" y="56"/>
                  </a:lnTo>
                  <a:lnTo>
                    <a:pt x="11" y="69"/>
                  </a:lnTo>
                  <a:lnTo>
                    <a:pt x="11" y="69"/>
                  </a:lnTo>
                  <a:lnTo>
                    <a:pt x="7" y="85"/>
                  </a:lnTo>
                  <a:lnTo>
                    <a:pt x="5" y="104"/>
                  </a:lnTo>
                  <a:lnTo>
                    <a:pt x="1" y="140"/>
                  </a:lnTo>
                  <a:lnTo>
                    <a:pt x="0" y="177"/>
                  </a:lnTo>
                  <a:lnTo>
                    <a:pt x="0" y="213"/>
                  </a:lnTo>
                  <a:lnTo>
                    <a:pt x="0" y="213"/>
                  </a:lnTo>
                  <a:lnTo>
                    <a:pt x="0" y="250"/>
                  </a:lnTo>
                  <a:lnTo>
                    <a:pt x="1" y="286"/>
                  </a:lnTo>
                  <a:lnTo>
                    <a:pt x="4" y="323"/>
                  </a:lnTo>
                  <a:lnTo>
                    <a:pt x="7" y="340"/>
                  </a:lnTo>
                  <a:lnTo>
                    <a:pt x="11" y="358"/>
                  </a:lnTo>
                  <a:lnTo>
                    <a:pt x="11" y="358"/>
                  </a:lnTo>
                  <a:lnTo>
                    <a:pt x="14" y="369"/>
                  </a:lnTo>
                  <a:lnTo>
                    <a:pt x="19" y="381"/>
                  </a:lnTo>
                  <a:lnTo>
                    <a:pt x="26" y="391"/>
                  </a:lnTo>
                  <a:lnTo>
                    <a:pt x="35" y="399"/>
                  </a:lnTo>
                  <a:lnTo>
                    <a:pt x="45" y="406"/>
                  </a:lnTo>
                  <a:lnTo>
                    <a:pt x="54" y="412"/>
                  </a:lnTo>
                  <a:lnTo>
                    <a:pt x="66" y="416"/>
                  </a:lnTo>
                  <a:lnTo>
                    <a:pt x="77" y="419"/>
                  </a:lnTo>
                  <a:lnTo>
                    <a:pt x="77" y="419"/>
                  </a:lnTo>
                  <a:lnTo>
                    <a:pt x="135" y="423"/>
                  </a:lnTo>
                  <a:lnTo>
                    <a:pt x="192" y="426"/>
                  </a:lnTo>
                  <a:lnTo>
                    <a:pt x="250" y="427"/>
                  </a:lnTo>
                  <a:lnTo>
                    <a:pt x="307" y="427"/>
                  </a:lnTo>
                  <a:lnTo>
                    <a:pt x="307" y="427"/>
                  </a:lnTo>
                  <a:lnTo>
                    <a:pt x="364" y="427"/>
                  </a:lnTo>
                  <a:lnTo>
                    <a:pt x="421" y="426"/>
                  </a:lnTo>
                  <a:lnTo>
                    <a:pt x="479" y="423"/>
                  </a:lnTo>
                  <a:lnTo>
                    <a:pt x="536" y="419"/>
                  </a:lnTo>
                  <a:lnTo>
                    <a:pt x="536" y="419"/>
                  </a:lnTo>
                  <a:lnTo>
                    <a:pt x="548" y="416"/>
                  </a:lnTo>
                  <a:lnTo>
                    <a:pt x="559" y="412"/>
                  </a:lnTo>
                  <a:lnTo>
                    <a:pt x="569" y="406"/>
                  </a:lnTo>
                  <a:lnTo>
                    <a:pt x="578" y="399"/>
                  </a:lnTo>
                  <a:lnTo>
                    <a:pt x="587" y="391"/>
                  </a:lnTo>
                  <a:lnTo>
                    <a:pt x="594" y="381"/>
                  </a:lnTo>
                  <a:lnTo>
                    <a:pt x="598" y="369"/>
                  </a:lnTo>
                  <a:lnTo>
                    <a:pt x="602" y="358"/>
                  </a:lnTo>
                  <a:lnTo>
                    <a:pt x="602" y="358"/>
                  </a:lnTo>
                  <a:lnTo>
                    <a:pt x="607" y="340"/>
                  </a:lnTo>
                  <a:lnTo>
                    <a:pt x="608" y="323"/>
                  </a:lnTo>
                  <a:lnTo>
                    <a:pt x="612" y="286"/>
                  </a:lnTo>
                  <a:lnTo>
                    <a:pt x="614" y="250"/>
                  </a:lnTo>
                  <a:lnTo>
                    <a:pt x="614" y="213"/>
                  </a:lnTo>
                  <a:lnTo>
                    <a:pt x="614" y="213"/>
                  </a:lnTo>
                  <a:lnTo>
                    <a:pt x="614" y="177"/>
                  </a:lnTo>
                  <a:lnTo>
                    <a:pt x="612" y="140"/>
                  </a:lnTo>
                  <a:lnTo>
                    <a:pt x="609" y="104"/>
                  </a:lnTo>
                  <a:lnTo>
                    <a:pt x="607" y="85"/>
                  </a:lnTo>
                  <a:lnTo>
                    <a:pt x="602" y="69"/>
                  </a:lnTo>
                  <a:lnTo>
                    <a:pt x="602" y="69"/>
                  </a:lnTo>
                  <a:close/>
                  <a:moveTo>
                    <a:pt x="175" y="111"/>
                  </a:moveTo>
                  <a:lnTo>
                    <a:pt x="130" y="111"/>
                  </a:lnTo>
                  <a:lnTo>
                    <a:pt x="130" y="347"/>
                  </a:lnTo>
                  <a:lnTo>
                    <a:pt x="91" y="347"/>
                  </a:lnTo>
                  <a:lnTo>
                    <a:pt x="91" y="111"/>
                  </a:lnTo>
                  <a:lnTo>
                    <a:pt x="46" y="111"/>
                  </a:lnTo>
                  <a:lnTo>
                    <a:pt x="46" y="71"/>
                  </a:lnTo>
                  <a:lnTo>
                    <a:pt x="175" y="71"/>
                  </a:lnTo>
                  <a:lnTo>
                    <a:pt x="175" y="111"/>
                  </a:lnTo>
                  <a:close/>
                  <a:moveTo>
                    <a:pt x="288" y="347"/>
                  </a:moveTo>
                  <a:lnTo>
                    <a:pt x="248" y="347"/>
                  </a:lnTo>
                  <a:lnTo>
                    <a:pt x="248" y="323"/>
                  </a:lnTo>
                  <a:lnTo>
                    <a:pt x="248" y="323"/>
                  </a:lnTo>
                  <a:lnTo>
                    <a:pt x="244" y="329"/>
                  </a:lnTo>
                  <a:lnTo>
                    <a:pt x="239" y="334"/>
                  </a:lnTo>
                  <a:lnTo>
                    <a:pt x="229" y="343"/>
                  </a:lnTo>
                  <a:lnTo>
                    <a:pt x="217" y="347"/>
                  </a:lnTo>
                  <a:lnTo>
                    <a:pt x="208" y="348"/>
                  </a:lnTo>
                  <a:lnTo>
                    <a:pt x="208" y="348"/>
                  </a:lnTo>
                  <a:lnTo>
                    <a:pt x="199" y="347"/>
                  </a:lnTo>
                  <a:lnTo>
                    <a:pt x="192" y="344"/>
                  </a:lnTo>
                  <a:lnTo>
                    <a:pt x="187" y="340"/>
                  </a:lnTo>
                  <a:lnTo>
                    <a:pt x="184" y="333"/>
                  </a:lnTo>
                  <a:lnTo>
                    <a:pt x="184" y="333"/>
                  </a:lnTo>
                  <a:lnTo>
                    <a:pt x="181" y="322"/>
                  </a:lnTo>
                  <a:lnTo>
                    <a:pt x="181" y="303"/>
                  </a:lnTo>
                  <a:lnTo>
                    <a:pt x="181" y="139"/>
                  </a:lnTo>
                  <a:lnTo>
                    <a:pt x="215" y="139"/>
                  </a:lnTo>
                  <a:lnTo>
                    <a:pt x="215" y="292"/>
                  </a:lnTo>
                  <a:lnTo>
                    <a:pt x="215" y="292"/>
                  </a:lnTo>
                  <a:lnTo>
                    <a:pt x="216" y="302"/>
                  </a:lnTo>
                  <a:lnTo>
                    <a:pt x="216" y="306"/>
                  </a:lnTo>
                  <a:lnTo>
                    <a:pt x="216" y="306"/>
                  </a:lnTo>
                  <a:lnTo>
                    <a:pt x="217" y="310"/>
                  </a:lnTo>
                  <a:lnTo>
                    <a:pt x="219" y="313"/>
                  </a:lnTo>
                  <a:lnTo>
                    <a:pt x="222" y="315"/>
                  </a:lnTo>
                  <a:lnTo>
                    <a:pt x="224" y="315"/>
                  </a:lnTo>
                  <a:lnTo>
                    <a:pt x="224" y="315"/>
                  </a:lnTo>
                  <a:lnTo>
                    <a:pt x="231" y="315"/>
                  </a:lnTo>
                  <a:lnTo>
                    <a:pt x="237" y="310"/>
                  </a:lnTo>
                  <a:lnTo>
                    <a:pt x="243" y="305"/>
                  </a:lnTo>
                  <a:lnTo>
                    <a:pt x="248" y="298"/>
                  </a:lnTo>
                  <a:lnTo>
                    <a:pt x="248" y="139"/>
                  </a:lnTo>
                  <a:lnTo>
                    <a:pt x="288" y="139"/>
                  </a:lnTo>
                  <a:lnTo>
                    <a:pt x="288" y="347"/>
                  </a:lnTo>
                  <a:close/>
                  <a:moveTo>
                    <a:pt x="428" y="284"/>
                  </a:moveTo>
                  <a:lnTo>
                    <a:pt x="428" y="284"/>
                  </a:lnTo>
                  <a:lnTo>
                    <a:pt x="427" y="309"/>
                  </a:lnTo>
                  <a:lnTo>
                    <a:pt x="425" y="319"/>
                  </a:lnTo>
                  <a:lnTo>
                    <a:pt x="424" y="326"/>
                  </a:lnTo>
                  <a:lnTo>
                    <a:pt x="424" y="326"/>
                  </a:lnTo>
                  <a:lnTo>
                    <a:pt x="420" y="336"/>
                  </a:lnTo>
                  <a:lnTo>
                    <a:pt x="413" y="343"/>
                  </a:lnTo>
                  <a:lnTo>
                    <a:pt x="404" y="347"/>
                  </a:lnTo>
                  <a:lnTo>
                    <a:pt x="394" y="348"/>
                  </a:lnTo>
                  <a:lnTo>
                    <a:pt x="394" y="348"/>
                  </a:lnTo>
                  <a:lnTo>
                    <a:pt x="385" y="347"/>
                  </a:lnTo>
                  <a:lnTo>
                    <a:pt x="373" y="343"/>
                  </a:lnTo>
                  <a:lnTo>
                    <a:pt x="364" y="336"/>
                  </a:lnTo>
                  <a:lnTo>
                    <a:pt x="355" y="326"/>
                  </a:lnTo>
                  <a:lnTo>
                    <a:pt x="355" y="347"/>
                  </a:lnTo>
                  <a:lnTo>
                    <a:pt x="321" y="347"/>
                  </a:lnTo>
                  <a:lnTo>
                    <a:pt x="321" y="71"/>
                  </a:lnTo>
                  <a:lnTo>
                    <a:pt x="355" y="71"/>
                  </a:lnTo>
                  <a:lnTo>
                    <a:pt x="355" y="161"/>
                  </a:lnTo>
                  <a:lnTo>
                    <a:pt x="355" y="161"/>
                  </a:lnTo>
                  <a:lnTo>
                    <a:pt x="364" y="152"/>
                  </a:lnTo>
                  <a:lnTo>
                    <a:pt x="373" y="144"/>
                  </a:lnTo>
                  <a:lnTo>
                    <a:pt x="383" y="140"/>
                  </a:lnTo>
                  <a:lnTo>
                    <a:pt x="394" y="139"/>
                  </a:lnTo>
                  <a:lnTo>
                    <a:pt x="394" y="139"/>
                  </a:lnTo>
                  <a:lnTo>
                    <a:pt x="404" y="140"/>
                  </a:lnTo>
                  <a:lnTo>
                    <a:pt x="409" y="142"/>
                  </a:lnTo>
                  <a:lnTo>
                    <a:pt x="413" y="144"/>
                  </a:lnTo>
                  <a:lnTo>
                    <a:pt x="417" y="147"/>
                  </a:lnTo>
                  <a:lnTo>
                    <a:pt x="420" y="152"/>
                  </a:lnTo>
                  <a:lnTo>
                    <a:pt x="424" y="161"/>
                  </a:lnTo>
                  <a:lnTo>
                    <a:pt x="424" y="161"/>
                  </a:lnTo>
                  <a:lnTo>
                    <a:pt x="425" y="168"/>
                  </a:lnTo>
                  <a:lnTo>
                    <a:pt x="427" y="178"/>
                  </a:lnTo>
                  <a:lnTo>
                    <a:pt x="428" y="202"/>
                  </a:lnTo>
                  <a:lnTo>
                    <a:pt x="428" y="284"/>
                  </a:lnTo>
                  <a:close/>
                  <a:moveTo>
                    <a:pt x="569" y="251"/>
                  </a:moveTo>
                  <a:lnTo>
                    <a:pt x="496" y="251"/>
                  </a:lnTo>
                  <a:lnTo>
                    <a:pt x="496" y="286"/>
                  </a:lnTo>
                  <a:lnTo>
                    <a:pt x="496" y="286"/>
                  </a:lnTo>
                  <a:lnTo>
                    <a:pt x="497" y="299"/>
                  </a:lnTo>
                  <a:lnTo>
                    <a:pt x="498" y="303"/>
                  </a:lnTo>
                  <a:lnTo>
                    <a:pt x="500" y="308"/>
                  </a:lnTo>
                  <a:lnTo>
                    <a:pt x="503" y="310"/>
                  </a:lnTo>
                  <a:lnTo>
                    <a:pt x="505" y="313"/>
                  </a:lnTo>
                  <a:lnTo>
                    <a:pt x="510" y="315"/>
                  </a:lnTo>
                  <a:lnTo>
                    <a:pt x="514" y="315"/>
                  </a:lnTo>
                  <a:lnTo>
                    <a:pt x="514" y="315"/>
                  </a:lnTo>
                  <a:lnTo>
                    <a:pt x="519" y="315"/>
                  </a:lnTo>
                  <a:lnTo>
                    <a:pt x="524" y="310"/>
                  </a:lnTo>
                  <a:lnTo>
                    <a:pt x="528" y="306"/>
                  </a:lnTo>
                  <a:lnTo>
                    <a:pt x="529" y="299"/>
                  </a:lnTo>
                  <a:lnTo>
                    <a:pt x="529" y="299"/>
                  </a:lnTo>
                  <a:lnTo>
                    <a:pt x="529" y="274"/>
                  </a:lnTo>
                  <a:lnTo>
                    <a:pt x="569" y="274"/>
                  </a:lnTo>
                  <a:lnTo>
                    <a:pt x="569" y="281"/>
                  </a:lnTo>
                  <a:lnTo>
                    <a:pt x="569" y="281"/>
                  </a:lnTo>
                  <a:lnTo>
                    <a:pt x="569" y="295"/>
                  </a:lnTo>
                  <a:lnTo>
                    <a:pt x="567" y="305"/>
                  </a:lnTo>
                  <a:lnTo>
                    <a:pt x="567" y="305"/>
                  </a:lnTo>
                  <a:lnTo>
                    <a:pt x="566" y="310"/>
                  </a:lnTo>
                  <a:lnTo>
                    <a:pt x="564" y="316"/>
                  </a:lnTo>
                  <a:lnTo>
                    <a:pt x="559" y="327"/>
                  </a:lnTo>
                  <a:lnTo>
                    <a:pt x="559" y="327"/>
                  </a:lnTo>
                  <a:lnTo>
                    <a:pt x="550" y="336"/>
                  </a:lnTo>
                  <a:lnTo>
                    <a:pt x="539" y="343"/>
                  </a:lnTo>
                  <a:lnTo>
                    <a:pt x="527" y="347"/>
                  </a:lnTo>
                  <a:lnTo>
                    <a:pt x="514" y="348"/>
                  </a:lnTo>
                  <a:lnTo>
                    <a:pt x="514" y="348"/>
                  </a:lnTo>
                  <a:lnTo>
                    <a:pt x="500" y="347"/>
                  </a:lnTo>
                  <a:lnTo>
                    <a:pt x="487" y="343"/>
                  </a:lnTo>
                  <a:lnTo>
                    <a:pt x="477" y="337"/>
                  </a:lnTo>
                  <a:lnTo>
                    <a:pt x="469" y="327"/>
                  </a:lnTo>
                  <a:lnTo>
                    <a:pt x="469" y="327"/>
                  </a:lnTo>
                  <a:lnTo>
                    <a:pt x="463" y="319"/>
                  </a:lnTo>
                  <a:lnTo>
                    <a:pt x="459" y="308"/>
                  </a:lnTo>
                  <a:lnTo>
                    <a:pt x="458" y="295"/>
                  </a:lnTo>
                  <a:lnTo>
                    <a:pt x="456" y="279"/>
                  </a:lnTo>
                  <a:lnTo>
                    <a:pt x="456" y="208"/>
                  </a:lnTo>
                  <a:lnTo>
                    <a:pt x="456" y="208"/>
                  </a:lnTo>
                  <a:lnTo>
                    <a:pt x="458" y="192"/>
                  </a:lnTo>
                  <a:lnTo>
                    <a:pt x="459" y="180"/>
                  </a:lnTo>
                  <a:lnTo>
                    <a:pt x="463" y="168"/>
                  </a:lnTo>
                  <a:lnTo>
                    <a:pt x="468" y="160"/>
                  </a:lnTo>
                  <a:lnTo>
                    <a:pt x="468" y="160"/>
                  </a:lnTo>
                  <a:lnTo>
                    <a:pt x="477" y="150"/>
                  </a:lnTo>
                  <a:lnTo>
                    <a:pt x="487" y="144"/>
                  </a:lnTo>
                  <a:lnTo>
                    <a:pt x="498" y="140"/>
                  </a:lnTo>
                  <a:lnTo>
                    <a:pt x="512" y="139"/>
                  </a:lnTo>
                  <a:lnTo>
                    <a:pt x="512" y="139"/>
                  </a:lnTo>
                  <a:lnTo>
                    <a:pt x="525" y="140"/>
                  </a:lnTo>
                  <a:lnTo>
                    <a:pt x="538" y="144"/>
                  </a:lnTo>
                  <a:lnTo>
                    <a:pt x="548" y="150"/>
                  </a:lnTo>
                  <a:lnTo>
                    <a:pt x="557" y="160"/>
                  </a:lnTo>
                  <a:lnTo>
                    <a:pt x="557" y="160"/>
                  </a:lnTo>
                  <a:lnTo>
                    <a:pt x="562" y="168"/>
                  </a:lnTo>
                  <a:lnTo>
                    <a:pt x="566" y="180"/>
                  </a:lnTo>
                  <a:lnTo>
                    <a:pt x="567" y="192"/>
                  </a:lnTo>
                  <a:lnTo>
                    <a:pt x="569" y="208"/>
                  </a:lnTo>
                  <a:lnTo>
                    <a:pt x="569" y="251"/>
                  </a:lnTo>
                  <a:close/>
                </a:path>
              </a:pathLst>
            </a:custGeom>
            <a:solidFill>
              <a:srgbClr val="BB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Georgia"/>
              </a:endParaRPr>
            </a:p>
          </p:txBody>
        </p:sp>
      </p:grpSp>
      <p:sp>
        <p:nvSpPr>
          <p:cNvPr id="53" name="Freeform 26"/>
          <p:cNvSpPr>
            <a:spLocks noEditPoints="1"/>
          </p:cNvSpPr>
          <p:nvPr/>
        </p:nvSpPr>
        <p:spPr bwMode="auto">
          <a:xfrm>
            <a:off x="1965084" y="1915664"/>
            <a:ext cx="506606" cy="584583"/>
          </a:xfrm>
          <a:custGeom>
            <a:avLst/>
            <a:gdLst>
              <a:gd name="T0" fmla="*/ 407 w 407"/>
              <a:gd name="T1" fmla="*/ 250 h 271"/>
              <a:gd name="T2" fmla="*/ 407 w 407"/>
              <a:gd name="T3" fmla="*/ 254 h 271"/>
              <a:gd name="T4" fmla="*/ 402 w 407"/>
              <a:gd name="T5" fmla="*/ 263 h 271"/>
              <a:gd name="T6" fmla="*/ 393 w 407"/>
              <a:gd name="T7" fmla="*/ 268 h 271"/>
              <a:gd name="T8" fmla="*/ 381 w 407"/>
              <a:gd name="T9" fmla="*/ 271 h 271"/>
              <a:gd name="T10" fmla="*/ 34 w 407"/>
              <a:gd name="T11" fmla="*/ 271 h 271"/>
              <a:gd name="T12" fmla="*/ 28 w 407"/>
              <a:gd name="T13" fmla="*/ 271 h 271"/>
              <a:gd name="T14" fmla="*/ 15 w 407"/>
              <a:gd name="T15" fmla="*/ 268 h 271"/>
              <a:gd name="T16" fmla="*/ 5 w 407"/>
              <a:gd name="T17" fmla="*/ 263 h 271"/>
              <a:gd name="T18" fmla="*/ 1 w 407"/>
              <a:gd name="T19" fmla="*/ 254 h 271"/>
              <a:gd name="T20" fmla="*/ 0 w 407"/>
              <a:gd name="T21" fmla="*/ 230 h 271"/>
              <a:gd name="T22" fmla="*/ 374 w 407"/>
              <a:gd name="T23" fmla="*/ 230 h 271"/>
              <a:gd name="T24" fmla="*/ 55 w 407"/>
              <a:gd name="T25" fmla="*/ 182 h 271"/>
              <a:gd name="T26" fmla="*/ 55 w 407"/>
              <a:gd name="T27" fmla="*/ 33 h 271"/>
              <a:gd name="T28" fmla="*/ 57 w 407"/>
              <a:gd name="T29" fmla="*/ 19 h 271"/>
              <a:gd name="T30" fmla="*/ 64 w 407"/>
              <a:gd name="T31" fmla="*/ 9 h 271"/>
              <a:gd name="T32" fmla="*/ 76 w 407"/>
              <a:gd name="T33" fmla="*/ 2 h 271"/>
              <a:gd name="T34" fmla="*/ 88 w 407"/>
              <a:gd name="T35" fmla="*/ 0 h 271"/>
              <a:gd name="T36" fmla="*/ 320 w 407"/>
              <a:gd name="T37" fmla="*/ 0 h 271"/>
              <a:gd name="T38" fmla="*/ 333 w 407"/>
              <a:gd name="T39" fmla="*/ 2 h 271"/>
              <a:gd name="T40" fmla="*/ 344 w 407"/>
              <a:gd name="T41" fmla="*/ 9 h 271"/>
              <a:gd name="T42" fmla="*/ 351 w 407"/>
              <a:gd name="T43" fmla="*/ 19 h 271"/>
              <a:gd name="T44" fmla="*/ 354 w 407"/>
              <a:gd name="T45" fmla="*/ 33 h 271"/>
              <a:gd name="T46" fmla="*/ 354 w 407"/>
              <a:gd name="T47" fmla="*/ 182 h 271"/>
              <a:gd name="T48" fmla="*/ 351 w 407"/>
              <a:gd name="T49" fmla="*/ 196 h 271"/>
              <a:gd name="T50" fmla="*/ 344 w 407"/>
              <a:gd name="T51" fmla="*/ 206 h 271"/>
              <a:gd name="T52" fmla="*/ 333 w 407"/>
              <a:gd name="T53" fmla="*/ 213 h 271"/>
              <a:gd name="T54" fmla="*/ 320 w 407"/>
              <a:gd name="T55" fmla="*/ 216 h 271"/>
              <a:gd name="T56" fmla="*/ 88 w 407"/>
              <a:gd name="T57" fmla="*/ 216 h 271"/>
              <a:gd name="T58" fmla="*/ 76 w 407"/>
              <a:gd name="T59" fmla="*/ 213 h 271"/>
              <a:gd name="T60" fmla="*/ 64 w 407"/>
              <a:gd name="T61" fmla="*/ 206 h 271"/>
              <a:gd name="T62" fmla="*/ 57 w 407"/>
              <a:gd name="T63" fmla="*/ 196 h 271"/>
              <a:gd name="T64" fmla="*/ 55 w 407"/>
              <a:gd name="T65" fmla="*/ 182 h 271"/>
              <a:gd name="T66" fmla="*/ 81 w 407"/>
              <a:gd name="T67" fmla="*/ 182 h 271"/>
              <a:gd name="T68" fmla="*/ 83 w 407"/>
              <a:gd name="T69" fmla="*/ 185 h 271"/>
              <a:gd name="T70" fmla="*/ 86 w 407"/>
              <a:gd name="T71" fmla="*/ 189 h 271"/>
              <a:gd name="T72" fmla="*/ 320 w 407"/>
              <a:gd name="T73" fmla="*/ 189 h 271"/>
              <a:gd name="T74" fmla="*/ 322 w 407"/>
              <a:gd name="T75" fmla="*/ 189 h 271"/>
              <a:gd name="T76" fmla="*/ 326 w 407"/>
              <a:gd name="T77" fmla="*/ 185 h 271"/>
              <a:gd name="T78" fmla="*/ 326 w 407"/>
              <a:gd name="T79" fmla="*/ 33 h 271"/>
              <a:gd name="T80" fmla="*/ 326 w 407"/>
              <a:gd name="T81" fmla="*/ 31 h 271"/>
              <a:gd name="T82" fmla="*/ 322 w 407"/>
              <a:gd name="T83" fmla="*/ 26 h 271"/>
              <a:gd name="T84" fmla="*/ 88 w 407"/>
              <a:gd name="T85" fmla="*/ 26 h 271"/>
              <a:gd name="T86" fmla="*/ 86 w 407"/>
              <a:gd name="T87" fmla="*/ 26 h 271"/>
              <a:gd name="T88" fmla="*/ 83 w 407"/>
              <a:gd name="T89" fmla="*/ 31 h 271"/>
              <a:gd name="T90" fmla="*/ 81 w 407"/>
              <a:gd name="T91" fmla="*/ 182 h 271"/>
              <a:gd name="T92" fmla="*/ 225 w 407"/>
              <a:gd name="T93" fmla="*/ 247 h 271"/>
              <a:gd name="T94" fmla="*/ 220 w 407"/>
              <a:gd name="T95" fmla="*/ 244 h 271"/>
              <a:gd name="T96" fmla="*/ 187 w 407"/>
              <a:gd name="T97" fmla="*/ 244 h 271"/>
              <a:gd name="T98" fmla="*/ 184 w 407"/>
              <a:gd name="T99" fmla="*/ 247 h 271"/>
              <a:gd name="T100" fmla="*/ 185 w 407"/>
              <a:gd name="T101" fmla="*/ 250 h 271"/>
              <a:gd name="T102" fmla="*/ 220 w 407"/>
              <a:gd name="T103" fmla="*/ 250 h 271"/>
              <a:gd name="T104" fmla="*/ 223 w 407"/>
              <a:gd name="T105" fmla="*/ 250 h 271"/>
              <a:gd name="T106" fmla="*/ 225 w 407"/>
              <a:gd name="T107" fmla="*/ 24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7" h="271">
                <a:moveTo>
                  <a:pt x="407" y="230"/>
                </a:moveTo>
                <a:lnTo>
                  <a:pt x="407" y="250"/>
                </a:lnTo>
                <a:lnTo>
                  <a:pt x="407" y="250"/>
                </a:lnTo>
                <a:lnTo>
                  <a:pt x="407" y="254"/>
                </a:lnTo>
                <a:lnTo>
                  <a:pt x="404" y="258"/>
                </a:lnTo>
                <a:lnTo>
                  <a:pt x="402" y="263"/>
                </a:lnTo>
                <a:lnTo>
                  <a:pt x="397" y="265"/>
                </a:lnTo>
                <a:lnTo>
                  <a:pt x="393" y="268"/>
                </a:lnTo>
                <a:lnTo>
                  <a:pt x="388" y="270"/>
                </a:lnTo>
                <a:lnTo>
                  <a:pt x="381" y="271"/>
                </a:lnTo>
                <a:lnTo>
                  <a:pt x="374" y="271"/>
                </a:lnTo>
                <a:lnTo>
                  <a:pt x="34" y="271"/>
                </a:lnTo>
                <a:lnTo>
                  <a:pt x="34" y="271"/>
                </a:lnTo>
                <a:lnTo>
                  <a:pt x="28" y="271"/>
                </a:lnTo>
                <a:lnTo>
                  <a:pt x="21" y="270"/>
                </a:lnTo>
                <a:lnTo>
                  <a:pt x="15" y="268"/>
                </a:lnTo>
                <a:lnTo>
                  <a:pt x="10" y="265"/>
                </a:lnTo>
                <a:lnTo>
                  <a:pt x="5" y="263"/>
                </a:lnTo>
                <a:lnTo>
                  <a:pt x="3" y="258"/>
                </a:lnTo>
                <a:lnTo>
                  <a:pt x="1" y="254"/>
                </a:lnTo>
                <a:lnTo>
                  <a:pt x="0" y="250"/>
                </a:lnTo>
                <a:lnTo>
                  <a:pt x="0" y="230"/>
                </a:lnTo>
                <a:lnTo>
                  <a:pt x="34" y="230"/>
                </a:lnTo>
                <a:lnTo>
                  <a:pt x="374" y="230"/>
                </a:lnTo>
                <a:lnTo>
                  <a:pt x="407" y="230"/>
                </a:lnTo>
                <a:close/>
                <a:moveTo>
                  <a:pt x="55" y="182"/>
                </a:moveTo>
                <a:lnTo>
                  <a:pt x="55" y="33"/>
                </a:lnTo>
                <a:lnTo>
                  <a:pt x="55" y="33"/>
                </a:lnTo>
                <a:lnTo>
                  <a:pt x="55" y="26"/>
                </a:lnTo>
                <a:lnTo>
                  <a:pt x="57" y="19"/>
                </a:lnTo>
                <a:lnTo>
                  <a:pt x="60" y="14"/>
                </a:lnTo>
                <a:lnTo>
                  <a:pt x="64" y="9"/>
                </a:lnTo>
                <a:lnTo>
                  <a:pt x="70" y="5"/>
                </a:lnTo>
                <a:lnTo>
                  <a:pt x="76" y="2"/>
                </a:lnTo>
                <a:lnTo>
                  <a:pt x="81" y="0"/>
                </a:lnTo>
                <a:lnTo>
                  <a:pt x="88" y="0"/>
                </a:lnTo>
                <a:lnTo>
                  <a:pt x="320" y="0"/>
                </a:lnTo>
                <a:lnTo>
                  <a:pt x="320" y="0"/>
                </a:lnTo>
                <a:lnTo>
                  <a:pt x="326" y="0"/>
                </a:lnTo>
                <a:lnTo>
                  <a:pt x="333" y="2"/>
                </a:lnTo>
                <a:lnTo>
                  <a:pt x="338" y="5"/>
                </a:lnTo>
                <a:lnTo>
                  <a:pt x="344" y="9"/>
                </a:lnTo>
                <a:lnTo>
                  <a:pt x="348" y="14"/>
                </a:lnTo>
                <a:lnTo>
                  <a:pt x="351" y="19"/>
                </a:lnTo>
                <a:lnTo>
                  <a:pt x="352" y="26"/>
                </a:lnTo>
                <a:lnTo>
                  <a:pt x="354" y="33"/>
                </a:lnTo>
                <a:lnTo>
                  <a:pt x="354" y="182"/>
                </a:lnTo>
                <a:lnTo>
                  <a:pt x="354" y="182"/>
                </a:lnTo>
                <a:lnTo>
                  <a:pt x="352" y="189"/>
                </a:lnTo>
                <a:lnTo>
                  <a:pt x="351" y="196"/>
                </a:lnTo>
                <a:lnTo>
                  <a:pt x="348" y="202"/>
                </a:lnTo>
                <a:lnTo>
                  <a:pt x="344" y="206"/>
                </a:lnTo>
                <a:lnTo>
                  <a:pt x="338" y="211"/>
                </a:lnTo>
                <a:lnTo>
                  <a:pt x="333" y="213"/>
                </a:lnTo>
                <a:lnTo>
                  <a:pt x="326" y="216"/>
                </a:lnTo>
                <a:lnTo>
                  <a:pt x="320" y="216"/>
                </a:lnTo>
                <a:lnTo>
                  <a:pt x="88" y="216"/>
                </a:lnTo>
                <a:lnTo>
                  <a:pt x="88" y="216"/>
                </a:lnTo>
                <a:lnTo>
                  <a:pt x="81" y="216"/>
                </a:lnTo>
                <a:lnTo>
                  <a:pt x="76" y="213"/>
                </a:lnTo>
                <a:lnTo>
                  <a:pt x="70" y="211"/>
                </a:lnTo>
                <a:lnTo>
                  <a:pt x="64" y="206"/>
                </a:lnTo>
                <a:lnTo>
                  <a:pt x="60" y="202"/>
                </a:lnTo>
                <a:lnTo>
                  <a:pt x="57" y="196"/>
                </a:lnTo>
                <a:lnTo>
                  <a:pt x="55" y="189"/>
                </a:lnTo>
                <a:lnTo>
                  <a:pt x="55" y="182"/>
                </a:lnTo>
                <a:lnTo>
                  <a:pt x="55" y="182"/>
                </a:lnTo>
                <a:close/>
                <a:moveTo>
                  <a:pt x="81" y="182"/>
                </a:moveTo>
                <a:lnTo>
                  <a:pt x="81" y="182"/>
                </a:lnTo>
                <a:lnTo>
                  <a:pt x="83" y="185"/>
                </a:lnTo>
                <a:lnTo>
                  <a:pt x="84" y="188"/>
                </a:lnTo>
                <a:lnTo>
                  <a:pt x="86" y="189"/>
                </a:lnTo>
                <a:lnTo>
                  <a:pt x="88" y="189"/>
                </a:lnTo>
                <a:lnTo>
                  <a:pt x="320" y="189"/>
                </a:lnTo>
                <a:lnTo>
                  <a:pt x="320" y="189"/>
                </a:lnTo>
                <a:lnTo>
                  <a:pt x="322" y="189"/>
                </a:lnTo>
                <a:lnTo>
                  <a:pt x="324" y="188"/>
                </a:lnTo>
                <a:lnTo>
                  <a:pt x="326" y="185"/>
                </a:lnTo>
                <a:lnTo>
                  <a:pt x="326" y="182"/>
                </a:lnTo>
                <a:lnTo>
                  <a:pt x="326" y="33"/>
                </a:lnTo>
                <a:lnTo>
                  <a:pt x="326" y="33"/>
                </a:lnTo>
                <a:lnTo>
                  <a:pt x="326" y="31"/>
                </a:lnTo>
                <a:lnTo>
                  <a:pt x="324" y="28"/>
                </a:lnTo>
                <a:lnTo>
                  <a:pt x="322" y="26"/>
                </a:lnTo>
                <a:lnTo>
                  <a:pt x="320" y="26"/>
                </a:lnTo>
                <a:lnTo>
                  <a:pt x="88" y="26"/>
                </a:lnTo>
                <a:lnTo>
                  <a:pt x="88" y="26"/>
                </a:lnTo>
                <a:lnTo>
                  <a:pt x="86" y="26"/>
                </a:lnTo>
                <a:lnTo>
                  <a:pt x="84" y="28"/>
                </a:lnTo>
                <a:lnTo>
                  <a:pt x="83" y="31"/>
                </a:lnTo>
                <a:lnTo>
                  <a:pt x="81" y="33"/>
                </a:lnTo>
                <a:lnTo>
                  <a:pt x="81" y="182"/>
                </a:lnTo>
                <a:close/>
                <a:moveTo>
                  <a:pt x="225" y="247"/>
                </a:moveTo>
                <a:lnTo>
                  <a:pt x="225" y="247"/>
                </a:lnTo>
                <a:lnTo>
                  <a:pt x="223" y="244"/>
                </a:lnTo>
                <a:lnTo>
                  <a:pt x="220" y="244"/>
                </a:lnTo>
                <a:lnTo>
                  <a:pt x="187" y="244"/>
                </a:lnTo>
                <a:lnTo>
                  <a:pt x="187" y="244"/>
                </a:lnTo>
                <a:lnTo>
                  <a:pt x="185" y="244"/>
                </a:lnTo>
                <a:lnTo>
                  <a:pt x="184" y="247"/>
                </a:lnTo>
                <a:lnTo>
                  <a:pt x="184" y="247"/>
                </a:lnTo>
                <a:lnTo>
                  <a:pt x="185" y="250"/>
                </a:lnTo>
                <a:lnTo>
                  <a:pt x="187" y="250"/>
                </a:lnTo>
                <a:lnTo>
                  <a:pt x="220" y="250"/>
                </a:lnTo>
                <a:lnTo>
                  <a:pt x="220" y="250"/>
                </a:lnTo>
                <a:lnTo>
                  <a:pt x="223" y="250"/>
                </a:lnTo>
                <a:lnTo>
                  <a:pt x="225" y="247"/>
                </a:lnTo>
                <a:lnTo>
                  <a:pt x="225" y="247"/>
                </a:lnTo>
                <a:close/>
              </a:path>
            </a:pathLst>
          </a:custGeom>
          <a:solidFill>
            <a:srgbClr val="872D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Georgia"/>
            </a:endParaRPr>
          </a:p>
        </p:txBody>
      </p:sp>
      <p:sp>
        <p:nvSpPr>
          <p:cNvPr id="54" name="Freeform 27"/>
          <p:cNvSpPr>
            <a:spLocks/>
          </p:cNvSpPr>
          <p:nvPr/>
        </p:nvSpPr>
        <p:spPr bwMode="auto">
          <a:xfrm>
            <a:off x="7419717" y="1324670"/>
            <a:ext cx="555843" cy="712461"/>
          </a:xfrm>
          <a:custGeom>
            <a:avLst/>
            <a:gdLst>
              <a:gd name="T0" fmla="*/ 409 w 419"/>
              <a:gd name="T1" fmla="*/ 373 h 419"/>
              <a:gd name="T2" fmla="*/ 404 w 419"/>
              <a:gd name="T3" fmla="*/ 382 h 419"/>
              <a:gd name="T4" fmla="*/ 384 w 419"/>
              <a:gd name="T5" fmla="*/ 398 h 419"/>
              <a:gd name="T6" fmla="*/ 374 w 419"/>
              <a:gd name="T7" fmla="*/ 404 h 419"/>
              <a:gd name="T8" fmla="*/ 347 w 419"/>
              <a:gd name="T9" fmla="*/ 415 h 419"/>
              <a:gd name="T10" fmla="*/ 318 w 419"/>
              <a:gd name="T11" fmla="*/ 419 h 419"/>
              <a:gd name="T12" fmla="*/ 308 w 419"/>
              <a:gd name="T13" fmla="*/ 419 h 419"/>
              <a:gd name="T14" fmla="*/ 278 w 419"/>
              <a:gd name="T15" fmla="*/ 412 h 419"/>
              <a:gd name="T16" fmla="*/ 241 w 419"/>
              <a:gd name="T17" fmla="*/ 398 h 419"/>
              <a:gd name="T18" fmla="*/ 214 w 419"/>
              <a:gd name="T19" fmla="*/ 387 h 419"/>
              <a:gd name="T20" fmla="*/ 189 w 419"/>
              <a:gd name="T21" fmla="*/ 374 h 419"/>
              <a:gd name="T22" fmla="*/ 169 w 419"/>
              <a:gd name="T23" fmla="*/ 361 h 419"/>
              <a:gd name="T24" fmla="*/ 130 w 419"/>
              <a:gd name="T25" fmla="*/ 328 h 419"/>
              <a:gd name="T26" fmla="*/ 92 w 419"/>
              <a:gd name="T27" fmla="*/ 290 h 419"/>
              <a:gd name="T28" fmla="*/ 59 w 419"/>
              <a:gd name="T29" fmla="*/ 250 h 419"/>
              <a:gd name="T30" fmla="*/ 47 w 419"/>
              <a:gd name="T31" fmla="*/ 231 h 419"/>
              <a:gd name="T32" fmla="*/ 33 w 419"/>
              <a:gd name="T33" fmla="*/ 205 h 419"/>
              <a:gd name="T34" fmla="*/ 21 w 419"/>
              <a:gd name="T35" fmla="*/ 179 h 419"/>
              <a:gd name="T36" fmla="*/ 7 w 419"/>
              <a:gd name="T37" fmla="*/ 141 h 419"/>
              <a:gd name="T38" fmla="*/ 2 w 419"/>
              <a:gd name="T39" fmla="*/ 111 h 419"/>
              <a:gd name="T40" fmla="*/ 0 w 419"/>
              <a:gd name="T41" fmla="*/ 101 h 419"/>
              <a:gd name="T42" fmla="*/ 5 w 419"/>
              <a:gd name="T43" fmla="*/ 73 h 419"/>
              <a:gd name="T44" fmla="*/ 16 w 419"/>
              <a:gd name="T45" fmla="*/ 46 h 419"/>
              <a:gd name="T46" fmla="*/ 21 w 419"/>
              <a:gd name="T47" fmla="*/ 35 h 419"/>
              <a:gd name="T48" fmla="*/ 37 w 419"/>
              <a:gd name="T49" fmla="*/ 17 h 419"/>
              <a:gd name="T50" fmla="*/ 48 w 419"/>
              <a:gd name="T51" fmla="*/ 10 h 419"/>
              <a:gd name="T52" fmla="*/ 57 w 419"/>
              <a:gd name="T53" fmla="*/ 7 h 419"/>
              <a:gd name="T54" fmla="*/ 79 w 419"/>
              <a:gd name="T55" fmla="*/ 1 h 419"/>
              <a:gd name="T56" fmla="*/ 89 w 419"/>
              <a:gd name="T57" fmla="*/ 0 h 419"/>
              <a:gd name="T58" fmla="*/ 94 w 419"/>
              <a:gd name="T59" fmla="*/ 1 h 419"/>
              <a:gd name="T60" fmla="*/ 100 w 419"/>
              <a:gd name="T61" fmla="*/ 6 h 419"/>
              <a:gd name="T62" fmla="*/ 111 w 419"/>
              <a:gd name="T63" fmla="*/ 24 h 419"/>
              <a:gd name="T64" fmla="*/ 139 w 419"/>
              <a:gd name="T65" fmla="*/ 74 h 419"/>
              <a:gd name="T66" fmla="*/ 148 w 419"/>
              <a:gd name="T67" fmla="*/ 87 h 419"/>
              <a:gd name="T68" fmla="*/ 153 w 419"/>
              <a:gd name="T69" fmla="*/ 101 h 419"/>
              <a:gd name="T70" fmla="*/ 152 w 419"/>
              <a:gd name="T71" fmla="*/ 105 h 419"/>
              <a:gd name="T72" fmla="*/ 145 w 419"/>
              <a:gd name="T73" fmla="*/ 117 h 419"/>
              <a:gd name="T74" fmla="*/ 125 w 419"/>
              <a:gd name="T75" fmla="*/ 132 h 419"/>
              <a:gd name="T76" fmla="*/ 101 w 419"/>
              <a:gd name="T77" fmla="*/ 156 h 419"/>
              <a:gd name="T78" fmla="*/ 99 w 419"/>
              <a:gd name="T79" fmla="*/ 162 h 419"/>
              <a:gd name="T80" fmla="*/ 100 w 419"/>
              <a:gd name="T81" fmla="*/ 169 h 419"/>
              <a:gd name="T82" fmla="*/ 111 w 419"/>
              <a:gd name="T83" fmla="*/ 187 h 419"/>
              <a:gd name="T84" fmla="*/ 123 w 419"/>
              <a:gd name="T85" fmla="*/ 207 h 419"/>
              <a:gd name="T86" fmla="*/ 148 w 419"/>
              <a:gd name="T87" fmla="*/ 242 h 419"/>
              <a:gd name="T88" fmla="*/ 177 w 419"/>
              <a:gd name="T89" fmla="*/ 271 h 419"/>
              <a:gd name="T90" fmla="*/ 212 w 419"/>
              <a:gd name="T91" fmla="*/ 297 h 419"/>
              <a:gd name="T92" fmla="*/ 232 w 419"/>
              <a:gd name="T93" fmla="*/ 309 h 419"/>
              <a:gd name="T94" fmla="*/ 252 w 419"/>
              <a:gd name="T95" fmla="*/ 319 h 419"/>
              <a:gd name="T96" fmla="*/ 257 w 419"/>
              <a:gd name="T97" fmla="*/ 321 h 419"/>
              <a:gd name="T98" fmla="*/ 264 w 419"/>
              <a:gd name="T99" fmla="*/ 318 h 419"/>
              <a:gd name="T100" fmla="*/ 287 w 419"/>
              <a:gd name="T101" fmla="*/ 294 h 419"/>
              <a:gd name="T102" fmla="*/ 304 w 419"/>
              <a:gd name="T103" fmla="*/ 276 h 419"/>
              <a:gd name="T104" fmla="*/ 315 w 419"/>
              <a:gd name="T105" fmla="*/ 267 h 419"/>
              <a:gd name="T106" fmla="*/ 318 w 419"/>
              <a:gd name="T107" fmla="*/ 267 h 419"/>
              <a:gd name="T108" fmla="*/ 332 w 419"/>
              <a:gd name="T109" fmla="*/ 271 h 419"/>
              <a:gd name="T110" fmla="*/ 345 w 419"/>
              <a:gd name="T111" fmla="*/ 280 h 419"/>
              <a:gd name="T112" fmla="*/ 395 w 419"/>
              <a:gd name="T113" fmla="*/ 309 h 419"/>
              <a:gd name="T114" fmla="*/ 415 w 419"/>
              <a:gd name="T115" fmla="*/ 321 h 419"/>
              <a:gd name="T116" fmla="*/ 418 w 419"/>
              <a:gd name="T117" fmla="*/ 325 h 419"/>
              <a:gd name="T118" fmla="*/ 419 w 419"/>
              <a:gd name="T119" fmla="*/ 330 h 419"/>
              <a:gd name="T120" fmla="*/ 418 w 419"/>
              <a:gd name="T121" fmla="*/ 340 h 419"/>
              <a:gd name="T122" fmla="*/ 413 w 419"/>
              <a:gd name="T123" fmla="*/ 363 h 419"/>
              <a:gd name="T124" fmla="*/ 409 w 419"/>
              <a:gd name="T125" fmla="*/ 373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9" h="419">
                <a:moveTo>
                  <a:pt x="409" y="373"/>
                </a:moveTo>
                <a:lnTo>
                  <a:pt x="409" y="373"/>
                </a:lnTo>
                <a:lnTo>
                  <a:pt x="406" y="377"/>
                </a:lnTo>
                <a:lnTo>
                  <a:pt x="404" y="382"/>
                </a:lnTo>
                <a:lnTo>
                  <a:pt x="394" y="391"/>
                </a:lnTo>
                <a:lnTo>
                  <a:pt x="384" y="398"/>
                </a:lnTo>
                <a:lnTo>
                  <a:pt x="374" y="404"/>
                </a:lnTo>
                <a:lnTo>
                  <a:pt x="374" y="404"/>
                </a:lnTo>
                <a:lnTo>
                  <a:pt x="360" y="411"/>
                </a:lnTo>
                <a:lnTo>
                  <a:pt x="347" y="415"/>
                </a:lnTo>
                <a:lnTo>
                  <a:pt x="333" y="418"/>
                </a:lnTo>
                <a:lnTo>
                  <a:pt x="318" y="419"/>
                </a:lnTo>
                <a:lnTo>
                  <a:pt x="318" y="419"/>
                </a:lnTo>
                <a:lnTo>
                  <a:pt x="308" y="419"/>
                </a:lnTo>
                <a:lnTo>
                  <a:pt x="298" y="418"/>
                </a:lnTo>
                <a:lnTo>
                  <a:pt x="278" y="412"/>
                </a:lnTo>
                <a:lnTo>
                  <a:pt x="259" y="405"/>
                </a:lnTo>
                <a:lnTo>
                  <a:pt x="241" y="398"/>
                </a:lnTo>
                <a:lnTo>
                  <a:pt x="241" y="398"/>
                </a:lnTo>
                <a:lnTo>
                  <a:pt x="214" y="387"/>
                </a:lnTo>
                <a:lnTo>
                  <a:pt x="201" y="381"/>
                </a:lnTo>
                <a:lnTo>
                  <a:pt x="189" y="374"/>
                </a:lnTo>
                <a:lnTo>
                  <a:pt x="189" y="374"/>
                </a:lnTo>
                <a:lnTo>
                  <a:pt x="169" y="361"/>
                </a:lnTo>
                <a:lnTo>
                  <a:pt x="149" y="346"/>
                </a:lnTo>
                <a:lnTo>
                  <a:pt x="130" y="328"/>
                </a:lnTo>
                <a:lnTo>
                  <a:pt x="110" y="309"/>
                </a:lnTo>
                <a:lnTo>
                  <a:pt x="92" y="290"/>
                </a:lnTo>
                <a:lnTo>
                  <a:pt x="75" y="270"/>
                </a:lnTo>
                <a:lnTo>
                  <a:pt x="59" y="250"/>
                </a:lnTo>
                <a:lnTo>
                  <a:pt x="47" y="231"/>
                </a:lnTo>
                <a:lnTo>
                  <a:pt x="47" y="231"/>
                </a:lnTo>
                <a:lnTo>
                  <a:pt x="38" y="219"/>
                </a:lnTo>
                <a:lnTo>
                  <a:pt x="33" y="205"/>
                </a:lnTo>
                <a:lnTo>
                  <a:pt x="21" y="179"/>
                </a:lnTo>
                <a:lnTo>
                  <a:pt x="21" y="179"/>
                </a:lnTo>
                <a:lnTo>
                  <a:pt x="14" y="160"/>
                </a:lnTo>
                <a:lnTo>
                  <a:pt x="7" y="141"/>
                </a:lnTo>
                <a:lnTo>
                  <a:pt x="3" y="121"/>
                </a:lnTo>
                <a:lnTo>
                  <a:pt x="2" y="111"/>
                </a:lnTo>
                <a:lnTo>
                  <a:pt x="0" y="101"/>
                </a:lnTo>
                <a:lnTo>
                  <a:pt x="0" y="101"/>
                </a:lnTo>
                <a:lnTo>
                  <a:pt x="2" y="87"/>
                </a:lnTo>
                <a:lnTo>
                  <a:pt x="5" y="73"/>
                </a:lnTo>
                <a:lnTo>
                  <a:pt x="10" y="59"/>
                </a:lnTo>
                <a:lnTo>
                  <a:pt x="16" y="46"/>
                </a:lnTo>
                <a:lnTo>
                  <a:pt x="16" y="46"/>
                </a:lnTo>
                <a:lnTo>
                  <a:pt x="21" y="35"/>
                </a:lnTo>
                <a:lnTo>
                  <a:pt x="30" y="25"/>
                </a:lnTo>
                <a:lnTo>
                  <a:pt x="37" y="17"/>
                </a:lnTo>
                <a:lnTo>
                  <a:pt x="42" y="13"/>
                </a:lnTo>
                <a:lnTo>
                  <a:pt x="48" y="10"/>
                </a:lnTo>
                <a:lnTo>
                  <a:pt x="48" y="10"/>
                </a:lnTo>
                <a:lnTo>
                  <a:pt x="57" y="7"/>
                </a:lnTo>
                <a:lnTo>
                  <a:pt x="68" y="4"/>
                </a:lnTo>
                <a:lnTo>
                  <a:pt x="79" y="1"/>
                </a:lnTo>
                <a:lnTo>
                  <a:pt x="89" y="0"/>
                </a:lnTo>
                <a:lnTo>
                  <a:pt x="89" y="0"/>
                </a:lnTo>
                <a:lnTo>
                  <a:pt x="92" y="1"/>
                </a:lnTo>
                <a:lnTo>
                  <a:pt x="94" y="1"/>
                </a:lnTo>
                <a:lnTo>
                  <a:pt x="94" y="1"/>
                </a:lnTo>
                <a:lnTo>
                  <a:pt x="100" y="6"/>
                </a:lnTo>
                <a:lnTo>
                  <a:pt x="104" y="11"/>
                </a:lnTo>
                <a:lnTo>
                  <a:pt x="111" y="24"/>
                </a:lnTo>
                <a:lnTo>
                  <a:pt x="111" y="24"/>
                </a:lnTo>
                <a:lnTo>
                  <a:pt x="139" y="74"/>
                </a:lnTo>
                <a:lnTo>
                  <a:pt x="139" y="74"/>
                </a:lnTo>
                <a:lnTo>
                  <a:pt x="148" y="87"/>
                </a:lnTo>
                <a:lnTo>
                  <a:pt x="152" y="94"/>
                </a:lnTo>
                <a:lnTo>
                  <a:pt x="153" y="101"/>
                </a:lnTo>
                <a:lnTo>
                  <a:pt x="153" y="101"/>
                </a:lnTo>
                <a:lnTo>
                  <a:pt x="152" y="105"/>
                </a:lnTo>
                <a:lnTo>
                  <a:pt x="151" y="108"/>
                </a:lnTo>
                <a:lnTo>
                  <a:pt x="145" y="117"/>
                </a:lnTo>
                <a:lnTo>
                  <a:pt x="137" y="124"/>
                </a:lnTo>
                <a:lnTo>
                  <a:pt x="125" y="132"/>
                </a:lnTo>
                <a:lnTo>
                  <a:pt x="107" y="148"/>
                </a:lnTo>
                <a:lnTo>
                  <a:pt x="101" y="156"/>
                </a:lnTo>
                <a:lnTo>
                  <a:pt x="100" y="159"/>
                </a:lnTo>
                <a:lnTo>
                  <a:pt x="99" y="162"/>
                </a:lnTo>
                <a:lnTo>
                  <a:pt x="99" y="162"/>
                </a:lnTo>
                <a:lnTo>
                  <a:pt x="100" y="169"/>
                </a:lnTo>
                <a:lnTo>
                  <a:pt x="103" y="174"/>
                </a:lnTo>
                <a:lnTo>
                  <a:pt x="111" y="187"/>
                </a:lnTo>
                <a:lnTo>
                  <a:pt x="111" y="187"/>
                </a:lnTo>
                <a:lnTo>
                  <a:pt x="123" y="207"/>
                </a:lnTo>
                <a:lnTo>
                  <a:pt x="135" y="225"/>
                </a:lnTo>
                <a:lnTo>
                  <a:pt x="148" y="242"/>
                </a:lnTo>
                <a:lnTo>
                  <a:pt x="162" y="257"/>
                </a:lnTo>
                <a:lnTo>
                  <a:pt x="177" y="271"/>
                </a:lnTo>
                <a:lnTo>
                  <a:pt x="194" y="285"/>
                </a:lnTo>
                <a:lnTo>
                  <a:pt x="212" y="297"/>
                </a:lnTo>
                <a:lnTo>
                  <a:pt x="232" y="309"/>
                </a:lnTo>
                <a:lnTo>
                  <a:pt x="232" y="309"/>
                </a:lnTo>
                <a:lnTo>
                  <a:pt x="245" y="316"/>
                </a:lnTo>
                <a:lnTo>
                  <a:pt x="252" y="319"/>
                </a:lnTo>
                <a:lnTo>
                  <a:pt x="257" y="321"/>
                </a:lnTo>
                <a:lnTo>
                  <a:pt x="257" y="321"/>
                </a:lnTo>
                <a:lnTo>
                  <a:pt x="260" y="321"/>
                </a:lnTo>
                <a:lnTo>
                  <a:pt x="264" y="318"/>
                </a:lnTo>
                <a:lnTo>
                  <a:pt x="271" y="312"/>
                </a:lnTo>
                <a:lnTo>
                  <a:pt x="287" y="294"/>
                </a:lnTo>
                <a:lnTo>
                  <a:pt x="295" y="284"/>
                </a:lnTo>
                <a:lnTo>
                  <a:pt x="304" y="276"/>
                </a:lnTo>
                <a:lnTo>
                  <a:pt x="311" y="269"/>
                </a:lnTo>
                <a:lnTo>
                  <a:pt x="315" y="267"/>
                </a:lnTo>
                <a:lnTo>
                  <a:pt x="318" y="267"/>
                </a:lnTo>
                <a:lnTo>
                  <a:pt x="318" y="267"/>
                </a:lnTo>
                <a:lnTo>
                  <a:pt x="325" y="269"/>
                </a:lnTo>
                <a:lnTo>
                  <a:pt x="332" y="271"/>
                </a:lnTo>
                <a:lnTo>
                  <a:pt x="345" y="280"/>
                </a:lnTo>
                <a:lnTo>
                  <a:pt x="345" y="280"/>
                </a:lnTo>
                <a:lnTo>
                  <a:pt x="395" y="309"/>
                </a:lnTo>
                <a:lnTo>
                  <a:pt x="395" y="309"/>
                </a:lnTo>
                <a:lnTo>
                  <a:pt x="408" y="315"/>
                </a:lnTo>
                <a:lnTo>
                  <a:pt x="415" y="321"/>
                </a:lnTo>
                <a:lnTo>
                  <a:pt x="418" y="325"/>
                </a:lnTo>
                <a:lnTo>
                  <a:pt x="418" y="325"/>
                </a:lnTo>
                <a:lnTo>
                  <a:pt x="419" y="328"/>
                </a:lnTo>
                <a:lnTo>
                  <a:pt x="419" y="330"/>
                </a:lnTo>
                <a:lnTo>
                  <a:pt x="419" y="330"/>
                </a:lnTo>
                <a:lnTo>
                  <a:pt x="418" y="340"/>
                </a:lnTo>
                <a:lnTo>
                  <a:pt x="416" y="351"/>
                </a:lnTo>
                <a:lnTo>
                  <a:pt x="413" y="363"/>
                </a:lnTo>
                <a:lnTo>
                  <a:pt x="409" y="373"/>
                </a:lnTo>
                <a:lnTo>
                  <a:pt x="409" y="373"/>
                </a:lnTo>
                <a:close/>
              </a:path>
            </a:pathLst>
          </a:custGeom>
          <a:solidFill>
            <a:srgbClr val="C53C3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Georgia"/>
            </a:endParaRPr>
          </a:p>
        </p:txBody>
      </p:sp>
      <p:cxnSp>
        <p:nvCxnSpPr>
          <p:cNvPr id="56" name="Straight Connector 55"/>
          <p:cNvCxnSpPr/>
          <p:nvPr/>
        </p:nvCxnSpPr>
        <p:spPr>
          <a:xfrm>
            <a:off x="850161" y="1781915"/>
            <a:ext cx="24502" cy="1860237"/>
          </a:xfrm>
          <a:prstGeom prst="line">
            <a:avLst/>
          </a:prstGeom>
          <a:ln>
            <a:solidFill>
              <a:srgbClr val="480079"/>
            </a:solidFill>
            <a:prstDash val="sysDash"/>
          </a:ln>
          <a:effectLst/>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765343" y="1781915"/>
            <a:ext cx="164592" cy="164592"/>
          </a:xfrm>
          <a:prstGeom prst="ellipse">
            <a:avLst/>
          </a:prstGeom>
          <a:solidFill>
            <a:srgbClr val="480079"/>
          </a:solidFill>
          <a:ln>
            <a:solidFill>
              <a:srgbClr val="4800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a:endParaRPr>
          </a:p>
        </p:txBody>
      </p:sp>
      <p:cxnSp>
        <p:nvCxnSpPr>
          <p:cNvPr id="60" name="Straight Connector 59"/>
          <p:cNvCxnSpPr/>
          <p:nvPr/>
        </p:nvCxnSpPr>
        <p:spPr>
          <a:xfrm>
            <a:off x="2448519" y="2750233"/>
            <a:ext cx="0" cy="567575"/>
          </a:xfrm>
          <a:prstGeom prst="line">
            <a:avLst/>
          </a:prstGeom>
          <a:ln>
            <a:solidFill>
              <a:srgbClr val="480079"/>
            </a:solidFill>
            <a:prstDash val="sysDash"/>
          </a:ln>
          <a:effectLst/>
        </p:spPr>
        <p:style>
          <a:lnRef idx="2">
            <a:schemeClr val="accent1"/>
          </a:lnRef>
          <a:fillRef idx="0">
            <a:schemeClr val="accent1"/>
          </a:fillRef>
          <a:effectRef idx="1">
            <a:schemeClr val="accent1"/>
          </a:effectRef>
          <a:fontRef idx="minor">
            <a:schemeClr val="tx1"/>
          </a:fontRef>
        </p:style>
      </p:cxnSp>
      <p:sp>
        <p:nvSpPr>
          <p:cNvPr id="61" name="Oval 60"/>
          <p:cNvSpPr/>
          <p:nvPr/>
        </p:nvSpPr>
        <p:spPr>
          <a:xfrm>
            <a:off x="2366223" y="2590791"/>
            <a:ext cx="164592" cy="164592"/>
          </a:xfrm>
          <a:prstGeom prst="ellipse">
            <a:avLst/>
          </a:prstGeom>
          <a:solidFill>
            <a:srgbClr val="480079"/>
          </a:solidFill>
          <a:ln>
            <a:solidFill>
              <a:srgbClr val="4800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a:endParaRPr>
          </a:p>
        </p:txBody>
      </p:sp>
      <p:cxnSp>
        <p:nvCxnSpPr>
          <p:cNvPr id="64" name="Straight Connector 63"/>
          <p:cNvCxnSpPr>
            <a:stCxn id="65" idx="0"/>
          </p:cNvCxnSpPr>
          <p:nvPr/>
        </p:nvCxnSpPr>
        <p:spPr>
          <a:xfrm>
            <a:off x="4294491" y="2184107"/>
            <a:ext cx="12251" cy="1683837"/>
          </a:xfrm>
          <a:prstGeom prst="line">
            <a:avLst/>
          </a:prstGeom>
          <a:ln>
            <a:solidFill>
              <a:srgbClr val="480079"/>
            </a:solidFill>
            <a:prstDash val="sysDash"/>
          </a:ln>
          <a:effectLst/>
        </p:spPr>
        <p:style>
          <a:lnRef idx="2">
            <a:schemeClr val="accent1"/>
          </a:lnRef>
          <a:fillRef idx="0">
            <a:schemeClr val="accent1"/>
          </a:fillRef>
          <a:effectRef idx="1">
            <a:schemeClr val="accent1"/>
          </a:effectRef>
          <a:fontRef idx="minor">
            <a:schemeClr val="tx1"/>
          </a:fontRef>
        </p:style>
      </p:cxnSp>
      <p:sp>
        <p:nvSpPr>
          <p:cNvPr id="65" name="Oval 64"/>
          <p:cNvSpPr/>
          <p:nvPr/>
        </p:nvSpPr>
        <p:spPr>
          <a:xfrm>
            <a:off x="4212195" y="2184107"/>
            <a:ext cx="164592" cy="164592"/>
          </a:xfrm>
          <a:prstGeom prst="ellipse">
            <a:avLst/>
          </a:prstGeom>
          <a:solidFill>
            <a:srgbClr val="480079"/>
          </a:solidFill>
          <a:ln>
            <a:solidFill>
              <a:srgbClr val="4800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a:endParaRPr>
          </a:p>
        </p:txBody>
      </p:sp>
      <p:sp>
        <p:nvSpPr>
          <p:cNvPr id="69" name="Oval 68"/>
          <p:cNvSpPr/>
          <p:nvPr/>
        </p:nvSpPr>
        <p:spPr>
          <a:xfrm>
            <a:off x="6109005" y="2620690"/>
            <a:ext cx="164592" cy="164592"/>
          </a:xfrm>
          <a:prstGeom prst="ellipse">
            <a:avLst/>
          </a:prstGeom>
          <a:solidFill>
            <a:srgbClr val="480079"/>
          </a:solidFill>
          <a:ln>
            <a:solidFill>
              <a:srgbClr val="4800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a:endParaRPr>
          </a:p>
        </p:txBody>
      </p:sp>
      <p:cxnSp>
        <p:nvCxnSpPr>
          <p:cNvPr id="72" name="Straight Connector 71"/>
          <p:cNvCxnSpPr/>
          <p:nvPr/>
        </p:nvCxnSpPr>
        <p:spPr>
          <a:xfrm>
            <a:off x="8097129" y="2221364"/>
            <a:ext cx="0" cy="1495832"/>
          </a:xfrm>
          <a:prstGeom prst="line">
            <a:avLst/>
          </a:prstGeom>
          <a:ln>
            <a:solidFill>
              <a:srgbClr val="480079"/>
            </a:solidFill>
            <a:prstDash val="sysDash"/>
          </a:ln>
          <a:effectLst/>
        </p:spPr>
        <p:style>
          <a:lnRef idx="2">
            <a:schemeClr val="accent1"/>
          </a:lnRef>
          <a:fillRef idx="0">
            <a:schemeClr val="accent1"/>
          </a:fillRef>
          <a:effectRef idx="1">
            <a:schemeClr val="accent1"/>
          </a:effectRef>
          <a:fontRef idx="minor">
            <a:schemeClr val="tx1"/>
          </a:fontRef>
        </p:style>
      </p:cxnSp>
      <p:sp>
        <p:nvSpPr>
          <p:cNvPr id="73" name="Oval 72"/>
          <p:cNvSpPr/>
          <p:nvPr/>
        </p:nvSpPr>
        <p:spPr>
          <a:xfrm>
            <a:off x="8017747" y="2077859"/>
            <a:ext cx="164592" cy="159714"/>
          </a:xfrm>
          <a:prstGeom prst="ellipse">
            <a:avLst/>
          </a:prstGeom>
          <a:solidFill>
            <a:srgbClr val="480079"/>
          </a:solidFill>
          <a:ln>
            <a:solidFill>
              <a:srgbClr val="4800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a:endParaRPr>
          </a:p>
        </p:txBody>
      </p:sp>
      <p:cxnSp>
        <p:nvCxnSpPr>
          <p:cNvPr id="79" name="Straight Connector 78"/>
          <p:cNvCxnSpPr/>
          <p:nvPr/>
        </p:nvCxnSpPr>
        <p:spPr>
          <a:xfrm>
            <a:off x="6191301" y="2766199"/>
            <a:ext cx="0" cy="567575"/>
          </a:xfrm>
          <a:prstGeom prst="line">
            <a:avLst/>
          </a:prstGeom>
          <a:ln>
            <a:solidFill>
              <a:srgbClr val="480079"/>
            </a:solidFill>
            <a:prstDash val="sysDash"/>
          </a:ln>
          <a:effectLst/>
        </p:spPr>
        <p:style>
          <a:lnRef idx="2">
            <a:schemeClr val="accent1"/>
          </a:lnRef>
          <a:fillRef idx="0">
            <a:schemeClr val="accent1"/>
          </a:fillRef>
          <a:effectRef idx="1">
            <a:schemeClr val="accent1"/>
          </a:effectRef>
          <a:fontRef idx="minor">
            <a:schemeClr val="tx1"/>
          </a:fontRef>
        </p:style>
      </p:cxnSp>
      <p:sp>
        <p:nvSpPr>
          <p:cNvPr id="80" name="Rectangle 79"/>
          <p:cNvSpPr/>
          <p:nvPr/>
        </p:nvSpPr>
        <p:spPr>
          <a:xfrm>
            <a:off x="512617" y="3467211"/>
            <a:ext cx="709980" cy="523220"/>
          </a:xfrm>
          <a:prstGeom prst="rect">
            <a:avLst/>
          </a:prstGeom>
        </p:spPr>
        <p:txBody>
          <a:bodyPr wrap="square">
            <a:spAutoFit/>
          </a:bodyPr>
          <a:lstStyle/>
          <a:p>
            <a:r>
              <a:rPr lang="en-US" sz="1400" dirty="0">
                <a:solidFill>
                  <a:schemeClr val="bg1"/>
                </a:solidFill>
                <a:latin typeface="Georgia"/>
                <a:cs typeface="Georgia"/>
              </a:rPr>
              <a:t>Social</a:t>
            </a:r>
            <a:r>
              <a:rPr lang="en-US" sz="1400" dirty="0">
                <a:latin typeface="Georgia"/>
                <a:cs typeface="Georgia"/>
              </a:rPr>
              <a:t> </a:t>
            </a:r>
            <a:r>
              <a:rPr lang="en-US" sz="1400" dirty="0" smtClean="0">
                <a:solidFill>
                  <a:schemeClr val="bg1"/>
                </a:solidFill>
                <a:latin typeface="Georgia"/>
                <a:cs typeface="Georgia"/>
              </a:rPr>
              <a:t>Media</a:t>
            </a:r>
            <a:r>
              <a:rPr lang="en-US" sz="1400" dirty="0" smtClean="0">
                <a:latin typeface="Georgia"/>
                <a:cs typeface="Georgia"/>
              </a:rPr>
              <a:t> </a:t>
            </a:r>
            <a:endParaRPr lang="en-US" sz="1400" dirty="0">
              <a:latin typeface="Georgia"/>
              <a:cs typeface="Georgia"/>
            </a:endParaRPr>
          </a:p>
        </p:txBody>
      </p:sp>
      <p:sp>
        <p:nvSpPr>
          <p:cNvPr id="81" name="Rectangle 80"/>
          <p:cNvSpPr/>
          <p:nvPr/>
        </p:nvSpPr>
        <p:spPr>
          <a:xfrm>
            <a:off x="1989470" y="3212657"/>
            <a:ext cx="906449" cy="523220"/>
          </a:xfrm>
          <a:prstGeom prst="rect">
            <a:avLst/>
          </a:prstGeom>
        </p:spPr>
        <p:txBody>
          <a:bodyPr wrap="square">
            <a:spAutoFit/>
          </a:bodyPr>
          <a:lstStyle/>
          <a:p>
            <a:pPr algn="ctr"/>
            <a:r>
              <a:rPr lang="en-US" sz="1400" dirty="0" smtClean="0">
                <a:solidFill>
                  <a:schemeClr val="bg1"/>
                </a:solidFill>
                <a:latin typeface="Georgia"/>
                <a:cs typeface="Georgia"/>
              </a:rPr>
              <a:t>Media Stories</a:t>
            </a:r>
            <a:endParaRPr lang="en-US" sz="1400" dirty="0">
              <a:solidFill>
                <a:schemeClr val="bg1"/>
              </a:solidFill>
              <a:latin typeface="Georgia"/>
              <a:cs typeface="Georgia"/>
            </a:endParaRPr>
          </a:p>
        </p:txBody>
      </p:sp>
      <p:sp>
        <p:nvSpPr>
          <p:cNvPr id="84" name="Rectangle 83"/>
          <p:cNvSpPr/>
          <p:nvPr/>
        </p:nvSpPr>
        <p:spPr>
          <a:xfrm>
            <a:off x="3746470" y="3771157"/>
            <a:ext cx="1120544" cy="523220"/>
          </a:xfrm>
          <a:prstGeom prst="rect">
            <a:avLst/>
          </a:prstGeom>
        </p:spPr>
        <p:txBody>
          <a:bodyPr wrap="square">
            <a:spAutoFit/>
          </a:bodyPr>
          <a:lstStyle/>
          <a:p>
            <a:pPr algn="ctr"/>
            <a:r>
              <a:rPr lang="en-US" sz="1400" dirty="0" smtClean="0">
                <a:solidFill>
                  <a:schemeClr val="bg1"/>
                </a:solidFill>
                <a:latin typeface="Georgia"/>
                <a:cs typeface="Georgia"/>
              </a:rPr>
              <a:t>Face-to-Face</a:t>
            </a:r>
            <a:endParaRPr lang="en-US" sz="1400" dirty="0">
              <a:solidFill>
                <a:schemeClr val="bg1"/>
              </a:solidFill>
              <a:latin typeface="Georgia"/>
              <a:cs typeface="Georgia"/>
            </a:endParaRPr>
          </a:p>
        </p:txBody>
      </p:sp>
      <p:sp>
        <p:nvSpPr>
          <p:cNvPr id="82" name="Rectangle 81"/>
          <p:cNvSpPr/>
          <p:nvPr/>
        </p:nvSpPr>
        <p:spPr>
          <a:xfrm>
            <a:off x="5595165" y="3408304"/>
            <a:ext cx="1192272" cy="537332"/>
          </a:xfrm>
          <a:prstGeom prst="rect">
            <a:avLst/>
          </a:prstGeom>
        </p:spPr>
        <p:txBody>
          <a:bodyPr wrap="square">
            <a:spAutoFit/>
          </a:bodyPr>
          <a:lstStyle/>
          <a:p>
            <a:pPr algn="ctr"/>
            <a:r>
              <a:rPr lang="en-US" sz="1400" smtClean="0">
                <a:solidFill>
                  <a:schemeClr val="bg1"/>
                </a:solidFill>
                <a:latin typeface="Georgia"/>
                <a:cs typeface="Georgia"/>
              </a:rPr>
              <a:t>Leaflets/</a:t>
            </a:r>
          </a:p>
          <a:p>
            <a:pPr algn="ctr"/>
            <a:r>
              <a:rPr lang="en-US" sz="1400" smtClean="0">
                <a:solidFill>
                  <a:schemeClr val="bg1"/>
                </a:solidFill>
                <a:latin typeface="Georgia"/>
                <a:cs typeface="Georgia"/>
              </a:rPr>
              <a:t>Pamphlets</a:t>
            </a:r>
            <a:endParaRPr lang="en-US" sz="1400" dirty="0">
              <a:solidFill>
                <a:schemeClr val="bg1"/>
              </a:solidFill>
              <a:latin typeface="Georgia"/>
              <a:cs typeface="Georgia"/>
            </a:endParaRPr>
          </a:p>
        </p:txBody>
      </p:sp>
      <p:sp>
        <p:nvSpPr>
          <p:cNvPr id="76" name="Oval 75"/>
          <p:cNvSpPr>
            <a:spLocks noChangeAspect="1"/>
          </p:cNvSpPr>
          <p:nvPr/>
        </p:nvSpPr>
        <p:spPr>
          <a:xfrm>
            <a:off x="7563557" y="3387109"/>
            <a:ext cx="1120544" cy="768096"/>
          </a:xfrm>
          <a:prstGeom prst="ellipse">
            <a:avLst/>
          </a:prstGeom>
          <a:solidFill>
            <a:srgbClr val="480079"/>
          </a:solidFill>
          <a:ln>
            <a:solidFill>
              <a:srgbClr val="4800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a:endParaRPr>
          </a:p>
        </p:txBody>
      </p:sp>
      <p:sp>
        <p:nvSpPr>
          <p:cNvPr id="83" name="Rectangle 82"/>
          <p:cNvSpPr/>
          <p:nvPr/>
        </p:nvSpPr>
        <p:spPr>
          <a:xfrm>
            <a:off x="7563557" y="3570112"/>
            <a:ext cx="1120544" cy="523220"/>
          </a:xfrm>
          <a:prstGeom prst="rect">
            <a:avLst/>
          </a:prstGeom>
        </p:spPr>
        <p:txBody>
          <a:bodyPr wrap="square">
            <a:spAutoFit/>
          </a:bodyPr>
          <a:lstStyle/>
          <a:p>
            <a:pPr algn="ctr"/>
            <a:r>
              <a:rPr lang="en-US" sz="1400" dirty="0" smtClean="0">
                <a:solidFill>
                  <a:schemeClr val="bg1"/>
                </a:solidFill>
                <a:latin typeface="Georgia"/>
                <a:cs typeface="Georgia"/>
              </a:rPr>
              <a:t>Advertising &amp; PR</a:t>
            </a:r>
            <a:endParaRPr lang="en-US" sz="1400" dirty="0">
              <a:solidFill>
                <a:schemeClr val="bg1"/>
              </a:solidFill>
              <a:latin typeface="Georgia"/>
              <a:cs typeface="Georgia"/>
            </a:endParaRPr>
          </a:p>
        </p:txBody>
      </p:sp>
    </p:spTree>
    <p:extLst>
      <p:ext uri="{BB962C8B-B14F-4D97-AF65-F5344CB8AC3E}">
        <p14:creationId xmlns:p14="http://schemas.microsoft.com/office/powerpoint/2010/main" val="354954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2.95293E-8 -0.00031 C 0.02293 0.00864 0.0462 0.0182 0.06045 -0.00309 C 0.07452 -0.02407 0.08129 -0.10398 0.08563 -0.12651 " pathEditMode="relative" rAng="0" ptsTypes="aaA">
                                      <p:cBhvr>
                                        <p:cTn id="6" dur="2000" fill="hold"/>
                                        <p:tgtEl>
                                          <p:spTgt spid="41"/>
                                        </p:tgtEl>
                                        <p:attrNameLst>
                                          <p:attrName>ppt_x</p:attrName>
                                          <p:attrName>ppt_y</p:attrName>
                                        </p:attrNameLst>
                                      </p:cBhvr>
                                      <p:rCtr x="4273" y="-5400"/>
                                    </p:animMotion>
                                  </p:childTnLst>
                                </p:cTn>
                              </p:par>
                            </p:childTnLst>
                          </p:cTn>
                        </p:par>
                        <p:par>
                          <p:cTn id="7" fill="hold">
                            <p:stCondLst>
                              <p:cond delay="2000"/>
                            </p:stCondLst>
                            <p:childTnLst>
                              <p:par>
                                <p:cTn id="8" presetID="32" presetClass="emph" presetSubtype="0" fill="hold" grpId="0" nodeType="afterEffect">
                                  <p:stCondLst>
                                    <p:cond delay="0"/>
                                  </p:stCondLst>
                                  <p:childTnLst>
                                    <p:animRot by="120000">
                                      <p:cBhvr>
                                        <p:cTn id="9" dur="100" fill="hold">
                                          <p:stCondLst>
                                            <p:cond delay="0"/>
                                          </p:stCondLst>
                                        </p:cTn>
                                        <p:tgtEl>
                                          <p:spTgt spid="39"/>
                                        </p:tgtEl>
                                        <p:attrNameLst>
                                          <p:attrName>r</p:attrName>
                                        </p:attrNameLst>
                                      </p:cBhvr>
                                    </p:animRot>
                                    <p:animRot by="-240000">
                                      <p:cBhvr>
                                        <p:cTn id="10" dur="200" fill="hold">
                                          <p:stCondLst>
                                            <p:cond delay="200"/>
                                          </p:stCondLst>
                                        </p:cTn>
                                        <p:tgtEl>
                                          <p:spTgt spid="39"/>
                                        </p:tgtEl>
                                        <p:attrNameLst>
                                          <p:attrName>r</p:attrName>
                                        </p:attrNameLst>
                                      </p:cBhvr>
                                    </p:animRot>
                                    <p:animRot by="240000">
                                      <p:cBhvr>
                                        <p:cTn id="11" dur="200" fill="hold">
                                          <p:stCondLst>
                                            <p:cond delay="400"/>
                                          </p:stCondLst>
                                        </p:cTn>
                                        <p:tgtEl>
                                          <p:spTgt spid="39"/>
                                        </p:tgtEl>
                                        <p:attrNameLst>
                                          <p:attrName>r</p:attrName>
                                        </p:attrNameLst>
                                      </p:cBhvr>
                                    </p:animRot>
                                    <p:animRot by="-240000">
                                      <p:cBhvr>
                                        <p:cTn id="12" dur="200" fill="hold">
                                          <p:stCondLst>
                                            <p:cond delay="600"/>
                                          </p:stCondLst>
                                        </p:cTn>
                                        <p:tgtEl>
                                          <p:spTgt spid="39"/>
                                        </p:tgtEl>
                                        <p:attrNameLst>
                                          <p:attrName>r</p:attrName>
                                        </p:attrNameLst>
                                      </p:cBhvr>
                                    </p:animRot>
                                    <p:animRot by="120000">
                                      <p:cBhvr>
                                        <p:cTn id="13" dur="200" fill="hold">
                                          <p:stCondLst>
                                            <p:cond delay="800"/>
                                          </p:stCondLst>
                                        </p:cTn>
                                        <p:tgtEl>
                                          <p:spTgt spid="39"/>
                                        </p:tgtEl>
                                        <p:attrNameLst>
                                          <p:attrName>r</p:attrName>
                                        </p:attrNameLst>
                                      </p:cBhvr>
                                    </p:animRot>
                                  </p:childTnLst>
                                </p:cTn>
                              </p:par>
                            </p:childTnLst>
                          </p:cTn>
                        </p:par>
                        <p:par>
                          <p:cTn id="14" fill="hold">
                            <p:stCondLst>
                              <p:cond delay="3000"/>
                            </p:stCondLst>
                            <p:childTnLst>
                              <p:par>
                                <p:cTn id="15" presetID="26" presetClass="emph" presetSubtype="0" fill="hold" grpId="0" nodeType="afterEffect">
                                  <p:stCondLst>
                                    <p:cond delay="0"/>
                                  </p:stCondLst>
                                  <p:childTnLst>
                                    <p:animEffect transition="out" filter="fade">
                                      <p:cBhvr>
                                        <p:cTn id="16" dur="500" tmFilter="0, 0; .2, .5; .8, .5; 1, 0"/>
                                        <p:tgtEl>
                                          <p:spTgt spid="35"/>
                                        </p:tgtEl>
                                      </p:cBhvr>
                                    </p:animEffect>
                                    <p:animScale>
                                      <p:cBhvr>
                                        <p:cTn id="17" dur="250" autoRev="1" fill="hold"/>
                                        <p:tgtEl>
                                          <p:spTgt spid="35"/>
                                        </p:tgtEl>
                                      </p:cBhvr>
                                      <p:by x="105000" y="105000"/>
                                    </p:animScale>
                                  </p:childTnLst>
                                </p:cTn>
                              </p:par>
                            </p:childTnLst>
                          </p:cTn>
                        </p:par>
                        <p:par>
                          <p:cTn id="18" fill="hold">
                            <p:stCondLst>
                              <p:cond delay="3500"/>
                            </p:stCondLst>
                            <p:childTnLst>
                              <p:par>
                                <p:cTn id="19" presetID="24" presetClass="emph" presetSubtype="0" fill="hold" grpId="0" nodeType="afterEffect">
                                  <p:stCondLst>
                                    <p:cond delay="0"/>
                                  </p:stCondLst>
                                  <p:childTnLst>
                                    <p:animClr clrSpc="hsl" dir="cw">
                                      <p:cBhvr override="childStyle">
                                        <p:cTn id="20" dur="500" fill="hold"/>
                                        <p:tgtEl>
                                          <p:spTgt spid="37"/>
                                        </p:tgtEl>
                                        <p:attrNameLst>
                                          <p:attrName>style.color</p:attrName>
                                        </p:attrNameLst>
                                      </p:cBhvr>
                                      <p:by>
                                        <p:hsl h="0" s="-12549" l="-25098"/>
                                      </p:by>
                                    </p:animClr>
                                    <p:animClr clrSpc="hsl" dir="cw">
                                      <p:cBhvr>
                                        <p:cTn id="21" dur="500" fill="hold"/>
                                        <p:tgtEl>
                                          <p:spTgt spid="37"/>
                                        </p:tgtEl>
                                        <p:attrNameLst>
                                          <p:attrName>fillcolor</p:attrName>
                                        </p:attrNameLst>
                                      </p:cBhvr>
                                      <p:by>
                                        <p:hsl h="0" s="-12549" l="-25098"/>
                                      </p:by>
                                    </p:animClr>
                                    <p:animClr clrSpc="hsl" dir="cw">
                                      <p:cBhvr>
                                        <p:cTn id="22" dur="500" fill="hold"/>
                                        <p:tgtEl>
                                          <p:spTgt spid="37"/>
                                        </p:tgtEl>
                                        <p:attrNameLst>
                                          <p:attrName>stroke.color</p:attrName>
                                        </p:attrNameLst>
                                      </p:cBhvr>
                                      <p:by>
                                        <p:hsl h="0" s="-12549" l="-25098"/>
                                      </p:by>
                                    </p:animClr>
                                    <p:set>
                                      <p:cBhvr>
                                        <p:cTn id="23" dur="500" fill="hold"/>
                                        <p:tgtEl>
                                          <p:spTgt spid="37"/>
                                        </p:tgtEl>
                                        <p:attrNameLst>
                                          <p:attrName>fill.type</p:attrName>
                                        </p:attrNameLst>
                                      </p:cBhvr>
                                      <p:to>
                                        <p:strVal val="solid"/>
                                      </p:to>
                                    </p:set>
                                  </p:childTnLst>
                                </p:cTn>
                              </p:par>
                              <p:par>
                                <p:cTn id="24" presetID="24" presetClass="emph" presetSubtype="0" fill="hold" grpId="0" nodeType="withEffect">
                                  <p:stCondLst>
                                    <p:cond delay="0"/>
                                  </p:stCondLst>
                                  <p:childTnLst>
                                    <p:animClr clrSpc="hsl" dir="cw">
                                      <p:cBhvr override="childStyle">
                                        <p:cTn id="25" dur="500" fill="hold"/>
                                        <p:tgtEl>
                                          <p:spTgt spid="36"/>
                                        </p:tgtEl>
                                        <p:attrNameLst>
                                          <p:attrName>style.color</p:attrName>
                                        </p:attrNameLst>
                                      </p:cBhvr>
                                      <p:by>
                                        <p:hsl h="0" s="-12549" l="-25098"/>
                                      </p:by>
                                    </p:animClr>
                                    <p:animClr clrSpc="hsl" dir="cw">
                                      <p:cBhvr>
                                        <p:cTn id="26" dur="500" fill="hold"/>
                                        <p:tgtEl>
                                          <p:spTgt spid="36"/>
                                        </p:tgtEl>
                                        <p:attrNameLst>
                                          <p:attrName>fillcolor</p:attrName>
                                        </p:attrNameLst>
                                      </p:cBhvr>
                                      <p:by>
                                        <p:hsl h="0" s="-12549" l="-25098"/>
                                      </p:by>
                                    </p:animClr>
                                    <p:animClr clrSpc="hsl" dir="cw">
                                      <p:cBhvr>
                                        <p:cTn id="27" dur="500" fill="hold"/>
                                        <p:tgtEl>
                                          <p:spTgt spid="36"/>
                                        </p:tgtEl>
                                        <p:attrNameLst>
                                          <p:attrName>stroke.color</p:attrName>
                                        </p:attrNameLst>
                                      </p:cBhvr>
                                      <p:by>
                                        <p:hsl h="0" s="-12549" l="-25098"/>
                                      </p:by>
                                    </p:animClr>
                                    <p:set>
                                      <p:cBhvr>
                                        <p:cTn id="28" dur="500" fill="hold"/>
                                        <p:tgtEl>
                                          <p:spTgt spid="36"/>
                                        </p:tgtEl>
                                        <p:attrNameLst>
                                          <p:attrName>fill.type</p:attrName>
                                        </p:attrNameLst>
                                      </p:cBhvr>
                                      <p:to>
                                        <p:strVal val="solid"/>
                                      </p:to>
                                    </p:set>
                                  </p:childTnLst>
                                </p:cTn>
                              </p:par>
                            </p:childTnLst>
                          </p:cTn>
                        </p:par>
                        <p:par>
                          <p:cTn id="29" fill="hold">
                            <p:stCondLst>
                              <p:cond delay="4000"/>
                            </p:stCondLst>
                            <p:childTnLst>
                              <p:par>
                                <p:cTn id="30" presetID="32" presetClass="emph" presetSubtype="0" fill="hold" grpId="0" nodeType="afterEffect">
                                  <p:stCondLst>
                                    <p:cond delay="0"/>
                                  </p:stCondLst>
                                  <p:childTnLst>
                                    <p:animRot by="120000">
                                      <p:cBhvr>
                                        <p:cTn id="31" dur="100" fill="hold">
                                          <p:stCondLst>
                                            <p:cond delay="0"/>
                                          </p:stCondLst>
                                        </p:cTn>
                                        <p:tgtEl>
                                          <p:spTgt spid="54"/>
                                        </p:tgtEl>
                                        <p:attrNameLst>
                                          <p:attrName>r</p:attrName>
                                        </p:attrNameLst>
                                      </p:cBhvr>
                                    </p:animRot>
                                    <p:animRot by="-240000">
                                      <p:cBhvr>
                                        <p:cTn id="32" dur="200" fill="hold">
                                          <p:stCondLst>
                                            <p:cond delay="200"/>
                                          </p:stCondLst>
                                        </p:cTn>
                                        <p:tgtEl>
                                          <p:spTgt spid="54"/>
                                        </p:tgtEl>
                                        <p:attrNameLst>
                                          <p:attrName>r</p:attrName>
                                        </p:attrNameLst>
                                      </p:cBhvr>
                                    </p:animRot>
                                    <p:animRot by="240000">
                                      <p:cBhvr>
                                        <p:cTn id="33" dur="200" fill="hold">
                                          <p:stCondLst>
                                            <p:cond delay="400"/>
                                          </p:stCondLst>
                                        </p:cTn>
                                        <p:tgtEl>
                                          <p:spTgt spid="54"/>
                                        </p:tgtEl>
                                        <p:attrNameLst>
                                          <p:attrName>r</p:attrName>
                                        </p:attrNameLst>
                                      </p:cBhvr>
                                    </p:animRot>
                                    <p:animRot by="-240000">
                                      <p:cBhvr>
                                        <p:cTn id="34" dur="200" fill="hold">
                                          <p:stCondLst>
                                            <p:cond delay="600"/>
                                          </p:stCondLst>
                                        </p:cTn>
                                        <p:tgtEl>
                                          <p:spTgt spid="54"/>
                                        </p:tgtEl>
                                        <p:attrNameLst>
                                          <p:attrName>r</p:attrName>
                                        </p:attrNameLst>
                                      </p:cBhvr>
                                    </p:animRot>
                                    <p:animRot by="120000">
                                      <p:cBhvr>
                                        <p:cTn id="35" dur="200" fill="hold">
                                          <p:stCondLst>
                                            <p:cond delay="800"/>
                                          </p:stCondLst>
                                        </p:cTn>
                                        <p:tgtEl>
                                          <p:spTgt spid="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9" grpId="0" animBg="1"/>
      <p:bldP spid="41" grpId="0" animBg="1"/>
      <p:bldP spid="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4763" y="3924300"/>
            <a:ext cx="9144000" cy="0"/>
          </a:xfrm>
          <a:prstGeom prst="line">
            <a:avLst/>
          </a:prstGeom>
          <a:ln w="38100">
            <a:solidFill>
              <a:schemeClr val="accent1">
                <a:lumMod val="50000"/>
              </a:schemeClr>
            </a:solidFill>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V="1">
            <a:off x="2066519" y="3057525"/>
            <a:ext cx="0" cy="971550"/>
          </a:xfrm>
          <a:prstGeom prst="straightConnector1">
            <a:avLst/>
          </a:prstGeom>
          <a:ln w="63500">
            <a:solidFill>
              <a:schemeClr val="accent6"/>
            </a:solidFill>
            <a:headEnd type="none"/>
            <a:tailEnd type="oval"/>
          </a:ln>
        </p:spPr>
        <p:style>
          <a:lnRef idx="1">
            <a:schemeClr val="accent6"/>
          </a:lnRef>
          <a:fillRef idx="0">
            <a:schemeClr val="accent6"/>
          </a:fillRef>
          <a:effectRef idx="0">
            <a:schemeClr val="accent6"/>
          </a:effectRef>
          <a:fontRef idx="minor">
            <a:schemeClr val="tx1"/>
          </a:fontRef>
        </p:style>
      </p:cxnSp>
      <p:cxnSp>
        <p:nvCxnSpPr>
          <p:cNvPr id="17" name="Straight Arrow Connector 16"/>
          <p:cNvCxnSpPr/>
          <p:nvPr/>
        </p:nvCxnSpPr>
        <p:spPr>
          <a:xfrm flipV="1">
            <a:off x="3319259" y="3057526"/>
            <a:ext cx="0" cy="857251"/>
          </a:xfrm>
          <a:prstGeom prst="straightConnector1">
            <a:avLst/>
          </a:prstGeom>
          <a:ln w="63500">
            <a:solidFill>
              <a:schemeClr val="accent5"/>
            </a:solidFill>
            <a:headEnd type="none"/>
            <a:tailEnd type="oval"/>
          </a:ln>
        </p:spPr>
        <p:style>
          <a:lnRef idx="1">
            <a:schemeClr val="accent6"/>
          </a:lnRef>
          <a:fillRef idx="0">
            <a:schemeClr val="accent6"/>
          </a:fillRef>
          <a:effectRef idx="0">
            <a:schemeClr val="accent6"/>
          </a:effectRef>
          <a:fontRef idx="minor">
            <a:schemeClr val="tx1"/>
          </a:fontRef>
        </p:style>
      </p:cxnSp>
      <p:cxnSp>
        <p:nvCxnSpPr>
          <p:cNvPr id="18" name="Straight Arrow Connector 17"/>
          <p:cNvCxnSpPr/>
          <p:nvPr/>
        </p:nvCxnSpPr>
        <p:spPr>
          <a:xfrm flipH="1" flipV="1">
            <a:off x="4548912" y="3057528"/>
            <a:ext cx="17158" cy="1326629"/>
          </a:xfrm>
          <a:prstGeom prst="straightConnector1">
            <a:avLst/>
          </a:prstGeom>
          <a:ln w="63500">
            <a:solidFill>
              <a:schemeClr val="accent4"/>
            </a:solidFill>
            <a:headEnd type="none"/>
            <a:tailEnd type="oval"/>
          </a:ln>
        </p:spPr>
        <p:style>
          <a:lnRef idx="1">
            <a:schemeClr val="accent6"/>
          </a:lnRef>
          <a:fillRef idx="0">
            <a:schemeClr val="accent6"/>
          </a:fillRef>
          <a:effectRef idx="0">
            <a:schemeClr val="accent6"/>
          </a:effectRef>
          <a:fontRef idx="minor">
            <a:schemeClr val="tx1"/>
          </a:fontRef>
        </p:style>
      </p:cxnSp>
      <p:cxnSp>
        <p:nvCxnSpPr>
          <p:cNvPr id="19" name="Straight Arrow Connector 18"/>
          <p:cNvCxnSpPr>
            <a:stCxn id="12" idx="7"/>
          </p:cNvCxnSpPr>
          <p:nvPr/>
        </p:nvCxnSpPr>
        <p:spPr>
          <a:xfrm flipV="1">
            <a:off x="5821951" y="3057526"/>
            <a:ext cx="2790" cy="1429403"/>
          </a:xfrm>
          <a:prstGeom prst="straightConnector1">
            <a:avLst/>
          </a:prstGeom>
          <a:ln w="63500">
            <a:solidFill>
              <a:schemeClr val="tx2"/>
            </a:solidFill>
            <a:headEnd type="none"/>
            <a:tailEnd type="oval"/>
          </a:ln>
        </p:spPr>
        <p:style>
          <a:lnRef idx="1">
            <a:schemeClr val="accent6"/>
          </a:lnRef>
          <a:fillRef idx="0">
            <a:schemeClr val="accent6"/>
          </a:fillRef>
          <a:effectRef idx="0">
            <a:schemeClr val="accent6"/>
          </a:effectRef>
          <a:fontRef idx="minor">
            <a:schemeClr val="tx1"/>
          </a:fontRef>
        </p:style>
      </p:cxnSp>
      <p:cxnSp>
        <p:nvCxnSpPr>
          <p:cNvPr id="20" name="Straight Arrow Connector 19"/>
          <p:cNvCxnSpPr/>
          <p:nvPr/>
        </p:nvCxnSpPr>
        <p:spPr>
          <a:xfrm flipV="1">
            <a:off x="7077482" y="3057526"/>
            <a:ext cx="0" cy="866775"/>
          </a:xfrm>
          <a:prstGeom prst="straightConnector1">
            <a:avLst/>
          </a:prstGeom>
          <a:ln w="63500">
            <a:solidFill>
              <a:schemeClr val="accent2"/>
            </a:solidFill>
            <a:headEnd type="none"/>
            <a:tailEnd type="oval"/>
          </a:ln>
        </p:spPr>
        <p:style>
          <a:lnRef idx="1">
            <a:schemeClr val="accent6"/>
          </a:lnRef>
          <a:fillRef idx="0">
            <a:schemeClr val="accent6"/>
          </a:fillRef>
          <a:effectRef idx="0">
            <a:schemeClr val="accent6"/>
          </a:effectRef>
          <a:fontRef idx="minor">
            <a:schemeClr val="tx1"/>
          </a:fontRef>
        </p:style>
      </p:cxnSp>
      <p:sp>
        <p:nvSpPr>
          <p:cNvPr id="32" name="TextBox 31"/>
          <p:cNvSpPr txBox="1"/>
          <p:nvPr/>
        </p:nvSpPr>
        <p:spPr>
          <a:xfrm>
            <a:off x="407169" y="2309427"/>
            <a:ext cx="2351808" cy="346249"/>
          </a:xfrm>
          <a:prstGeom prst="rect">
            <a:avLst/>
          </a:prstGeom>
          <a:solidFill>
            <a:schemeClr val="accent6">
              <a:lumMod val="75000"/>
            </a:schemeClr>
          </a:solidFill>
        </p:spPr>
        <p:txBody>
          <a:bodyPr wrap="none" lIns="68580" tIns="34290" rIns="68580" bIns="34290" rtlCol="0">
            <a:spAutoFit/>
          </a:bodyPr>
          <a:lstStyle/>
          <a:p>
            <a:r>
              <a:rPr lang="en-US" b="1" dirty="0" smtClean="0">
                <a:solidFill>
                  <a:srgbClr val="000000"/>
                </a:solidFill>
                <a:latin typeface="Georgia"/>
                <a:cs typeface="Georgia"/>
              </a:rPr>
              <a:t>Patient experience</a:t>
            </a:r>
            <a:endParaRPr lang="en-US" b="1" dirty="0">
              <a:solidFill>
                <a:srgbClr val="000000"/>
              </a:solidFill>
              <a:latin typeface="Georgia"/>
              <a:cs typeface="Georgia"/>
            </a:endParaRPr>
          </a:p>
        </p:txBody>
      </p:sp>
      <p:sp>
        <p:nvSpPr>
          <p:cNvPr id="40" name="TextBox 39"/>
          <p:cNvSpPr txBox="1"/>
          <p:nvPr/>
        </p:nvSpPr>
        <p:spPr>
          <a:xfrm>
            <a:off x="1341205" y="1482938"/>
            <a:ext cx="2305759" cy="623248"/>
          </a:xfrm>
          <a:prstGeom prst="rect">
            <a:avLst/>
          </a:prstGeom>
          <a:solidFill>
            <a:schemeClr val="accent1"/>
          </a:solidFill>
        </p:spPr>
        <p:txBody>
          <a:bodyPr wrap="none" lIns="68580" tIns="34290" rIns="68580" bIns="34290" rtlCol="0">
            <a:spAutoFit/>
          </a:bodyPr>
          <a:lstStyle/>
          <a:p>
            <a:r>
              <a:rPr lang="en-US" b="1" dirty="0" smtClean="0">
                <a:latin typeface="Georgia"/>
                <a:cs typeface="Georgia"/>
              </a:rPr>
              <a:t>Family/Care-giver</a:t>
            </a:r>
          </a:p>
          <a:p>
            <a:r>
              <a:rPr lang="en-US" b="1" dirty="0" smtClean="0">
                <a:latin typeface="Georgia"/>
                <a:cs typeface="Georgia"/>
              </a:rPr>
              <a:t>Experience</a:t>
            </a:r>
            <a:endParaRPr lang="en-US" b="1" dirty="0">
              <a:latin typeface="Georgia"/>
              <a:cs typeface="Georgia"/>
            </a:endParaRPr>
          </a:p>
        </p:txBody>
      </p:sp>
      <p:sp>
        <p:nvSpPr>
          <p:cNvPr id="42" name="TextBox 41"/>
          <p:cNvSpPr txBox="1"/>
          <p:nvPr/>
        </p:nvSpPr>
        <p:spPr>
          <a:xfrm>
            <a:off x="3409166" y="1826556"/>
            <a:ext cx="2571820" cy="623248"/>
          </a:xfrm>
          <a:prstGeom prst="rect">
            <a:avLst/>
          </a:prstGeom>
          <a:solidFill>
            <a:srgbClr val="A86CBF"/>
          </a:solidFill>
        </p:spPr>
        <p:txBody>
          <a:bodyPr wrap="none" lIns="68580" tIns="34290" rIns="68580" bIns="34290" rtlCol="0">
            <a:spAutoFit/>
          </a:bodyPr>
          <a:lstStyle/>
          <a:p>
            <a:r>
              <a:rPr lang="en-US" b="1" dirty="0" smtClean="0">
                <a:solidFill>
                  <a:srgbClr val="000000"/>
                </a:solidFill>
                <a:latin typeface="Georgia"/>
                <a:cs typeface="Georgia"/>
              </a:rPr>
              <a:t>Community forums/</a:t>
            </a:r>
          </a:p>
          <a:p>
            <a:r>
              <a:rPr lang="en-US" b="1" dirty="0" smtClean="0">
                <a:solidFill>
                  <a:srgbClr val="000000"/>
                </a:solidFill>
                <a:latin typeface="Georgia"/>
                <a:cs typeface="Georgia"/>
              </a:rPr>
              <a:t>Information days</a:t>
            </a:r>
            <a:endParaRPr lang="en-US" b="1" dirty="0">
              <a:solidFill>
                <a:srgbClr val="000000"/>
              </a:solidFill>
              <a:latin typeface="Georgia"/>
              <a:cs typeface="Georgia"/>
            </a:endParaRPr>
          </a:p>
        </p:txBody>
      </p:sp>
      <p:sp>
        <p:nvSpPr>
          <p:cNvPr id="44" name="TextBox 43"/>
          <p:cNvSpPr txBox="1"/>
          <p:nvPr/>
        </p:nvSpPr>
        <p:spPr>
          <a:xfrm>
            <a:off x="6023426" y="1476089"/>
            <a:ext cx="1539386" cy="623248"/>
          </a:xfrm>
          <a:prstGeom prst="rect">
            <a:avLst/>
          </a:prstGeom>
          <a:solidFill>
            <a:schemeClr val="tx2"/>
          </a:solidFill>
        </p:spPr>
        <p:txBody>
          <a:bodyPr wrap="none" lIns="68580" tIns="34290" rIns="68580" bIns="34290" rtlCol="0">
            <a:spAutoFit/>
          </a:bodyPr>
          <a:lstStyle/>
          <a:p>
            <a:r>
              <a:rPr lang="en-US" b="1" dirty="0" smtClean="0">
                <a:solidFill>
                  <a:srgbClr val="000000"/>
                </a:solidFill>
                <a:latin typeface="Georgia"/>
                <a:cs typeface="Georgia"/>
              </a:rPr>
              <a:t>Webinars &amp;</a:t>
            </a:r>
          </a:p>
          <a:p>
            <a:r>
              <a:rPr lang="en-US" b="1" dirty="0" smtClean="0">
                <a:solidFill>
                  <a:srgbClr val="000000"/>
                </a:solidFill>
                <a:latin typeface="Georgia"/>
                <a:cs typeface="Georgia"/>
              </a:rPr>
              <a:t>Blogs</a:t>
            </a:r>
            <a:endParaRPr lang="en-US" b="1" dirty="0">
              <a:solidFill>
                <a:srgbClr val="000000"/>
              </a:solidFill>
              <a:latin typeface="Georgia"/>
              <a:cs typeface="Georgia"/>
            </a:endParaRPr>
          </a:p>
        </p:txBody>
      </p:sp>
      <p:sp>
        <p:nvSpPr>
          <p:cNvPr id="48" name="TextBox 47"/>
          <p:cNvSpPr txBox="1"/>
          <p:nvPr/>
        </p:nvSpPr>
        <p:spPr>
          <a:xfrm>
            <a:off x="7384840" y="2309427"/>
            <a:ext cx="1326926" cy="346249"/>
          </a:xfrm>
          <a:prstGeom prst="rect">
            <a:avLst/>
          </a:prstGeom>
          <a:solidFill>
            <a:schemeClr val="accent2">
              <a:lumMod val="75000"/>
            </a:schemeClr>
          </a:solidFill>
        </p:spPr>
        <p:txBody>
          <a:bodyPr wrap="none" lIns="68580" tIns="34290" rIns="68580" bIns="34290" rtlCol="0">
            <a:spAutoFit/>
          </a:bodyPr>
          <a:lstStyle/>
          <a:p>
            <a:r>
              <a:rPr lang="en-US" b="1" dirty="0" smtClean="0">
                <a:solidFill>
                  <a:srgbClr val="000000"/>
                </a:solidFill>
                <a:latin typeface="Georgia"/>
                <a:cs typeface="Georgia"/>
              </a:rPr>
              <a:t>Live chats</a:t>
            </a:r>
            <a:endParaRPr lang="en-US" b="1" dirty="0">
              <a:solidFill>
                <a:srgbClr val="000000"/>
              </a:solidFill>
              <a:latin typeface="Georgia"/>
              <a:cs typeface="Georgia"/>
            </a:endParaRPr>
          </a:p>
        </p:txBody>
      </p:sp>
      <p:sp>
        <p:nvSpPr>
          <p:cNvPr id="7" name="Freeform 5"/>
          <p:cNvSpPr>
            <a:spLocks/>
          </p:cNvSpPr>
          <p:nvPr/>
        </p:nvSpPr>
        <p:spPr bwMode="auto">
          <a:xfrm>
            <a:off x="1759161" y="3914776"/>
            <a:ext cx="614716" cy="839391"/>
          </a:xfrm>
          <a:custGeom>
            <a:avLst/>
            <a:gdLst>
              <a:gd name="T0" fmla="*/ 1685 w 1762"/>
              <a:gd name="T1" fmla="*/ 2394 h 2406"/>
              <a:gd name="T2" fmla="*/ 912 w 1762"/>
              <a:gd name="T3" fmla="*/ 1653 h 2406"/>
              <a:gd name="T4" fmla="*/ 912 w 1762"/>
              <a:gd name="T5" fmla="*/ 1653 h 2406"/>
              <a:gd name="T6" fmla="*/ 906 w 1762"/>
              <a:gd name="T7" fmla="*/ 1648 h 2406"/>
              <a:gd name="T8" fmla="*/ 898 w 1762"/>
              <a:gd name="T9" fmla="*/ 1642 h 2406"/>
              <a:gd name="T10" fmla="*/ 889 w 1762"/>
              <a:gd name="T11" fmla="*/ 1640 h 2406"/>
              <a:gd name="T12" fmla="*/ 881 w 1762"/>
              <a:gd name="T13" fmla="*/ 1640 h 2406"/>
              <a:gd name="T14" fmla="*/ 873 w 1762"/>
              <a:gd name="T15" fmla="*/ 1640 h 2406"/>
              <a:gd name="T16" fmla="*/ 864 w 1762"/>
              <a:gd name="T17" fmla="*/ 1642 h 2406"/>
              <a:gd name="T18" fmla="*/ 856 w 1762"/>
              <a:gd name="T19" fmla="*/ 1648 h 2406"/>
              <a:gd name="T20" fmla="*/ 849 w 1762"/>
              <a:gd name="T21" fmla="*/ 1653 h 2406"/>
              <a:gd name="T22" fmla="*/ 77 w 1762"/>
              <a:gd name="T23" fmla="*/ 2394 h 2406"/>
              <a:gd name="T24" fmla="*/ 77 w 1762"/>
              <a:gd name="T25" fmla="*/ 2394 h 2406"/>
              <a:gd name="T26" fmla="*/ 71 w 1762"/>
              <a:gd name="T27" fmla="*/ 2399 h 2406"/>
              <a:gd name="T28" fmla="*/ 65 w 1762"/>
              <a:gd name="T29" fmla="*/ 2402 h 2406"/>
              <a:gd name="T30" fmla="*/ 59 w 1762"/>
              <a:gd name="T31" fmla="*/ 2405 h 2406"/>
              <a:gd name="T32" fmla="*/ 52 w 1762"/>
              <a:gd name="T33" fmla="*/ 2406 h 2406"/>
              <a:gd name="T34" fmla="*/ 45 w 1762"/>
              <a:gd name="T35" fmla="*/ 2406 h 2406"/>
              <a:gd name="T36" fmla="*/ 39 w 1762"/>
              <a:gd name="T37" fmla="*/ 2406 h 2406"/>
              <a:gd name="T38" fmla="*/ 33 w 1762"/>
              <a:gd name="T39" fmla="*/ 2405 h 2406"/>
              <a:gd name="T40" fmla="*/ 26 w 1762"/>
              <a:gd name="T41" fmla="*/ 2402 h 2406"/>
              <a:gd name="T42" fmla="*/ 21 w 1762"/>
              <a:gd name="T43" fmla="*/ 2400 h 2406"/>
              <a:gd name="T44" fmla="*/ 16 w 1762"/>
              <a:gd name="T45" fmla="*/ 2396 h 2406"/>
              <a:gd name="T46" fmla="*/ 11 w 1762"/>
              <a:gd name="T47" fmla="*/ 2392 h 2406"/>
              <a:gd name="T48" fmla="*/ 7 w 1762"/>
              <a:gd name="T49" fmla="*/ 2387 h 2406"/>
              <a:gd name="T50" fmla="*/ 4 w 1762"/>
              <a:gd name="T51" fmla="*/ 2381 h 2406"/>
              <a:gd name="T52" fmla="*/ 1 w 1762"/>
              <a:gd name="T53" fmla="*/ 2374 h 2406"/>
              <a:gd name="T54" fmla="*/ 0 w 1762"/>
              <a:gd name="T55" fmla="*/ 2368 h 2406"/>
              <a:gd name="T56" fmla="*/ 0 w 1762"/>
              <a:gd name="T57" fmla="*/ 2361 h 2406"/>
              <a:gd name="T58" fmla="*/ 0 w 1762"/>
              <a:gd name="T59" fmla="*/ 0 h 2406"/>
              <a:gd name="T60" fmla="*/ 1762 w 1762"/>
              <a:gd name="T61" fmla="*/ 0 h 2406"/>
              <a:gd name="T62" fmla="*/ 1762 w 1762"/>
              <a:gd name="T63" fmla="*/ 2361 h 2406"/>
              <a:gd name="T64" fmla="*/ 1762 w 1762"/>
              <a:gd name="T65" fmla="*/ 2361 h 2406"/>
              <a:gd name="T66" fmla="*/ 1762 w 1762"/>
              <a:gd name="T67" fmla="*/ 2368 h 2406"/>
              <a:gd name="T68" fmla="*/ 1761 w 1762"/>
              <a:gd name="T69" fmla="*/ 2374 h 2406"/>
              <a:gd name="T70" fmla="*/ 1759 w 1762"/>
              <a:gd name="T71" fmla="*/ 2381 h 2406"/>
              <a:gd name="T72" fmla="*/ 1755 w 1762"/>
              <a:gd name="T73" fmla="*/ 2387 h 2406"/>
              <a:gd name="T74" fmla="*/ 1751 w 1762"/>
              <a:gd name="T75" fmla="*/ 2392 h 2406"/>
              <a:gd name="T76" fmla="*/ 1746 w 1762"/>
              <a:gd name="T77" fmla="*/ 2396 h 2406"/>
              <a:gd name="T78" fmla="*/ 1741 w 1762"/>
              <a:gd name="T79" fmla="*/ 2400 h 2406"/>
              <a:gd name="T80" fmla="*/ 1735 w 1762"/>
              <a:gd name="T81" fmla="*/ 2402 h 2406"/>
              <a:gd name="T82" fmla="*/ 1728 w 1762"/>
              <a:gd name="T83" fmla="*/ 2405 h 2406"/>
              <a:gd name="T84" fmla="*/ 1722 w 1762"/>
              <a:gd name="T85" fmla="*/ 2406 h 2406"/>
              <a:gd name="T86" fmla="*/ 1716 w 1762"/>
              <a:gd name="T87" fmla="*/ 2406 h 2406"/>
              <a:gd name="T88" fmla="*/ 1709 w 1762"/>
              <a:gd name="T89" fmla="*/ 2406 h 2406"/>
              <a:gd name="T90" fmla="*/ 1703 w 1762"/>
              <a:gd name="T91" fmla="*/ 2405 h 2406"/>
              <a:gd name="T92" fmla="*/ 1696 w 1762"/>
              <a:gd name="T93" fmla="*/ 2402 h 2406"/>
              <a:gd name="T94" fmla="*/ 1691 w 1762"/>
              <a:gd name="T95" fmla="*/ 2399 h 2406"/>
              <a:gd name="T96" fmla="*/ 1685 w 1762"/>
              <a:gd name="T97" fmla="*/ 2394 h 2406"/>
              <a:gd name="T98" fmla="*/ 1685 w 1762"/>
              <a:gd name="T99" fmla="*/ 2394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2" h="2406">
                <a:moveTo>
                  <a:pt x="1685" y="2394"/>
                </a:moveTo>
                <a:lnTo>
                  <a:pt x="912" y="1653"/>
                </a:lnTo>
                <a:lnTo>
                  <a:pt x="912" y="1653"/>
                </a:lnTo>
                <a:lnTo>
                  <a:pt x="906" y="1648"/>
                </a:lnTo>
                <a:lnTo>
                  <a:pt x="898" y="1642"/>
                </a:lnTo>
                <a:lnTo>
                  <a:pt x="889" y="1640"/>
                </a:lnTo>
                <a:lnTo>
                  <a:pt x="881" y="1640"/>
                </a:lnTo>
                <a:lnTo>
                  <a:pt x="873" y="1640"/>
                </a:lnTo>
                <a:lnTo>
                  <a:pt x="864" y="1642"/>
                </a:lnTo>
                <a:lnTo>
                  <a:pt x="856" y="1648"/>
                </a:lnTo>
                <a:lnTo>
                  <a:pt x="849" y="1653"/>
                </a:lnTo>
                <a:lnTo>
                  <a:pt x="77" y="2394"/>
                </a:lnTo>
                <a:lnTo>
                  <a:pt x="77" y="2394"/>
                </a:lnTo>
                <a:lnTo>
                  <a:pt x="71" y="2399"/>
                </a:lnTo>
                <a:lnTo>
                  <a:pt x="65" y="2402"/>
                </a:lnTo>
                <a:lnTo>
                  <a:pt x="59" y="2405"/>
                </a:lnTo>
                <a:lnTo>
                  <a:pt x="52" y="2406"/>
                </a:lnTo>
                <a:lnTo>
                  <a:pt x="45" y="2406"/>
                </a:lnTo>
                <a:lnTo>
                  <a:pt x="39" y="2406"/>
                </a:lnTo>
                <a:lnTo>
                  <a:pt x="33" y="2405"/>
                </a:lnTo>
                <a:lnTo>
                  <a:pt x="26" y="2402"/>
                </a:lnTo>
                <a:lnTo>
                  <a:pt x="21" y="2400"/>
                </a:lnTo>
                <a:lnTo>
                  <a:pt x="16" y="2396"/>
                </a:lnTo>
                <a:lnTo>
                  <a:pt x="11" y="2392"/>
                </a:lnTo>
                <a:lnTo>
                  <a:pt x="7" y="2387"/>
                </a:lnTo>
                <a:lnTo>
                  <a:pt x="4" y="2381"/>
                </a:lnTo>
                <a:lnTo>
                  <a:pt x="1" y="2374"/>
                </a:lnTo>
                <a:lnTo>
                  <a:pt x="0" y="2368"/>
                </a:lnTo>
                <a:lnTo>
                  <a:pt x="0" y="2361"/>
                </a:lnTo>
                <a:lnTo>
                  <a:pt x="0" y="0"/>
                </a:lnTo>
                <a:lnTo>
                  <a:pt x="1762" y="0"/>
                </a:lnTo>
                <a:lnTo>
                  <a:pt x="1762" y="2361"/>
                </a:lnTo>
                <a:lnTo>
                  <a:pt x="1762" y="2361"/>
                </a:lnTo>
                <a:lnTo>
                  <a:pt x="1762" y="2368"/>
                </a:lnTo>
                <a:lnTo>
                  <a:pt x="1761" y="2374"/>
                </a:lnTo>
                <a:lnTo>
                  <a:pt x="1759" y="2381"/>
                </a:lnTo>
                <a:lnTo>
                  <a:pt x="1755" y="2387"/>
                </a:lnTo>
                <a:lnTo>
                  <a:pt x="1751" y="2392"/>
                </a:lnTo>
                <a:lnTo>
                  <a:pt x="1746" y="2396"/>
                </a:lnTo>
                <a:lnTo>
                  <a:pt x="1741" y="2400"/>
                </a:lnTo>
                <a:lnTo>
                  <a:pt x="1735" y="2402"/>
                </a:lnTo>
                <a:lnTo>
                  <a:pt x="1728" y="2405"/>
                </a:lnTo>
                <a:lnTo>
                  <a:pt x="1722" y="2406"/>
                </a:lnTo>
                <a:lnTo>
                  <a:pt x="1716" y="2406"/>
                </a:lnTo>
                <a:lnTo>
                  <a:pt x="1709" y="2406"/>
                </a:lnTo>
                <a:lnTo>
                  <a:pt x="1703" y="2405"/>
                </a:lnTo>
                <a:lnTo>
                  <a:pt x="1696" y="2402"/>
                </a:lnTo>
                <a:lnTo>
                  <a:pt x="1691" y="2399"/>
                </a:lnTo>
                <a:lnTo>
                  <a:pt x="1685" y="2394"/>
                </a:lnTo>
                <a:lnTo>
                  <a:pt x="1685" y="2394"/>
                </a:lnTo>
                <a:close/>
              </a:path>
            </a:pathLst>
          </a:custGeom>
          <a:solidFill>
            <a:schemeClr val="accent6">
              <a:lumMod val="75000"/>
            </a:schemeClr>
          </a:solidFill>
          <a:ln w="9525">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Georgia"/>
            </a:endParaRPr>
          </a:p>
        </p:txBody>
      </p:sp>
      <p:sp>
        <p:nvSpPr>
          <p:cNvPr id="10" name="Freeform 5"/>
          <p:cNvSpPr>
            <a:spLocks/>
          </p:cNvSpPr>
          <p:nvPr/>
        </p:nvSpPr>
        <p:spPr bwMode="auto">
          <a:xfrm>
            <a:off x="3011902" y="3914776"/>
            <a:ext cx="614716" cy="839391"/>
          </a:xfrm>
          <a:custGeom>
            <a:avLst/>
            <a:gdLst>
              <a:gd name="T0" fmla="*/ 1685 w 1762"/>
              <a:gd name="T1" fmla="*/ 2394 h 2406"/>
              <a:gd name="T2" fmla="*/ 912 w 1762"/>
              <a:gd name="T3" fmla="*/ 1653 h 2406"/>
              <a:gd name="T4" fmla="*/ 912 w 1762"/>
              <a:gd name="T5" fmla="*/ 1653 h 2406"/>
              <a:gd name="T6" fmla="*/ 906 w 1762"/>
              <a:gd name="T7" fmla="*/ 1648 h 2406"/>
              <a:gd name="T8" fmla="*/ 898 w 1762"/>
              <a:gd name="T9" fmla="*/ 1642 h 2406"/>
              <a:gd name="T10" fmla="*/ 889 w 1762"/>
              <a:gd name="T11" fmla="*/ 1640 h 2406"/>
              <a:gd name="T12" fmla="*/ 881 w 1762"/>
              <a:gd name="T13" fmla="*/ 1640 h 2406"/>
              <a:gd name="T14" fmla="*/ 873 w 1762"/>
              <a:gd name="T15" fmla="*/ 1640 h 2406"/>
              <a:gd name="T16" fmla="*/ 864 w 1762"/>
              <a:gd name="T17" fmla="*/ 1642 h 2406"/>
              <a:gd name="T18" fmla="*/ 856 w 1762"/>
              <a:gd name="T19" fmla="*/ 1648 h 2406"/>
              <a:gd name="T20" fmla="*/ 849 w 1762"/>
              <a:gd name="T21" fmla="*/ 1653 h 2406"/>
              <a:gd name="T22" fmla="*/ 77 w 1762"/>
              <a:gd name="T23" fmla="*/ 2394 h 2406"/>
              <a:gd name="T24" fmla="*/ 77 w 1762"/>
              <a:gd name="T25" fmla="*/ 2394 h 2406"/>
              <a:gd name="T26" fmla="*/ 71 w 1762"/>
              <a:gd name="T27" fmla="*/ 2399 h 2406"/>
              <a:gd name="T28" fmla="*/ 65 w 1762"/>
              <a:gd name="T29" fmla="*/ 2402 h 2406"/>
              <a:gd name="T30" fmla="*/ 59 w 1762"/>
              <a:gd name="T31" fmla="*/ 2405 h 2406"/>
              <a:gd name="T32" fmla="*/ 52 w 1762"/>
              <a:gd name="T33" fmla="*/ 2406 h 2406"/>
              <a:gd name="T34" fmla="*/ 45 w 1762"/>
              <a:gd name="T35" fmla="*/ 2406 h 2406"/>
              <a:gd name="T36" fmla="*/ 39 w 1762"/>
              <a:gd name="T37" fmla="*/ 2406 h 2406"/>
              <a:gd name="T38" fmla="*/ 33 w 1762"/>
              <a:gd name="T39" fmla="*/ 2405 h 2406"/>
              <a:gd name="T40" fmla="*/ 26 w 1762"/>
              <a:gd name="T41" fmla="*/ 2402 h 2406"/>
              <a:gd name="T42" fmla="*/ 21 w 1762"/>
              <a:gd name="T43" fmla="*/ 2400 h 2406"/>
              <a:gd name="T44" fmla="*/ 16 w 1762"/>
              <a:gd name="T45" fmla="*/ 2396 h 2406"/>
              <a:gd name="T46" fmla="*/ 11 w 1762"/>
              <a:gd name="T47" fmla="*/ 2392 h 2406"/>
              <a:gd name="T48" fmla="*/ 7 w 1762"/>
              <a:gd name="T49" fmla="*/ 2387 h 2406"/>
              <a:gd name="T50" fmla="*/ 4 w 1762"/>
              <a:gd name="T51" fmla="*/ 2381 h 2406"/>
              <a:gd name="T52" fmla="*/ 1 w 1762"/>
              <a:gd name="T53" fmla="*/ 2374 h 2406"/>
              <a:gd name="T54" fmla="*/ 0 w 1762"/>
              <a:gd name="T55" fmla="*/ 2368 h 2406"/>
              <a:gd name="T56" fmla="*/ 0 w 1762"/>
              <a:gd name="T57" fmla="*/ 2361 h 2406"/>
              <a:gd name="T58" fmla="*/ 0 w 1762"/>
              <a:gd name="T59" fmla="*/ 0 h 2406"/>
              <a:gd name="T60" fmla="*/ 1762 w 1762"/>
              <a:gd name="T61" fmla="*/ 0 h 2406"/>
              <a:gd name="T62" fmla="*/ 1762 w 1762"/>
              <a:gd name="T63" fmla="*/ 2361 h 2406"/>
              <a:gd name="T64" fmla="*/ 1762 w 1762"/>
              <a:gd name="T65" fmla="*/ 2361 h 2406"/>
              <a:gd name="T66" fmla="*/ 1762 w 1762"/>
              <a:gd name="T67" fmla="*/ 2368 h 2406"/>
              <a:gd name="T68" fmla="*/ 1761 w 1762"/>
              <a:gd name="T69" fmla="*/ 2374 h 2406"/>
              <a:gd name="T70" fmla="*/ 1759 w 1762"/>
              <a:gd name="T71" fmla="*/ 2381 h 2406"/>
              <a:gd name="T72" fmla="*/ 1755 w 1762"/>
              <a:gd name="T73" fmla="*/ 2387 h 2406"/>
              <a:gd name="T74" fmla="*/ 1751 w 1762"/>
              <a:gd name="T75" fmla="*/ 2392 h 2406"/>
              <a:gd name="T76" fmla="*/ 1746 w 1762"/>
              <a:gd name="T77" fmla="*/ 2396 h 2406"/>
              <a:gd name="T78" fmla="*/ 1741 w 1762"/>
              <a:gd name="T79" fmla="*/ 2400 h 2406"/>
              <a:gd name="T80" fmla="*/ 1735 w 1762"/>
              <a:gd name="T81" fmla="*/ 2402 h 2406"/>
              <a:gd name="T82" fmla="*/ 1728 w 1762"/>
              <a:gd name="T83" fmla="*/ 2405 h 2406"/>
              <a:gd name="T84" fmla="*/ 1722 w 1762"/>
              <a:gd name="T85" fmla="*/ 2406 h 2406"/>
              <a:gd name="T86" fmla="*/ 1716 w 1762"/>
              <a:gd name="T87" fmla="*/ 2406 h 2406"/>
              <a:gd name="T88" fmla="*/ 1709 w 1762"/>
              <a:gd name="T89" fmla="*/ 2406 h 2406"/>
              <a:gd name="T90" fmla="*/ 1703 w 1762"/>
              <a:gd name="T91" fmla="*/ 2405 h 2406"/>
              <a:gd name="T92" fmla="*/ 1696 w 1762"/>
              <a:gd name="T93" fmla="*/ 2402 h 2406"/>
              <a:gd name="T94" fmla="*/ 1691 w 1762"/>
              <a:gd name="T95" fmla="*/ 2399 h 2406"/>
              <a:gd name="T96" fmla="*/ 1685 w 1762"/>
              <a:gd name="T97" fmla="*/ 2394 h 2406"/>
              <a:gd name="T98" fmla="*/ 1685 w 1762"/>
              <a:gd name="T99" fmla="*/ 2394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2" h="2406">
                <a:moveTo>
                  <a:pt x="1685" y="2394"/>
                </a:moveTo>
                <a:lnTo>
                  <a:pt x="912" y="1653"/>
                </a:lnTo>
                <a:lnTo>
                  <a:pt x="912" y="1653"/>
                </a:lnTo>
                <a:lnTo>
                  <a:pt x="906" y="1648"/>
                </a:lnTo>
                <a:lnTo>
                  <a:pt x="898" y="1642"/>
                </a:lnTo>
                <a:lnTo>
                  <a:pt x="889" y="1640"/>
                </a:lnTo>
                <a:lnTo>
                  <a:pt x="881" y="1640"/>
                </a:lnTo>
                <a:lnTo>
                  <a:pt x="873" y="1640"/>
                </a:lnTo>
                <a:lnTo>
                  <a:pt x="864" y="1642"/>
                </a:lnTo>
                <a:lnTo>
                  <a:pt x="856" y="1648"/>
                </a:lnTo>
                <a:lnTo>
                  <a:pt x="849" y="1653"/>
                </a:lnTo>
                <a:lnTo>
                  <a:pt x="77" y="2394"/>
                </a:lnTo>
                <a:lnTo>
                  <a:pt x="77" y="2394"/>
                </a:lnTo>
                <a:lnTo>
                  <a:pt x="71" y="2399"/>
                </a:lnTo>
                <a:lnTo>
                  <a:pt x="65" y="2402"/>
                </a:lnTo>
                <a:lnTo>
                  <a:pt x="59" y="2405"/>
                </a:lnTo>
                <a:lnTo>
                  <a:pt x="52" y="2406"/>
                </a:lnTo>
                <a:lnTo>
                  <a:pt x="45" y="2406"/>
                </a:lnTo>
                <a:lnTo>
                  <a:pt x="39" y="2406"/>
                </a:lnTo>
                <a:lnTo>
                  <a:pt x="33" y="2405"/>
                </a:lnTo>
                <a:lnTo>
                  <a:pt x="26" y="2402"/>
                </a:lnTo>
                <a:lnTo>
                  <a:pt x="21" y="2400"/>
                </a:lnTo>
                <a:lnTo>
                  <a:pt x="16" y="2396"/>
                </a:lnTo>
                <a:lnTo>
                  <a:pt x="11" y="2392"/>
                </a:lnTo>
                <a:lnTo>
                  <a:pt x="7" y="2387"/>
                </a:lnTo>
                <a:lnTo>
                  <a:pt x="4" y="2381"/>
                </a:lnTo>
                <a:lnTo>
                  <a:pt x="1" y="2374"/>
                </a:lnTo>
                <a:lnTo>
                  <a:pt x="0" y="2368"/>
                </a:lnTo>
                <a:lnTo>
                  <a:pt x="0" y="2361"/>
                </a:lnTo>
                <a:lnTo>
                  <a:pt x="0" y="0"/>
                </a:lnTo>
                <a:lnTo>
                  <a:pt x="1762" y="0"/>
                </a:lnTo>
                <a:lnTo>
                  <a:pt x="1762" y="2361"/>
                </a:lnTo>
                <a:lnTo>
                  <a:pt x="1762" y="2361"/>
                </a:lnTo>
                <a:lnTo>
                  <a:pt x="1762" y="2368"/>
                </a:lnTo>
                <a:lnTo>
                  <a:pt x="1761" y="2374"/>
                </a:lnTo>
                <a:lnTo>
                  <a:pt x="1759" y="2381"/>
                </a:lnTo>
                <a:lnTo>
                  <a:pt x="1755" y="2387"/>
                </a:lnTo>
                <a:lnTo>
                  <a:pt x="1751" y="2392"/>
                </a:lnTo>
                <a:lnTo>
                  <a:pt x="1746" y="2396"/>
                </a:lnTo>
                <a:lnTo>
                  <a:pt x="1741" y="2400"/>
                </a:lnTo>
                <a:lnTo>
                  <a:pt x="1735" y="2402"/>
                </a:lnTo>
                <a:lnTo>
                  <a:pt x="1728" y="2405"/>
                </a:lnTo>
                <a:lnTo>
                  <a:pt x="1722" y="2406"/>
                </a:lnTo>
                <a:lnTo>
                  <a:pt x="1716" y="2406"/>
                </a:lnTo>
                <a:lnTo>
                  <a:pt x="1709" y="2406"/>
                </a:lnTo>
                <a:lnTo>
                  <a:pt x="1703" y="2405"/>
                </a:lnTo>
                <a:lnTo>
                  <a:pt x="1696" y="2402"/>
                </a:lnTo>
                <a:lnTo>
                  <a:pt x="1691" y="2399"/>
                </a:lnTo>
                <a:lnTo>
                  <a:pt x="1685" y="2394"/>
                </a:lnTo>
                <a:lnTo>
                  <a:pt x="1685" y="2394"/>
                </a:lnTo>
                <a:close/>
              </a:path>
            </a:pathLst>
          </a:custGeom>
          <a:solidFill>
            <a:schemeClr val="accent1"/>
          </a:solidFill>
          <a:ln w="9525">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Georgia"/>
            </a:endParaRPr>
          </a:p>
        </p:txBody>
      </p:sp>
      <p:sp>
        <p:nvSpPr>
          <p:cNvPr id="11" name="Freeform 5"/>
          <p:cNvSpPr>
            <a:spLocks/>
          </p:cNvSpPr>
          <p:nvPr/>
        </p:nvSpPr>
        <p:spPr bwMode="auto">
          <a:xfrm>
            <a:off x="4264643" y="3914776"/>
            <a:ext cx="614716" cy="839391"/>
          </a:xfrm>
          <a:custGeom>
            <a:avLst/>
            <a:gdLst>
              <a:gd name="T0" fmla="*/ 1685 w 1762"/>
              <a:gd name="T1" fmla="*/ 2394 h 2406"/>
              <a:gd name="T2" fmla="*/ 912 w 1762"/>
              <a:gd name="T3" fmla="*/ 1653 h 2406"/>
              <a:gd name="T4" fmla="*/ 912 w 1762"/>
              <a:gd name="T5" fmla="*/ 1653 h 2406"/>
              <a:gd name="T6" fmla="*/ 906 w 1762"/>
              <a:gd name="T7" fmla="*/ 1648 h 2406"/>
              <a:gd name="T8" fmla="*/ 898 w 1762"/>
              <a:gd name="T9" fmla="*/ 1642 h 2406"/>
              <a:gd name="T10" fmla="*/ 889 w 1762"/>
              <a:gd name="T11" fmla="*/ 1640 h 2406"/>
              <a:gd name="T12" fmla="*/ 881 w 1762"/>
              <a:gd name="T13" fmla="*/ 1640 h 2406"/>
              <a:gd name="T14" fmla="*/ 873 w 1762"/>
              <a:gd name="T15" fmla="*/ 1640 h 2406"/>
              <a:gd name="T16" fmla="*/ 864 w 1762"/>
              <a:gd name="T17" fmla="*/ 1642 h 2406"/>
              <a:gd name="T18" fmla="*/ 856 w 1762"/>
              <a:gd name="T19" fmla="*/ 1648 h 2406"/>
              <a:gd name="T20" fmla="*/ 849 w 1762"/>
              <a:gd name="T21" fmla="*/ 1653 h 2406"/>
              <a:gd name="T22" fmla="*/ 77 w 1762"/>
              <a:gd name="T23" fmla="*/ 2394 h 2406"/>
              <a:gd name="T24" fmla="*/ 77 w 1762"/>
              <a:gd name="T25" fmla="*/ 2394 h 2406"/>
              <a:gd name="T26" fmla="*/ 71 w 1762"/>
              <a:gd name="T27" fmla="*/ 2399 h 2406"/>
              <a:gd name="T28" fmla="*/ 65 w 1762"/>
              <a:gd name="T29" fmla="*/ 2402 h 2406"/>
              <a:gd name="T30" fmla="*/ 59 w 1762"/>
              <a:gd name="T31" fmla="*/ 2405 h 2406"/>
              <a:gd name="T32" fmla="*/ 52 w 1762"/>
              <a:gd name="T33" fmla="*/ 2406 h 2406"/>
              <a:gd name="T34" fmla="*/ 45 w 1762"/>
              <a:gd name="T35" fmla="*/ 2406 h 2406"/>
              <a:gd name="T36" fmla="*/ 39 w 1762"/>
              <a:gd name="T37" fmla="*/ 2406 h 2406"/>
              <a:gd name="T38" fmla="*/ 33 w 1762"/>
              <a:gd name="T39" fmla="*/ 2405 h 2406"/>
              <a:gd name="T40" fmla="*/ 26 w 1762"/>
              <a:gd name="T41" fmla="*/ 2402 h 2406"/>
              <a:gd name="T42" fmla="*/ 21 w 1762"/>
              <a:gd name="T43" fmla="*/ 2400 h 2406"/>
              <a:gd name="T44" fmla="*/ 16 w 1762"/>
              <a:gd name="T45" fmla="*/ 2396 h 2406"/>
              <a:gd name="T46" fmla="*/ 11 w 1762"/>
              <a:gd name="T47" fmla="*/ 2392 h 2406"/>
              <a:gd name="T48" fmla="*/ 7 w 1762"/>
              <a:gd name="T49" fmla="*/ 2387 h 2406"/>
              <a:gd name="T50" fmla="*/ 4 w 1762"/>
              <a:gd name="T51" fmla="*/ 2381 h 2406"/>
              <a:gd name="T52" fmla="*/ 1 w 1762"/>
              <a:gd name="T53" fmla="*/ 2374 h 2406"/>
              <a:gd name="T54" fmla="*/ 0 w 1762"/>
              <a:gd name="T55" fmla="*/ 2368 h 2406"/>
              <a:gd name="T56" fmla="*/ 0 w 1762"/>
              <a:gd name="T57" fmla="*/ 2361 h 2406"/>
              <a:gd name="T58" fmla="*/ 0 w 1762"/>
              <a:gd name="T59" fmla="*/ 0 h 2406"/>
              <a:gd name="T60" fmla="*/ 1762 w 1762"/>
              <a:gd name="T61" fmla="*/ 0 h 2406"/>
              <a:gd name="T62" fmla="*/ 1762 w 1762"/>
              <a:gd name="T63" fmla="*/ 2361 h 2406"/>
              <a:gd name="T64" fmla="*/ 1762 w 1762"/>
              <a:gd name="T65" fmla="*/ 2361 h 2406"/>
              <a:gd name="T66" fmla="*/ 1762 w 1762"/>
              <a:gd name="T67" fmla="*/ 2368 h 2406"/>
              <a:gd name="T68" fmla="*/ 1761 w 1762"/>
              <a:gd name="T69" fmla="*/ 2374 h 2406"/>
              <a:gd name="T70" fmla="*/ 1759 w 1762"/>
              <a:gd name="T71" fmla="*/ 2381 h 2406"/>
              <a:gd name="T72" fmla="*/ 1755 w 1762"/>
              <a:gd name="T73" fmla="*/ 2387 h 2406"/>
              <a:gd name="T74" fmla="*/ 1751 w 1762"/>
              <a:gd name="T75" fmla="*/ 2392 h 2406"/>
              <a:gd name="T76" fmla="*/ 1746 w 1762"/>
              <a:gd name="T77" fmla="*/ 2396 h 2406"/>
              <a:gd name="T78" fmla="*/ 1741 w 1762"/>
              <a:gd name="T79" fmla="*/ 2400 h 2406"/>
              <a:gd name="T80" fmla="*/ 1735 w 1762"/>
              <a:gd name="T81" fmla="*/ 2402 h 2406"/>
              <a:gd name="T82" fmla="*/ 1728 w 1762"/>
              <a:gd name="T83" fmla="*/ 2405 h 2406"/>
              <a:gd name="T84" fmla="*/ 1722 w 1762"/>
              <a:gd name="T85" fmla="*/ 2406 h 2406"/>
              <a:gd name="T86" fmla="*/ 1716 w 1762"/>
              <a:gd name="T87" fmla="*/ 2406 h 2406"/>
              <a:gd name="T88" fmla="*/ 1709 w 1762"/>
              <a:gd name="T89" fmla="*/ 2406 h 2406"/>
              <a:gd name="T90" fmla="*/ 1703 w 1762"/>
              <a:gd name="T91" fmla="*/ 2405 h 2406"/>
              <a:gd name="T92" fmla="*/ 1696 w 1762"/>
              <a:gd name="T93" fmla="*/ 2402 h 2406"/>
              <a:gd name="T94" fmla="*/ 1691 w 1762"/>
              <a:gd name="T95" fmla="*/ 2399 h 2406"/>
              <a:gd name="T96" fmla="*/ 1685 w 1762"/>
              <a:gd name="T97" fmla="*/ 2394 h 2406"/>
              <a:gd name="T98" fmla="*/ 1685 w 1762"/>
              <a:gd name="T99" fmla="*/ 2394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2" h="2406">
                <a:moveTo>
                  <a:pt x="1685" y="2394"/>
                </a:moveTo>
                <a:lnTo>
                  <a:pt x="912" y="1653"/>
                </a:lnTo>
                <a:lnTo>
                  <a:pt x="912" y="1653"/>
                </a:lnTo>
                <a:lnTo>
                  <a:pt x="906" y="1648"/>
                </a:lnTo>
                <a:lnTo>
                  <a:pt x="898" y="1642"/>
                </a:lnTo>
                <a:lnTo>
                  <a:pt x="889" y="1640"/>
                </a:lnTo>
                <a:lnTo>
                  <a:pt x="881" y="1640"/>
                </a:lnTo>
                <a:lnTo>
                  <a:pt x="873" y="1640"/>
                </a:lnTo>
                <a:lnTo>
                  <a:pt x="864" y="1642"/>
                </a:lnTo>
                <a:lnTo>
                  <a:pt x="856" y="1648"/>
                </a:lnTo>
                <a:lnTo>
                  <a:pt x="849" y="1653"/>
                </a:lnTo>
                <a:lnTo>
                  <a:pt x="77" y="2394"/>
                </a:lnTo>
                <a:lnTo>
                  <a:pt x="77" y="2394"/>
                </a:lnTo>
                <a:lnTo>
                  <a:pt x="71" y="2399"/>
                </a:lnTo>
                <a:lnTo>
                  <a:pt x="65" y="2402"/>
                </a:lnTo>
                <a:lnTo>
                  <a:pt x="59" y="2405"/>
                </a:lnTo>
                <a:lnTo>
                  <a:pt x="52" y="2406"/>
                </a:lnTo>
                <a:lnTo>
                  <a:pt x="45" y="2406"/>
                </a:lnTo>
                <a:lnTo>
                  <a:pt x="39" y="2406"/>
                </a:lnTo>
                <a:lnTo>
                  <a:pt x="33" y="2405"/>
                </a:lnTo>
                <a:lnTo>
                  <a:pt x="26" y="2402"/>
                </a:lnTo>
                <a:lnTo>
                  <a:pt x="21" y="2400"/>
                </a:lnTo>
                <a:lnTo>
                  <a:pt x="16" y="2396"/>
                </a:lnTo>
                <a:lnTo>
                  <a:pt x="11" y="2392"/>
                </a:lnTo>
                <a:lnTo>
                  <a:pt x="7" y="2387"/>
                </a:lnTo>
                <a:lnTo>
                  <a:pt x="4" y="2381"/>
                </a:lnTo>
                <a:lnTo>
                  <a:pt x="1" y="2374"/>
                </a:lnTo>
                <a:lnTo>
                  <a:pt x="0" y="2368"/>
                </a:lnTo>
                <a:lnTo>
                  <a:pt x="0" y="2361"/>
                </a:lnTo>
                <a:lnTo>
                  <a:pt x="0" y="0"/>
                </a:lnTo>
                <a:lnTo>
                  <a:pt x="1762" y="0"/>
                </a:lnTo>
                <a:lnTo>
                  <a:pt x="1762" y="2361"/>
                </a:lnTo>
                <a:lnTo>
                  <a:pt x="1762" y="2361"/>
                </a:lnTo>
                <a:lnTo>
                  <a:pt x="1762" y="2368"/>
                </a:lnTo>
                <a:lnTo>
                  <a:pt x="1761" y="2374"/>
                </a:lnTo>
                <a:lnTo>
                  <a:pt x="1759" y="2381"/>
                </a:lnTo>
                <a:lnTo>
                  <a:pt x="1755" y="2387"/>
                </a:lnTo>
                <a:lnTo>
                  <a:pt x="1751" y="2392"/>
                </a:lnTo>
                <a:lnTo>
                  <a:pt x="1746" y="2396"/>
                </a:lnTo>
                <a:lnTo>
                  <a:pt x="1741" y="2400"/>
                </a:lnTo>
                <a:lnTo>
                  <a:pt x="1735" y="2402"/>
                </a:lnTo>
                <a:lnTo>
                  <a:pt x="1728" y="2405"/>
                </a:lnTo>
                <a:lnTo>
                  <a:pt x="1722" y="2406"/>
                </a:lnTo>
                <a:lnTo>
                  <a:pt x="1716" y="2406"/>
                </a:lnTo>
                <a:lnTo>
                  <a:pt x="1709" y="2406"/>
                </a:lnTo>
                <a:lnTo>
                  <a:pt x="1703" y="2405"/>
                </a:lnTo>
                <a:lnTo>
                  <a:pt x="1696" y="2402"/>
                </a:lnTo>
                <a:lnTo>
                  <a:pt x="1691" y="2399"/>
                </a:lnTo>
                <a:lnTo>
                  <a:pt x="1685" y="2394"/>
                </a:lnTo>
                <a:lnTo>
                  <a:pt x="1685" y="2394"/>
                </a:lnTo>
                <a:close/>
              </a:path>
            </a:pathLst>
          </a:custGeom>
          <a:solidFill>
            <a:srgbClr val="A86CBF"/>
          </a:solidFill>
          <a:ln w="9525">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Georgia"/>
            </a:endParaRPr>
          </a:p>
        </p:txBody>
      </p:sp>
      <p:sp>
        <p:nvSpPr>
          <p:cNvPr id="12" name="Freeform 5"/>
          <p:cNvSpPr>
            <a:spLocks/>
          </p:cNvSpPr>
          <p:nvPr/>
        </p:nvSpPr>
        <p:spPr bwMode="auto">
          <a:xfrm>
            <a:off x="5517384" y="3914776"/>
            <a:ext cx="614716" cy="839391"/>
          </a:xfrm>
          <a:custGeom>
            <a:avLst/>
            <a:gdLst>
              <a:gd name="T0" fmla="*/ 1685 w 1762"/>
              <a:gd name="T1" fmla="*/ 2394 h 2406"/>
              <a:gd name="T2" fmla="*/ 912 w 1762"/>
              <a:gd name="T3" fmla="*/ 1653 h 2406"/>
              <a:gd name="T4" fmla="*/ 912 w 1762"/>
              <a:gd name="T5" fmla="*/ 1653 h 2406"/>
              <a:gd name="T6" fmla="*/ 906 w 1762"/>
              <a:gd name="T7" fmla="*/ 1648 h 2406"/>
              <a:gd name="T8" fmla="*/ 898 w 1762"/>
              <a:gd name="T9" fmla="*/ 1642 h 2406"/>
              <a:gd name="T10" fmla="*/ 889 w 1762"/>
              <a:gd name="T11" fmla="*/ 1640 h 2406"/>
              <a:gd name="T12" fmla="*/ 881 w 1762"/>
              <a:gd name="T13" fmla="*/ 1640 h 2406"/>
              <a:gd name="T14" fmla="*/ 873 w 1762"/>
              <a:gd name="T15" fmla="*/ 1640 h 2406"/>
              <a:gd name="T16" fmla="*/ 864 w 1762"/>
              <a:gd name="T17" fmla="*/ 1642 h 2406"/>
              <a:gd name="T18" fmla="*/ 856 w 1762"/>
              <a:gd name="T19" fmla="*/ 1648 h 2406"/>
              <a:gd name="T20" fmla="*/ 849 w 1762"/>
              <a:gd name="T21" fmla="*/ 1653 h 2406"/>
              <a:gd name="T22" fmla="*/ 77 w 1762"/>
              <a:gd name="T23" fmla="*/ 2394 h 2406"/>
              <a:gd name="T24" fmla="*/ 77 w 1762"/>
              <a:gd name="T25" fmla="*/ 2394 h 2406"/>
              <a:gd name="T26" fmla="*/ 71 w 1762"/>
              <a:gd name="T27" fmla="*/ 2399 h 2406"/>
              <a:gd name="T28" fmla="*/ 65 w 1762"/>
              <a:gd name="T29" fmla="*/ 2402 h 2406"/>
              <a:gd name="T30" fmla="*/ 59 w 1762"/>
              <a:gd name="T31" fmla="*/ 2405 h 2406"/>
              <a:gd name="T32" fmla="*/ 52 w 1762"/>
              <a:gd name="T33" fmla="*/ 2406 h 2406"/>
              <a:gd name="T34" fmla="*/ 45 w 1762"/>
              <a:gd name="T35" fmla="*/ 2406 h 2406"/>
              <a:gd name="T36" fmla="*/ 39 w 1762"/>
              <a:gd name="T37" fmla="*/ 2406 h 2406"/>
              <a:gd name="T38" fmla="*/ 33 w 1762"/>
              <a:gd name="T39" fmla="*/ 2405 h 2406"/>
              <a:gd name="T40" fmla="*/ 26 w 1762"/>
              <a:gd name="T41" fmla="*/ 2402 h 2406"/>
              <a:gd name="T42" fmla="*/ 21 w 1762"/>
              <a:gd name="T43" fmla="*/ 2400 h 2406"/>
              <a:gd name="T44" fmla="*/ 16 w 1762"/>
              <a:gd name="T45" fmla="*/ 2396 h 2406"/>
              <a:gd name="T46" fmla="*/ 11 w 1762"/>
              <a:gd name="T47" fmla="*/ 2392 h 2406"/>
              <a:gd name="T48" fmla="*/ 7 w 1762"/>
              <a:gd name="T49" fmla="*/ 2387 h 2406"/>
              <a:gd name="T50" fmla="*/ 4 w 1762"/>
              <a:gd name="T51" fmla="*/ 2381 h 2406"/>
              <a:gd name="T52" fmla="*/ 1 w 1762"/>
              <a:gd name="T53" fmla="*/ 2374 h 2406"/>
              <a:gd name="T54" fmla="*/ 0 w 1762"/>
              <a:gd name="T55" fmla="*/ 2368 h 2406"/>
              <a:gd name="T56" fmla="*/ 0 w 1762"/>
              <a:gd name="T57" fmla="*/ 2361 h 2406"/>
              <a:gd name="T58" fmla="*/ 0 w 1762"/>
              <a:gd name="T59" fmla="*/ 0 h 2406"/>
              <a:gd name="T60" fmla="*/ 1762 w 1762"/>
              <a:gd name="T61" fmla="*/ 0 h 2406"/>
              <a:gd name="T62" fmla="*/ 1762 w 1762"/>
              <a:gd name="T63" fmla="*/ 2361 h 2406"/>
              <a:gd name="T64" fmla="*/ 1762 w 1762"/>
              <a:gd name="T65" fmla="*/ 2361 h 2406"/>
              <a:gd name="T66" fmla="*/ 1762 w 1762"/>
              <a:gd name="T67" fmla="*/ 2368 h 2406"/>
              <a:gd name="T68" fmla="*/ 1761 w 1762"/>
              <a:gd name="T69" fmla="*/ 2374 h 2406"/>
              <a:gd name="T70" fmla="*/ 1759 w 1762"/>
              <a:gd name="T71" fmla="*/ 2381 h 2406"/>
              <a:gd name="T72" fmla="*/ 1755 w 1762"/>
              <a:gd name="T73" fmla="*/ 2387 h 2406"/>
              <a:gd name="T74" fmla="*/ 1751 w 1762"/>
              <a:gd name="T75" fmla="*/ 2392 h 2406"/>
              <a:gd name="T76" fmla="*/ 1746 w 1762"/>
              <a:gd name="T77" fmla="*/ 2396 h 2406"/>
              <a:gd name="T78" fmla="*/ 1741 w 1762"/>
              <a:gd name="T79" fmla="*/ 2400 h 2406"/>
              <a:gd name="T80" fmla="*/ 1735 w 1762"/>
              <a:gd name="T81" fmla="*/ 2402 h 2406"/>
              <a:gd name="T82" fmla="*/ 1728 w 1762"/>
              <a:gd name="T83" fmla="*/ 2405 h 2406"/>
              <a:gd name="T84" fmla="*/ 1722 w 1762"/>
              <a:gd name="T85" fmla="*/ 2406 h 2406"/>
              <a:gd name="T86" fmla="*/ 1716 w 1762"/>
              <a:gd name="T87" fmla="*/ 2406 h 2406"/>
              <a:gd name="T88" fmla="*/ 1709 w 1762"/>
              <a:gd name="T89" fmla="*/ 2406 h 2406"/>
              <a:gd name="T90" fmla="*/ 1703 w 1762"/>
              <a:gd name="T91" fmla="*/ 2405 h 2406"/>
              <a:gd name="T92" fmla="*/ 1696 w 1762"/>
              <a:gd name="T93" fmla="*/ 2402 h 2406"/>
              <a:gd name="T94" fmla="*/ 1691 w 1762"/>
              <a:gd name="T95" fmla="*/ 2399 h 2406"/>
              <a:gd name="T96" fmla="*/ 1685 w 1762"/>
              <a:gd name="T97" fmla="*/ 2394 h 2406"/>
              <a:gd name="T98" fmla="*/ 1685 w 1762"/>
              <a:gd name="T99" fmla="*/ 2394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2" h="2406">
                <a:moveTo>
                  <a:pt x="1685" y="2394"/>
                </a:moveTo>
                <a:lnTo>
                  <a:pt x="912" y="1653"/>
                </a:lnTo>
                <a:lnTo>
                  <a:pt x="912" y="1653"/>
                </a:lnTo>
                <a:lnTo>
                  <a:pt x="906" y="1648"/>
                </a:lnTo>
                <a:lnTo>
                  <a:pt x="898" y="1642"/>
                </a:lnTo>
                <a:lnTo>
                  <a:pt x="889" y="1640"/>
                </a:lnTo>
                <a:lnTo>
                  <a:pt x="881" y="1640"/>
                </a:lnTo>
                <a:lnTo>
                  <a:pt x="873" y="1640"/>
                </a:lnTo>
                <a:lnTo>
                  <a:pt x="864" y="1642"/>
                </a:lnTo>
                <a:lnTo>
                  <a:pt x="856" y="1648"/>
                </a:lnTo>
                <a:lnTo>
                  <a:pt x="849" y="1653"/>
                </a:lnTo>
                <a:lnTo>
                  <a:pt x="77" y="2394"/>
                </a:lnTo>
                <a:lnTo>
                  <a:pt x="77" y="2394"/>
                </a:lnTo>
                <a:lnTo>
                  <a:pt x="71" y="2399"/>
                </a:lnTo>
                <a:lnTo>
                  <a:pt x="65" y="2402"/>
                </a:lnTo>
                <a:lnTo>
                  <a:pt x="59" y="2405"/>
                </a:lnTo>
                <a:lnTo>
                  <a:pt x="52" y="2406"/>
                </a:lnTo>
                <a:lnTo>
                  <a:pt x="45" y="2406"/>
                </a:lnTo>
                <a:lnTo>
                  <a:pt x="39" y="2406"/>
                </a:lnTo>
                <a:lnTo>
                  <a:pt x="33" y="2405"/>
                </a:lnTo>
                <a:lnTo>
                  <a:pt x="26" y="2402"/>
                </a:lnTo>
                <a:lnTo>
                  <a:pt x="21" y="2400"/>
                </a:lnTo>
                <a:lnTo>
                  <a:pt x="16" y="2396"/>
                </a:lnTo>
                <a:lnTo>
                  <a:pt x="11" y="2392"/>
                </a:lnTo>
                <a:lnTo>
                  <a:pt x="7" y="2387"/>
                </a:lnTo>
                <a:lnTo>
                  <a:pt x="4" y="2381"/>
                </a:lnTo>
                <a:lnTo>
                  <a:pt x="1" y="2374"/>
                </a:lnTo>
                <a:lnTo>
                  <a:pt x="0" y="2368"/>
                </a:lnTo>
                <a:lnTo>
                  <a:pt x="0" y="2361"/>
                </a:lnTo>
                <a:lnTo>
                  <a:pt x="0" y="0"/>
                </a:lnTo>
                <a:lnTo>
                  <a:pt x="1762" y="0"/>
                </a:lnTo>
                <a:lnTo>
                  <a:pt x="1762" y="2361"/>
                </a:lnTo>
                <a:lnTo>
                  <a:pt x="1762" y="2361"/>
                </a:lnTo>
                <a:lnTo>
                  <a:pt x="1762" y="2368"/>
                </a:lnTo>
                <a:lnTo>
                  <a:pt x="1761" y="2374"/>
                </a:lnTo>
                <a:lnTo>
                  <a:pt x="1759" y="2381"/>
                </a:lnTo>
                <a:lnTo>
                  <a:pt x="1755" y="2387"/>
                </a:lnTo>
                <a:lnTo>
                  <a:pt x="1751" y="2392"/>
                </a:lnTo>
                <a:lnTo>
                  <a:pt x="1746" y="2396"/>
                </a:lnTo>
                <a:lnTo>
                  <a:pt x="1741" y="2400"/>
                </a:lnTo>
                <a:lnTo>
                  <a:pt x="1735" y="2402"/>
                </a:lnTo>
                <a:lnTo>
                  <a:pt x="1728" y="2405"/>
                </a:lnTo>
                <a:lnTo>
                  <a:pt x="1722" y="2406"/>
                </a:lnTo>
                <a:lnTo>
                  <a:pt x="1716" y="2406"/>
                </a:lnTo>
                <a:lnTo>
                  <a:pt x="1709" y="2406"/>
                </a:lnTo>
                <a:lnTo>
                  <a:pt x="1703" y="2405"/>
                </a:lnTo>
                <a:lnTo>
                  <a:pt x="1696" y="2402"/>
                </a:lnTo>
                <a:lnTo>
                  <a:pt x="1691" y="2399"/>
                </a:lnTo>
                <a:lnTo>
                  <a:pt x="1685" y="2394"/>
                </a:lnTo>
                <a:lnTo>
                  <a:pt x="1685" y="2394"/>
                </a:lnTo>
                <a:close/>
              </a:path>
            </a:pathLst>
          </a:custGeom>
          <a:solidFill>
            <a:schemeClr val="tx2"/>
          </a:solidFill>
          <a:ln w="9525">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Georgia"/>
            </a:endParaRPr>
          </a:p>
        </p:txBody>
      </p:sp>
      <p:sp>
        <p:nvSpPr>
          <p:cNvPr id="13" name="Freeform 5"/>
          <p:cNvSpPr>
            <a:spLocks/>
          </p:cNvSpPr>
          <p:nvPr/>
        </p:nvSpPr>
        <p:spPr bwMode="auto">
          <a:xfrm>
            <a:off x="6770124" y="3914776"/>
            <a:ext cx="614716" cy="839391"/>
          </a:xfrm>
          <a:custGeom>
            <a:avLst/>
            <a:gdLst>
              <a:gd name="T0" fmla="*/ 1685 w 1762"/>
              <a:gd name="T1" fmla="*/ 2394 h 2406"/>
              <a:gd name="T2" fmla="*/ 912 w 1762"/>
              <a:gd name="T3" fmla="*/ 1653 h 2406"/>
              <a:gd name="T4" fmla="*/ 912 w 1762"/>
              <a:gd name="T5" fmla="*/ 1653 h 2406"/>
              <a:gd name="T6" fmla="*/ 906 w 1762"/>
              <a:gd name="T7" fmla="*/ 1648 h 2406"/>
              <a:gd name="T8" fmla="*/ 898 w 1762"/>
              <a:gd name="T9" fmla="*/ 1642 h 2406"/>
              <a:gd name="T10" fmla="*/ 889 w 1762"/>
              <a:gd name="T11" fmla="*/ 1640 h 2406"/>
              <a:gd name="T12" fmla="*/ 881 w 1762"/>
              <a:gd name="T13" fmla="*/ 1640 h 2406"/>
              <a:gd name="T14" fmla="*/ 873 w 1762"/>
              <a:gd name="T15" fmla="*/ 1640 h 2406"/>
              <a:gd name="T16" fmla="*/ 864 w 1762"/>
              <a:gd name="T17" fmla="*/ 1642 h 2406"/>
              <a:gd name="T18" fmla="*/ 856 w 1762"/>
              <a:gd name="T19" fmla="*/ 1648 h 2406"/>
              <a:gd name="T20" fmla="*/ 849 w 1762"/>
              <a:gd name="T21" fmla="*/ 1653 h 2406"/>
              <a:gd name="T22" fmla="*/ 77 w 1762"/>
              <a:gd name="T23" fmla="*/ 2394 h 2406"/>
              <a:gd name="T24" fmla="*/ 77 w 1762"/>
              <a:gd name="T25" fmla="*/ 2394 h 2406"/>
              <a:gd name="T26" fmla="*/ 71 w 1762"/>
              <a:gd name="T27" fmla="*/ 2399 h 2406"/>
              <a:gd name="T28" fmla="*/ 65 w 1762"/>
              <a:gd name="T29" fmla="*/ 2402 h 2406"/>
              <a:gd name="T30" fmla="*/ 59 w 1762"/>
              <a:gd name="T31" fmla="*/ 2405 h 2406"/>
              <a:gd name="T32" fmla="*/ 52 w 1762"/>
              <a:gd name="T33" fmla="*/ 2406 h 2406"/>
              <a:gd name="T34" fmla="*/ 45 w 1762"/>
              <a:gd name="T35" fmla="*/ 2406 h 2406"/>
              <a:gd name="T36" fmla="*/ 39 w 1762"/>
              <a:gd name="T37" fmla="*/ 2406 h 2406"/>
              <a:gd name="T38" fmla="*/ 33 w 1762"/>
              <a:gd name="T39" fmla="*/ 2405 h 2406"/>
              <a:gd name="T40" fmla="*/ 26 w 1762"/>
              <a:gd name="T41" fmla="*/ 2402 h 2406"/>
              <a:gd name="T42" fmla="*/ 21 w 1762"/>
              <a:gd name="T43" fmla="*/ 2400 h 2406"/>
              <a:gd name="T44" fmla="*/ 16 w 1762"/>
              <a:gd name="T45" fmla="*/ 2396 h 2406"/>
              <a:gd name="T46" fmla="*/ 11 w 1762"/>
              <a:gd name="T47" fmla="*/ 2392 h 2406"/>
              <a:gd name="T48" fmla="*/ 7 w 1762"/>
              <a:gd name="T49" fmla="*/ 2387 h 2406"/>
              <a:gd name="T50" fmla="*/ 4 w 1762"/>
              <a:gd name="T51" fmla="*/ 2381 h 2406"/>
              <a:gd name="T52" fmla="*/ 1 w 1762"/>
              <a:gd name="T53" fmla="*/ 2374 h 2406"/>
              <a:gd name="T54" fmla="*/ 0 w 1762"/>
              <a:gd name="T55" fmla="*/ 2368 h 2406"/>
              <a:gd name="T56" fmla="*/ 0 w 1762"/>
              <a:gd name="T57" fmla="*/ 2361 h 2406"/>
              <a:gd name="T58" fmla="*/ 0 w 1762"/>
              <a:gd name="T59" fmla="*/ 0 h 2406"/>
              <a:gd name="T60" fmla="*/ 1762 w 1762"/>
              <a:gd name="T61" fmla="*/ 0 h 2406"/>
              <a:gd name="T62" fmla="*/ 1762 w 1762"/>
              <a:gd name="T63" fmla="*/ 2361 h 2406"/>
              <a:gd name="T64" fmla="*/ 1762 w 1762"/>
              <a:gd name="T65" fmla="*/ 2361 h 2406"/>
              <a:gd name="T66" fmla="*/ 1762 w 1762"/>
              <a:gd name="T67" fmla="*/ 2368 h 2406"/>
              <a:gd name="T68" fmla="*/ 1761 w 1762"/>
              <a:gd name="T69" fmla="*/ 2374 h 2406"/>
              <a:gd name="T70" fmla="*/ 1759 w 1762"/>
              <a:gd name="T71" fmla="*/ 2381 h 2406"/>
              <a:gd name="T72" fmla="*/ 1755 w 1762"/>
              <a:gd name="T73" fmla="*/ 2387 h 2406"/>
              <a:gd name="T74" fmla="*/ 1751 w 1762"/>
              <a:gd name="T75" fmla="*/ 2392 h 2406"/>
              <a:gd name="T76" fmla="*/ 1746 w 1762"/>
              <a:gd name="T77" fmla="*/ 2396 h 2406"/>
              <a:gd name="T78" fmla="*/ 1741 w 1762"/>
              <a:gd name="T79" fmla="*/ 2400 h 2406"/>
              <a:gd name="T80" fmla="*/ 1735 w 1762"/>
              <a:gd name="T81" fmla="*/ 2402 h 2406"/>
              <a:gd name="T82" fmla="*/ 1728 w 1762"/>
              <a:gd name="T83" fmla="*/ 2405 h 2406"/>
              <a:gd name="T84" fmla="*/ 1722 w 1762"/>
              <a:gd name="T85" fmla="*/ 2406 h 2406"/>
              <a:gd name="T86" fmla="*/ 1716 w 1762"/>
              <a:gd name="T87" fmla="*/ 2406 h 2406"/>
              <a:gd name="T88" fmla="*/ 1709 w 1762"/>
              <a:gd name="T89" fmla="*/ 2406 h 2406"/>
              <a:gd name="T90" fmla="*/ 1703 w 1762"/>
              <a:gd name="T91" fmla="*/ 2405 h 2406"/>
              <a:gd name="T92" fmla="*/ 1696 w 1762"/>
              <a:gd name="T93" fmla="*/ 2402 h 2406"/>
              <a:gd name="T94" fmla="*/ 1691 w 1762"/>
              <a:gd name="T95" fmla="*/ 2399 h 2406"/>
              <a:gd name="T96" fmla="*/ 1685 w 1762"/>
              <a:gd name="T97" fmla="*/ 2394 h 2406"/>
              <a:gd name="T98" fmla="*/ 1685 w 1762"/>
              <a:gd name="T99" fmla="*/ 2394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2" h="2406">
                <a:moveTo>
                  <a:pt x="1685" y="2394"/>
                </a:moveTo>
                <a:lnTo>
                  <a:pt x="912" y="1653"/>
                </a:lnTo>
                <a:lnTo>
                  <a:pt x="912" y="1653"/>
                </a:lnTo>
                <a:lnTo>
                  <a:pt x="906" y="1648"/>
                </a:lnTo>
                <a:lnTo>
                  <a:pt x="898" y="1642"/>
                </a:lnTo>
                <a:lnTo>
                  <a:pt x="889" y="1640"/>
                </a:lnTo>
                <a:lnTo>
                  <a:pt x="881" y="1640"/>
                </a:lnTo>
                <a:lnTo>
                  <a:pt x="873" y="1640"/>
                </a:lnTo>
                <a:lnTo>
                  <a:pt x="864" y="1642"/>
                </a:lnTo>
                <a:lnTo>
                  <a:pt x="856" y="1648"/>
                </a:lnTo>
                <a:lnTo>
                  <a:pt x="849" y="1653"/>
                </a:lnTo>
                <a:lnTo>
                  <a:pt x="77" y="2394"/>
                </a:lnTo>
                <a:lnTo>
                  <a:pt x="77" y="2394"/>
                </a:lnTo>
                <a:lnTo>
                  <a:pt x="71" y="2399"/>
                </a:lnTo>
                <a:lnTo>
                  <a:pt x="65" y="2402"/>
                </a:lnTo>
                <a:lnTo>
                  <a:pt x="59" y="2405"/>
                </a:lnTo>
                <a:lnTo>
                  <a:pt x="52" y="2406"/>
                </a:lnTo>
                <a:lnTo>
                  <a:pt x="45" y="2406"/>
                </a:lnTo>
                <a:lnTo>
                  <a:pt x="39" y="2406"/>
                </a:lnTo>
                <a:lnTo>
                  <a:pt x="33" y="2405"/>
                </a:lnTo>
                <a:lnTo>
                  <a:pt x="26" y="2402"/>
                </a:lnTo>
                <a:lnTo>
                  <a:pt x="21" y="2400"/>
                </a:lnTo>
                <a:lnTo>
                  <a:pt x="16" y="2396"/>
                </a:lnTo>
                <a:lnTo>
                  <a:pt x="11" y="2392"/>
                </a:lnTo>
                <a:lnTo>
                  <a:pt x="7" y="2387"/>
                </a:lnTo>
                <a:lnTo>
                  <a:pt x="4" y="2381"/>
                </a:lnTo>
                <a:lnTo>
                  <a:pt x="1" y="2374"/>
                </a:lnTo>
                <a:lnTo>
                  <a:pt x="0" y="2368"/>
                </a:lnTo>
                <a:lnTo>
                  <a:pt x="0" y="2361"/>
                </a:lnTo>
                <a:lnTo>
                  <a:pt x="0" y="0"/>
                </a:lnTo>
                <a:lnTo>
                  <a:pt x="1762" y="0"/>
                </a:lnTo>
                <a:lnTo>
                  <a:pt x="1762" y="2361"/>
                </a:lnTo>
                <a:lnTo>
                  <a:pt x="1762" y="2361"/>
                </a:lnTo>
                <a:lnTo>
                  <a:pt x="1762" y="2368"/>
                </a:lnTo>
                <a:lnTo>
                  <a:pt x="1761" y="2374"/>
                </a:lnTo>
                <a:lnTo>
                  <a:pt x="1759" y="2381"/>
                </a:lnTo>
                <a:lnTo>
                  <a:pt x="1755" y="2387"/>
                </a:lnTo>
                <a:lnTo>
                  <a:pt x="1751" y="2392"/>
                </a:lnTo>
                <a:lnTo>
                  <a:pt x="1746" y="2396"/>
                </a:lnTo>
                <a:lnTo>
                  <a:pt x="1741" y="2400"/>
                </a:lnTo>
                <a:lnTo>
                  <a:pt x="1735" y="2402"/>
                </a:lnTo>
                <a:lnTo>
                  <a:pt x="1728" y="2405"/>
                </a:lnTo>
                <a:lnTo>
                  <a:pt x="1722" y="2406"/>
                </a:lnTo>
                <a:lnTo>
                  <a:pt x="1716" y="2406"/>
                </a:lnTo>
                <a:lnTo>
                  <a:pt x="1709" y="2406"/>
                </a:lnTo>
                <a:lnTo>
                  <a:pt x="1703" y="2405"/>
                </a:lnTo>
                <a:lnTo>
                  <a:pt x="1696" y="2402"/>
                </a:lnTo>
                <a:lnTo>
                  <a:pt x="1691" y="2399"/>
                </a:lnTo>
                <a:lnTo>
                  <a:pt x="1685" y="2394"/>
                </a:lnTo>
                <a:lnTo>
                  <a:pt x="1685" y="2394"/>
                </a:lnTo>
                <a:close/>
              </a:path>
            </a:pathLst>
          </a:custGeom>
          <a:solidFill>
            <a:schemeClr val="accent2">
              <a:lumMod val="75000"/>
            </a:schemeClr>
          </a:solidFill>
          <a:ln w="9525">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Georgia"/>
            </a:endParaRPr>
          </a:p>
        </p:txBody>
      </p:sp>
      <p:sp>
        <p:nvSpPr>
          <p:cNvPr id="37" name="Title 3"/>
          <p:cNvSpPr txBox="1">
            <a:spLocks/>
          </p:cNvSpPr>
          <p:nvPr/>
        </p:nvSpPr>
        <p:spPr>
          <a:xfrm>
            <a:off x="1831107" y="212167"/>
            <a:ext cx="5481787" cy="7072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b="1" kern="1200">
                <a:solidFill>
                  <a:srgbClr val="5C068C"/>
                </a:solidFill>
                <a:latin typeface="Arial"/>
                <a:ea typeface="+mj-ea"/>
                <a:cs typeface="Arial"/>
              </a:defRPr>
            </a:lvl1pPr>
          </a:lstStyle>
          <a:p>
            <a:pPr>
              <a:lnSpc>
                <a:spcPts val="2460"/>
              </a:lnSpc>
              <a:spcBef>
                <a:spcPts val="0"/>
              </a:spcBef>
            </a:pPr>
            <a:r>
              <a:rPr lang="en-US" sz="2800" dirty="0" smtClean="0">
                <a:latin typeface="Georgia"/>
                <a:cs typeface="Georgia"/>
              </a:rPr>
              <a:t>Advocacy &amp; Awareness</a:t>
            </a:r>
            <a:br>
              <a:rPr lang="en-US" sz="2800" dirty="0" smtClean="0">
                <a:latin typeface="Georgia"/>
                <a:cs typeface="Georgia"/>
              </a:rPr>
            </a:br>
            <a:r>
              <a:rPr lang="en-US" sz="1800" b="0" dirty="0" smtClean="0">
                <a:latin typeface="Georgia"/>
                <a:cs typeface="Georgia"/>
              </a:rPr>
              <a:t>Opportunities to Communicate Online</a:t>
            </a:r>
            <a:endParaRPr lang="en-US" sz="1800" b="0" dirty="0">
              <a:latin typeface="Georgia"/>
              <a:cs typeface="Georgia"/>
            </a:endParaRPr>
          </a:p>
        </p:txBody>
      </p:sp>
    </p:spTree>
    <p:extLst>
      <p:ext uri="{BB962C8B-B14F-4D97-AF65-F5344CB8AC3E}">
        <p14:creationId xmlns:p14="http://schemas.microsoft.com/office/powerpoint/2010/main" val="338900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par>
                          <p:cTn id="22" fill="hold">
                            <p:stCondLst>
                              <p:cond delay="2500"/>
                            </p:stCondLst>
                            <p:childTnLst>
                              <p:par>
                                <p:cTn id="23" presetID="47" presetClass="entr" presetSubtype="0"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anim calcmode="lin" valueType="num">
                                      <p:cBhvr>
                                        <p:cTn id="26" dur="1000" fill="hold"/>
                                        <p:tgtEl>
                                          <p:spTgt spid="40"/>
                                        </p:tgtEl>
                                        <p:attrNameLst>
                                          <p:attrName>ppt_x</p:attrName>
                                        </p:attrNameLst>
                                      </p:cBhvr>
                                      <p:tavLst>
                                        <p:tav tm="0">
                                          <p:val>
                                            <p:strVal val="#ppt_x"/>
                                          </p:val>
                                        </p:tav>
                                        <p:tav tm="100000">
                                          <p:val>
                                            <p:strVal val="#ppt_x"/>
                                          </p:val>
                                        </p:tav>
                                      </p:tavLst>
                                    </p:anim>
                                    <p:anim calcmode="lin" valueType="num">
                                      <p:cBhvr>
                                        <p:cTn id="27" dur="1000" fill="hold"/>
                                        <p:tgtEl>
                                          <p:spTgt spid="40"/>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par>
                          <p:cTn id="32" fill="hold">
                            <p:stCondLst>
                              <p:cond delay="4000"/>
                            </p:stCondLst>
                            <p:childTnLst>
                              <p:par>
                                <p:cTn id="33" presetID="47" presetClass="entr" presetSubtype="0"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anim calcmode="lin" valueType="num">
                                      <p:cBhvr>
                                        <p:cTn id="36" dur="1000" fill="hold"/>
                                        <p:tgtEl>
                                          <p:spTgt spid="42"/>
                                        </p:tgtEl>
                                        <p:attrNameLst>
                                          <p:attrName>ppt_x</p:attrName>
                                        </p:attrNameLst>
                                      </p:cBhvr>
                                      <p:tavLst>
                                        <p:tav tm="0">
                                          <p:val>
                                            <p:strVal val="#ppt_x"/>
                                          </p:val>
                                        </p:tav>
                                        <p:tav tm="100000">
                                          <p:val>
                                            <p:strVal val="#ppt_x"/>
                                          </p:val>
                                        </p:tav>
                                      </p:tavLst>
                                    </p:anim>
                                    <p:anim calcmode="lin" valueType="num">
                                      <p:cBhvr>
                                        <p:cTn id="37" dur="1000" fill="hold"/>
                                        <p:tgtEl>
                                          <p:spTgt spid="42"/>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22" presetClass="entr" presetSubtype="4"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par>
                          <p:cTn id="42" fill="hold">
                            <p:stCondLst>
                              <p:cond delay="5500"/>
                            </p:stCondLst>
                            <p:childTnLst>
                              <p:par>
                                <p:cTn id="43" presetID="47" presetClass="entr" presetSubtype="0" fill="hold" grpId="0"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1000"/>
                                        <p:tgtEl>
                                          <p:spTgt spid="44"/>
                                        </p:tgtEl>
                                      </p:cBhvr>
                                    </p:animEffect>
                                    <p:anim calcmode="lin" valueType="num">
                                      <p:cBhvr>
                                        <p:cTn id="46" dur="1000" fill="hold"/>
                                        <p:tgtEl>
                                          <p:spTgt spid="44"/>
                                        </p:tgtEl>
                                        <p:attrNameLst>
                                          <p:attrName>ppt_x</p:attrName>
                                        </p:attrNameLst>
                                      </p:cBhvr>
                                      <p:tavLst>
                                        <p:tav tm="0">
                                          <p:val>
                                            <p:strVal val="#ppt_x"/>
                                          </p:val>
                                        </p:tav>
                                        <p:tav tm="100000">
                                          <p:val>
                                            <p:strVal val="#ppt_x"/>
                                          </p:val>
                                        </p:tav>
                                      </p:tavLst>
                                    </p:anim>
                                    <p:anim calcmode="lin" valueType="num">
                                      <p:cBhvr>
                                        <p:cTn id="47" dur="1000" fill="hold"/>
                                        <p:tgtEl>
                                          <p:spTgt spid="44"/>
                                        </p:tgtEl>
                                        <p:attrNameLst>
                                          <p:attrName>ppt_y</p:attrName>
                                        </p:attrNameLst>
                                      </p:cBhvr>
                                      <p:tavLst>
                                        <p:tav tm="0">
                                          <p:val>
                                            <p:strVal val="#ppt_y-.1"/>
                                          </p:val>
                                        </p:tav>
                                        <p:tav tm="100000">
                                          <p:val>
                                            <p:strVal val="#ppt_y"/>
                                          </p:val>
                                        </p:tav>
                                      </p:tavLst>
                                    </p:anim>
                                  </p:childTnLst>
                                </p:cTn>
                              </p:par>
                            </p:childTnLst>
                          </p:cTn>
                        </p:par>
                        <p:par>
                          <p:cTn id="48" fill="hold">
                            <p:stCondLst>
                              <p:cond delay="6500"/>
                            </p:stCondLst>
                            <p:childTnLst>
                              <p:par>
                                <p:cTn id="49" presetID="22" presetClass="entr" presetSubtype="4"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par>
                          <p:cTn id="52" fill="hold">
                            <p:stCondLst>
                              <p:cond delay="7000"/>
                            </p:stCondLst>
                            <p:childTnLst>
                              <p:par>
                                <p:cTn id="53" presetID="47" presetClass="entr" presetSubtype="0" fill="hold" grpId="0"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1000"/>
                                        <p:tgtEl>
                                          <p:spTgt spid="48"/>
                                        </p:tgtEl>
                                      </p:cBhvr>
                                    </p:animEffect>
                                    <p:anim calcmode="lin" valueType="num">
                                      <p:cBhvr>
                                        <p:cTn id="56" dur="1000" fill="hold"/>
                                        <p:tgtEl>
                                          <p:spTgt spid="48"/>
                                        </p:tgtEl>
                                        <p:attrNameLst>
                                          <p:attrName>ppt_x</p:attrName>
                                        </p:attrNameLst>
                                      </p:cBhvr>
                                      <p:tavLst>
                                        <p:tav tm="0">
                                          <p:val>
                                            <p:strVal val="#ppt_x"/>
                                          </p:val>
                                        </p:tav>
                                        <p:tav tm="100000">
                                          <p:val>
                                            <p:strVal val="#ppt_x"/>
                                          </p:val>
                                        </p:tav>
                                      </p:tavLst>
                                    </p:anim>
                                    <p:anim calcmode="lin" valueType="num">
                                      <p:cBhvr>
                                        <p:cTn id="5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0" grpId="0" animBg="1"/>
      <p:bldP spid="42" grpId="0" animBg="1"/>
      <p:bldP spid="44"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5537" y="303576"/>
            <a:ext cx="3973685" cy="707213"/>
          </a:xfrm>
        </p:spPr>
        <p:txBody>
          <a:bodyPr>
            <a:noAutofit/>
          </a:bodyPr>
          <a:lstStyle/>
          <a:p>
            <a:r>
              <a:rPr lang="en-US" dirty="0"/>
              <a:t>Support &amp; </a:t>
            </a:r>
            <a:r>
              <a:rPr lang="en-US" dirty="0" smtClean="0"/>
              <a:t>Information</a:t>
            </a:r>
            <a:r>
              <a:rPr lang="en-US" dirty="0"/>
              <a:t/>
            </a:r>
            <a:br>
              <a:rPr lang="en-US" dirty="0"/>
            </a:br>
            <a:r>
              <a:rPr lang="en-US" sz="1800" b="0" dirty="0"/>
              <a:t>Direct </a:t>
            </a:r>
            <a:r>
              <a:rPr lang="en-US" sz="1800" b="0" dirty="0" smtClean="0"/>
              <a:t>Clinical Services</a:t>
            </a:r>
            <a:endParaRPr lang="en-US" sz="1800" b="0" dirty="0"/>
          </a:p>
        </p:txBody>
      </p:sp>
      <p:sp>
        <p:nvSpPr>
          <p:cNvPr id="8" name="Snip Diagonal Corner Rectangle 7"/>
          <p:cNvSpPr/>
          <p:nvPr/>
        </p:nvSpPr>
        <p:spPr>
          <a:xfrm>
            <a:off x="975516" y="1600996"/>
            <a:ext cx="2374900" cy="2120900"/>
          </a:xfrm>
          <a:prstGeom prst="snip2DiagRect">
            <a:avLst/>
          </a:prstGeom>
          <a:solidFill>
            <a:srgbClr val="531C7D">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a:endParaRPr>
          </a:p>
        </p:txBody>
      </p:sp>
      <p:sp>
        <p:nvSpPr>
          <p:cNvPr id="9" name="Snip Diagonal Corner Rectangle 8"/>
          <p:cNvSpPr/>
          <p:nvPr/>
        </p:nvSpPr>
        <p:spPr>
          <a:xfrm>
            <a:off x="2852294" y="2479305"/>
            <a:ext cx="2374900" cy="2120900"/>
          </a:xfrm>
          <a:prstGeom prst="snip2DiagRect">
            <a:avLst/>
          </a:prstGeom>
          <a:solidFill>
            <a:srgbClr val="9C6EAD">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a:endParaRPr>
          </a:p>
        </p:txBody>
      </p:sp>
      <p:sp>
        <p:nvSpPr>
          <p:cNvPr id="10" name="Snip Diagonal Corner Rectangle 9"/>
          <p:cNvSpPr/>
          <p:nvPr/>
        </p:nvSpPr>
        <p:spPr>
          <a:xfrm>
            <a:off x="4655701" y="686598"/>
            <a:ext cx="2522783" cy="2336800"/>
          </a:xfrm>
          <a:prstGeom prst="snip2DiagRect">
            <a:avLst/>
          </a:prstGeom>
          <a:solidFill>
            <a:schemeClr val="bg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a:endParaRPr>
          </a:p>
        </p:txBody>
      </p:sp>
      <p:sp>
        <p:nvSpPr>
          <p:cNvPr id="11" name="Snip Diagonal Corner Rectangle 10"/>
          <p:cNvSpPr/>
          <p:nvPr/>
        </p:nvSpPr>
        <p:spPr>
          <a:xfrm>
            <a:off x="6365967" y="2682887"/>
            <a:ext cx="1379783" cy="1143000"/>
          </a:xfrm>
          <a:prstGeom prst="snip2DiagRect">
            <a:avLst/>
          </a:prstGeom>
          <a:solidFill>
            <a:srgbClr val="851E81">
              <a:alpha val="5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a:endParaRPr>
          </a:p>
        </p:txBody>
      </p:sp>
      <p:sp>
        <p:nvSpPr>
          <p:cNvPr id="12" name="Rectangle 11"/>
          <p:cNvSpPr/>
          <p:nvPr/>
        </p:nvSpPr>
        <p:spPr>
          <a:xfrm>
            <a:off x="3001291" y="3023398"/>
            <a:ext cx="2081389" cy="1169551"/>
          </a:xfrm>
          <a:prstGeom prst="rect">
            <a:avLst/>
          </a:prstGeom>
        </p:spPr>
        <p:txBody>
          <a:bodyPr wrap="square">
            <a:spAutoFit/>
          </a:bodyPr>
          <a:lstStyle/>
          <a:p>
            <a:pPr algn="ctr"/>
            <a:r>
              <a:rPr lang="en-US" sz="1400" b="1" dirty="0">
                <a:latin typeface="Georgia"/>
                <a:cs typeface="Georgia"/>
              </a:rPr>
              <a:t>Dietary or nutritional support, from </a:t>
            </a:r>
            <a:endParaRPr lang="en-US" sz="1400" b="1" dirty="0" smtClean="0">
              <a:latin typeface="Georgia"/>
              <a:cs typeface="Georgia"/>
            </a:endParaRPr>
          </a:p>
          <a:p>
            <a:pPr algn="ctr"/>
            <a:r>
              <a:rPr lang="en-US" sz="1400" b="1" dirty="0" smtClean="0">
                <a:latin typeface="Georgia"/>
                <a:cs typeface="Georgia"/>
              </a:rPr>
              <a:t>trained </a:t>
            </a:r>
            <a:r>
              <a:rPr lang="en-US" sz="1400" b="1" dirty="0">
                <a:latin typeface="Georgia"/>
                <a:cs typeface="Georgia"/>
              </a:rPr>
              <a:t>dieticians or nutritionists</a:t>
            </a:r>
          </a:p>
        </p:txBody>
      </p:sp>
      <p:sp>
        <p:nvSpPr>
          <p:cNvPr id="13" name="Rectangle 12"/>
          <p:cNvSpPr/>
          <p:nvPr/>
        </p:nvSpPr>
        <p:spPr>
          <a:xfrm>
            <a:off x="1652485" y="2317285"/>
            <a:ext cx="933143" cy="523220"/>
          </a:xfrm>
          <a:prstGeom prst="rect">
            <a:avLst/>
          </a:prstGeom>
        </p:spPr>
        <p:txBody>
          <a:bodyPr wrap="none">
            <a:spAutoFit/>
          </a:bodyPr>
          <a:lstStyle/>
          <a:p>
            <a:pPr algn="ctr"/>
            <a:r>
              <a:rPr lang="en-US" sz="1400" b="1" dirty="0">
                <a:latin typeface="Georgia"/>
              </a:rPr>
              <a:t>Nursing </a:t>
            </a:r>
            <a:endParaRPr lang="en-US" sz="1400" b="1" dirty="0" smtClean="0">
              <a:latin typeface="Georgia"/>
            </a:endParaRPr>
          </a:p>
          <a:p>
            <a:pPr algn="ctr"/>
            <a:r>
              <a:rPr lang="en-US" sz="1400" b="1" dirty="0" smtClean="0">
                <a:latin typeface="Georgia"/>
              </a:rPr>
              <a:t>support</a:t>
            </a:r>
            <a:endParaRPr lang="en-US" sz="1400" b="1" dirty="0">
              <a:latin typeface="Georgia"/>
            </a:endParaRPr>
          </a:p>
        </p:txBody>
      </p:sp>
      <p:sp>
        <p:nvSpPr>
          <p:cNvPr id="14" name="Rectangle 13"/>
          <p:cNvSpPr/>
          <p:nvPr/>
        </p:nvSpPr>
        <p:spPr>
          <a:xfrm>
            <a:off x="5082680" y="1147734"/>
            <a:ext cx="1676400" cy="1169551"/>
          </a:xfrm>
          <a:prstGeom prst="rect">
            <a:avLst/>
          </a:prstGeom>
        </p:spPr>
        <p:txBody>
          <a:bodyPr wrap="square">
            <a:spAutoFit/>
          </a:bodyPr>
          <a:lstStyle/>
          <a:p>
            <a:pPr algn="ctr"/>
            <a:r>
              <a:rPr lang="en-US" sz="1400" b="1" dirty="0">
                <a:latin typeface="Georgia"/>
                <a:cs typeface="Georgia"/>
              </a:rPr>
              <a:t>Counseling, from psychologists </a:t>
            </a:r>
            <a:endParaRPr lang="en-US" sz="1400" b="1" dirty="0" smtClean="0">
              <a:latin typeface="Georgia"/>
              <a:cs typeface="Georgia"/>
            </a:endParaRPr>
          </a:p>
          <a:p>
            <a:pPr algn="ctr"/>
            <a:r>
              <a:rPr lang="en-US" sz="1400" b="1" dirty="0" smtClean="0">
                <a:latin typeface="Georgia"/>
                <a:cs typeface="Georgia"/>
              </a:rPr>
              <a:t>or </a:t>
            </a:r>
            <a:r>
              <a:rPr lang="en-US" sz="1400" b="1" dirty="0">
                <a:latin typeface="Georgia"/>
                <a:cs typeface="Georgia"/>
              </a:rPr>
              <a:t>other trained therapists</a:t>
            </a:r>
          </a:p>
        </p:txBody>
      </p:sp>
      <p:sp>
        <p:nvSpPr>
          <p:cNvPr id="15" name="Rectangle 14"/>
          <p:cNvSpPr/>
          <p:nvPr/>
        </p:nvSpPr>
        <p:spPr>
          <a:xfrm>
            <a:off x="6378664" y="3023398"/>
            <a:ext cx="1379783" cy="523220"/>
          </a:xfrm>
          <a:prstGeom prst="rect">
            <a:avLst/>
          </a:prstGeom>
        </p:spPr>
        <p:txBody>
          <a:bodyPr wrap="square">
            <a:spAutoFit/>
          </a:bodyPr>
          <a:lstStyle/>
          <a:p>
            <a:pPr algn="ctr"/>
            <a:r>
              <a:rPr lang="en-US" sz="1100" b="1" dirty="0">
                <a:latin typeface="Georgia"/>
                <a:cs typeface="Georgia"/>
              </a:rPr>
              <a:t>Complementary</a:t>
            </a:r>
            <a:r>
              <a:rPr lang="en-US" sz="1400" b="1" dirty="0">
                <a:latin typeface="Georgia"/>
                <a:cs typeface="Georgia"/>
              </a:rPr>
              <a:t> therapy</a:t>
            </a:r>
          </a:p>
        </p:txBody>
      </p:sp>
    </p:spTree>
    <p:extLst>
      <p:ext uri="{BB962C8B-B14F-4D97-AF65-F5344CB8AC3E}">
        <p14:creationId xmlns:p14="http://schemas.microsoft.com/office/powerpoint/2010/main" val="21120311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50432" y="206385"/>
            <a:ext cx="4243136" cy="707213"/>
          </a:xfrm>
        </p:spPr>
        <p:txBody>
          <a:bodyPr>
            <a:normAutofit/>
          </a:bodyPr>
          <a:lstStyle/>
          <a:p>
            <a:pPr algn="ctr"/>
            <a:r>
              <a:rPr lang="en-US" dirty="0"/>
              <a:t>Education &amp; </a:t>
            </a:r>
            <a:r>
              <a:rPr lang="en-US" dirty="0" smtClean="0"/>
              <a:t>Training</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74967">
            <a:off x="4616988" y="1373035"/>
            <a:ext cx="3351296" cy="2458700"/>
          </a:xfrm>
          <a:prstGeom prst="rect">
            <a:avLst/>
          </a:prstGeom>
        </p:spPr>
      </p:pic>
      <p:sp>
        <p:nvSpPr>
          <p:cNvPr id="2" name="Teardrop 1"/>
          <p:cNvSpPr/>
          <p:nvPr/>
        </p:nvSpPr>
        <p:spPr>
          <a:xfrm rot="11271400">
            <a:off x="226835" y="1748697"/>
            <a:ext cx="3570038" cy="2672999"/>
          </a:xfrm>
          <a:prstGeom prst="teardrop">
            <a:avLst/>
          </a:prstGeom>
          <a:solidFill>
            <a:srgbClr val="5C06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eorgia"/>
            </a:endParaRPr>
          </a:p>
        </p:txBody>
      </p:sp>
      <p:sp>
        <p:nvSpPr>
          <p:cNvPr id="6" name="TextBox 5"/>
          <p:cNvSpPr txBox="1"/>
          <p:nvPr/>
        </p:nvSpPr>
        <p:spPr>
          <a:xfrm>
            <a:off x="757166" y="2282438"/>
            <a:ext cx="2714580" cy="1754327"/>
          </a:xfrm>
          <a:prstGeom prst="rect">
            <a:avLst/>
          </a:prstGeom>
          <a:noFill/>
        </p:spPr>
        <p:txBody>
          <a:bodyPr wrap="square" rtlCol="0">
            <a:spAutoFit/>
          </a:bodyPr>
          <a:lstStyle/>
          <a:p>
            <a:r>
              <a:rPr lang="en-US" dirty="0" smtClean="0">
                <a:solidFill>
                  <a:schemeClr val="bg1"/>
                </a:solidFill>
                <a:latin typeface="Georgia"/>
                <a:ea typeface="Georgia"/>
                <a:cs typeface="Georgia"/>
              </a:rPr>
              <a:t>Participate </a:t>
            </a:r>
            <a:r>
              <a:rPr lang="en-US" dirty="0">
                <a:solidFill>
                  <a:schemeClr val="bg1"/>
                </a:solidFill>
                <a:latin typeface="Georgia"/>
                <a:ea typeface="Georgia"/>
                <a:cs typeface="Georgia"/>
              </a:rPr>
              <a:t>in educational activities</a:t>
            </a:r>
          </a:p>
          <a:p>
            <a:endParaRPr lang="en-US" b="1" dirty="0">
              <a:solidFill>
                <a:schemeClr val="bg1"/>
              </a:solidFill>
              <a:latin typeface="Georgia"/>
              <a:ea typeface="Georgia"/>
              <a:cs typeface="Georgia"/>
            </a:endParaRPr>
          </a:p>
          <a:p>
            <a:r>
              <a:rPr lang="en-US" dirty="0" smtClean="0">
                <a:solidFill>
                  <a:schemeClr val="bg1"/>
                </a:solidFill>
                <a:latin typeface="Georgia"/>
                <a:ea typeface="Georgia"/>
                <a:cs typeface="Georgia"/>
              </a:rPr>
              <a:t>Provide </a:t>
            </a:r>
            <a:r>
              <a:rPr lang="en-US" dirty="0">
                <a:solidFill>
                  <a:schemeClr val="bg1"/>
                </a:solidFill>
                <a:latin typeface="Georgia"/>
                <a:ea typeface="Georgia"/>
                <a:cs typeface="Georgia"/>
              </a:rPr>
              <a:t>health professional training opportunities</a:t>
            </a:r>
          </a:p>
        </p:txBody>
      </p:sp>
    </p:spTree>
    <p:extLst>
      <p:ext uri="{BB962C8B-B14F-4D97-AF65-F5344CB8AC3E}">
        <p14:creationId xmlns:p14="http://schemas.microsoft.com/office/powerpoint/2010/main" val="233031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152391" y="215797"/>
            <a:ext cx="4839219" cy="706438"/>
          </a:xfrm>
          <a:prstGeom prst="rect">
            <a:avLst/>
          </a:prstGeom>
        </p:spPr>
        <p:txBody>
          <a:bodyPr>
            <a:noAutofit/>
          </a:bodyPr>
          <a:lstStyle/>
          <a:p>
            <a:pPr algn="ctr"/>
            <a:r>
              <a:rPr lang="en-US" dirty="0" smtClean="0"/>
              <a:t>Research Funding</a:t>
            </a:r>
            <a:r>
              <a:rPr lang="en-US" baseline="30000" dirty="0" smtClean="0"/>
              <a:t>*</a:t>
            </a:r>
            <a:endParaRPr lang="en-US" baseline="30000" dirty="0"/>
          </a:p>
        </p:txBody>
      </p:sp>
      <p:sp>
        <p:nvSpPr>
          <p:cNvPr id="15" name="TextBox 14"/>
          <p:cNvSpPr txBox="1"/>
          <p:nvPr/>
        </p:nvSpPr>
        <p:spPr>
          <a:xfrm>
            <a:off x="1652764" y="1751762"/>
            <a:ext cx="5838473" cy="2077492"/>
          </a:xfrm>
          <a:prstGeom prst="rect">
            <a:avLst/>
          </a:prstGeom>
          <a:noFill/>
        </p:spPr>
        <p:txBody>
          <a:bodyPr wrap="square" rtlCol="0">
            <a:spAutoFit/>
          </a:bodyPr>
          <a:lstStyle/>
          <a:p>
            <a:pPr algn="ctr"/>
            <a:r>
              <a:rPr lang="en-US" dirty="0" smtClean="0">
                <a:latin typeface="Georgia"/>
                <a:cs typeface="Georgia"/>
              </a:rPr>
              <a:t>Between 1997 and 2016 </a:t>
            </a:r>
          </a:p>
          <a:p>
            <a:pPr algn="ctr"/>
            <a:r>
              <a:rPr lang="en-US" dirty="0" smtClean="0">
                <a:latin typeface="Georgia"/>
                <a:cs typeface="Georgia"/>
              </a:rPr>
              <a:t>WPCC member organizations funded approximately</a:t>
            </a:r>
          </a:p>
          <a:p>
            <a:pPr algn="ctr"/>
            <a:r>
              <a:rPr lang="en-US" dirty="0" smtClean="0">
                <a:latin typeface="Georgia"/>
                <a:cs typeface="Georgia"/>
              </a:rPr>
              <a:t> </a:t>
            </a:r>
            <a:r>
              <a:rPr lang="en-US" sz="2800" b="1" dirty="0" smtClean="0">
                <a:solidFill>
                  <a:srgbClr val="983794"/>
                </a:solidFill>
                <a:latin typeface="Georgia"/>
                <a:cs typeface="Georgia"/>
              </a:rPr>
              <a:t>$200,000,000 </a:t>
            </a:r>
            <a:r>
              <a:rPr lang="en-US" sz="2800" dirty="0" smtClean="0">
                <a:latin typeface="Georgia"/>
                <a:cs typeface="Georgia"/>
              </a:rPr>
              <a:t> </a:t>
            </a:r>
            <a:r>
              <a:rPr lang="en-US" sz="2800" b="1" dirty="0" smtClean="0">
                <a:solidFill>
                  <a:srgbClr val="983794"/>
                </a:solidFill>
                <a:latin typeface="Georgia"/>
                <a:cs typeface="Georgia"/>
              </a:rPr>
              <a:t> </a:t>
            </a:r>
          </a:p>
          <a:p>
            <a:pPr algn="ctr"/>
            <a:r>
              <a:rPr lang="en-US" dirty="0" smtClean="0">
                <a:latin typeface="Georgia"/>
                <a:cs typeface="Georgia"/>
              </a:rPr>
              <a:t>in research funding, </a:t>
            </a:r>
          </a:p>
          <a:p>
            <a:pPr algn="ctr"/>
            <a:r>
              <a:rPr lang="en-US" dirty="0" smtClean="0">
                <a:latin typeface="Georgia"/>
                <a:cs typeface="Georgia"/>
              </a:rPr>
              <a:t>representing over 500 individual research grants</a:t>
            </a:r>
          </a:p>
          <a:p>
            <a:pPr algn="ctr"/>
            <a:endParaRPr lang="en-US" b="1" dirty="0" smtClean="0">
              <a:solidFill>
                <a:srgbClr val="983794"/>
              </a:solidFill>
              <a:latin typeface="Georgia"/>
              <a:cs typeface="Georgia"/>
            </a:endParaRPr>
          </a:p>
          <a:p>
            <a:pPr algn="ctr"/>
            <a:r>
              <a:rPr lang="en-US" sz="1100" dirty="0" smtClean="0">
                <a:latin typeface="Georgia"/>
                <a:cs typeface="Georgia"/>
              </a:rPr>
              <a:t>*May 2017</a:t>
            </a:r>
            <a:endParaRPr lang="en-US" sz="1100" dirty="0">
              <a:latin typeface="Georgia"/>
              <a:cs typeface="Georgia"/>
            </a:endParaRPr>
          </a:p>
        </p:txBody>
      </p:sp>
    </p:spTree>
    <p:extLst>
      <p:ext uri="{BB962C8B-B14F-4D97-AF65-F5344CB8AC3E}">
        <p14:creationId xmlns:p14="http://schemas.microsoft.com/office/powerpoint/2010/main" val="21968958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Oval 81"/>
          <p:cNvSpPr/>
          <p:nvPr/>
        </p:nvSpPr>
        <p:spPr>
          <a:xfrm rot="208607">
            <a:off x="2497170" y="1457255"/>
            <a:ext cx="230848" cy="601221"/>
          </a:xfrm>
          <a:custGeom>
            <a:avLst/>
            <a:gdLst>
              <a:gd name="connsiteX0" fmla="*/ 0 w 321896"/>
              <a:gd name="connsiteY0" fmla="*/ 246185 h 492370"/>
              <a:gd name="connsiteX1" fmla="*/ 160948 w 321896"/>
              <a:gd name="connsiteY1" fmla="*/ 0 h 492370"/>
              <a:gd name="connsiteX2" fmla="*/ 321896 w 321896"/>
              <a:gd name="connsiteY2" fmla="*/ 246185 h 492370"/>
              <a:gd name="connsiteX3" fmla="*/ 160948 w 321896"/>
              <a:gd name="connsiteY3" fmla="*/ 492370 h 492370"/>
              <a:gd name="connsiteX4" fmla="*/ 0 w 321896"/>
              <a:gd name="connsiteY4" fmla="*/ 246185 h 492370"/>
              <a:gd name="connsiteX0" fmla="*/ 0 w 322562"/>
              <a:gd name="connsiteY0" fmla="*/ 267030 h 513215"/>
              <a:gd name="connsiteX1" fmla="*/ 160948 w 322562"/>
              <a:gd name="connsiteY1" fmla="*/ 20845 h 513215"/>
              <a:gd name="connsiteX2" fmla="*/ 216040 w 322562"/>
              <a:gd name="connsiteY2" fmla="*/ 41422 h 513215"/>
              <a:gd name="connsiteX3" fmla="*/ 321896 w 322562"/>
              <a:gd name="connsiteY3" fmla="*/ 267030 h 513215"/>
              <a:gd name="connsiteX4" fmla="*/ 160948 w 322562"/>
              <a:gd name="connsiteY4" fmla="*/ 513215 h 513215"/>
              <a:gd name="connsiteX5" fmla="*/ 0 w 322562"/>
              <a:gd name="connsiteY5" fmla="*/ 267030 h 513215"/>
              <a:gd name="connsiteX0" fmla="*/ 677 w 323239"/>
              <a:gd name="connsiteY0" fmla="*/ 267030 h 513215"/>
              <a:gd name="connsiteX1" fmla="*/ 106185 w 323239"/>
              <a:gd name="connsiteY1" fmla="*/ 31375 h 513215"/>
              <a:gd name="connsiteX2" fmla="*/ 161625 w 323239"/>
              <a:gd name="connsiteY2" fmla="*/ 20845 h 513215"/>
              <a:gd name="connsiteX3" fmla="*/ 216717 w 323239"/>
              <a:gd name="connsiteY3" fmla="*/ 41422 h 513215"/>
              <a:gd name="connsiteX4" fmla="*/ 322573 w 323239"/>
              <a:gd name="connsiteY4" fmla="*/ 267030 h 513215"/>
              <a:gd name="connsiteX5" fmla="*/ 161625 w 323239"/>
              <a:gd name="connsiteY5" fmla="*/ 513215 h 513215"/>
              <a:gd name="connsiteX6" fmla="*/ 677 w 323239"/>
              <a:gd name="connsiteY6" fmla="*/ 267030 h 513215"/>
              <a:gd name="connsiteX0" fmla="*/ 677 w 323239"/>
              <a:gd name="connsiteY0" fmla="*/ 560674 h 806859"/>
              <a:gd name="connsiteX1" fmla="*/ 106185 w 323239"/>
              <a:gd name="connsiteY1" fmla="*/ 325019 h 806859"/>
              <a:gd name="connsiteX2" fmla="*/ 161625 w 323239"/>
              <a:gd name="connsiteY2" fmla="*/ 2990 h 806859"/>
              <a:gd name="connsiteX3" fmla="*/ 216717 w 323239"/>
              <a:gd name="connsiteY3" fmla="*/ 335066 h 806859"/>
              <a:gd name="connsiteX4" fmla="*/ 322573 w 323239"/>
              <a:gd name="connsiteY4" fmla="*/ 560674 h 806859"/>
              <a:gd name="connsiteX5" fmla="*/ 161625 w 323239"/>
              <a:gd name="connsiteY5" fmla="*/ 806859 h 806859"/>
              <a:gd name="connsiteX6" fmla="*/ 677 w 323239"/>
              <a:gd name="connsiteY6" fmla="*/ 560674 h 806859"/>
              <a:gd name="connsiteX0" fmla="*/ 677 w 322573"/>
              <a:gd name="connsiteY0" fmla="*/ 560674 h 806859"/>
              <a:gd name="connsiteX1" fmla="*/ 106185 w 322573"/>
              <a:gd name="connsiteY1" fmla="*/ 325019 h 806859"/>
              <a:gd name="connsiteX2" fmla="*/ 161625 w 322573"/>
              <a:gd name="connsiteY2" fmla="*/ 2990 h 806859"/>
              <a:gd name="connsiteX3" fmla="*/ 216717 w 322573"/>
              <a:gd name="connsiteY3" fmla="*/ 335066 h 806859"/>
              <a:gd name="connsiteX4" fmla="*/ 322573 w 322573"/>
              <a:gd name="connsiteY4" fmla="*/ 560674 h 806859"/>
              <a:gd name="connsiteX5" fmla="*/ 161625 w 322573"/>
              <a:gd name="connsiteY5" fmla="*/ 806859 h 806859"/>
              <a:gd name="connsiteX6" fmla="*/ 677 w 322573"/>
              <a:gd name="connsiteY6" fmla="*/ 560674 h 806859"/>
              <a:gd name="connsiteX0" fmla="*/ 677 w 322580"/>
              <a:gd name="connsiteY0" fmla="*/ 560674 h 806859"/>
              <a:gd name="connsiteX1" fmla="*/ 106185 w 322580"/>
              <a:gd name="connsiteY1" fmla="*/ 325019 h 806859"/>
              <a:gd name="connsiteX2" fmla="*/ 161625 w 322580"/>
              <a:gd name="connsiteY2" fmla="*/ 2990 h 806859"/>
              <a:gd name="connsiteX3" fmla="*/ 216717 w 322580"/>
              <a:gd name="connsiteY3" fmla="*/ 335066 h 806859"/>
              <a:gd name="connsiteX4" fmla="*/ 322573 w 322580"/>
              <a:gd name="connsiteY4" fmla="*/ 560674 h 806859"/>
              <a:gd name="connsiteX5" fmla="*/ 161625 w 322580"/>
              <a:gd name="connsiteY5" fmla="*/ 806859 h 806859"/>
              <a:gd name="connsiteX6" fmla="*/ 677 w 322580"/>
              <a:gd name="connsiteY6" fmla="*/ 560674 h 806859"/>
              <a:gd name="connsiteX0" fmla="*/ 677 w 322580"/>
              <a:gd name="connsiteY0" fmla="*/ 560674 h 806859"/>
              <a:gd name="connsiteX1" fmla="*/ 106185 w 322580"/>
              <a:gd name="connsiteY1" fmla="*/ 325019 h 806859"/>
              <a:gd name="connsiteX2" fmla="*/ 161625 w 322580"/>
              <a:gd name="connsiteY2" fmla="*/ 2990 h 806859"/>
              <a:gd name="connsiteX3" fmla="*/ 216717 w 322580"/>
              <a:gd name="connsiteY3" fmla="*/ 335066 h 806859"/>
              <a:gd name="connsiteX4" fmla="*/ 322573 w 322580"/>
              <a:gd name="connsiteY4" fmla="*/ 560674 h 806859"/>
              <a:gd name="connsiteX5" fmla="*/ 161625 w 322580"/>
              <a:gd name="connsiteY5" fmla="*/ 806859 h 806859"/>
              <a:gd name="connsiteX6" fmla="*/ 677 w 322580"/>
              <a:gd name="connsiteY6" fmla="*/ 560674 h 806859"/>
              <a:gd name="connsiteX0" fmla="*/ 677 w 322580"/>
              <a:gd name="connsiteY0" fmla="*/ 557692 h 803877"/>
              <a:gd name="connsiteX1" fmla="*/ 106185 w 322580"/>
              <a:gd name="connsiteY1" fmla="*/ 322037 h 803877"/>
              <a:gd name="connsiteX2" fmla="*/ 161625 w 322580"/>
              <a:gd name="connsiteY2" fmla="*/ 8 h 803877"/>
              <a:gd name="connsiteX3" fmla="*/ 231790 w 322580"/>
              <a:gd name="connsiteY3" fmla="*/ 332084 h 803877"/>
              <a:gd name="connsiteX4" fmla="*/ 322573 w 322580"/>
              <a:gd name="connsiteY4" fmla="*/ 557692 h 803877"/>
              <a:gd name="connsiteX5" fmla="*/ 161625 w 322580"/>
              <a:gd name="connsiteY5" fmla="*/ 803877 h 803877"/>
              <a:gd name="connsiteX6" fmla="*/ 677 w 322580"/>
              <a:gd name="connsiteY6" fmla="*/ 557692 h 803877"/>
              <a:gd name="connsiteX0" fmla="*/ 1021 w 322924"/>
              <a:gd name="connsiteY0" fmla="*/ 557692 h 803877"/>
              <a:gd name="connsiteX1" fmla="*/ 96481 w 322924"/>
              <a:gd name="connsiteY1" fmla="*/ 322037 h 803877"/>
              <a:gd name="connsiteX2" fmla="*/ 161969 w 322924"/>
              <a:gd name="connsiteY2" fmla="*/ 8 h 803877"/>
              <a:gd name="connsiteX3" fmla="*/ 232134 w 322924"/>
              <a:gd name="connsiteY3" fmla="*/ 332084 h 803877"/>
              <a:gd name="connsiteX4" fmla="*/ 322917 w 322924"/>
              <a:gd name="connsiteY4" fmla="*/ 557692 h 803877"/>
              <a:gd name="connsiteX5" fmla="*/ 161969 w 322924"/>
              <a:gd name="connsiteY5" fmla="*/ 803877 h 803877"/>
              <a:gd name="connsiteX6" fmla="*/ 1021 w 322924"/>
              <a:gd name="connsiteY6" fmla="*/ 557692 h 803877"/>
              <a:gd name="connsiteX0" fmla="*/ 163 w 322066"/>
              <a:gd name="connsiteY0" fmla="*/ 557692 h 803877"/>
              <a:gd name="connsiteX1" fmla="*/ 95623 w 322066"/>
              <a:gd name="connsiteY1" fmla="*/ 322037 h 803877"/>
              <a:gd name="connsiteX2" fmla="*/ 161111 w 322066"/>
              <a:gd name="connsiteY2" fmla="*/ 8 h 803877"/>
              <a:gd name="connsiteX3" fmla="*/ 231276 w 322066"/>
              <a:gd name="connsiteY3" fmla="*/ 332084 h 803877"/>
              <a:gd name="connsiteX4" fmla="*/ 322059 w 322066"/>
              <a:gd name="connsiteY4" fmla="*/ 557692 h 803877"/>
              <a:gd name="connsiteX5" fmla="*/ 161111 w 322066"/>
              <a:gd name="connsiteY5" fmla="*/ 803877 h 803877"/>
              <a:gd name="connsiteX6" fmla="*/ 163 w 322066"/>
              <a:gd name="connsiteY6" fmla="*/ 557692 h 803877"/>
              <a:gd name="connsiteX0" fmla="*/ 163 w 322066"/>
              <a:gd name="connsiteY0" fmla="*/ 557692 h 803877"/>
              <a:gd name="connsiteX1" fmla="*/ 95623 w 322066"/>
              <a:gd name="connsiteY1" fmla="*/ 322037 h 803877"/>
              <a:gd name="connsiteX2" fmla="*/ 161111 w 322066"/>
              <a:gd name="connsiteY2" fmla="*/ 8 h 803877"/>
              <a:gd name="connsiteX3" fmla="*/ 231276 w 322066"/>
              <a:gd name="connsiteY3" fmla="*/ 332084 h 803877"/>
              <a:gd name="connsiteX4" fmla="*/ 322059 w 322066"/>
              <a:gd name="connsiteY4" fmla="*/ 557692 h 803877"/>
              <a:gd name="connsiteX5" fmla="*/ 161111 w 322066"/>
              <a:gd name="connsiteY5" fmla="*/ 803877 h 803877"/>
              <a:gd name="connsiteX6" fmla="*/ 163 w 322066"/>
              <a:gd name="connsiteY6" fmla="*/ 557692 h 803877"/>
              <a:gd name="connsiteX0" fmla="*/ 163 w 322066"/>
              <a:gd name="connsiteY0" fmla="*/ 557692 h 803877"/>
              <a:gd name="connsiteX1" fmla="*/ 95623 w 322066"/>
              <a:gd name="connsiteY1" fmla="*/ 322037 h 803877"/>
              <a:gd name="connsiteX2" fmla="*/ 161111 w 322066"/>
              <a:gd name="connsiteY2" fmla="*/ 8 h 803877"/>
              <a:gd name="connsiteX3" fmla="*/ 231276 w 322066"/>
              <a:gd name="connsiteY3" fmla="*/ 332084 h 803877"/>
              <a:gd name="connsiteX4" fmla="*/ 322059 w 322066"/>
              <a:gd name="connsiteY4" fmla="*/ 557692 h 803877"/>
              <a:gd name="connsiteX5" fmla="*/ 161111 w 322066"/>
              <a:gd name="connsiteY5" fmla="*/ 803877 h 803877"/>
              <a:gd name="connsiteX6" fmla="*/ 163 w 322066"/>
              <a:gd name="connsiteY6" fmla="*/ 557692 h 803877"/>
              <a:gd name="connsiteX0" fmla="*/ 256 w 322164"/>
              <a:gd name="connsiteY0" fmla="*/ 557692 h 803877"/>
              <a:gd name="connsiteX1" fmla="*/ 95716 w 322164"/>
              <a:gd name="connsiteY1" fmla="*/ 322037 h 803877"/>
              <a:gd name="connsiteX2" fmla="*/ 161204 w 322164"/>
              <a:gd name="connsiteY2" fmla="*/ 8 h 803877"/>
              <a:gd name="connsiteX3" fmla="*/ 231369 w 322164"/>
              <a:gd name="connsiteY3" fmla="*/ 332084 h 803877"/>
              <a:gd name="connsiteX4" fmla="*/ 322152 w 322164"/>
              <a:gd name="connsiteY4" fmla="*/ 557692 h 803877"/>
              <a:gd name="connsiteX5" fmla="*/ 161204 w 322164"/>
              <a:gd name="connsiteY5" fmla="*/ 803877 h 803877"/>
              <a:gd name="connsiteX6" fmla="*/ 256 w 322164"/>
              <a:gd name="connsiteY6" fmla="*/ 557692 h 803877"/>
              <a:gd name="connsiteX0" fmla="*/ 256 w 322164"/>
              <a:gd name="connsiteY0" fmla="*/ 557692 h 803877"/>
              <a:gd name="connsiteX1" fmla="*/ 95716 w 322164"/>
              <a:gd name="connsiteY1" fmla="*/ 322037 h 803877"/>
              <a:gd name="connsiteX2" fmla="*/ 161204 w 322164"/>
              <a:gd name="connsiteY2" fmla="*/ 8 h 803877"/>
              <a:gd name="connsiteX3" fmla="*/ 231369 w 322164"/>
              <a:gd name="connsiteY3" fmla="*/ 332084 h 803877"/>
              <a:gd name="connsiteX4" fmla="*/ 322152 w 322164"/>
              <a:gd name="connsiteY4" fmla="*/ 557692 h 803877"/>
              <a:gd name="connsiteX5" fmla="*/ 161204 w 322164"/>
              <a:gd name="connsiteY5" fmla="*/ 803877 h 803877"/>
              <a:gd name="connsiteX6" fmla="*/ 256 w 322164"/>
              <a:gd name="connsiteY6" fmla="*/ 557692 h 803877"/>
              <a:gd name="connsiteX0" fmla="*/ 256 w 322164"/>
              <a:gd name="connsiteY0" fmla="*/ 602908 h 849093"/>
              <a:gd name="connsiteX1" fmla="*/ 95716 w 322164"/>
              <a:gd name="connsiteY1" fmla="*/ 367253 h 849093"/>
              <a:gd name="connsiteX2" fmla="*/ 161204 w 322164"/>
              <a:gd name="connsiteY2" fmla="*/ 6 h 849093"/>
              <a:gd name="connsiteX3" fmla="*/ 231369 w 322164"/>
              <a:gd name="connsiteY3" fmla="*/ 377300 h 849093"/>
              <a:gd name="connsiteX4" fmla="*/ 322152 w 322164"/>
              <a:gd name="connsiteY4" fmla="*/ 602908 h 849093"/>
              <a:gd name="connsiteX5" fmla="*/ 161204 w 322164"/>
              <a:gd name="connsiteY5" fmla="*/ 849093 h 849093"/>
              <a:gd name="connsiteX6" fmla="*/ 256 w 322164"/>
              <a:gd name="connsiteY6" fmla="*/ 602908 h 849093"/>
              <a:gd name="connsiteX0" fmla="*/ 256 w 322164"/>
              <a:gd name="connsiteY0" fmla="*/ 602908 h 849093"/>
              <a:gd name="connsiteX1" fmla="*/ 95716 w 322164"/>
              <a:gd name="connsiteY1" fmla="*/ 367253 h 849093"/>
              <a:gd name="connsiteX2" fmla="*/ 171252 w 322164"/>
              <a:gd name="connsiteY2" fmla="*/ 6 h 849093"/>
              <a:gd name="connsiteX3" fmla="*/ 231369 w 322164"/>
              <a:gd name="connsiteY3" fmla="*/ 377300 h 849093"/>
              <a:gd name="connsiteX4" fmla="*/ 322152 w 322164"/>
              <a:gd name="connsiteY4" fmla="*/ 602908 h 849093"/>
              <a:gd name="connsiteX5" fmla="*/ 161204 w 322164"/>
              <a:gd name="connsiteY5" fmla="*/ 849093 h 849093"/>
              <a:gd name="connsiteX6" fmla="*/ 256 w 322164"/>
              <a:gd name="connsiteY6" fmla="*/ 602908 h 849093"/>
              <a:gd name="connsiteX0" fmla="*/ 256 w 322164"/>
              <a:gd name="connsiteY0" fmla="*/ 607932 h 854117"/>
              <a:gd name="connsiteX1" fmla="*/ 95716 w 322164"/>
              <a:gd name="connsiteY1" fmla="*/ 372277 h 854117"/>
              <a:gd name="connsiteX2" fmla="*/ 156179 w 322164"/>
              <a:gd name="connsiteY2" fmla="*/ 6 h 854117"/>
              <a:gd name="connsiteX3" fmla="*/ 231369 w 322164"/>
              <a:gd name="connsiteY3" fmla="*/ 382324 h 854117"/>
              <a:gd name="connsiteX4" fmla="*/ 322152 w 322164"/>
              <a:gd name="connsiteY4" fmla="*/ 607932 h 854117"/>
              <a:gd name="connsiteX5" fmla="*/ 161204 w 322164"/>
              <a:gd name="connsiteY5" fmla="*/ 854117 h 854117"/>
              <a:gd name="connsiteX6" fmla="*/ 256 w 322164"/>
              <a:gd name="connsiteY6" fmla="*/ 607932 h 854117"/>
              <a:gd name="connsiteX0" fmla="*/ 256 w 322164"/>
              <a:gd name="connsiteY0" fmla="*/ 592860 h 839045"/>
              <a:gd name="connsiteX1" fmla="*/ 95716 w 322164"/>
              <a:gd name="connsiteY1" fmla="*/ 357205 h 839045"/>
              <a:gd name="connsiteX2" fmla="*/ 166227 w 322164"/>
              <a:gd name="connsiteY2" fmla="*/ 7 h 839045"/>
              <a:gd name="connsiteX3" fmla="*/ 231369 w 322164"/>
              <a:gd name="connsiteY3" fmla="*/ 367252 h 839045"/>
              <a:gd name="connsiteX4" fmla="*/ 322152 w 322164"/>
              <a:gd name="connsiteY4" fmla="*/ 592860 h 839045"/>
              <a:gd name="connsiteX5" fmla="*/ 161204 w 322164"/>
              <a:gd name="connsiteY5" fmla="*/ 839045 h 839045"/>
              <a:gd name="connsiteX6" fmla="*/ 256 w 322164"/>
              <a:gd name="connsiteY6" fmla="*/ 592860 h 8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164" h="839045">
                <a:moveTo>
                  <a:pt x="256" y="592860"/>
                </a:moveTo>
                <a:cubicBezTo>
                  <a:pt x="4414" y="467336"/>
                  <a:pt x="68891" y="398236"/>
                  <a:pt x="95716" y="357205"/>
                </a:cubicBezTo>
                <a:cubicBezTo>
                  <a:pt x="122541" y="316174"/>
                  <a:pt x="118497" y="-1667"/>
                  <a:pt x="166227" y="7"/>
                </a:cubicBezTo>
                <a:cubicBezTo>
                  <a:pt x="213957" y="1681"/>
                  <a:pt x="204544" y="326221"/>
                  <a:pt x="231369" y="367252"/>
                </a:cubicBezTo>
                <a:cubicBezTo>
                  <a:pt x="258194" y="408283"/>
                  <a:pt x="321286" y="474034"/>
                  <a:pt x="322152" y="592860"/>
                </a:cubicBezTo>
                <a:cubicBezTo>
                  <a:pt x="323019" y="746854"/>
                  <a:pt x="280238" y="839045"/>
                  <a:pt x="161204" y="839045"/>
                </a:cubicBezTo>
                <a:cubicBezTo>
                  <a:pt x="42170" y="839045"/>
                  <a:pt x="-3902" y="718384"/>
                  <a:pt x="256" y="59286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prstClr val="white"/>
              </a:solidFill>
              <a:latin typeface="Georgia"/>
            </a:endParaRPr>
          </a:p>
        </p:txBody>
      </p:sp>
      <p:sp>
        <p:nvSpPr>
          <p:cNvPr id="190" name="Rectangle 80"/>
          <p:cNvSpPr/>
          <p:nvPr/>
        </p:nvSpPr>
        <p:spPr>
          <a:xfrm rot="2341967">
            <a:off x="2878126" y="595451"/>
            <a:ext cx="145781" cy="957963"/>
          </a:xfrm>
          <a:custGeom>
            <a:avLst/>
            <a:gdLst>
              <a:gd name="connsiteX0" fmla="*/ 0 w 321547"/>
              <a:gd name="connsiteY0" fmla="*/ 0 h 876300"/>
              <a:gd name="connsiteX1" fmla="*/ 321547 w 321547"/>
              <a:gd name="connsiteY1" fmla="*/ 0 h 876300"/>
              <a:gd name="connsiteX2" fmla="*/ 321547 w 321547"/>
              <a:gd name="connsiteY2" fmla="*/ 876300 h 876300"/>
              <a:gd name="connsiteX3" fmla="*/ 0 w 321547"/>
              <a:gd name="connsiteY3" fmla="*/ 876300 h 876300"/>
              <a:gd name="connsiteX4" fmla="*/ 0 w 321547"/>
              <a:gd name="connsiteY4" fmla="*/ 0 h 876300"/>
              <a:gd name="connsiteX0" fmla="*/ 0 w 321547"/>
              <a:gd name="connsiteY0" fmla="*/ 0 h 876300"/>
              <a:gd name="connsiteX1" fmla="*/ 321547 w 321547"/>
              <a:gd name="connsiteY1" fmla="*/ 0 h 876300"/>
              <a:gd name="connsiteX2" fmla="*/ 321199 w 321547"/>
              <a:gd name="connsiteY2" fmla="*/ 554482 h 876300"/>
              <a:gd name="connsiteX3" fmla="*/ 321547 w 321547"/>
              <a:gd name="connsiteY3" fmla="*/ 876300 h 876300"/>
              <a:gd name="connsiteX4" fmla="*/ 0 w 321547"/>
              <a:gd name="connsiteY4" fmla="*/ 876300 h 876300"/>
              <a:gd name="connsiteX5" fmla="*/ 0 w 321547"/>
              <a:gd name="connsiteY5" fmla="*/ 0 h 876300"/>
              <a:gd name="connsiteX0" fmla="*/ 349 w 321896"/>
              <a:gd name="connsiteY0" fmla="*/ 0 h 876300"/>
              <a:gd name="connsiteX1" fmla="*/ 321896 w 321896"/>
              <a:gd name="connsiteY1" fmla="*/ 0 h 876300"/>
              <a:gd name="connsiteX2" fmla="*/ 321548 w 321896"/>
              <a:gd name="connsiteY2" fmla="*/ 554482 h 876300"/>
              <a:gd name="connsiteX3" fmla="*/ 321896 w 321896"/>
              <a:gd name="connsiteY3" fmla="*/ 876300 h 876300"/>
              <a:gd name="connsiteX4" fmla="*/ 349 w 321896"/>
              <a:gd name="connsiteY4" fmla="*/ 876300 h 876300"/>
              <a:gd name="connsiteX5" fmla="*/ 0 w 321896"/>
              <a:gd name="connsiteY5" fmla="*/ 569554 h 876300"/>
              <a:gd name="connsiteX6" fmla="*/ 349 w 321896"/>
              <a:gd name="connsiteY6" fmla="*/ 0 h 876300"/>
              <a:gd name="connsiteX0" fmla="*/ 349 w 321896"/>
              <a:gd name="connsiteY0" fmla="*/ 0 h 876300"/>
              <a:gd name="connsiteX1" fmla="*/ 321896 w 321896"/>
              <a:gd name="connsiteY1" fmla="*/ 0 h 876300"/>
              <a:gd name="connsiteX2" fmla="*/ 321548 w 321896"/>
              <a:gd name="connsiteY2" fmla="*/ 554482 h 876300"/>
              <a:gd name="connsiteX3" fmla="*/ 321896 w 321896"/>
              <a:gd name="connsiteY3" fmla="*/ 876300 h 876300"/>
              <a:gd name="connsiteX4" fmla="*/ 105857 w 321896"/>
              <a:gd name="connsiteY4" fmla="*/ 876300 h 876300"/>
              <a:gd name="connsiteX5" fmla="*/ 0 w 321896"/>
              <a:gd name="connsiteY5" fmla="*/ 569554 h 876300"/>
              <a:gd name="connsiteX6" fmla="*/ 349 w 321896"/>
              <a:gd name="connsiteY6" fmla="*/ 0 h 876300"/>
              <a:gd name="connsiteX0" fmla="*/ 349 w 321896"/>
              <a:gd name="connsiteY0" fmla="*/ 0 h 876300"/>
              <a:gd name="connsiteX1" fmla="*/ 321896 w 321896"/>
              <a:gd name="connsiteY1" fmla="*/ 0 h 876300"/>
              <a:gd name="connsiteX2" fmla="*/ 321548 w 321896"/>
              <a:gd name="connsiteY2" fmla="*/ 554482 h 876300"/>
              <a:gd name="connsiteX3" fmla="*/ 321896 w 321896"/>
              <a:gd name="connsiteY3" fmla="*/ 876300 h 876300"/>
              <a:gd name="connsiteX4" fmla="*/ 125954 w 321896"/>
              <a:gd name="connsiteY4" fmla="*/ 876300 h 876300"/>
              <a:gd name="connsiteX5" fmla="*/ 0 w 321896"/>
              <a:gd name="connsiteY5" fmla="*/ 569554 h 876300"/>
              <a:gd name="connsiteX6" fmla="*/ 349 w 321896"/>
              <a:gd name="connsiteY6" fmla="*/ 0 h 876300"/>
              <a:gd name="connsiteX0" fmla="*/ 349 w 321896"/>
              <a:gd name="connsiteY0" fmla="*/ 0 h 881324"/>
              <a:gd name="connsiteX1" fmla="*/ 321896 w 321896"/>
              <a:gd name="connsiteY1" fmla="*/ 0 h 881324"/>
              <a:gd name="connsiteX2" fmla="*/ 321548 w 321896"/>
              <a:gd name="connsiteY2" fmla="*/ 554482 h 881324"/>
              <a:gd name="connsiteX3" fmla="*/ 216388 w 321896"/>
              <a:gd name="connsiteY3" fmla="*/ 881324 h 881324"/>
              <a:gd name="connsiteX4" fmla="*/ 125954 w 321896"/>
              <a:gd name="connsiteY4" fmla="*/ 876300 h 881324"/>
              <a:gd name="connsiteX5" fmla="*/ 0 w 321896"/>
              <a:gd name="connsiteY5" fmla="*/ 569554 h 881324"/>
              <a:gd name="connsiteX6" fmla="*/ 349 w 321896"/>
              <a:gd name="connsiteY6" fmla="*/ 0 h 881324"/>
              <a:gd name="connsiteX0" fmla="*/ 349 w 321896"/>
              <a:gd name="connsiteY0" fmla="*/ 0 h 881324"/>
              <a:gd name="connsiteX1" fmla="*/ 321896 w 321896"/>
              <a:gd name="connsiteY1" fmla="*/ 0 h 881324"/>
              <a:gd name="connsiteX2" fmla="*/ 321548 w 321896"/>
              <a:gd name="connsiteY2" fmla="*/ 554482 h 881324"/>
              <a:gd name="connsiteX3" fmla="*/ 216388 w 321896"/>
              <a:gd name="connsiteY3" fmla="*/ 881324 h 881324"/>
              <a:gd name="connsiteX4" fmla="*/ 125954 w 321896"/>
              <a:gd name="connsiteY4" fmla="*/ 876300 h 881324"/>
              <a:gd name="connsiteX5" fmla="*/ 0 w 321896"/>
              <a:gd name="connsiteY5" fmla="*/ 569554 h 881324"/>
              <a:gd name="connsiteX6" fmla="*/ 349 w 321896"/>
              <a:gd name="connsiteY6" fmla="*/ 0 h 88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896" h="881324">
                <a:moveTo>
                  <a:pt x="349" y="0"/>
                </a:moveTo>
                <a:lnTo>
                  <a:pt x="321896" y="0"/>
                </a:lnTo>
                <a:lnTo>
                  <a:pt x="321548" y="554482"/>
                </a:lnTo>
                <a:cubicBezTo>
                  <a:pt x="286495" y="663429"/>
                  <a:pt x="221296" y="772377"/>
                  <a:pt x="216388" y="881324"/>
                </a:cubicBezTo>
                <a:lnTo>
                  <a:pt x="125954" y="876300"/>
                </a:lnTo>
                <a:cubicBezTo>
                  <a:pt x="125838" y="774051"/>
                  <a:pt x="116" y="671803"/>
                  <a:pt x="0" y="569554"/>
                </a:cubicBezTo>
                <a:cubicBezTo>
                  <a:pt x="116" y="379703"/>
                  <a:pt x="233" y="189851"/>
                  <a:pt x="34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prstClr val="white"/>
              </a:solidFill>
              <a:latin typeface="Georgia"/>
            </a:endParaRPr>
          </a:p>
        </p:txBody>
      </p:sp>
      <p:sp>
        <p:nvSpPr>
          <p:cNvPr id="90" name="Freeform 94"/>
          <p:cNvSpPr>
            <a:spLocks noEditPoints="1"/>
          </p:cNvSpPr>
          <p:nvPr/>
        </p:nvSpPr>
        <p:spPr bwMode="auto">
          <a:xfrm rot="7741967">
            <a:off x="2320520" y="600456"/>
            <a:ext cx="1713106" cy="448755"/>
          </a:xfrm>
          <a:custGeom>
            <a:avLst/>
            <a:gdLst>
              <a:gd name="T0" fmla="*/ 70 w 321"/>
              <a:gd name="T1" fmla="*/ 12 h 84"/>
              <a:gd name="T2" fmla="*/ 70 w 321"/>
              <a:gd name="T3" fmla="*/ 16 h 84"/>
              <a:gd name="T4" fmla="*/ 26 w 321"/>
              <a:gd name="T5" fmla="*/ 16 h 84"/>
              <a:gd name="T6" fmla="*/ 0 w 321"/>
              <a:gd name="T7" fmla="*/ 42 h 84"/>
              <a:gd name="T8" fmla="*/ 0 w 321"/>
              <a:gd name="T9" fmla="*/ 42 h 84"/>
              <a:gd name="T10" fmla="*/ 26 w 321"/>
              <a:gd name="T11" fmla="*/ 69 h 84"/>
              <a:gd name="T12" fmla="*/ 70 w 321"/>
              <a:gd name="T13" fmla="*/ 68 h 84"/>
              <a:gd name="T14" fmla="*/ 70 w 321"/>
              <a:gd name="T15" fmla="*/ 72 h 84"/>
              <a:gd name="T16" fmla="*/ 81 w 321"/>
              <a:gd name="T17" fmla="*/ 84 h 84"/>
              <a:gd name="T18" fmla="*/ 105 w 321"/>
              <a:gd name="T19" fmla="*/ 84 h 84"/>
              <a:gd name="T20" fmla="*/ 116 w 321"/>
              <a:gd name="T21" fmla="*/ 72 h 84"/>
              <a:gd name="T22" fmla="*/ 116 w 321"/>
              <a:gd name="T23" fmla="*/ 68 h 84"/>
              <a:gd name="T24" fmla="*/ 272 w 321"/>
              <a:gd name="T25" fmla="*/ 68 h 84"/>
              <a:gd name="T26" fmla="*/ 321 w 321"/>
              <a:gd name="T27" fmla="*/ 51 h 84"/>
              <a:gd name="T28" fmla="*/ 321 w 321"/>
              <a:gd name="T29" fmla="*/ 31 h 84"/>
              <a:gd name="T30" fmla="*/ 272 w 321"/>
              <a:gd name="T31" fmla="*/ 15 h 84"/>
              <a:gd name="T32" fmla="*/ 116 w 321"/>
              <a:gd name="T33" fmla="*/ 15 h 84"/>
              <a:gd name="T34" fmla="*/ 116 w 321"/>
              <a:gd name="T35" fmla="*/ 12 h 84"/>
              <a:gd name="T36" fmla="*/ 105 w 321"/>
              <a:gd name="T37" fmla="*/ 0 h 84"/>
              <a:gd name="T38" fmla="*/ 81 w 321"/>
              <a:gd name="T39" fmla="*/ 0 h 84"/>
              <a:gd name="T40" fmla="*/ 70 w 321"/>
              <a:gd name="T41" fmla="*/ 12 h 84"/>
              <a:gd name="T42" fmla="*/ 272 w 321"/>
              <a:gd name="T43" fmla="*/ 23 h 84"/>
              <a:gd name="T44" fmla="*/ 311 w 321"/>
              <a:gd name="T45" fmla="*/ 37 h 84"/>
              <a:gd name="T46" fmla="*/ 311 w 321"/>
              <a:gd name="T47" fmla="*/ 46 h 84"/>
              <a:gd name="T48" fmla="*/ 272 w 321"/>
              <a:gd name="T49" fmla="*/ 61 h 84"/>
              <a:gd name="T50" fmla="*/ 116 w 321"/>
              <a:gd name="T51" fmla="*/ 61 h 84"/>
              <a:gd name="T52" fmla="*/ 116 w 321"/>
              <a:gd name="T53" fmla="*/ 23 h 84"/>
              <a:gd name="T54" fmla="*/ 272 w 321"/>
              <a:gd name="T55" fmla="*/ 2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1" h="84">
                <a:moveTo>
                  <a:pt x="70" y="12"/>
                </a:moveTo>
                <a:cubicBezTo>
                  <a:pt x="70" y="16"/>
                  <a:pt x="70" y="16"/>
                  <a:pt x="70" y="16"/>
                </a:cubicBezTo>
                <a:cubicBezTo>
                  <a:pt x="26" y="16"/>
                  <a:pt x="26" y="16"/>
                  <a:pt x="26" y="16"/>
                </a:cubicBezTo>
                <a:cubicBezTo>
                  <a:pt x="12" y="16"/>
                  <a:pt x="0" y="28"/>
                  <a:pt x="0" y="42"/>
                </a:cubicBezTo>
                <a:cubicBezTo>
                  <a:pt x="0" y="42"/>
                  <a:pt x="0" y="42"/>
                  <a:pt x="0" y="42"/>
                </a:cubicBezTo>
                <a:cubicBezTo>
                  <a:pt x="0" y="57"/>
                  <a:pt x="12" y="69"/>
                  <a:pt x="26" y="69"/>
                </a:cubicBezTo>
                <a:cubicBezTo>
                  <a:pt x="70" y="68"/>
                  <a:pt x="70" y="68"/>
                  <a:pt x="70" y="68"/>
                </a:cubicBezTo>
                <a:cubicBezTo>
                  <a:pt x="70" y="72"/>
                  <a:pt x="70" y="72"/>
                  <a:pt x="70" y="72"/>
                </a:cubicBezTo>
                <a:cubicBezTo>
                  <a:pt x="70" y="79"/>
                  <a:pt x="75" y="84"/>
                  <a:pt x="81" y="84"/>
                </a:cubicBezTo>
                <a:cubicBezTo>
                  <a:pt x="105" y="84"/>
                  <a:pt x="105" y="84"/>
                  <a:pt x="105" y="84"/>
                </a:cubicBezTo>
                <a:cubicBezTo>
                  <a:pt x="111" y="84"/>
                  <a:pt x="116" y="79"/>
                  <a:pt x="116" y="72"/>
                </a:cubicBezTo>
                <a:cubicBezTo>
                  <a:pt x="116" y="68"/>
                  <a:pt x="116" y="68"/>
                  <a:pt x="116" y="68"/>
                </a:cubicBezTo>
                <a:cubicBezTo>
                  <a:pt x="129" y="68"/>
                  <a:pt x="266" y="68"/>
                  <a:pt x="272" y="68"/>
                </a:cubicBezTo>
                <a:cubicBezTo>
                  <a:pt x="285" y="68"/>
                  <a:pt x="295" y="52"/>
                  <a:pt x="321" y="51"/>
                </a:cubicBezTo>
                <a:cubicBezTo>
                  <a:pt x="321" y="47"/>
                  <a:pt x="321" y="38"/>
                  <a:pt x="321" y="31"/>
                </a:cubicBezTo>
                <a:cubicBezTo>
                  <a:pt x="294" y="32"/>
                  <a:pt x="285" y="15"/>
                  <a:pt x="272" y="15"/>
                </a:cubicBezTo>
                <a:cubicBezTo>
                  <a:pt x="265" y="15"/>
                  <a:pt x="129" y="15"/>
                  <a:pt x="116" y="15"/>
                </a:cubicBezTo>
                <a:cubicBezTo>
                  <a:pt x="116" y="12"/>
                  <a:pt x="116" y="12"/>
                  <a:pt x="116" y="12"/>
                </a:cubicBezTo>
                <a:cubicBezTo>
                  <a:pt x="116" y="5"/>
                  <a:pt x="111" y="0"/>
                  <a:pt x="105" y="0"/>
                </a:cubicBezTo>
                <a:cubicBezTo>
                  <a:pt x="81" y="0"/>
                  <a:pt x="81" y="0"/>
                  <a:pt x="81" y="0"/>
                </a:cubicBezTo>
                <a:cubicBezTo>
                  <a:pt x="75" y="0"/>
                  <a:pt x="70" y="5"/>
                  <a:pt x="70" y="12"/>
                </a:cubicBezTo>
                <a:close/>
                <a:moveTo>
                  <a:pt x="272" y="23"/>
                </a:moveTo>
                <a:cubicBezTo>
                  <a:pt x="282" y="23"/>
                  <a:pt x="292" y="37"/>
                  <a:pt x="311" y="37"/>
                </a:cubicBezTo>
                <a:cubicBezTo>
                  <a:pt x="311" y="41"/>
                  <a:pt x="311" y="43"/>
                  <a:pt x="311" y="46"/>
                </a:cubicBezTo>
                <a:cubicBezTo>
                  <a:pt x="292" y="46"/>
                  <a:pt x="282" y="61"/>
                  <a:pt x="272" y="61"/>
                </a:cubicBezTo>
                <a:cubicBezTo>
                  <a:pt x="268" y="61"/>
                  <a:pt x="152" y="61"/>
                  <a:pt x="116" y="61"/>
                </a:cubicBezTo>
                <a:cubicBezTo>
                  <a:pt x="116" y="23"/>
                  <a:pt x="116" y="23"/>
                  <a:pt x="116" y="23"/>
                </a:cubicBezTo>
                <a:cubicBezTo>
                  <a:pt x="152" y="23"/>
                  <a:pt x="268" y="23"/>
                  <a:pt x="272" y="23"/>
                </a:cubicBezTo>
                <a:close/>
              </a:path>
            </a:pathLst>
          </a:custGeom>
          <a:solidFill>
            <a:srgbClr val="000000"/>
          </a:solidFill>
          <a:ln>
            <a:noFill/>
          </a:ln>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95" name="Oval 81"/>
          <p:cNvSpPr/>
          <p:nvPr/>
        </p:nvSpPr>
        <p:spPr>
          <a:xfrm rot="208607">
            <a:off x="3205371" y="1466048"/>
            <a:ext cx="230848" cy="601221"/>
          </a:xfrm>
          <a:custGeom>
            <a:avLst/>
            <a:gdLst>
              <a:gd name="connsiteX0" fmla="*/ 0 w 321896"/>
              <a:gd name="connsiteY0" fmla="*/ 246185 h 492370"/>
              <a:gd name="connsiteX1" fmla="*/ 160948 w 321896"/>
              <a:gd name="connsiteY1" fmla="*/ 0 h 492370"/>
              <a:gd name="connsiteX2" fmla="*/ 321896 w 321896"/>
              <a:gd name="connsiteY2" fmla="*/ 246185 h 492370"/>
              <a:gd name="connsiteX3" fmla="*/ 160948 w 321896"/>
              <a:gd name="connsiteY3" fmla="*/ 492370 h 492370"/>
              <a:gd name="connsiteX4" fmla="*/ 0 w 321896"/>
              <a:gd name="connsiteY4" fmla="*/ 246185 h 492370"/>
              <a:gd name="connsiteX0" fmla="*/ 0 w 322562"/>
              <a:gd name="connsiteY0" fmla="*/ 267030 h 513215"/>
              <a:gd name="connsiteX1" fmla="*/ 160948 w 322562"/>
              <a:gd name="connsiteY1" fmla="*/ 20845 h 513215"/>
              <a:gd name="connsiteX2" fmla="*/ 216040 w 322562"/>
              <a:gd name="connsiteY2" fmla="*/ 41422 h 513215"/>
              <a:gd name="connsiteX3" fmla="*/ 321896 w 322562"/>
              <a:gd name="connsiteY3" fmla="*/ 267030 h 513215"/>
              <a:gd name="connsiteX4" fmla="*/ 160948 w 322562"/>
              <a:gd name="connsiteY4" fmla="*/ 513215 h 513215"/>
              <a:gd name="connsiteX5" fmla="*/ 0 w 322562"/>
              <a:gd name="connsiteY5" fmla="*/ 267030 h 513215"/>
              <a:gd name="connsiteX0" fmla="*/ 677 w 323239"/>
              <a:gd name="connsiteY0" fmla="*/ 267030 h 513215"/>
              <a:gd name="connsiteX1" fmla="*/ 106185 w 323239"/>
              <a:gd name="connsiteY1" fmla="*/ 31375 h 513215"/>
              <a:gd name="connsiteX2" fmla="*/ 161625 w 323239"/>
              <a:gd name="connsiteY2" fmla="*/ 20845 h 513215"/>
              <a:gd name="connsiteX3" fmla="*/ 216717 w 323239"/>
              <a:gd name="connsiteY3" fmla="*/ 41422 h 513215"/>
              <a:gd name="connsiteX4" fmla="*/ 322573 w 323239"/>
              <a:gd name="connsiteY4" fmla="*/ 267030 h 513215"/>
              <a:gd name="connsiteX5" fmla="*/ 161625 w 323239"/>
              <a:gd name="connsiteY5" fmla="*/ 513215 h 513215"/>
              <a:gd name="connsiteX6" fmla="*/ 677 w 323239"/>
              <a:gd name="connsiteY6" fmla="*/ 267030 h 513215"/>
              <a:gd name="connsiteX0" fmla="*/ 677 w 323239"/>
              <a:gd name="connsiteY0" fmla="*/ 560674 h 806859"/>
              <a:gd name="connsiteX1" fmla="*/ 106185 w 323239"/>
              <a:gd name="connsiteY1" fmla="*/ 325019 h 806859"/>
              <a:gd name="connsiteX2" fmla="*/ 161625 w 323239"/>
              <a:gd name="connsiteY2" fmla="*/ 2990 h 806859"/>
              <a:gd name="connsiteX3" fmla="*/ 216717 w 323239"/>
              <a:gd name="connsiteY3" fmla="*/ 335066 h 806859"/>
              <a:gd name="connsiteX4" fmla="*/ 322573 w 323239"/>
              <a:gd name="connsiteY4" fmla="*/ 560674 h 806859"/>
              <a:gd name="connsiteX5" fmla="*/ 161625 w 323239"/>
              <a:gd name="connsiteY5" fmla="*/ 806859 h 806859"/>
              <a:gd name="connsiteX6" fmla="*/ 677 w 323239"/>
              <a:gd name="connsiteY6" fmla="*/ 560674 h 806859"/>
              <a:gd name="connsiteX0" fmla="*/ 677 w 322573"/>
              <a:gd name="connsiteY0" fmla="*/ 560674 h 806859"/>
              <a:gd name="connsiteX1" fmla="*/ 106185 w 322573"/>
              <a:gd name="connsiteY1" fmla="*/ 325019 h 806859"/>
              <a:gd name="connsiteX2" fmla="*/ 161625 w 322573"/>
              <a:gd name="connsiteY2" fmla="*/ 2990 h 806859"/>
              <a:gd name="connsiteX3" fmla="*/ 216717 w 322573"/>
              <a:gd name="connsiteY3" fmla="*/ 335066 h 806859"/>
              <a:gd name="connsiteX4" fmla="*/ 322573 w 322573"/>
              <a:gd name="connsiteY4" fmla="*/ 560674 h 806859"/>
              <a:gd name="connsiteX5" fmla="*/ 161625 w 322573"/>
              <a:gd name="connsiteY5" fmla="*/ 806859 h 806859"/>
              <a:gd name="connsiteX6" fmla="*/ 677 w 322573"/>
              <a:gd name="connsiteY6" fmla="*/ 560674 h 806859"/>
              <a:gd name="connsiteX0" fmla="*/ 677 w 322580"/>
              <a:gd name="connsiteY0" fmla="*/ 560674 h 806859"/>
              <a:gd name="connsiteX1" fmla="*/ 106185 w 322580"/>
              <a:gd name="connsiteY1" fmla="*/ 325019 h 806859"/>
              <a:gd name="connsiteX2" fmla="*/ 161625 w 322580"/>
              <a:gd name="connsiteY2" fmla="*/ 2990 h 806859"/>
              <a:gd name="connsiteX3" fmla="*/ 216717 w 322580"/>
              <a:gd name="connsiteY3" fmla="*/ 335066 h 806859"/>
              <a:gd name="connsiteX4" fmla="*/ 322573 w 322580"/>
              <a:gd name="connsiteY4" fmla="*/ 560674 h 806859"/>
              <a:gd name="connsiteX5" fmla="*/ 161625 w 322580"/>
              <a:gd name="connsiteY5" fmla="*/ 806859 h 806859"/>
              <a:gd name="connsiteX6" fmla="*/ 677 w 322580"/>
              <a:gd name="connsiteY6" fmla="*/ 560674 h 806859"/>
              <a:gd name="connsiteX0" fmla="*/ 677 w 322580"/>
              <a:gd name="connsiteY0" fmla="*/ 560674 h 806859"/>
              <a:gd name="connsiteX1" fmla="*/ 106185 w 322580"/>
              <a:gd name="connsiteY1" fmla="*/ 325019 h 806859"/>
              <a:gd name="connsiteX2" fmla="*/ 161625 w 322580"/>
              <a:gd name="connsiteY2" fmla="*/ 2990 h 806859"/>
              <a:gd name="connsiteX3" fmla="*/ 216717 w 322580"/>
              <a:gd name="connsiteY3" fmla="*/ 335066 h 806859"/>
              <a:gd name="connsiteX4" fmla="*/ 322573 w 322580"/>
              <a:gd name="connsiteY4" fmla="*/ 560674 h 806859"/>
              <a:gd name="connsiteX5" fmla="*/ 161625 w 322580"/>
              <a:gd name="connsiteY5" fmla="*/ 806859 h 806859"/>
              <a:gd name="connsiteX6" fmla="*/ 677 w 322580"/>
              <a:gd name="connsiteY6" fmla="*/ 560674 h 806859"/>
              <a:gd name="connsiteX0" fmla="*/ 677 w 322580"/>
              <a:gd name="connsiteY0" fmla="*/ 557692 h 803877"/>
              <a:gd name="connsiteX1" fmla="*/ 106185 w 322580"/>
              <a:gd name="connsiteY1" fmla="*/ 322037 h 803877"/>
              <a:gd name="connsiteX2" fmla="*/ 161625 w 322580"/>
              <a:gd name="connsiteY2" fmla="*/ 8 h 803877"/>
              <a:gd name="connsiteX3" fmla="*/ 231790 w 322580"/>
              <a:gd name="connsiteY3" fmla="*/ 332084 h 803877"/>
              <a:gd name="connsiteX4" fmla="*/ 322573 w 322580"/>
              <a:gd name="connsiteY4" fmla="*/ 557692 h 803877"/>
              <a:gd name="connsiteX5" fmla="*/ 161625 w 322580"/>
              <a:gd name="connsiteY5" fmla="*/ 803877 h 803877"/>
              <a:gd name="connsiteX6" fmla="*/ 677 w 322580"/>
              <a:gd name="connsiteY6" fmla="*/ 557692 h 803877"/>
              <a:gd name="connsiteX0" fmla="*/ 1021 w 322924"/>
              <a:gd name="connsiteY0" fmla="*/ 557692 h 803877"/>
              <a:gd name="connsiteX1" fmla="*/ 96481 w 322924"/>
              <a:gd name="connsiteY1" fmla="*/ 322037 h 803877"/>
              <a:gd name="connsiteX2" fmla="*/ 161969 w 322924"/>
              <a:gd name="connsiteY2" fmla="*/ 8 h 803877"/>
              <a:gd name="connsiteX3" fmla="*/ 232134 w 322924"/>
              <a:gd name="connsiteY3" fmla="*/ 332084 h 803877"/>
              <a:gd name="connsiteX4" fmla="*/ 322917 w 322924"/>
              <a:gd name="connsiteY4" fmla="*/ 557692 h 803877"/>
              <a:gd name="connsiteX5" fmla="*/ 161969 w 322924"/>
              <a:gd name="connsiteY5" fmla="*/ 803877 h 803877"/>
              <a:gd name="connsiteX6" fmla="*/ 1021 w 322924"/>
              <a:gd name="connsiteY6" fmla="*/ 557692 h 803877"/>
              <a:gd name="connsiteX0" fmla="*/ 163 w 322066"/>
              <a:gd name="connsiteY0" fmla="*/ 557692 h 803877"/>
              <a:gd name="connsiteX1" fmla="*/ 95623 w 322066"/>
              <a:gd name="connsiteY1" fmla="*/ 322037 h 803877"/>
              <a:gd name="connsiteX2" fmla="*/ 161111 w 322066"/>
              <a:gd name="connsiteY2" fmla="*/ 8 h 803877"/>
              <a:gd name="connsiteX3" fmla="*/ 231276 w 322066"/>
              <a:gd name="connsiteY3" fmla="*/ 332084 h 803877"/>
              <a:gd name="connsiteX4" fmla="*/ 322059 w 322066"/>
              <a:gd name="connsiteY4" fmla="*/ 557692 h 803877"/>
              <a:gd name="connsiteX5" fmla="*/ 161111 w 322066"/>
              <a:gd name="connsiteY5" fmla="*/ 803877 h 803877"/>
              <a:gd name="connsiteX6" fmla="*/ 163 w 322066"/>
              <a:gd name="connsiteY6" fmla="*/ 557692 h 803877"/>
              <a:gd name="connsiteX0" fmla="*/ 163 w 322066"/>
              <a:gd name="connsiteY0" fmla="*/ 557692 h 803877"/>
              <a:gd name="connsiteX1" fmla="*/ 95623 w 322066"/>
              <a:gd name="connsiteY1" fmla="*/ 322037 h 803877"/>
              <a:gd name="connsiteX2" fmla="*/ 161111 w 322066"/>
              <a:gd name="connsiteY2" fmla="*/ 8 h 803877"/>
              <a:gd name="connsiteX3" fmla="*/ 231276 w 322066"/>
              <a:gd name="connsiteY3" fmla="*/ 332084 h 803877"/>
              <a:gd name="connsiteX4" fmla="*/ 322059 w 322066"/>
              <a:gd name="connsiteY4" fmla="*/ 557692 h 803877"/>
              <a:gd name="connsiteX5" fmla="*/ 161111 w 322066"/>
              <a:gd name="connsiteY5" fmla="*/ 803877 h 803877"/>
              <a:gd name="connsiteX6" fmla="*/ 163 w 322066"/>
              <a:gd name="connsiteY6" fmla="*/ 557692 h 803877"/>
              <a:gd name="connsiteX0" fmla="*/ 163 w 322066"/>
              <a:gd name="connsiteY0" fmla="*/ 557692 h 803877"/>
              <a:gd name="connsiteX1" fmla="*/ 95623 w 322066"/>
              <a:gd name="connsiteY1" fmla="*/ 322037 h 803877"/>
              <a:gd name="connsiteX2" fmla="*/ 161111 w 322066"/>
              <a:gd name="connsiteY2" fmla="*/ 8 h 803877"/>
              <a:gd name="connsiteX3" fmla="*/ 231276 w 322066"/>
              <a:gd name="connsiteY3" fmla="*/ 332084 h 803877"/>
              <a:gd name="connsiteX4" fmla="*/ 322059 w 322066"/>
              <a:gd name="connsiteY4" fmla="*/ 557692 h 803877"/>
              <a:gd name="connsiteX5" fmla="*/ 161111 w 322066"/>
              <a:gd name="connsiteY5" fmla="*/ 803877 h 803877"/>
              <a:gd name="connsiteX6" fmla="*/ 163 w 322066"/>
              <a:gd name="connsiteY6" fmla="*/ 557692 h 803877"/>
              <a:gd name="connsiteX0" fmla="*/ 256 w 322164"/>
              <a:gd name="connsiteY0" fmla="*/ 557692 h 803877"/>
              <a:gd name="connsiteX1" fmla="*/ 95716 w 322164"/>
              <a:gd name="connsiteY1" fmla="*/ 322037 h 803877"/>
              <a:gd name="connsiteX2" fmla="*/ 161204 w 322164"/>
              <a:gd name="connsiteY2" fmla="*/ 8 h 803877"/>
              <a:gd name="connsiteX3" fmla="*/ 231369 w 322164"/>
              <a:gd name="connsiteY3" fmla="*/ 332084 h 803877"/>
              <a:gd name="connsiteX4" fmla="*/ 322152 w 322164"/>
              <a:gd name="connsiteY4" fmla="*/ 557692 h 803877"/>
              <a:gd name="connsiteX5" fmla="*/ 161204 w 322164"/>
              <a:gd name="connsiteY5" fmla="*/ 803877 h 803877"/>
              <a:gd name="connsiteX6" fmla="*/ 256 w 322164"/>
              <a:gd name="connsiteY6" fmla="*/ 557692 h 803877"/>
              <a:gd name="connsiteX0" fmla="*/ 256 w 322164"/>
              <a:gd name="connsiteY0" fmla="*/ 557692 h 803877"/>
              <a:gd name="connsiteX1" fmla="*/ 95716 w 322164"/>
              <a:gd name="connsiteY1" fmla="*/ 322037 h 803877"/>
              <a:gd name="connsiteX2" fmla="*/ 161204 w 322164"/>
              <a:gd name="connsiteY2" fmla="*/ 8 h 803877"/>
              <a:gd name="connsiteX3" fmla="*/ 231369 w 322164"/>
              <a:gd name="connsiteY3" fmla="*/ 332084 h 803877"/>
              <a:gd name="connsiteX4" fmla="*/ 322152 w 322164"/>
              <a:gd name="connsiteY4" fmla="*/ 557692 h 803877"/>
              <a:gd name="connsiteX5" fmla="*/ 161204 w 322164"/>
              <a:gd name="connsiteY5" fmla="*/ 803877 h 803877"/>
              <a:gd name="connsiteX6" fmla="*/ 256 w 322164"/>
              <a:gd name="connsiteY6" fmla="*/ 557692 h 803877"/>
              <a:gd name="connsiteX0" fmla="*/ 256 w 322164"/>
              <a:gd name="connsiteY0" fmla="*/ 602908 h 849093"/>
              <a:gd name="connsiteX1" fmla="*/ 95716 w 322164"/>
              <a:gd name="connsiteY1" fmla="*/ 367253 h 849093"/>
              <a:gd name="connsiteX2" fmla="*/ 161204 w 322164"/>
              <a:gd name="connsiteY2" fmla="*/ 6 h 849093"/>
              <a:gd name="connsiteX3" fmla="*/ 231369 w 322164"/>
              <a:gd name="connsiteY3" fmla="*/ 377300 h 849093"/>
              <a:gd name="connsiteX4" fmla="*/ 322152 w 322164"/>
              <a:gd name="connsiteY4" fmla="*/ 602908 h 849093"/>
              <a:gd name="connsiteX5" fmla="*/ 161204 w 322164"/>
              <a:gd name="connsiteY5" fmla="*/ 849093 h 849093"/>
              <a:gd name="connsiteX6" fmla="*/ 256 w 322164"/>
              <a:gd name="connsiteY6" fmla="*/ 602908 h 849093"/>
              <a:gd name="connsiteX0" fmla="*/ 256 w 322164"/>
              <a:gd name="connsiteY0" fmla="*/ 602908 h 849093"/>
              <a:gd name="connsiteX1" fmla="*/ 95716 w 322164"/>
              <a:gd name="connsiteY1" fmla="*/ 367253 h 849093"/>
              <a:gd name="connsiteX2" fmla="*/ 171252 w 322164"/>
              <a:gd name="connsiteY2" fmla="*/ 6 h 849093"/>
              <a:gd name="connsiteX3" fmla="*/ 231369 w 322164"/>
              <a:gd name="connsiteY3" fmla="*/ 377300 h 849093"/>
              <a:gd name="connsiteX4" fmla="*/ 322152 w 322164"/>
              <a:gd name="connsiteY4" fmla="*/ 602908 h 849093"/>
              <a:gd name="connsiteX5" fmla="*/ 161204 w 322164"/>
              <a:gd name="connsiteY5" fmla="*/ 849093 h 849093"/>
              <a:gd name="connsiteX6" fmla="*/ 256 w 322164"/>
              <a:gd name="connsiteY6" fmla="*/ 602908 h 849093"/>
              <a:gd name="connsiteX0" fmla="*/ 256 w 322164"/>
              <a:gd name="connsiteY0" fmla="*/ 607932 h 854117"/>
              <a:gd name="connsiteX1" fmla="*/ 95716 w 322164"/>
              <a:gd name="connsiteY1" fmla="*/ 372277 h 854117"/>
              <a:gd name="connsiteX2" fmla="*/ 156179 w 322164"/>
              <a:gd name="connsiteY2" fmla="*/ 6 h 854117"/>
              <a:gd name="connsiteX3" fmla="*/ 231369 w 322164"/>
              <a:gd name="connsiteY3" fmla="*/ 382324 h 854117"/>
              <a:gd name="connsiteX4" fmla="*/ 322152 w 322164"/>
              <a:gd name="connsiteY4" fmla="*/ 607932 h 854117"/>
              <a:gd name="connsiteX5" fmla="*/ 161204 w 322164"/>
              <a:gd name="connsiteY5" fmla="*/ 854117 h 854117"/>
              <a:gd name="connsiteX6" fmla="*/ 256 w 322164"/>
              <a:gd name="connsiteY6" fmla="*/ 607932 h 854117"/>
              <a:gd name="connsiteX0" fmla="*/ 256 w 322164"/>
              <a:gd name="connsiteY0" fmla="*/ 592860 h 839045"/>
              <a:gd name="connsiteX1" fmla="*/ 95716 w 322164"/>
              <a:gd name="connsiteY1" fmla="*/ 357205 h 839045"/>
              <a:gd name="connsiteX2" fmla="*/ 166227 w 322164"/>
              <a:gd name="connsiteY2" fmla="*/ 7 h 839045"/>
              <a:gd name="connsiteX3" fmla="*/ 231369 w 322164"/>
              <a:gd name="connsiteY3" fmla="*/ 367252 h 839045"/>
              <a:gd name="connsiteX4" fmla="*/ 322152 w 322164"/>
              <a:gd name="connsiteY4" fmla="*/ 592860 h 839045"/>
              <a:gd name="connsiteX5" fmla="*/ 161204 w 322164"/>
              <a:gd name="connsiteY5" fmla="*/ 839045 h 839045"/>
              <a:gd name="connsiteX6" fmla="*/ 256 w 322164"/>
              <a:gd name="connsiteY6" fmla="*/ 592860 h 8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164" h="839045">
                <a:moveTo>
                  <a:pt x="256" y="592860"/>
                </a:moveTo>
                <a:cubicBezTo>
                  <a:pt x="4414" y="467336"/>
                  <a:pt x="68891" y="398236"/>
                  <a:pt x="95716" y="357205"/>
                </a:cubicBezTo>
                <a:cubicBezTo>
                  <a:pt x="122541" y="316174"/>
                  <a:pt x="118497" y="-1667"/>
                  <a:pt x="166227" y="7"/>
                </a:cubicBezTo>
                <a:cubicBezTo>
                  <a:pt x="213957" y="1681"/>
                  <a:pt x="204544" y="326221"/>
                  <a:pt x="231369" y="367252"/>
                </a:cubicBezTo>
                <a:cubicBezTo>
                  <a:pt x="258194" y="408283"/>
                  <a:pt x="321286" y="474034"/>
                  <a:pt x="322152" y="592860"/>
                </a:cubicBezTo>
                <a:cubicBezTo>
                  <a:pt x="323019" y="746854"/>
                  <a:pt x="280238" y="839045"/>
                  <a:pt x="161204" y="839045"/>
                </a:cubicBezTo>
                <a:cubicBezTo>
                  <a:pt x="42170" y="839045"/>
                  <a:pt x="-3902" y="718384"/>
                  <a:pt x="256" y="592860"/>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96" name="Rectangle 80"/>
          <p:cNvSpPr/>
          <p:nvPr/>
        </p:nvSpPr>
        <p:spPr>
          <a:xfrm rot="2341967">
            <a:off x="3560963" y="599575"/>
            <a:ext cx="128087" cy="958523"/>
          </a:xfrm>
          <a:custGeom>
            <a:avLst/>
            <a:gdLst>
              <a:gd name="connsiteX0" fmla="*/ 0 w 321547"/>
              <a:gd name="connsiteY0" fmla="*/ 0 h 876300"/>
              <a:gd name="connsiteX1" fmla="*/ 321547 w 321547"/>
              <a:gd name="connsiteY1" fmla="*/ 0 h 876300"/>
              <a:gd name="connsiteX2" fmla="*/ 321547 w 321547"/>
              <a:gd name="connsiteY2" fmla="*/ 876300 h 876300"/>
              <a:gd name="connsiteX3" fmla="*/ 0 w 321547"/>
              <a:gd name="connsiteY3" fmla="*/ 876300 h 876300"/>
              <a:gd name="connsiteX4" fmla="*/ 0 w 321547"/>
              <a:gd name="connsiteY4" fmla="*/ 0 h 876300"/>
              <a:gd name="connsiteX0" fmla="*/ 0 w 321547"/>
              <a:gd name="connsiteY0" fmla="*/ 0 h 876300"/>
              <a:gd name="connsiteX1" fmla="*/ 321547 w 321547"/>
              <a:gd name="connsiteY1" fmla="*/ 0 h 876300"/>
              <a:gd name="connsiteX2" fmla="*/ 321199 w 321547"/>
              <a:gd name="connsiteY2" fmla="*/ 554482 h 876300"/>
              <a:gd name="connsiteX3" fmla="*/ 321547 w 321547"/>
              <a:gd name="connsiteY3" fmla="*/ 876300 h 876300"/>
              <a:gd name="connsiteX4" fmla="*/ 0 w 321547"/>
              <a:gd name="connsiteY4" fmla="*/ 876300 h 876300"/>
              <a:gd name="connsiteX5" fmla="*/ 0 w 321547"/>
              <a:gd name="connsiteY5" fmla="*/ 0 h 876300"/>
              <a:gd name="connsiteX0" fmla="*/ 349 w 321896"/>
              <a:gd name="connsiteY0" fmla="*/ 0 h 876300"/>
              <a:gd name="connsiteX1" fmla="*/ 321896 w 321896"/>
              <a:gd name="connsiteY1" fmla="*/ 0 h 876300"/>
              <a:gd name="connsiteX2" fmla="*/ 321548 w 321896"/>
              <a:gd name="connsiteY2" fmla="*/ 554482 h 876300"/>
              <a:gd name="connsiteX3" fmla="*/ 321896 w 321896"/>
              <a:gd name="connsiteY3" fmla="*/ 876300 h 876300"/>
              <a:gd name="connsiteX4" fmla="*/ 349 w 321896"/>
              <a:gd name="connsiteY4" fmla="*/ 876300 h 876300"/>
              <a:gd name="connsiteX5" fmla="*/ 0 w 321896"/>
              <a:gd name="connsiteY5" fmla="*/ 569554 h 876300"/>
              <a:gd name="connsiteX6" fmla="*/ 349 w 321896"/>
              <a:gd name="connsiteY6" fmla="*/ 0 h 876300"/>
              <a:gd name="connsiteX0" fmla="*/ 349 w 321896"/>
              <a:gd name="connsiteY0" fmla="*/ 0 h 876300"/>
              <a:gd name="connsiteX1" fmla="*/ 321896 w 321896"/>
              <a:gd name="connsiteY1" fmla="*/ 0 h 876300"/>
              <a:gd name="connsiteX2" fmla="*/ 321548 w 321896"/>
              <a:gd name="connsiteY2" fmla="*/ 554482 h 876300"/>
              <a:gd name="connsiteX3" fmla="*/ 321896 w 321896"/>
              <a:gd name="connsiteY3" fmla="*/ 876300 h 876300"/>
              <a:gd name="connsiteX4" fmla="*/ 105857 w 321896"/>
              <a:gd name="connsiteY4" fmla="*/ 876300 h 876300"/>
              <a:gd name="connsiteX5" fmla="*/ 0 w 321896"/>
              <a:gd name="connsiteY5" fmla="*/ 569554 h 876300"/>
              <a:gd name="connsiteX6" fmla="*/ 349 w 321896"/>
              <a:gd name="connsiteY6" fmla="*/ 0 h 876300"/>
              <a:gd name="connsiteX0" fmla="*/ 349 w 321896"/>
              <a:gd name="connsiteY0" fmla="*/ 0 h 876300"/>
              <a:gd name="connsiteX1" fmla="*/ 321896 w 321896"/>
              <a:gd name="connsiteY1" fmla="*/ 0 h 876300"/>
              <a:gd name="connsiteX2" fmla="*/ 321548 w 321896"/>
              <a:gd name="connsiteY2" fmla="*/ 554482 h 876300"/>
              <a:gd name="connsiteX3" fmla="*/ 321896 w 321896"/>
              <a:gd name="connsiteY3" fmla="*/ 876300 h 876300"/>
              <a:gd name="connsiteX4" fmla="*/ 125954 w 321896"/>
              <a:gd name="connsiteY4" fmla="*/ 876300 h 876300"/>
              <a:gd name="connsiteX5" fmla="*/ 0 w 321896"/>
              <a:gd name="connsiteY5" fmla="*/ 569554 h 876300"/>
              <a:gd name="connsiteX6" fmla="*/ 349 w 321896"/>
              <a:gd name="connsiteY6" fmla="*/ 0 h 876300"/>
              <a:gd name="connsiteX0" fmla="*/ 349 w 321896"/>
              <a:gd name="connsiteY0" fmla="*/ 0 h 881324"/>
              <a:gd name="connsiteX1" fmla="*/ 321896 w 321896"/>
              <a:gd name="connsiteY1" fmla="*/ 0 h 881324"/>
              <a:gd name="connsiteX2" fmla="*/ 321548 w 321896"/>
              <a:gd name="connsiteY2" fmla="*/ 554482 h 881324"/>
              <a:gd name="connsiteX3" fmla="*/ 216388 w 321896"/>
              <a:gd name="connsiteY3" fmla="*/ 881324 h 881324"/>
              <a:gd name="connsiteX4" fmla="*/ 125954 w 321896"/>
              <a:gd name="connsiteY4" fmla="*/ 876300 h 881324"/>
              <a:gd name="connsiteX5" fmla="*/ 0 w 321896"/>
              <a:gd name="connsiteY5" fmla="*/ 569554 h 881324"/>
              <a:gd name="connsiteX6" fmla="*/ 349 w 321896"/>
              <a:gd name="connsiteY6" fmla="*/ 0 h 881324"/>
              <a:gd name="connsiteX0" fmla="*/ 349 w 321896"/>
              <a:gd name="connsiteY0" fmla="*/ 0 h 881324"/>
              <a:gd name="connsiteX1" fmla="*/ 321896 w 321896"/>
              <a:gd name="connsiteY1" fmla="*/ 0 h 881324"/>
              <a:gd name="connsiteX2" fmla="*/ 321548 w 321896"/>
              <a:gd name="connsiteY2" fmla="*/ 554482 h 881324"/>
              <a:gd name="connsiteX3" fmla="*/ 216388 w 321896"/>
              <a:gd name="connsiteY3" fmla="*/ 881324 h 881324"/>
              <a:gd name="connsiteX4" fmla="*/ 125954 w 321896"/>
              <a:gd name="connsiteY4" fmla="*/ 876300 h 881324"/>
              <a:gd name="connsiteX5" fmla="*/ 0 w 321896"/>
              <a:gd name="connsiteY5" fmla="*/ 569554 h 881324"/>
              <a:gd name="connsiteX6" fmla="*/ 349 w 321896"/>
              <a:gd name="connsiteY6" fmla="*/ 0 h 88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896" h="881324">
                <a:moveTo>
                  <a:pt x="349" y="0"/>
                </a:moveTo>
                <a:lnTo>
                  <a:pt x="321896" y="0"/>
                </a:lnTo>
                <a:lnTo>
                  <a:pt x="321548" y="554482"/>
                </a:lnTo>
                <a:cubicBezTo>
                  <a:pt x="286495" y="663429"/>
                  <a:pt x="221296" y="772377"/>
                  <a:pt x="216388" y="881324"/>
                </a:cubicBezTo>
                <a:lnTo>
                  <a:pt x="125954" y="876300"/>
                </a:lnTo>
                <a:cubicBezTo>
                  <a:pt x="125838" y="774051"/>
                  <a:pt x="116" y="671803"/>
                  <a:pt x="0" y="569554"/>
                </a:cubicBezTo>
                <a:cubicBezTo>
                  <a:pt x="116" y="379703"/>
                  <a:pt x="233" y="189851"/>
                  <a:pt x="34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prstClr val="white"/>
              </a:solidFill>
              <a:latin typeface="Georgia"/>
            </a:endParaRPr>
          </a:p>
        </p:txBody>
      </p:sp>
      <p:sp>
        <p:nvSpPr>
          <p:cNvPr id="198" name="Freeform 94"/>
          <p:cNvSpPr>
            <a:spLocks noEditPoints="1"/>
          </p:cNvSpPr>
          <p:nvPr/>
        </p:nvSpPr>
        <p:spPr bwMode="auto">
          <a:xfrm rot="7741967">
            <a:off x="3007557" y="609248"/>
            <a:ext cx="1713106" cy="448755"/>
          </a:xfrm>
          <a:custGeom>
            <a:avLst/>
            <a:gdLst>
              <a:gd name="T0" fmla="*/ 70 w 321"/>
              <a:gd name="T1" fmla="*/ 12 h 84"/>
              <a:gd name="T2" fmla="*/ 70 w 321"/>
              <a:gd name="T3" fmla="*/ 16 h 84"/>
              <a:gd name="T4" fmla="*/ 26 w 321"/>
              <a:gd name="T5" fmla="*/ 16 h 84"/>
              <a:gd name="T6" fmla="*/ 0 w 321"/>
              <a:gd name="T7" fmla="*/ 42 h 84"/>
              <a:gd name="T8" fmla="*/ 0 w 321"/>
              <a:gd name="T9" fmla="*/ 42 h 84"/>
              <a:gd name="T10" fmla="*/ 26 w 321"/>
              <a:gd name="T11" fmla="*/ 69 h 84"/>
              <a:gd name="T12" fmla="*/ 70 w 321"/>
              <a:gd name="T13" fmla="*/ 68 h 84"/>
              <a:gd name="T14" fmla="*/ 70 w 321"/>
              <a:gd name="T15" fmla="*/ 72 h 84"/>
              <a:gd name="T16" fmla="*/ 81 w 321"/>
              <a:gd name="T17" fmla="*/ 84 h 84"/>
              <a:gd name="T18" fmla="*/ 105 w 321"/>
              <a:gd name="T19" fmla="*/ 84 h 84"/>
              <a:gd name="T20" fmla="*/ 116 w 321"/>
              <a:gd name="T21" fmla="*/ 72 h 84"/>
              <a:gd name="T22" fmla="*/ 116 w 321"/>
              <a:gd name="T23" fmla="*/ 68 h 84"/>
              <a:gd name="T24" fmla="*/ 272 w 321"/>
              <a:gd name="T25" fmla="*/ 68 h 84"/>
              <a:gd name="T26" fmla="*/ 321 w 321"/>
              <a:gd name="T27" fmla="*/ 51 h 84"/>
              <a:gd name="T28" fmla="*/ 321 w 321"/>
              <a:gd name="T29" fmla="*/ 31 h 84"/>
              <a:gd name="T30" fmla="*/ 272 w 321"/>
              <a:gd name="T31" fmla="*/ 15 h 84"/>
              <a:gd name="T32" fmla="*/ 116 w 321"/>
              <a:gd name="T33" fmla="*/ 15 h 84"/>
              <a:gd name="T34" fmla="*/ 116 w 321"/>
              <a:gd name="T35" fmla="*/ 12 h 84"/>
              <a:gd name="T36" fmla="*/ 105 w 321"/>
              <a:gd name="T37" fmla="*/ 0 h 84"/>
              <a:gd name="T38" fmla="*/ 81 w 321"/>
              <a:gd name="T39" fmla="*/ 0 h 84"/>
              <a:gd name="T40" fmla="*/ 70 w 321"/>
              <a:gd name="T41" fmla="*/ 12 h 84"/>
              <a:gd name="T42" fmla="*/ 272 w 321"/>
              <a:gd name="T43" fmla="*/ 23 h 84"/>
              <a:gd name="T44" fmla="*/ 311 w 321"/>
              <a:gd name="T45" fmla="*/ 37 h 84"/>
              <a:gd name="T46" fmla="*/ 311 w 321"/>
              <a:gd name="T47" fmla="*/ 46 h 84"/>
              <a:gd name="T48" fmla="*/ 272 w 321"/>
              <a:gd name="T49" fmla="*/ 61 h 84"/>
              <a:gd name="T50" fmla="*/ 116 w 321"/>
              <a:gd name="T51" fmla="*/ 61 h 84"/>
              <a:gd name="T52" fmla="*/ 116 w 321"/>
              <a:gd name="T53" fmla="*/ 23 h 84"/>
              <a:gd name="T54" fmla="*/ 272 w 321"/>
              <a:gd name="T55" fmla="*/ 2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1" h="84">
                <a:moveTo>
                  <a:pt x="70" y="12"/>
                </a:moveTo>
                <a:cubicBezTo>
                  <a:pt x="70" y="16"/>
                  <a:pt x="70" y="16"/>
                  <a:pt x="70" y="16"/>
                </a:cubicBezTo>
                <a:cubicBezTo>
                  <a:pt x="26" y="16"/>
                  <a:pt x="26" y="16"/>
                  <a:pt x="26" y="16"/>
                </a:cubicBezTo>
                <a:cubicBezTo>
                  <a:pt x="12" y="16"/>
                  <a:pt x="0" y="28"/>
                  <a:pt x="0" y="42"/>
                </a:cubicBezTo>
                <a:cubicBezTo>
                  <a:pt x="0" y="42"/>
                  <a:pt x="0" y="42"/>
                  <a:pt x="0" y="42"/>
                </a:cubicBezTo>
                <a:cubicBezTo>
                  <a:pt x="0" y="57"/>
                  <a:pt x="12" y="69"/>
                  <a:pt x="26" y="69"/>
                </a:cubicBezTo>
                <a:cubicBezTo>
                  <a:pt x="70" y="68"/>
                  <a:pt x="70" y="68"/>
                  <a:pt x="70" y="68"/>
                </a:cubicBezTo>
                <a:cubicBezTo>
                  <a:pt x="70" y="72"/>
                  <a:pt x="70" y="72"/>
                  <a:pt x="70" y="72"/>
                </a:cubicBezTo>
                <a:cubicBezTo>
                  <a:pt x="70" y="79"/>
                  <a:pt x="75" y="84"/>
                  <a:pt x="81" y="84"/>
                </a:cubicBezTo>
                <a:cubicBezTo>
                  <a:pt x="105" y="84"/>
                  <a:pt x="105" y="84"/>
                  <a:pt x="105" y="84"/>
                </a:cubicBezTo>
                <a:cubicBezTo>
                  <a:pt x="111" y="84"/>
                  <a:pt x="116" y="79"/>
                  <a:pt x="116" y="72"/>
                </a:cubicBezTo>
                <a:cubicBezTo>
                  <a:pt x="116" y="68"/>
                  <a:pt x="116" y="68"/>
                  <a:pt x="116" y="68"/>
                </a:cubicBezTo>
                <a:cubicBezTo>
                  <a:pt x="129" y="68"/>
                  <a:pt x="266" y="68"/>
                  <a:pt x="272" y="68"/>
                </a:cubicBezTo>
                <a:cubicBezTo>
                  <a:pt x="285" y="68"/>
                  <a:pt x="295" y="52"/>
                  <a:pt x="321" y="51"/>
                </a:cubicBezTo>
                <a:cubicBezTo>
                  <a:pt x="321" y="47"/>
                  <a:pt x="321" y="38"/>
                  <a:pt x="321" y="31"/>
                </a:cubicBezTo>
                <a:cubicBezTo>
                  <a:pt x="294" y="32"/>
                  <a:pt x="285" y="15"/>
                  <a:pt x="272" y="15"/>
                </a:cubicBezTo>
                <a:cubicBezTo>
                  <a:pt x="265" y="15"/>
                  <a:pt x="129" y="15"/>
                  <a:pt x="116" y="15"/>
                </a:cubicBezTo>
                <a:cubicBezTo>
                  <a:pt x="116" y="12"/>
                  <a:pt x="116" y="12"/>
                  <a:pt x="116" y="12"/>
                </a:cubicBezTo>
                <a:cubicBezTo>
                  <a:pt x="116" y="5"/>
                  <a:pt x="111" y="0"/>
                  <a:pt x="105" y="0"/>
                </a:cubicBezTo>
                <a:cubicBezTo>
                  <a:pt x="81" y="0"/>
                  <a:pt x="81" y="0"/>
                  <a:pt x="81" y="0"/>
                </a:cubicBezTo>
                <a:cubicBezTo>
                  <a:pt x="75" y="0"/>
                  <a:pt x="70" y="5"/>
                  <a:pt x="70" y="12"/>
                </a:cubicBezTo>
                <a:close/>
                <a:moveTo>
                  <a:pt x="272" y="23"/>
                </a:moveTo>
                <a:cubicBezTo>
                  <a:pt x="282" y="23"/>
                  <a:pt x="292" y="37"/>
                  <a:pt x="311" y="37"/>
                </a:cubicBezTo>
                <a:cubicBezTo>
                  <a:pt x="311" y="41"/>
                  <a:pt x="311" y="43"/>
                  <a:pt x="311" y="46"/>
                </a:cubicBezTo>
                <a:cubicBezTo>
                  <a:pt x="292" y="46"/>
                  <a:pt x="282" y="61"/>
                  <a:pt x="272" y="61"/>
                </a:cubicBezTo>
                <a:cubicBezTo>
                  <a:pt x="268" y="61"/>
                  <a:pt x="152" y="61"/>
                  <a:pt x="116" y="61"/>
                </a:cubicBezTo>
                <a:cubicBezTo>
                  <a:pt x="116" y="23"/>
                  <a:pt x="116" y="23"/>
                  <a:pt x="116" y="23"/>
                </a:cubicBezTo>
                <a:cubicBezTo>
                  <a:pt x="152" y="23"/>
                  <a:pt x="268" y="23"/>
                  <a:pt x="272" y="23"/>
                </a:cubicBezTo>
                <a:close/>
              </a:path>
            </a:pathLst>
          </a:custGeom>
          <a:solidFill>
            <a:srgbClr val="000000"/>
          </a:solidFill>
          <a:ln>
            <a:noFill/>
          </a:ln>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99" name="Oval 81"/>
          <p:cNvSpPr/>
          <p:nvPr/>
        </p:nvSpPr>
        <p:spPr>
          <a:xfrm rot="208607">
            <a:off x="3878772" y="1467302"/>
            <a:ext cx="230848" cy="601221"/>
          </a:xfrm>
          <a:custGeom>
            <a:avLst/>
            <a:gdLst>
              <a:gd name="connsiteX0" fmla="*/ 0 w 321896"/>
              <a:gd name="connsiteY0" fmla="*/ 246185 h 492370"/>
              <a:gd name="connsiteX1" fmla="*/ 160948 w 321896"/>
              <a:gd name="connsiteY1" fmla="*/ 0 h 492370"/>
              <a:gd name="connsiteX2" fmla="*/ 321896 w 321896"/>
              <a:gd name="connsiteY2" fmla="*/ 246185 h 492370"/>
              <a:gd name="connsiteX3" fmla="*/ 160948 w 321896"/>
              <a:gd name="connsiteY3" fmla="*/ 492370 h 492370"/>
              <a:gd name="connsiteX4" fmla="*/ 0 w 321896"/>
              <a:gd name="connsiteY4" fmla="*/ 246185 h 492370"/>
              <a:gd name="connsiteX0" fmla="*/ 0 w 322562"/>
              <a:gd name="connsiteY0" fmla="*/ 267030 h 513215"/>
              <a:gd name="connsiteX1" fmla="*/ 160948 w 322562"/>
              <a:gd name="connsiteY1" fmla="*/ 20845 h 513215"/>
              <a:gd name="connsiteX2" fmla="*/ 216040 w 322562"/>
              <a:gd name="connsiteY2" fmla="*/ 41422 h 513215"/>
              <a:gd name="connsiteX3" fmla="*/ 321896 w 322562"/>
              <a:gd name="connsiteY3" fmla="*/ 267030 h 513215"/>
              <a:gd name="connsiteX4" fmla="*/ 160948 w 322562"/>
              <a:gd name="connsiteY4" fmla="*/ 513215 h 513215"/>
              <a:gd name="connsiteX5" fmla="*/ 0 w 322562"/>
              <a:gd name="connsiteY5" fmla="*/ 267030 h 513215"/>
              <a:gd name="connsiteX0" fmla="*/ 677 w 323239"/>
              <a:gd name="connsiteY0" fmla="*/ 267030 h 513215"/>
              <a:gd name="connsiteX1" fmla="*/ 106185 w 323239"/>
              <a:gd name="connsiteY1" fmla="*/ 31375 h 513215"/>
              <a:gd name="connsiteX2" fmla="*/ 161625 w 323239"/>
              <a:gd name="connsiteY2" fmla="*/ 20845 h 513215"/>
              <a:gd name="connsiteX3" fmla="*/ 216717 w 323239"/>
              <a:gd name="connsiteY3" fmla="*/ 41422 h 513215"/>
              <a:gd name="connsiteX4" fmla="*/ 322573 w 323239"/>
              <a:gd name="connsiteY4" fmla="*/ 267030 h 513215"/>
              <a:gd name="connsiteX5" fmla="*/ 161625 w 323239"/>
              <a:gd name="connsiteY5" fmla="*/ 513215 h 513215"/>
              <a:gd name="connsiteX6" fmla="*/ 677 w 323239"/>
              <a:gd name="connsiteY6" fmla="*/ 267030 h 513215"/>
              <a:gd name="connsiteX0" fmla="*/ 677 w 323239"/>
              <a:gd name="connsiteY0" fmla="*/ 560674 h 806859"/>
              <a:gd name="connsiteX1" fmla="*/ 106185 w 323239"/>
              <a:gd name="connsiteY1" fmla="*/ 325019 h 806859"/>
              <a:gd name="connsiteX2" fmla="*/ 161625 w 323239"/>
              <a:gd name="connsiteY2" fmla="*/ 2990 h 806859"/>
              <a:gd name="connsiteX3" fmla="*/ 216717 w 323239"/>
              <a:gd name="connsiteY3" fmla="*/ 335066 h 806859"/>
              <a:gd name="connsiteX4" fmla="*/ 322573 w 323239"/>
              <a:gd name="connsiteY4" fmla="*/ 560674 h 806859"/>
              <a:gd name="connsiteX5" fmla="*/ 161625 w 323239"/>
              <a:gd name="connsiteY5" fmla="*/ 806859 h 806859"/>
              <a:gd name="connsiteX6" fmla="*/ 677 w 323239"/>
              <a:gd name="connsiteY6" fmla="*/ 560674 h 806859"/>
              <a:gd name="connsiteX0" fmla="*/ 677 w 322573"/>
              <a:gd name="connsiteY0" fmla="*/ 560674 h 806859"/>
              <a:gd name="connsiteX1" fmla="*/ 106185 w 322573"/>
              <a:gd name="connsiteY1" fmla="*/ 325019 h 806859"/>
              <a:gd name="connsiteX2" fmla="*/ 161625 w 322573"/>
              <a:gd name="connsiteY2" fmla="*/ 2990 h 806859"/>
              <a:gd name="connsiteX3" fmla="*/ 216717 w 322573"/>
              <a:gd name="connsiteY3" fmla="*/ 335066 h 806859"/>
              <a:gd name="connsiteX4" fmla="*/ 322573 w 322573"/>
              <a:gd name="connsiteY4" fmla="*/ 560674 h 806859"/>
              <a:gd name="connsiteX5" fmla="*/ 161625 w 322573"/>
              <a:gd name="connsiteY5" fmla="*/ 806859 h 806859"/>
              <a:gd name="connsiteX6" fmla="*/ 677 w 322573"/>
              <a:gd name="connsiteY6" fmla="*/ 560674 h 806859"/>
              <a:gd name="connsiteX0" fmla="*/ 677 w 322580"/>
              <a:gd name="connsiteY0" fmla="*/ 560674 h 806859"/>
              <a:gd name="connsiteX1" fmla="*/ 106185 w 322580"/>
              <a:gd name="connsiteY1" fmla="*/ 325019 h 806859"/>
              <a:gd name="connsiteX2" fmla="*/ 161625 w 322580"/>
              <a:gd name="connsiteY2" fmla="*/ 2990 h 806859"/>
              <a:gd name="connsiteX3" fmla="*/ 216717 w 322580"/>
              <a:gd name="connsiteY3" fmla="*/ 335066 h 806859"/>
              <a:gd name="connsiteX4" fmla="*/ 322573 w 322580"/>
              <a:gd name="connsiteY4" fmla="*/ 560674 h 806859"/>
              <a:gd name="connsiteX5" fmla="*/ 161625 w 322580"/>
              <a:gd name="connsiteY5" fmla="*/ 806859 h 806859"/>
              <a:gd name="connsiteX6" fmla="*/ 677 w 322580"/>
              <a:gd name="connsiteY6" fmla="*/ 560674 h 806859"/>
              <a:gd name="connsiteX0" fmla="*/ 677 w 322580"/>
              <a:gd name="connsiteY0" fmla="*/ 560674 h 806859"/>
              <a:gd name="connsiteX1" fmla="*/ 106185 w 322580"/>
              <a:gd name="connsiteY1" fmla="*/ 325019 h 806859"/>
              <a:gd name="connsiteX2" fmla="*/ 161625 w 322580"/>
              <a:gd name="connsiteY2" fmla="*/ 2990 h 806859"/>
              <a:gd name="connsiteX3" fmla="*/ 216717 w 322580"/>
              <a:gd name="connsiteY3" fmla="*/ 335066 h 806859"/>
              <a:gd name="connsiteX4" fmla="*/ 322573 w 322580"/>
              <a:gd name="connsiteY4" fmla="*/ 560674 h 806859"/>
              <a:gd name="connsiteX5" fmla="*/ 161625 w 322580"/>
              <a:gd name="connsiteY5" fmla="*/ 806859 h 806859"/>
              <a:gd name="connsiteX6" fmla="*/ 677 w 322580"/>
              <a:gd name="connsiteY6" fmla="*/ 560674 h 806859"/>
              <a:gd name="connsiteX0" fmla="*/ 677 w 322580"/>
              <a:gd name="connsiteY0" fmla="*/ 557692 h 803877"/>
              <a:gd name="connsiteX1" fmla="*/ 106185 w 322580"/>
              <a:gd name="connsiteY1" fmla="*/ 322037 h 803877"/>
              <a:gd name="connsiteX2" fmla="*/ 161625 w 322580"/>
              <a:gd name="connsiteY2" fmla="*/ 8 h 803877"/>
              <a:gd name="connsiteX3" fmla="*/ 231790 w 322580"/>
              <a:gd name="connsiteY3" fmla="*/ 332084 h 803877"/>
              <a:gd name="connsiteX4" fmla="*/ 322573 w 322580"/>
              <a:gd name="connsiteY4" fmla="*/ 557692 h 803877"/>
              <a:gd name="connsiteX5" fmla="*/ 161625 w 322580"/>
              <a:gd name="connsiteY5" fmla="*/ 803877 h 803877"/>
              <a:gd name="connsiteX6" fmla="*/ 677 w 322580"/>
              <a:gd name="connsiteY6" fmla="*/ 557692 h 803877"/>
              <a:gd name="connsiteX0" fmla="*/ 1021 w 322924"/>
              <a:gd name="connsiteY0" fmla="*/ 557692 h 803877"/>
              <a:gd name="connsiteX1" fmla="*/ 96481 w 322924"/>
              <a:gd name="connsiteY1" fmla="*/ 322037 h 803877"/>
              <a:gd name="connsiteX2" fmla="*/ 161969 w 322924"/>
              <a:gd name="connsiteY2" fmla="*/ 8 h 803877"/>
              <a:gd name="connsiteX3" fmla="*/ 232134 w 322924"/>
              <a:gd name="connsiteY3" fmla="*/ 332084 h 803877"/>
              <a:gd name="connsiteX4" fmla="*/ 322917 w 322924"/>
              <a:gd name="connsiteY4" fmla="*/ 557692 h 803877"/>
              <a:gd name="connsiteX5" fmla="*/ 161969 w 322924"/>
              <a:gd name="connsiteY5" fmla="*/ 803877 h 803877"/>
              <a:gd name="connsiteX6" fmla="*/ 1021 w 322924"/>
              <a:gd name="connsiteY6" fmla="*/ 557692 h 803877"/>
              <a:gd name="connsiteX0" fmla="*/ 163 w 322066"/>
              <a:gd name="connsiteY0" fmla="*/ 557692 h 803877"/>
              <a:gd name="connsiteX1" fmla="*/ 95623 w 322066"/>
              <a:gd name="connsiteY1" fmla="*/ 322037 h 803877"/>
              <a:gd name="connsiteX2" fmla="*/ 161111 w 322066"/>
              <a:gd name="connsiteY2" fmla="*/ 8 h 803877"/>
              <a:gd name="connsiteX3" fmla="*/ 231276 w 322066"/>
              <a:gd name="connsiteY3" fmla="*/ 332084 h 803877"/>
              <a:gd name="connsiteX4" fmla="*/ 322059 w 322066"/>
              <a:gd name="connsiteY4" fmla="*/ 557692 h 803877"/>
              <a:gd name="connsiteX5" fmla="*/ 161111 w 322066"/>
              <a:gd name="connsiteY5" fmla="*/ 803877 h 803877"/>
              <a:gd name="connsiteX6" fmla="*/ 163 w 322066"/>
              <a:gd name="connsiteY6" fmla="*/ 557692 h 803877"/>
              <a:gd name="connsiteX0" fmla="*/ 163 w 322066"/>
              <a:gd name="connsiteY0" fmla="*/ 557692 h 803877"/>
              <a:gd name="connsiteX1" fmla="*/ 95623 w 322066"/>
              <a:gd name="connsiteY1" fmla="*/ 322037 h 803877"/>
              <a:gd name="connsiteX2" fmla="*/ 161111 w 322066"/>
              <a:gd name="connsiteY2" fmla="*/ 8 h 803877"/>
              <a:gd name="connsiteX3" fmla="*/ 231276 w 322066"/>
              <a:gd name="connsiteY3" fmla="*/ 332084 h 803877"/>
              <a:gd name="connsiteX4" fmla="*/ 322059 w 322066"/>
              <a:gd name="connsiteY4" fmla="*/ 557692 h 803877"/>
              <a:gd name="connsiteX5" fmla="*/ 161111 w 322066"/>
              <a:gd name="connsiteY5" fmla="*/ 803877 h 803877"/>
              <a:gd name="connsiteX6" fmla="*/ 163 w 322066"/>
              <a:gd name="connsiteY6" fmla="*/ 557692 h 803877"/>
              <a:gd name="connsiteX0" fmla="*/ 163 w 322066"/>
              <a:gd name="connsiteY0" fmla="*/ 557692 h 803877"/>
              <a:gd name="connsiteX1" fmla="*/ 95623 w 322066"/>
              <a:gd name="connsiteY1" fmla="*/ 322037 h 803877"/>
              <a:gd name="connsiteX2" fmla="*/ 161111 w 322066"/>
              <a:gd name="connsiteY2" fmla="*/ 8 h 803877"/>
              <a:gd name="connsiteX3" fmla="*/ 231276 w 322066"/>
              <a:gd name="connsiteY3" fmla="*/ 332084 h 803877"/>
              <a:gd name="connsiteX4" fmla="*/ 322059 w 322066"/>
              <a:gd name="connsiteY4" fmla="*/ 557692 h 803877"/>
              <a:gd name="connsiteX5" fmla="*/ 161111 w 322066"/>
              <a:gd name="connsiteY5" fmla="*/ 803877 h 803877"/>
              <a:gd name="connsiteX6" fmla="*/ 163 w 322066"/>
              <a:gd name="connsiteY6" fmla="*/ 557692 h 803877"/>
              <a:gd name="connsiteX0" fmla="*/ 256 w 322164"/>
              <a:gd name="connsiteY0" fmla="*/ 557692 h 803877"/>
              <a:gd name="connsiteX1" fmla="*/ 95716 w 322164"/>
              <a:gd name="connsiteY1" fmla="*/ 322037 h 803877"/>
              <a:gd name="connsiteX2" fmla="*/ 161204 w 322164"/>
              <a:gd name="connsiteY2" fmla="*/ 8 h 803877"/>
              <a:gd name="connsiteX3" fmla="*/ 231369 w 322164"/>
              <a:gd name="connsiteY3" fmla="*/ 332084 h 803877"/>
              <a:gd name="connsiteX4" fmla="*/ 322152 w 322164"/>
              <a:gd name="connsiteY4" fmla="*/ 557692 h 803877"/>
              <a:gd name="connsiteX5" fmla="*/ 161204 w 322164"/>
              <a:gd name="connsiteY5" fmla="*/ 803877 h 803877"/>
              <a:gd name="connsiteX6" fmla="*/ 256 w 322164"/>
              <a:gd name="connsiteY6" fmla="*/ 557692 h 803877"/>
              <a:gd name="connsiteX0" fmla="*/ 256 w 322164"/>
              <a:gd name="connsiteY0" fmla="*/ 557692 h 803877"/>
              <a:gd name="connsiteX1" fmla="*/ 95716 w 322164"/>
              <a:gd name="connsiteY1" fmla="*/ 322037 h 803877"/>
              <a:gd name="connsiteX2" fmla="*/ 161204 w 322164"/>
              <a:gd name="connsiteY2" fmla="*/ 8 h 803877"/>
              <a:gd name="connsiteX3" fmla="*/ 231369 w 322164"/>
              <a:gd name="connsiteY3" fmla="*/ 332084 h 803877"/>
              <a:gd name="connsiteX4" fmla="*/ 322152 w 322164"/>
              <a:gd name="connsiteY4" fmla="*/ 557692 h 803877"/>
              <a:gd name="connsiteX5" fmla="*/ 161204 w 322164"/>
              <a:gd name="connsiteY5" fmla="*/ 803877 h 803877"/>
              <a:gd name="connsiteX6" fmla="*/ 256 w 322164"/>
              <a:gd name="connsiteY6" fmla="*/ 557692 h 803877"/>
              <a:gd name="connsiteX0" fmla="*/ 256 w 322164"/>
              <a:gd name="connsiteY0" fmla="*/ 602908 h 849093"/>
              <a:gd name="connsiteX1" fmla="*/ 95716 w 322164"/>
              <a:gd name="connsiteY1" fmla="*/ 367253 h 849093"/>
              <a:gd name="connsiteX2" fmla="*/ 161204 w 322164"/>
              <a:gd name="connsiteY2" fmla="*/ 6 h 849093"/>
              <a:gd name="connsiteX3" fmla="*/ 231369 w 322164"/>
              <a:gd name="connsiteY3" fmla="*/ 377300 h 849093"/>
              <a:gd name="connsiteX4" fmla="*/ 322152 w 322164"/>
              <a:gd name="connsiteY4" fmla="*/ 602908 h 849093"/>
              <a:gd name="connsiteX5" fmla="*/ 161204 w 322164"/>
              <a:gd name="connsiteY5" fmla="*/ 849093 h 849093"/>
              <a:gd name="connsiteX6" fmla="*/ 256 w 322164"/>
              <a:gd name="connsiteY6" fmla="*/ 602908 h 849093"/>
              <a:gd name="connsiteX0" fmla="*/ 256 w 322164"/>
              <a:gd name="connsiteY0" fmla="*/ 602908 h 849093"/>
              <a:gd name="connsiteX1" fmla="*/ 95716 w 322164"/>
              <a:gd name="connsiteY1" fmla="*/ 367253 h 849093"/>
              <a:gd name="connsiteX2" fmla="*/ 171252 w 322164"/>
              <a:gd name="connsiteY2" fmla="*/ 6 h 849093"/>
              <a:gd name="connsiteX3" fmla="*/ 231369 w 322164"/>
              <a:gd name="connsiteY3" fmla="*/ 377300 h 849093"/>
              <a:gd name="connsiteX4" fmla="*/ 322152 w 322164"/>
              <a:gd name="connsiteY4" fmla="*/ 602908 h 849093"/>
              <a:gd name="connsiteX5" fmla="*/ 161204 w 322164"/>
              <a:gd name="connsiteY5" fmla="*/ 849093 h 849093"/>
              <a:gd name="connsiteX6" fmla="*/ 256 w 322164"/>
              <a:gd name="connsiteY6" fmla="*/ 602908 h 849093"/>
              <a:gd name="connsiteX0" fmla="*/ 256 w 322164"/>
              <a:gd name="connsiteY0" fmla="*/ 607932 h 854117"/>
              <a:gd name="connsiteX1" fmla="*/ 95716 w 322164"/>
              <a:gd name="connsiteY1" fmla="*/ 372277 h 854117"/>
              <a:gd name="connsiteX2" fmla="*/ 156179 w 322164"/>
              <a:gd name="connsiteY2" fmla="*/ 6 h 854117"/>
              <a:gd name="connsiteX3" fmla="*/ 231369 w 322164"/>
              <a:gd name="connsiteY3" fmla="*/ 382324 h 854117"/>
              <a:gd name="connsiteX4" fmla="*/ 322152 w 322164"/>
              <a:gd name="connsiteY4" fmla="*/ 607932 h 854117"/>
              <a:gd name="connsiteX5" fmla="*/ 161204 w 322164"/>
              <a:gd name="connsiteY5" fmla="*/ 854117 h 854117"/>
              <a:gd name="connsiteX6" fmla="*/ 256 w 322164"/>
              <a:gd name="connsiteY6" fmla="*/ 607932 h 854117"/>
              <a:gd name="connsiteX0" fmla="*/ 256 w 322164"/>
              <a:gd name="connsiteY0" fmla="*/ 592860 h 839045"/>
              <a:gd name="connsiteX1" fmla="*/ 95716 w 322164"/>
              <a:gd name="connsiteY1" fmla="*/ 357205 h 839045"/>
              <a:gd name="connsiteX2" fmla="*/ 166227 w 322164"/>
              <a:gd name="connsiteY2" fmla="*/ 7 h 839045"/>
              <a:gd name="connsiteX3" fmla="*/ 231369 w 322164"/>
              <a:gd name="connsiteY3" fmla="*/ 367252 h 839045"/>
              <a:gd name="connsiteX4" fmla="*/ 322152 w 322164"/>
              <a:gd name="connsiteY4" fmla="*/ 592860 h 839045"/>
              <a:gd name="connsiteX5" fmla="*/ 161204 w 322164"/>
              <a:gd name="connsiteY5" fmla="*/ 839045 h 839045"/>
              <a:gd name="connsiteX6" fmla="*/ 256 w 322164"/>
              <a:gd name="connsiteY6" fmla="*/ 592860 h 8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164" h="839045">
                <a:moveTo>
                  <a:pt x="256" y="592860"/>
                </a:moveTo>
                <a:cubicBezTo>
                  <a:pt x="4414" y="467336"/>
                  <a:pt x="68891" y="398236"/>
                  <a:pt x="95716" y="357205"/>
                </a:cubicBezTo>
                <a:cubicBezTo>
                  <a:pt x="122541" y="316174"/>
                  <a:pt x="118497" y="-1667"/>
                  <a:pt x="166227" y="7"/>
                </a:cubicBezTo>
                <a:cubicBezTo>
                  <a:pt x="213957" y="1681"/>
                  <a:pt x="204544" y="326221"/>
                  <a:pt x="231369" y="367252"/>
                </a:cubicBezTo>
                <a:cubicBezTo>
                  <a:pt x="258194" y="408283"/>
                  <a:pt x="321286" y="474034"/>
                  <a:pt x="322152" y="592860"/>
                </a:cubicBezTo>
                <a:cubicBezTo>
                  <a:pt x="323019" y="746854"/>
                  <a:pt x="280238" y="839045"/>
                  <a:pt x="161204" y="839045"/>
                </a:cubicBezTo>
                <a:cubicBezTo>
                  <a:pt x="42170" y="839045"/>
                  <a:pt x="-3902" y="718384"/>
                  <a:pt x="256" y="592860"/>
                </a:cubicBezTo>
                <a:close/>
              </a:path>
            </a:pathLst>
          </a:custGeom>
          <a:solidFill>
            <a:srgbClr val="FF6600"/>
          </a:solidFill>
          <a:ln>
            <a:noFill/>
          </a:ln>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200" name="Rectangle 80"/>
          <p:cNvSpPr/>
          <p:nvPr/>
        </p:nvSpPr>
        <p:spPr>
          <a:xfrm rot="2341967">
            <a:off x="4253519" y="627645"/>
            <a:ext cx="166713" cy="938600"/>
          </a:xfrm>
          <a:custGeom>
            <a:avLst/>
            <a:gdLst>
              <a:gd name="connsiteX0" fmla="*/ 0 w 321547"/>
              <a:gd name="connsiteY0" fmla="*/ 0 h 876300"/>
              <a:gd name="connsiteX1" fmla="*/ 321547 w 321547"/>
              <a:gd name="connsiteY1" fmla="*/ 0 h 876300"/>
              <a:gd name="connsiteX2" fmla="*/ 321547 w 321547"/>
              <a:gd name="connsiteY2" fmla="*/ 876300 h 876300"/>
              <a:gd name="connsiteX3" fmla="*/ 0 w 321547"/>
              <a:gd name="connsiteY3" fmla="*/ 876300 h 876300"/>
              <a:gd name="connsiteX4" fmla="*/ 0 w 321547"/>
              <a:gd name="connsiteY4" fmla="*/ 0 h 876300"/>
              <a:gd name="connsiteX0" fmla="*/ 0 w 321547"/>
              <a:gd name="connsiteY0" fmla="*/ 0 h 876300"/>
              <a:gd name="connsiteX1" fmla="*/ 321547 w 321547"/>
              <a:gd name="connsiteY1" fmla="*/ 0 h 876300"/>
              <a:gd name="connsiteX2" fmla="*/ 321199 w 321547"/>
              <a:gd name="connsiteY2" fmla="*/ 554482 h 876300"/>
              <a:gd name="connsiteX3" fmla="*/ 321547 w 321547"/>
              <a:gd name="connsiteY3" fmla="*/ 876300 h 876300"/>
              <a:gd name="connsiteX4" fmla="*/ 0 w 321547"/>
              <a:gd name="connsiteY4" fmla="*/ 876300 h 876300"/>
              <a:gd name="connsiteX5" fmla="*/ 0 w 321547"/>
              <a:gd name="connsiteY5" fmla="*/ 0 h 876300"/>
              <a:gd name="connsiteX0" fmla="*/ 349 w 321896"/>
              <a:gd name="connsiteY0" fmla="*/ 0 h 876300"/>
              <a:gd name="connsiteX1" fmla="*/ 321896 w 321896"/>
              <a:gd name="connsiteY1" fmla="*/ 0 h 876300"/>
              <a:gd name="connsiteX2" fmla="*/ 321548 w 321896"/>
              <a:gd name="connsiteY2" fmla="*/ 554482 h 876300"/>
              <a:gd name="connsiteX3" fmla="*/ 321896 w 321896"/>
              <a:gd name="connsiteY3" fmla="*/ 876300 h 876300"/>
              <a:gd name="connsiteX4" fmla="*/ 349 w 321896"/>
              <a:gd name="connsiteY4" fmla="*/ 876300 h 876300"/>
              <a:gd name="connsiteX5" fmla="*/ 0 w 321896"/>
              <a:gd name="connsiteY5" fmla="*/ 569554 h 876300"/>
              <a:gd name="connsiteX6" fmla="*/ 349 w 321896"/>
              <a:gd name="connsiteY6" fmla="*/ 0 h 876300"/>
              <a:gd name="connsiteX0" fmla="*/ 349 w 321896"/>
              <a:gd name="connsiteY0" fmla="*/ 0 h 876300"/>
              <a:gd name="connsiteX1" fmla="*/ 321896 w 321896"/>
              <a:gd name="connsiteY1" fmla="*/ 0 h 876300"/>
              <a:gd name="connsiteX2" fmla="*/ 321548 w 321896"/>
              <a:gd name="connsiteY2" fmla="*/ 554482 h 876300"/>
              <a:gd name="connsiteX3" fmla="*/ 321896 w 321896"/>
              <a:gd name="connsiteY3" fmla="*/ 876300 h 876300"/>
              <a:gd name="connsiteX4" fmla="*/ 105857 w 321896"/>
              <a:gd name="connsiteY4" fmla="*/ 876300 h 876300"/>
              <a:gd name="connsiteX5" fmla="*/ 0 w 321896"/>
              <a:gd name="connsiteY5" fmla="*/ 569554 h 876300"/>
              <a:gd name="connsiteX6" fmla="*/ 349 w 321896"/>
              <a:gd name="connsiteY6" fmla="*/ 0 h 876300"/>
              <a:gd name="connsiteX0" fmla="*/ 349 w 321896"/>
              <a:gd name="connsiteY0" fmla="*/ 0 h 876300"/>
              <a:gd name="connsiteX1" fmla="*/ 321896 w 321896"/>
              <a:gd name="connsiteY1" fmla="*/ 0 h 876300"/>
              <a:gd name="connsiteX2" fmla="*/ 321548 w 321896"/>
              <a:gd name="connsiteY2" fmla="*/ 554482 h 876300"/>
              <a:gd name="connsiteX3" fmla="*/ 321896 w 321896"/>
              <a:gd name="connsiteY3" fmla="*/ 876300 h 876300"/>
              <a:gd name="connsiteX4" fmla="*/ 125954 w 321896"/>
              <a:gd name="connsiteY4" fmla="*/ 876300 h 876300"/>
              <a:gd name="connsiteX5" fmla="*/ 0 w 321896"/>
              <a:gd name="connsiteY5" fmla="*/ 569554 h 876300"/>
              <a:gd name="connsiteX6" fmla="*/ 349 w 321896"/>
              <a:gd name="connsiteY6" fmla="*/ 0 h 876300"/>
              <a:gd name="connsiteX0" fmla="*/ 349 w 321896"/>
              <a:gd name="connsiteY0" fmla="*/ 0 h 881324"/>
              <a:gd name="connsiteX1" fmla="*/ 321896 w 321896"/>
              <a:gd name="connsiteY1" fmla="*/ 0 h 881324"/>
              <a:gd name="connsiteX2" fmla="*/ 321548 w 321896"/>
              <a:gd name="connsiteY2" fmla="*/ 554482 h 881324"/>
              <a:gd name="connsiteX3" fmla="*/ 216388 w 321896"/>
              <a:gd name="connsiteY3" fmla="*/ 881324 h 881324"/>
              <a:gd name="connsiteX4" fmla="*/ 125954 w 321896"/>
              <a:gd name="connsiteY4" fmla="*/ 876300 h 881324"/>
              <a:gd name="connsiteX5" fmla="*/ 0 w 321896"/>
              <a:gd name="connsiteY5" fmla="*/ 569554 h 881324"/>
              <a:gd name="connsiteX6" fmla="*/ 349 w 321896"/>
              <a:gd name="connsiteY6" fmla="*/ 0 h 881324"/>
              <a:gd name="connsiteX0" fmla="*/ 349 w 321896"/>
              <a:gd name="connsiteY0" fmla="*/ 0 h 881324"/>
              <a:gd name="connsiteX1" fmla="*/ 321896 w 321896"/>
              <a:gd name="connsiteY1" fmla="*/ 0 h 881324"/>
              <a:gd name="connsiteX2" fmla="*/ 321548 w 321896"/>
              <a:gd name="connsiteY2" fmla="*/ 554482 h 881324"/>
              <a:gd name="connsiteX3" fmla="*/ 216388 w 321896"/>
              <a:gd name="connsiteY3" fmla="*/ 881324 h 881324"/>
              <a:gd name="connsiteX4" fmla="*/ 125954 w 321896"/>
              <a:gd name="connsiteY4" fmla="*/ 876300 h 881324"/>
              <a:gd name="connsiteX5" fmla="*/ 0 w 321896"/>
              <a:gd name="connsiteY5" fmla="*/ 569554 h 881324"/>
              <a:gd name="connsiteX6" fmla="*/ 349 w 321896"/>
              <a:gd name="connsiteY6" fmla="*/ 0 h 88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896" h="881324">
                <a:moveTo>
                  <a:pt x="349" y="0"/>
                </a:moveTo>
                <a:lnTo>
                  <a:pt x="321896" y="0"/>
                </a:lnTo>
                <a:lnTo>
                  <a:pt x="321548" y="554482"/>
                </a:lnTo>
                <a:cubicBezTo>
                  <a:pt x="286495" y="663429"/>
                  <a:pt x="221296" y="772377"/>
                  <a:pt x="216388" y="881324"/>
                </a:cubicBezTo>
                <a:lnTo>
                  <a:pt x="125954" y="876300"/>
                </a:lnTo>
                <a:cubicBezTo>
                  <a:pt x="125838" y="774051"/>
                  <a:pt x="116" y="671803"/>
                  <a:pt x="0" y="569554"/>
                </a:cubicBezTo>
                <a:cubicBezTo>
                  <a:pt x="116" y="379703"/>
                  <a:pt x="233" y="189851"/>
                  <a:pt x="349" y="0"/>
                </a:cubicBezTo>
                <a:close/>
              </a:path>
            </a:pathLst>
          </a:custGeom>
          <a:solidFill>
            <a:srgbClr val="FF6600"/>
          </a:solidFill>
          <a:ln>
            <a:noFill/>
          </a:ln>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202" name="Freeform 94"/>
          <p:cNvSpPr>
            <a:spLocks noEditPoints="1"/>
          </p:cNvSpPr>
          <p:nvPr/>
        </p:nvSpPr>
        <p:spPr bwMode="auto">
          <a:xfrm rot="7741967">
            <a:off x="3702126" y="610504"/>
            <a:ext cx="1713106" cy="448755"/>
          </a:xfrm>
          <a:custGeom>
            <a:avLst/>
            <a:gdLst>
              <a:gd name="T0" fmla="*/ 70 w 321"/>
              <a:gd name="T1" fmla="*/ 12 h 84"/>
              <a:gd name="T2" fmla="*/ 70 w 321"/>
              <a:gd name="T3" fmla="*/ 16 h 84"/>
              <a:gd name="T4" fmla="*/ 26 w 321"/>
              <a:gd name="T5" fmla="*/ 16 h 84"/>
              <a:gd name="T6" fmla="*/ 0 w 321"/>
              <a:gd name="T7" fmla="*/ 42 h 84"/>
              <a:gd name="T8" fmla="*/ 0 w 321"/>
              <a:gd name="T9" fmla="*/ 42 h 84"/>
              <a:gd name="T10" fmla="*/ 26 w 321"/>
              <a:gd name="T11" fmla="*/ 69 h 84"/>
              <a:gd name="T12" fmla="*/ 70 w 321"/>
              <a:gd name="T13" fmla="*/ 68 h 84"/>
              <a:gd name="T14" fmla="*/ 70 w 321"/>
              <a:gd name="T15" fmla="*/ 72 h 84"/>
              <a:gd name="T16" fmla="*/ 81 w 321"/>
              <a:gd name="T17" fmla="*/ 84 h 84"/>
              <a:gd name="T18" fmla="*/ 105 w 321"/>
              <a:gd name="T19" fmla="*/ 84 h 84"/>
              <a:gd name="T20" fmla="*/ 116 w 321"/>
              <a:gd name="T21" fmla="*/ 72 h 84"/>
              <a:gd name="T22" fmla="*/ 116 w 321"/>
              <a:gd name="T23" fmla="*/ 68 h 84"/>
              <a:gd name="T24" fmla="*/ 272 w 321"/>
              <a:gd name="T25" fmla="*/ 68 h 84"/>
              <a:gd name="T26" fmla="*/ 321 w 321"/>
              <a:gd name="T27" fmla="*/ 51 h 84"/>
              <a:gd name="T28" fmla="*/ 321 w 321"/>
              <a:gd name="T29" fmla="*/ 31 h 84"/>
              <a:gd name="T30" fmla="*/ 272 w 321"/>
              <a:gd name="T31" fmla="*/ 15 h 84"/>
              <a:gd name="T32" fmla="*/ 116 w 321"/>
              <a:gd name="T33" fmla="*/ 15 h 84"/>
              <a:gd name="T34" fmla="*/ 116 w 321"/>
              <a:gd name="T35" fmla="*/ 12 h 84"/>
              <a:gd name="T36" fmla="*/ 105 w 321"/>
              <a:gd name="T37" fmla="*/ 0 h 84"/>
              <a:gd name="T38" fmla="*/ 81 w 321"/>
              <a:gd name="T39" fmla="*/ 0 h 84"/>
              <a:gd name="T40" fmla="*/ 70 w 321"/>
              <a:gd name="T41" fmla="*/ 12 h 84"/>
              <a:gd name="T42" fmla="*/ 272 w 321"/>
              <a:gd name="T43" fmla="*/ 23 h 84"/>
              <a:gd name="T44" fmla="*/ 311 w 321"/>
              <a:gd name="T45" fmla="*/ 37 h 84"/>
              <a:gd name="T46" fmla="*/ 311 w 321"/>
              <a:gd name="T47" fmla="*/ 46 h 84"/>
              <a:gd name="T48" fmla="*/ 272 w 321"/>
              <a:gd name="T49" fmla="*/ 61 h 84"/>
              <a:gd name="T50" fmla="*/ 116 w 321"/>
              <a:gd name="T51" fmla="*/ 61 h 84"/>
              <a:gd name="T52" fmla="*/ 116 w 321"/>
              <a:gd name="T53" fmla="*/ 23 h 84"/>
              <a:gd name="T54" fmla="*/ 272 w 321"/>
              <a:gd name="T55" fmla="*/ 2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1" h="84">
                <a:moveTo>
                  <a:pt x="70" y="12"/>
                </a:moveTo>
                <a:cubicBezTo>
                  <a:pt x="70" y="16"/>
                  <a:pt x="70" y="16"/>
                  <a:pt x="70" y="16"/>
                </a:cubicBezTo>
                <a:cubicBezTo>
                  <a:pt x="26" y="16"/>
                  <a:pt x="26" y="16"/>
                  <a:pt x="26" y="16"/>
                </a:cubicBezTo>
                <a:cubicBezTo>
                  <a:pt x="12" y="16"/>
                  <a:pt x="0" y="28"/>
                  <a:pt x="0" y="42"/>
                </a:cubicBezTo>
                <a:cubicBezTo>
                  <a:pt x="0" y="42"/>
                  <a:pt x="0" y="42"/>
                  <a:pt x="0" y="42"/>
                </a:cubicBezTo>
                <a:cubicBezTo>
                  <a:pt x="0" y="57"/>
                  <a:pt x="12" y="69"/>
                  <a:pt x="26" y="69"/>
                </a:cubicBezTo>
                <a:cubicBezTo>
                  <a:pt x="70" y="68"/>
                  <a:pt x="70" y="68"/>
                  <a:pt x="70" y="68"/>
                </a:cubicBezTo>
                <a:cubicBezTo>
                  <a:pt x="70" y="72"/>
                  <a:pt x="70" y="72"/>
                  <a:pt x="70" y="72"/>
                </a:cubicBezTo>
                <a:cubicBezTo>
                  <a:pt x="70" y="79"/>
                  <a:pt x="75" y="84"/>
                  <a:pt x="81" y="84"/>
                </a:cubicBezTo>
                <a:cubicBezTo>
                  <a:pt x="105" y="84"/>
                  <a:pt x="105" y="84"/>
                  <a:pt x="105" y="84"/>
                </a:cubicBezTo>
                <a:cubicBezTo>
                  <a:pt x="111" y="84"/>
                  <a:pt x="116" y="79"/>
                  <a:pt x="116" y="72"/>
                </a:cubicBezTo>
                <a:cubicBezTo>
                  <a:pt x="116" y="68"/>
                  <a:pt x="116" y="68"/>
                  <a:pt x="116" y="68"/>
                </a:cubicBezTo>
                <a:cubicBezTo>
                  <a:pt x="129" y="68"/>
                  <a:pt x="266" y="68"/>
                  <a:pt x="272" y="68"/>
                </a:cubicBezTo>
                <a:cubicBezTo>
                  <a:pt x="285" y="68"/>
                  <a:pt x="295" y="52"/>
                  <a:pt x="321" y="51"/>
                </a:cubicBezTo>
                <a:cubicBezTo>
                  <a:pt x="321" y="47"/>
                  <a:pt x="321" y="38"/>
                  <a:pt x="321" y="31"/>
                </a:cubicBezTo>
                <a:cubicBezTo>
                  <a:pt x="294" y="32"/>
                  <a:pt x="285" y="15"/>
                  <a:pt x="272" y="15"/>
                </a:cubicBezTo>
                <a:cubicBezTo>
                  <a:pt x="265" y="15"/>
                  <a:pt x="129" y="15"/>
                  <a:pt x="116" y="15"/>
                </a:cubicBezTo>
                <a:cubicBezTo>
                  <a:pt x="116" y="12"/>
                  <a:pt x="116" y="12"/>
                  <a:pt x="116" y="12"/>
                </a:cubicBezTo>
                <a:cubicBezTo>
                  <a:pt x="116" y="5"/>
                  <a:pt x="111" y="0"/>
                  <a:pt x="105" y="0"/>
                </a:cubicBezTo>
                <a:cubicBezTo>
                  <a:pt x="81" y="0"/>
                  <a:pt x="81" y="0"/>
                  <a:pt x="81" y="0"/>
                </a:cubicBezTo>
                <a:cubicBezTo>
                  <a:pt x="75" y="0"/>
                  <a:pt x="70" y="5"/>
                  <a:pt x="70" y="12"/>
                </a:cubicBezTo>
                <a:close/>
                <a:moveTo>
                  <a:pt x="272" y="23"/>
                </a:moveTo>
                <a:cubicBezTo>
                  <a:pt x="282" y="23"/>
                  <a:pt x="292" y="37"/>
                  <a:pt x="311" y="37"/>
                </a:cubicBezTo>
                <a:cubicBezTo>
                  <a:pt x="311" y="41"/>
                  <a:pt x="311" y="43"/>
                  <a:pt x="311" y="46"/>
                </a:cubicBezTo>
                <a:cubicBezTo>
                  <a:pt x="292" y="46"/>
                  <a:pt x="282" y="61"/>
                  <a:pt x="272" y="61"/>
                </a:cubicBezTo>
                <a:cubicBezTo>
                  <a:pt x="268" y="61"/>
                  <a:pt x="152" y="61"/>
                  <a:pt x="116" y="61"/>
                </a:cubicBezTo>
                <a:cubicBezTo>
                  <a:pt x="116" y="23"/>
                  <a:pt x="116" y="23"/>
                  <a:pt x="116" y="23"/>
                </a:cubicBezTo>
                <a:cubicBezTo>
                  <a:pt x="152" y="23"/>
                  <a:pt x="268" y="23"/>
                  <a:pt x="272" y="23"/>
                </a:cubicBezTo>
                <a:close/>
              </a:path>
            </a:pathLst>
          </a:custGeom>
          <a:solidFill>
            <a:srgbClr val="000000"/>
          </a:solidFill>
          <a:ln>
            <a:noFill/>
          </a:ln>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203" name="Oval 81"/>
          <p:cNvSpPr/>
          <p:nvPr/>
        </p:nvSpPr>
        <p:spPr>
          <a:xfrm rot="208607">
            <a:off x="4565804" y="1468559"/>
            <a:ext cx="230848" cy="601221"/>
          </a:xfrm>
          <a:custGeom>
            <a:avLst/>
            <a:gdLst>
              <a:gd name="connsiteX0" fmla="*/ 0 w 321896"/>
              <a:gd name="connsiteY0" fmla="*/ 246185 h 492370"/>
              <a:gd name="connsiteX1" fmla="*/ 160948 w 321896"/>
              <a:gd name="connsiteY1" fmla="*/ 0 h 492370"/>
              <a:gd name="connsiteX2" fmla="*/ 321896 w 321896"/>
              <a:gd name="connsiteY2" fmla="*/ 246185 h 492370"/>
              <a:gd name="connsiteX3" fmla="*/ 160948 w 321896"/>
              <a:gd name="connsiteY3" fmla="*/ 492370 h 492370"/>
              <a:gd name="connsiteX4" fmla="*/ 0 w 321896"/>
              <a:gd name="connsiteY4" fmla="*/ 246185 h 492370"/>
              <a:gd name="connsiteX0" fmla="*/ 0 w 322562"/>
              <a:gd name="connsiteY0" fmla="*/ 267030 h 513215"/>
              <a:gd name="connsiteX1" fmla="*/ 160948 w 322562"/>
              <a:gd name="connsiteY1" fmla="*/ 20845 h 513215"/>
              <a:gd name="connsiteX2" fmla="*/ 216040 w 322562"/>
              <a:gd name="connsiteY2" fmla="*/ 41422 h 513215"/>
              <a:gd name="connsiteX3" fmla="*/ 321896 w 322562"/>
              <a:gd name="connsiteY3" fmla="*/ 267030 h 513215"/>
              <a:gd name="connsiteX4" fmla="*/ 160948 w 322562"/>
              <a:gd name="connsiteY4" fmla="*/ 513215 h 513215"/>
              <a:gd name="connsiteX5" fmla="*/ 0 w 322562"/>
              <a:gd name="connsiteY5" fmla="*/ 267030 h 513215"/>
              <a:gd name="connsiteX0" fmla="*/ 677 w 323239"/>
              <a:gd name="connsiteY0" fmla="*/ 267030 h 513215"/>
              <a:gd name="connsiteX1" fmla="*/ 106185 w 323239"/>
              <a:gd name="connsiteY1" fmla="*/ 31375 h 513215"/>
              <a:gd name="connsiteX2" fmla="*/ 161625 w 323239"/>
              <a:gd name="connsiteY2" fmla="*/ 20845 h 513215"/>
              <a:gd name="connsiteX3" fmla="*/ 216717 w 323239"/>
              <a:gd name="connsiteY3" fmla="*/ 41422 h 513215"/>
              <a:gd name="connsiteX4" fmla="*/ 322573 w 323239"/>
              <a:gd name="connsiteY4" fmla="*/ 267030 h 513215"/>
              <a:gd name="connsiteX5" fmla="*/ 161625 w 323239"/>
              <a:gd name="connsiteY5" fmla="*/ 513215 h 513215"/>
              <a:gd name="connsiteX6" fmla="*/ 677 w 323239"/>
              <a:gd name="connsiteY6" fmla="*/ 267030 h 513215"/>
              <a:gd name="connsiteX0" fmla="*/ 677 w 323239"/>
              <a:gd name="connsiteY0" fmla="*/ 560674 h 806859"/>
              <a:gd name="connsiteX1" fmla="*/ 106185 w 323239"/>
              <a:gd name="connsiteY1" fmla="*/ 325019 h 806859"/>
              <a:gd name="connsiteX2" fmla="*/ 161625 w 323239"/>
              <a:gd name="connsiteY2" fmla="*/ 2990 h 806859"/>
              <a:gd name="connsiteX3" fmla="*/ 216717 w 323239"/>
              <a:gd name="connsiteY3" fmla="*/ 335066 h 806859"/>
              <a:gd name="connsiteX4" fmla="*/ 322573 w 323239"/>
              <a:gd name="connsiteY4" fmla="*/ 560674 h 806859"/>
              <a:gd name="connsiteX5" fmla="*/ 161625 w 323239"/>
              <a:gd name="connsiteY5" fmla="*/ 806859 h 806859"/>
              <a:gd name="connsiteX6" fmla="*/ 677 w 323239"/>
              <a:gd name="connsiteY6" fmla="*/ 560674 h 806859"/>
              <a:gd name="connsiteX0" fmla="*/ 677 w 322573"/>
              <a:gd name="connsiteY0" fmla="*/ 560674 h 806859"/>
              <a:gd name="connsiteX1" fmla="*/ 106185 w 322573"/>
              <a:gd name="connsiteY1" fmla="*/ 325019 h 806859"/>
              <a:gd name="connsiteX2" fmla="*/ 161625 w 322573"/>
              <a:gd name="connsiteY2" fmla="*/ 2990 h 806859"/>
              <a:gd name="connsiteX3" fmla="*/ 216717 w 322573"/>
              <a:gd name="connsiteY3" fmla="*/ 335066 h 806859"/>
              <a:gd name="connsiteX4" fmla="*/ 322573 w 322573"/>
              <a:gd name="connsiteY4" fmla="*/ 560674 h 806859"/>
              <a:gd name="connsiteX5" fmla="*/ 161625 w 322573"/>
              <a:gd name="connsiteY5" fmla="*/ 806859 h 806859"/>
              <a:gd name="connsiteX6" fmla="*/ 677 w 322573"/>
              <a:gd name="connsiteY6" fmla="*/ 560674 h 806859"/>
              <a:gd name="connsiteX0" fmla="*/ 677 w 322580"/>
              <a:gd name="connsiteY0" fmla="*/ 560674 h 806859"/>
              <a:gd name="connsiteX1" fmla="*/ 106185 w 322580"/>
              <a:gd name="connsiteY1" fmla="*/ 325019 h 806859"/>
              <a:gd name="connsiteX2" fmla="*/ 161625 w 322580"/>
              <a:gd name="connsiteY2" fmla="*/ 2990 h 806859"/>
              <a:gd name="connsiteX3" fmla="*/ 216717 w 322580"/>
              <a:gd name="connsiteY3" fmla="*/ 335066 h 806859"/>
              <a:gd name="connsiteX4" fmla="*/ 322573 w 322580"/>
              <a:gd name="connsiteY4" fmla="*/ 560674 h 806859"/>
              <a:gd name="connsiteX5" fmla="*/ 161625 w 322580"/>
              <a:gd name="connsiteY5" fmla="*/ 806859 h 806859"/>
              <a:gd name="connsiteX6" fmla="*/ 677 w 322580"/>
              <a:gd name="connsiteY6" fmla="*/ 560674 h 806859"/>
              <a:gd name="connsiteX0" fmla="*/ 677 w 322580"/>
              <a:gd name="connsiteY0" fmla="*/ 560674 h 806859"/>
              <a:gd name="connsiteX1" fmla="*/ 106185 w 322580"/>
              <a:gd name="connsiteY1" fmla="*/ 325019 h 806859"/>
              <a:gd name="connsiteX2" fmla="*/ 161625 w 322580"/>
              <a:gd name="connsiteY2" fmla="*/ 2990 h 806859"/>
              <a:gd name="connsiteX3" fmla="*/ 216717 w 322580"/>
              <a:gd name="connsiteY3" fmla="*/ 335066 h 806859"/>
              <a:gd name="connsiteX4" fmla="*/ 322573 w 322580"/>
              <a:gd name="connsiteY4" fmla="*/ 560674 h 806859"/>
              <a:gd name="connsiteX5" fmla="*/ 161625 w 322580"/>
              <a:gd name="connsiteY5" fmla="*/ 806859 h 806859"/>
              <a:gd name="connsiteX6" fmla="*/ 677 w 322580"/>
              <a:gd name="connsiteY6" fmla="*/ 560674 h 806859"/>
              <a:gd name="connsiteX0" fmla="*/ 677 w 322580"/>
              <a:gd name="connsiteY0" fmla="*/ 557692 h 803877"/>
              <a:gd name="connsiteX1" fmla="*/ 106185 w 322580"/>
              <a:gd name="connsiteY1" fmla="*/ 322037 h 803877"/>
              <a:gd name="connsiteX2" fmla="*/ 161625 w 322580"/>
              <a:gd name="connsiteY2" fmla="*/ 8 h 803877"/>
              <a:gd name="connsiteX3" fmla="*/ 231790 w 322580"/>
              <a:gd name="connsiteY3" fmla="*/ 332084 h 803877"/>
              <a:gd name="connsiteX4" fmla="*/ 322573 w 322580"/>
              <a:gd name="connsiteY4" fmla="*/ 557692 h 803877"/>
              <a:gd name="connsiteX5" fmla="*/ 161625 w 322580"/>
              <a:gd name="connsiteY5" fmla="*/ 803877 h 803877"/>
              <a:gd name="connsiteX6" fmla="*/ 677 w 322580"/>
              <a:gd name="connsiteY6" fmla="*/ 557692 h 803877"/>
              <a:gd name="connsiteX0" fmla="*/ 1021 w 322924"/>
              <a:gd name="connsiteY0" fmla="*/ 557692 h 803877"/>
              <a:gd name="connsiteX1" fmla="*/ 96481 w 322924"/>
              <a:gd name="connsiteY1" fmla="*/ 322037 h 803877"/>
              <a:gd name="connsiteX2" fmla="*/ 161969 w 322924"/>
              <a:gd name="connsiteY2" fmla="*/ 8 h 803877"/>
              <a:gd name="connsiteX3" fmla="*/ 232134 w 322924"/>
              <a:gd name="connsiteY3" fmla="*/ 332084 h 803877"/>
              <a:gd name="connsiteX4" fmla="*/ 322917 w 322924"/>
              <a:gd name="connsiteY4" fmla="*/ 557692 h 803877"/>
              <a:gd name="connsiteX5" fmla="*/ 161969 w 322924"/>
              <a:gd name="connsiteY5" fmla="*/ 803877 h 803877"/>
              <a:gd name="connsiteX6" fmla="*/ 1021 w 322924"/>
              <a:gd name="connsiteY6" fmla="*/ 557692 h 803877"/>
              <a:gd name="connsiteX0" fmla="*/ 163 w 322066"/>
              <a:gd name="connsiteY0" fmla="*/ 557692 h 803877"/>
              <a:gd name="connsiteX1" fmla="*/ 95623 w 322066"/>
              <a:gd name="connsiteY1" fmla="*/ 322037 h 803877"/>
              <a:gd name="connsiteX2" fmla="*/ 161111 w 322066"/>
              <a:gd name="connsiteY2" fmla="*/ 8 h 803877"/>
              <a:gd name="connsiteX3" fmla="*/ 231276 w 322066"/>
              <a:gd name="connsiteY3" fmla="*/ 332084 h 803877"/>
              <a:gd name="connsiteX4" fmla="*/ 322059 w 322066"/>
              <a:gd name="connsiteY4" fmla="*/ 557692 h 803877"/>
              <a:gd name="connsiteX5" fmla="*/ 161111 w 322066"/>
              <a:gd name="connsiteY5" fmla="*/ 803877 h 803877"/>
              <a:gd name="connsiteX6" fmla="*/ 163 w 322066"/>
              <a:gd name="connsiteY6" fmla="*/ 557692 h 803877"/>
              <a:gd name="connsiteX0" fmla="*/ 163 w 322066"/>
              <a:gd name="connsiteY0" fmla="*/ 557692 h 803877"/>
              <a:gd name="connsiteX1" fmla="*/ 95623 w 322066"/>
              <a:gd name="connsiteY1" fmla="*/ 322037 h 803877"/>
              <a:gd name="connsiteX2" fmla="*/ 161111 w 322066"/>
              <a:gd name="connsiteY2" fmla="*/ 8 h 803877"/>
              <a:gd name="connsiteX3" fmla="*/ 231276 w 322066"/>
              <a:gd name="connsiteY3" fmla="*/ 332084 h 803877"/>
              <a:gd name="connsiteX4" fmla="*/ 322059 w 322066"/>
              <a:gd name="connsiteY4" fmla="*/ 557692 h 803877"/>
              <a:gd name="connsiteX5" fmla="*/ 161111 w 322066"/>
              <a:gd name="connsiteY5" fmla="*/ 803877 h 803877"/>
              <a:gd name="connsiteX6" fmla="*/ 163 w 322066"/>
              <a:gd name="connsiteY6" fmla="*/ 557692 h 803877"/>
              <a:gd name="connsiteX0" fmla="*/ 163 w 322066"/>
              <a:gd name="connsiteY0" fmla="*/ 557692 h 803877"/>
              <a:gd name="connsiteX1" fmla="*/ 95623 w 322066"/>
              <a:gd name="connsiteY1" fmla="*/ 322037 h 803877"/>
              <a:gd name="connsiteX2" fmla="*/ 161111 w 322066"/>
              <a:gd name="connsiteY2" fmla="*/ 8 h 803877"/>
              <a:gd name="connsiteX3" fmla="*/ 231276 w 322066"/>
              <a:gd name="connsiteY3" fmla="*/ 332084 h 803877"/>
              <a:gd name="connsiteX4" fmla="*/ 322059 w 322066"/>
              <a:gd name="connsiteY4" fmla="*/ 557692 h 803877"/>
              <a:gd name="connsiteX5" fmla="*/ 161111 w 322066"/>
              <a:gd name="connsiteY5" fmla="*/ 803877 h 803877"/>
              <a:gd name="connsiteX6" fmla="*/ 163 w 322066"/>
              <a:gd name="connsiteY6" fmla="*/ 557692 h 803877"/>
              <a:gd name="connsiteX0" fmla="*/ 256 w 322164"/>
              <a:gd name="connsiteY0" fmla="*/ 557692 h 803877"/>
              <a:gd name="connsiteX1" fmla="*/ 95716 w 322164"/>
              <a:gd name="connsiteY1" fmla="*/ 322037 h 803877"/>
              <a:gd name="connsiteX2" fmla="*/ 161204 w 322164"/>
              <a:gd name="connsiteY2" fmla="*/ 8 h 803877"/>
              <a:gd name="connsiteX3" fmla="*/ 231369 w 322164"/>
              <a:gd name="connsiteY3" fmla="*/ 332084 h 803877"/>
              <a:gd name="connsiteX4" fmla="*/ 322152 w 322164"/>
              <a:gd name="connsiteY4" fmla="*/ 557692 h 803877"/>
              <a:gd name="connsiteX5" fmla="*/ 161204 w 322164"/>
              <a:gd name="connsiteY5" fmla="*/ 803877 h 803877"/>
              <a:gd name="connsiteX6" fmla="*/ 256 w 322164"/>
              <a:gd name="connsiteY6" fmla="*/ 557692 h 803877"/>
              <a:gd name="connsiteX0" fmla="*/ 256 w 322164"/>
              <a:gd name="connsiteY0" fmla="*/ 557692 h 803877"/>
              <a:gd name="connsiteX1" fmla="*/ 95716 w 322164"/>
              <a:gd name="connsiteY1" fmla="*/ 322037 h 803877"/>
              <a:gd name="connsiteX2" fmla="*/ 161204 w 322164"/>
              <a:gd name="connsiteY2" fmla="*/ 8 h 803877"/>
              <a:gd name="connsiteX3" fmla="*/ 231369 w 322164"/>
              <a:gd name="connsiteY3" fmla="*/ 332084 h 803877"/>
              <a:gd name="connsiteX4" fmla="*/ 322152 w 322164"/>
              <a:gd name="connsiteY4" fmla="*/ 557692 h 803877"/>
              <a:gd name="connsiteX5" fmla="*/ 161204 w 322164"/>
              <a:gd name="connsiteY5" fmla="*/ 803877 h 803877"/>
              <a:gd name="connsiteX6" fmla="*/ 256 w 322164"/>
              <a:gd name="connsiteY6" fmla="*/ 557692 h 803877"/>
              <a:gd name="connsiteX0" fmla="*/ 256 w 322164"/>
              <a:gd name="connsiteY0" fmla="*/ 602908 h 849093"/>
              <a:gd name="connsiteX1" fmla="*/ 95716 w 322164"/>
              <a:gd name="connsiteY1" fmla="*/ 367253 h 849093"/>
              <a:gd name="connsiteX2" fmla="*/ 161204 w 322164"/>
              <a:gd name="connsiteY2" fmla="*/ 6 h 849093"/>
              <a:gd name="connsiteX3" fmla="*/ 231369 w 322164"/>
              <a:gd name="connsiteY3" fmla="*/ 377300 h 849093"/>
              <a:gd name="connsiteX4" fmla="*/ 322152 w 322164"/>
              <a:gd name="connsiteY4" fmla="*/ 602908 h 849093"/>
              <a:gd name="connsiteX5" fmla="*/ 161204 w 322164"/>
              <a:gd name="connsiteY5" fmla="*/ 849093 h 849093"/>
              <a:gd name="connsiteX6" fmla="*/ 256 w 322164"/>
              <a:gd name="connsiteY6" fmla="*/ 602908 h 849093"/>
              <a:gd name="connsiteX0" fmla="*/ 256 w 322164"/>
              <a:gd name="connsiteY0" fmla="*/ 602908 h 849093"/>
              <a:gd name="connsiteX1" fmla="*/ 95716 w 322164"/>
              <a:gd name="connsiteY1" fmla="*/ 367253 h 849093"/>
              <a:gd name="connsiteX2" fmla="*/ 171252 w 322164"/>
              <a:gd name="connsiteY2" fmla="*/ 6 h 849093"/>
              <a:gd name="connsiteX3" fmla="*/ 231369 w 322164"/>
              <a:gd name="connsiteY3" fmla="*/ 377300 h 849093"/>
              <a:gd name="connsiteX4" fmla="*/ 322152 w 322164"/>
              <a:gd name="connsiteY4" fmla="*/ 602908 h 849093"/>
              <a:gd name="connsiteX5" fmla="*/ 161204 w 322164"/>
              <a:gd name="connsiteY5" fmla="*/ 849093 h 849093"/>
              <a:gd name="connsiteX6" fmla="*/ 256 w 322164"/>
              <a:gd name="connsiteY6" fmla="*/ 602908 h 849093"/>
              <a:gd name="connsiteX0" fmla="*/ 256 w 322164"/>
              <a:gd name="connsiteY0" fmla="*/ 607932 h 854117"/>
              <a:gd name="connsiteX1" fmla="*/ 95716 w 322164"/>
              <a:gd name="connsiteY1" fmla="*/ 372277 h 854117"/>
              <a:gd name="connsiteX2" fmla="*/ 156179 w 322164"/>
              <a:gd name="connsiteY2" fmla="*/ 6 h 854117"/>
              <a:gd name="connsiteX3" fmla="*/ 231369 w 322164"/>
              <a:gd name="connsiteY3" fmla="*/ 382324 h 854117"/>
              <a:gd name="connsiteX4" fmla="*/ 322152 w 322164"/>
              <a:gd name="connsiteY4" fmla="*/ 607932 h 854117"/>
              <a:gd name="connsiteX5" fmla="*/ 161204 w 322164"/>
              <a:gd name="connsiteY5" fmla="*/ 854117 h 854117"/>
              <a:gd name="connsiteX6" fmla="*/ 256 w 322164"/>
              <a:gd name="connsiteY6" fmla="*/ 607932 h 854117"/>
              <a:gd name="connsiteX0" fmla="*/ 256 w 322164"/>
              <a:gd name="connsiteY0" fmla="*/ 592860 h 839045"/>
              <a:gd name="connsiteX1" fmla="*/ 95716 w 322164"/>
              <a:gd name="connsiteY1" fmla="*/ 357205 h 839045"/>
              <a:gd name="connsiteX2" fmla="*/ 166227 w 322164"/>
              <a:gd name="connsiteY2" fmla="*/ 7 h 839045"/>
              <a:gd name="connsiteX3" fmla="*/ 231369 w 322164"/>
              <a:gd name="connsiteY3" fmla="*/ 367252 h 839045"/>
              <a:gd name="connsiteX4" fmla="*/ 322152 w 322164"/>
              <a:gd name="connsiteY4" fmla="*/ 592860 h 839045"/>
              <a:gd name="connsiteX5" fmla="*/ 161204 w 322164"/>
              <a:gd name="connsiteY5" fmla="*/ 839045 h 839045"/>
              <a:gd name="connsiteX6" fmla="*/ 256 w 322164"/>
              <a:gd name="connsiteY6" fmla="*/ 592860 h 8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164" h="839045">
                <a:moveTo>
                  <a:pt x="256" y="592860"/>
                </a:moveTo>
                <a:cubicBezTo>
                  <a:pt x="4414" y="467336"/>
                  <a:pt x="68891" y="398236"/>
                  <a:pt x="95716" y="357205"/>
                </a:cubicBezTo>
                <a:cubicBezTo>
                  <a:pt x="122541" y="316174"/>
                  <a:pt x="118497" y="-1667"/>
                  <a:pt x="166227" y="7"/>
                </a:cubicBezTo>
                <a:cubicBezTo>
                  <a:pt x="213957" y="1681"/>
                  <a:pt x="204544" y="326221"/>
                  <a:pt x="231369" y="367252"/>
                </a:cubicBezTo>
                <a:cubicBezTo>
                  <a:pt x="258194" y="408283"/>
                  <a:pt x="321286" y="474034"/>
                  <a:pt x="322152" y="592860"/>
                </a:cubicBezTo>
                <a:cubicBezTo>
                  <a:pt x="323019" y="746854"/>
                  <a:pt x="280238" y="839045"/>
                  <a:pt x="161204" y="839045"/>
                </a:cubicBezTo>
                <a:cubicBezTo>
                  <a:pt x="42170" y="839045"/>
                  <a:pt x="-3902" y="718384"/>
                  <a:pt x="256" y="592860"/>
                </a:cubicBez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204" name="Rectangle 80"/>
          <p:cNvSpPr/>
          <p:nvPr/>
        </p:nvSpPr>
        <p:spPr>
          <a:xfrm rot="2341967">
            <a:off x="4915025" y="620051"/>
            <a:ext cx="203742" cy="928351"/>
          </a:xfrm>
          <a:custGeom>
            <a:avLst/>
            <a:gdLst>
              <a:gd name="connsiteX0" fmla="*/ 0 w 321547"/>
              <a:gd name="connsiteY0" fmla="*/ 0 h 876300"/>
              <a:gd name="connsiteX1" fmla="*/ 321547 w 321547"/>
              <a:gd name="connsiteY1" fmla="*/ 0 h 876300"/>
              <a:gd name="connsiteX2" fmla="*/ 321547 w 321547"/>
              <a:gd name="connsiteY2" fmla="*/ 876300 h 876300"/>
              <a:gd name="connsiteX3" fmla="*/ 0 w 321547"/>
              <a:gd name="connsiteY3" fmla="*/ 876300 h 876300"/>
              <a:gd name="connsiteX4" fmla="*/ 0 w 321547"/>
              <a:gd name="connsiteY4" fmla="*/ 0 h 876300"/>
              <a:gd name="connsiteX0" fmla="*/ 0 w 321547"/>
              <a:gd name="connsiteY0" fmla="*/ 0 h 876300"/>
              <a:gd name="connsiteX1" fmla="*/ 321547 w 321547"/>
              <a:gd name="connsiteY1" fmla="*/ 0 h 876300"/>
              <a:gd name="connsiteX2" fmla="*/ 321199 w 321547"/>
              <a:gd name="connsiteY2" fmla="*/ 554482 h 876300"/>
              <a:gd name="connsiteX3" fmla="*/ 321547 w 321547"/>
              <a:gd name="connsiteY3" fmla="*/ 876300 h 876300"/>
              <a:gd name="connsiteX4" fmla="*/ 0 w 321547"/>
              <a:gd name="connsiteY4" fmla="*/ 876300 h 876300"/>
              <a:gd name="connsiteX5" fmla="*/ 0 w 321547"/>
              <a:gd name="connsiteY5" fmla="*/ 0 h 876300"/>
              <a:gd name="connsiteX0" fmla="*/ 349 w 321896"/>
              <a:gd name="connsiteY0" fmla="*/ 0 h 876300"/>
              <a:gd name="connsiteX1" fmla="*/ 321896 w 321896"/>
              <a:gd name="connsiteY1" fmla="*/ 0 h 876300"/>
              <a:gd name="connsiteX2" fmla="*/ 321548 w 321896"/>
              <a:gd name="connsiteY2" fmla="*/ 554482 h 876300"/>
              <a:gd name="connsiteX3" fmla="*/ 321896 w 321896"/>
              <a:gd name="connsiteY3" fmla="*/ 876300 h 876300"/>
              <a:gd name="connsiteX4" fmla="*/ 349 w 321896"/>
              <a:gd name="connsiteY4" fmla="*/ 876300 h 876300"/>
              <a:gd name="connsiteX5" fmla="*/ 0 w 321896"/>
              <a:gd name="connsiteY5" fmla="*/ 569554 h 876300"/>
              <a:gd name="connsiteX6" fmla="*/ 349 w 321896"/>
              <a:gd name="connsiteY6" fmla="*/ 0 h 876300"/>
              <a:gd name="connsiteX0" fmla="*/ 349 w 321896"/>
              <a:gd name="connsiteY0" fmla="*/ 0 h 876300"/>
              <a:gd name="connsiteX1" fmla="*/ 321896 w 321896"/>
              <a:gd name="connsiteY1" fmla="*/ 0 h 876300"/>
              <a:gd name="connsiteX2" fmla="*/ 321548 w 321896"/>
              <a:gd name="connsiteY2" fmla="*/ 554482 h 876300"/>
              <a:gd name="connsiteX3" fmla="*/ 321896 w 321896"/>
              <a:gd name="connsiteY3" fmla="*/ 876300 h 876300"/>
              <a:gd name="connsiteX4" fmla="*/ 105857 w 321896"/>
              <a:gd name="connsiteY4" fmla="*/ 876300 h 876300"/>
              <a:gd name="connsiteX5" fmla="*/ 0 w 321896"/>
              <a:gd name="connsiteY5" fmla="*/ 569554 h 876300"/>
              <a:gd name="connsiteX6" fmla="*/ 349 w 321896"/>
              <a:gd name="connsiteY6" fmla="*/ 0 h 876300"/>
              <a:gd name="connsiteX0" fmla="*/ 349 w 321896"/>
              <a:gd name="connsiteY0" fmla="*/ 0 h 876300"/>
              <a:gd name="connsiteX1" fmla="*/ 321896 w 321896"/>
              <a:gd name="connsiteY1" fmla="*/ 0 h 876300"/>
              <a:gd name="connsiteX2" fmla="*/ 321548 w 321896"/>
              <a:gd name="connsiteY2" fmla="*/ 554482 h 876300"/>
              <a:gd name="connsiteX3" fmla="*/ 321896 w 321896"/>
              <a:gd name="connsiteY3" fmla="*/ 876300 h 876300"/>
              <a:gd name="connsiteX4" fmla="*/ 125954 w 321896"/>
              <a:gd name="connsiteY4" fmla="*/ 876300 h 876300"/>
              <a:gd name="connsiteX5" fmla="*/ 0 w 321896"/>
              <a:gd name="connsiteY5" fmla="*/ 569554 h 876300"/>
              <a:gd name="connsiteX6" fmla="*/ 349 w 321896"/>
              <a:gd name="connsiteY6" fmla="*/ 0 h 876300"/>
              <a:gd name="connsiteX0" fmla="*/ 349 w 321896"/>
              <a:gd name="connsiteY0" fmla="*/ 0 h 881324"/>
              <a:gd name="connsiteX1" fmla="*/ 321896 w 321896"/>
              <a:gd name="connsiteY1" fmla="*/ 0 h 881324"/>
              <a:gd name="connsiteX2" fmla="*/ 321548 w 321896"/>
              <a:gd name="connsiteY2" fmla="*/ 554482 h 881324"/>
              <a:gd name="connsiteX3" fmla="*/ 216388 w 321896"/>
              <a:gd name="connsiteY3" fmla="*/ 881324 h 881324"/>
              <a:gd name="connsiteX4" fmla="*/ 125954 w 321896"/>
              <a:gd name="connsiteY4" fmla="*/ 876300 h 881324"/>
              <a:gd name="connsiteX5" fmla="*/ 0 w 321896"/>
              <a:gd name="connsiteY5" fmla="*/ 569554 h 881324"/>
              <a:gd name="connsiteX6" fmla="*/ 349 w 321896"/>
              <a:gd name="connsiteY6" fmla="*/ 0 h 881324"/>
              <a:gd name="connsiteX0" fmla="*/ 349 w 321896"/>
              <a:gd name="connsiteY0" fmla="*/ 0 h 881324"/>
              <a:gd name="connsiteX1" fmla="*/ 321896 w 321896"/>
              <a:gd name="connsiteY1" fmla="*/ 0 h 881324"/>
              <a:gd name="connsiteX2" fmla="*/ 321548 w 321896"/>
              <a:gd name="connsiteY2" fmla="*/ 554482 h 881324"/>
              <a:gd name="connsiteX3" fmla="*/ 216388 w 321896"/>
              <a:gd name="connsiteY3" fmla="*/ 881324 h 881324"/>
              <a:gd name="connsiteX4" fmla="*/ 125954 w 321896"/>
              <a:gd name="connsiteY4" fmla="*/ 876300 h 881324"/>
              <a:gd name="connsiteX5" fmla="*/ 0 w 321896"/>
              <a:gd name="connsiteY5" fmla="*/ 569554 h 881324"/>
              <a:gd name="connsiteX6" fmla="*/ 349 w 321896"/>
              <a:gd name="connsiteY6" fmla="*/ 0 h 88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896" h="881324">
                <a:moveTo>
                  <a:pt x="349" y="0"/>
                </a:moveTo>
                <a:lnTo>
                  <a:pt x="321896" y="0"/>
                </a:lnTo>
                <a:lnTo>
                  <a:pt x="321548" y="554482"/>
                </a:lnTo>
                <a:cubicBezTo>
                  <a:pt x="286495" y="663429"/>
                  <a:pt x="221296" y="772377"/>
                  <a:pt x="216388" y="881324"/>
                </a:cubicBezTo>
                <a:lnTo>
                  <a:pt x="125954" y="876300"/>
                </a:lnTo>
                <a:cubicBezTo>
                  <a:pt x="125838" y="774051"/>
                  <a:pt x="116" y="671803"/>
                  <a:pt x="0" y="569554"/>
                </a:cubicBezTo>
                <a:cubicBezTo>
                  <a:pt x="116" y="379703"/>
                  <a:pt x="233" y="189851"/>
                  <a:pt x="349" y="0"/>
                </a:cubicBez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206" name="Freeform 94"/>
          <p:cNvSpPr>
            <a:spLocks noEditPoints="1"/>
          </p:cNvSpPr>
          <p:nvPr/>
        </p:nvSpPr>
        <p:spPr bwMode="auto">
          <a:xfrm rot="7741967">
            <a:off x="4389157" y="611760"/>
            <a:ext cx="1713106" cy="448755"/>
          </a:xfrm>
          <a:custGeom>
            <a:avLst/>
            <a:gdLst>
              <a:gd name="T0" fmla="*/ 70 w 321"/>
              <a:gd name="T1" fmla="*/ 12 h 84"/>
              <a:gd name="T2" fmla="*/ 70 w 321"/>
              <a:gd name="T3" fmla="*/ 16 h 84"/>
              <a:gd name="T4" fmla="*/ 26 w 321"/>
              <a:gd name="T5" fmla="*/ 16 h 84"/>
              <a:gd name="T6" fmla="*/ 0 w 321"/>
              <a:gd name="T7" fmla="*/ 42 h 84"/>
              <a:gd name="T8" fmla="*/ 0 w 321"/>
              <a:gd name="T9" fmla="*/ 42 h 84"/>
              <a:gd name="T10" fmla="*/ 26 w 321"/>
              <a:gd name="T11" fmla="*/ 69 h 84"/>
              <a:gd name="T12" fmla="*/ 70 w 321"/>
              <a:gd name="T13" fmla="*/ 68 h 84"/>
              <a:gd name="T14" fmla="*/ 70 w 321"/>
              <a:gd name="T15" fmla="*/ 72 h 84"/>
              <a:gd name="T16" fmla="*/ 81 w 321"/>
              <a:gd name="T17" fmla="*/ 84 h 84"/>
              <a:gd name="T18" fmla="*/ 105 w 321"/>
              <a:gd name="T19" fmla="*/ 84 h 84"/>
              <a:gd name="T20" fmla="*/ 116 w 321"/>
              <a:gd name="T21" fmla="*/ 72 h 84"/>
              <a:gd name="T22" fmla="*/ 116 w 321"/>
              <a:gd name="T23" fmla="*/ 68 h 84"/>
              <a:gd name="T24" fmla="*/ 272 w 321"/>
              <a:gd name="T25" fmla="*/ 68 h 84"/>
              <a:gd name="T26" fmla="*/ 321 w 321"/>
              <a:gd name="T27" fmla="*/ 51 h 84"/>
              <a:gd name="T28" fmla="*/ 321 w 321"/>
              <a:gd name="T29" fmla="*/ 31 h 84"/>
              <a:gd name="T30" fmla="*/ 272 w 321"/>
              <a:gd name="T31" fmla="*/ 15 h 84"/>
              <a:gd name="T32" fmla="*/ 116 w 321"/>
              <a:gd name="T33" fmla="*/ 15 h 84"/>
              <a:gd name="T34" fmla="*/ 116 w 321"/>
              <a:gd name="T35" fmla="*/ 12 h 84"/>
              <a:gd name="T36" fmla="*/ 105 w 321"/>
              <a:gd name="T37" fmla="*/ 0 h 84"/>
              <a:gd name="T38" fmla="*/ 81 w 321"/>
              <a:gd name="T39" fmla="*/ 0 h 84"/>
              <a:gd name="T40" fmla="*/ 70 w 321"/>
              <a:gd name="T41" fmla="*/ 12 h 84"/>
              <a:gd name="T42" fmla="*/ 272 w 321"/>
              <a:gd name="T43" fmla="*/ 23 h 84"/>
              <a:gd name="T44" fmla="*/ 311 w 321"/>
              <a:gd name="T45" fmla="*/ 37 h 84"/>
              <a:gd name="T46" fmla="*/ 311 w 321"/>
              <a:gd name="T47" fmla="*/ 46 h 84"/>
              <a:gd name="T48" fmla="*/ 272 w 321"/>
              <a:gd name="T49" fmla="*/ 61 h 84"/>
              <a:gd name="T50" fmla="*/ 116 w 321"/>
              <a:gd name="T51" fmla="*/ 61 h 84"/>
              <a:gd name="T52" fmla="*/ 116 w 321"/>
              <a:gd name="T53" fmla="*/ 23 h 84"/>
              <a:gd name="T54" fmla="*/ 272 w 321"/>
              <a:gd name="T55" fmla="*/ 2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1" h="84">
                <a:moveTo>
                  <a:pt x="70" y="12"/>
                </a:moveTo>
                <a:cubicBezTo>
                  <a:pt x="70" y="16"/>
                  <a:pt x="70" y="16"/>
                  <a:pt x="70" y="16"/>
                </a:cubicBezTo>
                <a:cubicBezTo>
                  <a:pt x="26" y="16"/>
                  <a:pt x="26" y="16"/>
                  <a:pt x="26" y="16"/>
                </a:cubicBezTo>
                <a:cubicBezTo>
                  <a:pt x="12" y="16"/>
                  <a:pt x="0" y="28"/>
                  <a:pt x="0" y="42"/>
                </a:cubicBezTo>
                <a:cubicBezTo>
                  <a:pt x="0" y="42"/>
                  <a:pt x="0" y="42"/>
                  <a:pt x="0" y="42"/>
                </a:cubicBezTo>
                <a:cubicBezTo>
                  <a:pt x="0" y="57"/>
                  <a:pt x="12" y="69"/>
                  <a:pt x="26" y="69"/>
                </a:cubicBezTo>
                <a:cubicBezTo>
                  <a:pt x="70" y="68"/>
                  <a:pt x="70" y="68"/>
                  <a:pt x="70" y="68"/>
                </a:cubicBezTo>
                <a:cubicBezTo>
                  <a:pt x="70" y="72"/>
                  <a:pt x="70" y="72"/>
                  <a:pt x="70" y="72"/>
                </a:cubicBezTo>
                <a:cubicBezTo>
                  <a:pt x="70" y="79"/>
                  <a:pt x="75" y="84"/>
                  <a:pt x="81" y="84"/>
                </a:cubicBezTo>
                <a:cubicBezTo>
                  <a:pt x="105" y="84"/>
                  <a:pt x="105" y="84"/>
                  <a:pt x="105" y="84"/>
                </a:cubicBezTo>
                <a:cubicBezTo>
                  <a:pt x="111" y="84"/>
                  <a:pt x="116" y="79"/>
                  <a:pt x="116" y="72"/>
                </a:cubicBezTo>
                <a:cubicBezTo>
                  <a:pt x="116" y="68"/>
                  <a:pt x="116" y="68"/>
                  <a:pt x="116" y="68"/>
                </a:cubicBezTo>
                <a:cubicBezTo>
                  <a:pt x="129" y="68"/>
                  <a:pt x="266" y="68"/>
                  <a:pt x="272" y="68"/>
                </a:cubicBezTo>
                <a:cubicBezTo>
                  <a:pt x="285" y="68"/>
                  <a:pt x="295" y="52"/>
                  <a:pt x="321" y="51"/>
                </a:cubicBezTo>
                <a:cubicBezTo>
                  <a:pt x="321" y="47"/>
                  <a:pt x="321" y="38"/>
                  <a:pt x="321" y="31"/>
                </a:cubicBezTo>
                <a:cubicBezTo>
                  <a:pt x="294" y="32"/>
                  <a:pt x="285" y="15"/>
                  <a:pt x="272" y="15"/>
                </a:cubicBezTo>
                <a:cubicBezTo>
                  <a:pt x="265" y="15"/>
                  <a:pt x="129" y="15"/>
                  <a:pt x="116" y="15"/>
                </a:cubicBezTo>
                <a:cubicBezTo>
                  <a:pt x="116" y="12"/>
                  <a:pt x="116" y="12"/>
                  <a:pt x="116" y="12"/>
                </a:cubicBezTo>
                <a:cubicBezTo>
                  <a:pt x="116" y="5"/>
                  <a:pt x="111" y="0"/>
                  <a:pt x="105" y="0"/>
                </a:cubicBezTo>
                <a:cubicBezTo>
                  <a:pt x="81" y="0"/>
                  <a:pt x="81" y="0"/>
                  <a:pt x="81" y="0"/>
                </a:cubicBezTo>
                <a:cubicBezTo>
                  <a:pt x="75" y="0"/>
                  <a:pt x="70" y="5"/>
                  <a:pt x="70" y="12"/>
                </a:cubicBezTo>
                <a:close/>
                <a:moveTo>
                  <a:pt x="272" y="23"/>
                </a:moveTo>
                <a:cubicBezTo>
                  <a:pt x="282" y="23"/>
                  <a:pt x="292" y="37"/>
                  <a:pt x="311" y="37"/>
                </a:cubicBezTo>
                <a:cubicBezTo>
                  <a:pt x="311" y="41"/>
                  <a:pt x="311" y="43"/>
                  <a:pt x="311" y="46"/>
                </a:cubicBezTo>
                <a:cubicBezTo>
                  <a:pt x="292" y="46"/>
                  <a:pt x="282" y="61"/>
                  <a:pt x="272" y="61"/>
                </a:cubicBezTo>
                <a:cubicBezTo>
                  <a:pt x="268" y="61"/>
                  <a:pt x="152" y="61"/>
                  <a:pt x="116" y="61"/>
                </a:cubicBezTo>
                <a:cubicBezTo>
                  <a:pt x="116" y="23"/>
                  <a:pt x="116" y="23"/>
                  <a:pt x="116" y="23"/>
                </a:cubicBezTo>
                <a:cubicBezTo>
                  <a:pt x="152" y="23"/>
                  <a:pt x="268" y="23"/>
                  <a:pt x="272" y="23"/>
                </a:cubicBezTo>
                <a:close/>
              </a:path>
            </a:pathLst>
          </a:custGeom>
          <a:solidFill>
            <a:srgbClr val="000000"/>
          </a:solidFill>
          <a:ln>
            <a:noFill/>
          </a:ln>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51" name="Freeform 618"/>
          <p:cNvSpPr>
            <a:spLocks/>
          </p:cNvSpPr>
          <p:nvPr/>
        </p:nvSpPr>
        <p:spPr bwMode="auto">
          <a:xfrm>
            <a:off x="2402995" y="2263688"/>
            <a:ext cx="386854" cy="2063211"/>
          </a:xfrm>
          <a:custGeom>
            <a:avLst/>
            <a:gdLst>
              <a:gd name="T0" fmla="*/ 0 w 58"/>
              <a:gd name="T1" fmla="*/ 0 h 309"/>
              <a:gd name="T2" fmla="*/ 0 w 58"/>
              <a:gd name="T3" fmla="*/ 280 h 309"/>
              <a:gd name="T4" fmla="*/ 29 w 58"/>
              <a:gd name="T5" fmla="*/ 309 h 309"/>
              <a:gd name="T6" fmla="*/ 29 w 58"/>
              <a:gd name="T7" fmla="*/ 309 h 309"/>
              <a:gd name="T8" fmla="*/ 58 w 58"/>
              <a:gd name="T9" fmla="*/ 280 h 309"/>
              <a:gd name="T10" fmla="*/ 58 w 58"/>
              <a:gd name="T11" fmla="*/ 0 h 309"/>
              <a:gd name="T12" fmla="*/ 0 w 58"/>
              <a:gd name="T13" fmla="*/ 0 h 309"/>
            </a:gdLst>
            <a:ahLst/>
            <a:cxnLst>
              <a:cxn ang="0">
                <a:pos x="T0" y="T1"/>
              </a:cxn>
              <a:cxn ang="0">
                <a:pos x="T2" y="T3"/>
              </a:cxn>
              <a:cxn ang="0">
                <a:pos x="T4" y="T5"/>
              </a:cxn>
              <a:cxn ang="0">
                <a:pos x="T6" y="T7"/>
              </a:cxn>
              <a:cxn ang="0">
                <a:pos x="T8" y="T9"/>
              </a:cxn>
              <a:cxn ang="0">
                <a:pos x="T10" y="T11"/>
              </a:cxn>
              <a:cxn ang="0">
                <a:pos x="T12" y="T13"/>
              </a:cxn>
            </a:cxnLst>
            <a:rect l="0" t="0" r="r" b="b"/>
            <a:pathLst>
              <a:path w="58" h="309">
                <a:moveTo>
                  <a:pt x="0" y="0"/>
                </a:moveTo>
                <a:cubicBezTo>
                  <a:pt x="0" y="280"/>
                  <a:pt x="0" y="280"/>
                  <a:pt x="0" y="280"/>
                </a:cubicBezTo>
                <a:cubicBezTo>
                  <a:pt x="0" y="296"/>
                  <a:pt x="13" y="309"/>
                  <a:pt x="29" y="309"/>
                </a:cubicBezTo>
                <a:cubicBezTo>
                  <a:pt x="29" y="309"/>
                  <a:pt x="29" y="309"/>
                  <a:pt x="29" y="309"/>
                </a:cubicBezTo>
                <a:cubicBezTo>
                  <a:pt x="45" y="309"/>
                  <a:pt x="58" y="296"/>
                  <a:pt x="58" y="280"/>
                </a:cubicBezTo>
                <a:cubicBezTo>
                  <a:pt x="58" y="0"/>
                  <a:pt x="58" y="0"/>
                  <a:pt x="58" y="0"/>
                </a:cubicBezTo>
                <a:lnTo>
                  <a:pt x="0" y="0"/>
                </a:lnTo>
                <a:close/>
              </a:path>
            </a:pathLst>
          </a:custGeom>
          <a:solidFill>
            <a:srgbClr val="000000"/>
          </a:solidFill>
          <a:ln>
            <a:noFill/>
          </a:ln>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52" name="Freeform 619"/>
          <p:cNvSpPr>
            <a:spLocks/>
          </p:cNvSpPr>
          <p:nvPr/>
        </p:nvSpPr>
        <p:spPr bwMode="auto">
          <a:xfrm>
            <a:off x="2483035" y="3186942"/>
            <a:ext cx="226777" cy="1019902"/>
          </a:xfrm>
          <a:custGeom>
            <a:avLst/>
            <a:gdLst>
              <a:gd name="T0" fmla="*/ 0 w 34"/>
              <a:gd name="T1" fmla="*/ 0 h 272"/>
              <a:gd name="T2" fmla="*/ 0 w 34"/>
              <a:gd name="T3" fmla="*/ 245 h 272"/>
              <a:gd name="T4" fmla="*/ 17 w 34"/>
              <a:gd name="T5" fmla="*/ 272 h 272"/>
              <a:gd name="T6" fmla="*/ 17 w 34"/>
              <a:gd name="T7" fmla="*/ 272 h 272"/>
              <a:gd name="T8" fmla="*/ 34 w 34"/>
              <a:gd name="T9" fmla="*/ 245 h 272"/>
              <a:gd name="T10" fmla="*/ 34 w 34"/>
              <a:gd name="T11" fmla="*/ 0 h 272"/>
              <a:gd name="T12" fmla="*/ 0 w 34"/>
              <a:gd name="T13" fmla="*/ 0 h 272"/>
            </a:gdLst>
            <a:ahLst/>
            <a:cxnLst>
              <a:cxn ang="0">
                <a:pos x="T0" y="T1"/>
              </a:cxn>
              <a:cxn ang="0">
                <a:pos x="T2" y="T3"/>
              </a:cxn>
              <a:cxn ang="0">
                <a:pos x="T4" y="T5"/>
              </a:cxn>
              <a:cxn ang="0">
                <a:pos x="T6" y="T7"/>
              </a:cxn>
              <a:cxn ang="0">
                <a:pos x="T8" y="T9"/>
              </a:cxn>
              <a:cxn ang="0">
                <a:pos x="T10" y="T11"/>
              </a:cxn>
              <a:cxn ang="0">
                <a:pos x="T12" y="T13"/>
              </a:cxn>
            </a:cxnLst>
            <a:rect l="0" t="0" r="r" b="b"/>
            <a:pathLst>
              <a:path w="34" h="272">
                <a:moveTo>
                  <a:pt x="0" y="0"/>
                </a:moveTo>
                <a:cubicBezTo>
                  <a:pt x="0" y="245"/>
                  <a:pt x="0" y="245"/>
                  <a:pt x="0" y="245"/>
                </a:cubicBezTo>
                <a:cubicBezTo>
                  <a:pt x="0" y="260"/>
                  <a:pt x="8" y="272"/>
                  <a:pt x="17" y="272"/>
                </a:cubicBezTo>
                <a:cubicBezTo>
                  <a:pt x="17" y="272"/>
                  <a:pt x="17" y="272"/>
                  <a:pt x="17" y="272"/>
                </a:cubicBezTo>
                <a:cubicBezTo>
                  <a:pt x="27" y="272"/>
                  <a:pt x="34" y="260"/>
                  <a:pt x="34" y="245"/>
                </a:cubicBezTo>
                <a:cubicBezTo>
                  <a:pt x="34" y="0"/>
                  <a:pt x="34" y="0"/>
                  <a:pt x="34" y="0"/>
                </a:cubicBez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53" name="Freeform 620"/>
          <p:cNvSpPr>
            <a:spLocks/>
          </p:cNvSpPr>
          <p:nvPr/>
        </p:nvSpPr>
        <p:spPr bwMode="auto">
          <a:xfrm>
            <a:off x="2354098" y="2139185"/>
            <a:ext cx="489123" cy="71145"/>
          </a:xfrm>
          <a:custGeom>
            <a:avLst/>
            <a:gdLst>
              <a:gd name="T0" fmla="*/ 68 w 73"/>
              <a:gd name="T1" fmla="*/ 0 h 11"/>
              <a:gd name="T2" fmla="*/ 5 w 73"/>
              <a:gd name="T3" fmla="*/ 0 h 11"/>
              <a:gd name="T4" fmla="*/ 0 w 73"/>
              <a:gd name="T5" fmla="*/ 6 h 11"/>
              <a:gd name="T6" fmla="*/ 0 w 73"/>
              <a:gd name="T7" fmla="*/ 6 h 11"/>
              <a:gd name="T8" fmla="*/ 5 w 73"/>
              <a:gd name="T9" fmla="*/ 11 h 11"/>
              <a:gd name="T10" fmla="*/ 68 w 73"/>
              <a:gd name="T11" fmla="*/ 11 h 11"/>
              <a:gd name="T12" fmla="*/ 73 w 73"/>
              <a:gd name="T13" fmla="*/ 6 h 11"/>
              <a:gd name="T14" fmla="*/ 73 w 73"/>
              <a:gd name="T15" fmla="*/ 6 h 11"/>
              <a:gd name="T16" fmla="*/ 68 w 73"/>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1">
                <a:moveTo>
                  <a:pt x="68" y="0"/>
                </a:moveTo>
                <a:cubicBezTo>
                  <a:pt x="5" y="0"/>
                  <a:pt x="5" y="0"/>
                  <a:pt x="5" y="0"/>
                </a:cubicBezTo>
                <a:cubicBezTo>
                  <a:pt x="2" y="0"/>
                  <a:pt x="0" y="3"/>
                  <a:pt x="0" y="6"/>
                </a:cubicBezTo>
                <a:cubicBezTo>
                  <a:pt x="0" y="6"/>
                  <a:pt x="0" y="6"/>
                  <a:pt x="0" y="6"/>
                </a:cubicBezTo>
                <a:cubicBezTo>
                  <a:pt x="0" y="8"/>
                  <a:pt x="2" y="11"/>
                  <a:pt x="5" y="11"/>
                </a:cubicBezTo>
                <a:cubicBezTo>
                  <a:pt x="68" y="11"/>
                  <a:pt x="68" y="11"/>
                  <a:pt x="68" y="11"/>
                </a:cubicBezTo>
                <a:cubicBezTo>
                  <a:pt x="70" y="11"/>
                  <a:pt x="73" y="8"/>
                  <a:pt x="73" y="6"/>
                </a:cubicBezTo>
                <a:cubicBezTo>
                  <a:pt x="73" y="6"/>
                  <a:pt x="73" y="6"/>
                  <a:pt x="73" y="6"/>
                </a:cubicBezTo>
                <a:cubicBezTo>
                  <a:pt x="73" y="3"/>
                  <a:pt x="70" y="0"/>
                  <a:pt x="68" y="0"/>
                </a:cubicBezTo>
                <a:close/>
              </a:path>
            </a:pathLst>
          </a:custGeom>
          <a:solidFill>
            <a:srgbClr val="000000"/>
          </a:solidFill>
          <a:ln>
            <a:noFill/>
          </a:ln>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54" name="Freeform 621"/>
          <p:cNvSpPr>
            <a:spLocks/>
          </p:cNvSpPr>
          <p:nvPr/>
        </p:nvSpPr>
        <p:spPr bwMode="auto">
          <a:xfrm>
            <a:off x="3096661" y="2263688"/>
            <a:ext cx="377960" cy="2063211"/>
          </a:xfrm>
          <a:custGeom>
            <a:avLst/>
            <a:gdLst>
              <a:gd name="T0" fmla="*/ 0 w 57"/>
              <a:gd name="T1" fmla="*/ 0 h 309"/>
              <a:gd name="T2" fmla="*/ 0 w 57"/>
              <a:gd name="T3" fmla="*/ 280 h 309"/>
              <a:gd name="T4" fmla="*/ 29 w 57"/>
              <a:gd name="T5" fmla="*/ 309 h 309"/>
              <a:gd name="T6" fmla="*/ 29 w 57"/>
              <a:gd name="T7" fmla="*/ 309 h 309"/>
              <a:gd name="T8" fmla="*/ 57 w 57"/>
              <a:gd name="T9" fmla="*/ 280 h 309"/>
              <a:gd name="T10" fmla="*/ 57 w 57"/>
              <a:gd name="T11" fmla="*/ 0 h 309"/>
              <a:gd name="T12" fmla="*/ 0 w 57"/>
              <a:gd name="T13" fmla="*/ 0 h 309"/>
            </a:gdLst>
            <a:ahLst/>
            <a:cxnLst>
              <a:cxn ang="0">
                <a:pos x="T0" y="T1"/>
              </a:cxn>
              <a:cxn ang="0">
                <a:pos x="T2" y="T3"/>
              </a:cxn>
              <a:cxn ang="0">
                <a:pos x="T4" y="T5"/>
              </a:cxn>
              <a:cxn ang="0">
                <a:pos x="T6" y="T7"/>
              </a:cxn>
              <a:cxn ang="0">
                <a:pos x="T8" y="T9"/>
              </a:cxn>
              <a:cxn ang="0">
                <a:pos x="T10" y="T11"/>
              </a:cxn>
              <a:cxn ang="0">
                <a:pos x="T12" y="T13"/>
              </a:cxn>
            </a:cxnLst>
            <a:rect l="0" t="0" r="r" b="b"/>
            <a:pathLst>
              <a:path w="57" h="309">
                <a:moveTo>
                  <a:pt x="0" y="0"/>
                </a:moveTo>
                <a:cubicBezTo>
                  <a:pt x="0" y="280"/>
                  <a:pt x="0" y="280"/>
                  <a:pt x="0" y="280"/>
                </a:cubicBezTo>
                <a:cubicBezTo>
                  <a:pt x="0" y="296"/>
                  <a:pt x="13" y="309"/>
                  <a:pt x="29" y="309"/>
                </a:cubicBezTo>
                <a:cubicBezTo>
                  <a:pt x="29" y="309"/>
                  <a:pt x="29" y="309"/>
                  <a:pt x="29" y="309"/>
                </a:cubicBezTo>
                <a:cubicBezTo>
                  <a:pt x="44" y="309"/>
                  <a:pt x="57" y="296"/>
                  <a:pt x="57" y="280"/>
                </a:cubicBezTo>
                <a:cubicBezTo>
                  <a:pt x="57" y="0"/>
                  <a:pt x="57" y="0"/>
                  <a:pt x="57" y="0"/>
                </a:cubicBezTo>
                <a:lnTo>
                  <a:pt x="0" y="0"/>
                </a:lnTo>
                <a:close/>
              </a:path>
            </a:pathLst>
          </a:custGeom>
          <a:solidFill>
            <a:srgbClr val="000000"/>
          </a:solidFill>
          <a:ln>
            <a:noFill/>
          </a:ln>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56" name="Freeform 623"/>
          <p:cNvSpPr>
            <a:spLocks/>
          </p:cNvSpPr>
          <p:nvPr/>
        </p:nvSpPr>
        <p:spPr bwMode="auto">
          <a:xfrm>
            <a:off x="3043302" y="2139185"/>
            <a:ext cx="484678" cy="71145"/>
          </a:xfrm>
          <a:custGeom>
            <a:avLst/>
            <a:gdLst>
              <a:gd name="T0" fmla="*/ 68 w 73"/>
              <a:gd name="T1" fmla="*/ 0 h 11"/>
              <a:gd name="T2" fmla="*/ 5 w 73"/>
              <a:gd name="T3" fmla="*/ 0 h 11"/>
              <a:gd name="T4" fmla="*/ 0 w 73"/>
              <a:gd name="T5" fmla="*/ 6 h 11"/>
              <a:gd name="T6" fmla="*/ 0 w 73"/>
              <a:gd name="T7" fmla="*/ 6 h 11"/>
              <a:gd name="T8" fmla="*/ 5 w 73"/>
              <a:gd name="T9" fmla="*/ 11 h 11"/>
              <a:gd name="T10" fmla="*/ 68 w 73"/>
              <a:gd name="T11" fmla="*/ 11 h 11"/>
              <a:gd name="T12" fmla="*/ 73 w 73"/>
              <a:gd name="T13" fmla="*/ 6 h 11"/>
              <a:gd name="T14" fmla="*/ 73 w 73"/>
              <a:gd name="T15" fmla="*/ 6 h 11"/>
              <a:gd name="T16" fmla="*/ 68 w 73"/>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1">
                <a:moveTo>
                  <a:pt x="68" y="0"/>
                </a:moveTo>
                <a:cubicBezTo>
                  <a:pt x="5" y="0"/>
                  <a:pt x="5" y="0"/>
                  <a:pt x="5" y="0"/>
                </a:cubicBezTo>
                <a:cubicBezTo>
                  <a:pt x="2" y="0"/>
                  <a:pt x="0" y="3"/>
                  <a:pt x="0" y="6"/>
                </a:cubicBezTo>
                <a:cubicBezTo>
                  <a:pt x="0" y="6"/>
                  <a:pt x="0" y="6"/>
                  <a:pt x="0" y="6"/>
                </a:cubicBezTo>
                <a:cubicBezTo>
                  <a:pt x="0" y="8"/>
                  <a:pt x="2" y="11"/>
                  <a:pt x="5" y="11"/>
                </a:cubicBezTo>
                <a:cubicBezTo>
                  <a:pt x="68" y="11"/>
                  <a:pt x="68" y="11"/>
                  <a:pt x="68" y="11"/>
                </a:cubicBezTo>
                <a:cubicBezTo>
                  <a:pt x="71" y="11"/>
                  <a:pt x="73" y="8"/>
                  <a:pt x="73" y="6"/>
                </a:cubicBezTo>
                <a:cubicBezTo>
                  <a:pt x="73" y="6"/>
                  <a:pt x="73" y="6"/>
                  <a:pt x="73" y="6"/>
                </a:cubicBezTo>
                <a:cubicBezTo>
                  <a:pt x="73" y="3"/>
                  <a:pt x="71" y="0"/>
                  <a:pt x="68" y="0"/>
                </a:cubicBezTo>
                <a:close/>
              </a:path>
            </a:pathLst>
          </a:custGeom>
          <a:solidFill>
            <a:srgbClr val="000000"/>
          </a:solidFill>
          <a:ln>
            <a:noFill/>
          </a:ln>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57" name="Freeform 624"/>
          <p:cNvSpPr>
            <a:spLocks/>
          </p:cNvSpPr>
          <p:nvPr/>
        </p:nvSpPr>
        <p:spPr bwMode="auto">
          <a:xfrm>
            <a:off x="3781433" y="2263688"/>
            <a:ext cx="386854" cy="2063211"/>
          </a:xfrm>
          <a:custGeom>
            <a:avLst/>
            <a:gdLst>
              <a:gd name="T0" fmla="*/ 0 w 58"/>
              <a:gd name="T1" fmla="*/ 0 h 309"/>
              <a:gd name="T2" fmla="*/ 0 w 58"/>
              <a:gd name="T3" fmla="*/ 280 h 309"/>
              <a:gd name="T4" fmla="*/ 29 w 58"/>
              <a:gd name="T5" fmla="*/ 309 h 309"/>
              <a:gd name="T6" fmla="*/ 29 w 58"/>
              <a:gd name="T7" fmla="*/ 309 h 309"/>
              <a:gd name="T8" fmla="*/ 58 w 58"/>
              <a:gd name="T9" fmla="*/ 280 h 309"/>
              <a:gd name="T10" fmla="*/ 58 w 58"/>
              <a:gd name="T11" fmla="*/ 0 h 309"/>
              <a:gd name="T12" fmla="*/ 0 w 58"/>
              <a:gd name="T13" fmla="*/ 0 h 309"/>
            </a:gdLst>
            <a:ahLst/>
            <a:cxnLst>
              <a:cxn ang="0">
                <a:pos x="T0" y="T1"/>
              </a:cxn>
              <a:cxn ang="0">
                <a:pos x="T2" y="T3"/>
              </a:cxn>
              <a:cxn ang="0">
                <a:pos x="T4" y="T5"/>
              </a:cxn>
              <a:cxn ang="0">
                <a:pos x="T6" y="T7"/>
              </a:cxn>
              <a:cxn ang="0">
                <a:pos x="T8" y="T9"/>
              </a:cxn>
              <a:cxn ang="0">
                <a:pos x="T10" y="T11"/>
              </a:cxn>
              <a:cxn ang="0">
                <a:pos x="T12" y="T13"/>
              </a:cxn>
            </a:cxnLst>
            <a:rect l="0" t="0" r="r" b="b"/>
            <a:pathLst>
              <a:path w="58" h="309">
                <a:moveTo>
                  <a:pt x="0" y="0"/>
                </a:moveTo>
                <a:cubicBezTo>
                  <a:pt x="0" y="280"/>
                  <a:pt x="0" y="280"/>
                  <a:pt x="0" y="280"/>
                </a:cubicBezTo>
                <a:cubicBezTo>
                  <a:pt x="0" y="296"/>
                  <a:pt x="13" y="309"/>
                  <a:pt x="29" y="309"/>
                </a:cubicBezTo>
                <a:cubicBezTo>
                  <a:pt x="29" y="309"/>
                  <a:pt x="29" y="309"/>
                  <a:pt x="29" y="309"/>
                </a:cubicBezTo>
                <a:cubicBezTo>
                  <a:pt x="45" y="309"/>
                  <a:pt x="58" y="296"/>
                  <a:pt x="58" y="280"/>
                </a:cubicBezTo>
                <a:cubicBezTo>
                  <a:pt x="58" y="0"/>
                  <a:pt x="58" y="0"/>
                  <a:pt x="58" y="0"/>
                </a:cubicBezTo>
                <a:lnTo>
                  <a:pt x="0" y="0"/>
                </a:lnTo>
                <a:close/>
              </a:path>
            </a:pathLst>
          </a:custGeom>
          <a:solidFill>
            <a:srgbClr val="000000"/>
          </a:solidFill>
          <a:ln>
            <a:noFill/>
          </a:ln>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59" name="Freeform 626"/>
          <p:cNvSpPr>
            <a:spLocks/>
          </p:cNvSpPr>
          <p:nvPr/>
        </p:nvSpPr>
        <p:spPr bwMode="auto">
          <a:xfrm>
            <a:off x="3728081" y="2139185"/>
            <a:ext cx="489123" cy="71145"/>
          </a:xfrm>
          <a:custGeom>
            <a:avLst/>
            <a:gdLst>
              <a:gd name="T0" fmla="*/ 68 w 73"/>
              <a:gd name="T1" fmla="*/ 0 h 11"/>
              <a:gd name="T2" fmla="*/ 6 w 73"/>
              <a:gd name="T3" fmla="*/ 0 h 11"/>
              <a:gd name="T4" fmla="*/ 0 w 73"/>
              <a:gd name="T5" fmla="*/ 6 h 11"/>
              <a:gd name="T6" fmla="*/ 0 w 73"/>
              <a:gd name="T7" fmla="*/ 6 h 11"/>
              <a:gd name="T8" fmla="*/ 6 w 73"/>
              <a:gd name="T9" fmla="*/ 11 h 11"/>
              <a:gd name="T10" fmla="*/ 68 w 73"/>
              <a:gd name="T11" fmla="*/ 11 h 11"/>
              <a:gd name="T12" fmla="*/ 73 w 73"/>
              <a:gd name="T13" fmla="*/ 6 h 11"/>
              <a:gd name="T14" fmla="*/ 73 w 73"/>
              <a:gd name="T15" fmla="*/ 6 h 11"/>
              <a:gd name="T16" fmla="*/ 68 w 73"/>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1">
                <a:moveTo>
                  <a:pt x="68" y="0"/>
                </a:moveTo>
                <a:cubicBezTo>
                  <a:pt x="6" y="0"/>
                  <a:pt x="6" y="0"/>
                  <a:pt x="6" y="0"/>
                </a:cubicBezTo>
                <a:cubicBezTo>
                  <a:pt x="3" y="0"/>
                  <a:pt x="0" y="3"/>
                  <a:pt x="0" y="6"/>
                </a:cubicBezTo>
                <a:cubicBezTo>
                  <a:pt x="0" y="6"/>
                  <a:pt x="0" y="6"/>
                  <a:pt x="0" y="6"/>
                </a:cubicBezTo>
                <a:cubicBezTo>
                  <a:pt x="0" y="8"/>
                  <a:pt x="3" y="11"/>
                  <a:pt x="6" y="11"/>
                </a:cubicBezTo>
                <a:cubicBezTo>
                  <a:pt x="68" y="11"/>
                  <a:pt x="68" y="11"/>
                  <a:pt x="68" y="11"/>
                </a:cubicBezTo>
                <a:cubicBezTo>
                  <a:pt x="71" y="11"/>
                  <a:pt x="73" y="8"/>
                  <a:pt x="73" y="6"/>
                </a:cubicBezTo>
                <a:cubicBezTo>
                  <a:pt x="73" y="6"/>
                  <a:pt x="73" y="6"/>
                  <a:pt x="73" y="6"/>
                </a:cubicBezTo>
                <a:cubicBezTo>
                  <a:pt x="73" y="3"/>
                  <a:pt x="71" y="0"/>
                  <a:pt x="68" y="0"/>
                </a:cubicBezTo>
                <a:close/>
              </a:path>
            </a:pathLst>
          </a:custGeom>
          <a:solidFill>
            <a:srgbClr val="000000"/>
          </a:solidFill>
          <a:ln>
            <a:noFill/>
          </a:ln>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60" name="Freeform 627"/>
          <p:cNvSpPr>
            <a:spLocks/>
          </p:cNvSpPr>
          <p:nvPr/>
        </p:nvSpPr>
        <p:spPr bwMode="auto">
          <a:xfrm>
            <a:off x="4470654" y="2263688"/>
            <a:ext cx="386854" cy="2063211"/>
          </a:xfrm>
          <a:custGeom>
            <a:avLst/>
            <a:gdLst>
              <a:gd name="T0" fmla="*/ 0 w 58"/>
              <a:gd name="T1" fmla="*/ 0 h 309"/>
              <a:gd name="T2" fmla="*/ 0 w 58"/>
              <a:gd name="T3" fmla="*/ 280 h 309"/>
              <a:gd name="T4" fmla="*/ 29 w 58"/>
              <a:gd name="T5" fmla="*/ 309 h 309"/>
              <a:gd name="T6" fmla="*/ 29 w 58"/>
              <a:gd name="T7" fmla="*/ 309 h 309"/>
              <a:gd name="T8" fmla="*/ 58 w 58"/>
              <a:gd name="T9" fmla="*/ 280 h 309"/>
              <a:gd name="T10" fmla="*/ 58 w 58"/>
              <a:gd name="T11" fmla="*/ 0 h 309"/>
              <a:gd name="T12" fmla="*/ 0 w 58"/>
              <a:gd name="T13" fmla="*/ 0 h 309"/>
            </a:gdLst>
            <a:ahLst/>
            <a:cxnLst>
              <a:cxn ang="0">
                <a:pos x="T0" y="T1"/>
              </a:cxn>
              <a:cxn ang="0">
                <a:pos x="T2" y="T3"/>
              </a:cxn>
              <a:cxn ang="0">
                <a:pos x="T4" y="T5"/>
              </a:cxn>
              <a:cxn ang="0">
                <a:pos x="T6" y="T7"/>
              </a:cxn>
              <a:cxn ang="0">
                <a:pos x="T8" y="T9"/>
              </a:cxn>
              <a:cxn ang="0">
                <a:pos x="T10" y="T11"/>
              </a:cxn>
              <a:cxn ang="0">
                <a:pos x="T12" y="T13"/>
              </a:cxn>
            </a:cxnLst>
            <a:rect l="0" t="0" r="r" b="b"/>
            <a:pathLst>
              <a:path w="58" h="309">
                <a:moveTo>
                  <a:pt x="0" y="0"/>
                </a:moveTo>
                <a:cubicBezTo>
                  <a:pt x="0" y="280"/>
                  <a:pt x="0" y="280"/>
                  <a:pt x="0" y="280"/>
                </a:cubicBezTo>
                <a:cubicBezTo>
                  <a:pt x="0" y="296"/>
                  <a:pt x="13" y="309"/>
                  <a:pt x="29" y="309"/>
                </a:cubicBezTo>
                <a:cubicBezTo>
                  <a:pt x="29" y="309"/>
                  <a:pt x="29" y="309"/>
                  <a:pt x="29" y="309"/>
                </a:cubicBezTo>
                <a:cubicBezTo>
                  <a:pt x="45" y="309"/>
                  <a:pt x="58" y="296"/>
                  <a:pt x="58" y="280"/>
                </a:cubicBezTo>
                <a:cubicBezTo>
                  <a:pt x="58" y="0"/>
                  <a:pt x="58" y="0"/>
                  <a:pt x="58" y="0"/>
                </a:cubicBezTo>
                <a:lnTo>
                  <a:pt x="0" y="0"/>
                </a:lnTo>
                <a:close/>
              </a:path>
            </a:pathLst>
          </a:custGeom>
          <a:solidFill>
            <a:srgbClr val="000000"/>
          </a:solidFill>
          <a:ln>
            <a:noFill/>
          </a:ln>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62" name="Freeform 629"/>
          <p:cNvSpPr>
            <a:spLocks/>
          </p:cNvSpPr>
          <p:nvPr/>
        </p:nvSpPr>
        <p:spPr bwMode="auto">
          <a:xfrm>
            <a:off x="4421754" y="2139185"/>
            <a:ext cx="489123" cy="71145"/>
          </a:xfrm>
          <a:custGeom>
            <a:avLst/>
            <a:gdLst>
              <a:gd name="T0" fmla="*/ 67 w 73"/>
              <a:gd name="T1" fmla="*/ 0 h 11"/>
              <a:gd name="T2" fmla="*/ 5 w 73"/>
              <a:gd name="T3" fmla="*/ 0 h 11"/>
              <a:gd name="T4" fmla="*/ 0 w 73"/>
              <a:gd name="T5" fmla="*/ 6 h 11"/>
              <a:gd name="T6" fmla="*/ 0 w 73"/>
              <a:gd name="T7" fmla="*/ 6 h 11"/>
              <a:gd name="T8" fmla="*/ 5 w 73"/>
              <a:gd name="T9" fmla="*/ 11 h 11"/>
              <a:gd name="T10" fmla="*/ 67 w 73"/>
              <a:gd name="T11" fmla="*/ 11 h 11"/>
              <a:gd name="T12" fmla="*/ 73 w 73"/>
              <a:gd name="T13" fmla="*/ 6 h 11"/>
              <a:gd name="T14" fmla="*/ 73 w 73"/>
              <a:gd name="T15" fmla="*/ 6 h 11"/>
              <a:gd name="T16" fmla="*/ 67 w 73"/>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1">
                <a:moveTo>
                  <a:pt x="67" y="0"/>
                </a:moveTo>
                <a:cubicBezTo>
                  <a:pt x="5" y="0"/>
                  <a:pt x="5" y="0"/>
                  <a:pt x="5" y="0"/>
                </a:cubicBezTo>
                <a:cubicBezTo>
                  <a:pt x="2" y="0"/>
                  <a:pt x="0" y="3"/>
                  <a:pt x="0" y="6"/>
                </a:cubicBezTo>
                <a:cubicBezTo>
                  <a:pt x="0" y="6"/>
                  <a:pt x="0" y="6"/>
                  <a:pt x="0" y="6"/>
                </a:cubicBezTo>
                <a:cubicBezTo>
                  <a:pt x="0" y="8"/>
                  <a:pt x="2" y="11"/>
                  <a:pt x="5" y="11"/>
                </a:cubicBezTo>
                <a:cubicBezTo>
                  <a:pt x="67" y="11"/>
                  <a:pt x="67" y="11"/>
                  <a:pt x="67" y="11"/>
                </a:cubicBezTo>
                <a:cubicBezTo>
                  <a:pt x="70" y="11"/>
                  <a:pt x="73" y="8"/>
                  <a:pt x="73" y="6"/>
                </a:cubicBezTo>
                <a:cubicBezTo>
                  <a:pt x="73" y="6"/>
                  <a:pt x="73" y="6"/>
                  <a:pt x="73" y="6"/>
                </a:cubicBezTo>
                <a:cubicBezTo>
                  <a:pt x="73" y="3"/>
                  <a:pt x="70" y="0"/>
                  <a:pt x="67" y="0"/>
                </a:cubicBezTo>
                <a:close/>
              </a:path>
            </a:pathLst>
          </a:custGeom>
          <a:solidFill>
            <a:srgbClr val="000000"/>
          </a:solidFill>
          <a:ln>
            <a:noFill/>
          </a:ln>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97" name="Freeform 619"/>
          <p:cNvSpPr>
            <a:spLocks/>
          </p:cNvSpPr>
          <p:nvPr/>
        </p:nvSpPr>
        <p:spPr bwMode="auto">
          <a:xfrm>
            <a:off x="3170079" y="3363347"/>
            <a:ext cx="226777" cy="852295"/>
          </a:xfrm>
          <a:custGeom>
            <a:avLst/>
            <a:gdLst>
              <a:gd name="T0" fmla="*/ 0 w 34"/>
              <a:gd name="T1" fmla="*/ 0 h 272"/>
              <a:gd name="T2" fmla="*/ 0 w 34"/>
              <a:gd name="T3" fmla="*/ 245 h 272"/>
              <a:gd name="T4" fmla="*/ 17 w 34"/>
              <a:gd name="T5" fmla="*/ 272 h 272"/>
              <a:gd name="T6" fmla="*/ 17 w 34"/>
              <a:gd name="T7" fmla="*/ 272 h 272"/>
              <a:gd name="T8" fmla="*/ 34 w 34"/>
              <a:gd name="T9" fmla="*/ 245 h 272"/>
              <a:gd name="T10" fmla="*/ 34 w 34"/>
              <a:gd name="T11" fmla="*/ 0 h 272"/>
              <a:gd name="T12" fmla="*/ 0 w 34"/>
              <a:gd name="T13" fmla="*/ 0 h 272"/>
            </a:gdLst>
            <a:ahLst/>
            <a:cxnLst>
              <a:cxn ang="0">
                <a:pos x="T0" y="T1"/>
              </a:cxn>
              <a:cxn ang="0">
                <a:pos x="T2" y="T3"/>
              </a:cxn>
              <a:cxn ang="0">
                <a:pos x="T4" y="T5"/>
              </a:cxn>
              <a:cxn ang="0">
                <a:pos x="T6" y="T7"/>
              </a:cxn>
              <a:cxn ang="0">
                <a:pos x="T8" y="T9"/>
              </a:cxn>
              <a:cxn ang="0">
                <a:pos x="T10" y="T11"/>
              </a:cxn>
              <a:cxn ang="0">
                <a:pos x="T12" y="T13"/>
              </a:cxn>
            </a:cxnLst>
            <a:rect l="0" t="0" r="r" b="b"/>
            <a:pathLst>
              <a:path w="34" h="272">
                <a:moveTo>
                  <a:pt x="0" y="0"/>
                </a:moveTo>
                <a:cubicBezTo>
                  <a:pt x="0" y="245"/>
                  <a:pt x="0" y="245"/>
                  <a:pt x="0" y="245"/>
                </a:cubicBezTo>
                <a:cubicBezTo>
                  <a:pt x="0" y="260"/>
                  <a:pt x="8" y="272"/>
                  <a:pt x="17" y="272"/>
                </a:cubicBezTo>
                <a:cubicBezTo>
                  <a:pt x="17" y="272"/>
                  <a:pt x="17" y="272"/>
                  <a:pt x="17" y="272"/>
                </a:cubicBezTo>
                <a:cubicBezTo>
                  <a:pt x="27" y="272"/>
                  <a:pt x="34" y="260"/>
                  <a:pt x="34" y="245"/>
                </a:cubicBezTo>
                <a:cubicBezTo>
                  <a:pt x="34" y="0"/>
                  <a:pt x="34" y="0"/>
                  <a:pt x="34" y="0"/>
                </a:cubicBezTo>
                <a:lnTo>
                  <a:pt x="0" y="0"/>
                </a:lnTo>
                <a:close/>
              </a:path>
            </a:pathLst>
          </a:custGeom>
          <a:solidFill>
            <a:schemeClr val="accent3"/>
          </a:solidFill>
          <a:ln>
            <a:noFill/>
          </a:ln>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201" name="Freeform 619"/>
          <p:cNvSpPr>
            <a:spLocks/>
          </p:cNvSpPr>
          <p:nvPr/>
        </p:nvSpPr>
        <p:spPr bwMode="auto">
          <a:xfrm>
            <a:off x="3864646" y="3363341"/>
            <a:ext cx="226777" cy="853551"/>
          </a:xfrm>
          <a:custGeom>
            <a:avLst/>
            <a:gdLst>
              <a:gd name="T0" fmla="*/ 0 w 34"/>
              <a:gd name="T1" fmla="*/ 0 h 272"/>
              <a:gd name="T2" fmla="*/ 0 w 34"/>
              <a:gd name="T3" fmla="*/ 245 h 272"/>
              <a:gd name="T4" fmla="*/ 17 w 34"/>
              <a:gd name="T5" fmla="*/ 272 h 272"/>
              <a:gd name="T6" fmla="*/ 17 w 34"/>
              <a:gd name="T7" fmla="*/ 272 h 272"/>
              <a:gd name="T8" fmla="*/ 34 w 34"/>
              <a:gd name="T9" fmla="*/ 245 h 272"/>
              <a:gd name="T10" fmla="*/ 34 w 34"/>
              <a:gd name="T11" fmla="*/ 0 h 272"/>
              <a:gd name="T12" fmla="*/ 0 w 34"/>
              <a:gd name="T13" fmla="*/ 0 h 272"/>
            </a:gdLst>
            <a:ahLst/>
            <a:cxnLst>
              <a:cxn ang="0">
                <a:pos x="T0" y="T1"/>
              </a:cxn>
              <a:cxn ang="0">
                <a:pos x="T2" y="T3"/>
              </a:cxn>
              <a:cxn ang="0">
                <a:pos x="T4" y="T5"/>
              </a:cxn>
              <a:cxn ang="0">
                <a:pos x="T6" y="T7"/>
              </a:cxn>
              <a:cxn ang="0">
                <a:pos x="T8" y="T9"/>
              </a:cxn>
              <a:cxn ang="0">
                <a:pos x="T10" y="T11"/>
              </a:cxn>
              <a:cxn ang="0">
                <a:pos x="T12" y="T13"/>
              </a:cxn>
            </a:cxnLst>
            <a:rect l="0" t="0" r="r" b="b"/>
            <a:pathLst>
              <a:path w="34" h="272">
                <a:moveTo>
                  <a:pt x="0" y="0"/>
                </a:moveTo>
                <a:cubicBezTo>
                  <a:pt x="0" y="245"/>
                  <a:pt x="0" y="245"/>
                  <a:pt x="0" y="245"/>
                </a:cubicBezTo>
                <a:cubicBezTo>
                  <a:pt x="0" y="260"/>
                  <a:pt x="8" y="272"/>
                  <a:pt x="17" y="272"/>
                </a:cubicBezTo>
                <a:cubicBezTo>
                  <a:pt x="17" y="272"/>
                  <a:pt x="17" y="272"/>
                  <a:pt x="17" y="272"/>
                </a:cubicBezTo>
                <a:cubicBezTo>
                  <a:pt x="27" y="272"/>
                  <a:pt x="34" y="260"/>
                  <a:pt x="34" y="245"/>
                </a:cubicBezTo>
                <a:cubicBezTo>
                  <a:pt x="34" y="0"/>
                  <a:pt x="34" y="0"/>
                  <a:pt x="34" y="0"/>
                </a:cubicBezTo>
                <a:lnTo>
                  <a:pt x="0" y="0"/>
                </a:lnTo>
                <a:close/>
              </a:path>
            </a:pathLst>
          </a:custGeom>
          <a:solidFill>
            <a:srgbClr val="FF6600"/>
          </a:solidFill>
          <a:ln>
            <a:noFill/>
          </a:ln>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205" name="Freeform 619"/>
          <p:cNvSpPr>
            <a:spLocks/>
          </p:cNvSpPr>
          <p:nvPr/>
        </p:nvSpPr>
        <p:spPr bwMode="auto">
          <a:xfrm>
            <a:off x="4544624" y="2538933"/>
            <a:ext cx="226777" cy="1679214"/>
          </a:xfrm>
          <a:custGeom>
            <a:avLst/>
            <a:gdLst>
              <a:gd name="T0" fmla="*/ 0 w 34"/>
              <a:gd name="T1" fmla="*/ 0 h 272"/>
              <a:gd name="T2" fmla="*/ 0 w 34"/>
              <a:gd name="T3" fmla="*/ 245 h 272"/>
              <a:gd name="T4" fmla="*/ 17 w 34"/>
              <a:gd name="T5" fmla="*/ 272 h 272"/>
              <a:gd name="T6" fmla="*/ 17 w 34"/>
              <a:gd name="T7" fmla="*/ 272 h 272"/>
              <a:gd name="T8" fmla="*/ 34 w 34"/>
              <a:gd name="T9" fmla="*/ 245 h 272"/>
              <a:gd name="T10" fmla="*/ 34 w 34"/>
              <a:gd name="T11" fmla="*/ 0 h 272"/>
              <a:gd name="T12" fmla="*/ 0 w 34"/>
              <a:gd name="T13" fmla="*/ 0 h 272"/>
            </a:gdLst>
            <a:ahLst/>
            <a:cxnLst>
              <a:cxn ang="0">
                <a:pos x="T0" y="T1"/>
              </a:cxn>
              <a:cxn ang="0">
                <a:pos x="T2" y="T3"/>
              </a:cxn>
              <a:cxn ang="0">
                <a:pos x="T4" y="T5"/>
              </a:cxn>
              <a:cxn ang="0">
                <a:pos x="T6" y="T7"/>
              </a:cxn>
              <a:cxn ang="0">
                <a:pos x="T8" y="T9"/>
              </a:cxn>
              <a:cxn ang="0">
                <a:pos x="T10" y="T11"/>
              </a:cxn>
              <a:cxn ang="0">
                <a:pos x="T12" y="T13"/>
              </a:cxn>
            </a:cxnLst>
            <a:rect l="0" t="0" r="r" b="b"/>
            <a:pathLst>
              <a:path w="34" h="272">
                <a:moveTo>
                  <a:pt x="0" y="0"/>
                </a:moveTo>
                <a:cubicBezTo>
                  <a:pt x="0" y="245"/>
                  <a:pt x="0" y="245"/>
                  <a:pt x="0" y="245"/>
                </a:cubicBezTo>
                <a:cubicBezTo>
                  <a:pt x="0" y="260"/>
                  <a:pt x="8" y="272"/>
                  <a:pt x="17" y="272"/>
                </a:cubicBezTo>
                <a:cubicBezTo>
                  <a:pt x="17" y="272"/>
                  <a:pt x="17" y="272"/>
                  <a:pt x="17" y="272"/>
                </a:cubicBezTo>
                <a:cubicBezTo>
                  <a:pt x="27" y="272"/>
                  <a:pt x="34" y="260"/>
                  <a:pt x="34" y="245"/>
                </a:cubicBezTo>
                <a:cubicBezTo>
                  <a:pt x="34" y="0"/>
                  <a:pt x="34" y="0"/>
                  <a:pt x="34" y="0"/>
                </a:cubicBezTo>
                <a:lnTo>
                  <a:pt x="0" y="0"/>
                </a:lnTo>
                <a:close/>
              </a:path>
            </a:pathLst>
          </a:custGeom>
          <a:solidFill>
            <a:schemeClr val="bg1">
              <a:lumMod val="50000"/>
            </a:schemeClr>
          </a:solidFill>
          <a:ln>
            <a:noFill/>
          </a:ln>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grpSp>
        <p:nvGrpSpPr>
          <p:cNvPr id="163" name="Vial Stand"/>
          <p:cNvGrpSpPr/>
          <p:nvPr/>
        </p:nvGrpSpPr>
        <p:grpSpPr>
          <a:xfrm>
            <a:off x="1985087" y="3462828"/>
            <a:ext cx="4684222" cy="1098302"/>
            <a:chOff x="5192713" y="6056313"/>
            <a:chExt cx="1168400" cy="392112"/>
          </a:xfrm>
          <a:solidFill>
            <a:srgbClr val="000000"/>
          </a:solidFill>
        </p:grpSpPr>
        <p:sp>
          <p:nvSpPr>
            <p:cNvPr id="164" name="Rectangle 630"/>
            <p:cNvSpPr>
              <a:spLocks noChangeArrowheads="1"/>
            </p:cNvSpPr>
            <p:nvPr/>
          </p:nvSpPr>
          <p:spPr bwMode="auto">
            <a:xfrm>
              <a:off x="5192713" y="6056313"/>
              <a:ext cx="1168400" cy="3492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latin typeface="Georgia"/>
              </a:endParaRPr>
            </a:p>
          </p:txBody>
        </p:sp>
        <p:sp>
          <p:nvSpPr>
            <p:cNvPr id="165" name="Rectangle 631"/>
            <p:cNvSpPr>
              <a:spLocks noChangeArrowheads="1"/>
            </p:cNvSpPr>
            <p:nvPr/>
          </p:nvSpPr>
          <p:spPr bwMode="auto">
            <a:xfrm>
              <a:off x="5192713" y="6413500"/>
              <a:ext cx="1168400" cy="3492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latin typeface="Georgia"/>
              </a:endParaRPr>
            </a:p>
          </p:txBody>
        </p:sp>
        <p:sp>
          <p:nvSpPr>
            <p:cNvPr id="166" name="Rectangle 632"/>
            <p:cNvSpPr>
              <a:spLocks noChangeArrowheads="1"/>
            </p:cNvSpPr>
            <p:nvPr/>
          </p:nvSpPr>
          <p:spPr bwMode="auto">
            <a:xfrm>
              <a:off x="5240338" y="6072188"/>
              <a:ext cx="47625" cy="35242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latin typeface="Georgia"/>
              </a:endParaRPr>
            </a:p>
          </p:txBody>
        </p:sp>
        <p:sp>
          <p:nvSpPr>
            <p:cNvPr id="167" name="Rectangle 633"/>
            <p:cNvSpPr>
              <a:spLocks noChangeArrowheads="1"/>
            </p:cNvSpPr>
            <p:nvPr/>
          </p:nvSpPr>
          <p:spPr bwMode="auto">
            <a:xfrm>
              <a:off x="6256338" y="6072188"/>
              <a:ext cx="50800" cy="35242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latin typeface="Georgia"/>
              </a:endParaRPr>
            </a:p>
          </p:txBody>
        </p:sp>
      </p:grpSp>
      <p:sp>
        <p:nvSpPr>
          <p:cNvPr id="161" name="Rectangle 80"/>
          <p:cNvSpPr/>
          <p:nvPr/>
        </p:nvSpPr>
        <p:spPr>
          <a:xfrm rot="2341967">
            <a:off x="5637322" y="624817"/>
            <a:ext cx="173966" cy="948620"/>
          </a:xfrm>
          <a:custGeom>
            <a:avLst/>
            <a:gdLst>
              <a:gd name="connsiteX0" fmla="*/ 0 w 321547"/>
              <a:gd name="connsiteY0" fmla="*/ 0 h 876300"/>
              <a:gd name="connsiteX1" fmla="*/ 321547 w 321547"/>
              <a:gd name="connsiteY1" fmla="*/ 0 h 876300"/>
              <a:gd name="connsiteX2" fmla="*/ 321547 w 321547"/>
              <a:gd name="connsiteY2" fmla="*/ 876300 h 876300"/>
              <a:gd name="connsiteX3" fmla="*/ 0 w 321547"/>
              <a:gd name="connsiteY3" fmla="*/ 876300 h 876300"/>
              <a:gd name="connsiteX4" fmla="*/ 0 w 321547"/>
              <a:gd name="connsiteY4" fmla="*/ 0 h 876300"/>
              <a:gd name="connsiteX0" fmla="*/ 0 w 321547"/>
              <a:gd name="connsiteY0" fmla="*/ 0 h 876300"/>
              <a:gd name="connsiteX1" fmla="*/ 321547 w 321547"/>
              <a:gd name="connsiteY1" fmla="*/ 0 h 876300"/>
              <a:gd name="connsiteX2" fmla="*/ 321199 w 321547"/>
              <a:gd name="connsiteY2" fmla="*/ 554482 h 876300"/>
              <a:gd name="connsiteX3" fmla="*/ 321547 w 321547"/>
              <a:gd name="connsiteY3" fmla="*/ 876300 h 876300"/>
              <a:gd name="connsiteX4" fmla="*/ 0 w 321547"/>
              <a:gd name="connsiteY4" fmla="*/ 876300 h 876300"/>
              <a:gd name="connsiteX5" fmla="*/ 0 w 321547"/>
              <a:gd name="connsiteY5" fmla="*/ 0 h 876300"/>
              <a:gd name="connsiteX0" fmla="*/ 349 w 321896"/>
              <a:gd name="connsiteY0" fmla="*/ 0 h 876300"/>
              <a:gd name="connsiteX1" fmla="*/ 321896 w 321896"/>
              <a:gd name="connsiteY1" fmla="*/ 0 h 876300"/>
              <a:gd name="connsiteX2" fmla="*/ 321548 w 321896"/>
              <a:gd name="connsiteY2" fmla="*/ 554482 h 876300"/>
              <a:gd name="connsiteX3" fmla="*/ 321896 w 321896"/>
              <a:gd name="connsiteY3" fmla="*/ 876300 h 876300"/>
              <a:gd name="connsiteX4" fmla="*/ 349 w 321896"/>
              <a:gd name="connsiteY4" fmla="*/ 876300 h 876300"/>
              <a:gd name="connsiteX5" fmla="*/ 0 w 321896"/>
              <a:gd name="connsiteY5" fmla="*/ 569554 h 876300"/>
              <a:gd name="connsiteX6" fmla="*/ 349 w 321896"/>
              <a:gd name="connsiteY6" fmla="*/ 0 h 876300"/>
              <a:gd name="connsiteX0" fmla="*/ 349 w 321896"/>
              <a:gd name="connsiteY0" fmla="*/ 0 h 876300"/>
              <a:gd name="connsiteX1" fmla="*/ 321896 w 321896"/>
              <a:gd name="connsiteY1" fmla="*/ 0 h 876300"/>
              <a:gd name="connsiteX2" fmla="*/ 321548 w 321896"/>
              <a:gd name="connsiteY2" fmla="*/ 554482 h 876300"/>
              <a:gd name="connsiteX3" fmla="*/ 321896 w 321896"/>
              <a:gd name="connsiteY3" fmla="*/ 876300 h 876300"/>
              <a:gd name="connsiteX4" fmla="*/ 105857 w 321896"/>
              <a:gd name="connsiteY4" fmla="*/ 876300 h 876300"/>
              <a:gd name="connsiteX5" fmla="*/ 0 w 321896"/>
              <a:gd name="connsiteY5" fmla="*/ 569554 h 876300"/>
              <a:gd name="connsiteX6" fmla="*/ 349 w 321896"/>
              <a:gd name="connsiteY6" fmla="*/ 0 h 876300"/>
              <a:gd name="connsiteX0" fmla="*/ 349 w 321896"/>
              <a:gd name="connsiteY0" fmla="*/ 0 h 876300"/>
              <a:gd name="connsiteX1" fmla="*/ 321896 w 321896"/>
              <a:gd name="connsiteY1" fmla="*/ 0 h 876300"/>
              <a:gd name="connsiteX2" fmla="*/ 321548 w 321896"/>
              <a:gd name="connsiteY2" fmla="*/ 554482 h 876300"/>
              <a:gd name="connsiteX3" fmla="*/ 321896 w 321896"/>
              <a:gd name="connsiteY3" fmla="*/ 876300 h 876300"/>
              <a:gd name="connsiteX4" fmla="*/ 125954 w 321896"/>
              <a:gd name="connsiteY4" fmla="*/ 876300 h 876300"/>
              <a:gd name="connsiteX5" fmla="*/ 0 w 321896"/>
              <a:gd name="connsiteY5" fmla="*/ 569554 h 876300"/>
              <a:gd name="connsiteX6" fmla="*/ 349 w 321896"/>
              <a:gd name="connsiteY6" fmla="*/ 0 h 876300"/>
              <a:gd name="connsiteX0" fmla="*/ 349 w 321896"/>
              <a:gd name="connsiteY0" fmla="*/ 0 h 881324"/>
              <a:gd name="connsiteX1" fmla="*/ 321896 w 321896"/>
              <a:gd name="connsiteY1" fmla="*/ 0 h 881324"/>
              <a:gd name="connsiteX2" fmla="*/ 321548 w 321896"/>
              <a:gd name="connsiteY2" fmla="*/ 554482 h 881324"/>
              <a:gd name="connsiteX3" fmla="*/ 216388 w 321896"/>
              <a:gd name="connsiteY3" fmla="*/ 881324 h 881324"/>
              <a:gd name="connsiteX4" fmla="*/ 125954 w 321896"/>
              <a:gd name="connsiteY4" fmla="*/ 876300 h 881324"/>
              <a:gd name="connsiteX5" fmla="*/ 0 w 321896"/>
              <a:gd name="connsiteY5" fmla="*/ 569554 h 881324"/>
              <a:gd name="connsiteX6" fmla="*/ 349 w 321896"/>
              <a:gd name="connsiteY6" fmla="*/ 0 h 881324"/>
              <a:gd name="connsiteX0" fmla="*/ 349 w 321896"/>
              <a:gd name="connsiteY0" fmla="*/ 0 h 881324"/>
              <a:gd name="connsiteX1" fmla="*/ 321896 w 321896"/>
              <a:gd name="connsiteY1" fmla="*/ 0 h 881324"/>
              <a:gd name="connsiteX2" fmla="*/ 321548 w 321896"/>
              <a:gd name="connsiteY2" fmla="*/ 554482 h 881324"/>
              <a:gd name="connsiteX3" fmla="*/ 216388 w 321896"/>
              <a:gd name="connsiteY3" fmla="*/ 881324 h 881324"/>
              <a:gd name="connsiteX4" fmla="*/ 125954 w 321896"/>
              <a:gd name="connsiteY4" fmla="*/ 876300 h 881324"/>
              <a:gd name="connsiteX5" fmla="*/ 0 w 321896"/>
              <a:gd name="connsiteY5" fmla="*/ 569554 h 881324"/>
              <a:gd name="connsiteX6" fmla="*/ 349 w 321896"/>
              <a:gd name="connsiteY6" fmla="*/ 0 h 88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896" h="881324">
                <a:moveTo>
                  <a:pt x="349" y="0"/>
                </a:moveTo>
                <a:lnTo>
                  <a:pt x="321896" y="0"/>
                </a:lnTo>
                <a:lnTo>
                  <a:pt x="321548" y="554482"/>
                </a:lnTo>
                <a:cubicBezTo>
                  <a:pt x="286495" y="663429"/>
                  <a:pt x="221296" y="772377"/>
                  <a:pt x="216388" y="881324"/>
                </a:cubicBezTo>
                <a:lnTo>
                  <a:pt x="125954" y="876300"/>
                </a:lnTo>
                <a:cubicBezTo>
                  <a:pt x="125838" y="774051"/>
                  <a:pt x="116" y="671803"/>
                  <a:pt x="0" y="569554"/>
                </a:cubicBezTo>
                <a:cubicBezTo>
                  <a:pt x="116" y="379703"/>
                  <a:pt x="233" y="189851"/>
                  <a:pt x="349" y="0"/>
                </a:cubicBezTo>
                <a:close/>
              </a:path>
            </a:pathLst>
          </a:custGeom>
          <a:solidFill>
            <a:srgbClr val="DF0B0C"/>
          </a:solidFill>
          <a:ln>
            <a:noFill/>
          </a:ln>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72" name="Freeform 627"/>
          <p:cNvSpPr>
            <a:spLocks/>
          </p:cNvSpPr>
          <p:nvPr/>
        </p:nvSpPr>
        <p:spPr bwMode="auto">
          <a:xfrm>
            <a:off x="5154103" y="2275694"/>
            <a:ext cx="386854" cy="2063211"/>
          </a:xfrm>
          <a:custGeom>
            <a:avLst/>
            <a:gdLst>
              <a:gd name="T0" fmla="*/ 0 w 58"/>
              <a:gd name="T1" fmla="*/ 0 h 309"/>
              <a:gd name="T2" fmla="*/ 0 w 58"/>
              <a:gd name="T3" fmla="*/ 280 h 309"/>
              <a:gd name="T4" fmla="*/ 29 w 58"/>
              <a:gd name="T5" fmla="*/ 309 h 309"/>
              <a:gd name="T6" fmla="*/ 29 w 58"/>
              <a:gd name="T7" fmla="*/ 309 h 309"/>
              <a:gd name="T8" fmla="*/ 58 w 58"/>
              <a:gd name="T9" fmla="*/ 280 h 309"/>
              <a:gd name="T10" fmla="*/ 58 w 58"/>
              <a:gd name="T11" fmla="*/ 0 h 309"/>
              <a:gd name="T12" fmla="*/ 0 w 58"/>
              <a:gd name="T13" fmla="*/ 0 h 309"/>
            </a:gdLst>
            <a:ahLst/>
            <a:cxnLst>
              <a:cxn ang="0">
                <a:pos x="T0" y="T1"/>
              </a:cxn>
              <a:cxn ang="0">
                <a:pos x="T2" y="T3"/>
              </a:cxn>
              <a:cxn ang="0">
                <a:pos x="T4" y="T5"/>
              </a:cxn>
              <a:cxn ang="0">
                <a:pos x="T6" y="T7"/>
              </a:cxn>
              <a:cxn ang="0">
                <a:pos x="T8" y="T9"/>
              </a:cxn>
              <a:cxn ang="0">
                <a:pos x="T10" y="T11"/>
              </a:cxn>
              <a:cxn ang="0">
                <a:pos x="T12" y="T13"/>
              </a:cxn>
            </a:cxnLst>
            <a:rect l="0" t="0" r="r" b="b"/>
            <a:pathLst>
              <a:path w="58" h="309">
                <a:moveTo>
                  <a:pt x="0" y="0"/>
                </a:moveTo>
                <a:cubicBezTo>
                  <a:pt x="0" y="280"/>
                  <a:pt x="0" y="280"/>
                  <a:pt x="0" y="280"/>
                </a:cubicBezTo>
                <a:cubicBezTo>
                  <a:pt x="0" y="296"/>
                  <a:pt x="13" y="309"/>
                  <a:pt x="29" y="309"/>
                </a:cubicBezTo>
                <a:cubicBezTo>
                  <a:pt x="29" y="309"/>
                  <a:pt x="29" y="309"/>
                  <a:pt x="29" y="309"/>
                </a:cubicBezTo>
                <a:cubicBezTo>
                  <a:pt x="45" y="309"/>
                  <a:pt x="58" y="296"/>
                  <a:pt x="58" y="280"/>
                </a:cubicBezTo>
                <a:cubicBezTo>
                  <a:pt x="58" y="0"/>
                  <a:pt x="58" y="0"/>
                  <a:pt x="58" y="0"/>
                </a:cubicBezTo>
                <a:lnTo>
                  <a:pt x="0" y="0"/>
                </a:lnTo>
                <a:close/>
              </a:path>
            </a:pathLst>
          </a:custGeom>
          <a:solidFill>
            <a:srgbClr val="000000"/>
          </a:solidFill>
          <a:ln>
            <a:noFill/>
          </a:ln>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73" name="Freeform 629"/>
          <p:cNvSpPr>
            <a:spLocks/>
          </p:cNvSpPr>
          <p:nvPr/>
        </p:nvSpPr>
        <p:spPr bwMode="auto">
          <a:xfrm>
            <a:off x="5105203" y="2151188"/>
            <a:ext cx="489123" cy="71145"/>
          </a:xfrm>
          <a:custGeom>
            <a:avLst/>
            <a:gdLst>
              <a:gd name="T0" fmla="*/ 67 w 73"/>
              <a:gd name="T1" fmla="*/ 0 h 11"/>
              <a:gd name="T2" fmla="*/ 5 w 73"/>
              <a:gd name="T3" fmla="*/ 0 h 11"/>
              <a:gd name="T4" fmla="*/ 0 w 73"/>
              <a:gd name="T5" fmla="*/ 6 h 11"/>
              <a:gd name="T6" fmla="*/ 0 w 73"/>
              <a:gd name="T7" fmla="*/ 6 h 11"/>
              <a:gd name="T8" fmla="*/ 5 w 73"/>
              <a:gd name="T9" fmla="*/ 11 h 11"/>
              <a:gd name="T10" fmla="*/ 67 w 73"/>
              <a:gd name="T11" fmla="*/ 11 h 11"/>
              <a:gd name="T12" fmla="*/ 73 w 73"/>
              <a:gd name="T13" fmla="*/ 6 h 11"/>
              <a:gd name="T14" fmla="*/ 73 w 73"/>
              <a:gd name="T15" fmla="*/ 6 h 11"/>
              <a:gd name="T16" fmla="*/ 67 w 73"/>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1">
                <a:moveTo>
                  <a:pt x="67" y="0"/>
                </a:moveTo>
                <a:cubicBezTo>
                  <a:pt x="5" y="0"/>
                  <a:pt x="5" y="0"/>
                  <a:pt x="5" y="0"/>
                </a:cubicBezTo>
                <a:cubicBezTo>
                  <a:pt x="2" y="0"/>
                  <a:pt x="0" y="3"/>
                  <a:pt x="0" y="6"/>
                </a:cubicBezTo>
                <a:cubicBezTo>
                  <a:pt x="0" y="6"/>
                  <a:pt x="0" y="6"/>
                  <a:pt x="0" y="6"/>
                </a:cubicBezTo>
                <a:cubicBezTo>
                  <a:pt x="0" y="8"/>
                  <a:pt x="2" y="11"/>
                  <a:pt x="5" y="11"/>
                </a:cubicBezTo>
                <a:cubicBezTo>
                  <a:pt x="67" y="11"/>
                  <a:pt x="67" y="11"/>
                  <a:pt x="67" y="11"/>
                </a:cubicBezTo>
                <a:cubicBezTo>
                  <a:pt x="70" y="11"/>
                  <a:pt x="73" y="8"/>
                  <a:pt x="73" y="6"/>
                </a:cubicBezTo>
                <a:cubicBezTo>
                  <a:pt x="73" y="6"/>
                  <a:pt x="73" y="6"/>
                  <a:pt x="73" y="6"/>
                </a:cubicBezTo>
                <a:cubicBezTo>
                  <a:pt x="73" y="3"/>
                  <a:pt x="70" y="0"/>
                  <a:pt x="67" y="0"/>
                </a:cubicBezTo>
                <a:close/>
              </a:path>
            </a:pathLst>
          </a:custGeom>
          <a:solidFill>
            <a:srgbClr val="000000"/>
          </a:solidFill>
          <a:ln>
            <a:noFill/>
          </a:ln>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74" name="Freeform 619"/>
          <p:cNvSpPr>
            <a:spLocks/>
          </p:cNvSpPr>
          <p:nvPr/>
        </p:nvSpPr>
        <p:spPr bwMode="auto">
          <a:xfrm>
            <a:off x="5235129" y="2845909"/>
            <a:ext cx="226777" cy="1384249"/>
          </a:xfrm>
          <a:custGeom>
            <a:avLst/>
            <a:gdLst>
              <a:gd name="T0" fmla="*/ 0 w 34"/>
              <a:gd name="T1" fmla="*/ 0 h 272"/>
              <a:gd name="T2" fmla="*/ 0 w 34"/>
              <a:gd name="T3" fmla="*/ 245 h 272"/>
              <a:gd name="T4" fmla="*/ 17 w 34"/>
              <a:gd name="T5" fmla="*/ 272 h 272"/>
              <a:gd name="T6" fmla="*/ 17 w 34"/>
              <a:gd name="T7" fmla="*/ 272 h 272"/>
              <a:gd name="T8" fmla="*/ 34 w 34"/>
              <a:gd name="T9" fmla="*/ 245 h 272"/>
              <a:gd name="T10" fmla="*/ 34 w 34"/>
              <a:gd name="T11" fmla="*/ 0 h 272"/>
              <a:gd name="T12" fmla="*/ 0 w 34"/>
              <a:gd name="T13" fmla="*/ 0 h 272"/>
            </a:gdLst>
            <a:ahLst/>
            <a:cxnLst>
              <a:cxn ang="0">
                <a:pos x="T0" y="T1"/>
              </a:cxn>
              <a:cxn ang="0">
                <a:pos x="T2" y="T3"/>
              </a:cxn>
              <a:cxn ang="0">
                <a:pos x="T4" y="T5"/>
              </a:cxn>
              <a:cxn ang="0">
                <a:pos x="T6" y="T7"/>
              </a:cxn>
              <a:cxn ang="0">
                <a:pos x="T8" y="T9"/>
              </a:cxn>
              <a:cxn ang="0">
                <a:pos x="T10" y="T11"/>
              </a:cxn>
              <a:cxn ang="0">
                <a:pos x="T12" y="T13"/>
              </a:cxn>
            </a:cxnLst>
            <a:rect l="0" t="0" r="r" b="b"/>
            <a:pathLst>
              <a:path w="34" h="272">
                <a:moveTo>
                  <a:pt x="0" y="0"/>
                </a:moveTo>
                <a:cubicBezTo>
                  <a:pt x="0" y="245"/>
                  <a:pt x="0" y="245"/>
                  <a:pt x="0" y="245"/>
                </a:cubicBezTo>
                <a:cubicBezTo>
                  <a:pt x="0" y="260"/>
                  <a:pt x="8" y="272"/>
                  <a:pt x="17" y="272"/>
                </a:cubicBezTo>
                <a:cubicBezTo>
                  <a:pt x="17" y="272"/>
                  <a:pt x="17" y="272"/>
                  <a:pt x="17" y="272"/>
                </a:cubicBezTo>
                <a:cubicBezTo>
                  <a:pt x="27" y="272"/>
                  <a:pt x="34" y="260"/>
                  <a:pt x="34" y="245"/>
                </a:cubicBezTo>
                <a:cubicBezTo>
                  <a:pt x="34" y="0"/>
                  <a:pt x="34" y="0"/>
                  <a:pt x="34" y="0"/>
                </a:cubicBezTo>
                <a:lnTo>
                  <a:pt x="0" y="0"/>
                </a:lnTo>
                <a:close/>
              </a:path>
            </a:pathLst>
          </a:custGeom>
          <a:solidFill>
            <a:srgbClr val="DF0B0C"/>
          </a:solidFill>
          <a:ln>
            <a:noFill/>
          </a:ln>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75" name="Oval 81"/>
          <p:cNvSpPr/>
          <p:nvPr/>
        </p:nvSpPr>
        <p:spPr>
          <a:xfrm rot="208607">
            <a:off x="5274114" y="1457255"/>
            <a:ext cx="230848" cy="601221"/>
          </a:xfrm>
          <a:custGeom>
            <a:avLst/>
            <a:gdLst>
              <a:gd name="connsiteX0" fmla="*/ 0 w 321896"/>
              <a:gd name="connsiteY0" fmla="*/ 246185 h 492370"/>
              <a:gd name="connsiteX1" fmla="*/ 160948 w 321896"/>
              <a:gd name="connsiteY1" fmla="*/ 0 h 492370"/>
              <a:gd name="connsiteX2" fmla="*/ 321896 w 321896"/>
              <a:gd name="connsiteY2" fmla="*/ 246185 h 492370"/>
              <a:gd name="connsiteX3" fmla="*/ 160948 w 321896"/>
              <a:gd name="connsiteY3" fmla="*/ 492370 h 492370"/>
              <a:gd name="connsiteX4" fmla="*/ 0 w 321896"/>
              <a:gd name="connsiteY4" fmla="*/ 246185 h 492370"/>
              <a:gd name="connsiteX0" fmla="*/ 0 w 322562"/>
              <a:gd name="connsiteY0" fmla="*/ 267030 h 513215"/>
              <a:gd name="connsiteX1" fmla="*/ 160948 w 322562"/>
              <a:gd name="connsiteY1" fmla="*/ 20845 h 513215"/>
              <a:gd name="connsiteX2" fmla="*/ 216040 w 322562"/>
              <a:gd name="connsiteY2" fmla="*/ 41422 h 513215"/>
              <a:gd name="connsiteX3" fmla="*/ 321896 w 322562"/>
              <a:gd name="connsiteY3" fmla="*/ 267030 h 513215"/>
              <a:gd name="connsiteX4" fmla="*/ 160948 w 322562"/>
              <a:gd name="connsiteY4" fmla="*/ 513215 h 513215"/>
              <a:gd name="connsiteX5" fmla="*/ 0 w 322562"/>
              <a:gd name="connsiteY5" fmla="*/ 267030 h 513215"/>
              <a:gd name="connsiteX0" fmla="*/ 677 w 323239"/>
              <a:gd name="connsiteY0" fmla="*/ 267030 h 513215"/>
              <a:gd name="connsiteX1" fmla="*/ 106185 w 323239"/>
              <a:gd name="connsiteY1" fmla="*/ 31375 h 513215"/>
              <a:gd name="connsiteX2" fmla="*/ 161625 w 323239"/>
              <a:gd name="connsiteY2" fmla="*/ 20845 h 513215"/>
              <a:gd name="connsiteX3" fmla="*/ 216717 w 323239"/>
              <a:gd name="connsiteY3" fmla="*/ 41422 h 513215"/>
              <a:gd name="connsiteX4" fmla="*/ 322573 w 323239"/>
              <a:gd name="connsiteY4" fmla="*/ 267030 h 513215"/>
              <a:gd name="connsiteX5" fmla="*/ 161625 w 323239"/>
              <a:gd name="connsiteY5" fmla="*/ 513215 h 513215"/>
              <a:gd name="connsiteX6" fmla="*/ 677 w 323239"/>
              <a:gd name="connsiteY6" fmla="*/ 267030 h 513215"/>
              <a:gd name="connsiteX0" fmla="*/ 677 w 323239"/>
              <a:gd name="connsiteY0" fmla="*/ 560674 h 806859"/>
              <a:gd name="connsiteX1" fmla="*/ 106185 w 323239"/>
              <a:gd name="connsiteY1" fmla="*/ 325019 h 806859"/>
              <a:gd name="connsiteX2" fmla="*/ 161625 w 323239"/>
              <a:gd name="connsiteY2" fmla="*/ 2990 h 806859"/>
              <a:gd name="connsiteX3" fmla="*/ 216717 w 323239"/>
              <a:gd name="connsiteY3" fmla="*/ 335066 h 806859"/>
              <a:gd name="connsiteX4" fmla="*/ 322573 w 323239"/>
              <a:gd name="connsiteY4" fmla="*/ 560674 h 806859"/>
              <a:gd name="connsiteX5" fmla="*/ 161625 w 323239"/>
              <a:gd name="connsiteY5" fmla="*/ 806859 h 806859"/>
              <a:gd name="connsiteX6" fmla="*/ 677 w 323239"/>
              <a:gd name="connsiteY6" fmla="*/ 560674 h 806859"/>
              <a:gd name="connsiteX0" fmla="*/ 677 w 322573"/>
              <a:gd name="connsiteY0" fmla="*/ 560674 h 806859"/>
              <a:gd name="connsiteX1" fmla="*/ 106185 w 322573"/>
              <a:gd name="connsiteY1" fmla="*/ 325019 h 806859"/>
              <a:gd name="connsiteX2" fmla="*/ 161625 w 322573"/>
              <a:gd name="connsiteY2" fmla="*/ 2990 h 806859"/>
              <a:gd name="connsiteX3" fmla="*/ 216717 w 322573"/>
              <a:gd name="connsiteY3" fmla="*/ 335066 h 806859"/>
              <a:gd name="connsiteX4" fmla="*/ 322573 w 322573"/>
              <a:gd name="connsiteY4" fmla="*/ 560674 h 806859"/>
              <a:gd name="connsiteX5" fmla="*/ 161625 w 322573"/>
              <a:gd name="connsiteY5" fmla="*/ 806859 h 806859"/>
              <a:gd name="connsiteX6" fmla="*/ 677 w 322573"/>
              <a:gd name="connsiteY6" fmla="*/ 560674 h 806859"/>
              <a:gd name="connsiteX0" fmla="*/ 677 w 322580"/>
              <a:gd name="connsiteY0" fmla="*/ 560674 h 806859"/>
              <a:gd name="connsiteX1" fmla="*/ 106185 w 322580"/>
              <a:gd name="connsiteY1" fmla="*/ 325019 h 806859"/>
              <a:gd name="connsiteX2" fmla="*/ 161625 w 322580"/>
              <a:gd name="connsiteY2" fmla="*/ 2990 h 806859"/>
              <a:gd name="connsiteX3" fmla="*/ 216717 w 322580"/>
              <a:gd name="connsiteY3" fmla="*/ 335066 h 806859"/>
              <a:gd name="connsiteX4" fmla="*/ 322573 w 322580"/>
              <a:gd name="connsiteY4" fmla="*/ 560674 h 806859"/>
              <a:gd name="connsiteX5" fmla="*/ 161625 w 322580"/>
              <a:gd name="connsiteY5" fmla="*/ 806859 h 806859"/>
              <a:gd name="connsiteX6" fmla="*/ 677 w 322580"/>
              <a:gd name="connsiteY6" fmla="*/ 560674 h 806859"/>
              <a:gd name="connsiteX0" fmla="*/ 677 w 322580"/>
              <a:gd name="connsiteY0" fmla="*/ 560674 h 806859"/>
              <a:gd name="connsiteX1" fmla="*/ 106185 w 322580"/>
              <a:gd name="connsiteY1" fmla="*/ 325019 h 806859"/>
              <a:gd name="connsiteX2" fmla="*/ 161625 w 322580"/>
              <a:gd name="connsiteY2" fmla="*/ 2990 h 806859"/>
              <a:gd name="connsiteX3" fmla="*/ 216717 w 322580"/>
              <a:gd name="connsiteY3" fmla="*/ 335066 h 806859"/>
              <a:gd name="connsiteX4" fmla="*/ 322573 w 322580"/>
              <a:gd name="connsiteY4" fmla="*/ 560674 h 806859"/>
              <a:gd name="connsiteX5" fmla="*/ 161625 w 322580"/>
              <a:gd name="connsiteY5" fmla="*/ 806859 h 806859"/>
              <a:gd name="connsiteX6" fmla="*/ 677 w 322580"/>
              <a:gd name="connsiteY6" fmla="*/ 560674 h 806859"/>
              <a:gd name="connsiteX0" fmla="*/ 677 w 322580"/>
              <a:gd name="connsiteY0" fmla="*/ 557692 h 803877"/>
              <a:gd name="connsiteX1" fmla="*/ 106185 w 322580"/>
              <a:gd name="connsiteY1" fmla="*/ 322037 h 803877"/>
              <a:gd name="connsiteX2" fmla="*/ 161625 w 322580"/>
              <a:gd name="connsiteY2" fmla="*/ 8 h 803877"/>
              <a:gd name="connsiteX3" fmla="*/ 231790 w 322580"/>
              <a:gd name="connsiteY3" fmla="*/ 332084 h 803877"/>
              <a:gd name="connsiteX4" fmla="*/ 322573 w 322580"/>
              <a:gd name="connsiteY4" fmla="*/ 557692 h 803877"/>
              <a:gd name="connsiteX5" fmla="*/ 161625 w 322580"/>
              <a:gd name="connsiteY5" fmla="*/ 803877 h 803877"/>
              <a:gd name="connsiteX6" fmla="*/ 677 w 322580"/>
              <a:gd name="connsiteY6" fmla="*/ 557692 h 803877"/>
              <a:gd name="connsiteX0" fmla="*/ 1021 w 322924"/>
              <a:gd name="connsiteY0" fmla="*/ 557692 h 803877"/>
              <a:gd name="connsiteX1" fmla="*/ 96481 w 322924"/>
              <a:gd name="connsiteY1" fmla="*/ 322037 h 803877"/>
              <a:gd name="connsiteX2" fmla="*/ 161969 w 322924"/>
              <a:gd name="connsiteY2" fmla="*/ 8 h 803877"/>
              <a:gd name="connsiteX3" fmla="*/ 232134 w 322924"/>
              <a:gd name="connsiteY3" fmla="*/ 332084 h 803877"/>
              <a:gd name="connsiteX4" fmla="*/ 322917 w 322924"/>
              <a:gd name="connsiteY4" fmla="*/ 557692 h 803877"/>
              <a:gd name="connsiteX5" fmla="*/ 161969 w 322924"/>
              <a:gd name="connsiteY5" fmla="*/ 803877 h 803877"/>
              <a:gd name="connsiteX6" fmla="*/ 1021 w 322924"/>
              <a:gd name="connsiteY6" fmla="*/ 557692 h 803877"/>
              <a:gd name="connsiteX0" fmla="*/ 163 w 322066"/>
              <a:gd name="connsiteY0" fmla="*/ 557692 h 803877"/>
              <a:gd name="connsiteX1" fmla="*/ 95623 w 322066"/>
              <a:gd name="connsiteY1" fmla="*/ 322037 h 803877"/>
              <a:gd name="connsiteX2" fmla="*/ 161111 w 322066"/>
              <a:gd name="connsiteY2" fmla="*/ 8 h 803877"/>
              <a:gd name="connsiteX3" fmla="*/ 231276 w 322066"/>
              <a:gd name="connsiteY3" fmla="*/ 332084 h 803877"/>
              <a:gd name="connsiteX4" fmla="*/ 322059 w 322066"/>
              <a:gd name="connsiteY4" fmla="*/ 557692 h 803877"/>
              <a:gd name="connsiteX5" fmla="*/ 161111 w 322066"/>
              <a:gd name="connsiteY5" fmla="*/ 803877 h 803877"/>
              <a:gd name="connsiteX6" fmla="*/ 163 w 322066"/>
              <a:gd name="connsiteY6" fmla="*/ 557692 h 803877"/>
              <a:gd name="connsiteX0" fmla="*/ 163 w 322066"/>
              <a:gd name="connsiteY0" fmla="*/ 557692 h 803877"/>
              <a:gd name="connsiteX1" fmla="*/ 95623 w 322066"/>
              <a:gd name="connsiteY1" fmla="*/ 322037 h 803877"/>
              <a:gd name="connsiteX2" fmla="*/ 161111 w 322066"/>
              <a:gd name="connsiteY2" fmla="*/ 8 h 803877"/>
              <a:gd name="connsiteX3" fmla="*/ 231276 w 322066"/>
              <a:gd name="connsiteY3" fmla="*/ 332084 h 803877"/>
              <a:gd name="connsiteX4" fmla="*/ 322059 w 322066"/>
              <a:gd name="connsiteY4" fmla="*/ 557692 h 803877"/>
              <a:gd name="connsiteX5" fmla="*/ 161111 w 322066"/>
              <a:gd name="connsiteY5" fmla="*/ 803877 h 803877"/>
              <a:gd name="connsiteX6" fmla="*/ 163 w 322066"/>
              <a:gd name="connsiteY6" fmla="*/ 557692 h 803877"/>
              <a:gd name="connsiteX0" fmla="*/ 163 w 322066"/>
              <a:gd name="connsiteY0" fmla="*/ 557692 h 803877"/>
              <a:gd name="connsiteX1" fmla="*/ 95623 w 322066"/>
              <a:gd name="connsiteY1" fmla="*/ 322037 h 803877"/>
              <a:gd name="connsiteX2" fmla="*/ 161111 w 322066"/>
              <a:gd name="connsiteY2" fmla="*/ 8 h 803877"/>
              <a:gd name="connsiteX3" fmla="*/ 231276 w 322066"/>
              <a:gd name="connsiteY3" fmla="*/ 332084 h 803877"/>
              <a:gd name="connsiteX4" fmla="*/ 322059 w 322066"/>
              <a:gd name="connsiteY4" fmla="*/ 557692 h 803877"/>
              <a:gd name="connsiteX5" fmla="*/ 161111 w 322066"/>
              <a:gd name="connsiteY5" fmla="*/ 803877 h 803877"/>
              <a:gd name="connsiteX6" fmla="*/ 163 w 322066"/>
              <a:gd name="connsiteY6" fmla="*/ 557692 h 803877"/>
              <a:gd name="connsiteX0" fmla="*/ 256 w 322164"/>
              <a:gd name="connsiteY0" fmla="*/ 557692 h 803877"/>
              <a:gd name="connsiteX1" fmla="*/ 95716 w 322164"/>
              <a:gd name="connsiteY1" fmla="*/ 322037 h 803877"/>
              <a:gd name="connsiteX2" fmla="*/ 161204 w 322164"/>
              <a:gd name="connsiteY2" fmla="*/ 8 h 803877"/>
              <a:gd name="connsiteX3" fmla="*/ 231369 w 322164"/>
              <a:gd name="connsiteY3" fmla="*/ 332084 h 803877"/>
              <a:gd name="connsiteX4" fmla="*/ 322152 w 322164"/>
              <a:gd name="connsiteY4" fmla="*/ 557692 h 803877"/>
              <a:gd name="connsiteX5" fmla="*/ 161204 w 322164"/>
              <a:gd name="connsiteY5" fmla="*/ 803877 h 803877"/>
              <a:gd name="connsiteX6" fmla="*/ 256 w 322164"/>
              <a:gd name="connsiteY6" fmla="*/ 557692 h 803877"/>
              <a:gd name="connsiteX0" fmla="*/ 256 w 322164"/>
              <a:gd name="connsiteY0" fmla="*/ 557692 h 803877"/>
              <a:gd name="connsiteX1" fmla="*/ 95716 w 322164"/>
              <a:gd name="connsiteY1" fmla="*/ 322037 h 803877"/>
              <a:gd name="connsiteX2" fmla="*/ 161204 w 322164"/>
              <a:gd name="connsiteY2" fmla="*/ 8 h 803877"/>
              <a:gd name="connsiteX3" fmla="*/ 231369 w 322164"/>
              <a:gd name="connsiteY3" fmla="*/ 332084 h 803877"/>
              <a:gd name="connsiteX4" fmla="*/ 322152 w 322164"/>
              <a:gd name="connsiteY4" fmla="*/ 557692 h 803877"/>
              <a:gd name="connsiteX5" fmla="*/ 161204 w 322164"/>
              <a:gd name="connsiteY5" fmla="*/ 803877 h 803877"/>
              <a:gd name="connsiteX6" fmla="*/ 256 w 322164"/>
              <a:gd name="connsiteY6" fmla="*/ 557692 h 803877"/>
              <a:gd name="connsiteX0" fmla="*/ 256 w 322164"/>
              <a:gd name="connsiteY0" fmla="*/ 602908 h 849093"/>
              <a:gd name="connsiteX1" fmla="*/ 95716 w 322164"/>
              <a:gd name="connsiteY1" fmla="*/ 367253 h 849093"/>
              <a:gd name="connsiteX2" fmla="*/ 161204 w 322164"/>
              <a:gd name="connsiteY2" fmla="*/ 6 h 849093"/>
              <a:gd name="connsiteX3" fmla="*/ 231369 w 322164"/>
              <a:gd name="connsiteY3" fmla="*/ 377300 h 849093"/>
              <a:gd name="connsiteX4" fmla="*/ 322152 w 322164"/>
              <a:gd name="connsiteY4" fmla="*/ 602908 h 849093"/>
              <a:gd name="connsiteX5" fmla="*/ 161204 w 322164"/>
              <a:gd name="connsiteY5" fmla="*/ 849093 h 849093"/>
              <a:gd name="connsiteX6" fmla="*/ 256 w 322164"/>
              <a:gd name="connsiteY6" fmla="*/ 602908 h 849093"/>
              <a:gd name="connsiteX0" fmla="*/ 256 w 322164"/>
              <a:gd name="connsiteY0" fmla="*/ 602908 h 849093"/>
              <a:gd name="connsiteX1" fmla="*/ 95716 w 322164"/>
              <a:gd name="connsiteY1" fmla="*/ 367253 h 849093"/>
              <a:gd name="connsiteX2" fmla="*/ 171252 w 322164"/>
              <a:gd name="connsiteY2" fmla="*/ 6 h 849093"/>
              <a:gd name="connsiteX3" fmla="*/ 231369 w 322164"/>
              <a:gd name="connsiteY3" fmla="*/ 377300 h 849093"/>
              <a:gd name="connsiteX4" fmla="*/ 322152 w 322164"/>
              <a:gd name="connsiteY4" fmla="*/ 602908 h 849093"/>
              <a:gd name="connsiteX5" fmla="*/ 161204 w 322164"/>
              <a:gd name="connsiteY5" fmla="*/ 849093 h 849093"/>
              <a:gd name="connsiteX6" fmla="*/ 256 w 322164"/>
              <a:gd name="connsiteY6" fmla="*/ 602908 h 849093"/>
              <a:gd name="connsiteX0" fmla="*/ 256 w 322164"/>
              <a:gd name="connsiteY0" fmla="*/ 607932 h 854117"/>
              <a:gd name="connsiteX1" fmla="*/ 95716 w 322164"/>
              <a:gd name="connsiteY1" fmla="*/ 372277 h 854117"/>
              <a:gd name="connsiteX2" fmla="*/ 156179 w 322164"/>
              <a:gd name="connsiteY2" fmla="*/ 6 h 854117"/>
              <a:gd name="connsiteX3" fmla="*/ 231369 w 322164"/>
              <a:gd name="connsiteY3" fmla="*/ 382324 h 854117"/>
              <a:gd name="connsiteX4" fmla="*/ 322152 w 322164"/>
              <a:gd name="connsiteY4" fmla="*/ 607932 h 854117"/>
              <a:gd name="connsiteX5" fmla="*/ 161204 w 322164"/>
              <a:gd name="connsiteY5" fmla="*/ 854117 h 854117"/>
              <a:gd name="connsiteX6" fmla="*/ 256 w 322164"/>
              <a:gd name="connsiteY6" fmla="*/ 607932 h 854117"/>
              <a:gd name="connsiteX0" fmla="*/ 256 w 322164"/>
              <a:gd name="connsiteY0" fmla="*/ 592860 h 839045"/>
              <a:gd name="connsiteX1" fmla="*/ 95716 w 322164"/>
              <a:gd name="connsiteY1" fmla="*/ 357205 h 839045"/>
              <a:gd name="connsiteX2" fmla="*/ 166227 w 322164"/>
              <a:gd name="connsiteY2" fmla="*/ 7 h 839045"/>
              <a:gd name="connsiteX3" fmla="*/ 231369 w 322164"/>
              <a:gd name="connsiteY3" fmla="*/ 367252 h 839045"/>
              <a:gd name="connsiteX4" fmla="*/ 322152 w 322164"/>
              <a:gd name="connsiteY4" fmla="*/ 592860 h 839045"/>
              <a:gd name="connsiteX5" fmla="*/ 161204 w 322164"/>
              <a:gd name="connsiteY5" fmla="*/ 839045 h 839045"/>
              <a:gd name="connsiteX6" fmla="*/ 256 w 322164"/>
              <a:gd name="connsiteY6" fmla="*/ 592860 h 8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164" h="839045">
                <a:moveTo>
                  <a:pt x="256" y="592860"/>
                </a:moveTo>
                <a:cubicBezTo>
                  <a:pt x="4414" y="467336"/>
                  <a:pt x="68891" y="398236"/>
                  <a:pt x="95716" y="357205"/>
                </a:cubicBezTo>
                <a:cubicBezTo>
                  <a:pt x="122541" y="316174"/>
                  <a:pt x="118497" y="-1667"/>
                  <a:pt x="166227" y="7"/>
                </a:cubicBezTo>
                <a:cubicBezTo>
                  <a:pt x="213957" y="1681"/>
                  <a:pt x="204544" y="326221"/>
                  <a:pt x="231369" y="367252"/>
                </a:cubicBezTo>
                <a:cubicBezTo>
                  <a:pt x="258194" y="408283"/>
                  <a:pt x="321286" y="474034"/>
                  <a:pt x="322152" y="592860"/>
                </a:cubicBezTo>
                <a:cubicBezTo>
                  <a:pt x="323019" y="746854"/>
                  <a:pt x="280238" y="839045"/>
                  <a:pt x="161204" y="839045"/>
                </a:cubicBezTo>
                <a:cubicBezTo>
                  <a:pt x="42170" y="839045"/>
                  <a:pt x="-3902" y="718384"/>
                  <a:pt x="256" y="592860"/>
                </a:cubicBezTo>
                <a:close/>
              </a:path>
            </a:pathLst>
          </a:custGeom>
          <a:solidFill>
            <a:srgbClr val="DF0B0C"/>
          </a:solidFill>
          <a:ln>
            <a:noFill/>
          </a:ln>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76" name="Freeform 94"/>
          <p:cNvSpPr>
            <a:spLocks noEditPoints="1"/>
          </p:cNvSpPr>
          <p:nvPr/>
        </p:nvSpPr>
        <p:spPr bwMode="auto">
          <a:xfrm rot="7741967">
            <a:off x="5072607" y="623765"/>
            <a:ext cx="1713106" cy="448755"/>
          </a:xfrm>
          <a:custGeom>
            <a:avLst/>
            <a:gdLst>
              <a:gd name="T0" fmla="*/ 70 w 321"/>
              <a:gd name="T1" fmla="*/ 12 h 84"/>
              <a:gd name="T2" fmla="*/ 70 w 321"/>
              <a:gd name="T3" fmla="*/ 16 h 84"/>
              <a:gd name="T4" fmla="*/ 26 w 321"/>
              <a:gd name="T5" fmla="*/ 16 h 84"/>
              <a:gd name="T6" fmla="*/ 0 w 321"/>
              <a:gd name="T7" fmla="*/ 42 h 84"/>
              <a:gd name="T8" fmla="*/ 0 w 321"/>
              <a:gd name="T9" fmla="*/ 42 h 84"/>
              <a:gd name="T10" fmla="*/ 26 w 321"/>
              <a:gd name="T11" fmla="*/ 69 h 84"/>
              <a:gd name="T12" fmla="*/ 70 w 321"/>
              <a:gd name="T13" fmla="*/ 68 h 84"/>
              <a:gd name="T14" fmla="*/ 70 w 321"/>
              <a:gd name="T15" fmla="*/ 72 h 84"/>
              <a:gd name="T16" fmla="*/ 81 w 321"/>
              <a:gd name="T17" fmla="*/ 84 h 84"/>
              <a:gd name="T18" fmla="*/ 105 w 321"/>
              <a:gd name="T19" fmla="*/ 84 h 84"/>
              <a:gd name="T20" fmla="*/ 116 w 321"/>
              <a:gd name="T21" fmla="*/ 72 h 84"/>
              <a:gd name="T22" fmla="*/ 116 w 321"/>
              <a:gd name="T23" fmla="*/ 68 h 84"/>
              <a:gd name="T24" fmla="*/ 272 w 321"/>
              <a:gd name="T25" fmla="*/ 68 h 84"/>
              <a:gd name="T26" fmla="*/ 321 w 321"/>
              <a:gd name="T27" fmla="*/ 51 h 84"/>
              <a:gd name="T28" fmla="*/ 321 w 321"/>
              <a:gd name="T29" fmla="*/ 31 h 84"/>
              <a:gd name="T30" fmla="*/ 272 w 321"/>
              <a:gd name="T31" fmla="*/ 15 h 84"/>
              <a:gd name="T32" fmla="*/ 116 w 321"/>
              <a:gd name="T33" fmla="*/ 15 h 84"/>
              <a:gd name="T34" fmla="*/ 116 w 321"/>
              <a:gd name="T35" fmla="*/ 12 h 84"/>
              <a:gd name="T36" fmla="*/ 105 w 321"/>
              <a:gd name="T37" fmla="*/ 0 h 84"/>
              <a:gd name="T38" fmla="*/ 81 w 321"/>
              <a:gd name="T39" fmla="*/ 0 h 84"/>
              <a:gd name="T40" fmla="*/ 70 w 321"/>
              <a:gd name="T41" fmla="*/ 12 h 84"/>
              <a:gd name="T42" fmla="*/ 272 w 321"/>
              <a:gd name="T43" fmla="*/ 23 h 84"/>
              <a:gd name="T44" fmla="*/ 311 w 321"/>
              <a:gd name="T45" fmla="*/ 37 h 84"/>
              <a:gd name="T46" fmla="*/ 311 w 321"/>
              <a:gd name="T47" fmla="*/ 46 h 84"/>
              <a:gd name="T48" fmla="*/ 272 w 321"/>
              <a:gd name="T49" fmla="*/ 61 h 84"/>
              <a:gd name="T50" fmla="*/ 116 w 321"/>
              <a:gd name="T51" fmla="*/ 61 h 84"/>
              <a:gd name="T52" fmla="*/ 116 w 321"/>
              <a:gd name="T53" fmla="*/ 23 h 84"/>
              <a:gd name="T54" fmla="*/ 272 w 321"/>
              <a:gd name="T55" fmla="*/ 2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1" h="84">
                <a:moveTo>
                  <a:pt x="70" y="12"/>
                </a:moveTo>
                <a:cubicBezTo>
                  <a:pt x="70" y="16"/>
                  <a:pt x="70" y="16"/>
                  <a:pt x="70" y="16"/>
                </a:cubicBezTo>
                <a:cubicBezTo>
                  <a:pt x="26" y="16"/>
                  <a:pt x="26" y="16"/>
                  <a:pt x="26" y="16"/>
                </a:cubicBezTo>
                <a:cubicBezTo>
                  <a:pt x="12" y="16"/>
                  <a:pt x="0" y="28"/>
                  <a:pt x="0" y="42"/>
                </a:cubicBezTo>
                <a:cubicBezTo>
                  <a:pt x="0" y="42"/>
                  <a:pt x="0" y="42"/>
                  <a:pt x="0" y="42"/>
                </a:cubicBezTo>
                <a:cubicBezTo>
                  <a:pt x="0" y="57"/>
                  <a:pt x="12" y="69"/>
                  <a:pt x="26" y="69"/>
                </a:cubicBezTo>
                <a:cubicBezTo>
                  <a:pt x="70" y="68"/>
                  <a:pt x="70" y="68"/>
                  <a:pt x="70" y="68"/>
                </a:cubicBezTo>
                <a:cubicBezTo>
                  <a:pt x="70" y="72"/>
                  <a:pt x="70" y="72"/>
                  <a:pt x="70" y="72"/>
                </a:cubicBezTo>
                <a:cubicBezTo>
                  <a:pt x="70" y="79"/>
                  <a:pt x="75" y="84"/>
                  <a:pt x="81" y="84"/>
                </a:cubicBezTo>
                <a:cubicBezTo>
                  <a:pt x="105" y="84"/>
                  <a:pt x="105" y="84"/>
                  <a:pt x="105" y="84"/>
                </a:cubicBezTo>
                <a:cubicBezTo>
                  <a:pt x="111" y="84"/>
                  <a:pt x="116" y="79"/>
                  <a:pt x="116" y="72"/>
                </a:cubicBezTo>
                <a:cubicBezTo>
                  <a:pt x="116" y="68"/>
                  <a:pt x="116" y="68"/>
                  <a:pt x="116" y="68"/>
                </a:cubicBezTo>
                <a:cubicBezTo>
                  <a:pt x="129" y="68"/>
                  <a:pt x="266" y="68"/>
                  <a:pt x="272" y="68"/>
                </a:cubicBezTo>
                <a:cubicBezTo>
                  <a:pt x="285" y="68"/>
                  <a:pt x="295" y="52"/>
                  <a:pt x="321" y="51"/>
                </a:cubicBezTo>
                <a:cubicBezTo>
                  <a:pt x="321" y="47"/>
                  <a:pt x="321" y="38"/>
                  <a:pt x="321" y="31"/>
                </a:cubicBezTo>
                <a:cubicBezTo>
                  <a:pt x="294" y="32"/>
                  <a:pt x="285" y="15"/>
                  <a:pt x="272" y="15"/>
                </a:cubicBezTo>
                <a:cubicBezTo>
                  <a:pt x="265" y="15"/>
                  <a:pt x="129" y="15"/>
                  <a:pt x="116" y="15"/>
                </a:cubicBezTo>
                <a:cubicBezTo>
                  <a:pt x="116" y="12"/>
                  <a:pt x="116" y="12"/>
                  <a:pt x="116" y="12"/>
                </a:cubicBezTo>
                <a:cubicBezTo>
                  <a:pt x="116" y="5"/>
                  <a:pt x="111" y="0"/>
                  <a:pt x="105" y="0"/>
                </a:cubicBezTo>
                <a:cubicBezTo>
                  <a:pt x="81" y="0"/>
                  <a:pt x="81" y="0"/>
                  <a:pt x="81" y="0"/>
                </a:cubicBezTo>
                <a:cubicBezTo>
                  <a:pt x="75" y="0"/>
                  <a:pt x="70" y="5"/>
                  <a:pt x="70" y="12"/>
                </a:cubicBezTo>
                <a:close/>
                <a:moveTo>
                  <a:pt x="272" y="23"/>
                </a:moveTo>
                <a:cubicBezTo>
                  <a:pt x="282" y="23"/>
                  <a:pt x="292" y="37"/>
                  <a:pt x="311" y="37"/>
                </a:cubicBezTo>
                <a:cubicBezTo>
                  <a:pt x="311" y="41"/>
                  <a:pt x="311" y="43"/>
                  <a:pt x="311" y="46"/>
                </a:cubicBezTo>
                <a:cubicBezTo>
                  <a:pt x="292" y="46"/>
                  <a:pt x="282" y="61"/>
                  <a:pt x="272" y="61"/>
                </a:cubicBezTo>
                <a:cubicBezTo>
                  <a:pt x="268" y="61"/>
                  <a:pt x="152" y="61"/>
                  <a:pt x="116" y="61"/>
                </a:cubicBezTo>
                <a:cubicBezTo>
                  <a:pt x="116" y="23"/>
                  <a:pt x="116" y="23"/>
                  <a:pt x="116" y="23"/>
                </a:cubicBezTo>
                <a:cubicBezTo>
                  <a:pt x="152" y="23"/>
                  <a:pt x="268" y="23"/>
                  <a:pt x="272" y="23"/>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77" name="Rectangle 80"/>
          <p:cNvSpPr/>
          <p:nvPr/>
        </p:nvSpPr>
        <p:spPr>
          <a:xfrm rot="2341967">
            <a:off x="6324779" y="623827"/>
            <a:ext cx="181442" cy="941705"/>
          </a:xfrm>
          <a:custGeom>
            <a:avLst/>
            <a:gdLst>
              <a:gd name="connsiteX0" fmla="*/ 0 w 321547"/>
              <a:gd name="connsiteY0" fmla="*/ 0 h 876300"/>
              <a:gd name="connsiteX1" fmla="*/ 321547 w 321547"/>
              <a:gd name="connsiteY1" fmla="*/ 0 h 876300"/>
              <a:gd name="connsiteX2" fmla="*/ 321547 w 321547"/>
              <a:gd name="connsiteY2" fmla="*/ 876300 h 876300"/>
              <a:gd name="connsiteX3" fmla="*/ 0 w 321547"/>
              <a:gd name="connsiteY3" fmla="*/ 876300 h 876300"/>
              <a:gd name="connsiteX4" fmla="*/ 0 w 321547"/>
              <a:gd name="connsiteY4" fmla="*/ 0 h 876300"/>
              <a:gd name="connsiteX0" fmla="*/ 0 w 321547"/>
              <a:gd name="connsiteY0" fmla="*/ 0 h 876300"/>
              <a:gd name="connsiteX1" fmla="*/ 321547 w 321547"/>
              <a:gd name="connsiteY1" fmla="*/ 0 h 876300"/>
              <a:gd name="connsiteX2" fmla="*/ 321199 w 321547"/>
              <a:gd name="connsiteY2" fmla="*/ 554482 h 876300"/>
              <a:gd name="connsiteX3" fmla="*/ 321547 w 321547"/>
              <a:gd name="connsiteY3" fmla="*/ 876300 h 876300"/>
              <a:gd name="connsiteX4" fmla="*/ 0 w 321547"/>
              <a:gd name="connsiteY4" fmla="*/ 876300 h 876300"/>
              <a:gd name="connsiteX5" fmla="*/ 0 w 321547"/>
              <a:gd name="connsiteY5" fmla="*/ 0 h 876300"/>
              <a:gd name="connsiteX0" fmla="*/ 349 w 321896"/>
              <a:gd name="connsiteY0" fmla="*/ 0 h 876300"/>
              <a:gd name="connsiteX1" fmla="*/ 321896 w 321896"/>
              <a:gd name="connsiteY1" fmla="*/ 0 h 876300"/>
              <a:gd name="connsiteX2" fmla="*/ 321548 w 321896"/>
              <a:gd name="connsiteY2" fmla="*/ 554482 h 876300"/>
              <a:gd name="connsiteX3" fmla="*/ 321896 w 321896"/>
              <a:gd name="connsiteY3" fmla="*/ 876300 h 876300"/>
              <a:gd name="connsiteX4" fmla="*/ 349 w 321896"/>
              <a:gd name="connsiteY4" fmla="*/ 876300 h 876300"/>
              <a:gd name="connsiteX5" fmla="*/ 0 w 321896"/>
              <a:gd name="connsiteY5" fmla="*/ 569554 h 876300"/>
              <a:gd name="connsiteX6" fmla="*/ 349 w 321896"/>
              <a:gd name="connsiteY6" fmla="*/ 0 h 876300"/>
              <a:gd name="connsiteX0" fmla="*/ 349 w 321896"/>
              <a:gd name="connsiteY0" fmla="*/ 0 h 876300"/>
              <a:gd name="connsiteX1" fmla="*/ 321896 w 321896"/>
              <a:gd name="connsiteY1" fmla="*/ 0 h 876300"/>
              <a:gd name="connsiteX2" fmla="*/ 321548 w 321896"/>
              <a:gd name="connsiteY2" fmla="*/ 554482 h 876300"/>
              <a:gd name="connsiteX3" fmla="*/ 321896 w 321896"/>
              <a:gd name="connsiteY3" fmla="*/ 876300 h 876300"/>
              <a:gd name="connsiteX4" fmla="*/ 105857 w 321896"/>
              <a:gd name="connsiteY4" fmla="*/ 876300 h 876300"/>
              <a:gd name="connsiteX5" fmla="*/ 0 w 321896"/>
              <a:gd name="connsiteY5" fmla="*/ 569554 h 876300"/>
              <a:gd name="connsiteX6" fmla="*/ 349 w 321896"/>
              <a:gd name="connsiteY6" fmla="*/ 0 h 876300"/>
              <a:gd name="connsiteX0" fmla="*/ 349 w 321896"/>
              <a:gd name="connsiteY0" fmla="*/ 0 h 876300"/>
              <a:gd name="connsiteX1" fmla="*/ 321896 w 321896"/>
              <a:gd name="connsiteY1" fmla="*/ 0 h 876300"/>
              <a:gd name="connsiteX2" fmla="*/ 321548 w 321896"/>
              <a:gd name="connsiteY2" fmla="*/ 554482 h 876300"/>
              <a:gd name="connsiteX3" fmla="*/ 321896 w 321896"/>
              <a:gd name="connsiteY3" fmla="*/ 876300 h 876300"/>
              <a:gd name="connsiteX4" fmla="*/ 125954 w 321896"/>
              <a:gd name="connsiteY4" fmla="*/ 876300 h 876300"/>
              <a:gd name="connsiteX5" fmla="*/ 0 w 321896"/>
              <a:gd name="connsiteY5" fmla="*/ 569554 h 876300"/>
              <a:gd name="connsiteX6" fmla="*/ 349 w 321896"/>
              <a:gd name="connsiteY6" fmla="*/ 0 h 876300"/>
              <a:gd name="connsiteX0" fmla="*/ 349 w 321896"/>
              <a:gd name="connsiteY0" fmla="*/ 0 h 881324"/>
              <a:gd name="connsiteX1" fmla="*/ 321896 w 321896"/>
              <a:gd name="connsiteY1" fmla="*/ 0 h 881324"/>
              <a:gd name="connsiteX2" fmla="*/ 321548 w 321896"/>
              <a:gd name="connsiteY2" fmla="*/ 554482 h 881324"/>
              <a:gd name="connsiteX3" fmla="*/ 216388 w 321896"/>
              <a:gd name="connsiteY3" fmla="*/ 881324 h 881324"/>
              <a:gd name="connsiteX4" fmla="*/ 125954 w 321896"/>
              <a:gd name="connsiteY4" fmla="*/ 876300 h 881324"/>
              <a:gd name="connsiteX5" fmla="*/ 0 w 321896"/>
              <a:gd name="connsiteY5" fmla="*/ 569554 h 881324"/>
              <a:gd name="connsiteX6" fmla="*/ 349 w 321896"/>
              <a:gd name="connsiteY6" fmla="*/ 0 h 881324"/>
              <a:gd name="connsiteX0" fmla="*/ 349 w 321896"/>
              <a:gd name="connsiteY0" fmla="*/ 0 h 881324"/>
              <a:gd name="connsiteX1" fmla="*/ 321896 w 321896"/>
              <a:gd name="connsiteY1" fmla="*/ 0 h 881324"/>
              <a:gd name="connsiteX2" fmla="*/ 321548 w 321896"/>
              <a:gd name="connsiteY2" fmla="*/ 554482 h 881324"/>
              <a:gd name="connsiteX3" fmla="*/ 216388 w 321896"/>
              <a:gd name="connsiteY3" fmla="*/ 881324 h 881324"/>
              <a:gd name="connsiteX4" fmla="*/ 125954 w 321896"/>
              <a:gd name="connsiteY4" fmla="*/ 876300 h 881324"/>
              <a:gd name="connsiteX5" fmla="*/ 0 w 321896"/>
              <a:gd name="connsiteY5" fmla="*/ 569554 h 881324"/>
              <a:gd name="connsiteX6" fmla="*/ 349 w 321896"/>
              <a:gd name="connsiteY6" fmla="*/ 0 h 88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896" h="881324">
                <a:moveTo>
                  <a:pt x="349" y="0"/>
                </a:moveTo>
                <a:lnTo>
                  <a:pt x="321896" y="0"/>
                </a:lnTo>
                <a:lnTo>
                  <a:pt x="321548" y="554482"/>
                </a:lnTo>
                <a:cubicBezTo>
                  <a:pt x="286495" y="663429"/>
                  <a:pt x="221296" y="772377"/>
                  <a:pt x="216388" y="881324"/>
                </a:cubicBezTo>
                <a:lnTo>
                  <a:pt x="125954" y="876300"/>
                </a:lnTo>
                <a:cubicBezTo>
                  <a:pt x="125838" y="774051"/>
                  <a:pt x="116" y="671803"/>
                  <a:pt x="0" y="569554"/>
                </a:cubicBezTo>
                <a:cubicBezTo>
                  <a:pt x="116" y="379703"/>
                  <a:pt x="233" y="189851"/>
                  <a:pt x="349"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78" name="Freeform 627"/>
          <p:cNvSpPr>
            <a:spLocks/>
          </p:cNvSpPr>
          <p:nvPr/>
        </p:nvSpPr>
        <p:spPr bwMode="auto">
          <a:xfrm>
            <a:off x="5837552" y="2275691"/>
            <a:ext cx="386854" cy="2063211"/>
          </a:xfrm>
          <a:custGeom>
            <a:avLst/>
            <a:gdLst>
              <a:gd name="T0" fmla="*/ 0 w 58"/>
              <a:gd name="T1" fmla="*/ 0 h 309"/>
              <a:gd name="T2" fmla="*/ 0 w 58"/>
              <a:gd name="T3" fmla="*/ 280 h 309"/>
              <a:gd name="T4" fmla="*/ 29 w 58"/>
              <a:gd name="T5" fmla="*/ 309 h 309"/>
              <a:gd name="T6" fmla="*/ 29 w 58"/>
              <a:gd name="T7" fmla="*/ 309 h 309"/>
              <a:gd name="T8" fmla="*/ 58 w 58"/>
              <a:gd name="T9" fmla="*/ 280 h 309"/>
              <a:gd name="T10" fmla="*/ 58 w 58"/>
              <a:gd name="T11" fmla="*/ 0 h 309"/>
              <a:gd name="T12" fmla="*/ 0 w 58"/>
              <a:gd name="T13" fmla="*/ 0 h 309"/>
            </a:gdLst>
            <a:ahLst/>
            <a:cxnLst>
              <a:cxn ang="0">
                <a:pos x="T0" y="T1"/>
              </a:cxn>
              <a:cxn ang="0">
                <a:pos x="T2" y="T3"/>
              </a:cxn>
              <a:cxn ang="0">
                <a:pos x="T4" y="T5"/>
              </a:cxn>
              <a:cxn ang="0">
                <a:pos x="T6" y="T7"/>
              </a:cxn>
              <a:cxn ang="0">
                <a:pos x="T8" y="T9"/>
              </a:cxn>
              <a:cxn ang="0">
                <a:pos x="T10" y="T11"/>
              </a:cxn>
              <a:cxn ang="0">
                <a:pos x="T12" y="T13"/>
              </a:cxn>
            </a:cxnLst>
            <a:rect l="0" t="0" r="r" b="b"/>
            <a:pathLst>
              <a:path w="58" h="309">
                <a:moveTo>
                  <a:pt x="0" y="0"/>
                </a:moveTo>
                <a:cubicBezTo>
                  <a:pt x="0" y="280"/>
                  <a:pt x="0" y="280"/>
                  <a:pt x="0" y="280"/>
                </a:cubicBezTo>
                <a:cubicBezTo>
                  <a:pt x="0" y="296"/>
                  <a:pt x="13" y="309"/>
                  <a:pt x="29" y="309"/>
                </a:cubicBezTo>
                <a:cubicBezTo>
                  <a:pt x="29" y="309"/>
                  <a:pt x="29" y="309"/>
                  <a:pt x="29" y="309"/>
                </a:cubicBezTo>
                <a:cubicBezTo>
                  <a:pt x="45" y="309"/>
                  <a:pt x="58" y="296"/>
                  <a:pt x="58" y="280"/>
                </a:cubicBezTo>
                <a:cubicBezTo>
                  <a:pt x="58" y="0"/>
                  <a:pt x="58" y="0"/>
                  <a:pt x="58" y="0"/>
                </a:cubicBezTo>
                <a:lnTo>
                  <a:pt x="0" y="0"/>
                </a:lnTo>
                <a:close/>
              </a:path>
            </a:pathLst>
          </a:custGeom>
          <a:solidFill>
            <a:srgbClr val="000000"/>
          </a:solidFill>
          <a:ln>
            <a:noFill/>
          </a:ln>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79" name="Freeform 629"/>
          <p:cNvSpPr>
            <a:spLocks/>
          </p:cNvSpPr>
          <p:nvPr/>
        </p:nvSpPr>
        <p:spPr bwMode="auto">
          <a:xfrm>
            <a:off x="5788652" y="2151188"/>
            <a:ext cx="489123" cy="71145"/>
          </a:xfrm>
          <a:custGeom>
            <a:avLst/>
            <a:gdLst>
              <a:gd name="T0" fmla="*/ 67 w 73"/>
              <a:gd name="T1" fmla="*/ 0 h 11"/>
              <a:gd name="T2" fmla="*/ 5 w 73"/>
              <a:gd name="T3" fmla="*/ 0 h 11"/>
              <a:gd name="T4" fmla="*/ 0 w 73"/>
              <a:gd name="T5" fmla="*/ 6 h 11"/>
              <a:gd name="T6" fmla="*/ 0 w 73"/>
              <a:gd name="T7" fmla="*/ 6 h 11"/>
              <a:gd name="T8" fmla="*/ 5 w 73"/>
              <a:gd name="T9" fmla="*/ 11 h 11"/>
              <a:gd name="T10" fmla="*/ 67 w 73"/>
              <a:gd name="T11" fmla="*/ 11 h 11"/>
              <a:gd name="T12" fmla="*/ 73 w 73"/>
              <a:gd name="T13" fmla="*/ 6 h 11"/>
              <a:gd name="T14" fmla="*/ 73 w 73"/>
              <a:gd name="T15" fmla="*/ 6 h 11"/>
              <a:gd name="T16" fmla="*/ 67 w 73"/>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1">
                <a:moveTo>
                  <a:pt x="67" y="0"/>
                </a:moveTo>
                <a:cubicBezTo>
                  <a:pt x="5" y="0"/>
                  <a:pt x="5" y="0"/>
                  <a:pt x="5" y="0"/>
                </a:cubicBezTo>
                <a:cubicBezTo>
                  <a:pt x="2" y="0"/>
                  <a:pt x="0" y="3"/>
                  <a:pt x="0" y="6"/>
                </a:cubicBezTo>
                <a:cubicBezTo>
                  <a:pt x="0" y="6"/>
                  <a:pt x="0" y="6"/>
                  <a:pt x="0" y="6"/>
                </a:cubicBezTo>
                <a:cubicBezTo>
                  <a:pt x="0" y="8"/>
                  <a:pt x="2" y="11"/>
                  <a:pt x="5" y="11"/>
                </a:cubicBezTo>
                <a:cubicBezTo>
                  <a:pt x="67" y="11"/>
                  <a:pt x="67" y="11"/>
                  <a:pt x="67" y="11"/>
                </a:cubicBezTo>
                <a:cubicBezTo>
                  <a:pt x="70" y="11"/>
                  <a:pt x="73" y="8"/>
                  <a:pt x="73" y="6"/>
                </a:cubicBezTo>
                <a:cubicBezTo>
                  <a:pt x="73" y="6"/>
                  <a:pt x="73" y="6"/>
                  <a:pt x="73" y="6"/>
                </a:cubicBezTo>
                <a:cubicBezTo>
                  <a:pt x="73" y="3"/>
                  <a:pt x="70" y="0"/>
                  <a:pt x="67" y="0"/>
                </a:cubicBezTo>
                <a:close/>
              </a:path>
            </a:pathLst>
          </a:custGeom>
          <a:solidFill>
            <a:srgbClr val="000000"/>
          </a:solidFill>
          <a:ln>
            <a:noFill/>
          </a:ln>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80" name="Oval 81"/>
          <p:cNvSpPr/>
          <p:nvPr/>
        </p:nvSpPr>
        <p:spPr>
          <a:xfrm rot="208607">
            <a:off x="5950507" y="1457252"/>
            <a:ext cx="230848" cy="601221"/>
          </a:xfrm>
          <a:custGeom>
            <a:avLst/>
            <a:gdLst>
              <a:gd name="connsiteX0" fmla="*/ 0 w 321896"/>
              <a:gd name="connsiteY0" fmla="*/ 246185 h 492370"/>
              <a:gd name="connsiteX1" fmla="*/ 160948 w 321896"/>
              <a:gd name="connsiteY1" fmla="*/ 0 h 492370"/>
              <a:gd name="connsiteX2" fmla="*/ 321896 w 321896"/>
              <a:gd name="connsiteY2" fmla="*/ 246185 h 492370"/>
              <a:gd name="connsiteX3" fmla="*/ 160948 w 321896"/>
              <a:gd name="connsiteY3" fmla="*/ 492370 h 492370"/>
              <a:gd name="connsiteX4" fmla="*/ 0 w 321896"/>
              <a:gd name="connsiteY4" fmla="*/ 246185 h 492370"/>
              <a:gd name="connsiteX0" fmla="*/ 0 w 322562"/>
              <a:gd name="connsiteY0" fmla="*/ 267030 h 513215"/>
              <a:gd name="connsiteX1" fmla="*/ 160948 w 322562"/>
              <a:gd name="connsiteY1" fmla="*/ 20845 h 513215"/>
              <a:gd name="connsiteX2" fmla="*/ 216040 w 322562"/>
              <a:gd name="connsiteY2" fmla="*/ 41422 h 513215"/>
              <a:gd name="connsiteX3" fmla="*/ 321896 w 322562"/>
              <a:gd name="connsiteY3" fmla="*/ 267030 h 513215"/>
              <a:gd name="connsiteX4" fmla="*/ 160948 w 322562"/>
              <a:gd name="connsiteY4" fmla="*/ 513215 h 513215"/>
              <a:gd name="connsiteX5" fmla="*/ 0 w 322562"/>
              <a:gd name="connsiteY5" fmla="*/ 267030 h 513215"/>
              <a:gd name="connsiteX0" fmla="*/ 677 w 323239"/>
              <a:gd name="connsiteY0" fmla="*/ 267030 h 513215"/>
              <a:gd name="connsiteX1" fmla="*/ 106185 w 323239"/>
              <a:gd name="connsiteY1" fmla="*/ 31375 h 513215"/>
              <a:gd name="connsiteX2" fmla="*/ 161625 w 323239"/>
              <a:gd name="connsiteY2" fmla="*/ 20845 h 513215"/>
              <a:gd name="connsiteX3" fmla="*/ 216717 w 323239"/>
              <a:gd name="connsiteY3" fmla="*/ 41422 h 513215"/>
              <a:gd name="connsiteX4" fmla="*/ 322573 w 323239"/>
              <a:gd name="connsiteY4" fmla="*/ 267030 h 513215"/>
              <a:gd name="connsiteX5" fmla="*/ 161625 w 323239"/>
              <a:gd name="connsiteY5" fmla="*/ 513215 h 513215"/>
              <a:gd name="connsiteX6" fmla="*/ 677 w 323239"/>
              <a:gd name="connsiteY6" fmla="*/ 267030 h 513215"/>
              <a:gd name="connsiteX0" fmla="*/ 677 w 323239"/>
              <a:gd name="connsiteY0" fmla="*/ 560674 h 806859"/>
              <a:gd name="connsiteX1" fmla="*/ 106185 w 323239"/>
              <a:gd name="connsiteY1" fmla="*/ 325019 h 806859"/>
              <a:gd name="connsiteX2" fmla="*/ 161625 w 323239"/>
              <a:gd name="connsiteY2" fmla="*/ 2990 h 806859"/>
              <a:gd name="connsiteX3" fmla="*/ 216717 w 323239"/>
              <a:gd name="connsiteY3" fmla="*/ 335066 h 806859"/>
              <a:gd name="connsiteX4" fmla="*/ 322573 w 323239"/>
              <a:gd name="connsiteY4" fmla="*/ 560674 h 806859"/>
              <a:gd name="connsiteX5" fmla="*/ 161625 w 323239"/>
              <a:gd name="connsiteY5" fmla="*/ 806859 h 806859"/>
              <a:gd name="connsiteX6" fmla="*/ 677 w 323239"/>
              <a:gd name="connsiteY6" fmla="*/ 560674 h 806859"/>
              <a:gd name="connsiteX0" fmla="*/ 677 w 322573"/>
              <a:gd name="connsiteY0" fmla="*/ 560674 h 806859"/>
              <a:gd name="connsiteX1" fmla="*/ 106185 w 322573"/>
              <a:gd name="connsiteY1" fmla="*/ 325019 h 806859"/>
              <a:gd name="connsiteX2" fmla="*/ 161625 w 322573"/>
              <a:gd name="connsiteY2" fmla="*/ 2990 h 806859"/>
              <a:gd name="connsiteX3" fmla="*/ 216717 w 322573"/>
              <a:gd name="connsiteY3" fmla="*/ 335066 h 806859"/>
              <a:gd name="connsiteX4" fmla="*/ 322573 w 322573"/>
              <a:gd name="connsiteY4" fmla="*/ 560674 h 806859"/>
              <a:gd name="connsiteX5" fmla="*/ 161625 w 322573"/>
              <a:gd name="connsiteY5" fmla="*/ 806859 h 806859"/>
              <a:gd name="connsiteX6" fmla="*/ 677 w 322573"/>
              <a:gd name="connsiteY6" fmla="*/ 560674 h 806859"/>
              <a:gd name="connsiteX0" fmla="*/ 677 w 322580"/>
              <a:gd name="connsiteY0" fmla="*/ 560674 h 806859"/>
              <a:gd name="connsiteX1" fmla="*/ 106185 w 322580"/>
              <a:gd name="connsiteY1" fmla="*/ 325019 h 806859"/>
              <a:gd name="connsiteX2" fmla="*/ 161625 w 322580"/>
              <a:gd name="connsiteY2" fmla="*/ 2990 h 806859"/>
              <a:gd name="connsiteX3" fmla="*/ 216717 w 322580"/>
              <a:gd name="connsiteY3" fmla="*/ 335066 h 806859"/>
              <a:gd name="connsiteX4" fmla="*/ 322573 w 322580"/>
              <a:gd name="connsiteY4" fmla="*/ 560674 h 806859"/>
              <a:gd name="connsiteX5" fmla="*/ 161625 w 322580"/>
              <a:gd name="connsiteY5" fmla="*/ 806859 h 806859"/>
              <a:gd name="connsiteX6" fmla="*/ 677 w 322580"/>
              <a:gd name="connsiteY6" fmla="*/ 560674 h 806859"/>
              <a:gd name="connsiteX0" fmla="*/ 677 w 322580"/>
              <a:gd name="connsiteY0" fmla="*/ 560674 h 806859"/>
              <a:gd name="connsiteX1" fmla="*/ 106185 w 322580"/>
              <a:gd name="connsiteY1" fmla="*/ 325019 h 806859"/>
              <a:gd name="connsiteX2" fmla="*/ 161625 w 322580"/>
              <a:gd name="connsiteY2" fmla="*/ 2990 h 806859"/>
              <a:gd name="connsiteX3" fmla="*/ 216717 w 322580"/>
              <a:gd name="connsiteY3" fmla="*/ 335066 h 806859"/>
              <a:gd name="connsiteX4" fmla="*/ 322573 w 322580"/>
              <a:gd name="connsiteY4" fmla="*/ 560674 h 806859"/>
              <a:gd name="connsiteX5" fmla="*/ 161625 w 322580"/>
              <a:gd name="connsiteY5" fmla="*/ 806859 h 806859"/>
              <a:gd name="connsiteX6" fmla="*/ 677 w 322580"/>
              <a:gd name="connsiteY6" fmla="*/ 560674 h 806859"/>
              <a:gd name="connsiteX0" fmla="*/ 677 w 322580"/>
              <a:gd name="connsiteY0" fmla="*/ 557692 h 803877"/>
              <a:gd name="connsiteX1" fmla="*/ 106185 w 322580"/>
              <a:gd name="connsiteY1" fmla="*/ 322037 h 803877"/>
              <a:gd name="connsiteX2" fmla="*/ 161625 w 322580"/>
              <a:gd name="connsiteY2" fmla="*/ 8 h 803877"/>
              <a:gd name="connsiteX3" fmla="*/ 231790 w 322580"/>
              <a:gd name="connsiteY3" fmla="*/ 332084 h 803877"/>
              <a:gd name="connsiteX4" fmla="*/ 322573 w 322580"/>
              <a:gd name="connsiteY4" fmla="*/ 557692 h 803877"/>
              <a:gd name="connsiteX5" fmla="*/ 161625 w 322580"/>
              <a:gd name="connsiteY5" fmla="*/ 803877 h 803877"/>
              <a:gd name="connsiteX6" fmla="*/ 677 w 322580"/>
              <a:gd name="connsiteY6" fmla="*/ 557692 h 803877"/>
              <a:gd name="connsiteX0" fmla="*/ 1021 w 322924"/>
              <a:gd name="connsiteY0" fmla="*/ 557692 h 803877"/>
              <a:gd name="connsiteX1" fmla="*/ 96481 w 322924"/>
              <a:gd name="connsiteY1" fmla="*/ 322037 h 803877"/>
              <a:gd name="connsiteX2" fmla="*/ 161969 w 322924"/>
              <a:gd name="connsiteY2" fmla="*/ 8 h 803877"/>
              <a:gd name="connsiteX3" fmla="*/ 232134 w 322924"/>
              <a:gd name="connsiteY3" fmla="*/ 332084 h 803877"/>
              <a:gd name="connsiteX4" fmla="*/ 322917 w 322924"/>
              <a:gd name="connsiteY4" fmla="*/ 557692 h 803877"/>
              <a:gd name="connsiteX5" fmla="*/ 161969 w 322924"/>
              <a:gd name="connsiteY5" fmla="*/ 803877 h 803877"/>
              <a:gd name="connsiteX6" fmla="*/ 1021 w 322924"/>
              <a:gd name="connsiteY6" fmla="*/ 557692 h 803877"/>
              <a:gd name="connsiteX0" fmla="*/ 163 w 322066"/>
              <a:gd name="connsiteY0" fmla="*/ 557692 h 803877"/>
              <a:gd name="connsiteX1" fmla="*/ 95623 w 322066"/>
              <a:gd name="connsiteY1" fmla="*/ 322037 h 803877"/>
              <a:gd name="connsiteX2" fmla="*/ 161111 w 322066"/>
              <a:gd name="connsiteY2" fmla="*/ 8 h 803877"/>
              <a:gd name="connsiteX3" fmla="*/ 231276 w 322066"/>
              <a:gd name="connsiteY3" fmla="*/ 332084 h 803877"/>
              <a:gd name="connsiteX4" fmla="*/ 322059 w 322066"/>
              <a:gd name="connsiteY4" fmla="*/ 557692 h 803877"/>
              <a:gd name="connsiteX5" fmla="*/ 161111 w 322066"/>
              <a:gd name="connsiteY5" fmla="*/ 803877 h 803877"/>
              <a:gd name="connsiteX6" fmla="*/ 163 w 322066"/>
              <a:gd name="connsiteY6" fmla="*/ 557692 h 803877"/>
              <a:gd name="connsiteX0" fmla="*/ 163 w 322066"/>
              <a:gd name="connsiteY0" fmla="*/ 557692 h 803877"/>
              <a:gd name="connsiteX1" fmla="*/ 95623 w 322066"/>
              <a:gd name="connsiteY1" fmla="*/ 322037 h 803877"/>
              <a:gd name="connsiteX2" fmla="*/ 161111 w 322066"/>
              <a:gd name="connsiteY2" fmla="*/ 8 h 803877"/>
              <a:gd name="connsiteX3" fmla="*/ 231276 w 322066"/>
              <a:gd name="connsiteY3" fmla="*/ 332084 h 803877"/>
              <a:gd name="connsiteX4" fmla="*/ 322059 w 322066"/>
              <a:gd name="connsiteY4" fmla="*/ 557692 h 803877"/>
              <a:gd name="connsiteX5" fmla="*/ 161111 w 322066"/>
              <a:gd name="connsiteY5" fmla="*/ 803877 h 803877"/>
              <a:gd name="connsiteX6" fmla="*/ 163 w 322066"/>
              <a:gd name="connsiteY6" fmla="*/ 557692 h 803877"/>
              <a:gd name="connsiteX0" fmla="*/ 163 w 322066"/>
              <a:gd name="connsiteY0" fmla="*/ 557692 h 803877"/>
              <a:gd name="connsiteX1" fmla="*/ 95623 w 322066"/>
              <a:gd name="connsiteY1" fmla="*/ 322037 h 803877"/>
              <a:gd name="connsiteX2" fmla="*/ 161111 w 322066"/>
              <a:gd name="connsiteY2" fmla="*/ 8 h 803877"/>
              <a:gd name="connsiteX3" fmla="*/ 231276 w 322066"/>
              <a:gd name="connsiteY3" fmla="*/ 332084 h 803877"/>
              <a:gd name="connsiteX4" fmla="*/ 322059 w 322066"/>
              <a:gd name="connsiteY4" fmla="*/ 557692 h 803877"/>
              <a:gd name="connsiteX5" fmla="*/ 161111 w 322066"/>
              <a:gd name="connsiteY5" fmla="*/ 803877 h 803877"/>
              <a:gd name="connsiteX6" fmla="*/ 163 w 322066"/>
              <a:gd name="connsiteY6" fmla="*/ 557692 h 803877"/>
              <a:gd name="connsiteX0" fmla="*/ 256 w 322164"/>
              <a:gd name="connsiteY0" fmla="*/ 557692 h 803877"/>
              <a:gd name="connsiteX1" fmla="*/ 95716 w 322164"/>
              <a:gd name="connsiteY1" fmla="*/ 322037 h 803877"/>
              <a:gd name="connsiteX2" fmla="*/ 161204 w 322164"/>
              <a:gd name="connsiteY2" fmla="*/ 8 h 803877"/>
              <a:gd name="connsiteX3" fmla="*/ 231369 w 322164"/>
              <a:gd name="connsiteY3" fmla="*/ 332084 h 803877"/>
              <a:gd name="connsiteX4" fmla="*/ 322152 w 322164"/>
              <a:gd name="connsiteY4" fmla="*/ 557692 h 803877"/>
              <a:gd name="connsiteX5" fmla="*/ 161204 w 322164"/>
              <a:gd name="connsiteY5" fmla="*/ 803877 h 803877"/>
              <a:gd name="connsiteX6" fmla="*/ 256 w 322164"/>
              <a:gd name="connsiteY6" fmla="*/ 557692 h 803877"/>
              <a:gd name="connsiteX0" fmla="*/ 256 w 322164"/>
              <a:gd name="connsiteY0" fmla="*/ 557692 h 803877"/>
              <a:gd name="connsiteX1" fmla="*/ 95716 w 322164"/>
              <a:gd name="connsiteY1" fmla="*/ 322037 h 803877"/>
              <a:gd name="connsiteX2" fmla="*/ 161204 w 322164"/>
              <a:gd name="connsiteY2" fmla="*/ 8 h 803877"/>
              <a:gd name="connsiteX3" fmla="*/ 231369 w 322164"/>
              <a:gd name="connsiteY3" fmla="*/ 332084 h 803877"/>
              <a:gd name="connsiteX4" fmla="*/ 322152 w 322164"/>
              <a:gd name="connsiteY4" fmla="*/ 557692 h 803877"/>
              <a:gd name="connsiteX5" fmla="*/ 161204 w 322164"/>
              <a:gd name="connsiteY5" fmla="*/ 803877 h 803877"/>
              <a:gd name="connsiteX6" fmla="*/ 256 w 322164"/>
              <a:gd name="connsiteY6" fmla="*/ 557692 h 803877"/>
              <a:gd name="connsiteX0" fmla="*/ 256 w 322164"/>
              <a:gd name="connsiteY0" fmla="*/ 602908 h 849093"/>
              <a:gd name="connsiteX1" fmla="*/ 95716 w 322164"/>
              <a:gd name="connsiteY1" fmla="*/ 367253 h 849093"/>
              <a:gd name="connsiteX2" fmla="*/ 161204 w 322164"/>
              <a:gd name="connsiteY2" fmla="*/ 6 h 849093"/>
              <a:gd name="connsiteX3" fmla="*/ 231369 w 322164"/>
              <a:gd name="connsiteY3" fmla="*/ 377300 h 849093"/>
              <a:gd name="connsiteX4" fmla="*/ 322152 w 322164"/>
              <a:gd name="connsiteY4" fmla="*/ 602908 h 849093"/>
              <a:gd name="connsiteX5" fmla="*/ 161204 w 322164"/>
              <a:gd name="connsiteY5" fmla="*/ 849093 h 849093"/>
              <a:gd name="connsiteX6" fmla="*/ 256 w 322164"/>
              <a:gd name="connsiteY6" fmla="*/ 602908 h 849093"/>
              <a:gd name="connsiteX0" fmla="*/ 256 w 322164"/>
              <a:gd name="connsiteY0" fmla="*/ 602908 h 849093"/>
              <a:gd name="connsiteX1" fmla="*/ 95716 w 322164"/>
              <a:gd name="connsiteY1" fmla="*/ 367253 h 849093"/>
              <a:gd name="connsiteX2" fmla="*/ 171252 w 322164"/>
              <a:gd name="connsiteY2" fmla="*/ 6 h 849093"/>
              <a:gd name="connsiteX3" fmla="*/ 231369 w 322164"/>
              <a:gd name="connsiteY3" fmla="*/ 377300 h 849093"/>
              <a:gd name="connsiteX4" fmla="*/ 322152 w 322164"/>
              <a:gd name="connsiteY4" fmla="*/ 602908 h 849093"/>
              <a:gd name="connsiteX5" fmla="*/ 161204 w 322164"/>
              <a:gd name="connsiteY5" fmla="*/ 849093 h 849093"/>
              <a:gd name="connsiteX6" fmla="*/ 256 w 322164"/>
              <a:gd name="connsiteY6" fmla="*/ 602908 h 849093"/>
              <a:gd name="connsiteX0" fmla="*/ 256 w 322164"/>
              <a:gd name="connsiteY0" fmla="*/ 607932 h 854117"/>
              <a:gd name="connsiteX1" fmla="*/ 95716 w 322164"/>
              <a:gd name="connsiteY1" fmla="*/ 372277 h 854117"/>
              <a:gd name="connsiteX2" fmla="*/ 156179 w 322164"/>
              <a:gd name="connsiteY2" fmla="*/ 6 h 854117"/>
              <a:gd name="connsiteX3" fmla="*/ 231369 w 322164"/>
              <a:gd name="connsiteY3" fmla="*/ 382324 h 854117"/>
              <a:gd name="connsiteX4" fmla="*/ 322152 w 322164"/>
              <a:gd name="connsiteY4" fmla="*/ 607932 h 854117"/>
              <a:gd name="connsiteX5" fmla="*/ 161204 w 322164"/>
              <a:gd name="connsiteY5" fmla="*/ 854117 h 854117"/>
              <a:gd name="connsiteX6" fmla="*/ 256 w 322164"/>
              <a:gd name="connsiteY6" fmla="*/ 607932 h 854117"/>
              <a:gd name="connsiteX0" fmla="*/ 256 w 322164"/>
              <a:gd name="connsiteY0" fmla="*/ 592860 h 839045"/>
              <a:gd name="connsiteX1" fmla="*/ 95716 w 322164"/>
              <a:gd name="connsiteY1" fmla="*/ 357205 h 839045"/>
              <a:gd name="connsiteX2" fmla="*/ 166227 w 322164"/>
              <a:gd name="connsiteY2" fmla="*/ 7 h 839045"/>
              <a:gd name="connsiteX3" fmla="*/ 231369 w 322164"/>
              <a:gd name="connsiteY3" fmla="*/ 367252 h 839045"/>
              <a:gd name="connsiteX4" fmla="*/ 322152 w 322164"/>
              <a:gd name="connsiteY4" fmla="*/ 592860 h 839045"/>
              <a:gd name="connsiteX5" fmla="*/ 161204 w 322164"/>
              <a:gd name="connsiteY5" fmla="*/ 839045 h 839045"/>
              <a:gd name="connsiteX6" fmla="*/ 256 w 322164"/>
              <a:gd name="connsiteY6" fmla="*/ 592860 h 8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164" h="839045">
                <a:moveTo>
                  <a:pt x="256" y="592860"/>
                </a:moveTo>
                <a:cubicBezTo>
                  <a:pt x="4414" y="467336"/>
                  <a:pt x="68891" y="398236"/>
                  <a:pt x="95716" y="357205"/>
                </a:cubicBezTo>
                <a:cubicBezTo>
                  <a:pt x="122541" y="316174"/>
                  <a:pt x="118497" y="-1667"/>
                  <a:pt x="166227" y="7"/>
                </a:cubicBezTo>
                <a:cubicBezTo>
                  <a:pt x="213957" y="1681"/>
                  <a:pt x="204544" y="326221"/>
                  <a:pt x="231369" y="367252"/>
                </a:cubicBezTo>
                <a:cubicBezTo>
                  <a:pt x="258194" y="408283"/>
                  <a:pt x="321286" y="474034"/>
                  <a:pt x="322152" y="592860"/>
                </a:cubicBezTo>
                <a:cubicBezTo>
                  <a:pt x="323019" y="746854"/>
                  <a:pt x="280238" y="839045"/>
                  <a:pt x="161204" y="839045"/>
                </a:cubicBezTo>
                <a:cubicBezTo>
                  <a:pt x="42170" y="839045"/>
                  <a:pt x="-3902" y="718384"/>
                  <a:pt x="256" y="59286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81" name="Freeform 94"/>
          <p:cNvSpPr>
            <a:spLocks noEditPoints="1"/>
          </p:cNvSpPr>
          <p:nvPr/>
        </p:nvSpPr>
        <p:spPr bwMode="auto">
          <a:xfrm rot="7741967">
            <a:off x="5756056" y="623764"/>
            <a:ext cx="1713106" cy="448755"/>
          </a:xfrm>
          <a:custGeom>
            <a:avLst/>
            <a:gdLst>
              <a:gd name="T0" fmla="*/ 70 w 321"/>
              <a:gd name="T1" fmla="*/ 12 h 84"/>
              <a:gd name="T2" fmla="*/ 70 w 321"/>
              <a:gd name="T3" fmla="*/ 16 h 84"/>
              <a:gd name="T4" fmla="*/ 26 w 321"/>
              <a:gd name="T5" fmla="*/ 16 h 84"/>
              <a:gd name="T6" fmla="*/ 0 w 321"/>
              <a:gd name="T7" fmla="*/ 42 h 84"/>
              <a:gd name="T8" fmla="*/ 0 w 321"/>
              <a:gd name="T9" fmla="*/ 42 h 84"/>
              <a:gd name="T10" fmla="*/ 26 w 321"/>
              <a:gd name="T11" fmla="*/ 69 h 84"/>
              <a:gd name="T12" fmla="*/ 70 w 321"/>
              <a:gd name="T13" fmla="*/ 68 h 84"/>
              <a:gd name="T14" fmla="*/ 70 w 321"/>
              <a:gd name="T15" fmla="*/ 72 h 84"/>
              <a:gd name="T16" fmla="*/ 81 w 321"/>
              <a:gd name="T17" fmla="*/ 84 h 84"/>
              <a:gd name="T18" fmla="*/ 105 w 321"/>
              <a:gd name="T19" fmla="*/ 84 h 84"/>
              <a:gd name="T20" fmla="*/ 116 w 321"/>
              <a:gd name="T21" fmla="*/ 72 h 84"/>
              <a:gd name="T22" fmla="*/ 116 w 321"/>
              <a:gd name="T23" fmla="*/ 68 h 84"/>
              <a:gd name="T24" fmla="*/ 272 w 321"/>
              <a:gd name="T25" fmla="*/ 68 h 84"/>
              <a:gd name="T26" fmla="*/ 321 w 321"/>
              <a:gd name="T27" fmla="*/ 51 h 84"/>
              <a:gd name="T28" fmla="*/ 321 w 321"/>
              <a:gd name="T29" fmla="*/ 31 h 84"/>
              <a:gd name="T30" fmla="*/ 272 w 321"/>
              <a:gd name="T31" fmla="*/ 15 h 84"/>
              <a:gd name="T32" fmla="*/ 116 w 321"/>
              <a:gd name="T33" fmla="*/ 15 h 84"/>
              <a:gd name="T34" fmla="*/ 116 w 321"/>
              <a:gd name="T35" fmla="*/ 12 h 84"/>
              <a:gd name="T36" fmla="*/ 105 w 321"/>
              <a:gd name="T37" fmla="*/ 0 h 84"/>
              <a:gd name="T38" fmla="*/ 81 w 321"/>
              <a:gd name="T39" fmla="*/ 0 h 84"/>
              <a:gd name="T40" fmla="*/ 70 w 321"/>
              <a:gd name="T41" fmla="*/ 12 h 84"/>
              <a:gd name="T42" fmla="*/ 272 w 321"/>
              <a:gd name="T43" fmla="*/ 23 h 84"/>
              <a:gd name="T44" fmla="*/ 311 w 321"/>
              <a:gd name="T45" fmla="*/ 37 h 84"/>
              <a:gd name="T46" fmla="*/ 311 w 321"/>
              <a:gd name="T47" fmla="*/ 46 h 84"/>
              <a:gd name="T48" fmla="*/ 272 w 321"/>
              <a:gd name="T49" fmla="*/ 61 h 84"/>
              <a:gd name="T50" fmla="*/ 116 w 321"/>
              <a:gd name="T51" fmla="*/ 61 h 84"/>
              <a:gd name="T52" fmla="*/ 116 w 321"/>
              <a:gd name="T53" fmla="*/ 23 h 84"/>
              <a:gd name="T54" fmla="*/ 272 w 321"/>
              <a:gd name="T55" fmla="*/ 2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1" h="84">
                <a:moveTo>
                  <a:pt x="70" y="12"/>
                </a:moveTo>
                <a:cubicBezTo>
                  <a:pt x="70" y="16"/>
                  <a:pt x="70" y="16"/>
                  <a:pt x="70" y="16"/>
                </a:cubicBezTo>
                <a:cubicBezTo>
                  <a:pt x="26" y="16"/>
                  <a:pt x="26" y="16"/>
                  <a:pt x="26" y="16"/>
                </a:cubicBezTo>
                <a:cubicBezTo>
                  <a:pt x="12" y="16"/>
                  <a:pt x="0" y="28"/>
                  <a:pt x="0" y="42"/>
                </a:cubicBezTo>
                <a:cubicBezTo>
                  <a:pt x="0" y="42"/>
                  <a:pt x="0" y="42"/>
                  <a:pt x="0" y="42"/>
                </a:cubicBezTo>
                <a:cubicBezTo>
                  <a:pt x="0" y="57"/>
                  <a:pt x="12" y="69"/>
                  <a:pt x="26" y="69"/>
                </a:cubicBezTo>
                <a:cubicBezTo>
                  <a:pt x="70" y="68"/>
                  <a:pt x="70" y="68"/>
                  <a:pt x="70" y="68"/>
                </a:cubicBezTo>
                <a:cubicBezTo>
                  <a:pt x="70" y="72"/>
                  <a:pt x="70" y="72"/>
                  <a:pt x="70" y="72"/>
                </a:cubicBezTo>
                <a:cubicBezTo>
                  <a:pt x="70" y="79"/>
                  <a:pt x="75" y="84"/>
                  <a:pt x="81" y="84"/>
                </a:cubicBezTo>
                <a:cubicBezTo>
                  <a:pt x="105" y="84"/>
                  <a:pt x="105" y="84"/>
                  <a:pt x="105" y="84"/>
                </a:cubicBezTo>
                <a:cubicBezTo>
                  <a:pt x="111" y="84"/>
                  <a:pt x="116" y="79"/>
                  <a:pt x="116" y="72"/>
                </a:cubicBezTo>
                <a:cubicBezTo>
                  <a:pt x="116" y="68"/>
                  <a:pt x="116" y="68"/>
                  <a:pt x="116" y="68"/>
                </a:cubicBezTo>
                <a:cubicBezTo>
                  <a:pt x="129" y="68"/>
                  <a:pt x="266" y="68"/>
                  <a:pt x="272" y="68"/>
                </a:cubicBezTo>
                <a:cubicBezTo>
                  <a:pt x="285" y="68"/>
                  <a:pt x="295" y="52"/>
                  <a:pt x="321" y="51"/>
                </a:cubicBezTo>
                <a:cubicBezTo>
                  <a:pt x="321" y="47"/>
                  <a:pt x="321" y="38"/>
                  <a:pt x="321" y="31"/>
                </a:cubicBezTo>
                <a:cubicBezTo>
                  <a:pt x="294" y="32"/>
                  <a:pt x="285" y="15"/>
                  <a:pt x="272" y="15"/>
                </a:cubicBezTo>
                <a:cubicBezTo>
                  <a:pt x="265" y="15"/>
                  <a:pt x="129" y="15"/>
                  <a:pt x="116" y="15"/>
                </a:cubicBezTo>
                <a:cubicBezTo>
                  <a:pt x="116" y="12"/>
                  <a:pt x="116" y="12"/>
                  <a:pt x="116" y="12"/>
                </a:cubicBezTo>
                <a:cubicBezTo>
                  <a:pt x="116" y="5"/>
                  <a:pt x="111" y="0"/>
                  <a:pt x="105" y="0"/>
                </a:cubicBezTo>
                <a:cubicBezTo>
                  <a:pt x="81" y="0"/>
                  <a:pt x="81" y="0"/>
                  <a:pt x="81" y="0"/>
                </a:cubicBezTo>
                <a:cubicBezTo>
                  <a:pt x="75" y="0"/>
                  <a:pt x="70" y="5"/>
                  <a:pt x="70" y="12"/>
                </a:cubicBezTo>
                <a:close/>
                <a:moveTo>
                  <a:pt x="272" y="23"/>
                </a:moveTo>
                <a:cubicBezTo>
                  <a:pt x="282" y="23"/>
                  <a:pt x="292" y="37"/>
                  <a:pt x="311" y="37"/>
                </a:cubicBezTo>
                <a:cubicBezTo>
                  <a:pt x="311" y="41"/>
                  <a:pt x="311" y="43"/>
                  <a:pt x="311" y="46"/>
                </a:cubicBezTo>
                <a:cubicBezTo>
                  <a:pt x="292" y="46"/>
                  <a:pt x="282" y="61"/>
                  <a:pt x="272" y="61"/>
                </a:cubicBezTo>
                <a:cubicBezTo>
                  <a:pt x="268" y="61"/>
                  <a:pt x="152" y="61"/>
                  <a:pt x="116" y="61"/>
                </a:cubicBezTo>
                <a:cubicBezTo>
                  <a:pt x="116" y="23"/>
                  <a:pt x="116" y="23"/>
                  <a:pt x="116" y="23"/>
                </a:cubicBezTo>
                <a:cubicBezTo>
                  <a:pt x="152" y="23"/>
                  <a:pt x="268" y="23"/>
                  <a:pt x="272" y="23"/>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182" name="Freeform 619"/>
          <p:cNvSpPr>
            <a:spLocks/>
          </p:cNvSpPr>
          <p:nvPr/>
        </p:nvSpPr>
        <p:spPr bwMode="auto">
          <a:xfrm>
            <a:off x="5930274" y="3716144"/>
            <a:ext cx="226777" cy="502009"/>
          </a:xfrm>
          <a:custGeom>
            <a:avLst/>
            <a:gdLst>
              <a:gd name="T0" fmla="*/ 0 w 34"/>
              <a:gd name="T1" fmla="*/ 0 h 272"/>
              <a:gd name="T2" fmla="*/ 0 w 34"/>
              <a:gd name="T3" fmla="*/ 245 h 272"/>
              <a:gd name="T4" fmla="*/ 17 w 34"/>
              <a:gd name="T5" fmla="*/ 272 h 272"/>
              <a:gd name="T6" fmla="*/ 17 w 34"/>
              <a:gd name="T7" fmla="*/ 272 h 272"/>
              <a:gd name="T8" fmla="*/ 34 w 34"/>
              <a:gd name="T9" fmla="*/ 245 h 272"/>
              <a:gd name="T10" fmla="*/ 34 w 34"/>
              <a:gd name="T11" fmla="*/ 0 h 272"/>
              <a:gd name="T12" fmla="*/ 0 w 34"/>
              <a:gd name="T13" fmla="*/ 0 h 272"/>
            </a:gdLst>
            <a:ahLst/>
            <a:cxnLst>
              <a:cxn ang="0">
                <a:pos x="T0" y="T1"/>
              </a:cxn>
              <a:cxn ang="0">
                <a:pos x="T2" y="T3"/>
              </a:cxn>
              <a:cxn ang="0">
                <a:pos x="T4" y="T5"/>
              </a:cxn>
              <a:cxn ang="0">
                <a:pos x="T6" y="T7"/>
              </a:cxn>
              <a:cxn ang="0">
                <a:pos x="T8" y="T9"/>
              </a:cxn>
              <a:cxn ang="0">
                <a:pos x="T10" y="T11"/>
              </a:cxn>
              <a:cxn ang="0">
                <a:pos x="T12" y="T13"/>
              </a:cxn>
            </a:cxnLst>
            <a:rect l="0" t="0" r="r" b="b"/>
            <a:pathLst>
              <a:path w="34" h="272">
                <a:moveTo>
                  <a:pt x="0" y="0"/>
                </a:moveTo>
                <a:cubicBezTo>
                  <a:pt x="0" y="245"/>
                  <a:pt x="0" y="245"/>
                  <a:pt x="0" y="245"/>
                </a:cubicBezTo>
                <a:cubicBezTo>
                  <a:pt x="0" y="260"/>
                  <a:pt x="8" y="272"/>
                  <a:pt x="17" y="272"/>
                </a:cubicBezTo>
                <a:cubicBezTo>
                  <a:pt x="17" y="272"/>
                  <a:pt x="17" y="272"/>
                  <a:pt x="17" y="272"/>
                </a:cubicBezTo>
                <a:cubicBezTo>
                  <a:pt x="27" y="272"/>
                  <a:pt x="34" y="260"/>
                  <a:pt x="34" y="245"/>
                </a:cubicBezTo>
                <a:cubicBezTo>
                  <a:pt x="34" y="0"/>
                  <a:pt x="34" y="0"/>
                  <a:pt x="34" y="0"/>
                </a:cubicBezTo>
                <a:lnTo>
                  <a:pt x="0" y="0"/>
                </a:lnTo>
                <a:close/>
              </a:path>
            </a:pathLst>
          </a:custGeom>
          <a:solidFill>
            <a:schemeClr val="accent4"/>
          </a:solidFill>
          <a:ln>
            <a:noFill/>
          </a:ln>
          <a:extLst/>
        </p:spPr>
        <p:txBody>
          <a:bodyPr vert="horz" wrap="square" lIns="68580" tIns="34290" rIns="68580" bIns="34290" numCol="1" anchor="t" anchorCtr="0" compatLnSpc="1">
            <a:prstTxWarp prst="textNoShape">
              <a:avLst/>
            </a:prstTxWarp>
          </a:bodyPr>
          <a:lstStyle/>
          <a:p>
            <a:endParaRPr lang="en-US" dirty="0">
              <a:solidFill>
                <a:prstClr val="black"/>
              </a:solidFill>
              <a:latin typeface="Georgia"/>
            </a:endParaRPr>
          </a:p>
        </p:txBody>
      </p:sp>
      <p:sp>
        <p:nvSpPr>
          <p:cNvPr id="2" name="TextBox 1"/>
          <p:cNvSpPr txBox="1"/>
          <p:nvPr/>
        </p:nvSpPr>
        <p:spPr>
          <a:xfrm>
            <a:off x="2417758" y="1745738"/>
            <a:ext cx="379682" cy="292388"/>
          </a:xfrm>
          <a:prstGeom prst="rect">
            <a:avLst/>
          </a:prstGeom>
          <a:noFill/>
        </p:spPr>
        <p:txBody>
          <a:bodyPr wrap="square" rtlCol="0">
            <a:spAutoFit/>
          </a:bodyPr>
          <a:lstStyle/>
          <a:p>
            <a:r>
              <a:rPr lang="en-US" sz="1300" b="1" dirty="0">
                <a:solidFill>
                  <a:prstClr val="black"/>
                </a:solidFill>
                <a:latin typeface="Georgia"/>
              </a:rPr>
              <a:t>14</a:t>
            </a:r>
          </a:p>
        </p:txBody>
      </p:sp>
      <p:sp>
        <p:nvSpPr>
          <p:cNvPr id="183" name="TextBox 182"/>
          <p:cNvSpPr txBox="1"/>
          <p:nvPr/>
        </p:nvSpPr>
        <p:spPr>
          <a:xfrm>
            <a:off x="3136488" y="1744888"/>
            <a:ext cx="379682" cy="292388"/>
          </a:xfrm>
          <a:prstGeom prst="rect">
            <a:avLst/>
          </a:prstGeom>
          <a:noFill/>
        </p:spPr>
        <p:txBody>
          <a:bodyPr wrap="square" rtlCol="0">
            <a:spAutoFit/>
          </a:bodyPr>
          <a:lstStyle/>
          <a:p>
            <a:r>
              <a:rPr lang="en-US" sz="1300" b="1" dirty="0">
                <a:solidFill>
                  <a:prstClr val="black"/>
                </a:solidFill>
                <a:latin typeface="Georgia"/>
              </a:rPr>
              <a:t>11</a:t>
            </a:r>
          </a:p>
        </p:txBody>
      </p:sp>
      <p:sp>
        <p:nvSpPr>
          <p:cNvPr id="184" name="TextBox 183"/>
          <p:cNvSpPr txBox="1"/>
          <p:nvPr/>
        </p:nvSpPr>
        <p:spPr>
          <a:xfrm>
            <a:off x="3809408" y="1733213"/>
            <a:ext cx="379682" cy="292388"/>
          </a:xfrm>
          <a:prstGeom prst="rect">
            <a:avLst/>
          </a:prstGeom>
          <a:noFill/>
        </p:spPr>
        <p:txBody>
          <a:bodyPr wrap="square" rtlCol="0">
            <a:spAutoFit/>
          </a:bodyPr>
          <a:lstStyle/>
          <a:p>
            <a:r>
              <a:rPr lang="en-US" sz="1300" b="1" dirty="0">
                <a:solidFill>
                  <a:prstClr val="black"/>
                </a:solidFill>
                <a:latin typeface="Georgia"/>
              </a:rPr>
              <a:t>11</a:t>
            </a:r>
          </a:p>
        </p:txBody>
      </p:sp>
      <p:sp>
        <p:nvSpPr>
          <p:cNvPr id="185" name="TextBox 184"/>
          <p:cNvSpPr txBox="1"/>
          <p:nvPr/>
        </p:nvSpPr>
        <p:spPr>
          <a:xfrm>
            <a:off x="4495800" y="1737917"/>
            <a:ext cx="379682" cy="292388"/>
          </a:xfrm>
          <a:prstGeom prst="rect">
            <a:avLst/>
          </a:prstGeom>
          <a:noFill/>
        </p:spPr>
        <p:txBody>
          <a:bodyPr wrap="square" rtlCol="0">
            <a:spAutoFit/>
          </a:bodyPr>
          <a:lstStyle/>
          <a:p>
            <a:r>
              <a:rPr lang="en-US" sz="1300" b="1" dirty="0">
                <a:solidFill>
                  <a:prstClr val="black"/>
                </a:solidFill>
                <a:latin typeface="Georgia"/>
              </a:rPr>
              <a:t>21</a:t>
            </a:r>
          </a:p>
        </p:txBody>
      </p:sp>
      <p:sp>
        <p:nvSpPr>
          <p:cNvPr id="186" name="TextBox 185"/>
          <p:cNvSpPr txBox="1"/>
          <p:nvPr/>
        </p:nvSpPr>
        <p:spPr>
          <a:xfrm>
            <a:off x="5200212" y="1738990"/>
            <a:ext cx="379682" cy="292388"/>
          </a:xfrm>
          <a:prstGeom prst="rect">
            <a:avLst/>
          </a:prstGeom>
          <a:noFill/>
        </p:spPr>
        <p:txBody>
          <a:bodyPr wrap="square" rtlCol="0">
            <a:spAutoFit/>
          </a:bodyPr>
          <a:lstStyle/>
          <a:p>
            <a:r>
              <a:rPr lang="en-US" sz="1300" b="1" dirty="0">
                <a:solidFill>
                  <a:prstClr val="black"/>
                </a:solidFill>
                <a:latin typeface="Georgia"/>
              </a:rPr>
              <a:t>18</a:t>
            </a:r>
          </a:p>
        </p:txBody>
      </p:sp>
      <p:sp>
        <p:nvSpPr>
          <p:cNvPr id="187" name="TextBox 186"/>
          <p:cNvSpPr txBox="1"/>
          <p:nvPr/>
        </p:nvSpPr>
        <p:spPr>
          <a:xfrm>
            <a:off x="5919309" y="1733220"/>
            <a:ext cx="379682" cy="492443"/>
          </a:xfrm>
          <a:prstGeom prst="rect">
            <a:avLst/>
          </a:prstGeom>
          <a:noFill/>
        </p:spPr>
        <p:txBody>
          <a:bodyPr wrap="square" rtlCol="0">
            <a:spAutoFit/>
          </a:bodyPr>
          <a:lstStyle/>
          <a:p>
            <a:r>
              <a:rPr lang="en-US" sz="1300" b="1" dirty="0">
                <a:solidFill>
                  <a:prstClr val="black"/>
                </a:solidFill>
                <a:latin typeface="Georgia"/>
              </a:rPr>
              <a:t>5</a:t>
            </a:r>
          </a:p>
          <a:p>
            <a:endParaRPr lang="en-US" sz="1300" b="1" dirty="0">
              <a:solidFill>
                <a:prstClr val="black"/>
              </a:solidFill>
              <a:latin typeface="Georgia"/>
            </a:endParaRPr>
          </a:p>
        </p:txBody>
      </p:sp>
      <p:sp>
        <p:nvSpPr>
          <p:cNvPr id="3" name="Rectangle 2"/>
          <p:cNvSpPr/>
          <p:nvPr/>
        </p:nvSpPr>
        <p:spPr>
          <a:xfrm rot="18598841">
            <a:off x="2542169" y="868757"/>
            <a:ext cx="878616" cy="307777"/>
          </a:xfrm>
          <a:prstGeom prst="rect">
            <a:avLst/>
          </a:prstGeom>
        </p:spPr>
        <p:txBody>
          <a:bodyPr wrap="none">
            <a:spAutoFit/>
          </a:bodyPr>
          <a:lstStyle/>
          <a:p>
            <a:r>
              <a:rPr lang="en-US" sz="1400" b="1" dirty="0">
                <a:solidFill>
                  <a:prstClr val="black"/>
                </a:solidFill>
                <a:latin typeface="Georgia"/>
              </a:rPr>
              <a:t>Biology</a:t>
            </a:r>
          </a:p>
        </p:txBody>
      </p:sp>
      <p:sp>
        <p:nvSpPr>
          <p:cNvPr id="4" name="Rectangle 3"/>
          <p:cNvSpPr/>
          <p:nvPr/>
        </p:nvSpPr>
        <p:spPr>
          <a:xfrm rot="18574023">
            <a:off x="3204450" y="883748"/>
            <a:ext cx="943487" cy="307777"/>
          </a:xfrm>
          <a:prstGeom prst="rect">
            <a:avLst/>
          </a:prstGeom>
        </p:spPr>
        <p:txBody>
          <a:bodyPr wrap="none">
            <a:spAutoFit/>
          </a:bodyPr>
          <a:lstStyle/>
          <a:p>
            <a:r>
              <a:rPr lang="en-US" sz="1400" b="1" dirty="0">
                <a:solidFill>
                  <a:prstClr val="black"/>
                </a:solidFill>
                <a:latin typeface="Georgia"/>
              </a:rPr>
              <a:t>Etiology</a:t>
            </a:r>
          </a:p>
        </p:txBody>
      </p:sp>
      <p:sp>
        <p:nvSpPr>
          <p:cNvPr id="5" name="Rectangle 4"/>
          <p:cNvSpPr/>
          <p:nvPr/>
        </p:nvSpPr>
        <p:spPr>
          <a:xfrm rot="18574262">
            <a:off x="3856083" y="863465"/>
            <a:ext cx="1061559" cy="276999"/>
          </a:xfrm>
          <a:prstGeom prst="rect">
            <a:avLst/>
          </a:prstGeom>
        </p:spPr>
        <p:txBody>
          <a:bodyPr wrap="none">
            <a:spAutoFit/>
          </a:bodyPr>
          <a:lstStyle/>
          <a:p>
            <a:r>
              <a:rPr lang="en-US" sz="1200" b="1" dirty="0">
                <a:solidFill>
                  <a:prstClr val="black"/>
                </a:solidFill>
                <a:latin typeface="Georgia"/>
                <a:cs typeface="Georgia"/>
              </a:rPr>
              <a:t>Prevention</a:t>
            </a:r>
          </a:p>
        </p:txBody>
      </p:sp>
      <p:sp>
        <p:nvSpPr>
          <p:cNvPr id="7" name="Rectangle 6"/>
          <p:cNvSpPr/>
          <p:nvPr/>
        </p:nvSpPr>
        <p:spPr>
          <a:xfrm rot="18433073">
            <a:off x="4527680" y="897436"/>
            <a:ext cx="1107996" cy="230832"/>
          </a:xfrm>
          <a:prstGeom prst="rect">
            <a:avLst/>
          </a:prstGeom>
        </p:spPr>
        <p:txBody>
          <a:bodyPr wrap="none">
            <a:spAutoFit/>
          </a:bodyPr>
          <a:lstStyle/>
          <a:p>
            <a:r>
              <a:rPr lang="en-US" sz="900" b="1" dirty="0">
                <a:solidFill>
                  <a:prstClr val="black"/>
                </a:solidFill>
                <a:latin typeface="Georgia"/>
              </a:rPr>
              <a:t>Early Detection</a:t>
            </a:r>
          </a:p>
        </p:txBody>
      </p:sp>
      <p:sp>
        <p:nvSpPr>
          <p:cNvPr id="8" name="Rectangle 7"/>
          <p:cNvSpPr/>
          <p:nvPr/>
        </p:nvSpPr>
        <p:spPr>
          <a:xfrm rot="18507672">
            <a:off x="5269620" y="871773"/>
            <a:ext cx="1031051" cy="276999"/>
          </a:xfrm>
          <a:prstGeom prst="rect">
            <a:avLst/>
          </a:prstGeom>
        </p:spPr>
        <p:txBody>
          <a:bodyPr wrap="none">
            <a:spAutoFit/>
          </a:bodyPr>
          <a:lstStyle/>
          <a:p>
            <a:r>
              <a:rPr lang="en-US" sz="1200" b="1" dirty="0">
                <a:solidFill>
                  <a:prstClr val="black"/>
                </a:solidFill>
                <a:latin typeface="Georgia"/>
              </a:rPr>
              <a:t>Treatment</a:t>
            </a:r>
          </a:p>
        </p:txBody>
      </p:sp>
      <p:sp>
        <p:nvSpPr>
          <p:cNvPr id="9" name="Rectangle 8"/>
          <p:cNvSpPr/>
          <p:nvPr/>
        </p:nvSpPr>
        <p:spPr>
          <a:xfrm rot="18627848">
            <a:off x="5909864" y="912020"/>
            <a:ext cx="1086806" cy="230832"/>
          </a:xfrm>
          <a:prstGeom prst="rect">
            <a:avLst/>
          </a:prstGeom>
        </p:spPr>
        <p:txBody>
          <a:bodyPr wrap="none">
            <a:spAutoFit/>
          </a:bodyPr>
          <a:lstStyle/>
          <a:p>
            <a:r>
              <a:rPr lang="en-US" sz="900" b="1" dirty="0">
                <a:solidFill>
                  <a:prstClr val="black"/>
                </a:solidFill>
                <a:latin typeface="Georgia"/>
              </a:rPr>
              <a:t>Cancer Control</a:t>
            </a:r>
          </a:p>
        </p:txBody>
      </p:sp>
      <p:sp>
        <p:nvSpPr>
          <p:cNvPr id="55" name="Title 3"/>
          <p:cNvSpPr>
            <a:spLocks noGrp="1"/>
          </p:cNvSpPr>
          <p:nvPr>
            <p:ph type="title" idx="4294967295"/>
          </p:nvPr>
        </p:nvSpPr>
        <p:spPr>
          <a:xfrm>
            <a:off x="423873" y="508995"/>
            <a:ext cx="1930225" cy="708025"/>
          </a:xfrm>
        </p:spPr>
        <p:txBody>
          <a:bodyPr>
            <a:noAutofit/>
          </a:bodyPr>
          <a:lstStyle/>
          <a:p>
            <a:r>
              <a:rPr lang="en-US" dirty="0"/>
              <a:t>Research </a:t>
            </a:r>
            <a:br>
              <a:rPr lang="en-US" dirty="0"/>
            </a:br>
            <a:r>
              <a:rPr lang="en-US" dirty="0" smtClean="0"/>
              <a:t>Funding</a:t>
            </a:r>
            <a:endParaRPr lang="en-US" dirty="0"/>
          </a:p>
        </p:txBody>
      </p:sp>
    </p:spTree>
    <p:extLst>
      <p:ext uri="{BB962C8B-B14F-4D97-AF65-F5344CB8AC3E}">
        <p14:creationId xmlns:p14="http://schemas.microsoft.com/office/powerpoint/2010/main" val="3990557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05838" y="492040"/>
            <a:ext cx="4732324" cy="523220"/>
          </a:xfrm>
          <a:prstGeom prst="rect">
            <a:avLst/>
          </a:prstGeom>
          <a:noFill/>
        </p:spPr>
        <p:txBody>
          <a:bodyPr wrap="square" rtlCol="0">
            <a:spAutoFit/>
          </a:bodyPr>
          <a:lstStyle/>
          <a:p>
            <a:pPr algn="ctr"/>
            <a:r>
              <a:rPr lang="en-US" sz="2800" b="1" dirty="0" smtClean="0">
                <a:solidFill>
                  <a:srgbClr val="5C068C"/>
                </a:solidFill>
                <a:latin typeface="Georgia"/>
                <a:cs typeface="Georgia"/>
              </a:rPr>
              <a:t>Efforts </a:t>
            </a:r>
            <a:r>
              <a:rPr lang="en-US" sz="2800" b="1" dirty="0">
                <a:solidFill>
                  <a:srgbClr val="5C068C"/>
                </a:solidFill>
                <a:latin typeface="Georgia"/>
                <a:cs typeface="Georgia"/>
              </a:rPr>
              <a:t>of </a:t>
            </a:r>
            <a:r>
              <a:rPr lang="en-US" sz="2800" b="1" dirty="0" smtClean="0">
                <a:solidFill>
                  <a:srgbClr val="5C068C"/>
                </a:solidFill>
                <a:latin typeface="Georgia"/>
                <a:cs typeface="Georgia"/>
              </a:rPr>
              <a:t>the Coalition</a:t>
            </a:r>
            <a:endParaRPr lang="en-US" sz="2800" b="1" dirty="0">
              <a:solidFill>
                <a:srgbClr val="5C068C"/>
              </a:solidFill>
              <a:latin typeface="Georgia"/>
              <a:cs typeface="Georgia"/>
            </a:endParaRPr>
          </a:p>
        </p:txBody>
      </p:sp>
      <p:sp>
        <p:nvSpPr>
          <p:cNvPr id="2" name="TextBox 1"/>
          <p:cNvSpPr txBox="1"/>
          <p:nvPr/>
        </p:nvSpPr>
        <p:spPr>
          <a:xfrm>
            <a:off x="1652764" y="1751762"/>
            <a:ext cx="5838473" cy="2308324"/>
          </a:xfrm>
          <a:prstGeom prst="rect">
            <a:avLst/>
          </a:prstGeom>
          <a:noFill/>
        </p:spPr>
        <p:txBody>
          <a:bodyPr wrap="square" rtlCol="0">
            <a:spAutoFit/>
          </a:bodyPr>
          <a:lstStyle/>
          <a:p>
            <a:pPr algn="ctr"/>
            <a:r>
              <a:rPr lang="en-US" b="1" dirty="0" smtClean="0">
                <a:latin typeface="Georgia"/>
                <a:cs typeface="Georgia"/>
              </a:rPr>
              <a:t>Annual Meeting</a:t>
            </a:r>
          </a:p>
          <a:p>
            <a:pPr algn="ctr"/>
            <a:r>
              <a:rPr lang="en-US" dirty="0" smtClean="0">
                <a:latin typeface="Georgia"/>
                <a:cs typeface="Georgia"/>
              </a:rPr>
              <a:t>Members </a:t>
            </a:r>
            <a:r>
              <a:rPr lang="en-US" b="1" dirty="0" smtClean="0">
                <a:solidFill>
                  <a:srgbClr val="983794"/>
                </a:solidFill>
                <a:latin typeface="Georgia"/>
                <a:cs typeface="Georgia"/>
              </a:rPr>
              <a:t>share experiences and expertise </a:t>
            </a:r>
            <a:r>
              <a:rPr lang="en-US" dirty="0">
                <a:latin typeface="Georgia"/>
                <a:cs typeface="Georgia"/>
              </a:rPr>
              <a:t>to </a:t>
            </a:r>
            <a:r>
              <a:rPr lang="en-US" b="1" dirty="0" smtClean="0">
                <a:solidFill>
                  <a:srgbClr val="983794"/>
                </a:solidFill>
                <a:latin typeface="Georgia"/>
                <a:cs typeface="Georgia"/>
              </a:rPr>
              <a:t> </a:t>
            </a:r>
          </a:p>
          <a:p>
            <a:pPr algn="ctr"/>
            <a:r>
              <a:rPr lang="en-US" dirty="0" smtClean="0">
                <a:latin typeface="Georgia"/>
                <a:cs typeface="Georgia"/>
              </a:rPr>
              <a:t>learn from each other and to </a:t>
            </a:r>
            <a:r>
              <a:rPr lang="en-US" dirty="0">
                <a:latin typeface="Georgia"/>
                <a:cs typeface="Georgia"/>
              </a:rPr>
              <a:t>strengthen the </a:t>
            </a:r>
            <a:r>
              <a:rPr lang="en-US" dirty="0" smtClean="0">
                <a:latin typeface="Georgia"/>
                <a:cs typeface="Georgia"/>
              </a:rPr>
              <a:t>impact of </a:t>
            </a:r>
          </a:p>
          <a:p>
            <a:pPr algn="ctr"/>
            <a:r>
              <a:rPr lang="en-US" dirty="0" smtClean="0">
                <a:latin typeface="Georgia"/>
                <a:cs typeface="Georgia"/>
              </a:rPr>
              <a:t>all </a:t>
            </a:r>
            <a:r>
              <a:rPr lang="en-US" dirty="0">
                <a:latin typeface="Georgia"/>
                <a:cs typeface="Georgia"/>
              </a:rPr>
              <a:t>Coalition </a:t>
            </a:r>
            <a:r>
              <a:rPr lang="en-US" dirty="0" smtClean="0">
                <a:latin typeface="Georgia"/>
                <a:cs typeface="Georgia"/>
              </a:rPr>
              <a:t>members  </a:t>
            </a:r>
            <a:endParaRPr lang="en-US" dirty="0">
              <a:latin typeface="Georgia"/>
              <a:cs typeface="Georgia"/>
            </a:endParaRPr>
          </a:p>
          <a:p>
            <a:pPr algn="ctr"/>
            <a:endParaRPr lang="en-US" dirty="0">
              <a:latin typeface="Georgia"/>
              <a:cs typeface="Georgia"/>
            </a:endParaRPr>
          </a:p>
          <a:p>
            <a:pPr algn="ctr"/>
            <a:r>
              <a:rPr lang="en-US" b="1" dirty="0">
                <a:latin typeface="Georgia"/>
                <a:cs typeface="Georgia"/>
              </a:rPr>
              <a:t>World Pancreatic Cancer Day (WPCD</a:t>
            </a:r>
            <a:r>
              <a:rPr lang="en-US" b="1" dirty="0" smtClean="0">
                <a:latin typeface="Georgia"/>
                <a:cs typeface="Georgia"/>
              </a:rPr>
              <a:t>)</a:t>
            </a:r>
          </a:p>
          <a:p>
            <a:pPr algn="ctr"/>
            <a:r>
              <a:rPr lang="en-US" dirty="0" smtClean="0">
                <a:latin typeface="Georgia"/>
                <a:cs typeface="Georgia"/>
              </a:rPr>
              <a:t>Global </a:t>
            </a:r>
            <a:r>
              <a:rPr lang="en-US" dirty="0">
                <a:latin typeface="Georgia"/>
                <a:cs typeface="Georgia"/>
              </a:rPr>
              <a:t>collaboration to </a:t>
            </a:r>
            <a:r>
              <a:rPr lang="en-US" dirty="0" smtClean="0">
                <a:latin typeface="Georgia"/>
                <a:cs typeface="Georgia"/>
              </a:rPr>
              <a:t>raise </a:t>
            </a:r>
            <a:r>
              <a:rPr lang="en-US" dirty="0">
                <a:latin typeface="Georgia"/>
                <a:cs typeface="Georgia"/>
              </a:rPr>
              <a:t>awareness </a:t>
            </a:r>
            <a:endParaRPr lang="en-US" dirty="0" smtClean="0">
              <a:latin typeface="Georgia"/>
              <a:cs typeface="Georgia"/>
            </a:endParaRPr>
          </a:p>
          <a:p>
            <a:pPr algn="ctr"/>
            <a:r>
              <a:rPr lang="en-US" dirty="0" smtClean="0">
                <a:latin typeface="Georgia"/>
                <a:cs typeface="Georgia"/>
              </a:rPr>
              <a:t>of </a:t>
            </a:r>
            <a:r>
              <a:rPr lang="en-US" dirty="0">
                <a:latin typeface="Georgia"/>
                <a:cs typeface="Georgia"/>
              </a:rPr>
              <a:t>pancreatic cancer </a:t>
            </a:r>
            <a:r>
              <a:rPr lang="en-US" dirty="0" smtClean="0">
                <a:latin typeface="Georgia"/>
                <a:cs typeface="Georgia"/>
              </a:rPr>
              <a:t>to </a:t>
            </a:r>
            <a:r>
              <a:rPr lang="en-US" b="1" dirty="0">
                <a:solidFill>
                  <a:srgbClr val="983794"/>
                </a:solidFill>
                <a:latin typeface="Georgia"/>
                <a:cs typeface="Georgia"/>
              </a:rPr>
              <a:t>save </a:t>
            </a:r>
            <a:r>
              <a:rPr lang="en-US" b="1" dirty="0" smtClean="0">
                <a:solidFill>
                  <a:srgbClr val="983794"/>
                </a:solidFill>
                <a:latin typeface="Georgia"/>
                <a:cs typeface="Georgia"/>
              </a:rPr>
              <a:t>lives</a:t>
            </a:r>
            <a:endParaRPr lang="en-US" b="1" dirty="0">
              <a:solidFill>
                <a:srgbClr val="983794"/>
              </a:solidFill>
              <a:latin typeface="Georgia"/>
              <a:cs typeface="Georgia"/>
            </a:endParaRPr>
          </a:p>
        </p:txBody>
      </p:sp>
    </p:spTree>
    <p:extLst>
      <p:ext uri="{BB962C8B-B14F-4D97-AF65-F5344CB8AC3E}">
        <p14:creationId xmlns:p14="http://schemas.microsoft.com/office/powerpoint/2010/main" val="33088884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1405" y="458375"/>
            <a:ext cx="4403770" cy="523220"/>
          </a:xfrm>
          <a:prstGeom prst="rect">
            <a:avLst/>
          </a:prstGeom>
          <a:noFill/>
        </p:spPr>
        <p:txBody>
          <a:bodyPr wrap="none" rtlCol="0">
            <a:spAutoFit/>
          </a:bodyPr>
          <a:lstStyle/>
          <a:p>
            <a:r>
              <a:rPr lang="en-US" sz="2800" b="1" dirty="0">
                <a:solidFill>
                  <a:srgbClr val="5C068C"/>
                </a:solidFill>
                <a:latin typeface="Georgia"/>
                <a:cs typeface="Georgia"/>
              </a:rPr>
              <a:t>WPCC Annual Meeting</a:t>
            </a:r>
          </a:p>
        </p:txBody>
      </p:sp>
      <p:sp>
        <p:nvSpPr>
          <p:cNvPr id="7" name="TextBox 6"/>
          <p:cNvSpPr txBox="1"/>
          <p:nvPr/>
        </p:nvSpPr>
        <p:spPr>
          <a:xfrm>
            <a:off x="1588992" y="1169320"/>
            <a:ext cx="5966016" cy="3170099"/>
          </a:xfrm>
          <a:prstGeom prst="rect">
            <a:avLst/>
          </a:prstGeom>
          <a:noFill/>
        </p:spPr>
        <p:txBody>
          <a:bodyPr wrap="square" rtlCol="0">
            <a:spAutoFit/>
          </a:bodyPr>
          <a:lstStyle/>
          <a:p>
            <a:pPr algn="ctr"/>
            <a:r>
              <a:rPr lang="en-US" b="1" dirty="0" smtClean="0">
                <a:solidFill>
                  <a:srgbClr val="983794"/>
                </a:solidFill>
                <a:latin typeface="Georgia"/>
                <a:cs typeface="Georgia"/>
              </a:rPr>
              <a:t>Inaugural</a:t>
            </a:r>
            <a:r>
              <a:rPr lang="en-US" b="1" dirty="0" smtClean="0">
                <a:latin typeface="Georgia"/>
                <a:cs typeface="Georgia"/>
              </a:rPr>
              <a:t> </a:t>
            </a:r>
            <a:r>
              <a:rPr lang="en-US" b="1" dirty="0" smtClean="0">
                <a:solidFill>
                  <a:srgbClr val="983794"/>
                </a:solidFill>
                <a:latin typeface="Georgia"/>
                <a:cs typeface="Georgia"/>
              </a:rPr>
              <a:t>Meeting in Orlando</a:t>
            </a:r>
          </a:p>
          <a:p>
            <a:pPr algn="ctr"/>
            <a:r>
              <a:rPr lang="en-US" b="1" dirty="0" smtClean="0">
                <a:latin typeface="Georgia"/>
                <a:cs typeface="Georgia"/>
              </a:rPr>
              <a:t>May 10-13, 2016</a:t>
            </a:r>
          </a:p>
          <a:p>
            <a:pPr marL="0" lvl="1" algn="ctr"/>
            <a:r>
              <a:rPr lang="en-US" sz="1400" dirty="0" smtClean="0">
                <a:latin typeface="Georgia"/>
                <a:cs typeface="Georgia"/>
              </a:rPr>
              <a:t>42 organizations attended</a:t>
            </a:r>
          </a:p>
          <a:p>
            <a:pPr marL="0" lvl="1" algn="ctr"/>
            <a:r>
              <a:rPr lang="en-US" sz="1400" dirty="0" smtClean="0">
                <a:latin typeface="Georgia"/>
                <a:cs typeface="Georgia"/>
              </a:rPr>
              <a:t>18 countries represented</a:t>
            </a:r>
          </a:p>
          <a:p>
            <a:pPr lvl="1" algn="ctr"/>
            <a:endParaRPr lang="en-US" dirty="0" smtClean="0">
              <a:latin typeface="Georgia"/>
              <a:cs typeface="Georgia"/>
            </a:endParaRPr>
          </a:p>
          <a:p>
            <a:pPr algn="ctr"/>
            <a:r>
              <a:rPr lang="en-US" b="1" dirty="0" smtClean="0">
                <a:solidFill>
                  <a:srgbClr val="983794"/>
                </a:solidFill>
                <a:latin typeface="Georgia"/>
                <a:cs typeface="Georgia"/>
              </a:rPr>
              <a:t>Second Annual Meeting in Montreal</a:t>
            </a:r>
          </a:p>
          <a:p>
            <a:pPr algn="ctr"/>
            <a:r>
              <a:rPr lang="en-US" b="1" dirty="0" smtClean="0">
                <a:latin typeface="Georgia"/>
                <a:cs typeface="Georgia"/>
              </a:rPr>
              <a:t>May 10-13, 2017</a:t>
            </a:r>
          </a:p>
          <a:p>
            <a:pPr marL="0" lvl="1" algn="ctr"/>
            <a:r>
              <a:rPr lang="en-US" sz="1400" dirty="0" smtClean="0">
                <a:latin typeface="Georgia"/>
                <a:cs typeface="Georgia"/>
              </a:rPr>
              <a:t>51 organizations attended</a:t>
            </a:r>
          </a:p>
          <a:p>
            <a:pPr marL="0" lvl="1" algn="ctr"/>
            <a:r>
              <a:rPr lang="en-US" sz="1400" dirty="0" smtClean="0">
                <a:latin typeface="Georgia"/>
                <a:cs typeface="Georgia"/>
              </a:rPr>
              <a:t>21 countries represented</a:t>
            </a:r>
          </a:p>
          <a:p>
            <a:pPr lvl="1" algn="ctr"/>
            <a:endParaRPr lang="en-US" dirty="0" smtClean="0">
              <a:solidFill>
                <a:srgbClr val="983794"/>
              </a:solidFill>
              <a:latin typeface="Georgia"/>
              <a:cs typeface="Georgia"/>
            </a:endParaRPr>
          </a:p>
          <a:p>
            <a:pPr algn="ctr"/>
            <a:r>
              <a:rPr lang="en-US" b="1" dirty="0" smtClean="0">
                <a:solidFill>
                  <a:srgbClr val="983794"/>
                </a:solidFill>
                <a:latin typeface="Georgia"/>
                <a:cs typeface="Georgia"/>
              </a:rPr>
              <a:t>Third Annual Meeting in Coral Gables</a:t>
            </a:r>
          </a:p>
          <a:p>
            <a:pPr algn="ctr"/>
            <a:r>
              <a:rPr lang="en-US" b="1" dirty="0" smtClean="0">
                <a:latin typeface="Georgia"/>
                <a:cs typeface="Georgia"/>
              </a:rPr>
              <a:t>May 8-10, 2018</a:t>
            </a:r>
            <a:endParaRPr lang="en-US" b="1" dirty="0">
              <a:solidFill>
                <a:schemeClr val="tx1">
                  <a:lumMod val="65000"/>
                  <a:lumOff val="35000"/>
                </a:schemeClr>
              </a:solidFill>
              <a:latin typeface="Georgia"/>
              <a:cs typeface="Georgia"/>
            </a:endParaRPr>
          </a:p>
        </p:txBody>
      </p:sp>
    </p:spTree>
    <p:extLst>
      <p:ext uri="{BB962C8B-B14F-4D97-AF65-F5344CB8AC3E}">
        <p14:creationId xmlns:p14="http://schemas.microsoft.com/office/powerpoint/2010/main" val="37594586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2" y="331654"/>
            <a:ext cx="4876797" cy="707213"/>
          </a:xfrm>
        </p:spPr>
        <p:txBody>
          <a:bodyPr/>
          <a:lstStyle/>
          <a:p>
            <a:pPr algn="ctr"/>
            <a:r>
              <a:rPr lang="en-US" dirty="0"/>
              <a:t>WPCC Assets </a:t>
            </a:r>
          </a:p>
        </p:txBody>
      </p:sp>
      <p:sp>
        <p:nvSpPr>
          <p:cNvPr id="5" name="Content Placeholder 4"/>
          <p:cNvSpPr>
            <a:spLocks noGrp="1"/>
          </p:cNvSpPr>
          <p:nvPr>
            <p:ph idx="1"/>
          </p:nvPr>
        </p:nvSpPr>
        <p:spPr>
          <a:xfrm>
            <a:off x="1322917" y="1313149"/>
            <a:ext cx="6498166" cy="2912999"/>
          </a:xfrm>
        </p:spPr>
        <p:txBody>
          <a:bodyPr>
            <a:noAutofit/>
          </a:bodyPr>
          <a:lstStyle/>
          <a:p>
            <a:pPr marL="160020" indent="0" algn="ctr">
              <a:spcBef>
                <a:spcPts val="0"/>
              </a:spcBef>
              <a:buNone/>
            </a:pPr>
            <a:r>
              <a:rPr lang="en-US" sz="1800" b="1" dirty="0" smtClean="0">
                <a:solidFill>
                  <a:srgbClr val="983794"/>
                </a:solidFill>
              </a:rPr>
              <a:t>Websites</a:t>
            </a:r>
          </a:p>
          <a:p>
            <a:pPr marL="160020" indent="0" algn="ctr">
              <a:spcBef>
                <a:spcPts val="0"/>
              </a:spcBef>
              <a:buNone/>
            </a:pPr>
            <a:r>
              <a:rPr lang="en-US" sz="1400" dirty="0" smtClean="0">
                <a:solidFill>
                  <a:srgbClr val="404040"/>
                </a:solidFill>
              </a:rPr>
              <a:t>(</a:t>
            </a:r>
            <a:r>
              <a:rPr lang="en-US" sz="1400" dirty="0">
                <a:solidFill>
                  <a:srgbClr val="404040"/>
                </a:solidFill>
              </a:rPr>
              <a:t>WPCC and WPCD)</a:t>
            </a:r>
          </a:p>
          <a:p>
            <a:pPr marL="160020" indent="0" algn="ctr">
              <a:spcBef>
                <a:spcPts val="0"/>
              </a:spcBef>
              <a:buNone/>
            </a:pPr>
            <a:endParaRPr lang="en-US" sz="1800" b="1" dirty="0" smtClean="0">
              <a:solidFill>
                <a:srgbClr val="404040"/>
              </a:solidFill>
            </a:endParaRPr>
          </a:p>
          <a:p>
            <a:pPr marL="160020" indent="0" algn="ctr">
              <a:spcBef>
                <a:spcPts val="0"/>
              </a:spcBef>
              <a:buNone/>
            </a:pPr>
            <a:r>
              <a:rPr lang="en-US" sz="1800" b="1" dirty="0" smtClean="0">
                <a:solidFill>
                  <a:srgbClr val="983794"/>
                </a:solidFill>
              </a:rPr>
              <a:t>Social Media</a:t>
            </a:r>
          </a:p>
          <a:p>
            <a:pPr marL="160020" indent="0" algn="ctr">
              <a:spcBef>
                <a:spcPts val="0"/>
              </a:spcBef>
              <a:buNone/>
            </a:pPr>
            <a:r>
              <a:rPr lang="en-US" sz="1400" dirty="0" smtClean="0">
                <a:solidFill>
                  <a:srgbClr val="404040"/>
                </a:solidFill>
              </a:rPr>
              <a:t>Facebook</a:t>
            </a:r>
            <a:r>
              <a:rPr lang="en-US" sz="1400" dirty="0">
                <a:solidFill>
                  <a:srgbClr val="404040"/>
                </a:solidFill>
              </a:rPr>
              <a:t>, Twitter, </a:t>
            </a:r>
            <a:r>
              <a:rPr lang="en-US" sz="1400" dirty="0" err="1" smtClean="0">
                <a:solidFill>
                  <a:srgbClr val="404040"/>
                </a:solidFill>
              </a:rPr>
              <a:t>Instagram</a:t>
            </a:r>
            <a:r>
              <a:rPr lang="en-US" sz="1400" dirty="0" smtClean="0">
                <a:solidFill>
                  <a:srgbClr val="404040"/>
                </a:solidFill>
              </a:rPr>
              <a:t> and </a:t>
            </a:r>
            <a:r>
              <a:rPr lang="en-US" sz="1400" dirty="0">
                <a:solidFill>
                  <a:srgbClr val="404040"/>
                </a:solidFill>
              </a:rPr>
              <a:t>closed Facebook group for </a:t>
            </a:r>
            <a:r>
              <a:rPr lang="en-US" sz="1400" dirty="0" smtClean="0">
                <a:solidFill>
                  <a:srgbClr val="404040"/>
                </a:solidFill>
              </a:rPr>
              <a:t>members</a:t>
            </a:r>
            <a:endParaRPr lang="en-US" sz="1400" b="1" dirty="0" smtClean="0">
              <a:solidFill>
                <a:srgbClr val="404040"/>
              </a:solidFill>
            </a:endParaRPr>
          </a:p>
          <a:p>
            <a:pPr marL="160020" indent="0" algn="ctr">
              <a:spcBef>
                <a:spcPts val="0"/>
              </a:spcBef>
              <a:buNone/>
            </a:pPr>
            <a:endParaRPr lang="en-US" sz="1800" b="1" dirty="0" smtClean="0">
              <a:solidFill>
                <a:srgbClr val="404040"/>
              </a:solidFill>
            </a:endParaRPr>
          </a:p>
          <a:p>
            <a:pPr marL="160020" indent="0" algn="ctr">
              <a:spcBef>
                <a:spcPts val="0"/>
              </a:spcBef>
              <a:buNone/>
            </a:pPr>
            <a:r>
              <a:rPr lang="en-US" sz="1800" b="1" dirty="0" smtClean="0">
                <a:solidFill>
                  <a:srgbClr val="983794"/>
                </a:solidFill>
              </a:rPr>
              <a:t>WPCC </a:t>
            </a:r>
            <a:r>
              <a:rPr lang="en-US" sz="1800" b="1" dirty="0">
                <a:solidFill>
                  <a:srgbClr val="983794"/>
                </a:solidFill>
              </a:rPr>
              <a:t>monthly member </a:t>
            </a:r>
            <a:r>
              <a:rPr lang="en-US" sz="1800" b="1" dirty="0" smtClean="0">
                <a:solidFill>
                  <a:srgbClr val="983794"/>
                </a:solidFill>
              </a:rPr>
              <a:t>newsletter</a:t>
            </a:r>
          </a:p>
          <a:p>
            <a:pPr marL="160020" indent="0" algn="ctr">
              <a:spcBef>
                <a:spcPts val="0"/>
              </a:spcBef>
              <a:buNone/>
            </a:pPr>
            <a:endParaRPr lang="en-US" sz="1800" b="1" dirty="0" smtClean="0">
              <a:solidFill>
                <a:srgbClr val="983794"/>
              </a:solidFill>
            </a:endParaRPr>
          </a:p>
          <a:p>
            <a:pPr marL="160020" indent="0" algn="ctr">
              <a:spcBef>
                <a:spcPts val="0"/>
              </a:spcBef>
              <a:buNone/>
            </a:pPr>
            <a:r>
              <a:rPr lang="en-US" sz="1800" b="1" dirty="0" smtClean="0">
                <a:solidFill>
                  <a:srgbClr val="983794"/>
                </a:solidFill>
              </a:rPr>
              <a:t>WPCC </a:t>
            </a:r>
            <a:r>
              <a:rPr lang="en-US" sz="1800" b="1" dirty="0">
                <a:solidFill>
                  <a:srgbClr val="983794"/>
                </a:solidFill>
              </a:rPr>
              <a:t>member directory and </a:t>
            </a:r>
            <a:endParaRPr lang="en-US" sz="1800" b="1" dirty="0" smtClean="0">
              <a:solidFill>
                <a:srgbClr val="983794"/>
              </a:solidFill>
            </a:endParaRPr>
          </a:p>
          <a:p>
            <a:pPr marL="160020" indent="0" algn="ctr">
              <a:spcBef>
                <a:spcPts val="0"/>
              </a:spcBef>
              <a:buNone/>
            </a:pPr>
            <a:r>
              <a:rPr lang="en-US" sz="1800" b="1" dirty="0" smtClean="0">
                <a:solidFill>
                  <a:srgbClr val="983794"/>
                </a:solidFill>
              </a:rPr>
              <a:t>searchable </a:t>
            </a:r>
            <a:r>
              <a:rPr lang="en-US" sz="1800" b="1" dirty="0">
                <a:solidFill>
                  <a:srgbClr val="983794"/>
                </a:solidFill>
              </a:rPr>
              <a:t>database by activities</a:t>
            </a:r>
            <a:endParaRPr lang="en-US" sz="1800" b="1" i="1" dirty="0">
              <a:solidFill>
                <a:srgbClr val="983794"/>
              </a:solidFill>
            </a:endParaRPr>
          </a:p>
        </p:txBody>
      </p:sp>
    </p:spTree>
    <p:extLst>
      <p:ext uri="{BB962C8B-B14F-4D97-AF65-F5344CB8AC3E}">
        <p14:creationId xmlns:p14="http://schemas.microsoft.com/office/powerpoint/2010/main" val="23203621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1115" y="584003"/>
            <a:ext cx="7761771" cy="954107"/>
          </a:xfrm>
          <a:prstGeom prst="rect">
            <a:avLst/>
          </a:prstGeom>
          <a:noFill/>
        </p:spPr>
        <p:txBody>
          <a:bodyPr wrap="square" rtlCol="0">
            <a:spAutoFit/>
          </a:bodyPr>
          <a:lstStyle/>
          <a:p>
            <a:pPr algn="ctr"/>
            <a:r>
              <a:rPr lang="en-US" sz="2800" b="1" dirty="0">
                <a:solidFill>
                  <a:srgbClr val="5C068C"/>
                </a:solidFill>
                <a:latin typeface="Georgia"/>
                <a:cs typeface="Georgia"/>
              </a:rPr>
              <a:t>Worldwide Pancreatic </a:t>
            </a:r>
            <a:r>
              <a:rPr lang="en-US" sz="2800" b="1" dirty="0" smtClean="0">
                <a:solidFill>
                  <a:srgbClr val="5C068C"/>
                </a:solidFill>
                <a:latin typeface="Georgia"/>
                <a:cs typeface="Georgia"/>
              </a:rPr>
              <a:t>Cancer</a:t>
            </a:r>
          </a:p>
          <a:p>
            <a:pPr algn="ctr"/>
            <a:r>
              <a:rPr lang="en-US" sz="2800" b="1" dirty="0" smtClean="0">
                <a:solidFill>
                  <a:srgbClr val="5C068C"/>
                </a:solidFill>
                <a:latin typeface="Georgia"/>
                <a:cs typeface="Georgia"/>
              </a:rPr>
              <a:t>Facts</a:t>
            </a:r>
            <a:endParaRPr lang="en-US" sz="2800" b="1" dirty="0">
              <a:solidFill>
                <a:srgbClr val="5C068C"/>
              </a:solidFill>
              <a:latin typeface="Georgia"/>
              <a:cs typeface="Georgia"/>
            </a:endParaRPr>
          </a:p>
        </p:txBody>
      </p:sp>
      <p:sp>
        <p:nvSpPr>
          <p:cNvPr id="2" name="TextBox 1"/>
          <p:cNvSpPr txBox="1"/>
          <p:nvPr/>
        </p:nvSpPr>
        <p:spPr>
          <a:xfrm>
            <a:off x="1507100" y="1773062"/>
            <a:ext cx="6084678" cy="2862323"/>
          </a:xfrm>
          <a:prstGeom prst="rect">
            <a:avLst/>
          </a:prstGeom>
          <a:noFill/>
        </p:spPr>
        <p:txBody>
          <a:bodyPr wrap="square" rtlCol="0">
            <a:spAutoFit/>
          </a:bodyPr>
          <a:lstStyle/>
          <a:p>
            <a:pPr algn="ctr"/>
            <a:r>
              <a:rPr lang="en-US" dirty="0">
                <a:latin typeface="Georgia"/>
                <a:cs typeface="Georgia"/>
              </a:rPr>
              <a:t>Just </a:t>
            </a:r>
            <a:r>
              <a:rPr lang="en-US" b="1" dirty="0">
                <a:latin typeface="Georgia"/>
                <a:cs typeface="Georgia"/>
              </a:rPr>
              <a:t>9</a:t>
            </a:r>
            <a:r>
              <a:rPr lang="en-US" b="1" dirty="0" smtClean="0">
                <a:latin typeface="Georgia"/>
                <a:cs typeface="Georgia"/>
              </a:rPr>
              <a:t> </a:t>
            </a:r>
            <a:r>
              <a:rPr lang="en-US" b="1" dirty="0">
                <a:latin typeface="Georgia"/>
                <a:cs typeface="Georgia"/>
              </a:rPr>
              <a:t>percent </a:t>
            </a:r>
            <a:r>
              <a:rPr lang="en-US" dirty="0">
                <a:latin typeface="Georgia"/>
                <a:cs typeface="Georgia"/>
              </a:rPr>
              <a:t>of those diagnosed survive five years</a:t>
            </a:r>
          </a:p>
          <a:p>
            <a:pPr algn="ctr"/>
            <a:endParaRPr lang="en-US" dirty="0">
              <a:latin typeface="Georgia"/>
              <a:cs typeface="Georgia"/>
            </a:endParaRPr>
          </a:p>
          <a:p>
            <a:pPr algn="ctr"/>
            <a:r>
              <a:rPr lang="en-US" dirty="0">
                <a:latin typeface="Georgia"/>
                <a:cs typeface="Georgia"/>
              </a:rPr>
              <a:t>Every day, </a:t>
            </a:r>
            <a:r>
              <a:rPr lang="en-US" b="1" dirty="0">
                <a:latin typeface="Georgia"/>
                <a:cs typeface="Georgia"/>
              </a:rPr>
              <a:t>more than 1,000</a:t>
            </a:r>
            <a:r>
              <a:rPr lang="en-US" dirty="0">
                <a:latin typeface="Georgia"/>
                <a:cs typeface="Georgia"/>
              </a:rPr>
              <a:t> people worldwide will be diagnosed with pancreatic cancer, and </a:t>
            </a:r>
            <a:r>
              <a:rPr lang="en-US" dirty="0" smtClean="0">
                <a:latin typeface="Georgia"/>
                <a:cs typeface="Georgia"/>
              </a:rPr>
              <a:t>an </a:t>
            </a:r>
            <a:r>
              <a:rPr lang="en-US" dirty="0">
                <a:latin typeface="Georgia"/>
                <a:cs typeface="Georgia"/>
              </a:rPr>
              <a:t>estimated </a:t>
            </a:r>
            <a:endParaRPr lang="en-US" dirty="0" smtClean="0">
              <a:latin typeface="Georgia"/>
              <a:cs typeface="Georgia"/>
            </a:endParaRPr>
          </a:p>
          <a:p>
            <a:pPr algn="ctr"/>
            <a:r>
              <a:rPr lang="en-US" b="1" dirty="0" smtClean="0">
                <a:latin typeface="Georgia"/>
                <a:cs typeface="Georgia"/>
              </a:rPr>
              <a:t>985 </a:t>
            </a:r>
            <a:r>
              <a:rPr lang="en-US" b="1" dirty="0">
                <a:latin typeface="Georgia"/>
                <a:cs typeface="Georgia"/>
              </a:rPr>
              <a:t>will die</a:t>
            </a:r>
            <a:r>
              <a:rPr lang="en-US" dirty="0">
                <a:latin typeface="Georgia"/>
                <a:cs typeface="Georgia"/>
              </a:rPr>
              <a:t> from the disease</a:t>
            </a:r>
          </a:p>
          <a:p>
            <a:pPr algn="ctr"/>
            <a:endParaRPr lang="en-US" dirty="0">
              <a:latin typeface="Georgia"/>
              <a:cs typeface="Georgia"/>
            </a:endParaRPr>
          </a:p>
          <a:p>
            <a:pPr algn="ctr"/>
            <a:r>
              <a:rPr lang="en-US" dirty="0">
                <a:latin typeface="Georgia"/>
                <a:cs typeface="Georgia"/>
              </a:rPr>
              <a:t>It is estimated that </a:t>
            </a:r>
            <a:r>
              <a:rPr lang="en-US" b="1" dirty="0">
                <a:latin typeface="Georgia"/>
                <a:cs typeface="Georgia"/>
              </a:rPr>
              <a:t>418,000 new cases </a:t>
            </a:r>
            <a:r>
              <a:rPr lang="en-US" dirty="0">
                <a:latin typeface="Georgia"/>
                <a:cs typeface="Georgia"/>
              </a:rPr>
              <a:t>will be </a:t>
            </a:r>
            <a:endParaRPr lang="en-US" dirty="0" smtClean="0">
              <a:latin typeface="Georgia"/>
              <a:cs typeface="Georgia"/>
            </a:endParaRPr>
          </a:p>
          <a:p>
            <a:pPr algn="ctr"/>
            <a:r>
              <a:rPr lang="en-US" dirty="0" smtClean="0">
                <a:latin typeface="Georgia"/>
                <a:cs typeface="Georgia"/>
              </a:rPr>
              <a:t>diagnosed </a:t>
            </a:r>
            <a:r>
              <a:rPr lang="en-US" dirty="0">
                <a:latin typeface="Georgia"/>
                <a:cs typeface="Georgia"/>
              </a:rPr>
              <a:t>globally by 2020</a:t>
            </a:r>
          </a:p>
          <a:p>
            <a:endParaRPr lang="en-US" dirty="0">
              <a:solidFill>
                <a:schemeClr val="tx1">
                  <a:lumMod val="65000"/>
                  <a:lumOff val="35000"/>
                </a:schemeClr>
              </a:solidFill>
              <a:latin typeface="Georgia"/>
              <a:cs typeface="Georgia"/>
            </a:endParaRPr>
          </a:p>
          <a:p>
            <a:endParaRPr lang="en-US" dirty="0">
              <a:solidFill>
                <a:schemeClr val="tx1">
                  <a:lumMod val="65000"/>
                  <a:lumOff val="35000"/>
                </a:schemeClr>
              </a:solidFill>
              <a:latin typeface="Georgia"/>
            </a:endParaRPr>
          </a:p>
        </p:txBody>
      </p:sp>
    </p:spTree>
    <p:extLst>
      <p:ext uri="{BB962C8B-B14F-4D97-AF65-F5344CB8AC3E}">
        <p14:creationId xmlns:p14="http://schemas.microsoft.com/office/powerpoint/2010/main" val="38791411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4610" y="2059894"/>
            <a:ext cx="3806049" cy="738664"/>
          </a:xfrm>
          <a:prstGeom prst="rect">
            <a:avLst/>
          </a:prstGeom>
          <a:noFill/>
        </p:spPr>
        <p:txBody>
          <a:bodyPr wrap="square" rtlCol="0">
            <a:spAutoFit/>
          </a:bodyPr>
          <a:lstStyle/>
          <a:p>
            <a:r>
              <a:rPr lang="en-US" sz="2800" b="1" dirty="0">
                <a:solidFill>
                  <a:srgbClr val="5C068C"/>
                </a:solidFill>
                <a:latin typeface="Georgia"/>
                <a:cs typeface="Georgia"/>
              </a:rPr>
              <a:t>WPCC Website</a:t>
            </a:r>
          </a:p>
          <a:p>
            <a:r>
              <a:rPr lang="en-US" sz="1400" dirty="0">
                <a:latin typeface="Georgia"/>
                <a:cs typeface="Georgia"/>
              </a:rPr>
              <a:t>www.worldpancreaticcancercoalition.org</a:t>
            </a:r>
          </a:p>
        </p:txBody>
      </p:sp>
      <p:pic>
        <p:nvPicPr>
          <p:cNvPr id="4" name="Picture 3"/>
          <p:cNvPicPr>
            <a:picLocks noChangeAspect="1"/>
          </p:cNvPicPr>
          <p:nvPr/>
        </p:nvPicPr>
        <p:blipFill>
          <a:blip r:embed="rId3"/>
          <a:stretch>
            <a:fillRect/>
          </a:stretch>
        </p:blipFill>
        <p:spPr>
          <a:xfrm>
            <a:off x="541229" y="174705"/>
            <a:ext cx="4292907" cy="4267201"/>
          </a:xfrm>
          <a:prstGeom prst="rect">
            <a:avLst/>
          </a:prstGeom>
          <a:ln w="38100" cmpd="sng">
            <a:noFill/>
          </a:ln>
          <a:effectLst>
            <a:softEdge rad="112500"/>
          </a:effectLst>
        </p:spPr>
      </p:pic>
    </p:spTree>
    <p:extLst>
      <p:ext uri="{BB962C8B-B14F-4D97-AF65-F5344CB8AC3E}">
        <p14:creationId xmlns:p14="http://schemas.microsoft.com/office/powerpoint/2010/main" val="41760317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8365" y="401794"/>
            <a:ext cx="6767270" cy="400110"/>
          </a:xfrm>
          <a:prstGeom prst="rect">
            <a:avLst/>
          </a:prstGeom>
          <a:noFill/>
        </p:spPr>
        <p:txBody>
          <a:bodyPr wrap="square" rtlCol="0">
            <a:spAutoFit/>
          </a:bodyPr>
          <a:lstStyle/>
          <a:p>
            <a:pPr algn="ctr"/>
            <a:r>
              <a:rPr lang="en-US" sz="1000" dirty="0">
                <a:latin typeface="Georgia"/>
              </a:rPr>
              <a:t>World Pancreatic Cancer Coalition members provide many services and support </a:t>
            </a:r>
            <a:endParaRPr lang="en-US" sz="1000" dirty="0" smtClean="0">
              <a:latin typeface="Georgia"/>
            </a:endParaRPr>
          </a:p>
          <a:p>
            <a:pPr algn="ctr"/>
            <a:r>
              <a:rPr lang="en-US" sz="1000" dirty="0" smtClean="0">
                <a:latin typeface="Georgia"/>
              </a:rPr>
              <a:t>for </a:t>
            </a:r>
            <a:r>
              <a:rPr lang="en-US" sz="1000" dirty="0">
                <a:latin typeface="Georgia"/>
              </a:rPr>
              <a:t>people living with and affected by the disease. </a:t>
            </a:r>
          </a:p>
        </p:txBody>
      </p:sp>
      <p:pic>
        <p:nvPicPr>
          <p:cNvPr id="6" name="Picture 5" descr="member_list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571" y="1001894"/>
            <a:ext cx="7228859" cy="3301880"/>
          </a:xfrm>
          <a:prstGeom prst="rect">
            <a:avLst/>
          </a:prstGeom>
        </p:spPr>
      </p:pic>
    </p:spTree>
    <p:extLst>
      <p:ext uri="{BB962C8B-B14F-4D97-AF65-F5344CB8AC3E}">
        <p14:creationId xmlns:p14="http://schemas.microsoft.com/office/powerpoint/2010/main" val="30860125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5949" y="449580"/>
            <a:ext cx="4781875" cy="3684270"/>
          </a:xfrm>
          <a:prstGeom prst="rect">
            <a:avLst/>
          </a:prstGeom>
          <a:ln>
            <a:solidFill>
              <a:schemeClr val="bg1">
                <a:lumMod val="75000"/>
              </a:schemeClr>
            </a:solidFill>
          </a:ln>
        </p:spPr>
      </p:pic>
      <p:sp>
        <p:nvSpPr>
          <p:cNvPr id="4" name="TextBox 3"/>
          <p:cNvSpPr txBox="1"/>
          <p:nvPr/>
        </p:nvSpPr>
        <p:spPr>
          <a:xfrm>
            <a:off x="5284610" y="2059894"/>
            <a:ext cx="3806049" cy="738664"/>
          </a:xfrm>
          <a:prstGeom prst="rect">
            <a:avLst/>
          </a:prstGeom>
          <a:noFill/>
        </p:spPr>
        <p:txBody>
          <a:bodyPr wrap="square" rtlCol="0">
            <a:spAutoFit/>
          </a:bodyPr>
          <a:lstStyle/>
          <a:p>
            <a:r>
              <a:rPr lang="en-US" sz="2800" b="1" dirty="0" smtClean="0">
                <a:solidFill>
                  <a:srgbClr val="5C068C"/>
                </a:solidFill>
                <a:latin typeface="Georgia"/>
                <a:cs typeface="Georgia"/>
              </a:rPr>
              <a:t>WPCD </a:t>
            </a:r>
            <a:r>
              <a:rPr lang="en-US" sz="2800" b="1" dirty="0">
                <a:solidFill>
                  <a:srgbClr val="5C068C"/>
                </a:solidFill>
                <a:latin typeface="Georgia"/>
                <a:cs typeface="Georgia"/>
              </a:rPr>
              <a:t>Website</a:t>
            </a:r>
          </a:p>
          <a:p>
            <a:r>
              <a:rPr lang="en-US" sz="1400" dirty="0" err="1" smtClean="0">
                <a:latin typeface="Georgia"/>
                <a:cs typeface="Georgia"/>
              </a:rPr>
              <a:t>www.worldpancreaticcancerday.org</a:t>
            </a:r>
            <a:endParaRPr lang="en-US" sz="1400" dirty="0">
              <a:latin typeface="Georgia"/>
              <a:cs typeface="Georgia"/>
            </a:endParaRPr>
          </a:p>
        </p:txBody>
      </p:sp>
    </p:spTree>
    <p:extLst>
      <p:ext uri="{BB962C8B-B14F-4D97-AF65-F5344CB8AC3E}">
        <p14:creationId xmlns:p14="http://schemas.microsoft.com/office/powerpoint/2010/main" val="23780361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655" y="206385"/>
            <a:ext cx="4948691" cy="707213"/>
          </a:xfrm>
        </p:spPr>
        <p:txBody>
          <a:bodyPr/>
          <a:lstStyle/>
          <a:p>
            <a:pPr algn="ctr"/>
            <a:r>
              <a:rPr lang="en-US" dirty="0"/>
              <a:t>Social Media</a:t>
            </a:r>
          </a:p>
        </p:txBody>
      </p:sp>
      <p:sp>
        <p:nvSpPr>
          <p:cNvPr id="7" name="Rectangle 6"/>
          <p:cNvSpPr/>
          <p:nvPr/>
        </p:nvSpPr>
        <p:spPr>
          <a:xfrm>
            <a:off x="3942030" y="3679097"/>
            <a:ext cx="4037804" cy="430887"/>
          </a:xfrm>
          <a:prstGeom prst="rect">
            <a:avLst/>
          </a:prstGeom>
        </p:spPr>
        <p:txBody>
          <a:bodyPr wrap="square">
            <a:spAutoFit/>
          </a:bodyPr>
          <a:lstStyle/>
          <a:p>
            <a:pPr algn="ctr"/>
            <a:r>
              <a:rPr lang="en-US" sz="1100" b="1" dirty="0" err="1" smtClean="0">
                <a:latin typeface="Georgia"/>
                <a:cs typeface="Georgia"/>
              </a:rPr>
              <a:t>Instagram</a:t>
            </a:r>
            <a:endParaRPr lang="en-US" sz="1100" b="1" dirty="0" smtClean="0">
              <a:latin typeface="Georgia"/>
              <a:cs typeface="Georgia"/>
            </a:endParaRPr>
          </a:p>
          <a:p>
            <a:pPr algn="ctr"/>
            <a:r>
              <a:rPr lang="en-US" sz="1100" b="1" dirty="0" smtClean="0">
                <a:solidFill>
                  <a:srgbClr val="983794"/>
                </a:solidFill>
                <a:latin typeface="Georgia"/>
                <a:cs typeface="Georgia"/>
              </a:rPr>
              <a:t>@</a:t>
            </a:r>
            <a:r>
              <a:rPr lang="en-US" sz="1100" b="1" dirty="0" err="1">
                <a:solidFill>
                  <a:srgbClr val="983794"/>
                </a:solidFill>
                <a:latin typeface="Georgia"/>
                <a:cs typeface="Georgia"/>
              </a:rPr>
              <a:t>worldpcc</a:t>
            </a:r>
            <a:r>
              <a:rPr lang="en-US" sz="1100" b="1" dirty="0">
                <a:solidFill>
                  <a:srgbClr val="983794"/>
                </a:solidFill>
                <a:latin typeface="Georgia"/>
                <a:cs typeface="Georgia"/>
              </a:rPr>
              <a:t> </a:t>
            </a:r>
            <a:r>
              <a:rPr lang="en-US" sz="1100" dirty="0">
                <a:latin typeface="Georgia"/>
                <a:cs typeface="Georgia"/>
              </a:rPr>
              <a:t>and</a:t>
            </a:r>
            <a:r>
              <a:rPr lang="en-US" sz="1100" dirty="0">
                <a:solidFill>
                  <a:srgbClr val="5C068C"/>
                </a:solidFill>
                <a:latin typeface="Georgia"/>
                <a:cs typeface="Georgia"/>
              </a:rPr>
              <a:t> </a:t>
            </a:r>
            <a:r>
              <a:rPr lang="en-US" sz="1100" b="1" dirty="0">
                <a:solidFill>
                  <a:srgbClr val="983794"/>
                </a:solidFill>
                <a:latin typeface="Georgia"/>
                <a:cs typeface="Georgia"/>
              </a:rPr>
              <a:t>@</a:t>
            </a:r>
            <a:r>
              <a:rPr lang="en-US" sz="1100" b="1" dirty="0" err="1">
                <a:solidFill>
                  <a:srgbClr val="983794"/>
                </a:solidFill>
                <a:latin typeface="Georgia"/>
                <a:cs typeface="Georgia"/>
              </a:rPr>
              <a:t>worldpancreatic</a:t>
            </a:r>
            <a:endParaRPr lang="en-US" sz="1100" b="1" dirty="0">
              <a:solidFill>
                <a:srgbClr val="983794"/>
              </a:solidFill>
              <a:latin typeface="Georgia"/>
              <a:cs typeface="Georgia"/>
            </a:endParaRPr>
          </a:p>
        </p:txBody>
      </p:sp>
      <p:pic>
        <p:nvPicPr>
          <p:cNvPr id="8" name="Picture 7">
            <a:extLst>
              <a:ext uri="{FF2B5EF4-FFF2-40B4-BE49-F238E27FC236}">
                <a16:creationId xmlns:a16="http://schemas.microsoft.com/office/drawing/2014/main" xmlns="" id="{FEE1A206-4318-4B11-A14A-C14D64627D1F}"/>
              </a:ext>
            </a:extLst>
          </p:cNvPr>
          <p:cNvPicPr>
            <a:picLocks noChangeAspect="1"/>
          </p:cNvPicPr>
          <p:nvPr/>
        </p:nvPicPr>
        <p:blipFill>
          <a:blip r:embed="rId3"/>
          <a:stretch>
            <a:fillRect/>
          </a:stretch>
        </p:blipFill>
        <p:spPr>
          <a:xfrm>
            <a:off x="3079153" y="1078963"/>
            <a:ext cx="2780528" cy="2459431"/>
          </a:xfrm>
          <a:prstGeom prst="rect">
            <a:avLst/>
          </a:prstGeom>
          <a:ln w="9525" cmpd="sng">
            <a:solidFill>
              <a:schemeClr val="bg1">
                <a:lumMod val="75000"/>
              </a:schemeClr>
            </a:solidFill>
          </a:ln>
        </p:spPr>
      </p:pic>
      <p:pic>
        <p:nvPicPr>
          <p:cNvPr id="11" name="Picture 10">
            <a:extLst>
              <a:ext uri="{FF2B5EF4-FFF2-40B4-BE49-F238E27FC236}">
                <a16:creationId xmlns:a16="http://schemas.microsoft.com/office/drawing/2014/main" xmlns="" id="{0FFB3867-FEBA-4B48-B4AC-79B83113CA49}"/>
              </a:ext>
            </a:extLst>
          </p:cNvPr>
          <p:cNvPicPr>
            <a:picLocks noChangeAspect="1"/>
          </p:cNvPicPr>
          <p:nvPr/>
        </p:nvPicPr>
        <p:blipFill>
          <a:blip r:embed="rId4"/>
          <a:stretch>
            <a:fillRect/>
          </a:stretch>
        </p:blipFill>
        <p:spPr>
          <a:xfrm>
            <a:off x="462127" y="630525"/>
            <a:ext cx="2204874" cy="1398910"/>
          </a:xfrm>
          <a:prstGeom prst="rect">
            <a:avLst/>
          </a:prstGeom>
          <a:ln w="9525" cmpd="sng">
            <a:solidFill>
              <a:schemeClr val="bg1">
                <a:lumMod val="75000"/>
              </a:schemeClr>
            </a:solidFill>
          </a:ln>
        </p:spPr>
      </p:pic>
      <p:pic>
        <p:nvPicPr>
          <p:cNvPr id="12" name="Picture 11">
            <a:extLst>
              <a:ext uri="{FF2B5EF4-FFF2-40B4-BE49-F238E27FC236}">
                <a16:creationId xmlns:a16="http://schemas.microsoft.com/office/drawing/2014/main" xmlns="" id="{003FE988-14B6-4B8A-B269-320EA382B923}"/>
              </a:ext>
            </a:extLst>
          </p:cNvPr>
          <p:cNvPicPr>
            <a:picLocks noChangeAspect="1"/>
          </p:cNvPicPr>
          <p:nvPr/>
        </p:nvPicPr>
        <p:blipFill>
          <a:blip r:embed="rId5"/>
          <a:stretch>
            <a:fillRect/>
          </a:stretch>
        </p:blipFill>
        <p:spPr>
          <a:xfrm>
            <a:off x="482361" y="2183698"/>
            <a:ext cx="2164400" cy="1354696"/>
          </a:xfrm>
          <a:prstGeom prst="rect">
            <a:avLst/>
          </a:prstGeom>
          <a:ln w="9525" cmpd="sng">
            <a:solidFill>
              <a:schemeClr val="bg1">
                <a:lumMod val="75000"/>
              </a:schemeClr>
            </a:solidFill>
          </a:ln>
        </p:spPr>
      </p:pic>
      <p:pic>
        <p:nvPicPr>
          <p:cNvPr id="13" name="Picture 12">
            <a:extLst>
              <a:ext uri="{FF2B5EF4-FFF2-40B4-BE49-F238E27FC236}">
                <a16:creationId xmlns:a16="http://schemas.microsoft.com/office/drawing/2014/main" xmlns="" id="{69D5F6A6-0E5E-4D44-B55F-5239027E0B58}"/>
              </a:ext>
            </a:extLst>
          </p:cNvPr>
          <p:cNvPicPr>
            <a:picLocks noChangeAspect="1"/>
          </p:cNvPicPr>
          <p:nvPr/>
        </p:nvPicPr>
        <p:blipFill>
          <a:blip r:embed="rId6"/>
          <a:stretch>
            <a:fillRect/>
          </a:stretch>
        </p:blipFill>
        <p:spPr>
          <a:xfrm>
            <a:off x="6000793" y="1078963"/>
            <a:ext cx="2828560" cy="2459431"/>
          </a:xfrm>
          <a:prstGeom prst="rect">
            <a:avLst/>
          </a:prstGeom>
          <a:ln w="9525" cmpd="sng">
            <a:solidFill>
              <a:schemeClr val="bg1">
                <a:lumMod val="75000"/>
              </a:schemeClr>
            </a:solidFill>
          </a:ln>
        </p:spPr>
      </p:pic>
      <p:sp>
        <p:nvSpPr>
          <p:cNvPr id="9" name="Rectangle 8"/>
          <p:cNvSpPr/>
          <p:nvPr/>
        </p:nvSpPr>
        <p:spPr>
          <a:xfrm>
            <a:off x="274419" y="3679097"/>
            <a:ext cx="2580289" cy="600164"/>
          </a:xfrm>
          <a:prstGeom prst="rect">
            <a:avLst/>
          </a:prstGeom>
        </p:spPr>
        <p:txBody>
          <a:bodyPr wrap="square">
            <a:spAutoFit/>
          </a:bodyPr>
          <a:lstStyle/>
          <a:p>
            <a:pPr algn="ctr"/>
            <a:r>
              <a:rPr lang="en-US" sz="1100" b="1" dirty="0" smtClean="0">
                <a:latin typeface="Georgia"/>
                <a:cs typeface="Georgia"/>
              </a:rPr>
              <a:t>Twitter</a:t>
            </a:r>
          </a:p>
          <a:p>
            <a:pPr algn="ctr"/>
            <a:r>
              <a:rPr lang="en-US" sz="1100" b="1" dirty="0" smtClean="0">
                <a:solidFill>
                  <a:srgbClr val="983794"/>
                </a:solidFill>
                <a:latin typeface="Georgia"/>
                <a:cs typeface="Georgia"/>
              </a:rPr>
              <a:t>@</a:t>
            </a:r>
            <a:r>
              <a:rPr lang="en-US" sz="1100" b="1" dirty="0" err="1">
                <a:solidFill>
                  <a:srgbClr val="983794"/>
                </a:solidFill>
                <a:latin typeface="Georgia"/>
                <a:cs typeface="Georgia"/>
              </a:rPr>
              <a:t>worldpcc</a:t>
            </a:r>
            <a:r>
              <a:rPr lang="en-US" sz="1100" b="1" dirty="0">
                <a:solidFill>
                  <a:srgbClr val="983794"/>
                </a:solidFill>
                <a:latin typeface="Georgia"/>
                <a:cs typeface="Georgia"/>
              </a:rPr>
              <a:t> </a:t>
            </a:r>
            <a:r>
              <a:rPr lang="en-US" sz="1100" dirty="0">
                <a:latin typeface="Georgia"/>
                <a:cs typeface="Georgia"/>
              </a:rPr>
              <a:t>and</a:t>
            </a:r>
            <a:r>
              <a:rPr lang="en-US" sz="1100" dirty="0">
                <a:solidFill>
                  <a:srgbClr val="5C068C"/>
                </a:solidFill>
                <a:latin typeface="Georgia"/>
                <a:cs typeface="Georgia"/>
              </a:rPr>
              <a:t> </a:t>
            </a:r>
            <a:r>
              <a:rPr lang="en-US" sz="1100" b="1" dirty="0">
                <a:solidFill>
                  <a:srgbClr val="983794"/>
                </a:solidFill>
                <a:latin typeface="Georgia"/>
                <a:cs typeface="Georgia"/>
              </a:rPr>
              <a:t>@</a:t>
            </a:r>
            <a:r>
              <a:rPr lang="en-US" sz="1100" b="1" dirty="0" err="1" smtClean="0">
                <a:solidFill>
                  <a:srgbClr val="983794"/>
                </a:solidFill>
                <a:latin typeface="Georgia"/>
                <a:cs typeface="Georgia"/>
              </a:rPr>
              <a:t>worldpancreatic</a:t>
            </a:r>
            <a:endParaRPr lang="en-US" sz="1100" b="1" dirty="0">
              <a:solidFill>
                <a:srgbClr val="983794"/>
              </a:solidFill>
              <a:latin typeface="Georgia"/>
              <a:cs typeface="Georgia"/>
            </a:endParaRPr>
          </a:p>
        </p:txBody>
      </p:sp>
    </p:spTree>
    <p:extLst>
      <p:ext uri="{BB962C8B-B14F-4D97-AF65-F5344CB8AC3E}">
        <p14:creationId xmlns:p14="http://schemas.microsoft.com/office/powerpoint/2010/main" val="26039073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441" y="206385"/>
            <a:ext cx="5353119" cy="707213"/>
          </a:xfrm>
        </p:spPr>
        <p:txBody>
          <a:bodyPr/>
          <a:lstStyle/>
          <a:p>
            <a:pPr algn="ctr"/>
            <a:r>
              <a:rPr lang="en-US" dirty="0"/>
              <a:t>Facebook Group and Pages</a:t>
            </a:r>
          </a:p>
        </p:txBody>
      </p:sp>
      <p:pic>
        <p:nvPicPr>
          <p:cNvPr id="5" name="Picture 4">
            <a:extLst>
              <a:ext uri="{FF2B5EF4-FFF2-40B4-BE49-F238E27FC236}">
                <a16:creationId xmlns:a16="http://schemas.microsoft.com/office/drawing/2014/main" xmlns="" id="{FEE9AEA2-6A1D-4467-88CC-690EF0B1A7BE}"/>
              </a:ext>
            </a:extLst>
          </p:cNvPr>
          <p:cNvPicPr>
            <a:picLocks noChangeAspect="1"/>
          </p:cNvPicPr>
          <p:nvPr/>
        </p:nvPicPr>
        <p:blipFill rotWithShape="1">
          <a:blip r:embed="rId3"/>
          <a:srcRect b="12086"/>
          <a:stretch/>
        </p:blipFill>
        <p:spPr>
          <a:xfrm>
            <a:off x="3229235" y="1186290"/>
            <a:ext cx="2731951" cy="2268750"/>
          </a:xfrm>
          <a:prstGeom prst="rect">
            <a:avLst/>
          </a:prstGeom>
          <a:ln>
            <a:solidFill>
              <a:schemeClr val="bg1">
                <a:lumMod val="65000"/>
              </a:schemeClr>
            </a:solidFill>
          </a:ln>
        </p:spPr>
      </p:pic>
      <p:pic>
        <p:nvPicPr>
          <p:cNvPr id="6" name="Picture 5">
            <a:extLst>
              <a:ext uri="{FF2B5EF4-FFF2-40B4-BE49-F238E27FC236}">
                <a16:creationId xmlns:a16="http://schemas.microsoft.com/office/drawing/2014/main" xmlns="" id="{FCD39CBC-FA7F-4DBD-A155-5F287AD3F80E}"/>
              </a:ext>
            </a:extLst>
          </p:cNvPr>
          <p:cNvPicPr>
            <a:picLocks noChangeAspect="1"/>
          </p:cNvPicPr>
          <p:nvPr/>
        </p:nvPicPr>
        <p:blipFill rotWithShape="1">
          <a:blip r:embed="rId4"/>
          <a:srcRect b="12086"/>
          <a:stretch/>
        </p:blipFill>
        <p:spPr>
          <a:xfrm>
            <a:off x="6209201" y="1186290"/>
            <a:ext cx="2744651" cy="2268750"/>
          </a:xfrm>
          <a:prstGeom prst="rect">
            <a:avLst/>
          </a:prstGeom>
          <a:ln>
            <a:solidFill>
              <a:schemeClr val="bg1">
                <a:lumMod val="65000"/>
              </a:schemeClr>
            </a:solidFill>
          </a:ln>
        </p:spPr>
      </p:pic>
      <p:pic>
        <p:nvPicPr>
          <p:cNvPr id="9" name="Picture 8">
            <a:extLst>
              <a:ext uri="{FF2B5EF4-FFF2-40B4-BE49-F238E27FC236}">
                <a16:creationId xmlns:a16="http://schemas.microsoft.com/office/drawing/2014/main" xmlns="" id="{4D58CD7D-5F02-4AE7-80AD-6DBFD8BF38B4}"/>
              </a:ext>
            </a:extLst>
          </p:cNvPr>
          <p:cNvPicPr>
            <a:picLocks noChangeAspect="1"/>
          </p:cNvPicPr>
          <p:nvPr/>
        </p:nvPicPr>
        <p:blipFill>
          <a:blip r:embed="rId5"/>
          <a:stretch>
            <a:fillRect/>
          </a:stretch>
        </p:blipFill>
        <p:spPr>
          <a:xfrm>
            <a:off x="243871" y="1213382"/>
            <a:ext cx="2758517" cy="2241658"/>
          </a:xfrm>
          <a:prstGeom prst="rect">
            <a:avLst/>
          </a:prstGeom>
          <a:ln>
            <a:solidFill>
              <a:schemeClr val="bg1">
                <a:lumMod val="65000"/>
              </a:schemeClr>
            </a:solidFill>
          </a:ln>
        </p:spPr>
      </p:pic>
      <p:sp>
        <p:nvSpPr>
          <p:cNvPr id="10" name="Rectangle 9">
            <a:extLst>
              <a:ext uri="{FF2B5EF4-FFF2-40B4-BE49-F238E27FC236}">
                <a16:creationId xmlns:a16="http://schemas.microsoft.com/office/drawing/2014/main" xmlns="" id="{0821D8FA-5CC6-4E97-8261-4019E8B7C475}"/>
              </a:ext>
            </a:extLst>
          </p:cNvPr>
          <p:cNvSpPr/>
          <p:nvPr/>
        </p:nvSpPr>
        <p:spPr>
          <a:xfrm>
            <a:off x="138038" y="3535115"/>
            <a:ext cx="2864350" cy="461665"/>
          </a:xfrm>
          <a:prstGeom prst="rect">
            <a:avLst/>
          </a:prstGeom>
        </p:spPr>
        <p:txBody>
          <a:bodyPr wrap="square">
            <a:spAutoFit/>
          </a:bodyPr>
          <a:lstStyle/>
          <a:p>
            <a:pPr algn="ctr"/>
            <a:r>
              <a:rPr lang="en-US" sz="1400" b="1" dirty="0">
                <a:solidFill>
                  <a:srgbClr val="5C068C"/>
                </a:solidFill>
                <a:latin typeface="Georgia"/>
                <a:cs typeface="Georgia"/>
              </a:rPr>
              <a:t>Facebook Closed </a:t>
            </a:r>
            <a:r>
              <a:rPr lang="en-US" sz="1400" b="1" dirty="0" smtClean="0">
                <a:solidFill>
                  <a:srgbClr val="5C068C"/>
                </a:solidFill>
                <a:latin typeface="Georgia"/>
                <a:cs typeface="Georgia"/>
              </a:rPr>
              <a:t>Group</a:t>
            </a:r>
          </a:p>
          <a:p>
            <a:pPr algn="ctr"/>
            <a:r>
              <a:rPr lang="en-US" sz="900" dirty="0" smtClean="0">
                <a:latin typeface="Georgia"/>
                <a:cs typeface="Georgia"/>
              </a:rPr>
              <a:t>https</a:t>
            </a:r>
            <a:r>
              <a:rPr lang="en-US" sz="900" dirty="0">
                <a:latin typeface="Georgia"/>
                <a:cs typeface="Georgia"/>
              </a:rPr>
              <a:t>://www.facebook.com/groups/worldpcc/</a:t>
            </a:r>
          </a:p>
        </p:txBody>
      </p:sp>
      <p:sp>
        <p:nvSpPr>
          <p:cNvPr id="11" name="Rectangle 10">
            <a:extLst>
              <a:ext uri="{FF2B5EF4-FFF2-40B4-BE49-F238E27FC236}">
                <a16:creationId xmlns:a16="http://schemas.microsoft.com/office/drawing/2014/main" xmlns="" id="{634B8DCB-9AED-4DDF-8EC9-8BD6BE0B6663}"/>
              </a:ext>
            </a:extLst>
          </p:cNvPr>
          <p:cNvSpPr/>
          <p:nvPr/>
        </p:nvSpPr>
        <p:spPr>
          <a:xfrm>
            <a:off x="3083279" y="3535115"/>
            <a:ext cx="2928054" cy="584775"/>
          </a:xfrm>
          <a:prstGeom prst="rect">
            <a:avLst/>
          </a:prstGeom>
        </p:spPr>
        <p:txBody>
          <a:bodyPr wrap="square">
            <a:spAutoFit/>
          </a:bodyPr>
          <a:lstStyle/>
          <a:p>
            <a:pPr algn="ctr"/>
            <a:r>
              <a:rPr lang="en-US" sz="1400" b="1" dirty="0">
                <a:solidFill>
                  <a:srgbClr val="5C068C"/>
                </a:solidFill>
                <a:latin typeface="Georgia"/>
                <a:cs typeface="Georgia"/>
              </a:rPr>
              <a:t>WPCD Facebook </a:t>
            </a:r>
            <a:r>
              <a:rPr lang="en-US" sz="1400" b="1" dirty="0" smtClean="0">
                <a:solidFill>
                  <a:srgbClr val="5C068C"/>
                </a:solidFill>
                <a:latin typeface="Georgia"/>
                <a:cs typeface="Georgia"/>
              </a:rPr>
              <a:t>Page</a:t>
            </a:r>
          </a:p>
          <a:p>
            <a:pPr algn="ctr"/>
            <a:r>
              <a:rPr lang="en-US" sz="900" dirty="0" smtClean="0">
                <a:latin typeface="Georgia"/>
                <a:cs typeface="Georgia"/>
              </a:rPr>
              <a:t>https</a:t>
            </a:r>
            <a:r>
              <a:rPr lang="en-US" sz="900" dirty="0">
                <a:latin typeface="Georgia"/>
                <a:cs typeface="Georgia"/>
              </a:rPr>
              <a:t>://</a:t>
            </a:r>
            <a:r>
              <a:rPr lang="en-US" sz="900" dirty="0" err="1">
                <a:latin typeface="Georgia"/>
                <a:cs typeface="Georgia"/>
              </a:rPr>
              <a:t>www.facebook.com</a:t>
            </a:r>
            <a:r>
              <a:rPr lang="en-US" sz="900" smtClean="0">
                <a:latin typeface="Georgia"/>
                <a:cs typeface="Georgia"/>
              </a:rPr>
              <a:t>/</a:t>
            </a:r>
          </a:p>
          <a:p>
            <a:pPr algn="ctr"/>
            <a:r>
              <a:rPr lang="en-US" sz="900" smtClean="0">
                <a:latin typeface="Georgia"/>
                <a:cs typeface="Georgia"/>
              </a:rPr>
              <a:t>worldpancreaticcancerday</a:t>
            </a:r>
            <a:endParaRPr lang="en-US" sz="900" dirty="0">
              <a:latin typeface="Georgia"/>
              <a:cs typeface="Georgia"/>
            </a:endParaRPr>
          </a:p>
        </p:txBody>
      </p:sp>
      <p:sp>
        <p:nvSpPr>
          <p:cNvPr id="12" name="Rectangle 11">
            <a:extLst>
              <a:ext uri="{FF2B5EF4-FFF2-40B4-BE49-F238E27FC236}">
                <a16:creationId xmlns:a16="http://schemas.microsoft.com/office/drawing/2014/main" xmlns="" id="{141D85DD-E70C-4B19-BDEA-A8DBCB5DE0C2}"/>
              </a:ext>
            </a:extLst>
          </p:cNvPr>
          <p:cNvSpPr/>
          <p:nvPr/>
        </p:nvSpPr>
        <p:spPr>
          <a:xfrm>
            <a:off x="6209200" y="3535115"/>
            <a:ext cx="2744651" cy="461665"/>
          </a:xfrm>
          <a:prstGeom prst="rect">
            <a:avLst/>
          </a:prstGeom>
        </p:spPr>
        <p:txBody>
          <a:bodyPr wrap="square">
            <a:spAutoFit/>
          </a:bodyPr>
          <a:lstStyle/>
          <a:p>
            <a:pPr algn="ctr"/>
            <a:r>
              <a:rPr lang="en-US" sz="1400" b="1" smtClean="0">
                <a:solidFill>
                  <a:srgbClr val="5C068C"/>
                </a:solidFill>
                <a:latin typeface="Georgia"/>
                <a:cs typeface="Georgia"/>
              </a:rPr>
              <a:t>WPCC </a:t>
            </a:r>
            <a:r>
              <a:rPr lang="en-US" sz="1400" b="1" dirty="0">
                <a:solidFill>
                  <a:srgbClr val="5C068C"/>
                </a:solidFill>
                <a:latin typeface="Georgia"/>
                <a:cs typeface="Georgia"/>
              </a:rPr>
              <a:t>Facebook Page </a:t>
            </a:r>
            <a:r>
              <a:rPr lang="en-US" sz="1400" b="1" dirty="0" smtClean="0">
                <a:solidFill>
                  <a:srgbClr val="5C068C"/>
                </a:solidFill>
                <a:latin typeface="Georgia"/>
                <a:cs typeface="Georgia"/>
              </a:rPr>
              <a:t> </a:t>
            </a:r>
          </a:p>
          <a:p>
            <a:pPr algn="ctr"/>
            <a:r>
              <a:rPr lang="en-US" sz="900" dirty="0" smtClean="0">
                <a:latin typeface="Georgia"/>
                <a:cs typeface="Georgia"/>
              </a:rPr>
              <a:t>https</a:t>
            </a:r>
            <a:r>
              <a:rPr lang="en-US" sz="900" dirty="0">
                <a:latin typeface="Georgia"/>
                <a:cs typeface="Georgia"/>
              </a:rPr>
              <a:t>://www.facebook.com/worldpcc</a:t>
            </a:r>
          </a:p>
        </p:txBody>
      </p:sp>
    </p:spTree>
    <p:extLst>
      <p:ext uri="{BB962C8B-B14F-4D97-AF65-F5344CB8AC3E}">
        <p14:creationId xmlns:p14="http://schemas.microsoft.com/office/powerpoint/2010/main" val="21512713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44599" y="164049"/>
            <a:ext cx="4454803" cy="612059"/>
          </a:xfrm>
        </p:spPr>
        <p:txBody>
          <a:bodyPr/>
          <a:lstStyle/>
          <a:p>
            <a:pPr algn="ctr"/>
            <a:r>
              <a:rPr lang="en-US" dirty="0"/>
              <a:t>Newsletter</a:t>
            </a:r>
          </a:p>
        </p:txBody>
      </p:sp>
      <p:pic>
        <p:nvPicPr>
          <p:cNvPr id="17" name="Picture 16"/>
          <p:cNvPicPr>
            <a:picLocks noChangeAspect="1"/>
          </p:cNvPicPr>
          <p:nvPr/>
        </p:nvPicPr>
        <p:blipFill>
          <a:blip r:embed="rId3"/>
          <a:stretch>
            <a:fillRect/>
          </a:stretch>
        </p:blipFill>
        <p:spPr>
          <a:xfrm>
            <a:off x="1272750" y="884722"/>
            <a:ext cx="2743200" cy="2346098"/>
          </a:xfrm>
          <a:prstGeom prst="rect">
            <a:avLst/>
          </a:prstGeom>
          <a:ln>
            <a:solidFill>
              <a:schemeClr val="bg1">
                <a:lumMod val="75000"/>
              </a:schemeClr>
            </a:solidFill>
          </a:ln>
        </p:spPr>
      </p:pic>
      <p:pic>
        <p:nvPicPr>
          <p:cNvPr id="16" name="Picture 15"/>
          <p:cNvPicPr>
            <a:picLocks noChangeAspect="1"/>
          </p:cNvPicPr>
          <p:nvPr/>
        </p:nvPicPr>
        <p:blipFill rotWithShape="1">
          <a:blip r:embed="rId4"/>
          <a:srcRect b="6555"/>
          <a:stretch/>
        </p:blipFill>
        <p:spPr>
          <a:xfrm>
            <a:off x="1780173" y="1106267"/>
            <a:ext cx="2744587" cy="2383945"/>
          </a:xfrm>
          <a:prstGeom prst="rect">
            <a:avLst/>
          </a:prstGeom>
          <a:ln>
            <a:solidFill>
              <a:schemeClr val="bg1">
                <a:lumMod val="75000"/>
              </a:schemeClr>
            </a:solidFill>
          </a:ln>
        </p:spPr>
      </p:pic>
      <p:pic>
        <p:nvPicPr>
          <p:cNvPr id="15" name="Picture 14"/>
          <p:cNvPicPr>
            <a:picLocks noChangeAspect="1"/>
          </p:cNvPicPr>
          <p:nvPr/>
        </p:nvPicPr>
        <p:blipFill>
          <a:blip r:embed="rId5"/>
          <a:stretch>
            <a:fillRect/>
          </a:stretch>
        </p:blipFill>
        <p:spPr>
          <a:xfrm>
            <a:off x="2343145" y="1312596"/>
            <a:ext cx="2742310" cy="2295144"/>
          </a:xfrm>
          <a:prstGeom prst="rect">
            <a:avLst/>
          </a:prstGeom>
          <a:ln>
            <a:solidFill>
              <a:schemeClr val="bg1">
                <a:lumMod val="75000"/>
              </a:schemeClr>
            </a:solidFill>
          </a:ln>
        </p:spPr>
      </p:pic>
      <p:pic>
        <p:nvPicPr>
          <p:cNvPr id="14" name="Picture 13"/>
          <p:cNvPicPr>
            <a:picLocks noChangeAspect="1"/>
          </p:cNvPicPr>
          <p:nvPr/>
        </p:nvPicPr>
        <p:blipFill>
          <a:blip r:embed="rId6"/>
          <a:stretch>
            <a:fillRect/>
          </a:stretch>
        </p:blipFill>
        <p:spPr>
          <a:xfrm>
            <a:off x="3079389" y="1530939"/>
            <a:ext cx="2740063" cy="2368296"/>
          </a:xfrm>
          <a:prstGeom prst="rect">
            <a:avLst/>
          </a:prstGeom>
          <a:ln>
            <a:solidFill>
              <a:schemeClr val="bg1">
                <a:lumMod val="75000"/>
              </a:schemeClr>
            </a:solidFill>
          </a:ln>
        </p:spPr>
      </p:pic>
      <p:pic>
        <p:nvPicPr>
          <p:cNvPr id="13" name="Picture 12"/>
          <p:cNvPicPr>
            <a:picLocks noChangeAspect="1"/>
          </p:cNvPicPr>
          <p:nvPr/>
        </p:nvPicPr>
        <p:blipFill>
          <a:blip r:embed="rId7"/>
          <a:stretch>
            <a:fillRect/>
          </a:stretch>
        </p:blipFill>
        <p:spPr>
          <a:xfrm>
            <a:off x="3808409" y="1736892"/>
            <a:ext cx="2745036" cy="2286000"/>
          </a:xfrm>
          <a:prstGeom prst="rect">
            <a:avLst/>
          </a:prstGeom>
          <a:ln>
            <a:solidFill>
              <a:schemeClr val="bg1">
                <a:lumMod val="75000"/>
              </a:schemeClr>
            </a:solidFill>
          </a:ln>
        </p:spPr>
      </p:pic>
      <p:pic>
        <p:nvPicPr>
          <p:cNvPr id="12" name="Picture 11"/>
          <p:cNvPicPr>
            <a:picLocks noChangeAspect="1"/>
          </p:cNvPicPr>
          <p:nvPr/>
        </p:nvPicPr>
        <p:blipFill>
          <a:blip r:embed="rId8"/>
          <a:stretch>
            <a:fillRect/>
          </a:stretch>
        </p:blipFill>
        <p:spPr>
          <a:xfrm>
            <a:off x="4425580" y="1960106"/>
            <a:ext cx="2739491" cy="2304288"/>
          </a:xfrm>
          <a:prstGeom prst="rect">
            <a:avLst/>
          </a:prstGeom>
          <a:ln>
            <a:solidFill>
              <a:schemeClr val="bg1">
                <a:lumMod val="75000"/>
              </a:schemeClr>
            </a:solidFill>
          </a:ln>
        </p:spPr>
      </p:pic>
      <p:pic>
        <p:nvPicPr>
          <p:cNvPr id="11" name="Picture 10"/>
          <p:cNvPicPr>
            <a:picLocks noChangeAspect="1"/>
          </p:cNvPicPr>
          <p:nvPr/>
        </p:nvPicPr>
        <p:blipFill rotWithShape="1">
          <a:blip r:embed="rId9"/>
          <a:srcRect b="-2853"/>
          <a:stretch/>
        </p:blipFill>
        <p:spPr>
          <a:xfrm>
            <a:off x="5130353" y="2179260"/>
            <a:ext cx="2745994" cy="2163121"/>
          </a:xfrm>
          <a:prstGeom prst="rect">
            <a:avLst/>
          </a:prstGeom>
          <a:ln>
            <a:solidFill>
              <a:schemeClr val="bg1">
                <a:lumMod val="75000"/>
              </a:schemeClr>
            </a:solidFill>
          </a:ln>
        </p:spPr>
      </p:pic>
    </p:spTree>
    <p:extLst>
      <p:ext uri="{BB962C8B-B14F-4D97-AF65-F5344CB8AC3E}">
        <p14:creationId xmlns:p14="http://schemas.microsoft.com/office/powerpoint/2010/main" val="118488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1830388"/>
            <a:ext cx="5829300" cy="1101725"/>
          </a:xfrm>
        </p:spPr>
        <p:txBody>
          <a:bodyPr>
            <a:noAutofit/>
          </a:bodyPr>
          <a:lstStyle/>
          <a:p>
            <a:r>
              <a:rPr lang="en-US" sz="2800" dirty="0"/>
              <a:t>WPCD 2017</a:t>
            </a:r>
          </a:p>
        </p:txBody>
      </p:sp>
    </p:spTree>
    <p:extLst>
      <p:ext uri="{BB962C8B-B14F-4D97-AF65-F5344CB8AC3E}">
        <p14:creationId xmlns:p14="http://schemas.microsoft.com/office/powerpoint/2010/main" val="34006491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955790" y="4767264"/>
            <a:ext cx="2057400" cy="273844"/>
          </a:xfrm>
        </p:spPr>
        <p:txBody>
          <a:bodyPr/>
          <a:lstStyle/>
          <a:p>
            <a:fld id="{BFA23C2B-F17A-49EE-985A-3785B20F73DF}" type="slidenum">
              <a:rPr lang="en-GB" smtClean="0">
                <a:solidFill>
                  <a:prstClr val="black"/>
                </a:solidFill>
              </a:rPr>
              <a:pPr/>
              <a:t>27</a:t>
            </a:fld>
            <a:endParaRPr lang="en-GB" dirty="0">
              <a:solidFill>
                <a:prstClr val="black"/>
              </a:solidFill>
            </a:endParaRPr>
          </a:p>
        </p:txBody>
      </p:sp>
      <p:sp>
        <p:nvSpPr>
          <p:cNvPr id="4" name="Title 3"/>
          <p:cNvSpPr>
            <a:spLocks noGrp="1"/>
          </p:cNvSpPr>
          <p:nvPr>
            <p:ph type="title"/>
          </p:nvPr>
        </p:nvSpPr>
        <p:spPr>
          <a:xfrm>
            <a:off x="3310708" y="142885"/>
            <a:ext cx="2522585" cy="707213"/>
          </a:xfrm>
        </p:spPr>
        <p:txBody>
          <a:bodyPr>
            <a:noAutofit/>
          </a:bodyPr>
          <a:lstStyle/>
          <a:p>
            <a:pPr algn="ctr"/>
            <a:r>
              <a:rPr lang="en-US" b="1" dirty="0">
                <a:solidFill>
                  <a:srgbClr val="552579"/>
                </a:solidFill>
              </a:rPr>
              <a:t>Goals</a:t>
            </a:r>
          </a:p>
        </p:txBody>
      </p:sp>
      <p:sp>
        <p:nvSpPr>
          <p:cNvPr id="44" name="Content Placeholder 2"/>
          <p:cNvSpPr txBox="1">
            <a:spLocks/>
          </p:cNvSpPr>
          <p:nvPr/>
        </p:nvSpPr>
        <p:spPr>
          <a:xfrm>
            <a:off x="3218872" y="3623006"/>
            <a:ext cx="2707795" cy="430887"/>
          </a:xfrm>
          <a:prstGeom prst="rect">
            <a:avLst/>
          </a:prstGeom>
          <a:noFill/>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100" dirty="0">
                <a:solidFill>
                  <a:prstClr val="black"/>
                </a:solidFill>
                <a:latin typeface="Georgia"/>
                <a:cs typeface="Georgia"/>
              </a:rPr>
              <a:t>Mobilize people to join and share in the movement to </a:t>
            </a:r>
            <a:r>
              <a:rPr lang="en-US" sz="1100" b="1" dirty="0">
                <a:solidFill>
                  <a:srgbClr val="683290"/>
                </a:solidFill>
                <a:latin typeface="Georgia"/>
                <a:cs typeface="Georgia"/>
              </a:rPr>
              <a:t>accelerate progress</a:t>
            </a:r>
          </a:p>
        </p:txBody>
      </p:sp>
      <p:sp>
        <p:nvSpPr>
          <p:cNvPr id="46" name="TextBox 45"/>
          <p:cNvSpPr txBox="1"/>
          <p:nvPr/>
        </p:nvSpPr>
        <p:spPr>
          <a:xfrm>
            <a:off x="505359" y="3623006"/>
            <a:ext cx="2461954" cy="430887"/>
          </a:xfrm>
          <a:prstGeom prst="rect">
            <a:avLst/>
          </a:prstGeom>
          <a:noFill/>
        </p:spPr>
        <p:txBody>
          <a:bodyPr wrap="square" lIns="91440" tIns="45720" rIns="91440" bIns="45720" rtlCol="0">
            <a:spAutoFit/>
          </a:bodyPr>
          <a:lstStyle/>
          <a:p>
            <a:pPr algn="ctr" defTabSz="914411"/>
            <a:r>
              <a:rPr lang="en-US" sz="1100" b="1" dirty="0">
                <a:solidFill>
                  <a:srgbClr val="683290"/>
                </a:solidFill>
                <a:latin typeface="Georgia"/>
                <a:cs typeface="Georgia"/>
              </a:rPr>
              <a:t>Raise awareness </a:t>
            </a:r>
            <a:r>
              <a:rPr lang="en-US" sz="1100" dirty="0">
                <a:solidFill>
                  <a:prstClr val="black"/>
                </a:solidFill>
                <a:latin typeface="Georgia"/>
                <a:cs typeface="Georgia"/>
              </a:rPr>
              <a:t>of pancreatic cancer symptoms and risks </a:t>
            </a:r>
          </a:p>
        </p:txBody>
      </p:sp>
      <p:sp>
        <p:nvSpPr>
          <p:cNvPr id="47" name="Content Placeholder 2"/>
          <p:cNvSpPr txBox="1">
            <a:spLocks/>
          </p:cNvSpPr>
          <p:nvPr/>
        </p:nvSpPr>
        <p:spPr>
          <a:xfrm>
            <a:off x="5926667" y="3623006"/>
            <a:ext cx="2956274" cy="430887"/>
          </a:xfrm>
          <a:prstGeom prst="rect">
            <a:avLst/>
          </a:prstGeom>
          <a:noFill/>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100" dirty="0">
                <a:solidFill>
                  <a:prstClr val="black"/>
                </a:solidFill>
                <a:latin typeface="Georgia"/>
                <a:cs typeface="Georgia"/>
              </a:rPr>
              <a:t>Utilize WPCD 2017 to </a:t>
            </a:r>
            <a:r>
              <a:rPr lang="en-US" sz="1100" b="1" dirty="0">
                <a:solidFill>
                  <a:srgbClr val="683290"/>
                </a:solidFill>
                <a:latin typeface="Georgia"/>
                <a:cs typeface="Georgia"/>
              </a:rPr>
              <a:t>build capacity and momentum</a:t>
            </a:r>
            <a:r>
              <a:rPr lang="en-US" sz="1100" dirty="0">
                <a:solidFill>
                  <a:prstClr val="black"/>
                </a:solidFill>
                <a:latin typeface="Georgia"/>
                <a:cs typeface="Georgia"/>
              </a:rPr>
              <a:t> for WPCC (the “Coalition”)</a:t>
            </a:r>
          </a:p>
        </p:txBody>
      </p:sp>
      <p:sp>
        <p:nvSpPr>
          <p:cNvPr id="5" name="Rectangle 4"/>
          <p:cNvSpPr/>
          <p:nvPr/>
        </p:nvSpPr>
        <p:spPr>
          <a:xfrm>
            <a:off x="533583" y="1274693"/>
            <a:ext cx="2461954" cy="2272592"/>
          </a:xfrm>
          <a:prstGeom prst="rect">
            <a:avLst/>
          </a:prstGeom>
          <a:blipFill rotWithShape="1">
            <a:blip r:embed="rId3" cstate="email">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914411"/>
            <a:endParaRPr lang="en-US" dirty="0">
              <a:solidFill>
                <a:prstClr val="white"/>
              </a:solidFill>
              <a:latin typeface="Georgia"/>
            </a:endParaRPr>
          </a:p>
        </p:txBody>
      </p:sp>
      <p:sp>
        <p:nvSpPr>
          <p:cNvPr id="54" name="Rectangle 53"/>
          <p:cNvSpPr/>
          <p:nvPr/>
        </p:nvSpPr>
        <p:spPr>
          <a:xfrm>
            <a:off x="3331427" y="1274693"/>
            <a:ext cx="2461954" cy="2272592"/>
          </a:xfrm>
          <a:prstGeom prst="rect">
            <a:avLst/>
          </a:prstGeom>
          <a:blipFill rotWithShape="1">
            <a:blip r:embed="rId4" cstate="email">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914411"/>
            <a:endParaRPr lang="en-US" dirty="0">
              <a:solidFill>
                <a:prstClr val="white"/>
              </a:solidFill>
              <a:latin typeface="Georgia"/>
            </a:endParaRPr>
          </a:p>
        </p:txBody>
      </p:sp>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l="10160" r="8917"/>
          <a:stretch/>
        </p:blipFill>
        <p:spPr>
          <a:xfrm>
            <a:off x="6154798" y="1257967"/>
            <a:ext cx="2494330" cy="2289318"/>
          </a:xfrm>
          <a:prstGeom prst="rect">
            <a:avLst/>
          </a:prstGeom>
        </p:spPr>
      </p:pic>
    </p:spTree>
    <p:extLst>
      <p:ext uri="{BB962C8B-B14F-4D97-AF65-F5344CB8AC3E}">
        <p14:creationId xmlns:p14="http://schemas.microsoft.com/office/powerpoint/2010/main" val="25124038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87561"/>
            <a:ext cx="6172200" cy="544995"/>
          </a:xfrm>
        </p:spPr>
        <p:txBody>
          <a:bodyPr>
            <a:normAutofit/>
          </a:bodyPr>
          <a:lstStyle/>
          <a:p>
            <a:pPr algn="ctr"/>
            <a:r>
              <a:rPr lang="en-US" dirty="0"/>
              <a:t>November 16, 2017</a:t>
            </a:r>
          </a:p>
        </p:txBody>
      </p:sp>
      <p:pic>
        <p:nvPicPr>
          <p:cNvPr id="4" name="Content Placeholder 3" descr="Alice Chai's MacBook Pro:Users:alice.chai:Desktop:Screen Shot 2017-07-10 at 8.37.38 AM.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6888" y="1673886"/>
            <a:ext cx="5915025" cy="2187142"/>
          </a:xfrm>
          <a:prstGeom prst="rect">
            <a:avLst/>
          </a:prstGeom>
          <a:noFill/>
          <a:ln>
            <a:noFill/>
          </a:ln>
        </p:spPr>
      </p:pic>
    </p:spTree>
    <p:extLst>
      <p:ext uri="{BB962C8B-B14F-4D97-AF65-F5344CB8AC3E}">
        <p14:creationId xmlns:p14="http://schemas.microsoft.com/office/powerpoint/2010/main" val="13367855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2705" y="208326"/>
            <a:ext cx="2254906" cy="4524680"/>
          </a:xfrm>
          <a:prstGeom prst="rect">
            <a:avLst/>
          </a:prstGeom>
          <a:ln>
            <a:solidFill>
              <a:schemeClr val="bg1"/>
            </a:solidFill>
          </a:ln>
        </p:spPr>
      </p:pic>
      <p:sp>
        <p:nvSpPr>
          <p:cNvPr id="8" name="Rectangle 7"/>
          <p:cNvSpPr/>
          <p:nvPr/>
        </p:nvSpPr>
        <p:spPr>
          <a:xfrm>
            <a:off x="2765778" y="1648067"/>
            <a:ext cx="3210278" cy="2031325"/>
          </a:xfrm>
          <a:prstGeom prst="rect">
            <a:avLst/>
          </a:prstGeom>
        </p:spPr>
        <p:txBody>
          <a:bodyPr wrap="square">
            <a:spAutoFit/>
          </a:bodyPr>
          <a:lstStyle/>
          <a:p>
            <a:pPr algn="ctr"/>
            <a:r>
              <a:rPr lang="en-US" sz="1400" dirty="0">
                <a:latin typeface="Georgia"/>
                <a:ea typeface="Georgia"/>
              </a:rPr>
              <a:t>On World Pancreatic Cancer Day, people around the world united </a:t>
            </a:r>
            <a:endParaRPr lang="en-US" sz="1400" dirty="0" smtClean="0">
              <a:latin typeface="Georgia"/>
              <a:ea typeface="Georgia"/>
            </a:endParaRPr>
          </a:p>
          <a:p>
            <a:pPr algn="ctr"/>
            <a:r>
              <a:rPr lang="en-US" sz="1400" dirty="0" smtClean="0">
                <a:latin typeface="Georgia"/>
                <a:ea typeface="Georgia"/>
              </a:rPr>
              <a:t>to </a:t>
            </a:r>
            <a:r>
              <a:rPr lang="en-US" sz="1400" b="1" dirty="0">
                <a:solidFill>
                  <a:srgbClr val="983794"/>
                </a:solidFill>
                <a:latin typeface="Georgia"/>
                <a:ea typeface="Georgia"/>
              </a:rPr>
              <a:t>Demand Better </a:t>
            </a:r>
            <a:r>
              <a:rPr lang="en-US" sz="1400" dirty="0">
                <a:latin typeface="Georgia"/>
                <a:ea typeface="Georgia"/>
              </a:rPr>
              <a:t>in the fight against the world’s toughest cancer, </a:t>
            </a:r>
            <a:r>
              <a:rPr lang="en-US" sz="1400" dirty="0" smtClean="0">
                <a:latin typeface="Georgia"/>
                <a:ea typeface="Georgia"/>
              </a:rPr>
              <a:t>starting </a:t>
            </a:r>
            <a:r>
              <a:rPr lang="en-US" sz="1400" dirty="0">
                <a:latin typeface="Georgia"/>
                <a:ea typeface="Georgia"/>
              </a:rPr>
              <a:t>with earlier </a:t>
            </a:r>
            <a:r>
              <a:rPr lang="en-US" sz="1400" dirty="0" smtClean="0">
                <a:latin typeface="Georgia"/>
                <a:ea typeface="Georgia"/>
              </a:rPr>
              <a:t>diagnosis</a:t>
            </a:r>
            <a:endParaRPr lang="en-US" sz="1400" dirty="0">
              <a:latin typeface="Georgia"/>
              <a:ea typeface="Georgia"/>
            </a:endParaRPr>
          </a:p>
          <a:p>
            <a:pPr algn="ctr"/>
            <a:endParaRPr lang="en-US" sz="1400" dirty="0">
              <a:latin typeface="Georgia"/>
              <a:ea typeface="Georgia"/>
            </a:endParaRPr>
          </a:p>
          <a:p>
            <a:pPr algn="ctr"/>
            <a:r>
              <a:rPr lang="en-US" sz="1400" b="1" dirty="0">
                <a:solidFill>
                  <a:srgbClr val="983794"/>
                </a:solidFill>
                <a:latin typeface="Georgia"/>
                <a:ea typeface="Georgia"/>
              </a:rPr>
              <a:t>Call to action </a:t>
            </a:r>
            <a:r>
              <a:rPr lang="en-US" sz="1400" dirty="0" smtClean="0">
                <a:latin typeface="Georgia"/>
                <a:ea typeface="Georgia"/>
              </a:rPr>
              <a:t>— </a:t>
            </a:r>
            <a:r>
              <a:rPr lang="en-US" sz="1400" dirty="0">
                <a:latin typeface="Georgia"/>
                <a:ea typeface="Georgia"/>
              </a:rPr>
              <a:t>raise awareness about the symptoms and </a:t>
            </a:r>
            <a:endParaRPr lang="en-US" sz="1400" dirty="0" smtClean="0">
              <a:latin typeface="Georgia"/>
              <a:ea typeface="Georgia"/>
            </a:endParaRPr>
          </a:p>
          <a:p>
            <a:pPr algn="ctr"/>
            <a:r>
              <a:rPr lang="en-US" sz="1400" dirty="0" smtClean="0">
                <a:latin typeface="Georgia"/>
                <a:ea typeface="Georgia"/>
              </a:rPr>
              <a:t>risks </a:t>
            </a:r>
            <a:r>
              <a:rPr lang="en-US" sz="1400" dirty="0">
                <a:latin typeface="Georgia"/>
                <a:ea typeface="Georgia"/>
              </a:rPr>
              <a:t>of pancreatic </a:t>
            </a:r>
            <a:r>
              <a:rPr lang="en-US" sz="1400" dirty="0" smtClean="0">
                <a:latin typeface="Georgia"/>
                <a:ea typeface="Georgia"/>
              </a:rPr>
              <a:t>cancer</a:t>
            </a:r>
            <a:endParaRPr lang="en-US" sz="1400" dirty="0">
              <a:latin typeface="Georgia"/>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8335" y="1344676"/>
            <a:ext cx="2614225" cy="2614225"/>
          </a:xfrm>
          <a:prstGeom prst="rect">
            <a:avLst/>
          </a:prstGeom>
        </p:spPr>
      </p:pic>
    </p:spTree>
    <p:extLst>
      <p:ext uri="{BB962C8B-B14F-4D97-AF65-F5344CB8AC3E}">
        <p14:creationId xmlns:p14="http://schemas.microsoft.com/office/powerpoint/2010/main" val="1142395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13253" y="516696"/>
            <a:ext cx="7117495" cy="707213"/>
          </a:xfrm>
        </p:spPr>
        <p:txBody>
          <a:bodyPr>
            <a:normAutofit fontScale="90000"/>
          </a:bodyPr>
          <a:lstStyle/>
          <a:p>
            <a:pPr algn="ctr"/>
            <a:r>
              <a:rPr lang="en-US" sz="3100" dirty="0" smtClean="0"/>
              <a:t>Building a Coalition</a:t>
            </a:r>
            <a:br>
              <a:rPr lang="en-US" sz="3100" dirty="0" smtClean="0"/>
            </a:br>
            <a:r>
              <a:rPr lang="en-US" dirty="0" smtClean="0"/>
              <a:t/>
            </a:r>
            <a:br>
              <a:rPr lang="en-US" dirty="0" smtClean="0"/>
            </a:br>
            <a:r>
              <a:rPr lang="en-US" dirty="0" smtClean="0"/>
              <a:t>Founding </a:t>
            </a:r>
            <a:r>
              <a:rPr lang="en-US" dirty="0"/>
              <a:t>Steering </a:t>
            </a:r>
            <a:r>
              <a:rPr lang="en-US" dirty="0" smtClean="0"/>
              <a:t>Committee</a:t>
            </a:r>
            <a:endParaRPr lang="en-US" dirty="0"/>
          </a:p>
        </p:txBody>
      </p:sp>
      <p:sp>
        <p:nvSpPr>
          <p:cNvPr id="5" name="Content Placeholder 4"/>
          <p:cNvSpPr>
            <a:spLocks noGrp="1"/>
          </p:cNvSpPr>
          <p:nvPr>
            <p:ph idx="1"/>
          </p:nvPr>
        </p:nvSpPr>
        <p:spPr>
          <a:xfrm>
            <a:off x="230841" y="3197247"/>
            <a:ext cx="1980580" cy="602220"/>
          </a:xfrm>
        </p:spPr>
        <p:txBody>
          <a:bodyPr>
            <a:normAutofit/>
          </a:bodyPr>
          <a:lstStyle/>
          <a:p>
            <a:pPr marL="0" indent="0" algn="ctr">
              <a:buNone/>
            </a:pPr>
            <a:r>
              <a:rPr lang="en-US" sz="1400" dirty="0" smtClean="0">
                <a:solidFill>
                  <a:srgbClr val="404040"/>
                </a:solidFill>
              </a:rPr>
              <a:t>Pancreatic </a:t>
            </a:r>
            <a:r>
              <a:rPr lang="en-US" sz="1400" dirty="0">
                <a:solidFill>
                  <a:srgbClr val="404040"/>
                </a:solidFill>
              </a:rPr>
              <a:t>Cancer Action Network (USA</a:t>
            </a:r>
            <a:r>
              <a:rPr lang="en-US" sz="1400" dirty="0" smtClean="0">
                <a:solidFill>
                  <a:srgbClr val="404040"/>
                </a:solidFill>
              </a:rPr>
              <a:t>)</a:t>
            </a:r>
            <a:endParaRPr lang="en-US" sz="1400" dirty="0">
              <a:solidFill>
                <a:srgbClr val="404040"/>
              </a:solidFill>
            </a:endParaRPr>
          </a:p>
        </p:txBody>
      </p:sp>
      <p:pic>
        <p:nvPicPr>
          <p:cNvPr id="2" name="Picture 1" descr="PanCAN Logo Standard CMYK.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407" y="1951156"/>
            <a:ext cx="1241387" cy="1166797"/>
          </a:xfrm>
          <a:prstGeom prst="rect">
            <a:avLst/>
          </a:prstGeom>
        </p:spPr>
      </p:pic>
      <p:sp>
        <p:nvSpPr>
          <p:cNvPr id="6" name="Content Placeholder 4"/>
          <p:cNvSpPr txBox="1">
            <a:spLocks/>
          </p:cNvSpPr>
          <p:nvPr/>
        </p:nvSpPr>
        <p:spPr>
          <a:xfrm>
            <a:off x="6907947" y="3241043"/>
            <a:ext cx="1970571" cy="5803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595959"/>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595959"/>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rgbClr val="595959"/>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595959"/>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dirty="0" smtClean="0">
                <a:solidFill>
                  <a:srgbClr val="404040"/>
                </a:solidFill>
                <a:latin typeface="Georgia"/>
                <a:cs typeface="Georgia"/>
              </a:rPr>
              <a:t>Pancreatic Cancer UK (UK)</a:t>
            </a:r>
            <a:endParaRPr lang="en-US" sz="1400" dirty="0">
              <a:solidFill>
                <a:srgbClr val="404040"/>
              </a:solidFill>
              <a:latin typeface="Georgia"/>
              <a:cs typeface="Georgia"/>
            </a:endParaRPr>
          </a:p>
        </p:txBody>
      </p:sp>
      <p:pic>
        <p:nvPicPr>
          <p:cNvPr id="7" name="Picture 6" descr="PCA-LOGO.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7442" y="1951157"/>
            <a:ext cx="1791281" cy="1166797"/>
          </a:xfrm>
          <a:prstGeom prst="rect">
            <a:avLst/>
          </a:prstGeom>
        </p:spPr>
      </p:pic>
      <p:sp>
        <p:nvSpPr>
          <p:cNvPr id="8" name="Content Placeholder 4"/>
          <p:cNvSpPr txBox="1">
            <a:spLocks/>
          </p:cNvSpPr>
          <p:nvPr/>
        </p:nvSpPr>
        <p:spPr>
          <a:xfrm>
            <a:off x="2342792" y="3197247"/>
            <a:ext cx="1980580" cy="60222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595959"/>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595959"/>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rgbClr val="595959"/>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595959"/>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solidFill>
                  <a:srgbClr val="404040"/>
                </a:solidFill>
                <a:latin typeface="Georgia"/>
                <a:cs typeface="Georgia"/>
              </a:rPr>
              <a:t>Pancreatic Cancer Action (UK)</a:t>
            </a:r>
          </a:p>
        </p:txBody>
      </p:sp>
      <p:sp>
        <p:nvSpPr>
          <p:cNvPr id="12" name="Content Placeholder 4"/>
          <p:cNvSpPr txBox="1">
            <a:spLocks/>
          </p:cNvSpPr>
          <p:nvPr/>
        </p:nvSpPr>
        <p:spPr>
          <a:xfrm>
            <a:off x="4668985" y="3197247"/>
            <a:ext cx="1980580" cy="60222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595959"/>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595959"/>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rgbClr val="595959"/>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595959"/>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solidFill>
                  <a:srgbClr val="404040"/>
                </a:solidFill>
                <a:latin typeface="Georgia"/>
                <a:cs typeface="Georgia"/>
              </a:rPr>
              <a:t>Kenner Family Research Fund (USA)</a:t>
            </a:r>
          </a:p>
        </p:txBody>
      </p:sp>
      <p:pic>
        <p:nvPicPr>
          <p:cNvPr id="13" name="Picture 12" descr="PCUK_AW_pantone_2098.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9421" y="2203878"/>
            <a:ext cx="1467623" cy="993369"/>
          </a:xfrm>
          <a:prstGeom prst="rect">
            <a:avLst/>
          </a:prstGeom>
        </p:spPr>
      </p:pic>
      <p:pic>
        <p:nvPicPr>
          <p:cNvPr id="14" name="Picture 13" descr="kfrf_logo_hires_NOTAG.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0081" y="2203879"/>
            <a:ext cx="2278389" cy="754804"/>
          </a:xfrm>
          <a:prstGeom prst="rect">
            <a:avLst/>
          </a:prstGeom>
        </p:spPr>
      </p:pic>
    </p:spTree>
    <p:extLst>
      <p:ext uri="{BB962C8B-B14F-4D97-AF65-F5344CB8AC3E}">
        <p14:creationId xmlns:p14="http://schemas.microsoft.com/office/powerpoint/2010/main" val="24696965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8858" y="349109"/>
            <a:ext cx="5806284" cy="954107"/>
          </a:xfrm>
          <a:prstGeom prst="rect">
            <a:avLst/>
          </a:prstGeom>
          <a:noFill/>
        </p:spPr>
        <p:txBody>
          <a:bodyPr wrap="square" rtlCol="0">
            <a:spAutoFit/>
          </a:bodyPr>
          <a:lstStyle/>
          <a:p>
            <a:pPr algn="ctr"/>
            <a:r>
              <a:rPr lang="en-US" sz="2800" b="1" dirty="0">
                <a:solidFill>
                  <a:srgbClr val="7030A0"/>
                </a:solidFill>
                <a:latin typeface="Georgia"/>
                <a:cs typeface="Georgia"/>
              </a:rPr>
              <a:t>“At The Doctor” </a:t>
            </a:r>
            <a:endParaRPr lang="en-US" sz="2800" b="1" dirty="0" smtClean="0">
              <a:solidFill>
                <a:srgbClr val="7030A0"/>
              </a:solidFill>
              <a:latin typeface="Georgia"/>
              <a:cs typeface="Georgia"/>
            </a:endParaRPr>
          </a:p>
          <a:p>
            <a:pPr algn="ctr"/>
            <a:r>
              <a:rPr lang="en-US" sz="2800" b="1" dirty="0" smtClean="0">
                <a:solidFill>
                  <a:srgbClr val="7030A0"/>
                </a:solidFill>
                <a:latin typeface="Georgia"/>
                <a:cs typeface="Georgia"/>
              </a:rPr>
              <a:t>Campaign </a:t>
            </a:r>
            <a:r>
              <a:rPr lang="en-US" sz="2800" b="1" dirty="0">
                <a:solidFill>
                  <a:srgbClr val="7030A0"/>
                </a:solidFill>
                <a:latin typeface="Georgia"/>
                <a:cs typeface="Georgia"/>
              </a:rPr>
              <a:t>Video</a:t>
            </a:r>
          </a:p>
        </p:txBody>
      </p:sp>
      <p:pic>
        <p:nvPicPr>
          <p:cNvPr id="5" name="wpcd_20170929_demand_better_psa_fin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76201" y="1469319"/>
            <a:ext cx="4591598" cy="2582774"/>
          </a:xfrm>
          <a:prstGeom prst="rect">
            <a:avLst/>
          </a:prstGeom>
        </p:spPr>
      </p:pic>
    </p:spTree>
    <p:extLst>
      <p:ext uri="{BB962C8B-B14F-4D97-AF65-F5344CB8AC3E}">
        <p14:creationId xmlns:p14="http://schemas.microsoft.com/office/powerpoint/2010/main" val="4008853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3973" y="224073"/>
            <a:ext cx="5976055" cy="1312325"/>
          </a:xfrm>
          <a:prstGeom prst="rect">
            <a:avLst/>
          </a:prstGeom>
          <a:noFill/>
        </p:spPr>
        <p:txBody>
          <a:bodyPr wrap="square" rtlCol="0">
            <a:spAutoFit/>
          </a:bodyPr>
          <a:lstStyle/>
          <a:p>
            <a:pPr algn="ctr">
              <a:lnSpc>
                <a:spcPts val="3060"/>
              </a:lnSpc>
            </a:pPr>
            <a:r>
              <a:rPr lang="en-US" sz="2800" b="1" dirty="0" smtClean="0">
                <a:solidFill>
                  <a:srgbClr val="683290"/>
                </a:solidFill>
                <a:latin typeface="Georgia"/>
                <a:cs typeface="Georgia"/>
              </a:rPr>
              <a:t>2017</a:t>
            </a:r>
            <a:endParaRPr lang="en-US" sz="2800" b="1" i="1" dirty="0" smtClean="0">
              <a:solidFill>
                <a:srgbClr val="683290"/>
              </a:solidFill>
              <a:latin typeface="Georgia"/>
              <a:cs typeface="Georgia"/>
            </a:endParaRPr>
          </a:p>
          <a:p>
            <a:pPr algn="ctr">
              <a:lnSpc>
                <a:spcPts val="3060"/>
              </a:lnSpc>
            </a:pPr>
            <a:r>
              <a:rPr lang="en-US" sz="2800" b="1" dirty="0" smtClean="0">
                <a:solidFill>
                  <a:srgbClr val="683290"/>
                </a:solidFill>
                <a:latin typeface="Georgia"/>
                <a:cs typeface="Georgia"/>
              </a:rPr>
              <a:t>World Pancreatic </a:t>
            </a:r>
            <a:r>
              <a:rPr lang="en-US" sz="2800" b="1" dirty="0">
                <a:solidFill>
                  <a:srgbClr val="683290"/>
                </a:solidFill>
                <a:latin typeface="Georgia"/>
                <a:cs typeface="Georgia"/>
              </a:rPr>
              <a:t>Cancer </a:t>
            </a:r>
            <a:r>
              <a:rPr lang="en-US" sz="2800" b="1" dirty="0" smtClean="0">
                <a:solidFill>
                  <a:srgbClr val="683290"/>
                </a:solidFill>
                <a:latin typeface="Georgia"/>
                <a:cs typeface="Georgia"/>
              </a:rPr>
              <a:t>Day</a:t>
            </a:r>
          </a:p>
          <a:p>
            <a:pPr algn="ctr">
              <a:lnSpc>
                <a:spcPts val="3060"/>
              </a:lnSpc>
            </a:pPr>
            <a:r>
              <a:rPr lang="en-US" sz="2800" b="1" dirty="0" smtClean="0">
                <a:solidFill>
                  <a:srgbClr val="683290"/>
                </a:solidFill>
                <a:latin typeface="Georgia"/>
                <a:cs typeface="Georgia"/>
              </a:rPr>
              <a:t>Highlights </a:t>
            </a:r>
            <a:endParaRPr lang="en-US" sz="2800" b="1" dirty="0">
              <a:solidFill>
                <a:srgbClr val="683290"/>
              </a:solidFill>
              <a:latin typeface="Georgia"/>
              <a:cs typeface="Georgia"/>
            </a:endParaRPr>
          </a:p>
        </p:txBody>
      </p:sp>
      <p:sp>
        <p:nvSpPr>
          <p:cNvPr id="7" name="TextBox 6"/>
          <p:cNvSpPr txBox="1"/>
          <p:nvPr/>
        </p:nvSpPr>
        <p:spPr>
          <a:xfrm>
            <a:off x="5326228" y="1952092"/>
            <a:ext cx="3020493" cy="1815882"/>
          </a:xfrm>
          <a:prstGeom prst="rect">
            <a:avLst/>
          </a:prstGeom>
          <a:noFill/>
        </p:spPr>
        <p:txBody>
          <a:bodyPr wrap="square" rtlCol="0">
            <a:spAutoFit/>
          </a:bodyPr>
          <a:lstStyle/>
          <a:p>
            <a:pPr algn="ctr">
              <a:buClr>
                <a:schemeClr val="tx1">
                  <a:lumMod val="65000"/>
                  <a:lumOff val="35000"/>
                </a:schemeClr>
              </a:buClr>
            </a:pPr>
            <a:r>
              <a:rPr lang="en-US" sz="1400" b="1" dirty="0">
                <a:solidFill>
                  <a:srgbClr val="983794"/>
                </a:solidFill>
                <a:latin typeface="Georgia"/>
                <a:cs typeface="Georgia"/>
              </a:rPr>
              <a:t>More than 150 </a:t>
            </a:r>
            <a:r>
              <a:rPr lang="en-US" sz="1400" dirty="0" smtClean="0">
                <a:latin typeface="Georgia"/>
                <a:cs typeface="Georgia"/>
              </a:rPr>
              <a:t>landmarks around the world </a:t>
            </a:r>
            <a:r>
              <a:rPr lang="en-US" sz="1400" dirty="0">
                <a:latin typeface="Georgia"/>
                <a:cs typeface="Georgia"/>
              </a:rPr>
              <a:t>displayed purple lights. Images of these landmarks </a:t>
            </a:r>
            <a:endParaRPr lang="en-US" sz="1400" dirty="0" smtClean="0">
              <a:latin typeface="Georgia"/>
              <a:cs typeface="Georgia"/>
            </a:endParaRPr>
          </a:p>
          <a:p>
            <a:pPr algn="ctr">
              <a:buClr>
                <a:schemeClr val="tx1">
                  <a:lumMod val="65000"/>
                  <a:lumOff val="35000"/>
                </a:schemeClr>
              </a:buClr>
            </a:pPr>
            <a:r>
              <a:rPr lang="en-US" sz="1400" dirty="0" smtClean="0">
                <a:latin typeface="Georgia"/>
                <a:cs typeface="Georgia"/>
              </a:rPr>
              <a:t>were </a:t>
            </a:r>
            <a:r>
              <a:rPr lang="en-US" sz="1400" dirty="0">
                <a:latin typeface="Georgia"/>
                <a:cs typeface="Georgia"/>
              </a:rPr>
              <a:t>shared on social media.</a:t>
            </a:r>
          </a:p>
          <a:p>
            <a:pPr algn="ctr">
              <a:buClr>
                <a:schemeClr val="tx1">
                  <a:lumMod val="65000"/>
                  <a:lumOff val="35000"/>
                </a:schemeClr>
              </a:buClr>
            </a:pPr>
            <a:endParaRPr lang="en-US" sz="1400" dirty="0" smtClean="0">
              <a:latin typeface="Georgia"/>
              <a:cs typeface="Georgia"/>
            </a:endParaRPr>
          </a:p>
          <a:p>
            <a:pPr algn="ctr">
              <a:buClr>
                <a:schemeClr val="tx1">
                  <a:lumMod val="65000"/>
                  <a:lumOff val="35000"/>
                </a:schemeClr>
              </a:buClr>
            </a:pPr>
            <a:r>
              <a:rPr lang="en-US" sz="1400" dirty="0" smtClean="0">
                <a:latin typeface="Georgia"/>
                <a:cs typeface="Georgia"/>
              </a:rPr>
              <a:t>Landmarks </a:t>
            </a:r>
            <a:r>
              <a:rPr lang="en-US" sz="1400" dirty="0">
                <a:latin typeface="Georgia"/>
                <a:cs typeface="Georgia"/>
              </a:rPr>
              <a:t>included: </a:t>
            </a:r>
            <a:endParaRPr lang="en-US" sz="1400" dirty="0" smtClean="0">
              <a:latin typeface="Georgia"/>
              <a:cs typeface="Georgia"/>
            </a:endParaRPr>
          </a:p>
          <a:p>
            <a:pPr algn="ctr">
              <a:buClr>
                <a:schemeClr val="tx1">
                  <a:lumMod val="65000"/>
                  <a:lumOff val="35000"/>
                </a:schemeClr>
              </a:buClr>
            </a:pPr>
            <a:r>
              <a:rPr lang="en-US" sz="1400" dirty="0" smtClean="0">
                <a:latin typeface="Georgia"/>
                <a:cs typeface="Georgia"/>
              </a:rPr>
              <a:t>Trafalgar </a:t>
            </a:r>
            <a:r>
              <a:rPr lang="en-US" sz="1400" dirty="0">
                <a:latin typeface="Georgia"/>
                <a:cs typeface="Georgia"/>
              </a:rPr>
              <a:t>Square, The Sydney Opera House, Niagara </a:t>
            </a:r>
            <a:r>
              <a:rPr lang="en-US" sz="1400" dirty="0" smtClean="0">
                <a:latin typeface="Georgia"/>
                <a:cs typeface="Georgia"/>
              </a:rPr>
              <a:t>Falls</a:t>
            </a:r>
            <a:endParaRPr lang="en-US" sz="1400" dirty="0">
              <a:latin typeface="Georgia"/>
              <a:cs typeface="Georgia"/>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461" y="1758419"/>
            <a:ext cx="3885860" cy="25905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210536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3245" y="1815388"/>
            <a:ext cx="2401246" cy="307777"/>
          </a:xfrm>
          <a:prstGeom prst="rect">
            <a:avLst/>
          </a:prstGeom>
          <a:noFill/>
        </p:spPr>
        <p:txBody>
          <a:bodyPr wrap="square" rtlCol="0">
            <a:spAutoFit/>
          </a:bodyPr>
          <a:lstStyle/>
          <a:p>
            <a:pPr algn="ctr"/>
            <a:r>
              <a:rPr lang="en-US" sz="1400" b="1" dirty="0">
                <a:latin typeface="Georgia"/>
                <a:cs typeface="Georgia"/>
              </a:rPr>
              <a:t>“At The Doctor” </a:t>
            </a:r>
            <a:r>
              <a:rPr lang="en-US" sz="1400" b="1" dirty="0" smtClean="0">
                <a:latin typeface="Georgia"/>
                <a:cs typeface="Georgia"/>
              </a:rPr>
              <a:t>Video</a:t>
            </a:r>
            <a:endParaRPr lang="en-US" sz="1400" dirty="0">
              <a:latin typeface="Georgia"/>
              <a:cs typeface="Georgia"/>
            </a:endParaRPr>
          </a:p>
        </p:txBody>
      </p:sp>
      <p:pic>
        <p:nvPicPr>
          <p:cNvPr id="5" name="Picture 4"/>
          <p:cNvPicPr>
            <a:picLocks noChangeAspect="1"/>
          </p:cNvPicPr>
          <p:nvPr/>
        </p:nvPicPr>
        <p:blipFill>
          <a:blip r:embed="rId3"/>
          <a:stretch>
            <a:fillRect/>
          </a:stretch>
        </p:blipFill>
        <p:spPr>
          <a:xfrm>
            <a:off x="1505226" y="2123165"/>
            <a:ext cx="2477284" cy="146543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5995" y="1753596"/>
            <a:ext cx="2016478" cy="2016478"/>
          </a:xfrm>
          <a:prstGeom prst="rect">
            <a:avLst/>
          </a:prstGeom>
        </p:spPr>
      </p:pic>
      <p:sp>
        <p:nvSpPr>
          <p:cNvPr id="9" name="TextBox 8"/>
          <p:cNvSpPr txBox="1"/>
          <p:nvPr/>
        </p:nvSpPr>
        <p:spPr>
          <a:xfrm>
            <a:off x="1185333" y="224073"/>
            <a:ext cx="6374695" cy="1312325"/>
          </a:xfrm>
          <a:prstGeom prst="rect">
            <a:avLst/>
          </a:prstGeom>
          <a:noFill/>
        </p:spPr>
        <p:txBody>
          <a:bodyPr wrap="square" rtlCol="0">
            <a:spAutoFit/>
          </a:bodyPr>
          <a:lstStyle/>
          <a:p>
            <a:pPr algn="ctr">
              <a:lnSpc>
                <a:spcPts val="3060"/>
              </a:lnSpc>
            </a:pPr>
            <a:r>
              <a:rPr lang="en-US" sz="2800" b="1" dirty="0">
                <a:solidFill>
                  <a:srgbClr val="683290"/>
                </a:solidFill>
                <a:latin typeface="Georgia"/>
                <a:cs typeface="Georgia"/>
              </a:rPr>
              <a:t>2017 </a:t>
            </a:r>
            <a:endParaRPr lang="en-US" sz="2800" b="1" dirty="0" smtClean="0">
              <a:solidFill>
                <a:srgbClr val="683290"/>
              </a:solidFill>
              <a:latin typeface="Georgia"/>
              <a:cs typeface="Georgia"/>
            </a:endParaRPr>
          </a:p>
          <a:p>
            <a:pPr algn="ctr">
              <a:lnSpc>
                <a:spcPts val="3060"/>
              </a:lnSpc>
            </a:pPr>
            <a:r>
              <a:rPr lang="en-US" sz="2800" b="1" dirty="0" smtClean="0">
                <a:solidFill>
                  <a:srgbClr val="683290"/>
                </a:solidFill>
                <a:latin typeface="Georgia"/>
                <a:cs typeface="Georgia"/>
              </a:rPr>
              <a:t>World Pancreatic </a:t>
            </a:r>
            <a:r>
              <a:rPr lang="en-US" sz="2800" b="1" dirty="0">
                <a:solidFill>
                  <a:srgbClr val="683290"/>
                </a:solidFill>
                <a:latin typeface="Georgia"/>
                <a:cs typeface="Georgia"/>
              </a:rPr>
              <a:t>Cancer </a:t>
            </a:r>
            <a:r>
              <a:rPr lang="en-US" sz="2800" b="1" dirty="0" smtClean="0">
                <a:solidFill>
                  <a:srgbClr val="683290"/>
                </a:solidFill>
                <a:latin typeface="Georgia"/>
                <a:cs typeface="Georgia"/>
              </a:rPr>
              <a:t>Day</a:t>
            </a:r>
          </a:p>
          <a:p>
            <a:pPr algn="ctr">
              <a:lnSpc>
                <a:spcPts val="3060"/>
              </a:lnSpc>
            </a:pPr>
            <a:r>
              <a:rPr lang="en-US" sz="2800" b="1" dirty="0" smtClean="0">
                <a:solidFill>
                  <a:srgbClr val="683290"/>
                </a:solidFill>
                <a:latin typeface="Georgia"/>
                <a:cs typeface="Georgia"/>
              </a:rPr>
              <a:t>Highlights </a:t>
            </a:r>
            <a:endParaRPr lang="en-US" sz="2800" b="1" dirty="0">
              <a:solidFill>
                <a:srgbClr val="683290"/>
              </a:solidFill>
              <a:latin typeface="Georgia"/>
              <a:cs typeface="Georgia"/>
            </a:endParaRPr>
          </a:p>
        </p:txBody>
      </p:sp>
      <p:sp>
        <p:nvSpPr>
          <p:cNvPr id="3" name="TextBox 2"/>
          <p:cNvSpPr txBox="1"/>
          <p:nvPr/>
        </p:nvSpPr>
        <p:spPr>
          <a:xfrm>
            <a:off x="4551541" y="3777484"/>
            <a:ext cx="3605388" cy="523220"/>
          </a:xfrm>
          <a:prstGeom prst="rect">
            <a:avLst/>
          </a:prstGeom>
          <a:noFill/>
        </p:spPr>
        <p:txBody>
          <a:bodyPr wrap="square" rtlCol="0">
            <a:spAutoFit/>
          </a:bodyPr>
          <a:lstStyle/>
          <a:p>
            <a:pPr algn="ctr"/>
            <a:r>
              <a:rPr lang="en-US" sz="1400" i="1" dirty="0">
                <a:latin typeface="Georgia"/>
              </a:rPr>
              <a:t>Know the Symptoms </a:t>
            </a:r>
            <a:r>
              <a:rPr lang="en-US" sz="1400" dirty="0" err="1">
                <a:latin typeface="Georgia"/>
              </a:rPr>
              <a:t>infographic</a:t>
            </a:r>
            <a:r>
              <a:rPr lang="en-US" sz="1400" dirty="0">
                <a:latin typeface="Georgia"/>
              </a:rPr>
              <a:t> reached </a:t>
            </a:r>
            <a:endParaRPr lang="en-US" sz="1400" dirty="0" smtClean="0">
              <a:latin typeface="Georgia"/>
            </a:endParaRPr>
          </a:p>
          <a:p>
            <a:pPr algn="ctr"/>
            <a:r>
              <a:rPr lang="en-US" sz="1400" b="1" dirty="0" smtClean="0">
                <a:solidFill>
                  <a:srgbClr val="683290"/>
                </a:solidFill>
                <a:latin typeface="Georgia"/>
              </a:rPr>
              <a:t>more </a:t>
            </a:r>
            <a:r>
              <a:rPr lang="en-US" sz="1400" b="1" dirty="0">
                <a:solidFill>
                  <a:srgbClr val="683290"/>
                </a:solidFill>
                <a:latin typeface="Georgia"/>
              </a:rPr>
              <a:t>than 665,000</a:t>
            </a:r>
            <a:r>
              <a:rPr lang="en-US" sz="1400" dirty="0">
                <a:solidFill>
                  <a:srgbClr val="683290"/>
                </a:solidFill>
                <a:latin typeface="Georgia"/>
              </a:rPr>
              <a:t> </a:t>
            </a:r>
            <a:r>
              <a:rPr lang="en-US" sz="1400" dirty="0">
                <a:latin typeface="Georgia"/>
              </a:rPr>
              <a:t>users on Facebook </a:t>
            </a:r>
          </a:p>
        </p:txBody>
      </p:sp>
      <p:sp>
        <p:nvSpPr>
          <p:cNvPr id="10" name="TextBox 9"/>
          <p:cNvSpPr txBox="1"/>
          <p:nvPr/>
        </p:nvSpPr>
        <p:spPr>
          <a:xfrm>
            <a:off x="1234722" y="3591359"/>
            <a:ext cx="2970389" cy="523220"/>
          </a:xfrm>
          <a:prstGeom prst="rect">
            <a:avLst/>
          </a:prstGeom>
          <a:noFill/>
        </p:spPr>
        <p:txBody>
          <a:bodyPr wrap="square" rtlCol="0">
            <a:spAutoFit/>
          </a:bodyPr>
          <a:lstStyle/>
          <a:p>
            <a:pPr algn="ctr"/>
            <a:r>
              <a:rPr lang="en-US" sz="1400" i="1" dirty="0" smtClean="0">
                <a:latin typeface="Georgia"/>
                <a:cs typeface="Georgia"/>
              </a:rPr>
              <a:t>At </a:t>
            </a:r>
            <a:r>
              <a:rPr lang="en-US" sz="1400" i="1" dirty="0">
                <a:latin typeface="Georgia"/>
                <a:cs typeface="Georgia"/>
              </a:rPr>
              <a:t>the Doctor</a:t>
            </a:r>
            <a:r>
              <a:rPr lang="en-US" sz="1400" dirty="0">
                <a:latin typeface="Georgia"/>
                <a:cs typeface="Georgia"/>
              </a:rPr>
              <a:t> video was viewed </a:t>
            </a:r>
            <a:r>
              <a:rPr lang="en-US" sz="1400" b="1" dirty="0">
                <a:solidFill>
                  <a:srgbClr val="683290"/>
                </a:solidFill>
                <a:latin typeface="Georgia"/>
                <a:cs typeface="Georgia"/>
              </a:rPr>
              <a:t>142,000</a:t>
            </a:r>
            <a:r>
              <a:rPr lang="en-US" sz="1400" dirty="0">
                <a:latin typeface="Georgia"/>
                <a:cs typeface="Georgia"/>
              </a:rPr>
              <a:t> times on </a:t>
            </a:r>
            <a:r>
              <a:rPr lang="en-US" sz="1400" dirty="0" smtClean="0">
                <a:latin typeface="Georgia"/>
                <a:cs typeface="Georgia"/>
              </a:rPr>
              <a:t>Facebook</a:t>
            </a:r>
            <a:endParaRPr lang="en-US" sz="1400" dirty="0">
              <a:latin typeface="Georgia"/>
              <a:cs typeface="Georgia"/>
            </a:endParaRPr>
          </a:p>
        </p:txBody>
      </p:sp>
      <p:sp>
        <p:nvSpPr>
          <p:cNvPr id="12" name="TextBox 11"/>
          <p:cNvSpPr txBox="1"/>
          <p:nvPr/>
        </p:nvSpPr>
        <p:spPr>
          <a:xfrm>
            <a:off x="5479345" y="1429995"/>
            <a:ext cx="1749778" cy="307777"/>
          </a:xfrm>
          <a:prstGeom prst="rect">
            <a:avLst/>
          </a:prstGeom>
          <a:noFill/>
        </p:spPr>
        <p:txBody>
          <a:bodyPr wrap="square" rtlCol="0">
            <a:spAutoFit/>
          </a:bodyPr>
          <a:lstStyle/>
          <a:p>
            <a:pPr algn="ctr"/>
            <a:r>
              <a:rPr lang="en-US" sz="1400" b="1" dirty="0" err="1" smtClean="0">
                <a:latin typeface="Georgia"/>
                <a:cs typeface="Georgia"/>
              </a:rPr>
              <a:t>Infographic</a:t>
            </a:r>
            <a:endParaRPr lang="en-US" sz="1400" dirty="0">
              <a:latin typeface="Georgia"/>
            </a:endParaRPr>
          </a:p>
        </p:txBody>
      </p:sp>
    </p:spTree>
    <p:extLst>
      <p:ext uri="{BB962C8B-B14F-4D97-AF65-F5344CB8AC3E}">
        <p14:creationId xmlns:p14="http://schemas.microsoft.com/office/powerpoint/2010/main" val="26183108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4761" y="1389944"/>
            <a:ext cx="6554479" cy="2518835"/>
          </a:xfrm>
        </p:spPr>
        <p:txBody>
          <a:bodyPr>
            <a:noAutofit/>
          </a:bodyPr>
          <a:lstStyle/>
          <a:p>
            <a:r>
              <a:rPr lang="en-US" sz="1800" dirty="0"/>
              <a:t>864 million</a:t>
            </a:r>
            <a:r>
              <a:rPr lang="en-US" sz="1800" b="0" dirty="0"/>
              <a:t> </a:t>
            </a:r>
            <a:r>
              <a:rPr lang="en-US" sz="1400" b="0" dirty="0">
                <a:solidFill>
                  <a:schemeClr val="tx1"/>
                </a:solidFill>
              </a:rPr>
              <a:t>earned media impressions</a:t>
            </a:r>
            <a:br>
              <a:rPr lang="en-US" sz="1400" b="0" dirty="0">
                <a:solidFill>
                  <a:schemeClr val="tx1"/>
                </a:solidFill>
              </a:rPr>
            </a:br>
            <a:r>
              <a:rPr lang="en-US" sz="1400" b="0" dirty="0" smtClean="0"/>
              <a:t/>
            </a:r>
            <a:br>
              <a:rPr lang="en-US" sz="1400" b="0" dirty="0" smtClean="0"/>
            </a:br>
            <a:r>
              <a:rPr lang="en-US" sz="1400" b="0" dirty="0" smtClean="0">
                <a:solidFill>
                  <a:schemeClr val="tx1"/>
                </a:solidFill>
              </a:rPr>
              <a:t>Almost </a:t>
            </a:r>
            <a:r>
              <a:rPr lang="en-US" sz="1800" dirty="0"/>
              <a:t>400,000</a:t>
            </a:r>
            <a:r>
              <a:rPr lang="en-US" sz="1400" b="0" dirty="0"/>
              <a:t> </a:t>
            </a:r>
            <a:r>
              <a:rPr lang="en-US" sz="1400" b="0" dirty="0">
                <a:solidFill>
                  <a:schemeClr val="tx1"/>
                </a:solidFill>
              </a:rPr>
              <a:t>social media engagements </a:t>
            </a:r>
            <a:r>
              <a:rPr lang="en-US" sz="1400" b="0" dirty="0" smtClean="0">
                <a:solidFill>
                  <a:schemeClr val="tx1"/>
                </a:solidFill>
              </a:rPr>
              <a:t/>
            </a:r>
            <a:br>
              <a:rPr lang="en-US" sz="1400" b="0" dirty="0" smtClean="0">
                <a:solidFill>
                  <a:schemeClr val="tx1"/>
                </a:solidFill>
              </a:rPr>
            </a:br>
            <a:r>
              <a:rPr lang="en-US" sz="1400" b="0" dirty="0" smtClean="0">
                <a:solidFill>
                  <a:schemeClr val="tx1"/>
                </a:solidFill>
              </a:rPr>
              <a:t>(</a:t>
            </a:r>
            <a:r>
              <a:rPr lang="en-US" sz="1400" b="0" dirty="0">
                <a:solidFill>
                  <a:schemeClr val="tx1"/>
                </a:solidFill>
              </a:rPr>
              <a:t>likes, clicks, comments and shares)</a:t>
            </a:r>
            <a:br>
              <a:rPr lang="en-US" sz="1400" b="0" dirty="0">
                <a:solidFill>
                  <a:schemeClr val="tx1"/>
                </a:solidFill>
              </a:rPr>
            </a:br>
            <a:r>
              <a:rPr lang="en-US" sz="1400" b="0" dirty="0" smtClean="0">
                <a:solidFill>
                  <a:schemeClr val="tx1"/>
                </a:solidFill>
              </a:rPr>
              <a:t/>
            </a:r>
            <a:br>
              <a:rPr lang="en-US" sz="1400" b="0" dirty="0" smtClean="0">
                <a:solidFill>
                  <a:schemeClr val="tx1"/>
                </a:solidFill>
              </a:rPr>
            </a:br>
            <a:r>
              <a:rPr lang="en-US" sz="1800" dirty="0" smtClean="0"/>
              <a:t>More </a:t>
            </a:r>
            <a:r>
              <a:rPr lang="en-US" sz="1800" dirty="0"/>
              <a:t>than 800</a:t>
            </a:r>
            <a:r>
              <a:rPr lang="en-US" sz="1800" b="0" dirty="0"/>
              <a:t> </a:t>
            </a:r>
            <a:r>
              <a:rPr lang="en-US" sz="1400" b="0" dirty="0">
                <a:solidFill>
                  <a:schemeClr val="tx1"/>
                </a:solidFill>
              </a:rPr>
              <a:t>media placements </a:t>
            </a:r>
            <a:r>
              <a:rPr lang="en-US" sz="1400" b="0" dirty="0" smtClean="0">
                <a:solidFill>
                  <a:schemeClr val="tx1"/>
                </a:solidFill>
              </a:rPr>
              <a:t>worldwide</a:t>
            </a:r>
            <a:br>
              <a:rPr lang="en-US" sz="1400" b="0" dirty="0" smtClean="0">
                <a:solidFill>
                  <a:schemeClr val="tx1"/>
                </a:solidFill>
              </a:rPr>
            </a:br>
            <a:r>
              <a:rPr lang="en-US" sz="1400" b="0" dirty="0" smtClean="0"/>
              <a:t/>
            </a:r>
            <a:br>
              <a:rPr lang="en-US" sz="1400" b="0" dirty="0" smtClean="0"/>
            </a:br>
            <a:r>
              <a:rPr lang="en-US" sz="1400" b="0" dirty="0" smtClean="0">
                <a:solidFill>
                  <a:schemeClr val="tx1"/>
                </a:solidFill>
              </a:rPr>
              <a:t>Potentially </a:t>
            </a:r>
            <a:r>
              <a:rPr lang="en-US" sz="1800" dirty="0"/>
              <a:t>11.7 million</a:t>
            </a:r>
            <a:r>
              <a:rPr lang="en-US" sz="1800" b="0" dirty="0"/>
              <a:t> </a:t>
            </a:r>
            <a:r>
              <a:rPr lang="en-US" sz="1400" b="0" dirty="0">
                <a:solidFill>
                  <a:schemeClr val="tx1"/>
                </a:solidFill>
              </a:rPr>
              <a:t>shoppers </a:t>
            </a:r>
            <a:r>
              <a:rPr lang="en-US" sz="1400" b="0" dirty="0" smtClean="0">
                <a:solidFill>
                  <a:schemeClr val="tx1"/>
                </a:solidFill>
              </a:rPr>
              <a:t/>
            </a:r>
            <a:br>
              <a:rPr lang="en-US" sz="1400" b="0" dirty="0" smtClean="0">
                <a:solidFill>
                  <a:schemeClr val="tx1"/>
                </a:solidFill>
              </a:rPr>
            </a:br>
            <a:r>
              <a:rPr lang="en-US" sz="1400" b="0" dirty="0" smtClean="0">
                <a:solidFill>
                  <a:schemeClr val="tx1"/>
                </a:solidFill>
              </a:rPr>
              <a:t>viewed </a:t>
            </a:r>
            <a:r>
              <a:rPr lang="en-US" sz="1400" b="0" dirty="0">
                <a:solidFill>
                  <a:schemeClr val="tx1"/>
                </a:solidFill>
              </a:rPr>
              <a:t>the </a:t>
            </a:r>
            <a:r>
              <a:rPr lang="en-US" sz="1400" b="0" i="1" dirty="0">
                <a:solidFill>
                  <a:schemeClr val="tx1"/>
                </a:solidFill>
              </a:rPr>
              <a:t>Demand Better</a:t>
            </a:r>
            <a:r>
              <a:rPr lang="en-US" sz="1400" b="0" dirty="0">
                <a:solidFill>
                  <a:schemeClr val="tx1"/>
                </a:solidFill>
              </a:rPr>
              <a:t> </a:t>
            </a:r>
            <a:r>
              <a:rPr lang="en-US" sz="1400" b="0" dirty="0" err="1">
                <a:solidFill>
                  <a:schemeClr val="tx1"/>
                </a:solidFill>
              </a:rPr>
              <a:t>infographic</a:t>
            </a:r>
            <a:r>
              <a:rPr lang="en-US" sz="1400" b="0" dirty="0">
                <a:solidFill>
                  <a:schemeClr val="tx1"/>
                </a:solidFill>
              </a:rPr>
              <a:t> on mall display screens </a:t>
            </a:r>
            <a:r>
              <a:rPr lang="en-US" sz="1400" b="0" dirty="0" smtClean="0">
                <a:solidFill>
                  <a:schemeClr val="tx1"/>
                </a:solidFill>
              </a:rPr>
              <a:t/>
            </a:r>
            <a:br>
              <a:rPr lang="en-US" sz="1400" b="0" dirty="0" smtClean="0">
                <a:solidFill>
                  <a:schemeClr val="tx1"/>
                </a:solidFill>
              </a:rPr>
            </a:br>
            <a:r>
              <a:rPr lang="en-US" sz="1400" b="0" dirty="0" smtClean="0">
                <a:solidFill>
                  <a:schemeClr val="tx1"/>
                </a:solidFill>
              </a:rPr>
              <a:t>throughout </a:t>
            </a:r>
            <a:r>
              <a:rPr lang="en-US" sz="1400" b="0" dirty="0">
                <a:solidFill>
                  <a:schemeClr val="tx1"/>
                </a:solidFill>
              </a:rPr>
              <a:t>the U.S. </a:t>
            </a:r>
            <a:br>
              <a:rPr lang="en-US" sz="1400" b="0" dirty="0">
                <a:solidFill>
                  <a:schemeClr val="tx1"/>
                </a:solidFill>
              </a:rPr>
            </a:br>
            <a:endParaRPr lang="en-US" sz="1400" b="0" dirty="0">
              <a:solidFill>
                <a:schemeClr val="tx1"/>
              </a:solidFill>
            </a:endParaRPr>
          </a:p>
        </p:txBody>
      </p:sp>
    </p:spTree>
    <p:extLst>
      <p:ext uri="{BB962C8B-B14F-4D97-AF65-F5344CB8AC3E}">
        <p14:creationId xmlns:p14="http://schemas.microsoft.com/office/powerpoint/2010/main" val="8476753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4761" y="1509891"/>
            <a:ext cx="6554479" cy="2243666"/>
          </a:xfrm>
        </p:spPr>
        <p:txBody>
          <a:bodyPr>
            <a:noAutofit/>
          </a:bodyPr>
          <a:lstStyle/>
          <a:p>
            <a:r>
              <a:rPr lang="en-US" sz="1800" b="0" dirty="0" smtClean="0">
                <a:solidFill>
                  <a:schemeClr val="tx1"/>
                </a:solidFill>
              </a:rPr>
              <a:t>WPCC’s </a:t>
            </a:r>
            <a:r>
              <a:rPr lang="en-US" sz="1800" b="0" dirty="0">
                <a:solidFill>
                  <a:schemeClr val="tx1"/>
                </a:solidFill>
              </a:rPr>
              <a:t>efforts show that </a:t>
            </a:r>
            <a:r>
              <a:rPr lang="en-US" sz="1800" dirty="0">
                <a:solidFill>
                  <a:srgbClr val="983794"/>
                </a:solidFill>
              </a:rPr>
              <a:t>collaboration</a:t>
            </a:r>
            <a:r>
              <a:rPr lang="en-US" sz="1800" b="0" dirty="0">
                <a:solidFill>
                  <a:schemeClr val="tx1"/>
                </a:solidFill>
              </a:rPr>
              <a:t> </a:t>
            </a:r>
            <a:r>
              <a:rPr lang="en-US" sz="1800" b="0" dirty="0" smtClean="0">
                <a:solidFill>
                  <a:schemeClr val="tx1"/>
                </a:solidFill>
              </a:rPr>
              <a:t/>
            </a:r>
            <a:br>
              <a:rPr lang="en-US" sz="1800" b="0" dirty="0" smtClean="0">
                <a:solidFill>
                  <a:schemeClr val="tx1"/>
                </a:solidFill>
              </a:rPr>
            </a:br>
            <a:r>
              <a:rPr lang="en-US" sz="1800" b="0" dirty="0" smtClean="0">
                <a:solidFill>
                  <a:schemeClr val="tx1"/>
                </a:solidFill>
              </a:rPr>
              <a:t>among </a:t>
            </a:r>
            <a:r>
              <a:rPr lang="en-US" sz="1800" b="0" dirty="0">
                <a:solidFill>
                  <a:schemeClr val="tx1"/>
                </a:solidFill>
              </a:rPr>
              <a:t>advocacy </a:t>
            </a:r>
            <a:r>
              <a:rPr lang="en-US" sz="1800" b="0" dirty="0" smtClean="0">
                <a:solidFill>
                  <a:schemeClr val="tx1"/>
                </a:solidFill>
              </a:rPr>
              <a:t>organizations is </a:t>
            </a:r>
            <a:br>
              <a:rPr lang="en-US" sz="1800" b="0" dirty="0" smtClean="0">
                <a:solidFill>
                  <a:schemeClr val="tx1"/>
                </a:solidFill>
              </a:rPr>
            </a:br>
            <a:r>
              <a:rPr lang="en-US" sz="1800" b="0" dirty="0" smtClean="0">
                <a:solidFill>
                  <a:schemeClr val="tx1"/>
                </a:solidFill>
              </a:rPr>
              <a:t>a </a:t>
            </a:r>
            <a:r>
              <a:rPr lang="en-US" sz="1800" dirty="0">
                <a:solidFill>
                  <a:srgbClr val="983794"/>
                </a:solidFill>
              </a:rPr>
              <a:t>very effective way </a:t>
            </a:r>
            <a:r>
              <a:rPr lang="en-US" sz="1800" b="0" dirty="0">
                <a:solidFill>
                  <a:schemeClr val="tx1"/>
                </a:solidFill>
              </a:rPr>
              <a:t>to raise awareness </a:t>
            </a:r>
            <a:r>
              <a:rPr lang="en-US" sz="1800" b="0" dirty="0" smtClean="0">
                <a:solidFill>
                  <a:schemeClr val="tx1"/>
                </a:solidFill>
              </a:rPr>
              <a:t/>
            </a:r>
            <a:br>
              <a:rPr lang="en-US" sz="1800" b="0" dirty="0" smtClean="0">
                <a:solidFill>
                  <a:schemeClr val="tx1"/>
                </a:solidFill>
              </a:rPr>
            </a:br>
            <a:r>
              <a:rPr lang="en-US" sz="1800" b="0" dirty="0" smtClean="0">
                <a:solidFill>
                  <a:schemeClr val="tx1"/>
                </a:solidFill>
              </a:rPr>
              <a:t>of </a:t>
            </a:r>
            <a:r>
              <a:rPr lang="en-US" sz="1800" b="0" dirty="0">
                <a:solidFill>
                  <a:schemeClr val="tx1"/>
                </a:solidFill>
              </a:rPr>
              <a:t>pancreatic cancer globally</a:t>
            </a:r>
            <a:r>
              <a:rPr lang="en-US" sz="1800" b="0" dirty="0" smtClean="0">
                <a:solidFill>
                  <a:schemeClr val="tx1"/>
                </a:solidFill>
              </a:rPr>
              <a:t>.</a:t>
            </a:r>
            <a:endParaRPr lang="en-US" sz="1800" b="0" dirty="0">
              <a:solidFill>
                <a:schemeClr val="tx1"/>
              </a:solidFill>
            </a:endParaRPr>
          </a:p>
        </p:txBody>
      </p:sp>
    </p:spTree>
    <p:extLst>
      <p:ext uri="{BB962C8B-B14F-4D97-AF65-F5344CB8AC3E}">
        <p14:creationId xmlns:p14="http://schemas.microsoft.com/office/powerpoint/2010/main" val="13228562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0505" y="664755"/>
            <a:ext cx="5912292" cy="2630189"/>
          </a:xfrm>
        </p:spPr>
        <p:txBody>
          <a:bodyPr>
            <a:noAutofit/>
          </a:bodyPr>
          <a:lstStyle/>
          <a:p>
            <a:r>
              <a:rPr lang="en-US" dirty="0"/>
              <a:t/>
            </a:r>
            <a:br>
              <a:rPr lang="en-US" dirty="0"/>
            </a:br>
            <a:r>
              <a:rPr lang="en-US" sz="2800" dirty="0">
                <a:solidFill>
                  <a:srgbClr val="683290"/>
                </a:solidFill>
              </a:rPr>
              <a:t>Save The </a:t>
            </a:r>
            <a:r>
              <a:rPr lang="en-US" sz="2800" dirty="0" smtClean="0">
                <a:solidFill>
                  <a:srgbClr val="683290"/>
                </a:solidFill>
              </a:rPr>
              <a:t>Date</a:t>
            </a:r>
            <a:br>
              <a:rPr lang="en-US" sz="2800" dirty="0" smtClean="0">
                <a:solidFill>
                  <a:srgbClr val="683290"/>
                </a:solidFill>
              </a:rPr>
            </a:br>
            <a:r>
              <a:rPr lang="en-US" sz="2800" dirty="0" smtClean="0">
                <a:solidFill>
                  <a:srgbClr val="683290"/>
                </a:solidFill>
              </a:rPr>
              <a:t/>
            </a:r>
            <a:br>
              <a:rPr lang="en-US" sz="2800" dirty="0" smtClean="0">
                <a:solidFill>
                  <a:srgbClr val="683290"/>
                </a:solidFill>
              </a:rPr>
            </a:br>
            <a:r>
              <a:rPr lang="en-US" sz="2800" b="0" dirty="0" smtClean="0">
                <a:solidFill>
                  <a:srgbClr val="983794"/>
                </a:solidFill>
              </a:rPr>
              <a:t/>
            </a:r>
            <a:br>
              <a:rPr lang="en-US" sz="2800" b="0" dirty="0" smtClean="0">
                <a:solidFill>
                  <a:srgbClr val="983794"/>
                </a:solidFill>
              </a:rPr>
            </a:br>
            <a:r>
              <a:rPr lang="en-US" dirty="0" smtClean="0">
                <a:solidFill>
                  <a:schemeClr val="tx1"/>
                </a:solidFill>
              </a:rPr>
              <a:t>WPCD </a:t>
            </a:r>
            <a:r>
              <a:rPr lang="en-US" dirty="0">
                <a:solidFill>
                  <a:schemeClr val="tx1"/>
                </a:solidFill>
              </a:rPr>
              <a:t>2018</a:t>
            </a:r>
            <a:br>
              <a:rPr lang="en-US" dirty="0">
                <a:solidFill>
                  <a:schemeClr val="tx1"/>
                </a:solidFill>
              </a:rPr>
            </a:br>
            <a:r>
              <a:rPr lang="en-US" sz="3200" b="0" dirty="0">
                <a:solidFill>
                  <a:schemeClr val="tx1"/>
                </a:solidFill>
              </a:rPr>
              <a:t>November 15, 2018 </a:t>
            </a:r>
            <a:br>
              <a:rPr lang="en-US" sz="3200" b="0" dirty="0">
                <a:solidFill>
                  <a:schemeClr val="tx1"/>
                </a:solidFill>
              </a:rPr>
            </a:br>
            <a:r>
              <a:rPr lang="en-US" sz="3200" b="0" dirty="0">
                <a:solidFill>
                  <a:schemeClr val="tx1"/>
                </a:solidFill>
              </a:rPr>
              <a:t/>
            </a:r>
            <a:br>
              <a:rPr lang="en-US" sz="3200" b="0" dirty="0">
                <a:solidFill>
                  <a:schemeClr val="tx1"/>
                </a:solidFill>
              </a:rPr>
            </a:br>
            <a:endParaRPr lang="en-US" sz="3200" b="0" dirty="0">
              <a:solidFill>
                <a:schemeClr val="tx1"/>
              </a:solidFill>
            </a:endParaRPr>
          </a:p>
        </p:txBody>
      </p:sp>
    </p:spTree>
    <p:extLst>
      <p:ext uri="{BB962C8B-B14F-4D97-AF65-F5344CB8AC3E}">
        <p14:creationId xmlns:p14="http://schemas.microsoft.com/office/powerpoint/2010/main" val="2758875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904" y="2427678"/>
            <a:ext cx="1206597" cy="44577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829" y="2006359"/>
            <a:ext cx="1865376" cy="11658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8648" y="2427678"/>
            <a:ext cx="1318600" cy="507332"/>
          </a:xfrm>
          <a:prstGeom prst="rect">
            <a:avLst/>
          </a:prstGeom>
        </p:spPr>
      </p:pic>
      <p:cxnSp>
        <p:nvCxnSpPr>
          <p:cNvPr id="11" name="Straight Connector 10"/>
          <p:cNvCxnSpPr/>
          <p:nvPr/>
        </p:nvCxnSpPr>
        <p:spPr>
          <a:xfrm>
            <a:off x="4562812" y="1780635"/>
            <a:ext cx="0" cy="1783080"/>
          </a:xfrm>
          <a:prstGeom prst="line">
            <a:avLst/>
          </a:prstGeom>
          <a:ln w="3175">
            <a:solidFill>
              <a:srgbClr val="68329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733141" y="1780635"/>
            <a:ext cx="0" cy="1783080"/>
          </a:xfrm>
          <a:prstGeom prst="line">
            <a:avLst/>
          </a:prstGeom>
          <a:ln w="3175">
            <a:solidFill>
              <a:srgbClr val="683290"/>
            </a:solidFill>
          </a:ln>
          <a:effectLst/>
        </p:spPr>
        <p:style>
          <a:lnRef idx="2">
            <a:schemeClr val="accent1"/>
          </a:lnRef>
          <a:fillRef idx="0">
            <a:schemeClr val="accent1"/>
          </a:fillRef>
          <a:effectRef idx="1">
            <a:schemeClr val="accent1"/>
          </a:effectRef>
          <a:fontRef idx="minor">
            <a:schemeClr val="tx1"/>
          </a:fontRef>
        </p:style>
      </p:cxnSp>
      <p:pic>
        <p:nvPicPr>
          <p:cNvPr id="13" name="Picture 4" descr="Top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3389" y="2409157"/>
            <a:ext cx="1652679" cy="52585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4" name="Straight Connector 13"/>
          <p:cNvCxnSpPr/>
          <p:nvPr/>
        </p:nvCxnSpPr>
        <p:spPr>
          <a:xfrm>
            <a:off x="6338843" y="1780635"/>
            <a:ext cx="0" cy="1783080"/>
          </a:xfrm>
          <a:prstGeom prst="line">
            <a:avLst/>
          </a:prstGeom>
          <a:ln w="3175">
            <a:solidFill>
              <a:srgbClr val="683290"/>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914880" y="432163"/>
            <a:ext cx="5314241" cy="707213"/>
          </a:xfrm>
        </p:spPr>
        <p:txBody>
          <a:bodyPr/>
          <a:lstStyle/>
          <a:p>
            <a:pPr algn="ctr"/>
            <a:r>
              <a:rPr lang="en-US" dirty="0"/>
              <a:t>Thank </a:t>
            </a:r>
            <a:r>
              <a:rPr lang="en-US" dirty="0" smtClean="0"/>
              <a:t>You </a:t>
            </a:r>
            <a:r>
              <a:rPr lang="en-US" dirty="0"/>
              <a:t>to </a:t>
            </a:r>
            <a:r>
              <a:rPr lang="en-US" dirty="0" smtClean="0"/>
              <a:t>Our Sponsors</a:t>
            </a:r>
            <a:endParaRPr lang="en-US" dirty="0"/>
          </a:p>
        </p:txBody>
      </p:sp>
    </p:spTree>
    <p:extLst>
      <p:ext uri="{BB962C8B-B14F-4D97-AF65-F5344CB8AC3E}">
        <p14:creationId xmlns:p14="http://schemas.microsoft.com/office/powerpoint/2010/main" val="19959482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6167" y="1871554"/>
            <a:ext cx="7831667" cy="1415772"/>
          </a:xfrm>
          <a:prstGeom prst="rect">
            <a:avLst/>
          </a:prstGeom>
          <a:noFill/>
        </p:spPr>
        <p:txBody>
          <a:bodyPr wrap="square" rtlCol="0">
            <a:spAutoFit/>
          </a:bodyPr>
          <a:lstStyle/>
          <a:p>
            <a:pPr algn="ctr"/>
            <a:r>
              <a:rPr lang="en-US" sz="4000" b="1" dirty="0">
                <a:solidFill>
                  <a:srgbClr val="5C068C"/>
                </a:solidFill>
                <a:latin typeface="Georgia"/>
                <a:cs typeface="Georgia"/>
              </a:rPr>
              <a:t>Thank </a:t>
            </a:r>
            <a:r>
              <a:rPr lang="en-US" sz="4000" b="1" dirty="0" smtClean="0">
                <a:solidFill>
                  <a:srgbClr val="5C068C"/>
                </a:solidFill>
                <a:latin typeface="Georgia"/>
                <a:cs typeface="Georgia"/>
              </a:rPr>
              <a:t>You</a:t>
            </a:r>
          </a:p>
          <a:p>
            <a:pPr algn="ctr"/>
            <a:endParaRPr lang="en-US" b="1" dirty="0" smtClean="0">
              <a:latin typeface="Georgia"/>
              <a:cs typeface="Georgia"/>
            </a:endParaRPr>
          </a:p>
          <a:p>
            <a:pPr algn="ctr"/>
            <a:r>
              <a:rPr lang="en-US" sz="1400" dirty="0" smtClean="0">
                <a:latin typeface="Georgia"/>
              </a:rPr>
              <a:t>www.worldpancreaticcancercoalition.org  | </a:t>
            </a:r>
            <a:r>
              <a:rPr lang="en-US" sz="1400" dirty="0" err="1" smtClean="0">
                <a:latin typeface="Georgia"/>
              </a:rPr>
              <a:t>www.worldpancreaticcancerday.org</a:t>
            </a:r>
            <a:r>
              <a:rPr lang="en-US" sz="1400" baseline="30000" dirty="0">
                <a:latin typeface="Georgia"/>
              </a:rPr>
              <a:t/>
            </a:r>
            <a:br>
              <a:rPr lang="en-US" sz="1400" baseline="30000" dirty="0">
                <a:latin typeface="Georgia"/>
              </a:rPr>
            </a:br>
            <a:r>
              <a:rPr lang="en-US" sz="1400" dirty="0">
                <a:latin typeface="Georgia"/>
              </a:rPr>
              <a:t> </a:t>
            </a:r>
            <a:endParaRPr lang="en-US" sz="1400" b="1" dirty="0">
              <a:latin typeface="Georgia"/>
              <a:cs typeface="Georgia"/>
            </a:endParaRPr>
          </a:p>
        </p:txBody>
      </p:sp>
      <p:sp>
        <p:nvSpPr>
          <p:cNvPr id="7" name="TextBox 6"/>
          <p:cNvSpPr txBox="1"/>
          <p:nvPr/>
        </p:nvSpPr>
        <p:spPr>
          <a:xfrm>
            <a:off x="562465" y="1379112"/>
            <a:ext cx="312906" cy="1569660"/>
          </a:xfrm>
          <a:prstGeom prst="rect">
            <a:avLst/>
          </a:prstGeom>
          <a:noFill/>
        </p:spPr>
        <p:txBody>
          <a:bodyPr wrap="none" rtlCol="0">
            <a:spAutoFit/>
          </a:bodyPr>
          <a:lstStyle/>
          <a:p>
            <a:pPr marL="285750" indent="-285750">
              <a:buFont typeface="Arial" panose="020B0604020202020204" pitchFamily="34" charset="0"/>
              <a:buChar char="•"/>
            </a:pPr>
            <a:endParaRPr lang="en-US" sz="1600" dirty="0">
              <a:solidFill>
                <a:schemeClr val="tx1">
                  <a:lumMod val="65000"/>
                  <a:lumOff val="35000"/>
                </a:schemeClr>
              </a:solidFill>
              <a:latin typeface="Georgia"/>
              <a:cs typeface="Georgia"/>
            </a:endParaRPr>
          </a:p>
          <a:p>
            <a:pPr marL="285750" indent="-285750">
              <a:buFont typeface="Arial" panose="020B0604020202020204" pitchFamily="34" charset="0"/>
              <a:buChar char="•"/>
            </a:pPr>
            <a:endParaRPr lang="en-US" sz="1600" dirty="0">
              <a:solidFill>
                <a:schemeClr val="tx1">
                  <a:lumMod val="65000"/>
                  <a:lumOff val="35000"/>
                </a:schemeClr>
              </a:solidFill>
              <a:latin typeface="Georgia"/>
              <a:cs typeface="Georgia"/>
            </a:endParaRPr>
          </a:p>
          <a:p>
            <a:endParaRPr lang="en-US" sz="1600" dirty="0">
              <a:solidFill>
                <a:schemeClr val="tx1">
                  <a:lumMod val="65000"/>
                  <a:lumOff val="35000"/>
                </a:schemeClr>
              </a:solidFill>
              <a:latin typeface="Georgia"/>
              <a:cs typeface="Georgia"/>
            </a:endParaRPr>
          </a:p>
          <a:p>
            <a:endParaRPr lang="en-US" sz="1600" dirty="0">
              <a:solidFill>
                <a:schemeClr val="tx1">
                  <a:lumMod val="65000"/>
                  <a:lumOff val="35000"/>
                </a:schemeClr>
              </a:solidFill>
              <a:latin typeface="Georgia"/>
              <a:cs typeface="Georgia"/>
            </a:endParaRPr>
          </a:p>
          <a:p>
            <a:pPr marL="285750" indent="-285750">
              <a:buFont typeface="Courier New" panose="02070309020205020404" pitchFamily="49" charset="0"/>
              <a:buChar char="o"/>
            </a:pPr>
            <a:endParaRPr lang="en-US" sz="1600" dirty="0">
              <a:solidFill>
                <a:schemeClr val="tx1">
                  <a:lumMod val="65000"/>
                  <a:lumOff val="35000"/>
                </a:schemeClr>
              </a:solidFill>
              <a:latin typeface="Georgia"/>
              <a:cs typeface="Georgia"/>
            </a:endParaRPr>
          </a:p>
          <a:p>
            <a:pPr marL="285750" indent="-285750">
              <a:buFont typeface="Arial" panose="020B0604020202020204" pitchFamily="34" charset="0"/>
              <a:buChar char="•"/>
            </a:pPr>
            <a:endParaRPr lang="en-US" sz="1600" dirty="0">
              <a:solidFill>
                <a:schemeClr val="tx1">
                  <a:lumMod val="65000"/>
                  <a:lumOff val="35000"/>
                </a:schemeClr>
              </a:solidFill>
              <a:latin typeface="Georgia"/>
              <a:cs typeface="Georgia"/>
            </a:endParaRPr>
          </a:p>
        </p:txBody>
      </p:sp>
    </p:spTree>
    <p:extLst>
      <p:ext uri="{BB962C8B-B14F-4D97-AF65-F5344CB8AC3E}">
        <p14:creationId xmlns:p14="http://schemas.microsoft.com/office/powerpoint/2010/main" val="18235788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7483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38898" y="471668"/>
            <a:ext cx="7117495" cy="707213"/>
          </a:xfrm>
        </p:spPr>
        <p:txBody>
          <a:bodyPr/>
          <a:lstStyle/>
          <a:p>
            <a:pPr algn="ctr"/>
            <a:r>
              <a:rPr lang="en-US" dirty="0"/>
              <a:t>WPCC Structure</a:t>
            </a:r>
          </a:p>
        </p:txBody>
      </p:sp>
      <p:sp>
        <p:nvSpPr>
          <p:cNvPr id="5" name="Content Placeholder 4"/>
          <p:cNvSpPr>
            <a:spLocks noGrp="1"/>
          </p:cNvSpPr>
          <p:nvPr>
            <p:ph idx="1"/>
          </p:nvPr>
        </p:nvSpPr>
        <p:spPr>
          <a:xfrm>
            <a:off x="1940271" y="1700389"/>
            <a:ext cx="5263459" cy="2469780"/>
          </a:xfrm>
        </p:spPr>
        <p:txBody>
          <a:bodyPr>
            <a:normAutofit/>
          </a:bodyPr>
          <a:lstStyle/>
          <a:p>
            <a:pPr marL="0" indent="0" algn="ctr">
              <a:buNone/>
            </a:pPr>
            <a:r>
              <a:rPr lang="en-US" sz="1800" dirty="0" smtClean="0">
                <a:solidFill>
                  <a:srgbClr val="404040"/>
                </a:solidFill>
              </a:rPr>
              <a:t>A collaborative effort of pancreatic cancer advocacy nonprofit groups</a:t>
            </a:r>
          </a:p>
          <a:p>
            <a:pPr marL="0" indent="0" algn="ctr">
              <a:buNone/>
            </a:pPr>
            <a:endParaRPr lang="en-US" sz="1800" dirty="0" smtClean="0">
              <a:solidFill>
                <a:srgbClr val="404040"/>
              </a:solidFill>
            </a:endParaRPr>
          </a:p>
          <a:p>
            <a:pPr marL="0" indent="0" algn="ctr">
              <a:buNone/>
            </a:pPr>
            <a:r>
              <a:rPr lang="en-US" sz="1800" dirty="0" smtClean="0">
                <a:solidFill>
                  <a:srgbClr val="404040"/>
                </a:solidFill>
              </a:rPr>
              <a:t>Coalition</a:t>
            </a:r>
            <a:r>
              <a:rPr lang="en-US" sz="1800" dirty="0">
                <a:solidFill>
                  <a:srgbClr val="404040"/>
                </a:solidFill>
              </a:rPr>
              <a:t>, not a legal </a:t>
            </a:r>
            <a:r>
              <a:rPr lang="en-US" sz="1800" dirty="0" smtClean="0">
                <a:solidFill>
                  <a:srgbClr val="404040"/>
                </a:solidFill>
              </a:rPr>
              <a:t>entity</a:t>
            </a:r>
          </a:p>
          <a:p>
            <a:pPr marL="0" indent="0" algn="ctr">
              <a:buNone/>
            </a:pPr>
            <a:endParaRPr lang="en-US" sz="1800" dirty="0">
              <a:solidFill>
                <a:srgbClr val="404040"/>
              </a:solidFill>
            </a:endParaRPr>
          </a:p>
          <a:p>
            <a:pPr marL="0" indent="0" algn="ctr">
              <a:buNone/>
            </a:pPr>
            <a:r>
              <a:rPr lang="en-US" sz="1800" dirty="0" smtClean="0">
                <a:solidFill>
                  <a:srgbClr val="404040"/>
                </a:solidFill>
              </a:rPr>
              <a:t>Leadership </a:t>
            </a:r>
            <a:r>
              <a:rPr lang="en-US" sz="1800" dirty="0">
                <a:solidFill>
                  <a:srgbClr val="404040"/>
                </a:solidFill>
              </a:rPr>
              <a:t>provided by </a:t>
            </a:r>
            <a:r>
              <a:rPr lang="en-US" sz="1800" dirty="0" smtClean="0">
                <a:solidFill>
                  <a:srgbClr val="404040"/>
                </a:solidFill>
              </a:rPr>
              <a:t>a </a:t>
            </a:r>
            <a:r>
              <a:rPr lang="en-US" sz="1800" dirty="0">
                <a:solidFill>
                  <a:srgbClr val="404040"/>
                </a:solidFill>
              </a:rPr>
              <a:t>Steering Committee</a:t>
            </a:r>
          </a:p>
        </p:txBody>
      </p:sp>
    </p:spTree>
    <p:extLst>
      <p:ext uri="{BB962C8B-B14F-4D97-AF65-F5344CB8AC3E}">
        <p14:creationId xmlns:p14="http://schemas.microsoft.com/office/powerpoint/2010/main" val="29578845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2389" y="1694587"/>
            <a:ext cx="6759222" cy="1754327"/>
          </a:xfrm>
          <a:prstGeom prst="rect">
            <a:avLst/>
          </a:prstGeom>
          <a:noFill/>
        </p:spPr>
        <p:txBody>
          <a:bodyPr wrap="square" rtlCol="0">
            <a:spAutoFit/>
          </a:bodyPr>
          <a:lstStyle/>
          <a:p>
            <a:pPr algn="ctr"/>
            <a:r>
              <a:rPr lang="en-US" dirty="0" smtClean="0">
                <a:latin typeface="Georgia"/>
                <a:cs typeface="Georgia"/>
              </a:rPr>
              <a:t>Through </a:t>
            </a:r>
            <a:r>
              <a:rPr lang="en-US" dirty="0">
                <a:latin typeface="Georgia"/>
                <a:cs typeface="Georgia"/>
              </a:rPr>
              <a:t>global collaboration, members are </a:t>
            </a:r>
            <a:r>
              <a:rPr lang="en-US" dirty="0" smtClean="0">
                <a:latin typeface="Georgia"/>
                <a:cs typeface="Georgia"/>
              </a:rPr>
              <a:t>able </a:t>
            </a:r>
          </a:p>
          <a:p>
            <a:pPr algn="ctr"/>
            <a:r>
              <a:rPr lang="en-US" dirty="0" smtClean="0">
                <a:latin typeface="Georgia"/>
                <a:cs typeface="Georgia"/>
              </a:rPr>
              <a:t>to </a:t>
            </a:r>
            <a:r>
              <a:rPr lang="en-US" b="1" dirty="0" smtClean="0">
                <a:solidFill>
                  <a:srgbClr val="983794"/>
                </a:solidFill>
                <a:latin typeface="Georgia"/>
                <a:cs typeface="Georgia"/>
              </a:rPr>
              <a:t>raise </a:t>
            </a:r>
            <a:r>
              <a:rPr lang="en-US" b="1" dirty="0">
                <a:solidFill>
                  <a:srgbClr val="983794"/>
                </a:solidFill>
                <a:latin typeface="Georgia"/>
                <a:cs typeface="Georgia"/>
              </a:rPr>
              <a:t>awareness </a:t>
            </a:r>
            <a:r>
              <a:rPr lang="en-US" dirty="0">
                <a:latin typeface="Georgia"/>
                <a:cs typeface="Georgia"/>
              </a:rPr>
              <a:t>of pancreatic cancer </a:t>
            </a:r>
            <a:r>
              <a:rPr lang="en-US" dirty="0" smtClean="0">
                <a:latin typeface="Georgia"/>
                <a:cs typeface="Georgia"/>
              </a:rPr>
              <a:t>and </a:t>
            </a:r>
            <a:r>
              <a:rPr lang="en-US" b="1" dirty="0">
                <a:solidFill>
                  <a:srgbClr val="983794"/>
                </a:solidFill>
                <a:latin typeface="Georgia"/>
                <a:cs typeface="Georgia"/>
              </a:rPr>
              <a:t>strengthen</a:t>
            </a:r>
            <a:r>
              <a:rPr lang="en-US" b="1" dirty="0">
                <a:latin typeface="Georgia"/>
                <a:cs typeface="Georgia"/>
              </a:rPr>
              <a:t> </a:t>
            </a:r>
            <a:endParaRPr lang="en-US" b="1" dirty="0" smtClean="0">
              <a:latin typeface="Georgia"/>
              <a:cs typeface="Georgia"/>
            </a:endParaRPr>
          </a:p>
          <a:p>
            <a:pPr algn="ctr"/>
            <a:r>
              <a:rPr lang="en-US" dirty="0" smtClean="0">
                <a:latin typeface="Georgia"/>
                <a:cs typeface="Georgia"/>
              </a:rPr>
              <a:t>the </a:t>
            </a:r>
            <a:r>
              <a:rPr lang="en-US" dirty="0">
                <a:latin typeface="Georgia"/>
                <a:cs typeface="Georgia"/>
              </a:rPr>
              <a:t>individual efforts </a:t>
            </a:r>
            <a:r>
              <a:rPr lang="en-US" dirty="0" smtClean="0">
                <a:latin typeface="Georgia"/>
                <a:cs typeface="Georgia"/>
              </a:rPr>
              <a:t>of </a:t>
            </a:r>
            <a:r>
              <a:rPr lang="en-US" dirty="0">
                <a:latin typeface="Georgia"/>
                <a:cs typeface="Georgia"/>
              </a:rPr>
              <a:t>all member organizations</a:t>
            </a:r>
            <a:r>
              <a:rPr lang="en-US" dirty="0" smtClean="0">
                <a:latin typeface="Georgia"/>
                <a:cs typeface="Georgia"/>
              </a:rPr>
              <a:t>.</a:t>
            </a:r>
          </a:p>
          <a:p>
            <a:pPr algn="ctr"/>
            <a:endParaRPr lang="en-US" b="1" dirty="0">
              <a:latin typeface="Georgia"/>
              <a:cs typeface="Georgia"/>
            </a:endParaRPr>
          </a:p>
          <a:p>
            <a:pPr algn="ctr"/>
            <a:r>
              <a:rPr lang="en-US" dirty="0" smtClean="0">
                <a:latin typeface="Georgia"/>
                <a:cs typeface="Georgia"/>
              </a:rPr>
              <a:t>Our </a:t>
            </a:r>
            <a:r>
              <a:rPr lang="en-US" dirty="0">
                <a:latin typeface="Georgia"/>
                <a:cs typeface="Georgia"/>
              </a:rPr>
              <a:t>mission is to </a:t>
            </a:r>
            <a:r>
              <a:rPr lang="en-US" b="1" dirty="0">
                <a:solidFill>
                  <a:srgbClr val="983794"/>
                </a:solidFill>
                <a:latin typeface="Georgia"/>
                <a:cs typeface="Georgia"/>
              </a:rPr>
              <a:t>drive transformational change </a:t>
            </a:r>
            <a:r>
              <a:rPr lang="en-US" dirty="0" smtClean="0">
                <a:latin typeface="Georgia"/>
                <a:cs typeface="Georgia"/>
              </a:rPr>
              <a:t>for </a:t>
            </a:r>
          </a:p>
          <a:p>
            <a:pPr algn="ctr"/>
            <a:r>
              <a:rPr lang="en-US" dirty="0" smtClean="0">
                <a:latin typeface="Georgia"/>
                <a:cs typeface="Georgia"/>
              </a:rPr>
              <a:t>all </a:t>
            </a:r>
            <a:r>
              <a:rPr lang="en-US" dirty="0">
                <a:latin typeface="Georgia"/>
                <a:cs typeface="Georgia"/>
              </a:rPr>
              <a:t>those affected by pancreatic cancer.</a:t>
            </a:r>
          </a:p>
        </p:txBody>
      </p:sp>
    </p:spTree>
    <p:extLst>
      <p:ext uri="{BB962C8B-B14F-4D97-AF65-F5344CB8AC3E}">
        <p14:creationId xmlns:p14="http://schemas.microsoft.com/office/powerpoint/2010/main" val="1150367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6960" y="245029"/>
            <a:ext cx="4490081" cy="707213"/>
          </a:xfrm>
        </p:spPr>
        <p:txBody>
          <a:bodyPr/>
          <a:lstStyle/>
          <a:p>
            <a:pPr algn="ctr"/>
            <a:r>
              <a:rPr lang="en-US" dirty="0"/>
              <a:t>History</a:t>
            </a:r>
          </a:p>
        </p:txBody>
      </p:sp>
      <p:sp>
        <p:nvSpPr>
          <p:cNvPr id="5" name="Content Placeholder 4"/>
          <p:cNvSpPr>
            <a:spLocks noGrp="1"/>
          </p:cNvSpPr>
          <p:nvPr>
            <p:ph idx="1"/>
          </p:nvPr>
        </p:nvSpPr>
        <p:spPr>
          <a:xfrm>
            <a:off x="606778" y="1079499"/>
            <a:ext cx="8276167" cy="3471333"/>
          </a:xfrm>
        </p:spPr>
        <p:txBody>
          <a:bodyPr>
            <a:noAutofit/>
          </a:bodyPr>
          <a:lstStyle/>
          <a:p>
            <a:pPr marL="0" indent="0" defTabSz="395288">
              <a:buNone/>
              <a:tabLst>
                <a:tab pos="1714500" algn="r"/>
                <a:tab pos="1939925" algn="l"/>
              </a:tabLst>
              <a:defRPr sz="1800" spc="0">
                <a:solidFill>
                  <a:srgbClr val="000000"/>
                </a:solidFill>
              </a:defRPr>
            </a:pPr>
            <a:r>
              <a:rPr lang="en-US" sz="1400" b="1" dirty="0" smtClean="0">
                <a:solidFill>
                  <a:srgbClr val="983794"/>
                </a:solidFill>
              </a:rPr>
              <a:t>	May 2014	</a:t>
            </a:r>
            <a:r>
              <a:rPr lang="en-US" sz="1400" dirty="0" smtClean="0">
                <a:solidFill>
                  <a:srgbClr val="404040"/>
                </a:solidFill>
              </a:rPr>
              <a:t>First </a:t>
            </a:r>
            <a:r>
              <a:rPr lang="en-US" sz="1400" dirty="0">
                <a:solidFill>
                  <a:srgbClr val="404040"/>
                </a:solidFill>
              </a:rPr>
              <a:t>European meeting in Zurich, Switzerland</a:t>
            </a:r>
          </a:p>
          <a:p>
            <a:pPr marL="0" indent="0" defTabSz="395288">
              <a:buNone/>
              <a:tabLst>
                <a:tab pos="1714500" algn="r"/>
                <a:tab pos="1939925" algn="l"/>
              </a:tabLst>
              <a:defRPr sz="1800" spc="0">
                <a:solidFill>
                  <a:srgbClr val="000000"/>
                </a:solidFill>
              </a:defRPr>
            </a:pPr>
            <a:r>
              <a:rPr lang="en-US" sz="1400" b="1" dirty="0" smtClean="0">
                <a:solidFill>
                  <a:srgbClr val="983794"/>
                </a:solidFill>
              </a:rPr>
              <a:t>	May 2014	</a:t>
            </a:r>
            <a:r>
              <a:rPr lang="en-US" sz="1400" dirty="0" smtClean="0">
                <a:solidFill>
                  <a:srgbClr val="404040"/>
                </a:solidFill>
              </a:rPr>
              <a:t>Steering </a:t>
            </a:r>
            <a:r>
              <a:rPr lang="en-US" sz="1400" dirty="0">
                <a:solidFill>
                  <a:srgbClr val="404040"/>
                </a:solidFill>
              </a:rPr>
              <a:t>Group </a:t>
            </a:r>
            <a:r>
              <a:rPr lang="en-US" sz="1400" dirty="0" smtClean="0">
                <a:solidFill>
                  <a:srgbClr val="404040"/>
                </a:solidFill>
              </a:rPr>
              <a:t>formed </a:t>
            </a:r>
            <a:r>
              <a:rPr lang="en-US" sz="1400" dirty="0">
                <a:solidFill>
                  <a:srgbClr val="404040"/>
                </a:solidFill>
              </a:rPr>
              <a:t>to create World Pancreatic Cancer Day (WPCD)</a:t>
            </a:r>
          </a:p>
          <a:p>
            <a:pPr marL="0" indent="0" defTabSz="395288">
              <a:buNone/>
              <a:tabLst>
                <a:tab pos="1714500" algn="r"/>
                <a:tab pos="1939925" algn="l"/>
              </a:tabLst>
              <a:defRPr sz="1800" spc="0">
                <a:solidFill>
                  <a:srgbClr val="000000"/>
                </a:solidFill>
              </a:defRPr>
            </a:pPr>
            <a:r>
              <a:rPr lang="en-US" sz="1400" b="1" dirty="0" smtClean="0">
                <a:solidFill>
                  <a:srgbClr val="983794"/>
                </a:solidFill>
              </a:rPr>
              <a:t>	November </a:t>
            </a:r>
            <a:r>
              <a:rPr lang="en-US" sz="1400" b="1" dirty="0">
                <a:solidFill>
                  <a:srgbClr val="983794"/>
                </a:solidFill>
              </a:rPr>
              <a:t>14, </a:t>
            </a:r>
            <a:r>
              <a:rPr lang="en-US" sz="1400" b="1" dirty="0" smtClean="0">
                <a:solidFill>
                  <a:srgbClr val="983794"/>
                </a:solidFill>
              </a:rPr>
              <a:t>2014	</a:t>
            </a:r>
            <a:r>
              <a:rPr lang="en-US" sz="1400" dirty="0" smtClean="0">
                <a:solidFill>
                  <a:srgbClr val="404040"/>
                </a:solidFill>
              </a:rPr>
              <a:t>Launched </a:t>
            </a:r>
            <a:r>
              <a:rPr lang="en-US" sz="1400" dirty="0">
                <a:solidFill>
                  <a:srgbClr val="404040"/>
                </a:solidFill>
              </a:rPr>
              <a:t>inaugural WPCD </a:t>
            </a:r>
          </a:p>
          <a:p>
            <a:pPr marL="0" indent="0" defTabSz="395288">
              <a:buNone/>
              <a:tabLst>
                <a:tab pos="1714500" algn="r"/>
                <a:tab pos="1939925" algn="l"/>
              </a:tabLst>
              <a:defRPr sz="1800" spc="0">
                <a:solidFill>
                  <a:srgbClr val="000000"/>
                </a:solidFill>
              </a:defRPr>
            </a:pPr>
            <a:r>
              <a:rPr lang="en-US" sz="1400" b="1" dirty="0" smtClean="0">
                <a:solidFill>
                  <a:srgbClr val="983794"/>
                </a:solidFill>
              </a:rPr>
              <a:t>	2014 </a:t>
            </a:r>
            <a:r>
              <a:rPr lang="en-US" sz="1400" b="1" dirty="0">
                <a:solidFill>
                  <a:srgbClr val="983794"/>
                </a:solidFill>
              </a:rPr>
              <a:t>and </a:t>
            </a:r>
            <a:r>
              <a:rPr lang="en-US" sz="1400" b="1" dirty="0" smtClean="0">
                <a:solidFill>
                  <a:srgbClr val="983794"/>
                </a:solidFill>
              </a:rPr>
              <a:t>2015	</a:t>
            </a:r>
            <a:r>
              <a:rPr lang="en-US" sz="1400" dirty="0" smtClean="0">
                <a:solidFill>
                  <a:srgbClr val="404040"/>
                </a:solidFill>
              </a:rPr>
              <a:t>European </a:t>
            </a:r>
            <a:r>
              <a:rPr lang="en-US" sz="1400" dirty="0">
                <a:solidFill>
                  <a:srgbClr val="404040"/>
                </a:solidFill>
              </a:rPr>
              <a:t>meetings in Amsterdam, Prague, Geneva, Brussels</a:t>
            </a:r>
          </a:p>
          <a:p>
            <a:pPr marL="0" indent="0" defTabSz="395288">
              <a:buNone/>
              <a:tabLst>
                <a:tab pos="1714500" algn="r"/>
                <a:tab pos="1939925" algn="l"/>
              </a:tabLst>
              <a:defRPr sz="1800" spc="0">
                <a:solidFill>
                  <a:srgbClr val="000000"/>
                </a:solidFill>
              </a:defRPr>
            </a:pPr>
            <a:r>
              <a:rPr lang="en-US" sz="1400" b="1" dirty="0" smtClean="0">
                <a:solidFill>
                  <a:srgbClr val="983794"/>
                </a:solidFill>
              </a:rPr>
              <a:t>	July 2015	</a:t>
            </a:r>
            <a:r>
              <a:rPr lang="en-US" sz="1400" dirty="0" smtClean="0">
                <a:solidFill>
                  <a:srgbClr val="404040"/>
                </a:solidFill>
              </a:rPr>
              <a:t>North </a:t>
            </a:r>
            <a:r>
              <a:rPr lang="en-US" sz="1400" dirty="0">
                <a:solidFill>
                  <a:srgbClr val="404040"/>
                </a:solidFill>
              </a:rPr>
              <a:t>American Pancreatic Cancer Meeting</a:t>
            </a:r>
          </a:p>
          <a:p>
            <a:pPr marL="0" indent="0" defTabSz="395288">
              <a:buNone/>
              <a:tabLst>
                <a:tab pos="1714500" algn="r"/>
                <a:tab pos="1939925" algn="l"/>
              </a:tabLst>
              <a:defRPr sz="1800" spc="0">
                <a:solidFill>
                  <a:srgbClr val="000000"/>
                </a:solidFill>
              </a:defRPr>
            </a:pPr>
            <a:r>
              <a:rPr lang="en-US" sz="1400" b="1" dirty="0" smtClean="0">
                <a:solidFill>
                  <a:srgbClr val="983794"/>
                </a:solidFill>
              </a:rPr>
              <a:t>	July 2015	</a:t>
            </a:r>
            <a:r>
              <a:rPr lang="en-US" sz="1400" dirty="0" smtClean="0">
                <a:solidFill>
                  <a:srgbClr val="404040"/>
                </a:solidFill>
              </a:rPr>
              <a:t>Meeting </a:t>
            </a:r>
            <a:r>
              <a:rPr lang="en-US" sz="1400" dirty="0">
                <a:solidFill>
                  <a:srgbClr val="404040"/>
                </a:solidFill>
              </a:rPr>
              <a:t>in London to outline coalition potential</a:t>
            </a:r>
          </a:p>
          <a:p>
            <a:pPr marL="0" indent="0" defTabSz="395288">
              <a:buNone/>
              <a:tabLst>
                <a:tab pos="1714500" algn="r"/>
                <a:tab pos="1939925" algn="l"/>
              </a:tabLst>
              <a:defRPr sz="1800" spc="0">
                <a:solidFill>
                  <a:srgbClr val="000000"/>
                </a:solidFill>
              </a:defRPr>
            </a:pPr>
            <a:r>
              <a:rPr lang="en-US" sz="1400" b="1" dirty="0" smtClean="0">
                <a:solidFill>
                  <a:srgbClr val="983794"/>
                </a:solidFill>
              </a:rPr>
              <a:t>	November </a:t>
            </a:r>
            <a:r>
              <a:rPr lang="en-US" sz="1400" b="1" dirty="0">
                <a:solidFill>
                  <a:srgbClr val="983794"/>
                </a:solidFill>
              </a:rPr>
              <a:t>13, </a:t>
            </a:r>
            <a:r>
              <a:rPr lang="en-US" sz="1400" b="1" dirty="0" smtClean="0">
                <a:solidFill>
                  <a:srgbClr val="983794"/>
                </a:solidFill>
              </a:rPr>
              <a:t>2015	</a:t>
            </a:r>
            <a:r>
              <a:rPr lang="en-US" sz="1400" dirty="0" smtClean="0">
                <a:solidFill>
                  <a:srgbClr val="404040"/>
                </a:solidFill>
              </a:rPr>
              <a:t>2</a:t>
            </a:r>
            <a:r>
              <a:rPr lang="en-US" sz="1400" baseline="30000" dirty="0" smtClean="0">
                <a:solidFill>
                  <a:srgbClr val="404040"/>
                </a:solidFill>
              </a:rPr>
              <a:t>nd</a:t>
            </a:r>
            <a:r>
              <a:rPr lang="en-US" sz="1400" dirty="0" smtClean="0">
                <a:solidFill>
                  <a:srgbClr val="404040"/>
                </a:solidFill>
              </a:rPr>
              <a:t> </a:t>
            </a:r>
            <a:r>
              <a:rPr lang="en-US" sz="1400" dirty="0">
                <a:solidFill>
                  <a:srgbClr val="404040"/>
                </a:solidFill>
              </a:rPr>
              <a:t>WPCD</a:t>
            </a:r>
          </a:p>
          <a:p>
            <a:pPr marL="0" indent="0" defTabSz="395288">
              <a:buNone/>
              <a:tabLst>
                <a:tab pos="1714500" algn="r"/>
                <a:tab pos="1939925" algn="l"/>
              </a:tabLst>
              <a:defRPr sz="1800" spc="0">
                <a:solidFill>
                  <a:srgbClr val="000000"/>
                </a:solidFill>
              </a:defRPr>
            </a:pPr>
            <a:r>
              <a:rPr lang="en-US" sz="1400" b="1" dirty="0" smtClean="0">
                <a:solidFill>
                  <a:srgbClr val="983794"/>
                </a:solidFill>
              </a:rPr>
              <a:t>	December 2015	</a:t>
            </a:r>
            <a:r>
              <a:rPr lang="en-US" sz="1400" dirty="0" smtClean="0">
                <a:solidFill>
                  <a:srgbClr val="404040"/>
                </a:solidFill>
              </a:rPr>
              <a:t>Invitations </a:t>
            </a:r>
            <a:r>
              <a:rPr lang="en-US" sz="1400" dirty="0">
                <a:solidFill>
                  <a:srgbClr val="404040"/>
                </a:solidFill>
              </a:rPr>
              <a:t>go out to potential WPCC members </a:t>
            </a:r>
          </a:p>
          <a:p>
            <a:pPr marL="0" indent="0" defTabSz="395288">
              <a:buNone/>
              <a:tabLst>
                <a:tab pos="1714500" algn="r"/>
                <a:tab pos="1939925" algn="l"/>
              </a:tabLst>
              <a:defRPr sz="1800" spc="0">
                <a:solidFill>
                  <a:srgbClr val="000000"/>
                </a:solidFill>
              </a:defRPr>
            </a:pPr>
            <a:r>
              <a:rPr lang="en-US" sz="1400" b="1" dirty="0" smtClean="0">
                <a:solidFill>
                  <a:srgbClr val="983794"/>
                </a:solidFill>
              </a:rPr>
              <a:t>	May </a:t>
            </a:r>
            <a:r>
              <a:rPr lang="en-US" sz="1400" b="1" dirty="0">
                <a:solidFill>
                  <a:srgbClr val="983794"/>
                </a:solidFill>
              </a:rPr>
              <a:t>11, </a:t>
            </a:r>
            <a:r>
              <a:rPr lang="en-US" sz="1400" b="1" dirty="0" smtClean="0">
                <a:solidFill>
                  <a:srgbClr val="983794"/>
                </a:solidFill>
              </a:rPr>
              <a:t>2016	</a:t>
            </a:r>
            <a:r>
              <a:rPr lang="en-US" sz="1400" dirty="0" smtClean="0">
                <a:solidFill>
                  <a:srgbClr val="404040"/>
                </a:solidFill>
              </a:rPr>
              <a:t>Official </a:t>
            </a:r>
            <a:r>
              <a:rPr lang="en-US" sz="1400" dirty="0">
                <a:solidFill>
                  <a:srgbClr val="404040"/>
                </a:solidFill>
              </a:rPr>
              <a:t>launch and inaugural </a:t>
            </a:r>
            <a:r>
              <a:rPr lang="en-US" sz="1400" dirty="0" smtClean="0">
                <a:solidFill>
                  <a:srgbClr val="404040"/>
                </a:solidFill>
              </a:rPr>
              <a:t>Annual </a:t>
            </a:r>
            <a:r>
              <a:rPr lang="en-US" sz="1400" dirty="0">
                <a:solidFill>
                  <a:srgbClr val="404040"/>
                </a:solidFill>
              </a:rPr>
              <a:t>WPCC meeting</a:t>
            </a:r>
          </a:p>
          <a:p>
            <a:pPr marL="0" indent="0" defTabSz="395288">
              <a:buNone/>
              <a:tabLst>
                <a:tab pos="1714500" algn="r"/>
                <a:tab pos="1939925" algn="l"/>
              </a:tabLst>
              <a:defRPr sz="1800" spc="0">
                <a:solidFill>
                  <a:srgbClr val="000000"/>
                </a:solidFill>
              </a:defRPr>
            </a:pPr>
            <a:r>
              <a:rPr lang="en-US" sz="1400" b="1" dirty="0" smtClean="0">
                <a:solidFill>
                  <a:srgbClr val="983794"/>
                </a:solidFill>
              </a:rPr>
              <a:t>	November </a:t>
            </a:r>
            <a:r>
              <a:rPr lang="en-US" sz="1400" b="1" dirty="0">
                <a:solidFill>
                  <a:srgbClr val="983794"/>
                </a:solidFill>
              </a:rPr>
              <a:t>17, </a:t>
            </a:r>
            <a:r>
              <a:rPr lang="en-US" sz="1400" b="1" dirty="0" smtClean="0">
                <a:solidFill>
                  <a:srgbClr val="983794"/>
                </a:solidFill>
              </a:rPr>
              <a:t>2016	</a:t>
            </a:r>
            <a:r>
              <a:rPr lang="en-US" sz="1400" dirty="0" smtClean="0">
                <a:solidFill>
                  <a:srgbClr val="404040"/>
                </a:solidFill>
              </a:rPr>
              <a:t>3</a:t>
            </a:r>
            <a:r>
              <a:rPr lang="en-US" sz="1400" baseline="30000" dirty="0" smtClean="0">
                <a:solidFill>
                  <a:srgbClr val="404040"/>
                </a:solidFill>
              </a:rPr>
              <a:t>rd</a:t>
            </a:r>
            <a:r>
              <a:rPr lang="en-US" sz="1400" dirty="0" smtClean="0">
                <a:solidFill>
                  <a:srgbClr val="404040"/>
                </a:solidFill>
              </a:rPr>
              <a:t> </a:t>
            </a:r>
            <a:r>
              <a:rPr lang="en-US" sz="1400" dirty="0">
                <a:solidFill>
                  <a:srgbClr val="404040"/>
                </a:solidFill>
              </a:rPr>
              <a:t>WPCD</a:t>
            </a:r>
          </a:p>
          <a:p>
            <a:pPr marL="0" indent="0" defTabSz="395288">
              <a:buNone/>
              <a:tabLst>
                <a:tab pos="1714500" algn="r"/>
                <a:tab pos="1939925" algn="l"/>
              </a:tabLst>
              <a:defRPr sz="1800" spc="0">
                <a:solidFill>
                  <a:srgbClr val="000000"/>
                </a:solidFill>
              </a:defRPr>
            </a:pPr>
            <a:r>
              <a:rPr lang="en-US" sz="1400" b="1" dirty="0" smtClean="0">
                <a:solidFill>
                  <a:srgbClr val="983794"/>
                </a:solidFill>
              </a:rPr>
              <a:t>	May 10–13</a:t>
            </a:r>
            <a:r>
              <a:rPr lang="en-US" sz="1400" b="1" dirty="0">
                <a:solidFill>
                  <a:srgbClr val="983794"/>
                </a:solidFill>
              </a:rPr>
              <a:t>, </a:t>
            </a:r>
            <a:r>
              <a:rPr lang="en-US" sz="1400" b="1" dirty="0" smtClean="0">
                <a:solidFill>
                  <a:srgbClr val="983794"/>
                </a:solidFill>
              </a:rPr>
              <a:t>2017	</a:t>
            </a:r>
            <a:r>
              <a:rPr lang="en-US" sz="1400" dirty="0" smtClean="0">
                <a:solidFill>
                  <a:srgbClr val="404040"/>
                </a:solidFill>
              </a:rPr>
              <a:t>2</a:t>
            </a:r>
            <a:r>
              <a:rPr lang="en-US" sz="1400" baseline="30000" dirty="0" smtClean="0">
                <a:solidFill>
                  <a:srgbClr val="404040"/>
                </a:solidFill>
              </a:rPr>
              <a:t>nd</a:t>
            </a:r>
            <a:r>
              <a:rPr lang="en-US" sz="1400" dirty="0" smtClean="0">
                <a:solidFill>
                  <a:srgbClr val="404040"/>
                </a:solidFill>
              </a:rPr>
              <a:t> Annual </a:t>
            </a:r>
            <a:r>
              <a:rPr lang="en-US" sz="1400" dirty="0">
                <a:solidFill>
                  <a:srgbClr val="404040"/>
                </a:solidFill>
              </a:rPr>
              <a:t>WPCC meeting</a:t>
            </a:r>
          </a:p>
          <a:p>
            <a:pPr marL="0" indent="0" defTabSz="395288">
              <a:buNone/>
              <a:tabLst>
                <a:tab pos="1714500" algn="r"/>
                <a:tab pos="1939925" algn="l"/>
              </a:tabLst>
              <a:defRPr sz="1800" spc="0">
                <a:solidFill>
                  <a:srgbClr val="000000"/>
                </a:solidFill>
              </a:defRPr>
            </a:pPr>
            <a:r>
              <a:rPr lang="en-US" sz="1400" b="1" dirty="0" smtClean="0">
                <a:solidFill>
                  <a:srgbClr val="983794"/>
                </a:solidFill>
              </a:rPr>
              <a:t>	November </a:t>
            </a:r>
            <a:r>
              <a:rPr lang="en-US" sz="1400" b="1" dirty="0">
                <a:solidFill>
                  <a:srgbClr val="983794"/>
                </a:solidFill>
              </a:rPr>
              <a:t>16, </a:t>
            </a:r>
            <a:r>
              <a:rPr lang="en-US" sz="1400" b="1" dirty="0" smtClean="0">
                <a:solidFill>
                  <a:srgbClr val="983794"/>
                </a:solidFill>
              </a:rPr>
              <a:t>2017	</a:t>
            </a:r>
            <a:r>
              <a:rPr lang="en-US" sz="1400" dirty="0" smtClean="0">
                <a:solidFill>
                  <a:srgbClr val="404040"/>
                </a:solidFill>
              </a:rPr>
              <a:t>4</a:t>
            </a:r>
            <a:r>
              <a:rPr lang="en-US" sz="1400" baseline="30000" dirty="0" smtClean="0">
                <a:solidFill>
                  <a:srgbClr val="404040"/>
                </a:solidFill>
              </a:rPr>
              <a:t>th</a:t>
            </a:r>
            <a:r>
              <a:rPr lang="en-US" sz="1400" dirty="0" smtClean="0">
                <a:solidFill>
                  <a:srgbClr val="404040"/>
                </a:solidFill>
              </a:rPr>
              <a:t> WPCD</a:t>
            </a:r>
          </a:p>
          <a:p>
            <a:pPr marL="0" indent="0" defTabSz="395288">
              <a:buNone/>
              <a:tabLst>
                <a:tab pos="1714500" algn="r"/>
                <a:tab pos="1939925" algn="l"/>
              </a:tabLst>
              <a:defRPr sz="1800" spc="0">
                <a:solidFill>
                  <a:srgbClr val="000000"/>
                </a:solidFill>
              </a:defRPr>
            </a:pPr>
            <a:r>
              <a:rPr lang="en-US" sz="1400" b="1" dirty="0" smtClean="0">
                <a:solidFill>
                  <a:srgbClr val="983794"/>
                </a:solidFill>
              </a:rPr>
              <a:t>	May 8</a:t>
            </a:r>
            <a:r>
              <a:rPr lang="mr-IN" sz="1400" b="1" dirty="0" smtClean="0">
                <a:solidFill>
                  <a:srgbClr val="983794"/>
                </a:solidFill>
              </a:rPr>
              <a:t>–</a:t>
            </a:r>
            <a:r>
              <a:rPr lang="en-US" sz="1400" b="1" dirty="0" smtClean="0">
                <a:solidFill>
                  <a:srgbClr val="983794"/>
                </a:solidFill>
              </a:rPr>
              <a:t>10, 2018	</a:t>
            </a:r>
            <a:r>
              <a:rPr lang="en-US" sz="1400" dirty="0" smtClean="0">
                <a:solidFill>
                  <a:srgbClr val="404040"/>
                </a:solidFill>
              </a:rPr>
              <a:t>3</a:t>
            </a:r>
            <a:r>
              <a:rPr lang="en-US" sz="1400" baseline="30000" dirty="0" smtClean="0">
                <a:solidFill>
                  <a:srgbClr val="404040"/>
                </a:solidFill>
              </a:rPr>
              <a:t>rd</a:t>
            </a:r>
            <a:r>
              <a:rPr lang="en-US" sz="1400" dirty="0" smtClean="0">
                <a:solidFill>
                  <a:srgbClr val="404040"/>
                </a:solidFill>
              </a:rPr>
              <a:t> Annual WPCC meeting</a:t>
            </a:r>
            <a:endParaRPr lang="en-US" sz="1400" dirty="0">
              <a:solidFill>
                <a:srgbClr val="404040"/>
              </a:solidFill>
            </a:endParaRPr>
          </a:p>
        </p:txBody>
      </p:sp>
    </p:spTree>
    <p:extLst>
      <p:ext uri="{BB962C8B-B14F-4D97-AF65-F5344CB8AC3E}">
        <p14:creationId xmlns:p14="http://schemas.microsoft.com/office/powerpoint/2010/main" val="292877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2643" y="3627195"/>
            <a:ext cx="8218714" cy="954107"/>
          </a:xfrm>
          <a:prstGeom prst="rect">
            <a:avLst/>
          </a:prstGeom>
          <a:noFill/>
        </p:spPr>
        <p:txBody>
          <a:bodyPr wrap="square" rtlCol="0">
            <a:spAutoFit/>
          </a:bodyPr>
          <a:lstStyle/>
          <a:p>
            <a:pPr algn="ctr"/>
            <a:r>
              <a:rPr lang="en-US" b="1" dirty="0" smtClean="0">
                <a:latin typeface="Georgia"/>
                <a:cs typeface="Georgia"/>
              </a:rPr>
              <a:t>72 Member Organizations</a:t>
            </a:r>
          </a:p>
          <a:p>
            <a:pPr algn="ctr"/>
            <a:r>
              <a:rPr lang="en-US" b="1" dirty="0" smtClean="0">
                <a:latin typeface="Georgia"/>
                <a:cs typeface="Georgia"/>
              </a:rPr>
              <a:t>31 Countries </a:t>
            </a:r>
            <a:r>
              <a:rPr lang="en-US" b="1" dirty="0" smtClean="0">
                <a:solidFill>
                  <a:srgbClr val="983794"/>
                </a:solidFill>
                <a:latin typeface="Georgia"/>
                <a:cs typeface="Georgia"/>
              </a:rPr>
              <a:t>|</a:t>
            </a:r>
            <a:r>
              <a:rPr lang="en-US" b="1" dirty="0" smtClean="0">
                <a:latin typeface="Georgia"/>
                <a:cs typeface="Georgia"/>
              </a:rPr>
              <a:t> 6 Continents</a:t>
            </a:r>
            <a:endParaRPr lang="en-US" b="1" dirty="0">
              <a:latin typeface="Georgia"/>
              <a:cs typeface="Georgia"/>
            </a:endParaRPr>
          </a:p>
          <a:p>
            <a:pPr algn="ctr"/>
            <a:endParaRPr lang="en-US" sz="2000" b="1" dirty="0">
              <a:solidFill>
                <a:srgbClr val="5C068C"/>
              </a:solidFill>
              <a:latin typeface="Georgia"/>
              <a:cs typeface="Georgia"/>
            </a:endParaRPr>
          </a:p>
        </p:txBody>
      </p:sp>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494311" y="613941"/>
            <a:ext cx="4155379" cy="2743200"/>
          </a:xfrm>
          <a:prstGeom prst="rect">
            <a:avLst/>
          </a:prstGeom>
          <a:solidFill>
            <a:srgbClr val="FFFFFF">
              <a:shade val="85000"/>
            </a:srgbClr>
          </a:solidFill>
          <a:ln w="15240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val="2064159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2049744"/>
            <a:ext cx="9144000" cy="1295446"/>
          </a:xfrm>
          <a:prstGeom prst="rect">
            <a:avLst/>
          </a:prstGeom>
          <a:solidFill>
            <a:srgbClr val="5C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eorgia"/>
            </a:endParaRPr>
          </a:p>
        </p:txBody>
      </p:sp>
      <p:sp>
        <p:nvSpPr>
          <p:cNvPr id="371" name="Rectangle 370"/>
          <p:cNvSpPr/>
          <p:nvPr/>
        </p:nvSpPr>
        <p:spPr>
          <a:xfrm>
            <a:off x="5249748" y="1428144"/>
            <a:ext cx="2326278" cy="756053"/>
          </a:xfrm>
          <a:prstGeom prst="rect">
            <a:avLst/>
          </a:prstGeom>
          <a:ln w="0">
            <a:noFill/>
          </a:ln>
        </p:spPr>
        <p:txBody>
          <a:bodyPr wrap="none">
            <a:spAutoFit/>
          </a:bodyPr>
          <a:lstStyle/>
          <a:p>
            <a:r>
              <a:rPr lang="en-US" sz="4313" spc="-173" dirty="0">
                <a:ln w="38100">
                  <a:noFill/>
                </a:ln>
                <a:solidFill>
                  <a:srgbClr val="480079"/>
                </a:solidFill>
                <a:latin typeface="Georgia"/>
              </a:rPr>
              <a:t>FRANCE</a:t>
            </a:r>
          </a:p>
        </p:txBody>
      </p:sp>
      <p:sp>
        <p:nvSpPr>
          <p:cNvPr id="372" name="Rectangle 371"/>
          <p:cNvSpPr/>
          <p:nvPr/>
        </p:nvSpPr>
        <p:spPr>
          <a:xfrm>
            <a:off x="4751807" y="3275660"/>
            <a:ext cx="1778288" cy="457914"/>
          </a:xfrm>
          <a:prstGeom prst="rect">
            <a:avLst/>
          </a:prstGeom>
          <a:ln w="0">
            <a:noFill/>
          </a:ln>
        </p:spPr>
        <p:txBody>
          <a:bodyPr wrap="none">
            <a:noAutofit/>
          </a:bodyPr>
          <a:lstStyle/>
          <a:p>
            <a:r>
              <a:rPr lang="en-US" sz="3450" b="1" spc="-173" dirty="0">
                <a:ln w="38100">
                  <a:noFill/>
                </a:ln>
                <a:solidFill>
                  <a:srgbClr val="480079"/>
                </a:solidFill>
                <a:latin typeface="Georgia"/>
              </a:rPr>
              <a:t>MEXICO</a:t>
            </a:r>
          </a:p>
        </p:txBody>
      </p:sp>
      <p:sp>
        <p:nvSpPr>
          <p:cNvPr id="373" name="Rectangle 372"/>
          <p:cNvSpPr/>
          <p:nvPr/>
        </p:nvSpPr>
        <p:spPr>
          <a:xfrm>
            <a:off x="6771959" y="3306178"/>
            <a:ext cx="1608133" cy="424116"/>
          </a:xfrm>
          <a:prstGeom prst="rect">
            <a:avLst/>
          </a:prstGeom>
          <a:ln w="0">
            <a:noFill/>
          </a:ln>
        </p:spPr>
        <p:txBody>
          <a:bodyPr wrap="none">
            <a:spAutoFit/>
          </a:bodyPr>
          <a:lstStyle/>
          <a:p>
            <a:r>
              <a:rPr lang="en-US" sz="2156" b="1" spc="-43" dirty="0">
                <a:ln w="38100">
                  <a:noFill/>
                </a:ln>
                <a:solidFill>
                  <a:schemeClr val="tx1">
                    <a:lumMod val="75000"/>
                    <a:lumOff val="25000"/>
                  </a:schemeClr>
                </a:solidFill>
                <a:latin typeface="Georgia"/>
              </a:rPr>
              <a:t>BELGIUM</a:t>
            </a:r>
          </a:p>
        </p:txBody>
      </p:sp>
      <p:sp>
        <p:nvSpPr>
          <p:cNvPr id="374" name="Rectangle 373"/>
          <p:cNvSpPr/>
          <p:nvPr/>
        </p:nvSpPr>
        <p:spPr>
          <a:xfrm>
            <a:off x="473373" y="3508392"/>
            <a:ext cx="1633781" cy="609675"/>
          </a:xfrm>
          <a:prstGeom prst="rect">
            <a:avLst/>
          </a:prstGeom>
          <a:ln w="0">
            <a:noFill/>
          </a:ln>
        </p:spPr>
        <p:txBody>
          <a:bodyPr wrap="none">
            <a:spAutoFit/>
          </a:bodyPr>
          <a:lstStyle/>
          <a:p>
            <a:pPr>
              <a:lnSpc>
                <a:spcPts val="3881"/>
              </a:lnSpc>
            </a:pPr>
            <a:r>
              <a:rPr lang="en-US" sz="4000" kern="1600" spc="-147" dirty="0">
                <a:ln w="38100">
                  <a:noFill/>
                </a:ln>
                <a:latin typeface="Georgia"/>
              </a:rPr>
              <a:t>Greece</a:t>
            </a:r>
            <a:endParaRPr lang="en-US" sz="4000" b="1" kern="1600" spc="-147" dirty="0">
              <a:ln w="38100">
                <a:noFill/>
              </a:ln>
              <a:latin typeface="Georgia"/>
            </a:endParaRPr>
          </a:p>
        </p:txBody>
      </p:sp>
      <p:sp>
        <p:nvSpPr>
          <p:cNvPr id="375" name="Rectangle 374"/>
          <p:cNvSpPr/>
          <p:nvPr/>
        </p:nvSpPr>
        <p:spPr>
          <a:xfrm rot="16200000">
            <a:off x="1626707" y="3654287"/>
            <a:ext cx="1184940" cy="573460"/>
          </a:xfrm>
          <a:prstGeom prst="rect">
            <a:avLst/>
          </a:prstGeom>
          <a:ln w="0">
            <a:noFill/>
          </a:ln>
        </p:spPr>
        <p:txBody>
          <a:bodyPr wrap="none">
            <a:spAutoFit/>
          </a:bodyPr>
          <a:lstStyle/>
          <a:p>
            <a:pPr>
              <a:lnSpc>
                <a:spcPts val="3881"/>
              </a:lnSpc>
            </a:pPr>
            <a:r>
              <a:rPr lang="en-US" sz="2588" kern="1600" spc="-147" dirty="0">
                <a:ln w="38100">
                  <a:noFill/>
                </a:ln>
                <a:solidFill>
                  <a:srgbClr val="480079"/>
                </a:solidFill>
                <a:latin typeface="Georgia"/>
              </a:rPr>
              <a:t>JAPAN</a:t>
            </a:r>
            <a:endParaRPr lang="en-US" sz="2588" b="1" kern="1600" spc="-147" dirty="0">
              <a:ln w="38100">
                <a:noFill/>
              </a:ln>
              <a:solidFill>
                <a:srgbClr val="480079"/>
              </a:solidFill>
              <a:latin typeface="Georgia"/>
            </a:endParaRPr>
          </a:p>
        </p:txBody>
      </p:sp>
      <p:sp>
        <p:nvSpPr>
          <p:cNvPr id="377" name="Rectangle 376"/>
          <p:cNvSpPr/>
          <p:nvPr/>
        </p:nvSpPr>
        <p:spPr>
          <a:xfrm>
            <a:off x="5257850" y="1173514"/>
            <a:ext cx="2492990" cy="523220"/>
          </a:xfrm>
          <a:prstGeom prst="rect">
            <a:avLst/>
          </a:prstGeom>
          <a:ln w="0">
            <a:noFill/>
          </a:ln>
        </p:spPr>
        <p:txBody>
          <a:bodyPr wrap="none">
            <a:spAutoFit/>
          </a:bodyPr>
          <a:lstStyle/>
          <a:p>
            <a:r>
              <a:rPr lang="en-US" sz="2800" b="1" dirty="0">
                <a:ln w="38100">
                  <a:noFill/>
                </a:ln>
                <a:solidFill>
                  <a:schemeClr val="tx1">
                    <a:lumMod val="75000"/>
                    <a:lumOff val="25000"/>
                  </a:schemeClr>
                </a:solidFill>
                <a:latin typeface="Georgia"/>
              </a:rPr>
              <a:t>AUSTRALIA</a:t>
            </a:r>
          </a:p>
        </p:txBody>
      </p:sp>
      <p:sp>
        <p:nvSpPr>
          <p:cNvPr id="378" name="Rectangle 377"/>
          <p:cNvSpPr/>
          <p:nvPr/>
        </p:nvSpPr>
        <p:spPr>
          <a:xfrm>
            <a:off x="2252547" y="1510901"/>
            <a:ext cx="2963234" cy="615553"/>
          </a:xfrm>
          <a:prstGeom prst="rect">
            <a:avLst/>
          </a:prstGeom>
          <a:ln w="0">
            <a:noFill/>
          </a:ln>
        </p:spPr>
        <p:txBody>
          <a:bodyPr wrap="square">
            <a:spAutoFit/>
          </a:bodyPr>
          <a:lstStyle/>
          <a:p>
            <a:r>
              <a:rPr lang="en-US" sz="3400" b="1" spc="-173" dirty="0">
                <a:ln w="38100">
                  <a:noFill/>
                </a:ln>
                <a:solidFill>
                  <a:schemeClr val="bg1">
                    <a:lumMod val="50000"/>
                  </a:schemeClr>
                </a:solidFill>
                <a:latin typeface="Georgia"/>
              </a:rPr>
              <a:t>Sweden</a:t>
            </a:r>
          </a:p>
        </p:txBody>
      </p:sp>
      <p:sp>
        <p:nvSpPr>
          <p:cNvPr id="380" name="Rectangle 379"/>
          <p:cNvSpPr/>
          <p:nvPr/>
        </p:nvSpPr>
        <p:spPr>
          <a:xfrm rot="16200000">
            <a:off x="4218200" y="1072638"/>
            <a:ext cx="1531188" cy="463973"/>
          </a:xfrm>
          <a:prstGeom prst="rect">
            <a:avLst/>
          </a:prstGeom>
          <a:ln w="0">
            <a:noFill/>
          </a:ln>
        </p:spPr>
        <p:txBody>
          <a:bodyPr wrap="none">
            <a:spAutoFit/>
          </a:bodyPr>
          <a:lstStyle/>
          <a:p>
            <a:r>
              <a:rPr lang="en-US" sz="2415" b="1" spc="-173" dirty="0">
                <a:ln w="38100">
                  <a:noFill/>
                </a:ln>
                <a:solidFill>
                  <a:srgbClr val="A86CBF"/>
                </a:solidFill>
                <a:latin typeface="Georgia"/>
              </a:rPr>
              <a:t>CANADA</a:t>
            </a:r>
          </a:p>
        </p:txBody>
      </p:sp>
      <p:sp>
        <p:nvSpPr>
          <p:cNvPr id="381" name="Rectangle 380"/>
          <p:cNvSpPr/>
          <p:nvPr/>
        </p:nvSpPr>
        <p:spPr>
          <a:xfrm rot="16200000">
            <a:off x="3898517" y="3781113"/>
            <a:ext cx="1467068" cy="557969"/>
          </a:xfrm>
          <a:prstGeom prst="rect">
            <a:avLst/>
          </a:prstGeom>
          <a:ln w="0">
            <a:noFill/>
          </a:ln>
        </p:spPr>
        <p:txBody>
          <a:bodyPr wrap="none">
            <a:spAutoFit/>
          </a:bodyPr>
          <a:lstStyle/>
          <a:p>
            <a:pPr>
              <a:lnSpc>
                <a:spcPts val="3881"/>
              </a:lnSpc>
            </a:pPr>
            <a:r>
              <a:rPr lang="en-US" sz="1984" b="1" kern="1600" dirty="0">
                <a:ln w="38100">
                  <a:noFill/>
                </a:ln>
                <a:solidFill>
                  <a:schemeClr val="tx1">
                    <a:lumMod val="65000"/>
                    <a:lumOff val="35000"/>
                  </a:schemeClr>
                </a:solidFill>
                <a:latin typeface="Georgia"/>
              </a:rPr>
              <a:t>AUSTRIA</a:t>
            </a:r>
          </a:p>
        </p:txBody>
      </p:sp>
      <p:sp>
        <p:nvSpPr>
          <p:cNvPr id="382" name="Rectangle 381"/>
          <p:cNvSpPr/>
          <p:nvPr/>
        </p:nvSpPr>
        <p:spPr>
          <a:xfrm>
            <a:off x="2735523" y="1173151"/>
            <a:ext cx="892567" cy="291464"/>
          </a:xfrm>
          <a:prstGeom prst="rect">
            <a:avLst/>
          </a:prstGeom>
          <a:ln w="0">
            <a:noFill/>
          </a:ln>
        </p:spPr>
        <p:txBody>
          <a:bodyPr wrap="none">
            <a:spAutoFit/>
          </a:bodyPr>
          <a:lstStyle/>
          <a:p>
            <a:r>
              <a:rPr lang="en-US" sz="1294" b="1" spc="-35" dirty="0">
                <a:ln w="38100">
                  <a:noFill/>
                </a:ln>
                <a:solidFill>
                  <a:srgbClr val="480079"/>
                </a:solidFill>
                <a:latin typeface="Georgia"/>
              </a:rPr>
              <a:t>CYPRUS</a:t>
            </a:r>
          </a:p>
        </p:txBody>
      </p:sp>
      <p:sp>
        <p:nvSpPr>
          <p:cNvPr id="383" name="Rectangle 382"/>
          <p:cNvSpPr/>
          <p:nvPr/>
        </p:nvSpPr>
        <p:spPr>
          <a:xfrm>
            <a:off x="1309516" y="1380268"/>
            <a:ext cx="1095364" cy="424116"/>
          </a:xfrm>
          <a:prstGeom prst="rect">
            <a:avLst/>
          </a:prstGeom>
          <a:ln w="0">
            <a:noFill/>
          </a:ln>
        </p:spPr>
        <p:txBody>
          <a:bodyPr wrap="none">
            <a:spAutoFit/>
          </a:bodyPr>
          <a:lstStyle/>
          <a:p>
            <a:r>
              <a:rPr lang="en-US" sz="2156" b="1" spc="-43" dirty="0">
                <a:ln w="38100">
                  <a:noFill/>
                </a:ln>
                <a:solidFill>
                  <a:schemeClr val="tx1">
                    <a:lumMod val="75000"/>
                    <a:lumOff val="25000"/>
                  </a:schemeClr>
                </a:solidFill>
                <a:latin typeface="Georgia"/>
              </a:rPr>
              <a:t>SPAIN</a:t>
            </a:r>
          </a:p>
        </p:txBody>
      </p:sp>
      <p:sp>
        <p:nvSpPr>
          <p:cNvPr id="384" name="Rectangle 383"/>
          <p:cNvSpPr/>
          <p:nvPr/>
        </p:nvSpPr>
        <p:spPr>
          <a:xfrm>
            <a:off x="2348585" y="3219399"/>
            <a:ext cx="2403222" cy="923330"/>
          </a:xfrm>
          <a:prstGeom prst="rect">
            <a:avLst/>
          </a:prstGeom>
          <a:ln w="0">
            <a:noFill/>
          </a:ln>
        </p:spPr>
        <p:txBody>
          <a:bodyPr wrap="none">
            <a:spAutoFit/>
          </a:bodyPr>
          <a:lstStyle/>
          <a:p>
            <a:r>
              <a:rPr lang="en-US" sz="5400" b="1" spc="-173" dirty="0">
                <a:ln w="38100">
                  <a:noFill/>
                </a:ln>
                <a:solidFill>
                  <a:srgbClr val="A86CBF"/>
                </a:solidFill>
                <a:latin typeface="Georgia"/>
              </a:rPr>
              <a:t>ITALY</a:t>
            </a:r>
          </a:p>
        </p:txBody>
      </p:sp>
      <p:sp>
        <p:nvSpPr>
          <p:cNvPr id="385" name="Rectangle 384"/>
          <p:cNvSpPr/>
          <p:nvPr/>
        </p:nvSpPr>
        <p:spPr>
          <a:xfrm>
            <a:off x="2840283" y="3983889"/>
            <a:ext cx="1575613" cy="255856"/>
          </a:xfrm>
          <a:prstGeom prst="rect">
            <a:avLst/>
          </a:prstGeom>
          <a:ln w="0">
            <a:noFill/>
          </a:ln>
        </p:spPr>
        <p:txBody>
          <a:bodyPr wrap="none">
            <a:prstTxWarp prst="textPlain">
              <a:avLst/>
            </a:prstTxWarp>
            <a:spAutoFit/>
          </a:bodyPr>
          <a:lstStyle/>
          <a:p>
            <a:r>
              <a:rPr lang="en-US" sz="2156" b="1" spc="-43" dirty="0">
                <a:ln w="38100">
                  <a:noFill/>
                </a:ln>
                <a:solidFill>
                  <a:schemeClr val="bg1">
                    <a:lumMod val="65000"/>
                  </a:schemeClr>
                </a:solidFill>
                <a:latin typeface="Georgia"/>
              </a:rPr>
              <a:t>HUNGARY</a:t>
            </a:r>
          </a:p>
        </p:txBody>
      </p:sp>
      <p:sp>
        <p:nvSpPr>
          <p:cNvPr id="386" name="Rectangle 385"/>
          <p:cNvSpPr/>
          <p:nvPr/>
        </p:nvSpPr>
        <p:spPr>
          <a:xfrm>
            <a:off x="2495788" y="1344865"/>
            <a:ext cx="1685077" cy="369332"/>
          </a:xfrm>
          <a:prstGeom prst="rect">
            <a:avLst/>
          </a:prstGeom>
          <a:ln w="0">
            <a:noFill/>
          </a:ln>
        </p:spPr>
        <p:txBody>
          <a:bodyPr wrap="none">
            <a:spAutoFit/>
          </a:bodyPr>
          <a:lstStyle/>
          <a:p>
            <a:r>
              <a:rPr lang="en-US" b="1" spc="-43" dirty="0">
                <a:ln w="38100">
                  <a:noFill/>
                </a:ln>
                <a:solidFill>
                  <a:schemeClr val="bg1">
                    <a:lumMod val="65000"/>
                  </a:schemeClr>
                </a:solidFill>
                <a:latin typeface="Georgia"/>
              </a:rPr>
              <a:t>ARGENTINA</a:t>
            </a:r>
          </a:p>
        </p:txBody>
      </p:sp>
      <p:sp>
        <p:nvSpPr>
          <p:cNvPr id="387" name="Rectangle 386"/>
          <p:cNvSpPr/>
          <p:nvPr/>
        </p:nvSpPr>
        <p:spPr>
          <a:xfrm>
            <a:off x="5159802" y="3813230"/>
            <a:ext cx="1370293" cy="424116"/>
          </a:xfrm>
          <a:prstGeom prst="rect">
            <a:avLst/>
          </a:prstGeom>
          <a:ln w="0">
            <a:noFill/>
          </a:ln>
        </p:spPr>
        <p:txBody>
          <a:bodyPr wrap="none">
            <a:spAutoFit/>
          </a:bodyPr>
          <a:lstStyle/>
          <a:p>
            <a:r>
              <a:rPr lang="en-US" sz="2156" b="1" spc="-43" dirty="0">
                <a:ln w="38100">
                  <a:noFill/>
                </a:ln>
                <a:solidFill>
                  <a:srgbClr val="000000"/>
                </a:solidFill>
                <a:latin typeface="Georgia"/>
              </a:rPr>
              <a:t>Portugal</a:t>
            </a:r>
          </a:p>
        </p:txBody>
      </p:sp>
      <p:sp>
        <p:nvSpPr>
          <p:cNvPr id="390" name="Rectangle 389"/>
          <p:cNvSpPr/>
          <p:nvPr/>
        </p:nvSpPr>
        <p:spPr>
          <a:xfrm>
            <a:off x="1013159" y="3966437"/>
            <a:ext cx="903169" cy="266659"/>
          </a:xfrm>
          <a:prstGeom prst="rect">
            <a:avLst/>
          </a:prstGeom>
          <a:ln w="0">
            <a:noFill/>
          </a:ln>
        </p:spPr>
        <p:txBody>
          <a:bodyPr wrap="none">
            <a:noAutofit/>
          </a:bodyPr>
          <a:lstStyle/>
          <a:p>
            <a:r>
              <a:rPr lang="en-US" sz="1400" dirty="0">
                <a:ln w="38100">
                  <a:noFill/>
                </a:ln>
                <a:solidFill>
                  <a:srgbClr val="A86CBF"/>
                </a:solidFill>
                <a:latin typeface="Georgia"/>
              </a:rPr>
              <a:t>GERMANY</a:t>
            </a:r>
          </a:p>
        </p:txBody>
      </p:sp>
      <p:sp>
        <p:nvSpPr>
          <p:cNvPr id="392" name="Rectangle 391"/>
          <p:cNvSpPr/>
          <p:nvPr/>
        </p:nvSpPr>
        <p:spPr>
          <a:xfrm>
            <a:off x="1449039" y="1215706"/>
            <a:ext cx="1032855" cy="338554"/>
          </a:xfrm>
          <a:prstGeom prst="rect">
            <a:avLst/>
          </a:prstGeom>
          <a:ln w="0">
            <a:noFill/>
          </a:ln>
        </p:spPr>
        <p:txBody>
          <a:bodyPr wrap="none">
            <a:spAutoFit/>
          </a:bodyPr>
          <a:lstStyle/>
          <a:p>
            <a:r>
              <a:rPr lang="en-US" sz="1600" b="1" dirty="0">
                <a:ln w="38100">
                  <a:noFill/>
                </a:ln>
                <a:solidFill>
                  <a:schemeClr val="tx1">
                    <a:lumMod val="75000"/>
                    <a:lumOff val="25000"/>
                  </a:schemeClr>
                </a:solidFill>
                <a:latin typeface="Georgia"/>
              </a:rPr>
              <a:t>BRAZIL</a:t>
            </a:r>
          </a:p>
        </p:txBody>
      </p:sp>
      <p:sp>
        <p:nvSpPr>
          <p:cNvPr id="393" name="Rectangle 392"/>
          <p:cNvSpPr/>
          <p:nvPr/>
        </p:nvSpPr>
        <p:spPr>
          <a:xfrm>
            <a:off x="6656924" y="3621649"/>
            <a:ext cx="1307995" cy="348614"/>
          </a:xfrm>
          <a:prstGeom prst="rect">
            <a:avLst/>
          </a:prstGeom>
          <a:ln w="0">
            <a:noFill/>
          </a:ln>
        </p:spPr>
        <p:txBody>
          <a:bodyPr wrap="none">
            <a:noAutofit/>
          </a:bodyPr>
          <a:lstStyle/>
          <a:p>
            <a:r>
              <a:rPr lang="en-US" sz="1553" b="1" dirty="0">
                <a:ln w="38100">
                  <a:noFill/>
                </a:ln>
                <a:solidFill>
                  <a:srgbClr val="A86CBF"/>
                </a:solidFill>
                <a:latin typeface="Georgia"/>
              </a:rPr>
              <a:t>SLOVAKIA</a:t>
            </a:r>
          </a:p>
        </p:txBody>
      </p:sp>
      <p:sp>
        <p:nvSpPr>
          <p:cNvPr id="394" name="Rectangle 393"/>
          <p:cNvSpPr/>
          <p:nvPr/>
        </p:nvSpPr>
        <p:spPr>
          <a:xfrm>
            <a:off x="7728606" y="3025362"/>
            <a:ext cx="1146468" cy="357790"/>
          </a:xfrm>
          <a:prstGeom prst="rect">
            <a:avLst/>
          </a:prstGeom>
          <a:ln w="0">
            <a:noFill/>
          </a:ln>
        </p:spPr>
        <p:txBody>
          <a:bodyPr wrap="none">
            <a:spAutoFit/>
          </a:bodyPr>
          <a:lstStyle/>
          <a:p>
            <a:r>
              <a:rPr lang="en-US" sz="1725" b="1" dirty="0">
                <a:ln w="38100">
                  <a:noFill/>
                </a:ln>
                <a:solidFill>
                  <a:schemeClr val="bg1">
                    <a:lumMod val="95000"/>
                  </a:schemeClr>
                </a:solidFill>
                <a:latin typeface="Georgia"/>
              </a:rPr>
              <a:t>America</a:t>
            </a:r>
          </a:p>
        </p:txBody>
      </p:sp>
      <p:sp>
        <p:nvSpPr>
          <p:cNvPr id="395" name="Rectangle 394"/>
          <p:cNvSpPr/>
          <p:nvPr/>
        </p:nvSpPr>
        <p:spPr>
          <a:xfrm>
            <a:off x="7738210" y="2867506"/>
            <a:ext cx="1184940" cy="357790"/>
          </a:xfrm>
          <a:prstGeom prst="rect">
            <a:avLst/>
          </a:prstGeom>
          <a:ln w="0">
            <a:noFill/>
          </a:ln>
        </p:spPr>
        <p:txBody>
          <a:bodyPr wrap="none">
            <a:spAutoFit/>
          </a:bodyPr>
          <a:lstStyle/>
          <a:p>
            <a:r>
              <a:rPr lang="en-US" sz="1725" b="1" dirty="0">
                <a:ln w="38100">
                  <a:noFill/>
                </a:ln>
                <a:solidFill>
                  <a:srgbClr val="A86CBF"/>
                </a:solidFill>
                <a:latin typeface="Georgia"/>
              </a:rPr>
              <a:t>States of</a:t>
            </a:r>
          </a:p>
        </p:txBody>
      </p:sp>
      <p:sp>
        <p:nvSpPr>
          <p:cNvPr id="396" name="Rectangle 395"/>
          <p:cNvSpPr/>
          <p:nvPr/>
        </p:nvSpPr>
        <p:spPr>
          <a:xfrm>
            <a:off x="7748064" y="2755183"/>
            <a:ext cx="689149" cy="264842"/>
          </a:xfrm>
          <a:prstGeom prst="rect">
            <a:avLst/>
          </a:prstGeom>
          <a:ln w="0">
            <a:noFill/>
          </a:ln>
        </p:spPr>
        <p:txBody>
          <a:bodyPr wrap="none">
            <a:spAutoFit/>
          </a:bodyPr>
          <a:lstStyle/>
          <a:p>
            <a:r>
              <a:rPr lang="en-US" sz="1121" b="1" dirty="0">
                <a:ln w="38100">
                  <a:noFill/>
                </a:ln>
                <a:solidFill>
                  <a:schemeClr val="bg1">
                    <a:lumMod val="75000"/>
                  </a:schemeClr>
                </a:solidFill>
                <a:latin typeface="Georgia"/>
              </a:rPr>
              <a:t>United</a:t>
            </a:r>
          </a:p>
        </p:txBody>
      </p:sp>
      <p:sp>
        <p:nvSpPr>
          <p:cNvPr id="397" name="Rectangle 396"/>
          <p:cNvSpPr/>
          <p:nvPr/>
        </p:nvSpPr>
        <p:spPr>
          <a:xfrm>
            <a:off x="7823970" y="2536671"/>
            <a:ext cx="1108802" cy="200171"/>
          </a:xfrm>
          <a:prstGeom prst="rect">
            <a:avLst/>
          </a:prstGeom>
          <a:ln w="0">
            <a:noFill/>
          </a:ln>
        </p:spPr>
        <p:txBody>
          <a:bodyPr wrap="none">
            <a:prstTxWarp prst="textPlain">
              <a:avLst/>
            </a:prstTxWarp>
            <a:spAutoFit/>
          </a:bodyPr>
          <a:lstStyle/>
          <a:p>
            <a:r>
              <a:rPr lang="en-US" sz="1553" b="1" spc="86" dirty="0">
                <a:ln w="38100">
                  <a:noFill/>
                </a:ln>
                <a:solidFill>
                  <a:srgbClr val="A86CBF"/>
                </a:solidFill>
                <a:latin typeface="Georgia"/>
              </a:rPr>
              <a:t>Kingdom</a:t>
            </a:r>
          </a:p>
        </p:txBody>
      </p:sp>
      <p:sp>
        <p:nvSpPr>
          <p:cNvPr id="398" name="Rectangle 397"/>
          <p:cNvSpPr/>
          <p:nvPr/>
        </p:nvSpPr>
        <p:spPr>
          <a:xfrm rot="16200000">
            <a:off x="3351652" y="740190"/>
            <a:ext cx="2134334" cy="623248"/>
          </a:xfrm>
          <a:prstGeom prst="rect">
            <a:avLst/>
          </a:prstGeom>
          <a:ln w="0">
            <a:noFill/>
          </a:ln>
        </p:spPr>
        <p:txBody>
          <a:bodyPr wrap="none">
            <a:spAutoFit/>
          </a:bodyPr>
          <a:lstStyle/>
          <a:p>
            <a:r>
              <a:rPr lang="en-US" sz="3450" b="1" dirty="0">
                <a:ln w="38100">
                  <a:noFill/>
                </a:ln>
                <a:solidFill>
                  <a:schemeClr val="tx1">
                    <a:lumMod val="75000"/>
                    <a:lumOff val="25000"/>
                  </a:schemeClr>
                </a:solidFill>
                <a:latin typeface="Georgia"/>
              </a:rPr>
              <a:t>Slovenia</a:t>
            </a:r>
          </a:p>
        </p:txBody>
      </p:sp>
      <p:sp>
        <p:nvSpPr>
          <p:cNvPr id="399" name="Rectangle 398"/>
          <p:cNvSpPr/>
          <p:nvPr/>
        </p:nvSpPr>
        <p:spPr>
          <a:xfrm rot="16200000">
            <a:off x="3407487" y="613230"/>
            <a:ext cx="1325128" cy="304699"/>
          </a:xfrm>
          <a:prstGeom prst="rect">
            <a:avLst/>
          </a:prstGeom>
          <a:ln w="0">
            <a:noFill/>
          </a:ln>
        </p:spPr>
        <p:txBody>
          <a:bodyPr wrap="none">
            <a:spAutoFit/>
          </a:bodyPr>
          <a:lstStyle/>
          <a:p>
            <a:r>
              <a:rPr lang="en-US" sz="1380" b="1" dirty="0">
                <a:ln w="38100">
                  <a:noFill/>
                </a:ln>
                <a:solidFill>
                  <a:srgbClr val="A6A6A6"/>
                </a:solidFill>
                <a:latin typeface="Georgia"/>
              </a:rPr>
              <a:t>South Africa</a:t>
            </a:r>
          </a:p>
        </p:txBody>
      </p:sp>
      <p:sp>
        <p:nvSpPr>
          <p:cNvPr id="404" name="Rectangle 403"/>
          <p:cNvSpPr/>
          <p:nvPr/>
        </p:nvSpPr>
        <p:spPr>
          <a:xfrm>
            <a:off x="1031471" y="1755823"/>
            <a:ext cx="1106349" cy="240222"/>
          </a:xfrm>
          <a:prstGeom prst="rect">
            <a:avLst/>
          </a:prstGeom>
          <a:ln w="0">
            <a:noFill/>
          </a:ln>
        </p:spPr>
        <p:txBody>
          <a:bodyPr wrap="none">
            <a:prstTxWarp prst="textPlain">
              <a:avLst/>
            </a:prstTxWarp>
            <a:spAutoFit/>
          </a:bodyPr>
          <a:lstStyle/>
          <a:p>
            <a:r>
              <a:rPr lang="en-US" sz="1725" b="1" dirty="0">
                <a:ln w="38100">
                  <a:noFill/>
                </a:ln>
                <a:solidFill>
                  <a:schemeClr val="bg1">
                    <a:lumMod val="75000"/>
                  </a:schemeClr>
                </a:solidFill>
                <a:latin typeface="Georgia"/>
              </a:rPr>
              <a:t>EUROPE</a:t>
            </a:r>
          </a:p>
        </p:txBody>
      </p:sp>
      <p:sp>
        <p:nvSpPr>
          <p:cNvPr id="406" name="Arrow: U-Turn 405"/>
          <p:cNvSpPr/>
          <p:nvPr/>
        </p:nvSpPr>
        <p:spPr>
          <a:xfrm rot="10800000" flipH="1" flipV="1">
            <a:off x="5231887" y="942943"/>
            <a:ext cx="711412" cy="1112095"/>
          </a:xfrm>
          <a:prstGeom prst="uturnArrow">
            <a:avLst>
              <a:gd name="adj1" fmla="val 12122"/>
              <a:gd name="adj2" fmla="val 25000"/>
              <a:gd name="adj3" fmla="val 36357"/>
              <a:gd name="adj4" fmla="val 44281"/>
              <a:gd name="adj5" fmla="val 332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53" dirty="0">
              <a:solidFill>
                <a:schemeClr val="tx1"/>
              </a:solidFill>
              <a:latin typeface="Georgia"/>
            </a:endParaRPr>
          </a:p>
        </p:txBody>
      </p:sp>
      <p:sp>
        <p:nvSpPr>
          <p:cNvPr id="407" name="Rectangle 406"/>
          <p:cNvSpPr/>
          <p:nvPr/>
        </p:nvSpPr>
        <p:spPr>
          <a:xfrm>
            <a:off x="1220667" y="2433509"/>
            <a:ext cx="453929" cy="371024"/>
          </a:xfrm>
          <a:prstGeom prst="rect">
            <a:avLst/>
          </a:prstGeom>
          <a:ln w="0">
            <a:noFill/>
          </a:ln>
        </p:spPr>
        <p:txBody>
          <a:bodyPr wrap="square">
            <a:spAutoFit/>
          </a:bodyPr>
          <a:lstStyle/>
          <a:p>
            <a:r>
              <a:rPr lang="en-US" sz="1811" b="1" spc="-35" dirty="0">
                <a:ln w="38100">
                  <a:noFill/>
                </a:ln>
                <a:solidFill>
                  <a:schemeClr val="bg1"/>
                </a:solidFill>
                <a:latin typeface="Georgia"/>
              </a:rPr>
              <a:t>IS</a:t>
            </a:r>
          </a:p>
        </p:txBody>
      </p:sp>
      <p:sp>
        <p:nvSpPr>
          <p:cNvPr id="408" name="Rectangle 407"/>
          <p:cNvSpPr/>
          <p:nvPr/>
        </p:nvSpPr>
        <p:spPr>
          <a:xfrm rot="16200000">
            <a:off x="990652" y="2377350"/>
            <a:ext cx="1454244" cy="584776"/>
          </a:xfrm>
          <a:prstGeom prst="rect">
            <a:avLst/>
          </a:prstGeom>
          <a:ln w="0">
            <a:noFill/>
          </a:ln>
        </p:spPr>
        <p:txBody>
          <a:bodyPr wrap="none">
            <a:spAutoFit/>
          </a:bodyPr>
          <a:lstStyle/>
          <a:p>
            <a:r>
              <a:rPr lang="en-US" sz="3200" b="1" spc="-173" dirty="0">
                <a:ln w="38100">
                  <a:noFill/>
                </a:ln>
                <a:latin typeface="Georgia"/>
              </a:rPr>
              <a:t>YOUR</a:t>
            </a:r>
          </a:p>
        </p:txBody>
      </p:sp>
      <p:sp>
        <p:nvSpPr>
          <p:cNvPr id="409" name="Rectangle 408"/>
          <p:cNvSpPr/>
          <p:nvPr/>
        </p:nvSpPr>
        <p:spPr>
          <a:xfrm>
            <a:off x="686931" y="2289681"/>
            <a:ext cx="777813" cy="197830"/>
          </a:xfrm>
          <a:prstGeom prst="rect">
            <a:avLst/>
          </a:prstGeom>
          <a:ln w="0">
            <a:noFill/>
          </a:ln>
        </p:spPr>
        <p:txBody>
          <a:bodyPr wrap="none">
            <a:prstTxWarp prst="textPlain">
              <a:avLst/>
            </a:prstTxWarp>
            <a:spAutoFit/>
          </a:bodyPr>
          <a:lstStyle/>
          <a:p>
            <a:r>
              <a:rPr lang="en-US" sz="1725" b="1" dirty="0">
                <a:ln w="38100">
                  <a:noFill/>
                </a:ln>
                <a:solidFill>
                  <a:schemeClr val="accent1">
                    <a:lumMod val="20000"/>
                    <a:lumOff val="80000"/>
                  </a:schemeClr>
                </a:solidFill>
                <a:latin typeface="Georgia"/>
              </a:rPr>
              <a:t>THIS</a:t>
            </a:r>
          </a:p>
        </p:txBody>
      </p:sp>
      <p:sp>
        <p:nvSpPr>
          <p:cNvPr id="410" name="Arrow: U-Turn 409"/>
          <p:cNvSpPr/>
          <p:nvPr/>
        </p:nvSpPr>
        <p:spPr>
          <a:xfrm rot="16200000" flipH="1">
            <a:off x="868979" y="1674862"/>
            <a:ext cx="533559" cy="1548268"/>
          </a:xfrm>
          <a:prstGeom prst="uturnArrow">
            <a:avLst>
              <a:gd name="adj1" fmla="val 12122"/>
              <a:gd name="adj2" fmla="val 25000"/>
              <a:gd name="adj3" fmla="val 36357"/>
              <a:gd name="adj4" fmla="val 44281"/>
              <a:gd name="adj5" fmla="val 332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53" dirty="0">
              <a:solidFill>
                <a:schemeClr val="tx1"/>
              </a:solidFill>
              <a:latin typeface="Georgia"/>
            </a:endParaRPr>
          </a:p>
        </p:txBody>
      </p:sp>
      <p:sp>
        <p:nvSpPr>
          <p:cNvPr id="411" name="Rectangle 410"/>
          <p:cNvSpPr/>
          <p:nvPr/>
        </p:nvSpPr>
        <p:spPr>
          <a:xfrm>
            <a:off x="2013092" y="2172849"/>
            <a:ext cx="5732552" cy="1039858"/>
          </a:xfrm>
          <a:prstGeom prst="rect">
            <a:avLst/>
          </a:prstGeom>
          <a:ln w="0">
            <a:noFill/>
          </a:ln>
        </p:spPr>
        <p:txBody>
          <a:bodyPr wrap="none">
            <a:prstTxWarp prst="textPlain">
              <a:avLst/>
            </a:prstTxWarp>
            <a:spAutoFit/>
          </a:bodyPr>
          <a:lstStyle/>
          <a:p>
            <a:r>
              <a:rPr lang="en-US" sz="14663" b="1" spc="-345" dirty="0">
                <a:ln w="31750">
                  <a:solidFill>
                    <a:schemeClr val="bg1"/>
                  </a:solidFill>
                </a:ln>
                <a:solidFill>
                  <a:schemeClr val="bg1"/>
                </a:solidFill>
                <a:latin typeface="Georgia"/>
              </a:rPr>
              <a:t>WPCC</a:t>
            </a:r>
          </a:p>
        </p:txBody>
      </p:sp>
      <p:sp>
        <p:nvSpPr>
          <p:cNvPr id="413" name="Rectangle 412"/>
          <p:cNvSpPr/>
          <p:nvPr/>
        </p:nvSpPr>
        <p:spPr>
          <a:xfrm>
            <a:off x="7729039" y="2083840"/>
            <a:ext cx="1214604" cy="558379"/>
          </a:xfrm>
          <a:prstGeom prst="rect">
            <a:avLst/>
          </a:prstGeom>
          <a:ln w="0">
            <a:noFill/>
          </a:ln>
        </p:spPr>
        <p:txBody>
          <a:bodyPr wrap="square">
            <a:spAutoFit/>
          </a:bodyPr>
          <a:lstStyle/>
          <a:p>
            <a:pPr>
              <a:lnSpc>
                <a:spcPts val="3881"/>
              </a:lnSpc>
            </a:pPr>
            <a:r>
              <a:rPr lang="en-US" sz="2000" b="1" kern="1600" dirty="0">
                <a:ln w="38100">
                  <a:noFill/>
                </a:ln>
                <a:solidFill>
                  <a:schemeClr val="bg1">
                    <a:lumMod val="75000"/>
                  </a:schemeClr>
                </a:solidFill>
                <a:latin typeface="Georgia"/>
              </a:rPr>
              <a:t>United</a:t>
            </a:r>
          </a:p>
        </p:txBody>
      </p:sp>
    </p:spTree>
    <p:extLst>
      <p:ext uri="{BB962C8B-B14F-4D97-AF65-F5344CB8AC3E}">
        <p14:creationId xmlns:p14="http://schemas.microsoft.com/office/powerpoint/2010/main" val="42119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55" presetClass="entr" presetSubtype="0" fill="hold" grpId="0" nodeType="withEffect">
                                  <p:stCondLst>
                                    <p:cond delay="1500"/>
                                  </p:stCondLst>
                                  <p:childTnLst>
                                    <p:set>
                                      <p:cBhvr>
                                        <p:cTn id="9" dur="1" fill="hold">
                                          <p:stCondLst>
                                            <p:cond delay="0"/>
                                          </p:stCondLst>
                                        </p:cTn>
                                        <p:tgtEl>
                                          <p:spTgt spid="409"/>
                                        </p:tgtEl>
                                        <p:attrNameLst>
                                          <p:attrName>style.visibility</p:attrName>
                                        </p:attrNameLst>
                                      </p:cBhvr>
                                      <p:to>
                                        <p:strVal val="visible"/>
                                      </p:to>
                                    </p:set>
                                    <p:anim calcmode="lin" valueType="num">
                                      <p:cBhvr>
                                        <p:cTn id="10" dur="400" fill="hold"/>
                                        <p:tgtEl>
                                          <p:spTgt spid="409"/>
                                        </p:tgtEl>
                                        <p:attrNameLst>
                                          <p:attrName>ppt_w</p:attrName>
                                        </p:attrNameLst>
                                      </p:cBhvr>
                                      <p:tavLst>
                                        <p:tav tm="0">
                                          <p:val>
                                            <p:strVal val="#ppt_w*0.70"/>
                                          </p:val>
                                        </p:tav>
                                        <p:tav tm="100000">
                                          <p:val>
                                            <p:strVal val="#ppt_w"/>
                                          </p:val>
                                        </p:tav>
                                      </p:tavLst>
                                    </p:anim>
                                    <p:anim calcmode="lin" valueType="num">
                                      <p:cBhvr>
                                        <p:cTn id="11" dur="400" fill="hold"/>
                                        <p:tgtEl>
                                          <p:spTgt spid="409"/>
                                        </p:tgtEl>
                                        <p:attrNameLst>
                                          <p:attrName>ppt_h</p:attrName>
                                        </p:attrNameLst>
                                      </p:cBhvr>
                                      <p:tavLst>
                                        <p:tav tm="0">
                                          <p:val>
                                            <p:strVal val="#ppt_h"/>
                                          </p:val>
                                        </p:tav>
                                        <p:tav tm="100000">
                                          <p:val>
                                            <p:strVal val="#ppt_h"/>
                                          </p:val>
                                        </p:tav>
                                      </p:tavLst>
                                    </p:anim>
                                    <p:animEffect transition="in" filter="fade">
                                      <p:cBhvr>
                                        <p:cTn id="12" dur="400"/>
                                        <p:tgtEl>
                                          <p:spTgt spid="409"/>
                                        </p:tgtEl>
                                      </p:cBhvr>
                                    </p:animEffect>
                                  </p:childTnLst>
                                </p:cTn>
                              </p:par>
                            </p:childTnLst>
                          </p:cTn>
                        </p:par>
                        <p:par>
                          <p:cTn id="13" fill="hold">
                            <p:stCondLst>
                              <p:cond delay="1900"/>
                            </p:stCondLst>
                            <p:childTnLst>
                              <p:par>
                                <p:cTn id="14" presetID="55" presetClass="entr" presetSubtype="0" fill="hold" grpId="0" nodeType="afterEffect">
                                  <p:stCondLst>
                                    <p:cond delay="0"/>
                                  </p:stCondLst>
                                  <p:childTnLst>
                                    <p:set>
                                      <p:cBhvr>
                                        <p:cTn id="15" dur="1" fill="hold">
                                          <p:stCondLst>
                                            <p:cond delay="0"/>
                                          </p:stCondLst>
                                        </p:cTn>
                                        <p:tgtEl>
                                          <p:spTgt spid="407"/>
                                        </p:tgtEl>
                                        <p:attrNameLst>
                                          <p:attrName>style.visibility</p:attrName>
                                        </p:attrNameLst>
                                      </p:cBhvr>
                                      <p:to>
                                        <p:strVal val="visible"/>
                                      </p:to>
                                    </p:set>
                                    <p:anim calcmode="lin" valueType="num">
                                      <p:cBhvr>
                                        <p:cTn id="16" dur="300" fill="hold"/>
                                        <p:tgtEl>
                                          <p:spTgt spid="407"/>
                                        </p:tgtEl>
                                        <p:attrNameLst>
                                          <p:attrName>ppt_w</p:attrName>
                                        </p:attrNameLst>
                                      </p:cBhvr>
                                      <p:tavLst>
                                        <p:tav tm="0">
                                          <p:val>
                                            <p:strVal val="#ppt_w*0.70"/>
                                          </p:val>
                                        </p:tav>
                                        <p:tav tm="100000">
                                          <p:val>
                                            <p:strVal val="#ppt_w"/>
                                          </p:val>
                                        </p:tav>
                                      </p:tavLst>
                                    </p:anim>
                                    <p:anim calcmode="lin" valueType="num">
                                      <p:cBhvr>
                                        <p:cTn id="17" dur="300" fill="hold"/>
                                        <p:tgtEl>
                                          <p:spTgt spid="407"/>
                                        </p:tgtEl>
                                        <p:attrNameLst>
                                          <p:attrName>ppt_h</p:attrName>
                                        </p:attrNameLst>
                                      </p:cBhvr>
                                      <p:tavLst>
                                        <p:tav tm="0">
                                          <p:val>
                                            <p:strVal val="#ppt_h"/>
                                          </p:val>
                                        </p:tav>
                                        <p:tav tm="100000">
                                          <p:val>
                                            <p:strVal val="#ppt_h"/>
                                          </p:val>
                                        </p:tav>
                                      </p:tavLst>
                                    </p:anim>
                                    <p:animEffect transition="in" filter="fade">
                                      <p:cBhvr>
                                        <p:cTn id="18" dur="300"/>
                                        <p:tgtEl>
                                          <p:spTgt spid="407"/>
                                        </p:tgtEl>
                                      </p:cBhvr>
                                    </p:animEffect>
                                  </p:childTnLst>
                                </p:cTn>
                              </p:par>
                            </p:childTnLst>
                          </p:cTn>
                        </p:par>
                        <p:par>
                          <p:cTn id="19" fill="hold">
                            <p:stCondLst>
                              <p:cond delay="2200"/>
                            </p:stCondLst>
                            <p:childTnLst>
                              <p:par>
                                <p:cTn id="20" presetID="55" presetClass="entr" presetSubtype="0" fill="hold" grpId="0" nodeType="afterEffect">
                                  <p:stCondLst>
                                    <p:cond delay="0"/>
                                  </p:stCondLst>
                                  <p:childTnLst>
                                    <p:set>
                                      <p:cBhvr>
                                        <p:cTn id="21" dur="1" fill="hold">
                                          <p:stCondLst>
                                            <p:cond delay="0"/>
                                          </p:stCondLst>
                                        </p:cTn>
                                        <p:tgtEl>
                                          <p:spTgt spid="408"/>
                                        </p:tgtEl>
                                        <p:attrNameLst>
                                          <p:attrName>style.visibility</p:attrName>
                                        </p:attrNameLst>
                                      </p:cBhvr>
                                      <p:to>
                                        <p:strVal val="visible"/>
                                      </p:to>
                                    </p:set>
                                    <p:anim calcmode="lin" valueType="num">
                                      <p:cBhvr>
                                        <p:cTn id="22" dur="300" fill="hold"/>
                                        <p:tgtEl>
                                          <p:spTgt spid="408"/>
                                        </p:tgtEl>
                                        <p:attrNameLst>
                                          <p:attrName>ppt_w</p:attrName>
                                        </p:attrNameLst>
                                      </p:cBhvr>
                                      <p:tavLst>
                                        <p:tav tm="0">
                                          <p:val>
                                            <p:strVal val="#ppt_w*0.70"/>
                                          </p:val>
                                        </p:tav>
                                        <p:tav tm="100000">
                                          <p:val>
                                            <p:strVal val="#ppt_w"/>
                                          </p:val>
                                        </p:tav>
                                      </p:tavLst>
                                    </p:anim>
                                    <p:anim calcmode="lin" valueType="num">
                                      <p:cBhvr>
                                        <p:cTn id="23" dur="300" fill="hold"/>
                                        <p:tgtEl>
                                          <p:spTgt spid="408"/>
                                        </p:tgtEl>
                                        <p:attrNameLst>
                                          <p:attrName>ppt_h</p:attrName>
                                        </p:attrNameLst>
                                      </p:cBhvr>
                                      <p:tavLst>
                                        <p:tav tm="0">
                                          <p:val>
                                            <p:strVal val="#ppt_h"/>
                                          </p:val>
                                        </p:tav>
                                        <p:tav tm="100000">
                                          <p:val>
                                            <p:strVal val="#ppt_h"/>
                                          </p:val>
                                        </p:tav>
                                      </p:tavLst>
                                    </p:anim>
                                    <p:animEffect transition="in" filter="fade">
                                      <p:cBhvr>
                                        <p:cTn id="24" dur="300"/>
                                        <p:tgtEl>
                                          <p:spTgt spid="408"/>
                                        </p:tgtEl>
                                      </p:cBhvr>
                                    </p:animEffect>
                                  </p:childTnLst>
                                </p:cTn>
                              </p:par>
                              <p:par>
                                <p:cTn id="25" presetID="22" presetClass="entr" presetSubtype="1" fill="hold" grpId="0" nodeType="withEffect">
                                  <p:stCondLst>
                                    <p:cond delay="200"/>
                                  </p:stCondLst>
                                  <p:childTnLst>
                                    <p:set>
                                      <p:cBhvr>
                                        <p:cTn id="26" dur="1" fill="hold">
                                          <p:stCondLst>
                                            <p:cond delay="0"/>
                                          </p:stCondLst>
                                        </p:cTn>
                                        <p:tgtEl>
                                          <p:spTgt spid="410"/>
                                        </p:tgtEl>
                                        <p:attrNameLst>
                                          <p:attrName>style.visibility</p:attrName>
                                        </p:attrNameLst>
                                      </p:cBhvr>
                                      <p:to>
                                        <p:strVal val="visible"/>
                                      </p:to>
                                    </p:set>
                                    <p:animEffect transition="in" filter="wipe(up)">
                                      <p:cBhvr>
                                        <p:cTn id="27" dur="700"/>
                                        <p:tgtEl>
                                          <p:spTgt spid="410"/>
                                        </p:tgtEl>
                                      </p:cBhvr>
                                    </p:animEffect>
                                  </p:childTnLst>
                                </p:cTn>
                              </p:par>
                              <p:par>
                                <p:cTn id="28" presetID="18" presetClass="entr" presetSubtype="12" fill="hold" grpId="0" nodeType="withEffect">
                                  <p:stCondLst>
                                    <p:cond delay="500"/>
                                  </p:stCondLst>
                                  <p:childTnLst>
                                    <p:set>
                                      <p:cBhvr>
                                        <p:cTn id="29" dur="1" fill="hold">
                                          <p:stCondLst>
                                            <p:cond delay="0"/>
                                          </p:stCondLst>
                                        </p:cTn>
                                        <p:tgtEl>
                                          <p:spTgt spid="411"/>
                                        </p:tgtEl>
                                        <p:attrNameLst>
                                          <p:attrName>style.visibility</p:attrName>
                                        </p:attrNameLst>
                                      </p:cBhvr>
                                      <p:to>
                                        <p:strVal val="visible"/>
                                      </p:to>
                                    </p:set>
                                    <p:animEffect transition="in" filter="strips(downLeft)">
                                      <p:cBhvr>
                                        <p:cTn id="30" dur="700"/>
                                        <p:tgtEl>
                                          <p:spTgt spid="411"/>
                                        </p:tgtEl>
                                      </p:cBhvr>
                                    </p:animEffect>
                                  </p:childTnLst>
                                </p:cTn>
                              </p:par>
                            </p:childTnLst>
                          </p:cTn>
                        </p:par>
                        <p:par>
                          <p:cTn id="31" fill="hold">
                            <p:stCondLst>
                              <p:cond delay="3400"/>
                            </p:stCondLst>
                            <p:childTnLst>
                              <p:par>
                                <p:cTn id="32" presetID="14" presetClass="entr" presetSubtype="10" fill="hold" grpId="0" nodeType="afterEffect">
                                  <p:stCondLst>
                                    <p:cond delay="0"/>
                                  </p:stCondLst>
                                  <p:childTnLst>
                                    <p:set>
                                      <p:cBhvr>
                                        <p:cTn id="33" dur="1" fill="hold">
                                          <p:stCondLst>
                                            <p:cond delay="0"/>
                                          </p:stCondLst>
                                        </p:cTn>
                                        <p:tgtEl>
                                          <p:spTgt spid="378"/>
                                        </p:tgtEl>
                                        <p:attrNameLst>
                                          <p:attrName>style.visibility</p:attrName>
                                        </p:attrNameLst>
                                      </p:cBhvr>
                                      <p:to>
                                        <p:strVal val="visible"/>
                                      </p:to>
                                    </p:set>
                                    <p:animEffect transition="in" filter="randombar(horizontal)">
                                      <p:cBhvr>
                                        <p:cTn id="34" dur="500"/>
                                        <p:tgtEl>
                                          <p:spTgt spid="378"/>
                                        </p:tgtEl>
                                      </p:cBhvr>
                                    </p:animEffect>
                                  </p:childTnLst>
                                </p:cTn>
                              </p:par>
                            </p:childTnLst>
                          </p:cTn>
                        </p:par>
                        <p:par>
                          <p:cTn id="35" fill="hold">
                            <p:stCondLst>
                              <p:cond delay="3900"/>
                            </p:stCondLst>
                            <p:childTnLst>
                              <p:par>
                                <p:cTn id="36" presetID="14" presetClass="entr" presetSubtype="10" fill="hold" grpId="0" nodeType="afterEffect">
                                  <p:stCondLst>
                                    <p:cond delay="0"/>
                                  </p:stCondLst>
                                  <p:childTnLst>
                                    <p:set>
                                      <p:cBhvr>
                                        <p:cTn id="37" dur="1" fill="hold">
                                          <p:stCondLst>
                                            <p:cond delay="0"/>
                                          </p:stCondLst>
                                        </p:cTn>
                                        <p:tgtEl>
                                          <p:spTgt spid="371"/>
                                        </p:tgtEl>
                                        <p:attrNameLst>
                                          <p:attrName>style.visibility</p:attrName>
                                        </p:attrNameLst>
                                      </p:cBhvr>
                                      <p:to>
                                        <p:strVal val="visible"/>
                                      </p:to>
                                    </p:set>
                                    <p:animEffect transition="in" filter="randombar(horizontal)">
                                      <p:cBhvr>
                                        <p:cTn id="38" dur="500"/>
                                        <p:tgtEl>
                                          <p:spTgt spid="371"/>
                                        </p:tgtEl>
                                      </p:cBhvr>
                                    </p:animEffect>
                                  </p:childTnLst>
                                </p:cTn>
                              </p:par>
                            </p:childTnLst>
                          </p:cTn>
                        </p:par>
                        <p:par>
                          <p:cTn id="39" fill="hold">
                            <p:stCondLst>
                              <p:cond delay="4400"/>
                            </p:stCondLst>
                            <p:childTnLst>
                              <p:par>
                                <p:cTn id="40" presetID="22" presetClass="entr" presetSubtype="8" fill="hold" grpId="0" nodeType="afterEffect">
                                  <p:stCondLst>
                                    <p:cond delay="0"/>
                                  </p:stCondLst>
                                  <p:childTnLst>
                                    <p:set>
                                      <p:cBhvr>
                                        <p:cTn id="41" dur="1" fill="hold">
                                          <p:stCondLst>
                                            <p:cond delay="0"/>
                                          </p:stCondLst>
                                        </p:cTn>
                                        <p:tgtEl>
                                          <p:spTgt spid="406"/>
                                        </p:tgtEl>
                                        <p:attrNameLst>
                                          <p:attrName>style.visibility</p:attrName>
                                        </p:attrNameLst>
                                      </p:cBhvr>
                                      <p:to>
                                        <p:strVal val="visible"/>
                                      </p:to>
                                    </p:set>
                                    <p:animEffect transition="in" filter="wipe(left)">
                                      <p:cBhvr>
                                        <p:cTn id="42" dur="700"/>
                                        <p:tgtEl>
                                          <p:spTgt spid="406"/>
                                        </p:tgtEl>
                                      </p:cBhvr>
                                    </p:animEffect>
                                  </p:childTnLst>
                                </p:cTn>
                              </p:par>
                              <p:par>
                                <p:cTn id="43" presetID="14" presetClass="entr" presetSubtype="10" fill="hold" grpId="0" nodeType="withEffect">
                                  <p:stCondLst>
                                    <p:cond delay="100"/>
                                  </p:stCondLst>
                                  <p:childTnLst>
                                    <p:set>
                                      <p:cBhvr>
                                        <p:cTn id="44" dur="1" fill="hold">
                                          <p:stCondLst>
                                            <p:cond delay="0"/>
                                          </p:stCondLst>
                                        </p:cTn>
                                        <p:tgtEl>
                                          <p:spTgt spid="374"/>
                                        </p:tgtEl>
                                        <p:attrNameLst>
                                          <p:attrName>style.visibility</p:attrName>
                                        </p:attrNameLst>
                                      </p:cBhvr>
                                      <p:to>
                                        <p:strVal val="visible"/>
                                      </p:to>
                                    </p:set>
                                    <p:animEffect transition="in" filter="randombar(horizontal)">
                                      <p:cBhvr>
                                        <p:cTn id="45" dur="500"/>
                                        <p:tgtEl>
                                          <p:spTgt spid="374"/>
                                        </p:tgtEl>
                                      </p:cBhvr>
                                    </p:animEffect>
                                  </p:childTnLst>
                                </p:cTn>
                              </p:par>
                            </p:childTnLst>
                          </p:cTn>
                        </p:par>
                        <p:par>
                          <p:cTn id="46" fill="hold">
                            <p:stCondLst>
                              <p:cond delay="5100"/>
                            </p:stCondLst>
                            <p:childTnLst>
                              <p:par>
                                <p:cTn id="47" presetID="53" presetClass="entr" presetSubtype="528" fill="hold" grpId="0" nodeType="afterEffect">
                                  <p:stCondLst>
                                    <p:cond delay="0"/>
                                  </p:stCondLst>
                                  <p:childTnLst>
                                    <p:set>
                                      <p:cBhvr>
                                        <p:cTn id="48" dur="1" fill="hold">
                                          <p:stCondLst>
                                            <p:cond delay="0"/>
                                          </p:stCondLst>
                                        </p:cTn>
                                        <p:tgtEl>
                                          <p:spTgt spid="377"/>
                                        </p:tgtEl>
                                        <p:attrNameLst>
                                          <p:attrName>style.visibility</p:attrName>
                                        </p:attrNameLst>
                                      </p:cBhvr>
                                      <p:to>
                                        <p:strVal val="visible"/>
                                      </p:to>
                                    </p:set>
                                    <p:anim calcmode="lin" valueType="num">
                                      <p:cBhvr>
                                        <p:cTn id="49" dur="200" fill="hold"/>
                                        <p:tgtEl>
                                          <p:spTgt spid="377"/>
                                        </p:tgtEl>
                                        <p:attrNameLst>
                                          <p:attrName>ppt_w</p:attrName>
                                        </p:attrNameLst>
                                      </p:cBhvr>
                                      <p:tavLst>
                                        <p:tav tm="0">
                                          <p:val>
                                            <p:fltVal val="0"/>
                                          </p:val>
                                        </p:tav>
                                        <p:tav tm="100000">
                                          <p:val>
                                            <p:strVal val="#ppt_w"/>
                                          </p:val>
                                        </p:tav>
                                      </p:tavLst>
                                    </p:anim>
                                    <p:anim calcmode="lin" valueType="num">
                                      <p:cBhvr>
                                        <p:cTn id="50" dur="200" fill="hold"/>
                                        <p:tgtEl>
                                          <p:spTgt spid="377"/>
                                        </p:tgtEl>
                                        <p:attrNameLst>
                                          <p:attrName>ppt_h</p:attrName>
                                        </p:attrNameLst>
                                      </p:cBhvr>
                                      <p:tavLst>
                                        <p:tav tm="0">
                                          <p:val>
                                            <p:fltVal val="0"/>
                                          </p:val>
                                        </p:tav>
                                        <p:tav tm="100000">
                                          <p:val>
                                            <p:strVal val="#ppt_h"/>
                                          </p:val>
                                        </p:tav>
                                      </p:tavLst>
                                    </p:anim>
                                    <p:animEffect transition="in" filter="fade">
                                      <p:cBhvr>
                                        <p:cTn id="51" dur="200"/>
                                        <p:tgtEl>
                                          <p:spTgt spid="377"/>
                                        </p:tgtEl>
                                      </p:cBhvr>
                                    </p:animEffect>
                                    <p:anim calcmode="lin" valueType="num">
                                      <p:cBhvr>
                                        <p:cTn id="52" dur="200" fill="hold"/>
                                        <p:tgtEl>
                                          <p:spTgt spid="377"/>
                                        </p:tgtEl>
                                        <p:attrNameLst>
                                          <p:attrName>ppt_x</p:attrName>
                                        </p:attrNameLst>
                                      </p:cBhvr>
                                      <p:tavLst>
                                        <p:tav tm="0">
                                          <p:val>
                                            <p:fltVal val="0.5"/>
                                          </p:val>
                                        </p:tav>
                                        <p:tav tm="100000">
                                          <p:val>
                                            <p:strVal val="#ppt_x"/>
                                          </p:val>
                                        </p:tav>
                                      </p:tavLst>
                                    </p:anim>
                                    <p:anim calcmode="lin" valueType="num">
                                      <p:cBhvr>
                                        <p:cTn id="53" dur="200" fill="hold"/>
                                        <p:tgtEl>
                                          <p:spTgt spid="377"/>
                                        </p:tgtEl>
                                        <p:attrNameLst>
                                          <p:attrName>ppt_y</p:attrName>
                                        </p:attrNameLst>
                                      </p:cBhvr>
                                      <p:tavLst>
                                        <p:tav tm="0">
                                          <p:val>
                                            <p:fltVal val="0.5"/>
                                          </p:val>
                                        </p:tav>
                                        <p:tav tm="100000">
                                          <p:val>
                                            <p:strVal val="#ppt_y"/>
                                          </p:val>
                                        </p:tav>
                                      </p:tavLst>
                                    </p:anim>
                                  </p:childTnLst>
                                </p:cTn>
                              </p:par>
                              <p:par>
                                <p:cTn id="54" presetID="14" presetClass="entr" presetSubtype="10" fill="hold" grpId="0" nodeType="withEffect">
                                  <p:stCondLst>
                                    <p:cond delay="0"/>
                                  </p:stCondLst>
                                  <p:childTnLst>
                                    <p:set>
                                      <p:cBhvr>
                                        <p:cTn id="55" dur="1" fill="hold">
                                          <p:stCondLst>
                                            <p:cond delay="0"/>
                                          </p:stCondLst>
                                        </p:cTn>
                                        <p:tgtEl>
                                          <p:spTgt spid="384"/>
                                        </p:tgtEl>
                                        <p:attrNameLst>
                                          <p:attrName>style.visibility</p:attrName>
                                        </p:attrNameLst>
                                      </p:cBhvr>
                                      <p:to>
                                        <p:strVal val="visible"/>
                                      </p:to>
                                    </p:set>
                                    <p:animEffect transition="in" filter="randombar(horizontal)">
                                      <p:cBhvr>
                                        <p:cTn id="56" dur="500"/>
                                        <p:tgtEl>
                                          <p:spTgt spid="384"/>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372"/>
                                        </p:tgtEl>
                                        <p:attrNameLst>
                                          <p:attrName>style.visibility</p:attrName>
                                        </p:attrNameLst>
                                      </p:cBhvr>
                                      <p:to>
                                        <p:strVal val="visible"/>
                                      </p:to>
                                    </p:set>
                                    <p:animEffect transition="in" filter="randombar(horizontal)">
                                      <p:cBhvr>
                                        <p:cTn id="59" dur="500"/>
                                        <p:tgtEl>
                                          <p:spTgt spid="372"/>
                                        </p:tgtEl>
                                      </p:cBhvr>
                                    </p:animEffect>
                                  </p:childTnLst>
                                </p:cTn>
                              </p:par>
                              <p:par>
                                <p:cTn id="60" presetID="47" presetClass="entr" presetSubtype="0" fill="hold" grpId="0" nodeType="withEffect">
                                  <p:stCondLst>
                                    <p:cond delay="300"/>
                                  </p:stCondLst>
                                  <p:childTnLst>
                                    <p:set>
                                      <p:cBhvr>
                                        <p:cTn id="61" dur="1" fill="hold">
                                          <p:stCondLst>
                                            <p:cond delay="0"/>
                                          </p:stCondLst>
                                        </p:cTn>
                                        <p:tgtEl>
                                          <p:spTgt spid="381"/>
                                        </p:tgtEl>
                                        <p:attrNameLst>
                                          <p:attrName>style.visibility</p:attrName>
                                        </p:attrNameLst>
                                      </p:cBhvr>
                                      <p:to>
                                        <p:strVal val="visible"/>
                                      </p:to>
                                    </p:set>
                                    <p:animEffect transition="in" filter="fade">
                                      <p:cBhvr>
                                        <p:cTn id="62" dur="500"/>
                                        <p:tgtEl>
                                          <p:spTgt spid="381"/>
                                        </p:tgtEl>
                                      </p:cBhvr>
                                    </p:animEffect>
                                    <p:anim calcmode="lin" valueType="num">
                                      <p:cBhvr>
                                        <p:cTn id="63" dur="500" fill="hold"/>
                                        <p:tgtEl>
                                          <p:spTgt spid="381"/>
                                        </p:tgtEl>
                                        <p:attrNameLst>
                                          <p:attrName>ppt_x</p:attrName>
                                        </p:attrNameLst>
                                      </p:cBhvr>
                                      <p:tavLst>
                                        <p:tav tm="0">
                                          <p:val>
                                            <p:strVal val="#ppt_x"/>
                                          </p:val>
                                        </p:tav>
                                        <p:tav tm="100000">
                                          <p:val>
                                            <p:strVal val="#ppt_x"/>
                                          </p:val>
                                        </p:tav>
                                      </p:tavLst>
                                    </p:anim>
                                    <p:anim calcmode="lin" valueType="num">
                                      <p:cBhvr>
                                        <p:cTn id="64" dur="500" fill="hold"/>
                                        <p:tgtEl>
                                          <p:spTgt spid="38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500"/>
                                  </p:stCondLst>
                                  <p:childTnLst>
                                    <p:set>
                                      <p:cBhvr>
                                        <p:cTn id="66" dur="1" fill="hold">
                                          <p:stCondLst>
                                            <p:cond delay="0"/>
                                          </p:stCondLst>
                                        </p:cTn>
                                        <p:tgtEl>
                                          <p:spTgt spid="380"/>
                                        </p:tgtEl>
                                        <p:attrNameLst>
                                          <p:attrName>style.visibility</p:attrName>
                                        </p:attrNameLst>
                                      </p:cBhvr>
                                      <p:to>
                                        <p:strVal val="visible"/>
                                      </p:to>
                                    </p:set>
                                    <p:animEffect transition="in" filter="fade">
                                      <p:cBhvr>
                                        <p:cTn id="67" dur="500"/>
                                        <p:tgtEl>
                                          <p:spTgt spid="380"/>
                                        </p:tgtEl>
                                      </p:cBhvr>
                                    </p:animEffect>
                                    <p:anim calcmode="lin" valueType="num">
                                      <p:cBhvr>
                                        <p:cTn id="68" dur="500" fill="hold"/>
                                        <p:tgtEl>
                                          <p:spTgt spid="380"/>
                                        </p:tgtEl>
                                        <p:attrNameLst>
                                          <p:attrName>ppt_x</p:attrName>
                                        </p:attrNameLst>
                                      </p:cBhvr>
                                      <p:tavLst>
                                        <p:tav tm="0">
                                          <p:val>
                                            <p:strVal val="#ppt_x"/>
                                          </p:val>
                                        </p:tav>
                                        <p:tav tm="100000">
                                          <p:val>
                                            <p:strVal val="#ppt_x"/>
                                          </p:val>
                                        </p:tav>
                                      </p:tavLst>
                                    </p:anim>
                                    <p:anim calcmode="lin" valueType="num">
                                      <p:cBhvr>
                                        <p:cTn id="69" dur="500" fill="hold"/>
                                        <p:tgtEl>
                                          <p:spTgt spid="380"/>
                                        </p:tgtEl>
                                        <p:attrNameLst>
                                          <p:attrName>ppt_y</p:attrName>
                                        </p:attrNameLst>
                                      </p:cBhvr>
                                      <p:tavLst>
                                        <p:tav tm="0">
                                          <p:val>
                                            <p:strVal val="#ppt_y+.1"/>
                                          </p:val>
                                        </p:tav>
                                        <p:tav tm="100000">
                                          <p:val>
                                            <p:strVal val="#ppt_y"/>
                                          </p:val>
                                        </p:tav>
                                      </p:tavLst>
                                    </p:anim>
                                  </p:childTnLst>
                                </p:cTn>
                              </p:par>
                              <p:par>
                                <p:cTn id="70" presetID="55" presetClass="entr" presetSubtype="0" fill="hold" grpId="0" nodeType="withEffect">
                                  <p:stCondLst>
                                    <p:cond delay="600"/>
                                  </p:stCondLst>
                                  <p:childTnLst>
                                    <p:set>
                                      <p:cBhvr>
                                        <p:cTn id="71" dur="1" fill="hold">
                                          <p:stCondLst>
                                            <p:cond delay="0"/>
                                          </p:stCondLst>
                                        </p:cTn>
                                        <p:tgtEl>
                                          <p:spTgt spid="397"/>
                                        </p:tgtEl>
                                        <p:attrNameLst>
                                          <p:attrName>style.visibility</p:attrName>
                                        </p:attrNameLst>
                                      </p:cBhvr>
                                      <p:to>
                                        <p:strVal val="visible"/>
                                      </p:to>
                                    </p:set>
                                    <p:anim calcmode="lin" valueType="num">
                                      <p:cBhvr>
                                        <p:cTn id="72" dur="300" fill="hold"/>
                                        <p:tgtEl>
                                          <p:spTgt spid="397"/>
                                        </p:tgtEl>
                                        <p:attrNameLst>
                                          <p:attrName>ppt_w</p:attrName>
                                        </p:attrNameLst>
                                      </p:cBhvr>
                                      <p:tavLst>
                                        <p:tav tm="0">
                                          <p:val>
                                            <p:strVal val="#ppt_w*0.70"/>
                                          </p:val>
                                        </p:tav>
                                        <p:tav tm="100000">
                                          <p:val>
                                            <p:strVal val="#ppt_w"/>
                                          </p:val>
                                        </p:tav>
                                      </p:tavLst>
                                    </p:anim>
                                    <p:anim calcmode="lin" valueType="num">
                                      <p:cBhvr>
                                        <p:cTn id="73" dur="300" fill="hold"/>
                                        <p:tgtEl>
                                          <p:spTgt spid="397"/>
                                        </p:tgtEl>
                                        <p:attrNameLst>
                                          <p:attrName>ppt_h</p:attrName>
                                        </p:attrNameLst>
                                      </p:cBhvr>
                                      <p:tavLst>
                                        <p:tav tm="0">
                                          <p:val>
                                            <p:strVal val="#ppt_h"/>
                                          </p:val>
                                        </p:tav>
                                        <p:tav tm="100000">
                                          <p:val>
                                            <p:strVal val="#ppt_h"/>
                                          </p:val>
                                        </p:tav>
                                      </p:tavLst>
                                    </p:anim>
                                    <p:animEffect transition="in" filter="fade">
                                      <p:cBhvr>
                                        <p:cTn id="74" dur="300"/>
                                        <p:tgtEl>
                                          <p:spTgt spid="397"/>
                                        </p:tgtEl>
                                      </p:cBhvr>
                                    </p:animEffect>
                                  </p:childTnLst>
                                </p:cTn>
                              </p:par>
                              <p:par>
                                <p:cTn id="75" presetID="53" presetClass="entr" presetSubtype="528" fill="hold" grpId="0" nodeType="withEffect">
                                  <p:stCondLst>
                                    <p:cond delay="700"/>
                                  </p:stCondLst>
                                  <p:childTnLst>
                                    <p:set>
                                      <p:cBhvr>
                                        <p:cTn id="76" dur="1" fill="hold">
                                          <p:stCondLst>
                                            <p:cond delay="0"/>
                                          </p:stCondLst>
                                        </p:cTn>
                                        <p:tgtEl>
                                          <p:spTgt spid="382"/>
                                        </p:tgtEl>
                                        <p:attrNameLst>
                                          <p:attrName>style.visibility</p:attrName>
                                        </p:attrNameLst>
                                      </p:cBhvr>
                                      <p:to>
                                        <p:strVal val="visible"/>
                                      </p:to>
                                    </p:set>
                                    <p:anim calcmode="lin" valueType="num">
                                      <p:cBhvr>
                                        <p:cTn id="77" dur="200" fill="hold"/>
                                        <p:tgtEl>
                                          <p:spTgt spid="382"/>
                                        </p:tgtEl>
                                        <p:attrNameLst>
                                          <p:attrName>ppt_w</p:attrName>
                                        </p:attrNameLst>
                                      </p:cBhvr>
                                      <p:tavLst>
                                        <p:tav tm="0">
                                          <p:val>
                                            <p:fltVal val="0"/>
                                          </p:val>
                                        </p:tav>
                                        <p:tav tm="100000">
                                          <p:val>
                                            <p:strVal val="#ppt_w"/>
                                          </p:val>
                                        </p:tav>
                                      </p:tavLst>
                                    </p:anim>
                                    <p:anim calcmode="lin" valueType="num">
                                      <p:cBhvr>
                                        <p:cTn id="78" dur="200" fill="hold"/>
                                        <p:tgtEl>
                                          <p:spTgt spid="382"/>
                                        </p:tgtEl>
                                        <p:attrNameLst>
                                          <p:attrName>ppt_h</p:attrName>
                                        </p:attrNameLst>
                                      </p:cBhvr>
                                      <p:tavLst>
                                        <p:tav tm="0">
                                          <p:val>
                                            <p:fltVal val="0"/>
                                          </p:val>
                                        </p:tav>
                                        <p:tav tm="100000">
                                          <p:val>
                                            <p:strVal val="#ppt_h"/>
                                          </p:val>
                                        </p:tav>
                                      </p:tavLst>
                                    </p:anim>
                                    <p:animEffect transition="in" filter="fade">
                                      <p:cBhvr>
                                        <p:cTn id="79" dur="200"/>
                                        <p:tgtEl>
                                          <p:spTgt spid="382"/>
                                        </p:tgtEl>
                                      </p:cBhvr>
                                    </p:animEffect>
                                    <p:anim calcmode="lin" valueType="num">
                                      <p:cBhvr>
                                        <p:cTn id="80" dur="200" fill="hold"/>
                                        <p:tgtEl>
                                          <p:spTgt spid="382"/>
                                        </p:tgtEl>
                                        <p:attrNameLst>
                                          <p:attrName>ppt_x</p:attrName>
                                        </p:attrNameLst>
                                      </p:cBhvr>
                                      <p:tavLst>
                                        <p:tav tm="0">
                                          <p:val>
                                            <p:fltVal val="0.5"/>
                                          </p:val>
                                        </p:tav>
                                        <p:tav tm="100000">
                                          <p:val>
                                            <p:strVal val="#ppt_x"/>
                                          </p:val>
                                        </p:tav>
                                      </p:tavLst>
                                    </p:anim>
                                    <p:anim calcmode="lin" valueType="num">
                                      <p:cBhvr>
                                        <p:cTn id="81" dur="200" fill="hold"/>
                                        <p:tgtEl>
                                          <p:spTgt spid="382"/>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900"/>
                                  </p:stCondLst>
                                  <p:childTnLst>
                                    <p:set>
                                      <p:cBhvr>
                                        <p:cTn id="83" dur="1" fill="hold">
                                          <p:stCondLst>
                                            <p:cond delay="0"/>
                                          </p:stCondLst>
                                        </p:cTn>
                                        <p:tgtEl>
                                          <p:spTgt spid="383"/>
                                        </p:tgtEl>
                                        <p:attrNameLst>
                                          <p:attrName>style.visibility</p:attrName>
                                        </p:attrNameLst>
                                      </p:cBhvr>
                                      <p:to>
                                        <p:strVal val="visible"/>
                                      </p:to>
                                    </p:set>
                                    <p:anim calcmode="lin" valueType="num">
                                      <p:cBhvr>
                                        <p:cTn id="84" dur="200" fill="hold"/>
                                        <p:tgtEl>
                                          <p:spTgt spid="383"/>
                                        </p:tgtEl>
                                        <p:attrNameLst>
                                          <p:attrName>ppt_w</p:attrName>
                                        </p:attrNameLst>
                                      </p:cBhvr>
                                      <p:tavLst>
                                        <p:tav tm="0">
                                          <p:val>
                                            <p:fltVal val="0"/>
                                          </p:val>
                                        </p:tav>
                                        <p:tav tm="100000">
                                          <p:val>
                                            <p:strVal val="#ppt_w"/>
                                          </p:val>
                                        </p:tav>
                                      </p:tavLst>
                                    </p:anim>
                                    <p:anim calcmode="lin" valueType="num">
                                      <p:cBhvr>
                                        <p:cTn id="85" dur="200" fill="hold"/>
                                        <p:tgtEl>
                                          <p:spTgt spid="383"/>
                                        </p:tgtEl>
                                        <p:attrNameLst>
                                          <p:attrName>ppt_h</p:attrName>
                                        </p:attrNameLst>
                                      </p:cBhvr>
                                      <p:tavLst>
                                        <p:tav tm="0">
                                          <p:val>
                                            <p:fltVal val="0"/>
                                          </p:val>
                                        </p:tav>
                                        <p:tav tm="100000">
                                          <p:val>
                                            <p:strVal val="#ppt_h"/>
                                          </p:val>
                                        </p:tav>
                                      </p:tavLst>
                                    </p:anim>
                                    <p:animEffect transition="in" filter="fade">
                                      <p:cBhvr>
                                        <p:cTn id="86" dur="200"/>
                                        <p:tgtEl>
                                          <p:spTgt spid="383"/>
                                        </p:tgtEl>
                                      </p:cBhvr>
                                    </p:animEffect>
                                    <p:anim calcmode="lin" valueType="num">
                                      <p:cBhvr>
                                        <p:cTn id="87" dur="200" fill="hold"/>
                                        <p:tgtEl>
                                          <p:spTgt spid="383"/>
                                        </p:tgtEl>
                                        <p:attrNameLst>
                                          <p:attrName>ppt_x</p:attrName>
                                        </p:attrNameLst>
                                      </p:cBhvr>
                                      <p:tavLst>
                                        <p:tav tm="0">
                                          <p:val>
                                            <p:fltVal val="0.5"/>
                                          </p:val>
                                        </p:tav>
                                        <p:tav tm="100000">
                                          <p:val>
                                            <p:strVal val="#ppt_x"/>
                                          </p:val>
                                        </p:tav>
                                      </p:tavLst>
                                    </p:anim>
                                    <p:anim calcmode="lin" valueType="num">
                                      <p:cBhvr>
                                        <p:cTn id="88" dur="200" fill="hold"/>
                                        <p:tgtEl>
                                          <p:spTgt spid="383"/>
                                        </p:tgtEl>
                                        <p:attrNameLst>
                                          <p:attrName>ppt_y</p:attrName>
                                        </p:attrNameLst>
                                      </p:cBhvr>
                                      <p:tavLst>
                                        <p:tav tm="0">
                                          <p:val>
                                            <p:fltVal val="0.5"/>
                                          </p:val>
                                        </p:tav>
                                        <p:tav tm="100000">
                                          <p:val>
                                            <p:strVal val="#ppt_y"/>
                                          </p:val>
                                        </p:tav>
                                      </p:tavLst>
                                    </p:anim>
                                  </p:childTnLst>
                                </p:cTn>
                              </p:par>
                              <p:par>
                                <p:cTn id="89" presetID="55" presetClass="entr" presetSubtype="0" fill="hold" grpId="0" nodeType="withEffect">
                                  <p:stCondLst>
                                    <p:cond delay="900"/>
                                  </p:stCondLst>
                                  <p:childTnLst>
                                    <p:set>
                                      <p:cBhvr>
                                        <p:cTn id="90" dur="1" fill="hold">
                                          <p:stCondLst>
                                            <p:cond delay="0"/>
                                          </p:stCondLst>
                                        </p:cTn>
                                        <p:tgtEl>
                                          <p:spTgt spid="396"/>
                                        </p:tgtEl>
                                        <p:attrNameLst>
                                          <p:attrName>style.visibility</p:attrName>
                                        </p:attrNameLst>
                                      </p:cBhvr>
                                      <p:to>
                                        <p:strVal val="visible"/>
                                      </p:to>
                                    </p:set>
                                    <p:anim calcmode="lin" valueType="num">
                                      <p:cBhvr>
                                        <p:cTn id="91" dur="300" fill="hold"/>
                                        <p:tgtEl>
                                          <p:spTgt spid="396"/>
                                        </p:tgtEl>
                                        <p:attrNameLst>
                                          <p:attrName>ppt_w</p:attrName>
                                        </p:attrNameLst>
                                      </p:cBhvr>
                                      <p:tavLst>
                                        <p:tav tm="0">
                                          <p:val>
                                            <p:strVal val="#ppt_w*0.70"/>
                                          </p:val>
                                        </p:tav>
                                        <p:tav tm="100000">
                                          <p:val>
                                            <p:strVal val="#ppt_w"/>
                                          </p:val>
                                        </p:tav>
                                      </p:tavLst>
                                    </p:anim>
                                    <p:anim calcmode="lin" valueType="num">
                                      <p:cBhvr>
                                        <p:cTn id="92" dur="300" fill="hold"/>
                                        <p:tgtEl>
                                          <p:spTgt spid="396"/>
                                        </p:tgtEl>
                                        <p:attrNameLst>
                                          <p:attrName>ppt_h</p:attrName>
                                        </p:attrNameLst>
                                      </p:cBhvr>
                                      <p:tavLst>
                                        <p:tav tm="0">
                                          <p:val>
                                            <p:strVal val="#ppt_h"/>
                                          </p:val>
                                        </p:tav>
                                        <p:tav tm="100000">
                                          <p:val>
                                            <p:strVal val="#ppt_h"/>
                                          </p:val>
                                        </p:tav>
                                      </p:tavLst>
                                    </p:anim>
                                    <p:animEffect transition="in" filter="fade">
                                      <p:cBhvr>
                                        <p:cTn id="93" dur="300"/>
                                        <p:tgtEl>
                                          <p:spTgt spid="396"/>
                                        </p:tgtEl>
                                      </p:cBhvr>
                                    </p:animEffect>
                                  </p:childTnLst>
                                </p:cTn>
                              </p:par>
                              <p:par>
                                <p:cTn id="94" presetID="14" presetClass="entr" presetSubtype="10" fill="hold" grpId="0" nodeType="withEffect">
                                  <p:stCondLst>
                                    <p:cond delay="900"/>
                                  </p:stCondLst>
                                  <p:childTnLst>
                                    <p:set>
                                      <p:cBhvr>
                                        <p:cTn id="95" dur="1" fill="hold">
                                          <p:stCondLst>
                                            <p:cond delay="0"/>
                                          </p:stCondLst>
                                        </p:cTn>
                                        <p:tgtEl>
                                          <p:spTgt spid="373"/>
                                        </p:tgtEl>
                                        <p:attrNameLst>
                                          <p:attrName>style.visibility</p:attrName>
                                        </p:attrNameLst>
                                      </p:cBhvr>
                                      <p:to>
                                        <p:strVal val="visible"/>
                                      </p:to>
                                    </p:set>
                                    <p:animEffect transition="in" filter="randombar(horizontal)">
                                      <p:cBhvr>
                                        <p:cTn id="96" dur="500"/>
                                        <p:tgtEl>
                                          <p:spTgt spid="373"/>
                                        </p:tgtEl>
                                      </p:cBhvr>
                                    </p:animEffect>
                                  </p:childTnLst>
                                </p:cTn>
                              </p:par>
                              <p:par>
                                <p:cTn id="97" presetID="53" presetClass="entr" presetSubtype="528" fill="hold" grpId="0" nodeType="withEffect">
                                  <p:stCondLst>
                                    <p:cond delay="900"/>
                                  </p:stCondLst>
                                  <p:childTnLst>
                                    <p:set>
                                      <p:cBhvr>
                                        <p:cTn id="98" dur="1" fill="hold">
                                          <p:stCondLst>
                                            <p:cond delay="0"/>
                                          </p:stCondLst>
                                        </p:cTn>
                                        <p:tgtEl>
                                          <p:spTgt spid="386"/>
                                        </p:tgtEl>
                                        <p:attrNameLst>
                                          <p:attrName>style.visibility</p:attrName>
                                        </p:attrNameLst>
                                      </p:cBhvr>
                                      <p:to>
                                        <p:strVal val="visible"/>
                                      </p:to>
                                    </p:set>
                                    <p:anim calcmode="lin" valueType="num">
                                      <p:cBhvr>
                                        <p:cTn id="99" dur="200" fill="hold"/>
                                        <p:tgtEl>
                                          <p:spTgt spid="386"/>
                                        </p:tgtEl>
                                        <p:attrNameLst>
                                          <p:attrName>ppt_w</p:attrName>
                                        </p:attrNameLst>
                                      </p:cBhvr>
                                      <p:tavLst>
                                        <p:tav tm="0">
                                          <p:val>
                                            <p:fltVal val="0"/>
                                          </p:val>
                                        </p:tav>
                                        <p:tav tm="100000">
                                          <p:val>
                                            <p:strVal val="#ppt_w"/>
                                          </p:val>
                                        </p:tav>
                                      </p:tavLst>
                                    </p:anim>
                                    <p:anim calcmode="lin" valueType="num">
                                      <p:cBhvr>
                                        <p:cTn id="100" dur="200" fill="hold"/>
                                        <p:tgtEl>
                                          <p:spTgt spid="386"/>
                                        </p:tgtEl>
                                        <p:attrNameLst>
                                          <p:attrName>ppt_h</p:attrName>
                                        </p:attrNameLst>
                                      </p:cBhvr>
                                      <p:tavLst>
                                        <p:tav tm="0">
                                          <p:val>
                                            <p:fltVal val="0"/>
                                          </p:val>
                                        </p:tav>
                                        <p:tav tm="100000">
                                          <p:val>
                                            <p:strVal val="#ppt_h"/>
                                          </p:val>
                                        </p:tav>
                                      </p:tavLst>
                                    </p:anim>
                                    <p:animEffect transition="in" filter="fade">
                                      <p:cBhvr>
                                        <p:cTn id="101" dur="200"/>
                                        <p:tgtEl>
                                          <p:spTgt spid="386"/>
                                        </p:tgtEl>
                                      </p:cBhvr>
                                    </p:animEffect>
                                    <p:anim calcmode="lin" valueType="num">
                                      <p:cBhvr>
                                        <p:cTn id="102" dur="200" fill="hold"/>
                                        <p:tgtEl>
                                          <p:spTgt spid="386"/>
                                        </p:tgtEl>
                                        <p:attrNameLst>
                                          <p:attrName>ppt_x</p:attrName>
                                        </p:attrNameLst>
                                      </p:cBhvr>
                                      <p:tavLst>
                                        <p:tav tm="0">
                                          <p:val>
                                            <p:fltVal val="0.5"/>
                                          </p:val>
                                        </p:tav>
                                        <p:tav tm="100000">
                                          <p:val>
                                            <p:strVal val="#ppt_x"/>
                                          </p:val>
                                        </p:tav>
                                      </p:tavLst>
                                    </p:anim>
                                    <p:anim calcmode="lin" valueType="num">
                                      <p:cBhvr>
                                        <p:cTn id="103" dur="200" fill="hold"/>
                                        <p:tgtEl>
                                          <p:spTgt spid="386"/>
                                        </p:tgtEl>
                                        <p:attrNameLst>
                                          <p:attrName>ppt_y</p:attrName>
                                        </p:attrNameLst>
                                      </p:cBhvr>
                                      <p:tavLst>
                                        <p:tav tm="0">
                                          <p:val>
                                            <p:fltVal val="0.5"/>
                                          </p:val>
                                        </p:tav>
                                        <p:tav tm="100000">
                                          <p:val>
                                            <p:strVal val="#ppt_y"/>
                                          </p:val>
                                        </p:tav>
                                      </p:tavLst>
                                    </p:anim>
                                  </p:childTnLst>
                                </p:cTn>
                              </p:par>
                              <p:par>
                                <p:cTn id="104" presetID="55" presetClass="entr" presetSubtype="0" fill="hold" grpId="0" nodeType="withEffect">
                                  <p:stCondLst>
                                    <p:cond delay="1000"/>
                                  </p:stCondLst>
                                  <p:childTnLst>
                                    <p:set>
                                      <p:cBhvr>
                                        <p:cTn id="105" dur="1" fill="hold">
                                          <p:stCondLst>
                                            <p:cond delay="0"/>
                                          </p:stCondLst>
                                        </p:cTn>
                                        <p:tgtEl>
                                          <p:spTgt spid="413"/>
                                        </p:tgtEl>
                                        <p:attrNameLst>
                                          <p:attrName>style.visibility</p:attrName>
                                        </p:attrNameLst>
                                      </p:cBhvr>
                                      <p:to>
                                        <p:strVal val="visible"/>
                                      </p:to>
                                    </p:set>
                                    <p:anim calcmode="lin" valueType="num">
                                      <p:cBhvr>
                                        <p:cTn id="106" dur="300" fill="hold"/>
                                        <p:tgtEl>
                                          <p:spTgt spid="413"/>
                                        </p:tgtEl>
                                        <p:attrNameLst>
                                          <p:attrName>ppt_w</p:attrName>
                                        </p:attrNameLst>
                                      </p:cBhvr>
                                      <p:tavLst>
                                        <p:tav tm="0">
                                          <p:val>
                                            <p:strVal val="#ppt_w*0.70"/>
                                          </p:val>
                                        </p:tav>
                                        <p:tav tm="100000">
                                          <p:val>
                                            <p:strVal val="#ppt_w"/>
                                          </p:val>
                                        </p:tav>
                                      </p:tavLst>
                                    </p:anim>
                                    <p:anim calcmode="lin" valueType="num">
                                      <p:cBhvr>
                                        <p:cTn id="107" dur="300" fill="hold"/>
                                        <p:tgtEl>
                                          <p:spTgt spid="413"/>
                                        </p:tgtEl>
                                        <p:attrNameLst>
                                          <p:attrName>ppt_h</p:attrName>
                                        </p:attrNameLst>
                                      </p:cBhvr>
                                      <p:tavLst>
                                        <p:tav tm="0">
                                          <p:val>
                                            <p:strVal val="#ppt_h"/>
                                          </p:val>
                                        </p:tav>
                                        <p:tav tm="100000">
                                          <p:val>
                                            <p:strVal val="#ppt_h"/>
                                          </p:val>
                                        </p:tav>
                                      </p:tavLst>
                                    </p:anim>
                                    <p:animEffect transition="in" filter="fade">
                                      <p:cBhvr>
                                        <p:cTn id="108" dur="300"/>
                                        <p:tgtEl>
                                          <p:spTgt spid="413"/>
                                        </p:tgtEl>
                                      </p:cBhvr>
                                    </p:animEffect>
                                  </p:childTnLst>
                                </p:cTn>
                              </p:par>
                              <p:par>
                                <p:cTn id="109" presetID="47" presetClass="entr" presetSubtype="0" fill="hold" grpId="0" nodeType="withEffect">
                                  <p:stCondLst>
                                    <p:cond delay="1200"/>
                                  </p:stCondLst>
                                  <p:childTnLst>
                                    <p:set>
                                      <p:cBhvr>
                                        <p:cTn id="110" dur="1" fill="hold">
                                          <p:stCondLst>
                                            <p:cond delay="0"/>
                                          </p:stCondLst>
                                        </p:cTn>
                                        <p:tgtEl>
                                          <p:spTgt spid="375"/>
                                        </p:tgtEl>
                                        <p:attrNameLst>
                                          <p:attrName>style.visibility</p:attrName>
                                        </p:attrNameLst>
                                      </p:cBhvr>
                                      <p:to>
                                        <p:strVal val="visible"/>
                                      </p:to>
                                    </p:set>
                                    <p:animEffect transition="in" filter="fade">
                                      <p:cBhvr>
                                        <p:cTn id="111" dur="700"/>
                                        <p:tgtEl>
                                          <p:spTgt spid="375"/>
                                        </p:tgtEl>
                                      </p:cBhvr>
                                    </p:animEffect>
                                    <p:anim calcmode="lin" valueType="num">
                                      <p:cBhvr>
                                        <p:cTn id="112" dur="700" fill="hold"/>
                                        <p:tgtEl>
                                          <p:spTgt spid="375"/>
                                        </p:tgtEl>
                                        <p:attrNameLst>
                                          <p:attrName>ppt_x</p:attrName>
                                        </p:attrNameLst>
                                      </p:cBhvr>
                                      <p:tavLst>
                                        <p:tav tm="0">
                                          <p:val>
                                            <p:strVal val="#ppt_x"/>
                                          </p:val>
                                        </p:tav>
                                        <p:tav tm="100000">
                                          <p:val>
                                            <p:strVal val="#ppt_x"/>
                                          </p:val>
                                        </p:tav>
                                      </p:tavLst>
                                    </p:anim>
                                    <p:anim calcmode="lin" valueType="num">
                                      <p:cBhvr>
                                        <p:cTn id="113" dur="700" fill="hold"/>
                                        <p:tgtEl>
                                          <p:spTgt spid="375"/>
                                        </p:tgtEl>
                                        <p:attrNameLst>
                                          <p:attrName>ppt_y</p:attrName>
                                        </p:attrNameLst>
                                      </p:cBhvr>
                                      <p:tavLst>
                                        <p:tav tm="0">
                                          <p:val>
                                            <p:strVal val="#ppt_y-.1"/>
                                          </p:val>
                                        </p:tav>
                                        <p:tav tm="100000">
                                          <p:val>
                                            <p:strVal val="#ppt_y"/>
                                          </p:val>
                                        </p:tav>
                                      </p:tavLst>
                                    </p:anim>
                                  </p:childTnLst>
                                </p:cTn>
                              </p:par>
                              <p:par>
                                <p:cTn id="114" presetID="53" presetClass="entr" presetSubtype="528" fill="hold" grpId="0" nodeType="withEffect">
                                  <p:stCondLst>
                                    <p:cond delay="1200"/>
                                  </p:stCondLst>
                                  <p:childTnLst>
                                    <p:set>
                                      <p:cBhvr>
                                        <p:cTn id="115" dur="1" fill="hold">
                                          <p:stCondLst>
                                            <p:cond delay="0"/>
                                          </p:stCondLst>
                                        </p:cTn>
                                        <p:tgtEl>
                                          <p:spTgt spid="392"/>
                                        </p:tgtEl>
                                        <p:attrNameLst>
                                          <p:attrName>style.visibility</p:attrName>
                                        </p:attrNameLst>
                                      </p:cBhvr>
                                      <p:to>
                                        <p:strVal val="visible"/>
                                      </p:to>
                                    </p:set>
                                    <p:anim calcmode="lin" valueType="num">
                                      <p:cBhvr>
                                        <p:cTn id="116" dur="200" fill="hold"/>
                                        <p:tgtEl>
                                          <p:spTgt spid="392"/>
                                        </p:tgtEl>
                                        <p:attrNameLst>
                                          <p:attrName>ppt_w</p:attrName>
                                        </p:attrNameLst>
                                      </p:cBhvr>
                                      <p:tavLst>
                                        <p:tav tm="0">
                                          <p:val>
                                            <p:fltVal val="0"/>
                                          </p:val>
                                        </p:tav>
                                        <p:tav tm="100000">
                                          <p:val>
                                            <p:strVal val="#ppt_w"/>
                                          </p:val>
                                        </p:tav>
                                      </p:tavLst>
                                    </p:anim>
                                    <p:anim calcmode="lin" valueType="num">
                                      <p:cBhvr>
                                        <p:cTn id="117" dur="200" fill="hold"/>
                                        <p:tgtEl>
                                          <p:spTgt spid="392"/>
                                        </p:tgtEl>
                                        <p:attrNameLst>
                                          <p:attrName>ppt_h</p:attrName>
                                        </p:attrNameLst>
                                      </p:cBhvr>
                                      <p:tavLst>
                                        <p:tav tm="0">
                                          <p:val>
                                            <p:fltVal val="0"/>
                                          </p:val>
                                        </p:tav>
                                        <p:tav tm="100000">
                                          <p:val>
                                            <p:strVal val="#ppt_h"/>
                                          </p:val>
                                        </p:tav>
                                      </p:tavLst>
                                    </p:anim>
                                    <p:animEffect transition="in" filter="fade">
                                      <p:cBhvr>
                                        <p:cTn id="118" dur="200"/>
                                        <p:tgtEl>
                                          <p:spTgt spid="392"/>
                                        </p:tgtEl>
                                      </p:cBhvr>
                                    </p:animEffect>
                                    <p:anim calcmode="lin" valueType="num">
                                      <p:cBhvr>
                                        <p:cTn id="119" dur="200" fill="hold"/>
                                        <p:tgtEl>
                                          <p:spTgt spid="392"/>
                                        </p:tgtEl>
                                        <p:attrNameLst>
                                          <p:attrName>ppt_x</p:attrName>
                                        </p:attrNameLst>
                                      </p:cBhvr>
                                      <p:tavLst>
                                        <p:tav tm="0">
                                          <p:val>
                                            <p:fltVal val="0.5"/>
                                          </p:val>
                                        </p:tav>
                                        <p:tav tm="100000">
                                          <p:val>
                                            <p:strVal val="#ppt_x"/>
                                          </p:val>
                                        </p:tav>
                                      </p:tavLst>
                                    </p:anim>
                                    <p:anim calcmode="lin" valueType="num">
                                      <p:cBhvr>
                                        <p:cTn id="120" dur="200" fill="hold"/>
                                        <p:tgtEl>
                                          <p:spTgt spid="392"/>
                                        </p:tgtEl>
                                        <p:attrNameLst>
                                          <p:attrName>ppt_y</p:attrName>
                                        </p:attrNameLst>
                                      </p:cBhvr>
                                      <p:tavLst>
                                        <p:tav tm="0">
                                          <p:val>
                                            <p:fltVal val="0.5"/>
                                          </p:val>
                                        </p:tav>
                                        <p:tav tm="100000">
                                          <p:val>
                                            <p:strVal val="#ppt_y"/>
                                          </p:val>
                                        </p:tav>
                                      </p:tavLst>
                                    </p:anim>
                                  </p:childTnLst>
                                </p:cTn>
                              </p:par>
                              <p:par>
                                <p:cTn id="121" presetID="42" presetClass="entr" presetSubtype="0" fill="hold" grpId="0" nodeType="withEffect">
                                  <p:stCondLst>
                                    <p:cond delay="1500"/>
                                  </p:stCondLst>
                                  <p:childTnLst>
                                    <p:set>
                                      <p:cBhvr>
                                        <p:cTn id="122" dur="1" fill="hold">
                                          <p:stCondLst>
                                            <p:cond delay="0"/>
                                          </p:stCondLst>
                                        </p:cTn>
                                        <p:tgtEl>
                                          <p:spTgt spid="398"/>
                                        </p:tgtEl>
                                        <p:attrNameLst>
                                          <p:attrName>style.visibility</p:attrName>
                                        </p:attrNameLst>
                                      </p:cBhvr>
                                      <p:to>
                                        <p:strVal val="visible"/>
                                      </p:to>
                                    </p:set>
                                    <p:animEffect transition="in" filter="fade">
                                      <p:cBhvr>
                                        <p:cTn id="123" dur="500"/>
                                        <p:tgtEl>
                                          <p:spTgt spid="398"/>
                                        </p:tgtEl>
                                      </p:cBhvr>
                                    </p:animEffect>
                                    <p:anim calcmode="lin" valueType="num">
                                      <p:cBhvr>
                                        <p:cTn id="124" dur="500" fill="hold"/>
                                        <p:tgtEl>
                                          <p:spTgt spid="398"/>
                                        </p:tgtEl>
                                        <p:attrNameLst>
                                          <p:attrName>ppt_x</p:attrName>
                                        </p:attrNameLst>
                                      </p:cBhvr>
                                      <p:tavLst>
                                        <p:tav tm="0">
                                          <p:val>
                                            <p:strVal val="#ppt_x"/>
                                          </p:val>
                                        </p:tav>
                                        <p:tav tm="100000">
                                          <p:val>
                                            <p:strVal val="#ppt_x"/>
                                          </p:val>
                                        </p:tav>
                                      </p:tavLst>
                                    </p:anim>
                                    <p:anim calcmode="lin" valueType="num">
                                      <p:cBhvr>
                                        <p:cTn id="125" dur="500" fill="hold"/>
                                        <p:tgtEl>
                                          <p:spTgt spid="398"/>
                                        </p:tgtEl>
                                        <p:attrNameLst>
                                          <p:attrName>ppt_y</p:attrName>
                                        </p:attrNameLst>
                                      </p:cBhvr>
                                      <p:tavLst>
                                        <p:tav tm="0">
                                          <p:val>
                                            <p:strVal val="#ppt_y+.1"/>
                                          </p:val>
                                        </p:tav>
                                        <p:tav tm="100000">
                                          <p:val>
                                            <p:strVal val="#ppt_y"/>
                                          </p:val>
                                        </p:tav>
                                      </p:tavLst>
                                    </p:anim>
                                  </p:childTnLst>
                                </p:cTn>
                              </p:par>
                            </p:childTnLst>
                          </p:cTn>
                        </p:par>
                        <p:par>
                          <p:cTn id="126" fill="hold">
                            <p:stCondLst>
                              <p:cond delay="7100"/>
                            </p:stCondLst>
                            <p:childTnLst>
                              <p:par>
                                <p:cTn id="127" presetID="53" presetClass="entr" presetSubtype="16" fill="hold" grpId="0" nodeType="afterEffect">
                                  <p:stCondLst>
                                    <p:cond delay="0"/>
                                  </p:stCondLst>
                                  <p:childTnLst>
                                    <p:set>
                                      <p:cBhvr>
                                        <p:cTn id="128" dur="1" fill="hold">
                                          <p:stCondLst>
                                            <p:cond delay="0"/>
                                          </p:stCondLst>
                                        </p:cTn>
                                        <p:tgtEl>
                                          <p:spTgt spid="385"/>
                                        </p:tgtEl>
                                        <p:attrNameLst>
                                          <p:attrName>style.visibility</p:attrName>
                                        </p:attrNameLst>
                                      </p:cBhvr>
                                      <p:to>
                                        <p:strVal val="visible"/>
                                      </p:to>
                                    </p:set>
                                    <p:anim calcmode="lin" valueType="num">
                                      <p:cBhvr>
                                        <p:cTn id="129" dur="200" fill="hold"/>
                                        <p:tgtEl>
                                          <p:spTgt spid="385"/>
                                        </p:tgtEl>
                                        <p:attrNameLst>
                                          <p:attrName>ppt_w</p:attrName>
                                        </p:attrNameLst>
                                      </p:cBhvr>
                                      <p:tavLst>
                                        <p:tav tm="0">
                                          <p:val>
                                            <p:fltVal val="0"/>
                                          </p:val>
                                        </p:tav>
                                        <p:tav tm="100000">
                                          <p:val>
                                            <p:strVal val="#ppt_w"/>
                                          </p:val>
                                        </p:tav>
                                      </p:tavLst>
                                    </p:anim>
                                    <p:anim calcmode="lin" valueType="num">
                                      <p:cBhvr>
                                        <p:cTn id="130" dur="200" fill="hold"/>
                                        <p:tgtEl>
                                          <p:spTgt spid="385"/>
                                        </p:tgtEl>
                                        <p:attrNameLst>
                                          <p:attrName>ppt_h</p:attrName>
                                        </p:attrNameLst>
                                      </p:cBhvr>
                                      <p:tavLst>
                                        <p:tav tm="0">
                                          <p:val>
                                            <p:fltVal val="0"/>
                                          </p:val>
                                        </p:tav>
                                        <p:tav tm="100000">
                                          <p:val>
                                            <p:strVal val="#ppt_h"/>
                                          </p:val>
                                        </p:tav>
                                      </p:tavLst>
                                    </p:anim>
                                    <p:animEffect transition="in" filter="fade">
                                      <p:cBhvr>
                                        <p:cTn id="131" dur="200"/>
                                        <p:tgtEl>
                                          <p:spTgt spid="385"/>
                                        </p:tgtEl>
                                      </p:cBhvr>
                                    </p:animEffect>
                                  </p:childTnLst>
                                </p:cTn>
                              </p:par>
                            </p:childTnLst>
                          </p:cTn>
                        </p:par>
                        <p:par>
                          <p:cTn id="132" fill="hold">
                            <p:stCondLst>
                              <p:cond delay="7300"/>
                            </p:stCondLst>
                            <p:childTnLst>
                              <p:par>
                                <p:cTn id="133" presetID="53" presetClass="entr" presetSubtype="528" fill="hold" grpId="0" nodeType="afterEffect">
                                  <p:stCondLst>
                                    <p:cond delay="0"/>
                                  </p:stCondLst>
                                  <p:childTnLst>
                                    <p:set>
                                      <p:cBhvr>
                                        <p:cTn id="134" dur="1" fill="hold">
                                          <p:stCondLst>
                                            <p:cond delay="0"/>
                                          </p:stCondLst>
                                        </p:cTn>
                                        <p:tgtEl>
                                          <p:spTgt spid="399"/>
                                        </p:tgtEl>
                                        <p:attrNameLst>
                                          <p:attrName>style.visibility</p:attrName>
                                        </p:attrNameLst>
                                      </p:cBhvr>
                                      <p:to>
                                        <p:strVal val="visible"/>
                                      </p:to>
                                    </p:set>
                                    <p:anim calcmode="lin" valueType="num">
                                      <p:cBhvr>
                                        <p:cTn id="135" dur="200" fill="hold"/>
                                        <p:tgtEl>
                                          <p:spTgt spid="399"/>
                                        </p:tgtEl>
                                        <p:attrNameLst>
                                          <p:attrName>ppt_w</p:attrName>
                                        </p:attrNameLst>
                                      </p:cBhvr>
                                      <p:tavLst>
                                        <p:tav tm="0">
                                          <p:val>
                                            <p:fltVal val="0"/>
                                          </p:val>
                                        </p:tav>
                                        <p:tav tm="100000">
                                          <p:val>
                                            <p:strVal val="#ppt_w"/>
                                          </p:val>
                                        </p:tav>
                                      </p:tavLst>
                                    </p:anim>
                                    <p:anim calcmode="lin" valueType="num">
                                      <p:cBhvr>
                                        <p:cTn id="136" dur="200" fill="hold"/>
                                        <p:tgtEl>
                                          <p:spTgt spid="399"/>
                                        </p:tgtEl>
                                        <p:attrNameLst>
                                          <p:attrName>ppt_h</p:attrName>
                                        </p:attrNameLst>
                                      </p:cBhvr>
                                      <p:tavLst>
                                        <p:tav tm="0">
                                          <p:val>
                                            <p:fltVal val="0"/>
                                          </p:val>
                                        </p:tav>
                                        <p:tav tm="100000">
                                          <p:val>
                                            <p:strVal val="#ppt_h"/>
                                          </p:val>
                                        </p:tav>
                                      </p:tavLst>
                                    </p:anim>
                                    <p:animEffect transition="in" filter="fade">
                                      <p:cBhvr>
                                        <p:cTn id="137" dur="200"/>
                                        <p:tgtEl>
                                          <p:spTgt spid="399"/>
                                        </p:tgtEl>
                                      </p:cBhvr>
                                    </p:animEffect>
                                    <p:anim calcmode="lin" valueType="num">
                                      <p:cBhvr>
                                        <p:cTn id="138" dur="200" fill="hold"/>
                                        <p:tgtEl>
                                          <p:spTgt spid="399"/>
                                        </p:tgtEl>
                                        <p:attrNameLst>
                                          <p:attrName>ppt_x</p:attrName>
                                        </p:attrNameLst>
                                      </p:cBhvr>
                                      <p:tavLst>
                                        <p:tav tm="0">
                                          <p:val>
                                            <p:fltVal val="0.5"/>
                                          </p:val>
                                        </p:tav>
                                        <p:tav tm="100000">
                                          <p:val>
                                            <p:strVal val="#ppt_x"/>
                                          </p:val>
                                        </p:tav>
                                      </p:tavLst>
                                    </p:anim>
                                    <p:anim calcmode="lin" valueType="num">
                                      <p:cBhvr>
                                        <p:cTn id="139" dur="200" fill="hold"/>
                                        <p:tgtEl>
                                          <p:spTgt spid="399"/>
                                        </p:tgtEl>
                                        <p:attrNameLst>
                                          <p:attrName>ppt_y</p:attrName>
                                        </p:attrNameLst>
                                      </p:cBhvr>
                                      <p:tavLst>
                                        <p:tav tm="0">
                                          <p:val>
                                            <p:fltVal val="0.5"/>
                                          </p:val>
                                        </p:tav>
                                        <p:tav tm="100000">
                                          <p:val>
                                            <p:strVal val="#ppt_y"/>
                                          </p:val>
                                        </p:tav>
                                      </p:tavLst>
                                    </p:anim>
                                  </p:childTnLst>
                                </p:cTn>
                              </p:par>
                            </p:childTnLst>
                          </p:cTn>
                        </p:par>
                        <p:par>
                          <p:cTn id="140" fill="hold">
                            <p:stCondLst>
                              <p:cond delay="7500"/>
                            </p:stCondLst>
                            <p:childTnLst>
                              <p:par>
                                <p:cTn id="141" presetID="53" presetClass="entr" presetSubtype="528" fill="hold" grpId="0" nodeType="afterEffect">
                                  <p:stCondLst>
                                    <p:cond delay="0"/>
                                  </p:stCondLst>
                                  <p:childTnLst>
                                    <p:set>
                                      <p:cBhvr>
                                        <p:cTn id="142" dur="1" fill="hold">
                                          <p:stCondLst>
                                            <p:cond delay="0"/>
                                          </p:stCondLst>
                                        </p:cTn>
                                        <p:tgtEl>
                                          <p:spTgt spid="390"/>
                                        </p:tgtEl>
                                        <p:attrNameLst>
                                          <p:attrName>style.visibility</p:attrName>
                                        </p:attrNameLst>
                                      </p:cBhvr>
                                      <p:to>
                                        <p:strVal val="visible"/>
                                      </p:to>
                                    </p:set>
                                    <p:anim calcmode="lin" valueType="num">
                                      <p:cBhvr>
                                        <p:cTn id="143" dur="200" fill="hold"/>
                                        <p:tgtEl>
                                          <p:spTgt spid="390"/>
                                        </p:tgtEl>
                                        <p:attrNameLst>
                                          <p:attrName>ppt_w</p:attrName>
                                        </p:attrNameLst>
                                      </p:cBhvr>
                                      <p:tavLst>
                                        <p:tav tm="0">
                                          <p:val>
                                            <p:fltVal val="0"/>
                                          </p:val>
                                        </p:tav>
                                        <p:tav tm="100000">
                                          <p:val>
                                            <p:strVal val="#ppt_w"/>
                                          </p:val>
                                        </p:tav>
                                      </p:tavLst>
                                    </p:anim>
                                    <p:anim calcmode="lin" valueType="num">
                                      <p:cBhvr>
                                        <p:cTn id="144" dur="200" fill="hold"/>
                                        <p:tgtEl>
                                          <p:spTgt spid="390"/>
                                        </p:tgtEl>
                                        <p:attrNameLst>
                                          <p:attrName>ppt_h</p:attrName>
                                        </p:attrNameLst>
                                      </p:cBhvr>
                                      <p:tavLst>
                                        <p:tav tm="0">
                                          <p:val>
                                            <p:fltVal val="0"/>
                                          </p:val>
                                        </p:tav>
                                        <p:tav tm="100000">
                                          <p:val>
                                            <p:strVal val="#ppt_h"/>
                                          </p:val>
                                        </p:tav>
                                      </p:tavLst>
                                    </p:anim>
                                    <p:animEffect transition="in" filter="fade">
                                      <p:cBhvr>
                                        <p:cTn id="145" dur="200"/>
                                        <p:tgtEl>
                                          <p:spTgt spid="390"/>
                                        </p:tgtEl>
                                      </p:cBhvr>
                                    </p:animEffect>
                                    <p:anim calcmode="lin" valueType="num">
                                      <p:cBhvr>
                                        <p:cTn id="146" dur="200" fill="hold"/>
                                        <p:tgtEl>
                                          <p:spTgt spid="390"/>
                                        </p:tgtEl>
                                        <p:attrNameLst>
                                          <p:attrName>ppt_x</p:attrName>
                                        </p:attrNameLst>
                                      </p:cBhvr>
                                      <p:tavLst>
                                        <p:tav tm="0">
                                          <p:val>
                                            <p:fltVal val="0.5"/>
                                          </p:val>
                                        </p:tav>
                                        <p:tav tm="100000">
                                          <p:val>
                                            <p:strVal val="#ppt_x"/>
                                          </p:val>
                                        </p:tav>
                                      </p:tavLst>
                                    </p:anim>
                                    <p:anim calcmode="lin" valueType="num">
                                      <p:cBhvr>
                                        <p:cTn id="147" dur="200" fill="hold"/>
                                        <p:tgtEl>
                                          <p:spTgt spid="390"/>
                                        </p:tgtEl>
                                        <p:attrNameLst>
                                          <p:attrName>ppt_y</p:attrName>
                                        </p:attrNameLst>
                                      </p:cBhvr>
                                      <p:tavLst>
                                        <p:tav tm="0">
                                          <p:val>
                                            <p:fltVal val="0.5"/>
                                          </p:val>
                                        </p:tav>
                                        <p:tav tm="100000">
                                          <p:val>
                                            <p:strVal val="#ppt_y"/>
                                          </p:val>
                                        </p:tav>
                                      </p:tavLst>
                                    </p:anim>
                                  </p:childTnLst>
                                </p:cTn>
                              </p:par>
                              <p:par>
                                <p:cTn id="148" presetID="55" presetClass="entr" presetSubtype="0" fill="hold" grpId="0" nodeType="withEffect">
                                  <p:stCondLst>
                                    <p:cond delay="0"/>
                                  </p:stCondLst>
                                  <p:childTnLst>
                                    <p:set>
                                      <p:cBhvr>
                                        <p:cTn id="149" dur="1" fill="hold">
                                          <p:stCondLst>
                                            <p:cond delay="0"/>
                                          </p:stCondLst>
                                        </p:cTn>
                                        <p:tgtEl>
                                          <p:spTgt spid="395"/>
                                        </p:tgtEl>
                                        <p:attrNameLst>
                                          <p:attrName>style.visibility</p:attrName>
                                        </p:attrNameLst>
                                      </p:cBhvr>
                                      <p:to>
                                        <p:strVal val="visible"/>
                                      </p:to>
                                    </p:set>
                                    <p:anim calcmode="lin" valueType="num">
                                      <p:cBhvr>
                                        <p:cTn id="150" dur="300" fill="hold"/>
                                        <p:tgtEl>
                                          <p:spTgt spid="395"/>
                                        </p:tgtEl>
                                        <p:attrNameLst>
                                          <p:attrName>ppt_w</p:attrName>
                                        </p:attrNameLst>
                                      </p:cBhvr>
                                      <p:tavLst>
                                        <p:tav tm="0">
                                          <p:val>
                                            <p:strVal val="#ppt_w*0.70"/>
                                          </p:val>
                                        </p:tav>
                                        <p:tav tm="100000">
                                          <p:val>
                                            <p:strVal val="#ppt_w"/>
                                          </p:val>
                                        </p:tav>
                                      </p:tavLst>
                                    </p:anim>
                                    <p:anim calcmode="lin" valueType="num">
                                      <p:cBhvr>
                                        <p:cTn id="151" dur="300" fill="hold"/>
                                        <p:tgtEl>
                                          <p:spTgt spid="395"/>
                                        </p:tgtEl>
                                        <p:attrNameLst>
                                          <p:attrName>ppt_h</p:attrName>
                                        </p:attrNameLst>
                                      </p:cBhvr>
                                      <p:tavLst>
                                        <p:tav tm="0">
                                          <p:val>
                                            <p:strVal val="#ppt_h"/>
                                          </p:val>
                                        </p:tav>
                                        <p:tav tm="100000">
                                          <p:val>
                                            <p:strVal val="#ppt_h"/>
                                          </p:val>
                                        </p:tav>
                                      </p:tavLst>
                                    </p:anim>
                                    <p:animEffect transition="in" filter="fade">
                                      <p:cBhvr>
                                        <p:cTn id="152" dur="300"/>
                                        <p:tgtEl>
                                          <p:spTgt spid="395"/>
                                        </p:tgtEl>
                                      </p:cBhvr>
                                    </p:animEffect>
                                  </p:childTnLst>
                                </p:cTn>
                              </p:par>
                            </p:childTnLst>
                          </p:cTn>
                        </p:par>
                        <p:par>
                          <p:cTn id="153" fill="hold">
                            <p:stCondLst>
                              <p:cond delay="7800"/>
                            </p:stCondLst>
                            <p:childTnLst>
                              <p:par>
                                <p:cTn id="154" presetID="53" presetClass="entr" presetSubtype="528" fill="hold" grpId="0" nodeType="afterEffect">
                                  <p:stCondLst>
                                    <p:cond delay="0"/>
                                  </p:stCondLst>
                                  <p:childTnLst>
                                    <p:set>
                                      <p:cBhvr>
                                        <p:cTn id="155" dur="1" fill="hold">
                                          <p:stCondLst>
                                            <p:cond delay="0"/>
                                          </p:stCondLst>
                                        </p:cTn>
                                        <p:tgtEl>
                                          <p:spTgt spid="393"/>
                                        </p:tgtEl>
                                        <p:attrNameLst>
                                          <p:attrName>style.visibility</p:attrName>
                                        </p:attrNameLst>
                                      </p:cBhvr>
                                      <p:to>
                                        <p:strVal val="visible"/>
                                      </p:to>
                                    </p:set>
                                    <p:anim calcmode="lin" valueType="num">
                                      <p:cBhvr>
                                        <p:cTn id="156" dur="200" fill="hold"/>
                                        <p:tgtEl>
                                          <p:spTgt spid="393"/>
                                        </p:tgtEl>
                                        <p:attrNameLst>
                                          <p:attrName>ppt_w</p:attrName>
                                        </p:attrNameLst>
                                      </p:cBhvr>
                                      <p:tavLst>
                                        <p:tav tm="0">
                                          <p:val>
                                            <p:fltVal val="0"/>
                                          </p:val>
                                        </p:tav>
                                        <p:tav tm="100000">
                                          <p:val>
                                            <p:strVal val="#ppt_w"/>
                                          </p:val>
                                        </p:tav>
                                      </p:tavLst>
                                    </p:anim>
                                    <p:anim calcmode="lin" valueType="num">
                                      <p:cBhvr>
                                        <p:cTn id="157" dur="200" fill="hold"/>
                                        <p:tgtEl>
                                          <p:spTgt spid="393"/>
                                        </p:tgtEl>
                                        <p:attrNameLst>
                                          <p:attrName>ppt_h</p:attrName>
                                        </p:attrNameLst>
                                      </p:cBhvr>
                                      <p:tavLst>
                                        <p:tav tm="0">
                                          <p:val>
                                            <p:fltVal val="0"/>
                                          </p:val>
                                        </p:tav>
                                        <p:tav tm="100000">
                                          <p:val>
                                            <p:strVal val="#ppt_h"/>
                                          </p:val>
                                        </p:tav>
                                      </p:tavLst>
                                    </p:anim>
                                    <p:animEffect transition="in" filter="fade">
                                      <p:cBhvr>
                                        <p:cTn id="158" dur="200"/>
                                        <p:tgtEl>
                                          <p:spTgt spid="393"/>
                                        </p:tgtEl>
                                      </p:cBhvr>
                                    </p:animEffect>
                                    <p:anim calcmode="lin" valueType="num">
                                      <p:cBhvr>
                                        <p:cTn id="159" dur="200" fill="hold"/>
                                        <p:tgtEl>
                                          <p:spTgt spid="393"/>
                                        </p:tgtEl>
                                        <p:attrNameLst>
                                          <p:attrName>ppt_x</p:attrName>
                                        </p:attrNameLst>
                                      </p:cBhvr>
                                      <p:tavLst>
                                        <p:tav tm="0">
                                          <p:val>
                                            <p:fltVal val="0.5"/>
                                          </p:val>
                                        </p:tav>
                                        <p:tav tm="100000">
                                          <p:val>
                                            <p:strVal val="#ppt_x"/>
                                          </p:val>
                                        </p:tav>
                                      </p:tavLst>
                                    </p:anim>
                                    <p:anim calcmode="lin" valueType="num">
                                      <p:cBhvr>
                                        <p:cTn id="160" dur="200" fill="hold"/>
                                        <p:tgtEl>
                                          <p:spTgt spid="393"/>
                                        </p:tgtEl>
                                        <p:attrNameLst>
                                          <p:attrName>ppt_y</p:attrName>
                                        </p:attrNameLst>
                                      </p:cBhvr>
                                      <p:tavLst>
                                        <p:tav tm="0">
                                          <p:val>
                                            <p:fltVal val="0.5"/>
                                          </p:val>
                                        </p:tav>
                                        <p:tav tm="100000">
                                          <p:val>
                                            <p:strVal val="#ppt_y"/>
                                          </p:val>
                                        </p:tav>
                                      </p:tavLst>
                                    </p:anim>
                                  </p:childTnLst>
                                </p:cTn>
                              </p:par>
                              <p:par>
                                <p:cTn id="161" presetID="55" presetClass="entr" presetSubtype="0" fill="hold" grpId="0" nodeType="withEffect">
                                  <p:stCondLst>
                                    <p:cond delay="200"/>
                                  </p:stCondLst>
                                  <p:childTnLst>
                                    <p:set>
                                      <p:cBhvr>
                                        <p:cTn id="162" dur="1" fill="hold">
                                          <p:stCondLst>
                                            <p:cond delay="0"/>
                                          </p:stCondLst>
                                        </p:cTn>
                                        <p:tgtEl>
                                          <p:spTgt spid="394"/>
                                        </p:tgtEl>
                                        <p:attrNameLst>
                                          <p:attrName>style.visibility</p:attrName>
                                        </p:attrNameLst>
                                      </p:cBhvr>
                                      <p:to>
                                        <p:strVal val="visible"/>
                                      </p:to>
                                    </p:set>
                                    <p:anim calcmode="lin" valueType="num">
                                      <p:cBhvr>
                                        <p:cTn id="163" dur="300" fill="hold"/>
                                        <p:tgtEl>
                                          <p:spTgt spid="394"/>
                                        </p:tgtEl>
                                        <p:attrNameLst>
                                          <p:attrName>ppt_w</p:attrName>
                                        </p:attrNameLst>
                                      </p:cBhvr>
                                      <p:tavLst>
                                        <p:tav tm="0">
                                          <p:val>
                                            <p:strVal val="#ppt_w*0.70"/>
                                          </p:val>
                                        </p:tav>
                                        <p:tav tm="100000">
                                          <p:val>
                                            <p:strVal val="#ppt_w"/>
                                          </p:val>
                                        </p:tav>
                                      </p:tavLst>
                                    </p:anim>
                                    <p:anim calcmode="lin" valueType="num">
                                      <p:cBhvr>
                                        <p:cTn id="164" dur="300" fill="hold"/>
                                        <p:tgtEl>
                                          <p:spTgt spid="394"/>
                                        </p:tgtEl>
                                        <p:attrNameLst>
                                          <p:attrName>ppt_h</p:attrName>
                                        </p:attrNameLst>
                                      </p:cBhvr>
                                      <p:tavLst>
                                        <p:tav tm="0">
                                          <p:val>
                                            <p:strVal val="#ppt_h"/>
                                          </p:val>
                                        </p:tav>
                                        <p:tav tm="100000">
                                          <p:val>
                                            <p:strVal val="#ppt_h"/>
                                          </p:val>
                                        </p:tav>
                                      </p:tavLst>
                                    </p:anim>
                                    <p:animEffect transition="in" filter="fade">
                                      <p:cBhvr>
                                        <p:cTn id="165" dur="300"/>
                                        <p:tgtEl>
                                          <p:spTgt spid="394"/>
                                        </p:tgtEl>
                                      </p:cBhvr>
                                    </p:animEffect>
                                  </p:childTnLst>
                                </p:cTn>
                              </p:par>
                              <p:par>
                                <p:cTn id="166" presetID="14" presetClass="entr" presetSubtype="10" fill="hold" grpId="0" nodeType="withEffect">
                                  <p:stCondLst>
                                    <p:cond delay="0"/>
                                  </p:stCondLst>
                                  <p:childTnLst>
                                    <p:set>
                                      <p:cBhvr>
                                        <p:cTn id="167" dur="1" fill="hold">
                                          <p:stCondLst>
                                            <p:cond delay="0"/>
                                          </p:stCondLst>
                                        </p:cTn>
                                        <p:tgtEl>
                                          <p:spTgt spid="404"/>
                                        </p:tgtEl>
                                        <p:attrNameLst>
                                          <p:attrName>style.visibility</p:attrName>
                                        </p:attrNameLst>
                                      </p:cBhvr>
                                      <p:to>
                                        <p:strVal val="visible"/>
                                      </p:to>
                                    </p:set>
                                    <p:animEffect transition="in" filter="randombar(horizontal)">
                                      <p:cBhvr>
                                        <p:cTn id="168" dur="500"/>
                                        <p:tgtEl>
                                          <p:spTgt spid="404"/>
                                        </p:tgtEl>
                                      </p:cBhvr>
                                    </p:animEffect>
                                  </p:childTnLst>
                                </p:cTn>
                              </p:par>
                            </p:childTnLst>
                          </p:cTn>
                        </p:par>
                        <p:par>
                          <p:cTn id="169" fill="hold">
                            <p:stCondLst>
                              <p:cond delay="8300"/>
                            </p:stCondLst>
                            <p:childTnLst>
                              <p:par>
                                <p:cTn id="170" presetID="53" presetClass="entr" presetSubtype="528" fill="hold" grpId="0" nodeType="afterEffect">
                                  <p:stCondLst>
                                    <p:cond delay="0"/>
                                  </p:stCondLst>
                                  <p:childTnLst>
                                    <p:set>
                                      <p:cBhvr>
                                        <p:cTn id="171" dur="1" fill="hold">
                                          <p:stCondLst>
                                            <p:cond delay="0"/>
                                          </p:stCondLst>
                                        </p:cTn>
                                        <p:tgtEl>
                                          <p:spTgt spid="387"/>
                                        </p:tgtEl>
                                        <p:attrNameLst>
                                          <p:attrName>style.visibility</p:attrName>
                                        </p:attrNameLst>
                                      </p:cBhvr>
                                      <p:to>
                                        <p:strVal val="visible"/>
                                      </p:to>
                                    </p:set>
                                    <p:anim calcmode="lin" valueType="num">
                                      <p:cBhvr>
                                        <p:cTn id="172" dur="200" fill="hold"/>
                                        <p:tgtEl>
                                          <p:spTgt spid="387"/>
                                        </p:tgtEl>
                                        <p:attrNameLst>
                                          <p:attrName>ppt_w</p:attrName>
                                        </p:attrNameLst>
                                      </p:cBhvr>
                                      <p:tavLst>
                                        <p:tav tm="0">
                                          <p:val>
                                            <p:fltVal val="0"/>
                                          </p:val>
                                        </p:tav>
                                        <p:tav tm="100000">
                                          <p:val>
                                            <p:strVal val="#ppt_w"/>
                                          </p:val>
                                        </p:tav>
                                      </p:tavLst>
                                    </p:anim>
                                    <p:anim calcmode="lin" valueType="num">
                                      <p:cBhvr>
                                        <p:cTn id="173" dur="200" fill="hold"/>
                                        <p:tgtEl>
                                          <p:spTgt spid="387"/>
                                        </p:tgtEl>
                                        <p:attrNameLst>
                                          <p:attrName>ppt_h</p:attrName>
                                        </p:attrNameLst>
                                      </p:cBhvr>
                                      <p:tavLst>
                                        <p:tav tm="0">
                                          <p:val>
                                            <p:fltVal val="0"/>
                                          </p:val>
                                        </p:tav>
                                        <p:tav tm="100000">
                                          <p:val>
                                            <p:strVal val="#ppt_h"/>
                                          </p:val>
                                        </p:tav>
                                      </p:tavLst>
                                    </p:anim>
                                    <p:animEffect transition="in" filter="fade">
                                      <p:cBhvr>
                                        <p:cTn id="174" dur="200"/>
                                        <p:tgtEl>
                                          <p:spTgt spid="387"/>
                                        </p:tgtEl>
                                      </p:cBhvr>
                                    </p:animEffect>
                                    <p:anim calcmode="lin" valueType="num">
                                      <p:cBhvr>
                                        <p:cTn id="175" dur="200" fill="hold"/>
                                        <p:tgtEl>
                                          <p:spTgt spid="387"/>
                                        </p:tgtEl>
                                        <p:attrNameLst>
                                          <p:attrName>ppt_x</p:attrName>
                                        </p:attrNameLst>
                                      </p:cBhvr>
                                      <p:tavLst>
                                        <p:tav tm="0">
                                          <p:val>
                                            <p:fltVal val="0.5"/>
                                          </p:val>
                                        </p:tav>
                                        <p:tav tm="100000">
                                          <p:val>
                                            <p:strVal val="#ppt_x"/>
                                          </p:val>
                                        </p:tav>
                                      </p:tavLst>
                                    </p:anim>
                                    <p:anim calcmode="lin" valueType="num">
                                      <p:cBhvr>
                                        <p:cTn id="176" dur="200" fill="hold"/>
                                        <p:tgtEl>
                                          <p:spTgt spid="38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71" grpId="0"/>
      <p:bldP spid="372" grpId="0"/>
      <p:bldP spid="373" grpId="0"/>
      <p:bldP spid="374" grpId="0"/>
      <p:bldP spid="375" grpId="0"/>
      <p:bldP spid="377" grpId="0"/>
      <p:bldP spid="378" grpId="0"/>
      <p:bldP spid="380" grpId="0"/>
      <p:bldP spid="381" grpId="0"/>
      <p:bldP spid="382" grpId="0"/>
      <p:bldP spid="383" grpId="0"/>
      <p:bldP spid="384" grpId="0"/>
      <p:bldP spid="385" grpId="0"/>
      <p:bldP spid="386" grpId="0"/>
      <p:bldP spid="387" grpId="0"/>
      <p:bldP spid="390" grpId="0"/>
      <p:bldP spid="392" grpId="0"/>
      <p:bldP spid="393" grpId="0"/>
      <p:bldP spid="394" grpId="0"/>
      <p:bldP spid="395" grpId="0"/>
      <p:bldP spid="396" grpId="0"/>
      <p:bldP spid="397" grpId="0"/>
      <p:bldP spid="398" grpId="0"/>
      <p:bldP spid="399" grpId="0"/>
      <p:bldP spid="404" grpId="0"/>
      <p:bldP spid="406" grpId="0" animBg="1"/>
      <p:bldP spid="407" grpId="0"/>
      <p:bldP spid="408" grpId="0"/>
      <p:bldP spid="409" grpId="0"/>
      <p:bldP spid="410" grpId="0" animBg="1"/>
      <p:bldP spid="411" grpId="0"/>
      <p:bldP spid="4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PCD_StylizedMap_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747" y="747631"/>
            <a:ext cx="7496506" cy="3902848"/>
          </a:xfrm>
          <a:prstGeom prst="rect">
            <a:avLst/>
          </a:prstGeom>
        </p:spPr>
      </p:pic>
      <p:sp>
        <p:nvSpPr>
          <p:cNvPr id="4" name="Title 3"/>
          <p:cNvSpPr txBox="1">
            <a:spLocks/>
          </p:cNvSpPr>
          <p:nvPr/>
        </p:nvSpPr>
        <p:spPr>
          <a:xfrm>
            <a:off x="1013253" y="110974"/>
            <a:ext cx="7117495" cy="6366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rgbClr val="5C068C"/>
                </a:solidFill>
                <a:latin typeface="Arial"/>
                <a:ea typeface="+mj-ea"/>
                <a:cs typeface="Arial"/>
              </a:defRPr>
            </a:lvl1pPr>
          </a:lstStyle>
          <a:p>
            <a:r>
              <a:rPr lang="en-US" sz="2800" dirty="0" smtClean="0">
                <a:latin typeface="Georgia"/>
                <a:cs typeface="Georgia"/>
              </a:rPr>
              <a:t>Members</a:t>
            </a:r>
            <a:endParaRPr lang="en-US" sz="2800" dirty="0">
              <a:latin typeface="Georgia"/>
              <a:cs typeface="Georgia"/>
            </a:endParaRPr>
          </a:p>
        </p:txBody>
      </p:sp>
    </p:spTree>
    <p:extLst>
      <p:ext uri="{BB962C8B-B14F-4D97-AF65-F5344CB8AC3E}">
        <p14:creationId xmlns:p14="http://schemas.microsoft.com/office/powerpoint/2010/main" val="121567997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2821</TotalTime>
  <Words>1175</Words>
  <Application>Microsoft Macintosh PowerPoint</Application>
  <PresentationFormat>On-screen Show (16:9)</PresentationFormat>
  <Paragraphs>312</Paragraphs>
  <Slides>38</Slides>
  <Notes>34</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38</vt:i4>
      </vt:variant>
    </vt:vector>
  </HeadingPairs>
  <TitlesOfParts>
    <vt:vector size="45" baseType="lpstr">
      <vt:lpstr>Courier New</vt:lpstr>
      <vt:lpstr>Georgia</vt:lpstr>
      <vt:lpstr>Mangal</vt:lpstr>
      <vt:lpstr>Arial</vt:lpstr>
      <vt:lpstr>1_Custom Design</vt:lpstr>
      <vt:lpstr>2_Custom Design</vt:lpstr>
      <vt:lpstr>3_Custom Design</vt:lpstr>
      <vt:lpstr>PowerPoint Presentation</vt:lpstr>
      <vt:lpstr>PowerPoint Presentation</vt:lpstr>
      <vt:lpstr>Building a Coalition  Founding Steering Committee</vt:lpstr>
      <vt:lpstr>WPCC Structure</vt:lpstr>
      <vt:lpstr>PowerPoint Presentation</vt:lpstr>
      <vt:lpstr>History</vt:lpstr>
      <vt:lpstr>PowerPoint Presentation</vt:lpstr>
      <vt:lpstr>PowerPoint Presentation</vt:lpstr>
      <vt:lpstr>PowerPoint Presentation</vt:lpstr>
      <vt:lpstr>WPCC Member Organization Activities</vt:lpstr>
      <vt:lpstr>Advocacy &amp; Awareness How WPCC Members Advocate</vt:lpstr>
      <vt:lpstr>PowerPoint Presentation</vt:lpstr>
      <vt:lpstr>Support &amp; Information Direct Clinical Services</vt:lpstr>
      <vt:lpstr>Education &amp; Training</vt:lpstr>
      <vt:lpstr>Research Funding*</vt:lpstr>
      <vt:lpstr>Research  Funding</vt:lpstr>
      <vt:lpstr>PowerPoint Presentation</vt:lpstr>
      <vt:lpstr>PowerPoint Presentation</vt:lpstr>
      <vt:lpstr>WPCC Assets </vt:lpstr>
      <vt:lpstr>PowerPoint Presentation</vt:lpstr>
      <vt:lpstr>PowerPoint Presentation</vt:lpstr>
      <vt:lpstr>PowerPoint Presentation</vt:lpstr>
      <vt:lpstr>Social Media</vt:lpstr>
      <vt:lpstr>Facebook Group and Pages</vt:lpstr>
      <vt:lpstr>Newsletter</vt:lpstr>
      <vt:lpstr>WPCD 2017</vt:lpstr>
      <vt:lpstr>Goals</vt:lpstr>
      <vt:lpstr>November 16, 2017</vt:lpstr>
      <vt:lpstr>PowerPoint Presentation</vt:lpstr>
      <vt:lpstr>PowerPoint Presentation</vt:lpstr>
      <vt:lpstr>PowerPoint Presentation</vt:lpstr>
      <vt:lpstr>PowerPoint Presentation</vt:lpstr>
      <vt:lpstr>864 million earned media impressions  Almost 400,000 social media engagements  (likes, clicks, comments and shares)  More than 800 media placements worldwide  Potentially 11.7 million shoppers  viewed the Demand Better infographic on mall display screens  throughout the U.S.  </vt:lpstr>
      <vt:lpstr>WPCC’s efforts show that collaboration  among advocacy organizations is  a very effective way to raise awareness  of pancreatic cancer globally.</vt:lpstr>
      <vt:lpstr> Save The Date   WPCD 2018 November 15, 2018   </vt:lpstr>
      <vt:lpstr>Thank You to Our Sponsors</vt:lpstr>
      <vt:lpstr>PowerPoint Presentation</vt:lpstr>
      <vt:lpstr>PowerPoint Presentation</vt:lpstr>
    </vt:vector>
  </TitlesOfParts>
  <Manager/>
  <Company>Pancreatic Cancer Action Network</Company>
  <LinksUpToDate>false</LinksUpToDate>
  <SharedDoc>false</SharedDoc>
  <HyperlinkBase/>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Lauren Washam</dc:creator>
  <cp:keywords/>
  <dc:description/>
  <cp:lastModifiedBy>Microsoft Office User</cp:lastModifiedBy>
  <cp:revision>494</cp:revision>
  <dcterms:created xsi:type="dcterms:W3CDTF">2016-04-22T21:59:16Z</dcterms:created>
  <dcterms:modified xsi:type="dcterms:W3CDTF">2018-03-07T02:18:51Z</dcterms:modified>
  <cp:category/>
</cp:coreProperties>
</file>