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avi" ContentType="video/x-msvide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96" r:id="rId1"/>
  </p:sldMasterIdLst>
  <p:notesMasterIdLst>
    <p:notesMasterId r:id="rId28"/>
  </p:notesMasterIdLst>
  <p:handoutMasterIdLst>
    <p:handoutMasterId r:id="rId29"/>
  </p:handoutMasterIdLst>
  <p:sldIdLst>
    <p:sldId id="2689" r:id="rId2"/>
    <p:sldId id="2690" r:id="rId3"/>
    <p:sldId id="2691" r:id="rId4"/>
    <p:sldId id="2703" r:id="rId5"/>
    <p:sldId id="2704" r:id="rId6"/>
    <p:sldId id="2656" r:id="rId7"/>
    <p:sldId id="2657" r:id="rId8"/>
    <p:sldId id="2681" r:id="rId9"/>
    <p:sldId id="2682" r:id="rId10"/>
    <p:sldId id="2683" r:id="rId11"/>
    <p:sldId id="2663" r:id="rId12"/>
    <p:sldId id="2684" r:id="rId13"/>
    <p:sldId id="2716" r:id="rId14"/>
    <p:sldId id="2665" r:id="rId15"/>
    <p:sldId id="2680" r:id="rId16"/>
    <p:sldId id="2707" r:id="rId17"/>
    <p:sldId id="2708" r:id="rId18"/>
    <p:sldId id="2715" r:id="rId19"/>
    <p:sldId id="2709" r:id="rId20"/>
    <p:sldId id="2710" r:id="rId21"/>
    <p:sldId id="2713" r:id="rId22"/>
    <p:sldId id="2705" r:id="rId23"/>
    <p:sldId id="2711" r:id="rId24"/>
    <p:sldId id="2673" r:id="rId25"/>
    <p:sldId id="2674" r:id="rId26"/>
    <p:sldId id="2714" r:id="rId27"/>
  </p:sldIdLst>
  <p:sldSz cx="10287000" cy="6858000" type="35mm"/>
  <p:notesSz cx="7010400" cy="9236075"/>
  <p:defaultTextStyle>
    <a:defPPr>
      <a:defRPr lang="en-US"/>
    </a:defPPr>
    <a:lvl1pPr algn="ctr" rtl="0" fontAlgn="base">
      <a:spcBef>
        <a:spcPct val="0"/>
      </a:spcBef>
      <a:spcAft>
        <a:spcPct val="0"/>
      </a:spcAft>
      <a:defRPr sz="4000" b="1" kern="1200">
        <a:solidFill>
          <a:schemeClr val="tx2"/>
        </a:solidFill>
        <a:latin typeface="Tahoma" pitchFamily="34" charset="0"/>
        <a:ea typeface="+mn-ea"/>
        <a:cs typeface="+mn-cs"/>
      </a:defRPr>
    </a:lvl1pPr>
    <a:lvl2pPr marL="457200" algn="ctr" rtl="0" fontAlgn="base">
      <a:spcBef>
        <a:spcPct val="0"/>
      </a:spcBef>
      <a:spcAft>
        <a:spcPct val="0"/>
      </a:spcAft>
      <a:defRPr sz="4000" b="1" kern="1200">
        <a:solidFill>
          <a:schemeClr val="tx2"/>
        </a:solidFill>
        <a:latin typeface="Tahoma" pitchFamily="34" charset="0"/>
        <a:ea typeface="+mn-ea"/>
        <a:cs typeface="+mn-cs"/>
      </a:defRPr>
    </a:lvl2pPr>
    <a:lvl3pPr marL="914400" algn="ctr" rtl="0" fontAlgn="base">
      <a:spcBef>
        <a:spcPct val="0"/>
      </a:spcBef>
      <a:spcAft>
        <a:spcPct val="0"/>
      </a:spcAft>
      <a:defRPr sz="4000" b="1" kern="1200">
        <a:solidFill>
          <a:schemeClr val="tx2"/>
        </a:solidFill>
        <a:latin typeface="Tahoma" pitchFamily="34" charset="0"/>
        <a:ea typeface="+mn-ea"/>
        <a:cs typeface="+mn-cs"/>
      </a:defRPr>
    </a:lvl3pPr>
    <a:lvl4pPr marL="1371600" algn="ctr" rtl="0" fontAlgn="base">
      <a:spcBef>
        <a:spcPct val="0"/>
      </a:spcBef>
      <a:spcAft>
        <a:spcPct val="0"/>
      </a:spcAft>
      <a:defRPr sz="4000" b="1" kern="1200">
        <a:solidFill>
          <a:schemeClr val="tx2"/>
        </a:solidFill>
        <a:latin typeface="Tahoma" pitchFamily="34" charset="0"/>
        <a:ea typeface="+mn-ea"/>
        <a:cs typeface="+mn-cs"/>
      </a:defRPr>
    </a:lvl4pPr>
    <a:lvl5pPr marL="1828800" algn="ctr" rtl="0" fontAlgn="base">
      <a:spcBef>
        <a:spcPct val="0"/>
      </a:spcBef>
      <a:spcAft>
        <a:spcPct val="0"/>
      </a:spcAft>
      <a:defRPr sz="4000" b="1" kern="1200">
        <a:solidFill>
          <a:schemeClr val="tx2"/>
        </a:solidFill>
        <a:latin typeface="Tahoma" pitchFamily="34" charset="0"/>
        <a:ea typeface="+mn-ea"/>
        <a:cs typeface="+mn-cs"/>
      </a:defRPr>
    </a:lvl5pPr>
    <a:lvl6pPr marL="2286000" algn="l" defTabSz="914400" rtl="0" eaLnBrk="1" latinLnBrk="0" hangingPunct="1">
      <a:defRPr sz="4000" b="1" kern="1200">
        <a:solidFill>
          <a:schemeClr val="tx2"/>
        </a:solidFill>
        <a:latin typeface="Tahoma" pitchFamily="34" charset="0"/>
        <a:ea typeface="+mn-ea"/>
        <a:cs typeface="+mn-cs"/>
      </a:defRPr>
    </a:lvl6pPr>
    <a:lvl7pPr marL="2743200" algn="l" defTabSz="914400" rtl="0" eaLnBrk="1" latinLnBrk="0" hangingPunct="1">
      <a:defRPr sz="4000" b="1" kern="1200">
        <a:solidFill>
          <a:schemeClr val="tx2"/>
        </a:solidFill>
        <a:latin typeface="Tahoma" pitchFamily="34" charset="0"/>
        <a:ea typeface="+mn-ea"/>
        <a:cs typeface="+mn-cs"/>
      </a:defRPr>
    </a:lvl7pPr>
    <a:lvl8pPr marL="3200400" algn="l" defTabSz="914400" rtl="0" eaLnBrk="1" latinLnBrk="0" hangingPunct="1">
      <a:defRPr sz="4000" b="1" kern="1200">
        <a:solidFill>
          <a:schemeClr val="tx2"/>
        </a:solidFill>
        <a:latin typeface="Tahoma" pitchFamily="34" charset="0"/>
        <a:ea typeface="+mn-ea"/>
        <a:cs typeface="+mn-cs"/>
      </a:defRPr>
    </a:lvl8pPr>
    <a:lvl9pPr marL="3657600" algn="l" defTabSz="914400" rtl="0" eaLnBrk="1" latinLnBrk="0" hangingPunct="1">
      <a:defRPr sz="4000" b="1" kern="1200">
        <a:solidFill>
          <a:schemeClr val="tx2"/>
        </a:solidFill>
        <a:latin typeface="Tahoma" pitchFamily="34" charset="0"/>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5904" userDrawn="1">
          <p15:clr>
            <a:srgbClr val="A4A3A4"/>
          </p15:clr>
        </p15:guide>
      </p15:sldGuideLst>
    </p:ext>
    <p:ext uri="{2D200454-40CA-4A62-9FC3-DE9A4176ACB9}">
      <p15:notesGuideLst xmlns:p15="http://schemas.microsoft.com/office/powerpoint/2012/main">
        <p15:guide id="1" orient="horz" pos="290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D964"/>
    <a:srgbClr val="006600"/>
    <a:srgbClr val="FFCC66"/>
    <a:srgbClr val="000000"/>
    <a:srgbClr val="C8FEC8"/>
    <a:srgbClr val="66FF66"/>
    <a:srgbClr val="FF7C80"/>
    <a:srgbClr val="FF9900"/>
    <a:srgbClr val="919191"/>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552" autoAdjust="0"/>
  </p:normalViewPr>
  <p:slideViewPr>
    <p:cSldViewPr snapToGrid="0">
      <p:cViewPr varScale="1">
        <p:scale>
          <a:sx n="63" d="100"/>
          <a:sy n="63" d="100"/>
        </p:scale>
        <p:origin x="1056" y="72"/>
      </p:cViewPr>
      <p:guideLst>
        <p:guide orient="horz" pos="3792"/>
        <p:guide pos="59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754"/>
    </p:cViewPr>
  </p:sorterViewPr>
  <p:notesViewPr>
    <p:cSldViewPr snapToGrid="0" showGuides="1">
      <p:cViewPr varScale="1">
        <p:scale>
          <a:sx n="73" d="100"/>
          <a:sy n="73" d="100"/>
        </p:scale>
        <p:origin x="2412" y="54"/>
      </p:cViewPr>
      <p:guideLst>
        <p:guide orient="horz" pos="290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parra\Documents\NMF_Components820757.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parra\Documents\NMF_Components820757.csv"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nparra\Documents\NMF_Components820757.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spPr>
            <a:ln>
              <a:solidFill>
                <a:srgbClr val="FF0000"/>
              </a:solidFill>
            </a:ln>
          </c:spPr>
          <c:marker>
            <c:symbol val="none"/>
          </c:marker>
          <c:cat>
            <c:numRef>
              <c:f>NMF_Components820757!$A$37006:$L$37006</c:f>
              <c:numCache>
                <c:formatCode>General</c:formatCode>
                <c:ptCount val="12"/>
                <c:pt idx="0">
                  <c:v>0</c:v>
                </c:pt>
                <c:pt idx="1">
                  <c:v>30</c:v>
                </c:pt>
                <c:pt idx="2">
                  <c:v>60</c:v>
                </c:pt>
                <c:pt idx="3">
                  <c:v>90</c:v>
                </c:pt>
                <c:pt idx="4">
                  <c:v>120</c:v>
                </c:pt>
                <c:pt idx="5">
                  <c:v>150</c:v>
                </c:pt>
                <c:pt idx="6">
                  <c:v>180</c:v>
                </c:pt>
                <c:pt idx="7">
                  <c:v>210</c:v>
                </c:pt>
                <c:pt idx="8">
                  <c:v>240</c:v>
                </c:pt>
                <c:pt idx="9">
                  <c:v>270</c:v>
                </c:pt>
                <c:pt idx="10">
                  <c:v>300</c:v>
                </c:pt>
                <c:pt idx="11">
                  <c:v>330</c:v>
                </c:pt>
              </c:numCache>
            </c:numRef>
          </c:cat>
          <c:val>
            <c:numRef>
              <c:f>NMF_Components820757!$A$37009:$L$37009</c:f>
              <c:numCache>
                <c:formatCode>0.00E+00</c:formatCode>
                <c:ptCount val="12"/>
                <c:pt idx="0">
                  <c:v>1.9999653999999998E-5</c:v>
                </c:pt>
                <c:pt idx="1">
                  <c:v>7.6241690000000001E-4</c:v>
                </c:pt>
                <c:pt idx="2" formatCode="General">
                  <c:v>5.4452308E-3</c:v>
                </c:pt>
                <c:pt idx="3" formatCode="General">
                  <c:v>3.5203594999999997E-2</c:v>
                </c:pt>
                <c:pt idx="4" formatCode="General">
                  <c:v>6.0714178000000001E-2</c:v>
                </c:pt>
                <c:pt idx="5" formatCode="General">
                  <c:v>8.3049505999999995E-2</c:v>
                </c:pt>
                <c:pt idx="6" formatCode="General">
                  <c:v>9.6315999999999999E-2</c:v>
                </c:pt>
                <c:pt idx="7" formatCode="General">
                  <c:v>0.11275153</c:v>
                </c:pt>
                <c:pt idx="8" formatCode="General">
                  <c:v>0.13191</c:v>
                </c:pt>
                <c:pt idx="9" formatCode="General">
                  <c:v>0.14282067000000001</c:v>
                </c:pt>
                <c:pt idx="10" formatCode="General">
                  <c:v>0.16528809999999999</c:v>
                </c:pt>
                <c:pt idx="11" formatCode="General">
                  <c:v>0.1658287</c:v>
                </c:pt>
              </c:numCache>
            </c:numRef>
          </c:val>
          <c:smooth val="0"/>
          <c:extLst>
            <c:ext xmlns:c16="http://schemas.microsoft.com/office/drawing/2014/chart" uri="{C3380CC4-5D6E-409C-BE32-E72D297353CC}">
              <c16:uniqueId val="{00000000-8E02-4858-924E-E3FDA0F5E405}"/>
            </c:ext>
          </c:extLst>
        </c:ser>
        <c:dLbls>
          <c:showLegendKey val="0"/>
          <c:showVal val="0"/>
          <c:showCatName val="0"/>
          <c:showSerName val="0"/>
          <c:showPercent val="0"/>
          <c:showBubbleSize val="0"/>
        </c:dLbls>
        <c:smooth val="0"/>
        <c:axId val="930892904"/>
        <c:axId val="930893296"/>
      </c:lineChart>
      <c:catAx>
        <c:axId val="930892904"/>
        <c:scaling>
          <c:orientation val="minMax"/>
        </c:scaling>
        <c:delete val="0"/>
        <c:axPos val="b"/>
        <c:title>
          <c:tx>
            <c:rich>
              <a:bodyPr/>
              <a:lstStyle/>
              <a:p>
                <a:pPr>
                  <a:defRPr/>
                </a:pPr>
                <a:r>
                  <a:rPr lang="en-US" dirty="0" smtClean="0"/>
                  <a:t>Time (s)</a:t>
                </a:r>
                <a:endParaRPr lang="en-US" dirty="0"/>
              </a:p>
            </c:rich>
          </c:tx>
          <c:overlay val="0"/>
        </c:title>
        <c:numFmt formatCode="General" sourceLinked="1"/>
        <c:majorTickMark val="out"/>
        <c:minorTickMark val="none"/>
        <c:tickLblPos val="none"/>
        <c:crossAx val="930893296"/>
        <c:crosses val="autoZero"/>
        <c:auto val="1"/>
        <c:lblAlgn val="ctr"/>
        <c:lblOffset val="100"/>
        <c:noMultiLvlLbl val="0"/>
      </c:catAx>
      <c:valAx>
        <c:axId val="930893296"/>
        <c:scaling>
          <c:orientation val="minMax"/>
        </c:scaling>
        <c:delete val="0"/>
        <c:axPos val="l"/>
        <c:numFmt formatCode="0.00E+00" sourceLinked="1"/>
        <c:majorTickMark val="out"/>
        <c:minorTickMark val="none"/>
        <c:tickLblPos val="none"/>
        <c:crossAx val="93089290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FF0000"/>
              </a:solidFill>
            </a:ln>
          </c:spPr>
          <c:marker>
            <c:symbol val="none"/>
          </c:marker>
          <c:cat>
            <c:numRef>
              <c:f>NMF_Components820757!$A$37006:$L$37006</c:f>
              <c:numCache>
                <c:formatCode>General</c:formatCode>
                <c:ptCount val="12"/>
                <c:pt idx="0">
                  <c:v>0</c:v>
                </c:pt>
                <c:pt idx="1">
                  <c:v>30</c:v>
                </c:pt>
                <c:pt idx="2">
                  <c:v>60</c:v>
                </c:pt>
                <c:pt idx="3">
                  <c:v>90</c:v>
                </c:pt>
                <c:pt idx="4">
                  <c:v>120</c:v>
                </c:pt>
                <c:pt idx="5">
                  <c:v>150</c:v>
                </c:pt>
                <c:pt idx="6">
                  <c:v>180</c:v>
                </c:pt>
                <c:pt idx="7">
                  <c:v>210</c:v>
                </c:pt>
                <c:pt idx="8">
                  <c:v>240</c:v>
                </c:pt>
                <c:pt idx="9">
                  <c:v>270</c:v>
                </c:pt>
                <c:pt idx="10">
                  <c:v>300</c:v>
                </c:pt>
                <c:pt idx="11">
                  <c:v>330</c:v>
                </c:pt>
              </c:numCache>
            </c:numRef>
          </c:cat>
          <c:val>
            <c:numRef>
              <c:f>NMF_Components820757!$A$37007:$L$37007</c:f>
              <c:numCache>
                <c:formatCode>0.00E+00</c:formatCode>
                <c:ptCount val="12"/>
                <c:pt idx="0">
                  <c:v>2.0000085000000001E-5</c:v>
                </c:pt>
                <c:pt idx="1">
                  <c:v>1.9001000000000001E-4</c:v>
                </c:pt>
                <c:pt idx="2" formatCode="General">
                  <c:v>5.5057402999999998E-2</c:v>
                </c:pt>
                <c:pt idx="3" formatCode="General">
                  <c:v>0.10362709000000001</c:v>
                </c:pt>
                <c:pt idx="4" formatCode="General">
                  <c:v>0.11617606</c:v>
                </c:pt>
                <c:pt idx="5" formatCode="General">
                  <c:v>0.121445626</c:v>
                </c:pt>
                <c:pt idx="6" formatCode="General">
                  <c:v>0.12383816</c:v>
                </c:pt>
                <c:pt idx="7" formatCode="General">
                  <c:v>0.11425775000000001</c:v>
                </c:pt>
                <c:pt idx="8" formatCode="General">
                  <c:v>0.10964024</c:v>
                </c:pt>
                <c:pt idx="9" formatCode="General">
                  <c:v>9.5660694000000004E-2</c:v>
                </c:pt>
                <c:pt idx="10" formatCode="General">
                  <c:v>7.9316564000000006E-2</c:v>
                </c:pt>
                <c:pt idx="11" formatCode="General">
                  <c:v>8.0880309999999997E-2</c:v>
                </c:pt>
              </c:numCache>
            </c:numRef>
          </c:val>
          <c:smooth val="0"/>
          <c:extLst>
            <c:ext xmlns:c16="http://schemas.microsoft.com/office/drawing/2014/chart" uri="{C3380CC4-5D6E-409C-BE32-E72D297353CC}">
              <c16:uniqueId val="{00000000-2873-4BA9-BEBB-7A1EC5DDFF95}"/>
            </c:ext>
          </c:extLst>
        </c:ser>
        <c:dLbls>
          <c:showLegendKey val="0"/>
          <c:showVal val="0"/>
          <c:showCatName val="0"/>
          <c:showSerName val="0"/>
          <c:showPercent val="0"/>
          <c:showBubbleSize val="0"/>
        </c:dLbls>
        <c:smooth val="0"/>
        <c:axId val="930894080"/>
        <c:axId val="930894472"/>
      </c:lineChart>
      <c:catAx>
        <c:axId val="930894080"/>
        <c:scaling>
          <c:orientation val="minMax"/>
        </c:scaling>
        <c:delete val="0"/>
        <c:axPos val="b"/>
        <c:title>
          <c:tx>
            <c:rich>
              <a:bodyPr/>
              <a:lstStyle/>
              <a:p>
                <a:pPr>
                  <a:defRPr/>
                </a:pPr>
                <a:r>
                  <a:rPr lang="en-US" dirty="0" smtClean="0"/>
                  <a:t>Time (s)</a:t>
                </a:r>
                <a:endParaRPr lang="en-US" dirty="0"/>
              </a:p>
            </c:rich>
          </c:tx>
          <c:overlay val="0"/>
        </c:title>
        <c:numFmt formatCode="General" sourceLinked="1"/>
        <c:majorTickMark val="out"/>
        <c:minorTickMark val="none"/>
        <c:tickLblPos val="none"/>
        <c:crossAx val="930894472"/>
        <c:crosses val="autoZero"/>
        <c:auto val="1"/>
        <c:lblAlgn val="ctr"/>
        <c:lblOffset val="100"/>
        <c:noMultiLvlLbl val="0"/>
      </c:catAx>
      <c:valAx>
        <c:axId val="930894472"/>
        <c:scaling>
          <c:orientation val="minMax"/>
          <c:max val="0.18"/>
        </c:scaling>
        <c:delete val="0"/>
        <c:axPos val="l"/>
        <c:numFmt formatCode="0.00E+00" sourceLinked="1"/>
        <c:majorTickMark val="out"/>
        <c:minorTickMark val="none"/>
        <c:tickLblPos val="none"/>
        <c:crossAx val="93089408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lineChart>
        <c:grouping val="standard"/>
        <c:varyColors val="0"/>
        <c:ser>
          <c:idx val="1"/>
          <c:order val="0"/>
          <c:spPr>
            <a:ln w="28575" cap="rnd" cmpd="sng" algn="ctr">
              <a:solidFill>
                <a:srgbClr val="FF0000"/>
              </a:solidFill>
              <a:prstDash val="solid"/>
              <a:round/>
            </a:ln>
            <a:effectLst/>
          </c:spPr>
          <c:marker>
            <c:symbol val="none"/>
          </c:marker>
          <c:cat>
            <c:numRef>
              <c:f>NMF_Components820757!$A$37006:$L$37006</c:f>
              <c:numCache>
                <c:formatCode>General</c:formatCode>
                <c:ptCount val="12"/>
                <c:pt idx="0">
                  <c:v>0</c:v>
                </c:pt>
                <c:pt idx="1">
                  <c:v>30</c:v>
                </c:pt>
                <c:pt idx="2">
                  <c:v>60</c:v>
                </c:pt>
                <c:pt idx="3">
                  <c:v>90</c:v>
                </c:pt>
                <c:pt idx="4">
                  <c:v>120</c:v>
                </c:pt>
                <c:pt idx="5">
                  <c:v>150</c:v>
                </c:pt>
                <c:pt idx="6">
                  <c:v>180</c:v>
                </c:pt>
                <c:pt idx="7">
                  <c:v>210</c:v>
                </c:pt>
                <c:pt idx="8">
                  <c:v>240</c:v>
                </c:pt>
                <c:pt idx="9">
                  <c:v>270</c:v>
                </c:pt>
                <c:pt idx="10">
                  <c:v>300</c:v>
                </c:pt>
                <c:pt idx="11">
                  <c:v>330</c:v>
                </c:pt>
              </c:numCache>
            </c:numRef>
          </c:cat>
          <c:val>
            <c:numRef>
              <c:f>NMF_Components820757!$A$37008:$L$37008</c:f>
              <c:numCache>
                <c:formatCode>0.00E+00</c:formatCode>
                <c:ptCount val="12"/>
                <c:pt idx="0">
                  <c:v>1.9995445000000001E-5</c:v>
                </c:pt>
                <c:pt idx="1">
                  <c:v>9.5855219999999995E-4</c:v>
                </c:pt>
                <c:pt idx="2" formatCode="General">
                  <c:v>0.158632</c:v>
                </c:pt>
                <c:pt idx="3" formatCode="General">
                  <c:v>0.13242137000000001</c:v>
                </c:pt>
                <c:pt idx="4" formatCode="General">
                  <c:v>0.11823773999999999</c:v>
                </c:pt>
                <c:pt idx="5" formatCode="General">
                  <c:v>0.10420422</c:v>
                </c:pt>
                <c:pt idx="6" formatCode="General">
                  <c:v>9.4885650000000002E-2</c:v>
                </c:pt>
                <c:pt idx="7" formatCode="General">
                  <c:v>9.0633839999999993E-2</c:v>
                </c:pt>
                <c:pt idx="8" formatCode="General">
                  <c:v>7.9859280000000005E-2</c:v>
                </c:pt>
                <c:pt idx="9" formatCode="General">
                  <c:v>7.6617149999999995E-2</c:v>
                </c:pt>
                <c:pt idx="10" formatCode="General">
                  <c:v>7.3770479999999999E-2</c:v>
                </c:pt>
                <c:pt idx="11" formatCode="General">
                  <c:v>6.9869630000000002E-2</c:v>
                </c:pt>
              </c:numCache>
            </c:numRef>
          </c:val>
          <c:smooth val="0"/>
          <c:extLst>
            <c:ext xmlns:c16="http://schemas.microsoft.com/office/drawing/2014/chart" uri="{C3380CC4-5D6E-409C-BE32-E72D297353CC}">
              <c16:uniqueId val="{00000000-ECEB-47B1-9A8E-BBC591FE617D}"/>
            </c:ext>
          </c:extLst>
        </c:ser>
        <c:dLbls>
          <c:showLegendKey val="0"/>
          <c:showVal val="0"/>
          <c:showCatName val="0"/>
          <c:showSerName val="0"/>
          <c:showPercent val="0"/>
          <c:showBubbleSize val="0"/>
        </c:dLbls>
        <c:smooth val="0"/>
        <c:axId val="930783936"/>
        <c:axId val="930784328"/>
      </c:lineChart>
      <c:catAx>
        <c:axId val="93078393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smtClean="0"/>
                  <a:t>Time (s)</a:t>
                </a:r>
                <a:endParaRPr lang="en-US" dirty="0"/>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one"/>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30784328"/>
        <c:crosses val="autoZero"/>
        <c:auto val="1"/>
        <c:lblAlgn val="ctr"/>
        <c:lblOffset val="100"/>
        <c:noMultiLvlLbl val="0"/>
      </c:catAx>
      <c:valAx>
        <c:axId val="930784328"/>
        <c:scaling>
          <c:orientation val="minMax"/>
        </c:scaling>
        <c:delete val="0"/>
        <c:axPos val="l"/>
        <c:numFmt formatCode="0.00E+00" sourceLinked="1"/>
        <c:majorTickMark val="out"/>
        <c:minorTickMark val="none"/>
        <c:tickLblPos val="none"/>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30783936"/>
        <c:crosses val="autoZero"/>
        <c:crossBetween val="midCat"/>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97"/>
            <a:ext cx="3037840" cy="463162"/>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l" eaLnBrk="0" hangingPunct="0">
              <a:defRPr sz="1100" b="0" i="1">
                <a:solidFill>
                  <a:schemeClr val="tx1"/>
                </a:solidFill>
                <a:effectLst/>
                <a:latin typeface="Arial" charset="0"/>
              </a:defRPr>
            </a:lvl1pPr>
          </a:lstStyle>
          <a:p>
            <a:pPr>
              <a:defRPr/>
            </a:pPr>
            <a:endParaRPr lang="en-US"/>
          </a:p>
        </p:txBody>
      </p:sp>
      <p:sp>
        <p:nvSpPr>
          <p:cNvPr id="3075" name="Rectangle 3"/>
          <p:cNvSpPr>
            <a:spLocks noGrp="1" noChangeArrowheads="1"/>
          </p:cNvSpPr>
          <p:nvPr>
            <p:ph type="dt" sz="quarter" idx="1"/>
          </p:nvPr>
        </p:nvSpPr>
        <p:spPr bwMode="auto">
          <a:xfrm>
            <a:off x="3972560" y="-1597"/>
            <a:ext cx="3037840" cy="463162"/>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r" eaLnBrk="0" hangingPunct="0">
              <a:defRPr sz="1100" b="0" i="1">
                <a:solidFill>
                  <a:schemeClr val="tx1"/>
                </a:solidFill>
                <a:effectLst/>
                <a:latin typeface="Arial" charset="0"/>
              </a:defRPr>
            </a:lvl1pPr>
          </a:lstStyle>
          <a:p>
            <a:pPr>
              <a:defRPr/>
            </a:pPr>
            <a:endParaRPr lang="en-US"/>
          </a:p>
        </p:txBody>
      </p:sp>
      <p:sp>
        <p:nvSpPr>
          <p:cNvPr id="3076" name="Rectangle 4"/>
          <p:cNvSpPr>
            <a:spLocks noGrp="1" noChangeArrowheads="1"/>
          </p:cNvSpPr>
          <p:nvPr>
            <p:ph type="ftr" sz="quarter" idx="2"/>
          </p:nvPr>
        </p:nvSpPr>
        <p:spPr bwMode="auto">
          <a:xfrm>
            <a:off x="0" y="8772914"/>
            <a:ext cx="3037840" cy="463161"/>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l" eaLnBrk="0" hangingPunct="0">
              <a:defRPr sz="1100" b="0" i="1">
                <a:solidFill>
                  <a:schemeClr val="tx1"/>
                </a:solidFill>
                <a:effectLst/>
                <a:latin typeface="Arial" charset="0"/>
              </a:defRPr>
            </a:lvl1pPr>
          </a:lstStyle>
          <a:p>
            <a:pPr>
              <a:defRPr/>
            </a:pPr>
            <a:endParaRPr lang="en-US"/>
          </a:p>
        </p:txBody>
      </p:sp>
      <p:sp>
        <p:nvSpPr>
          <p:cNvPr id="3077" name="Rectangle 5"/>
          <p:cNvSpPr>
            <a:spLocks noGrp="1" noChangeArrowheads="1"/>
          </p:cNvSpPr>
          <p:nvPr>
            <p:ph type="sldNum" sz="quarter" idx="3"/>
          </p:nvPr>
        </p:nvSpPr>
        <p:spPr bwMode="auto">
          <a:xfrm>
            <a:off x="3972560" y="8772914"/>
            <a:ext cx="3037840" cy="463161"/>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r" eaLnBrk="0" hangingPunct="0">
              <a:defRPr sz="1100" b="0" i="1">
                <a:solidFill>
                  <a:schemeClr val="tx1"/>
                </a:solidFill>
                <a:effectLst/>
                <a:latin typeface="Arial" charset="0"/>
              </a:defRPr>
            </a:lvl1pPr>
          </a:lstStyle>
          <a:p>
            <a:pPr>
              <a:defRPr/>
            </a:pPr>
            <a:fld id="{BB4FEE2D-262A-46A6-B141-86CAAC918704}" type="slidenum">
              <a:rPr lang="en-US"/>
              <a:pPr>
                <a:defRPr/>
              </a:pPr>
              <a:t>‹#›</a:t>
            </a:fld>
            <a:endParaRPr lang="en-US"/>
          </a:p>
        </p:txBody>
      </p:sp>
      <p:sp>
        <p:nvSpPr>
          <p:cNvPr id="3078" name="Rectangle 6"/>
          <p:cNvSpPr>
            <a:spLocks noChangeArrowheads="1"/>
          </p:cNvSpPr>
          <p:nvPr/>
        </p:nvSpPr>
        <p:spPr bwMode="auto">
          <a:xfrm>
            <a:off x="3108847" y="8793676"/>
            <a:ext cx="792711" cy="264280"/>
          </a:xfrm>
          <a:prstGeom prst="rect">
            <a:avLst/>
          </a:prstGeom>
          <a:noFill/>
          <a:ln w="9525">
            <a:noFill/>
            <a:miter lim="800000"/>
            <a:headEnd/>
            <a:tailEnd/>
          </a:ln>
          <a:effectLst/>
        </p:spPr>
        <p:txBody>
          <a:bodyPr wrap="none" lIns="87935" tIns="44767" rIns="87935" bIns="44767">
            <a:spAutoFit/>
          </a:bodyPr>
          <a:lstStyle/>
          <a:p>
            <a:pPr defTabSz="874557" eaLnBrk="0" hangingPunct="0">
              <a:lnSpc>
                <a:spcPct val="90000"/>
              </a:lnSpc>
              <a:defRPr/>
            </a:pPr>
            <a:r>
              <a:rPr lang="en-US" sz="1200" b="0">
                <a:solidFill>
                  <a:schemeClr val="tx1"/>
                </a:solidFill>
                <a:latin typeface="Arial" charset="0"/>
              </a:rPr>
              <a:t>Page </a:t>
            </a:r>
            <a:fld id="{6F6FE59D-CE0C-4699-9C9D-4EF69D85C30A}" type="slidenum">
              <a:rPr lang="en-US" sz="1200" b="0">
                <a:solidFill>
                  <a:schemeClr val="tx1"/>
                </a:solidFill>
                <a:latin typeface="Arial" charset="0"/>
              </a:rPr>
              <a:pPr defTabSz="874557" eaLnBrk="0" hangingPunct="0">
                <a:lnSpc>
                  <a:spcPct val="90000"/>
                </a:lnSpc>
                <a:defRPr/>
              </a:pPr>
              <a:t>‹#›</a:t>
            </a:fld>
            <a:endParaRPr lang="en-US" sz="1200" b="0">
              <a:solidFill>
                <a:schemeClr val="tx1"/>
              </a:solidFill>
              <a:latin typeface="Arial" charset="0"/>
            </a:endParaRPr>
          </a:p>
        </p:txBody>
      </p:sp>
    </p:spTree>
    <p:extLst>
      <p:ext uri="{BB962C8B-B14F-4D97-AF65-F5344CB8AC3E}">
        <p14:creationId xmlns:p14="http://schemas.microsoft.com/office/powerpoint/2010/main" val="184918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97"/>
            <a:ext cx="3037840" cy="463162"/>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l" eaLnBrk="0" hangingPunct="0">
              <a:defRPr sz="1100" b="0" i="1">
                <a:solidFill>
                  <a:schemeClr val="tx1"/>
                </a:solidFill>
                <a:effectLst/>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72560" y="-1597"/>
            <a:ext cx="3037840" cy="463162"/>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r" eaLnBrk="0" hangingPunct="0">
              <a:defRPr sz="1100" b="0" i="1">
                <a:solidFill>
                  <a:schemeClr val="tx1"/>
                </a:solidFill>
                <a:effectLst/>
                <a:latin typeface="Times New Roman" pitchFamily="18" charset="0"/>
              </a:defRPr>
            </a:lvl1pPr>
          </a:lstStyle>
          <a:p>
            <a:pPr>
              <a:defRPr/>
            </a:pPr>
            <a:endParaRPr lang="en-US"/>
          </a:p>
        </p:txBody>
      </p:sp>
      <p:sp>
        <p:nvSpPr>
          <p:cNvPr id="2052" name="Rectangle 4"/>
          <p:cNvSpPr>
            <a:spLocks noGrp="1" noChangeArrowheads="1"/>
          </p:cNvSpPr>
          <p:nvPr>
            <p:ph type="ftr" sz="quarter" idx="4"/>
          </p:nvPr>
        </p:nvSpPr>
        <p:spPr bwMode="auto">
          <a:xfrm>
            <a:off x="0" y="8772914"/>
            <a:ext cx="3037840" cy="463161"/>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l" eaLnBrk="0" hangingPunct="0">
              <a:defRPr sz="1100" b="0" i="1">
                <a:solidFill>
                  <a:schemeClr val="tx1"/>
                </a:solidFill>
                <a:effectLst/>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72560" y="8772914"/>
            <a:ext cx="3037840" cy="463161"/>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r" eaLnBrk="0" hangingPunct="0">
              <a:defRPr sz="1100" b="0" i="1">
                <a:solidFill>
                  <a:schemeClr val="tx1"/>
                </a:solidFill>
                <a:effectLst/>
                <a:latin typeface="Times New Roman" pitchFamily="18" charset="0"/>
              </a:defRPr>
            </a:lvl1pPr>
          </a:lstStyle>
          <a:p>
            <a:pPr>
              <a:defRPr/>
            </a:pPr>
            <a:fld id="{2BA48944-3552-4F84-AB27-440972A65E1D}" type="slidenum">
              <a:rPr lang="en-US"/>
              <a:pPr>
                <a:defRPr/>
              </a:pPr>
              <a:t>‹#›</a:t>
            </a:fld>
            <a:endParaRPr lang="en-US"/>
          </a:p>
        </p:txBody>
      </p:sp>
      <p:sp>
        <p:nvSpPr>
          <p:cNvPr id="2054" name="Rectangle 6"/>
          <p:cNvSpPr>
            <a:spLocks noChangeArrowheads="1"/>
          </p:cNvSpPr>
          <p:nvPr/>
        </p:nvSpPr>
        <p:spPr bwMode="auto">
          <a:xfrm>
            <a:off x="3108847" y="8793676"/>
            <a:ext cx="792711" cy="264280"/>
          </a:xfrm>
          <a:prstGeom prst="rect">
            <a:avLst/>
          </a:prstGeom>
          <a:noFill/>
          <a:ln w="9525">
            <a:noFill/>
            <a:miter lim="800000"/>
            <a:headEnd/>
            <a:tailEnd/>
          </a:ln>
          <a:effectLst/>
        </p:spPr>
        <p:txBody>
          <a:bodyPr wrap="none" lIns="87935" tIns="44767" rIns="87935" bIns="44767">
            <a:spAutoFit/>
          </a:bodyPr>
          <a:lstStyle/>
          <a:p>
            <a:pPr defTabSz="874557" eaLnBrk="0" hangingPunct="0">
              <a:lnSpc>
                <a:spcPct val="90000"/>
              </a:lnSpc>
              <a:defRPr/>
            </a:pPr>
            <a:r>
              <a:rPr lang="en-US" sz="1200" b="0">
                <a:solidFill>
                  <a:schemeClr val="tx1"/>
                </a:solidFill>
                <a:latin typeface="Arial" charset="0"/>
              </a:rPr>
              <a:t>Page </a:t>
            </a:r>
            <a:fld id="{F164A479-FCC8-41A0-978A-828875009EA5}" type="slidenum">
              <a:rPr lang="en-US" sz="1200" b="0">
                <a:solidFill>
                  <a:schemeClr val="tx1"/>
                </a:solidFill>
                <a:latin typeface="Arial" charset="0"/>
              </a:rPr>
              <a:pPr defTabSz="874557" eaLnBrk="0" hangingPunct="0">
                <a:lnSpc>
                  <a:spcPct val="90000"/>
                </a:lnSpc>
                <a:defRPr/>
              </a:pPr>
              <a:t>‹#›</a:t>
            </a:fld>
            <a:endParaRPr lang="en-US" sz="1200" b="0">
              <a:solidFill>
                <a:schemeClr val="tx1"/>
              </a:solidFill>
              <a:latin typeface="Arial" charset="0"/>
            </a:endParaRPr>
          </a:p>
        </p:txBody>
      </p:sp>
      <p:sp>
        <p:nvSpPr>
          <p:cNvPr id="51207" name="Rectangle 7"/>
          <p:cNvSpPr>
            <a:spLocks noGrp="1" noRot="1" noChangeAspect="1" noChangeArrowheads="1" noTextEdit="1"/>
          </p:cNvSpPr>
          <p:nvPr>
            <p:ph type="sldImg" idx="2"/>
          </p:nvPr>
        </p:nvSpPr>
        <p:spPr bwMode="auto">
          <a:xfrm>
            <a:off x="915988" y="696913"/>
            <a:ext cx="5178425" cy="3452812"/>
          </a:xfrm>
          <a:prstGeom prst="rect">
            <a:avLst/>
          </a:prstGeom>
          <a:noFill/>
          <a:ln w="12700">
            <a:solidFill>
              <a:schemeClr val="tx1"/>
            </a:solidFill>
            <a:miter lim="800000"/>
            <a:headEnd/>
            <a:tailEnd/>
          </a:ln>
        </p:spPr>
      </p:sp>
      <p:sp>
        <p:nvSpPr>
          <p:cNvPr id="2056" name="Rectangle 8"/>
          <p:cNvSpPr>
            <a:spLocks noGrp="1" noChangeArrowheads="1"/>
          </p:cNvSpPr>
          <p:nvPr>
            <p:ph type="body" sz="quarter" idx="3"/>
          </p:nvPr>
        </p:nvSpPr>
        <p:spPr bwMode="auto">
          <a:xfrm>
            <a:off x="934720" y="4384062"/>
            <a:ext cx="5140960" cy="4157271"/>
          </a:xfrm>
          <a:prstGeom prst="rect">
            <a:avLst/>
          </a:prstGeom>
          <a:noFill/>
          <a:ln w="9525">
            <a:noFill/>
            <a:miter lim="800000"/>
            <a:headEnd/>
            <a:tailEnd/>
          </a:ln>
          <a:effectLst/>
        </p:spPr>
        <p:txBody>
          <a:bodyPr vert="horz" wrap="square" lIns="92732" tIns="46366" rIns="92732" bIns="46366"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922388453"/>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well recognized that</a:t>
            </a:r>
            <a:r>
              <a:rPr lang="en-US" sz="1200" kern="1200" baseline="0" dirty="0" smtClean="0">
                <a:solidFill>
                  <a:schemeClr val="tx1"/>
                </a:solidFill>
                <a:effectLst/>
                <a:latin typeface="+mn-lt"/>
                <a:ea typeface="+mn-ea"/>
                <a:cs typeface="+mn-cs"/>
              </a:rPr>
              <a:t> prostate cancer is often </a:t>
            </a:r>
            <a:r>
              <a:rPr lang="en-US" sz="1200" kern="1200" baseline="0" dirty="0" err="1" smtClean="0">
                <a:solidFill>
                  <a:schemeClr val="tx1"/>
                </a:solidFill>
                <a:effectLst/>
                <a:latin typeface="+mn-lt"/>
                <a:ea typeface="+mn-ea"/>
                <a:cs typeface="+mn-cs"/>
              </a:rPr>
              <a:t>overdiagnosed</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overtreated</a:t>
            </a:r>
            <a:r>
              <a:rPr lang="en-US" sz="1200" kern="1200" baseline="0" dirty="0" smtClean="0">
                <a:solidFill>
                  <a:schemeClr val="tx1"/>
                </a:solidFill>
                <a:effectLst/>
                <a:latin typeface="+mn-lt"/>
                <a:ea typeface="+mn-ea"/>
                <a:cs typeface="+mn-cs"/>
              </a:rPr>
              <a:t>; Active surveillance, is becoming attractive alternative to primary treatment: surgery (prostatectomy) and radiation treatment;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postponement of treatment </a:t>
            </a:r>
            <a:r>
              <a:rPr lang="en-US" sz="1200" kern="1200" dirty="0" err="1" smtClean="0">
                <a:solidFill>
                  <a:schemeClr val="tx1"/>
                </a:solidFill>
                <a:effectLst/>
                <a:latin typeface="+mn-lt"/>
                <a:ea typeface="+mn-ea"/>
                <a:cs typeface="+mn-cs"/>
              </a:rPr>
              <a:t>relativly</a:t>
            </a:r>
            <a:r>
              <a:rPr lang="en-US" sz="1200" kern="1200" dirty="0" smtClean="0">
                <a:solidFill>
                  <a:schemeClr val="tx1"/>
                </a:solidFill>
                <a:effectLst/>
                <a:latin typeface="+mn-lt"/>
                <a:ea typeface="+mn-ea"/>
                <a:cs typeface="+mn-cs"/>
              </a:rPr>
              <a:t> young man – man in their</a:t>
            </a:r>
            <a:r>
              <a:rPr lang="en-US" sz="1200" kern="1200" baseline="0" dirty="0" smtClean="0">
                <a:solidFill>
                  <a:schemeClr val="tx1"/>
                </a:solidFill>
                <a:effectLst/>
                <a:latin typeface="+mn-lt"/>
                <a:ea typeface="+mn-ea"/>
                <a:cs typeface="+mn-cs"/>
              </a:rPr>
              <a:t> 50s and 60s. These man </a:t>
            </a:r>
            <a:r>
              <a:rPr lang="en-US" sz="1200" kern="1200" dirty="0" smtClean="0">
                <a:solidFill>
                  <a:schemeClr val="tx1"/>
                </a:solidFill>
                <a:effectLst/>
                <a:latin typeface="+mn-lt"/>
                <a:ea typeface="+mn-ea"/>
                <a:cs typeface="+mn-cs"/>
              </a:rPr>
              <a:t>have </a:t>
            </a:r>
            <a:r>
              <a:rPr lang="en-US" sz="1200" kern="1200" dirty="0">
                <a:solidFill>
                  <a:schemeClr val="tx1"/>
                </a:solidFill>
                <a:effectLst/>
                <a:latin typeface="+mn-lt"/>
                <a:ea typeface="+mn-ea"/>
                <a:cs typeface="+mn-cs"/>
              </a:rPr>
              <a:t>a long life </a:t>
            </a:r>
            <a:r>
              <a:rPr lang="en-US" sz="1200" kern="1200" dirty="0" smtClean="0">
                <a:solidFill>
                  <a:schemeClr val="tx1"/>
                </a:solidFill>
                <a:effectLst/>
                <a:latin typeface="+mn-lt"/>
                <a:ea typeface="+mn-ea"/>
                <a:cs typeface="+mn-cs"/>
              </a:rPr>
              <a:t>expectancy</a:t>
            </a:r>
            <a:r>
              <a:rPr lang="en-US" sz="1200" kern="1200" baseline="0" dirty="0" smtClean="0">
                <a:solidFill>
                  <a:schemeClr val="tx1"/>
                </a:solidFill>
                <a:effectLst/>
                <a:latin typeface="+mn-lt"/>
                <a:ea typeface="+mn-ea"/>
                <a:cs typeface="+mn-cs"/>
              </a:rPr>
              <a:t> and quality of life is of large significance. The number of patients at low risk in recent years have </a:t>
            </a:r>
            <a:r>
              <a:rPr lang="en-US" sz="1200" kern="1200" baseline="0" dirty="0" err="1" smtClean="0">
                <a:solidFill>
                  <a:schemeClr val="tx1"/>
                </a:solidFill>
                <a:effectLst/>
                <a:latin typeface="+mn-lt"/>
                <a:ea typeface="+mn-ea"/>
                <a:cs typeface="+mn-cs"/>
              </a:rPr>
              <a:t>quadrupppeld</a:t>
            </a:r>
            <a:r>
              <a:rPr lang="en-US" sz="1200" kern="1200" baseline="0" dirty="0" smtClean="0">
                <a:solidFill>
                  <a:schemeClr val="tx1"/>
                </a:solidFill>
                <a:effectLst/>
                <a:latin typeface="+mn-lt"/>
                <a:ea typeface="+mn-ea"/>
                <a:cs typeface="+mn-cs"/>
              </a:rPr>
              <a:t>, as shown on this graph in </a:t>
            </a:r>
            <a:r>
              <a:rPr lang="en-US" sz="1200" kern="1200" baseline="0" dirty="0" err="1" smtClean="0">
                <a:solidFill>
                  <a:schemeClr val="tx1"/>
                </a:solidFill>
                <a:effectLst/>
                <a:latin typeface="+mn-lt"/>
                <a:ea typeface="+mn-ea"/>
                <a:cs typeface="+mn-cs"/>
              </a:rPr>
              <a:t>Jama</a:t>
            </a:r>
            <a:r>
              <a:rPr lang="en-US" sz="1200" kern="1200" baseline="0" dirty="0" smtClean="0">
                <a:solidFill>
                  <a:schemeClr val="tx1"/>
                </a:solidFill>
                <a:effectLst/>
                <a:latin typeface="+mn-lt"/>
                <a:ea typeface="+mn-ea"/>
                <a:cs typeface="+mn-cs"/>
              </a:rPr>
              <a:t>. This is on expense of less patients treated with radical prostatectomy and radiation therapy. The key phrase in this statement is low risk, and determining the patients that are candidates for active surveillance is of large importance. </a:t>
            </a:r>
            <a:endParaRPr lang="en-US" dirty="0"/>
          </a:p>
        </p:txBody>
      </p:sp>
      <p:sp>
        <p:nvSpPr>
          <p:cNvPr id="4" name="Slide Number Placeholder 3"/>
          <p:cNvSpPr>
            <a:spLocks noGrp="1"/>
          </p:cNvSpPr>
          <p:nvPr>
            <p:ph type="sldNum" sz="quarter" idx="10"/>
          </p:nvPr>
        </p:nvSpPr>
        <p:spPr/>
        <p:txBody>
          <a:bodyPr/>
          <a:lstStyle/>
          <a:p>
            <a:fld id="{911E4FF3-7EC5-48B2-8F0A-3BE3B1F58B8A}" type="slidenum">
              <a:rPr lang="en-US" smtClean="0"/>
              <a:t>2</a:t>
            </a:fld>
            <a:endParaRPr lang="en-US"/>
          </a:p>
        </p:txBody>
      </p:sp>
    </p:spTree>
    <p:extLst>
      <p:ext uri="{BB962C8B-B14F-4D97-AF65-F5344CB8AC3E}">
        <p14:creationId xmlns:p14="http://schemas.microsoft.com/office/powerpoint/2010/main" val="244143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24</a:t>
            </a:fld>
            <a:endParaRPr lang="en-US"/>
          </a:p>
        </p:txBody>
      </p:sp>
    </p:spTree>
    <p:extLst>
      <p:ext uri="{BB962C8B-B14F-4D97-AF65-F5344CB8AC3E}">
        <p14:creationId xmlns:p14="http://schemas.microsoft.com/office/powerpoint/2010/main" val="364310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25</a:t>
            </a:fld>
            <a:endParaRPr lang="en-US"/>
          </a:p>
        </p:txBody>
      </p:sp>
    </p:spTree>
    <p:extLst>
      <p:ext uri="{BB962C8B-B14F-4D97-AF65-F5344CB8AC3E}">
        <p14:creationId xmlns:p14="http://schemas.microsoft.com/office/powerpoint/2010/main" val="213868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decisions are confounded by the prostate spatial heterogeneity; the </a:t>
            </a:r>
            <a:r>
              <a:rPr lang="en-US" dirty="0" err="1" smtClean="0"/>
              <a:t>histopatathology</a:t>
            </a:r>
            <a:r>
              <a:rPr lang="en-US" dirty="0" smtClean="0"/>
              <a:t> and genetic </a:t>
            </a:r>
            <a:r>
              <a:rPr lang="en-US" dirty="0" err="1" smtClean="0"/>
              <a:t>assesments</a:t>
            </a:r>
            <a:r>
              <a:rPr lang="en-US" dirty="0" smtClean="0"/>
              <a:t> are</a:t>
            </a:r>
            <a:r>
              <a:rPr lang="en-US" baseline="0" dirty="0" smtClean="0"/>
              <a:t> based on biopsies – random or targeted and the determine part of the tumor can be missed.</a:t>
            </a:r>
            <a:endParaRPr lang="en-US" dirty="0"/>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3</a:t>
            </a:fld>
            <a:endParaRPr lang="en-US"/>
          </a:p>
        </p:txBody>
      </p:sp>
    </p:spTree>
    <p:extLst>
      <p:ext uri="{BB962C8B-B14F-4D97-AF65-F5344CB8AC3E}">
        <p14:creationId xmlns:p14="http://schemas.microsoft.com/office/powerpoint/2010/main" val="81559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923">
              <a:defRPr/>
            </a:pPr>
            <a:r>
              <a:rPr lang="en-US" dirty="0"/>
              <a:t>This is a transverse PSEUDO WHOLE MOUNT SECTION of RADICAL PROSTATECTOMY from A patient </a:t>
            </a:r>
            <a:endParaRPr lang="en-US" dirty="0" smtClean="0"/>
          </a:p>
          <a:p>
            <a:pPr defTabSz="920923">
              <a:defRPr/>
            </a:pPr>
            <a:r>
              <a:rPr lang="en-US" dirty="0" smtClean="0"/>
              <a:t>with </a:t>
            </a:r>
            <a:r>
              <a:rPr lang="en-US" dirty="0"/>
              <a:t>prostate cancer. On the right side the corresponding T2 image is shown. We can see that the prostate on imaging has two areas with different intensities: A bright rim, called peripheral zone and the central area, call transition zone. The brightness of the T2 signal is due to the fact that the peripheral zone contains mainly PROSTATIC ACINI AND DUCTS and the prostatic fluid in THEIR LUMINA </a:t>
            </a:r>
            <a:r>
              <a:rPr lang="en-US" dirty="0" err="1"/>
              <a:t>riseS</a:t>
            </a:r>
            <a:r>
              <a:rPr lang="en-US" dirty="0"/>
              <a:t> a strong signal. Alternatively, the transition zone HAS A HIGHER PROPORTION of PROSTATIC STROMA. We can notice the same picture on the histopathology sample, where the transition zone is surrounded by A porous tissue, CORRESPONDING TO FREQUENT GLANDULAR LUMINAE IN THE PERIPHERAL ZONE. </a:t>
            </a:r>
          </a:p>
          <a:p>
            <a:endParaRPr lang="en-US" dirty="0"/>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6</a:t>
            </a:fld>
            <a:endParaRPr lang="en-US"/>
          </a:p>
        </p:txBody>
      </p:sp>
    </p:spTree>
    <p:extLst>
      <p:ext uri="{BB962C8B-B14F-4D97-AF65-F5344CB8AC3E}">
        <p14:creationId xmlns:p14="http://schemas.microsoft.com/office/powerpoint/2010/main" val="8668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7</a:t>
            </a:fld>
            <a:endParaRPr lang="en-US"/>
          </a:p>
        </p:txBody>
      </p:sp>
    </p:spTree>
    <p:extLst>
      <p:ext uri="{BB962C8B-B14F-4D97-AF65-F5344CB8AC3E}">
        <p14:creationId xmlns:p14="http://schemas.microsoft.com/office/powerpoint/2010/main" val="272271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6338" y="1149350"/>
            <a:ext cx="46577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E766B9-75D5-44F5-BE49-D8977BBE6500}" type="slidenum">
              <a:rPr lang="en-US" smtClean="0"/>
              <a:t>11</a:t>
            </a:fld>
            <a:endParaRPr lang="en-US"/>
          </a:p>
        </p:txBody>
      </p:sp>
    </p:spTree>
    <p:extLst>
      <p:ext uri="{BB962C8B-B14F-4D97-AF65-F5344CB8AC3E}">
        <p14:creationId xmlns:p14="http://schemas.microsoft.com/office/powerpoint/2010/main" val="3220277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13</a:t>
            </a:fld>
            <a:endParaRPr lang="en-US"/>
          </a:p>
        </p:txBody>
      </p:sp>
    </p:spTree>
    <p:extLst>
      <p:ext uri="{BB962C8B-B14F-4D97-AF65-F5344CB8AC3E}">
        <p14:creationId xmlns:p14="http://schemas.microsoft.com/office/powerpoint/2010/main" val="359651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evaluate the power of HRS to predict GS≥7 cancer of RP specimens, we retrospectively analyzed data from 12 patients with </a:t>
            </a:r>
            <a:r>
              <a:rPr lang="en-US" dirty="0" err="1"/>
              <a:t>mpMRI</a:t>
            </a:r>
            <a:r>
              <a:rPr lang="en-US" dirty="0"/>
              <a:t> exam prior to RP </a:t>
            </a:r>
            <a:r>
              <a:rPr lang="en-US" b="1" dirty="0"/>
              <a:t>(Figure 6)</a:t>
            </a:r>
            <a:r>
              <a:rPr lang="en-US" dirty="0"/>
              <a:t>. The histopathology was evaluated, ‘stitched’ and translated onto T2w in MIM software (for more details see section </a:t>
            </a:r>
            <a:r>
              <a:rPr lang="en-US" b="1" dirty="0"/>
              <a:t>III.3.1.1.1</a:t>
            </a:r>
            <a:r>
              <a:rPr lang="en-US" dirty="0"/>
              <a:t>). PIRADS areas were also translated into MIM. HRS maps were generated. Each MRI slice was divided into four cross-sectional quadrants and sliced complimentary to the pathology.</a:t>
            </a:r>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14</a:t>
            </a:fld>
            <a:endParaRPr lang="en-US"/>
          </a:p>
        </p:txBody>
      </p:sp>
    </p:spTree>
    <p:extLst>
      <p:ext uri="{BB962C8B-B14F-4D97-AF65-F5344CB8AC3E}">
        <p14:creationId xmlns:p14="http://schemas.microsoft.com/office/powerpoint/2010/main" val="429136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 of HRS 6 volumes with Prostatectomy ROI volumes with GS≥7 (left). ROC curves of PIRADS and HRS6 in discriminating Cancer vs No Cancer, GS≥7 vs No Cancer or GS = 6 and GS≥8 vs No cancer or GS = </a:t>
            </a:r>
            <a:r>
              <a:rPr lang="en-US" dirty="0" smtClean="0"/>
              <a:t>6,7</a:t>
            </a:r>
          </a:p>
          <a:p>
            <a:endParaRPr lang="en-US" dirty="0"/>
          </a:p>
          <a:p>
            <a:r>
              <a:rPr lang="en-US" dirty="0"/>
              <a:t>39 tumor nodules (18 GS≥7 and 21 GS6) were examined. We plotted the volume of GS≥7 in the prostate and found impressive agreement with HRS6 volumes within the prostate </a:t>
            </a:r>
            <a:r>
              <a:rPr lang="en-US" b="1" dirty="0"/>
              <a:t>(Figure 7, left)</a:t>
            </a:r>
            <a:r>
              <a:rPr lang="en-US" dirty="0"/>
              <a:t>. We then used a generalized linear mixed model (GLMM) regression to assess the association between the HRS6 and three histopathology outcomes in each tumor nodule: Cancer vs No Cancer, GS≥7 vs No Cancer/GS=6 and GS≥8 vs No cancer/GS=6,7. HRS6 was chosen because it was the most consistent at achieving our main objective of detecting significant cancers of GS ≥7. The corresponding receiver operating characteristic curves and areas under the (ROC-AUCs) are shown in </a:t>
            </a:r>
            <a:r>
              <a:rPr lang="en-US" b="1" dirty="0"/>
              <a:t>Figure 7 plots 2-4 </a:t>
            </a:r>
            <a:r>
              <a:rPr lang="en-US" dirty="0"/>
              <a:t>together with ROC-AUCs for model based on PIRADS only. HRS 6 provided an AUC=0.767 (95%CI: 0.719-0.816) for predicting the likelihood of GS≥7. By contrast, PIRADS had an AUC=0.631 </a:t>
            </a:r>
          </a:p>
          <a:p>
            <a:endParaRPr lang="en-US" dirty="0"/>
          </a:p>
        </p:txBody>
      </p:sp>
      <p:sp>
        <p:nvSpPr>
          <p:cNvPr id="4" name="Slide Number Placeholder 3"/>
          <p:cNvSpPr>
            <a:spLocks noGrp="1"/>
          </p:cNvSpPr>
          <p:nvPr>
            <p:ph type="sldNum" sz="quarter" idx="10"/>
          </p:nvPr>
        </p:nvSpPr>
        <p:spPr/>
        <p:txBody>
          <a:bodyPr/>
          <a:lstStyle/>
          <a:p>
            <a:pPr>
              <a:defRPr/>
            </a:pPr>
            <a:fld id="{2BA48944-3552-4F84-AB27-440972A65E1D}" type="slidenum">
              <a:rPr lang="en-US" smtClean="0"/>
              <a:pPr>
                <a:defRPr/>
              </a:pPr>
              <a:t>15</a:t>
            </a:fld>
            <a:endParaRPr lang="en-US"/>
          </a:p>
        </p:txBody>
      </p:sp>
    </p:spTree>
    <p:extLst>
      <p:ext uri="{BB962C8B-B14F-4D97-AF65-F5344CB8AC3E}">
        <p14:creationId xmlns:p14="http://schemas.microsoft.com/office/powerpoint/2010/main" val="307828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latin typeface="Arial" pitchFamily="34" charset="0"/>
            </a:endParaRPr>
          </a:p>
        </p:txBody>
      </p:sp>
      <p:sp>
        <p:nvSpPr>
          <p:cNvPr id="66564" name="Slide Number Placeholder 3"/>
          <p:cNvSpPr>
            <a:spLocks noGrp="1"/>
          </p:cNvSpPr>
          <p:nvPr>
            <p:ph type="sldNum" sz="quarter" idx="5"/>
          </p:nvPr>
        </p:nvSpPr>
        <p:spPr>
          <a:noFill/>
        </p:spPr>
        <p:txBody>
          <a:bodyPr/>
          <a:lstStyle/>
          <a:p>
            <a:fld id="{7D9249C9-75CA-4CE2-A5A3-AEA63395DE55}" type="slidenum">
              <a:rPr lang="en-US" smtClean="0"/>
              <a:pPr/>
              <a:t>18</a:t>
            </a:fld>
            <a:endParaRPr lang="en-US" smtClean="0"/>
          </a:p>
        </p:txBody>
      </p:sp>
    </p:spTree>
    <p:extLst>
      <p:ext uri="{BB962C8B-B14F-4D97-AF65-F5344CB8AC3E}">
        <p14:creationId xmlns:p14="http://schemas.microsoft.com/office/powerpoint/2010/main" val="941578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771525" y="2130426"/>
            <a:ext cx="8743950" cy="1470025"/>
          </a:xfrm>
        </p:spPr>
        <p:txBody>
          <a:bodyPr/>
          <a:lstStyle>
            <a:lvl1pPr>
              <a:defRPr/>
            </a:lvl1pPr>
          </a:lstStyle>
          <a:p>
            <a:pPr lvl="0"/>
            <a:r>
              <a:rPr lang="en-US" altLang="en-US" noProof="0" smtClean="0"/>
              <a:t>Click to edit Master title style</a:t>
            </a:r>
          </a:p>
        </p:txBody>
      </p:sp>
      <p:sp>
        <p:nvSpPr>
          <p:cNvPr id="11267" name="Rectangle 3"/>
          <p:cNvSpPr>
            <a:spLocks noGrp="1" noChangeArrowheads="1"/>
          </p:cNvSpPr>
          <p:nvPr>
            <p:ph type="subTitle" idx="1"/>
          </p:nvPr>
        </p:nvSpPr>
        <p:spPr>
          <a:xfrm>
            <a:off x="1543050" y="3886200"/>
            <a:ext cx="7200900" cy="1752600"/>
          </a:xfrm>
        </p:spPr>
        <p:txBody>
          <a:bodyPr/>
          <a:lstStyle>
            <a:lvl1pPr marL="0" indent="0" algn="ctr">
              <a:buFontTx/>
              <a:buNone/>
              <a:defRPr/>
            </a:lvl1pPr>
          </a:lstStyle>
          <a:p>
            <a:pPr lvl="0"/>
            <a:r>
              <a:rPr lang="en-US" altLang="en-US" noProof="0" smtClean="0"/>
              <a:t>Click to edit Master subtitle style</a:t>
            </a:r>
          </a:p>
        </p:txBody>
      </p:sp>
      <p:sp>
        <p:nvSpPr>
          <p:cNvPr id="11268" name="Rectangle 4"/>
          <p:cNvSpPr>
            <a:spLocks noGrp="1" noChangeArrowheads="1"/>
          </p:cNvSpPr>
          <p:nvPr>
            <p:ph type="dt" sz="half" idx="2"/>
          </p:nvPr>
        </p:nvSpPr>
        <p:spPr>
          <a:xfrm>
            <a:off x="514350" y="6245225"/>
            <a:ext cx="2400300" cy="476250"/>
          </a:xfrm>
        </p:spPr>
        <p:txBody>
          <a:bodyPr/>
          <a:lstStyle>
            <a:lvl1pPr>
              <a:defRPr/>
            </a:lvl1pPr>
          </a:lstStyle>
          <a:p>
            <a:endParaRPr lang="en-US" altLang="en-US">
              <a:solidFill>
                <a:srgbClr val="000000"/>
              </a:solidFill>
            </a:endParaRPr>
          </a:p>
        </p:txBody>
      </p:sp>
      <p:sp>
        <p:nvSpPr>
          <p:cNvPr id="11269" name="Rectangle 5"/>
          <p:cNvSpPr>
            <a:spLocks noGrp="1" noChangeArrowheads="1"/>
          </p:cNvSpPr>
          <p:nvPr>
            <p:ph type="ftr" sz="quarter" idx="3"/>
          </p:nvPr>
        </p:nvSpPr>
        <p:spPr>
          <a:xfrm>
            <a:off x="3514725" y="6245225"/>
            <a:ext cx="3257550" cy="476250"/>
          </a:xfrm>
        </p:spPr>
        <p:txBody>
          <a:bodyPr/>
          <a:lstStyle>
            <a:lvl1pPr>
              <a:defRPr/>
            </a:lvl1pPr>
          </a:lstStyle>
          <a:p>
            <a:endParaRPr lang="en-US" altLang="en-US">
              <a:solidFill>
                <a:srgbClr val="000000"/>
              </a:solidFill>
            </a:endParaRPr>
          </a:p>
        </p:txBody>
      </p:sp>
      <p:sp>
        <p:nvSpPr>
          <p:cNvPr id="11270" name="Rectangle 6"/>
          <p:cNvSpPr>
            <a:spLocks noGrp="1" noChangeArrowheads="1"/>
          </p:cNvSpPr>
          <p:nvPr>
            <p:ph type="sldNum" sz="quarter" idx="4"/>
          </p:nvPr>
        </p:nvSpPr>
        <p:spPr>
          <a:xfrm>
            <a:off x="7372350" y="6245225"/>
            <a:ext cx="2400300" cy="476250"/>
          </a:xfrm>
        </p:spPr>
        <p:txBody>
          <a:bodyPr/>
          <a:lstStyle>
            <a:lvl1pPr>
              <a:defRPr/>
            </a:lvl1pPr>
          </a:lstStyle>
          <a:p>
            <a:fld id="{B0439C51-1AE3-448D-A2CB-F7102E119D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934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36CA7D-BCB5-4E13-A4B8-F5E36308C0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848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38651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FE6E82-C892-4493-80F9-FB5BB8ED92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07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686CCA-7831-4C32-8A55-59490E8318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678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3E3112-D0D6-4E7E-ADF1-67A22D29A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706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654B07E-CAB5-458A-BB6C-7115086A8A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877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CB1A751-45FE-4147-9627-0190D0C717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947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8B03377-16B2-41A6-87A3-7EAECE580A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543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D9F68E-0C70-4D27-8AEA-820C2FC25B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2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11875B-686E-4CED-8B8A-CEC8EABA3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45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F512C3-A727-4957-97BE-30B9410704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617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1" tIns="45716" rIns="91431" bIns="45716" numCol="1" anchor="t" anchorCtr="0" compatLnSpc="1">
            <a:prstTxWarp prst="textNoShape">
              <a:avLst/>
            </a:prstTxWarp>
          </a:bodyPr>
          <a:lstStyle>
            <a:lvl1pPr>
              <a:defRPr sz="1400"/>
            </a:lvl1pPr>
          </a:lstStyle>
          <a:p>
            <a:pPr algn="l" eaLnBrk="0" hangingPunct="0"/>
            <a:endParaRPr lang="en-US" altLang="en-US" b="0">
              <a:solidFill>
                <a:srgbClr val="000000"/>
              </a:solidFill>
              <a:latin typeface="Arial" charset="0"/>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1" tIns="45716" rIns="91431" bIns="45716" numCol="1" anchor="t" anchorCtr="0" compatLnSpc="1">
            <a:prstTxWarp prst="textNoShape">
              <a:avLst/>
            </a:prstTxWarp>
          </a:bodyPr>
          <a:lstStyle>
            <a:lvl1pPr algn="ctr">
              <a:defRPr sz="1400"/>
            </a:lvl1pPr>
          </a:lstStyle>
          <a:p>
            <a:pPr eaLnBrk="0" hangingPunct="0"/>
            <a:endParaRPr lang="en-US" altLang="en-US" b="0">
              <a:solidFill>
                <a:srgbClr val="000000"/>
              </a:solidFill>
              <a:latin typeface="Arial" charset="0"/>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1" tIns="45716" rIns="91431" bIns="45716" numCol="1" anchor="t" anchorCtr="0" compatLnSpc="1">
            <a:prstTxWarp prst="textNoShape">
              <a:avLst/>
            </a:prstTxWarp>
          </a:bodyPr>
          <a:lstStyle>
            <a:lvl1pPr algn="r">
              <a:defRPr sz="1400"/>
            </a:lvl1pPr>
          </a:lstStyle>
          <a:p>
            <a:pPr eaLnBrk="0" hangingPunct="0"/>
            <a:fld id="{81FF375E-EED2-44AE-8BF3-6D4AA3D6C9A5}" type="slidenum">
              <a:rPr lang="en-US" altLang="en-US" b="0">
                <a:solidFill>
                  <a:srgbClr val="000000"/>
                </a:solidFill>
                <a:latin typeface="Arial" charset="0"/>
              </a:rPr>
              <a:pPr eaLnBrk="0" hangingPunct="0"/>
              <a:t>‹#›</a:t>
            </a:fld>
            <a:endParaRPr lang="en-US" altLang="en-US" b="0">
              <a:solidFill>
                <a:srgbClr val="000000"/>
              </a:solidFill>
              <a:latin typeface="Arial" charset="0"/>
            </a:endParaRPr>
          </a:p>
        </p:txBody>
      </p:sp>
    </p:spTree>
    <p:extLst>
      <p:ext uri="{BB962C8B-B14F-4D97-AF65-F5344CB8AC3E}">
        <p14:creationId xmlns:p14="http://schemas.microsoft.com/office/powerpoint/2010/main" val="3572172667"/>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pitchFamily="1" charset="-128"/>
        </a:defRPr>
      </a:lvl2pPr>
      <a:lvl3pPr algn="ctr" rtl="0" eaLnBrk="1" fontAlgn="base" hangingPunct="1">
        <a:spcBef>
          <a:spcPct val="0"/>
        </a:spcBef>
        <a:spcAft>
          <a:spcPct val="0"/>
        </a:spcAft>
        <a:defRPr sz="4400">
          <a:solidFill>
            <a:schemeClr val="tx2"/>
          </a:solidFill>
          <a:latin typeface="Arial" charset="0"/>
          <a:ea typeface="ヒラギノ角ゴ Pro W3" pitchFamily="1" charset="-128"/>
        </a:defRPr>
      </a:lvl3pPr>
      <a:lvl4pPr algn="ctr" rtl="0" eaLnBrk="1" fontAlgn="base" hangingPunct="1">
        <a:spcBef>
          <a:spcPct val="0"/>
        </a:spcBef>
        <a:spcAft>
          <a:spcPct val="0"/>
        </a:spcAft>
        <a:defRPr sz="4400">
          <a:solidFill>
            <a:schemeClr val="tx2"/>
          </a:solidFill>
          <a:latin typeface="Arial" charset="0"/>
          <a:ea typeface="ヒラギノ角ゴ Pro W3" pitchFamily="1" charset="-128"/>
        </a:defRPr>
      </a:lvl4pPr>
      <a:lvl5pPr algn="ctr" rtl="0" eaLnBrk="1" fontAlgn="base" hangingPunct="1">
        <a:spcBef>
          <a:spcPct val="0"/>
        </a:spcBef>
        <a:spcAft>
          <a:spcPct val="0"/>
        </a:spcAft>
        <a:defRPr sz="4400">
          <a:solidFill>
            <a:schemeClr val="tx2"/>
          </a:solidFill>
          <a:latin typeface="Arial" charset="0"/>
          <a:ea typeface="ヒラギノ角ゴ Pro W3" pitchFamily="1" charset="-128"/>
        </a:defRPr>
      </a:lvl5pPr>
      <a:lvl6pPr marL="457200" algn="ctr" rtl="0" eaLnBrk="1" fontAlgn="base" hangingPunct="1">
        <a:spcBef>
          <a:spcPct val="0"/>
        </a:spcBef>
        <a:spcAft>
          <a:spcPct val="0"/>
        </a:spcAft>
        <a:defRPr sz="4400">
          <a:solidFill>
            <a:schemeClr val="tx2"/>
          </a:solidFill>
          <a:latin typeface="Arial" charset="0"/>
          <a:ea typeface="ヒラギノ角ゴ Pro W3" pitchFamily="1" charset="-128"/>
        </a:defRPr>
      </a:lvl6pPr>
      <a:lvl7pPr marL="914400" algn="ctr" rtl="0" eaLnBrk="1" fontAlgn="base" hangingPunct="1">
        <a:spcBef>
          <a:spcPct val="0"/>
        </a:spcBef>
        <a:spcAft>
          <a:spcPct val="0"/>
        </a:spcAft>
        <a:defRPr sz="4400">
          <a:solidFill>
            <a:schemeClr val="tx2"/>
          </a:solidFill>
          <a:latin typeface="Arial" charset="0"/>
          <a:ea typeface="ヒラギノ角ゴ Pro W3" pitchFamily="1"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pitchFamily="1"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3" Type="http://schemas.microsoft.com/office/2007/relationships/hdphoto" Target="../media/hdphoto13.wdp"/><Relationship Id="rId18" Type="http://schemas.openxmlformats.org/officeDocument/2006/relationships/image" Target="../media/image60.png"/><Relationship Id="rId26" Type="http://schemas.openxmlformats.org/officeDocument/2006/relationships/image" Target="../media/image64.png"/><Relationship Id="rId39" Type="http://schemas.microsoft.com/office/2007/relationships/hdphoto" Target="../media/hdphoto26.wdp"/><Relationship Id="rId21" Type="http://schemas.microsoft.com/office/2007/relationships/hdphoto" Target="../media/hdphoto17.wdp"/><Relationship Id="rId34" Type="http://schemas.openxmlformats.org/officeDocument/2006/relationships/image" Target="../media/image68.png"/><Relationship Id="rId42" Type="http://schemas.openxmlformats.org/officeDocument/2006/relationships/image" Target="../media/image72.png"/><Relationship Id="rId47" Type="http://schemas.microsoft.com/office/2007/relationships/hdphoto" Target="../media/hdphoto30.wdp"/><Relationship Id="rId50" Type="http://schemas.openxmlformats.org/officeDocument/2006/relationships/image" Target="../media/image76.png"/><Relationship Id="rId55" Type="http://schemas.microsoft.com/office/2007/relationships/hdphoto" Target="../media/hdphoto34.wdp"/><Relationship Id="rId7" Type="http://schemas.microsoft.com/office/2007/relationships/hdphoto" Target="../media/hdphoto10.wdp"/><Relationship Id="rId12" Type="http://schemas.openxmlformats.org/officeDocument/2006/relationships/image" Target="../media/image57.png"/><Relationship Id="rId17" Type="http://schemas.microsoft.com/office/2007/relationships/hdphoto" Target="../media/hdphoto15.wdp"/><Relationship Id="rId25" Type="http://schemas.microsoft.com/office/2007/relationships/hdphoto" Target="../media/hdphoto19.wdp"/><Relationship Id="rId33" Type="http://schemas.microsoft.com/office/2007/relationships/hdphoto" Target="../media/hdphoto23.wdp"/><Relationship Id="rId38" Type="http://schemas.openxmlformats.org/officeDocument/2006/relationships/image" Target="../media/image70.png"/><Relationship Id="rId46" Type="http://schemas.openxmlformats.org/officeDocument/2006/relationships/image" Target="../media/image74.png"/><Relationship Id="rId2" Type="http://schemas.openxmlformats.org/officeDocument/2006/relationships/image" Target="../media/image52.png"/><Relationship Id="rId16" Type="http://schemas.openxmlformats.org/officeDocument/2006/relationships/image" Target="../media/image59.png"/><Relationship Id="rId20" Type="http://schemas.openxmlformats.org/officeDocument/2006/relationships/image" Target="../media/image61.png"/><Relationship Id="rId29" Type="http://schemas.microsoft.com/office/2007/relationships/hdphoto" Target="../media/hdphoto21.wdp"/><Relationship Id="rId41" Type="http://schemas.microsoft.com/office/2007/relationships/hdphoto" Target="../media/hdphoto27.wdp"/><Relationship Id="rId54"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54.png"/><Relationship Id="rId11" Type="http://schemas.microsoft.com/office/2007/relationships/hdphoto" Target="../media/hdphoto12.wdp"/><Relationship Id="rId24" Type="http://schemas.openxmlformats.org/officeDocument/2006/relationships/image" Target="../media/image63.png"/><Relationship Id="rId32" Type="http://schemas.openxmlformats.org/officeDocument/2006/relationships/image" Target="../media/image67.png"/><Relationship Id="rId37" Type="http://schemas.microsoft.com/office/2007/relationships/hdphoto" Target="../media/hdphoto25.wdp"/><Relationship Id="rId40" Type="http://schemas.openxmlformats.org/officeDocument/2006/relationships/image" Target="../media/image71.png"/><Relationship Id="rId45" Type="http://schemas.microsoft.com/office/2007/relationships/hdphoto" Target="../media/hdphoto29.wdp"/><Relationship Id="rId53" Type="http://schemas.microsoft.com/office/2007/relationships/hdphoto" Target="../media/hdphoto33.wdp"/><Relationship Id="rId58" Type="http://schemas.openxmlformats.org/officeDocument/2006/relationships/image" Target="../media/image80.png"/><Relationship Id="rId5" Type="http://schemas.microsoft.com/office/2007/relationships/hdphoto" Target="../media/hdphoto9.wdp"/><Relationship Id="rId15" Type="http://schemas.microsoft.com/office/2007/relationships/hdphoto" Target="../media/hdphoto14.wdp"/><Relationship Id="rId23" Type="http://schemas.microsoft.com/office/2007/relationships/hdphoto" Target="../media/hdphoto18.wdp"/><Relationship Id="rId28" Type="http://schemas.openxmlformats.org/officeDocument/2006/relationships/image" Target="../media/image65.png"/><Relationship Id="rId36" Type="http://schemas.openxmlformats.org/officeDocument/2006/relationships/image" Target="../media/image69.png"/><Relationship Id="rId49" Type="http://schemas.microsoft.com/office/2007/relationships/hdphoto" Target="../media/hdphoto31.wdp"/><Relationship Id="rId57" Type="http://schemas.microsoft.com/office/2007/relationships/hdphoto" Target="../media/hdphoto35.wdp"/><Relationship Id="rId10" Type="http://schemas.openxmlformats.org/officeDocument/2006/relationships/image" Target="../media/image56.png"/><Relationship Id="rId19" Type="http://schemas.microsoft.com/office/2007/relationships/hdphoto" Target="../media/hdphoto16.wdp"/><Relationship Id="rId31" Type="http://schemas.microsoft.com/office/2007/relationships/hdphoto" Target="../media/hdphoto22.wdp"/><Relationship Id="rId44" Type="http://schemas.openxmlformats.org/officeDocument/2006/relationships/image" Target="../media/image73.png"/><Relationship Id="rId52" Type="http://schemas.openxmlformats.org/officeDocument/2006/relationships/image" Target="../media/image77.png"/><Relationship Id="rId4" Type="http://schemas.openxmlformats.org/officeDocument/2006/relationships/image" Target="../media/image53.png"/><Relationship Id="rId9" Type="http://schemas.microsoft.com/office/2007/relationships/hdphoto" Target="../media/hdphoto11.wdp"/><Relationship Id="rId14" Type="http://schemas.openxmlformats.org/officeDocument/2006/relationships/image" Target="../media/image58.png"/><Relationship Id="rId22" Type="http://schemas.openxmlformats.org/officeDocument/2006/relationships/image" Target="../media/image62.png"/><Relationship Id="rId27" Type="http://schemas.microsoft.com/office/2007/relationships/hdphoto" Target="../media/hdphoto20.wdp"/><Relationship Id="rId30" Type="http://schemas.openxmlformats.org/officeDocument/2006/relationships/image" Target="../media/image66.png"/><Relationship Id="rId35" Type="http://schemas.microsoft.com/office/2007/relationships/hdphoto" Target="../media/hdphoto24.wdp"/><Relationship Id="rId43" Type="http://schemas.microsoft.com/office/2007/relationships/hdphoto" Target="../media/hdphoto28.wdp"/><Relationship Id="rId48" Type="http://schemas.openxmlformats.org/officeDocument/2006/relationships/image" Target="../media/image75.png"/><Relationship Id="rId56" Type="http://schemas.openxmlformats.org/officeDocument/2006/relationships/image" Target="../media/image79.png"/><Relationship Id="rId8" Type="http://schemas.openxmlformats.org/officeDocument/2006/relationships/image" Target="../media/image55.png"/><Relationship Id="rId51" Type="http://schemas.microsoft.com/office/2007/relationships/hdphoto" Target="../media/hdphoto32.wdp"/><Relationship Id="rId3"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38.wdp"/><Relationship Id="rId3" Type="http://schemas.openxmlformats.org/officeDocument/2006/relationships/slideLayout" Target="../slideLayouts/slideLayout7.xml"/><Relationship Id="rId7" Type="http://schemas.openxmlformats.org/officeDocument/2006/relationships/image" Target="../media/image83.png"/><Relationship Id="rId12" Type="http://schemas.openxmlformats.org/officeDocument/2006/relationships/image" Target="../media/image8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2.png"/><Relationship Id="rId11" Type="http://schemas.microsoft.com/office/2007/relationships/hdphoto" Target="../media/hdphoto37.wdp"/><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notesSlide" Target="../notesSlides/notesSlide6.xml"/><Relationship Id="rId9" Type="http://schemas.microsoft.com/office/2007/relationships/hdphoto" Target="../media/hdphoto36.wdp"/><Relationship Id="rId14" Type="http://schemas.openxmlformats.org/officeDocument/2006/relationships/image" Target="../media/image87.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 Type="http://schemas.openxmlformats.org/officeDocument/2006/relationships/image" Target="../media/image88.pn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png"/><Relationship Id="rId2" Type="http://schemas.openxmlformats.org/officeDocument/2006/relationships/notesSlide" Target="../notesSlides/notesSlide7.xml"/><Relationship Id="rId16" Type="http://schemas.openxmlformats.org/officeDocument/2006/relationships/image" Target="../media/image101.png"/><Relationship Id="rId20" Type="http://schemas.openxmlformats.org/officeDocument/2006/relationships/image" Target="../media/image105.png"/><Relationship Id="rId29"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24" Type="http://schemas.openxmlformats.org/officeDocument/2006/relationships/image" Target="../media/image109.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108.png"/><Relationship Id="rId28" Type="http://schemas.openxmlformats.org/officeDocument/2006/relationships/image" Target="../media/image113.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 Id="rId27" Type="http://schemas.openxmlformats.org/officeDocument/2006/relationships/image" Target="../media/image112.png"/><Relationship Id="rId30" Type="http://schemas.openxmlformats.org/officeDocument/2006/relationships/image" Target="../media/image1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1.wmf"/><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emf"/></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8.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2.xml"/><Relationship Id="rId7" Type="http://schemas.openxmlformats.org/officeDocument/2006/relationships/image" Target="../media/image134.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chart" Target="../charts/chart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8.jpe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2.png"/><Relationship Id="rId7" Type="http://schemas.microsoft.com/office/2007/relationships/hdphoto" Target="../media/hdphoto6.wdp"/><Relationship Id="rId12"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descr="WIDEsd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80761"/>
            <a:ext cx="9144001" cy="5991579"/>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Syl-Miller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432" y="567028"/>
            <a:ext cx="3860800" cy="833967"/>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large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699" y="2171462"/>
            <a:ext cx="3860800" cy="2579511"/>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UMHS_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5882684"/>
            <a:ext cx="9144001" cy="277989"/>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2small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9101" y="2577862"/>
            <a:ext cx="951089" cy="951089"/>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3small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6033" y="2577862"/>
            <a:ext cx="949678" cy="951089"/>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tub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2168" y="2577861"/>
            <a:ext cx="948267" cy="9468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856" y="1218445"/>
            <a:ext cx="9856381" cy="954107"/>
          </a:xfrm>
          <a:prstGeom prst="rect">
            <a:avLst/>
          </a:prstGeom>
          <a:noFill/>
        </p:spPr>
        <p:txBody>
          <a:bodyPr wrap="square" rtlCol="0">
            <a:spAutoFit/>
          </a:bodyPr>
          <a:lstStyle/>
          <a:p>
            <a:r>
              <a:rPr lang="en-US" sz="2800" dirty="0"/>
              <a:t>Deciphering Prostate Cancer Heterogeneity – </a:t>
            </a:r>
            <a:r>
              <a:rPr lang="en-US" sz="2800" dirty="0" err="1"/>
              <a:t>Radiogenomics</a:t>
            </a:r>
            <a:r>
              <a:rPr lang="en-US" sz="2800" dirty="0"/>
              <a:t> of Tumor Habitats</a:t>
            </a:r>
          </a:p>
        </p:txBody>
      </p:sp>
      <p:sp>
        <p:nvSpPr>
          <p:cNvPr id="3" name="TextBox 2"/>
          <p:cNvSpPr txBox="1"/>
          <p:nvPr/>
        </p:nvSpPr>
        <p:spPr>
          <a:xfrm>
            <a:off x="1276187" y="4922207"/>
            <a:ext cx="7870092" cy="872162"/>
          </a:xfrm>
          <a:prstGeom prst="rect">
            <a:avLst/>
          </a:prstGeom>
          <a:noFill/>
        </p:spPr>
        <p:txBody>
          <a:bodyPr wrap="square" rtlCol="0">
            <a:spAutoFit/>
          </a:bodyPr>
          <a:lstStyle/>
          <a:p>
            <a:pPr defTabSz="812810"/>
            <a:r>
              <a:rPr lang="en-US" sz="889" dirty="0">
                <a:solidFill>
                  <a:srgbClr val="000000"/>
                </a:solidFill>
                <a:latin typeface="Lucida Sans Unicode"/>
                <a:ea typeface="+mj-ea"/>
              </a:rPr>
              <a:t>Radka Stoyanova,</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a:t>
            </a:r>
            <a:r>
              <a:rPr lang="en-US" sz="889" dirty="0" smtClean="0">
                <a:solidFill>
                  <a:srgbClr val="000000"/>
                </a:solidFill>
                <a:latin typeface="Lucida Sans Unicode"/>
                <a:ea typeface="+mj-ea"/>
              </a:rPr>
              <a:t>Alan </a:t>
            </a:r>
            <a:r>
              <a:rPr lang="en-US" sz="889" dirty="0">
                <a:solidFill>
                  <a:srgbClr val="000000"/>
                </a:solidFill>
                <a:latin typeface="Lucida Sans Unicode"/>
                <a:ea typeface="+mj-ea"/>
              </a:rPr>
              <a:t>Pollack,</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a:t>
            </a:r>
            <a:r>
              <a:rPr lang="en-US" sz="889" dirty="0" smtClean="0">
                <a:solidFill>
                  <a:srgbClr val="000000"/>
                </a:solidFill>
                <a:latin typeface="Lucida Sans Unicode"/>
                <a:ea typeface="+mj-ea"/>
              </a:rPr>
              <a:t>Robert </a:t>
            </a:r>
            <a:r>
              <a:rPr lang="en-US" sz="889" dirty="0">
                <a:solidFill>
                  <a:srgbClr val="000000"/>
                </a:solidFill>
                <a:latin typeface="Lucida Sans Unicode"/>
                <a:ea typeface="+mj-ea"/>
              </a:rPr>
              <a:t>Gillies,</a:t>
            </a:r>
            <a:r>
              <a:rPr lang="en-US" sz="889" baseline="30000" dirty="0">
                <a:solidFill>
                  <a:srgbClr val="000000"/>
                </a:solidFill>
                <a:latin typeface="Lucida Sans Unicode"/>
                <a:ea typeface="+mj-ea"/>
              </a:rPr>
              <a:t>2</a:t>
            </a:r>
            <a:r>
              <a:rPr lang="en-US" sz="889" dirty="0">
                <a:solidFill>
                  <a:srgbClr val="000000"/>
                </a:solidFill>
                <a:latin typeface="Lucida Sans Unicode"/>
                <a:ea typeface="+mj-ea"/>
              </a:rPr>
              <a:t> Yoganand Balagurunathan,</a:t>
            </a:r>
            <a:r>
              <a:rPr lang="en-US" sz="889" baseline="30000" dirty="0">
                <a:solidFill>
                  <a:srgbClr val="000000"/>
                </a:solidFill>
                <a:latin typeface="Lucida Sans Unicode"/>
                <a:ea typeface="+mj-ea"/>
              </a:rPr>
              <a:t>2</a:t>
            </a:r>
            <a:r>
              <a:rPr lang="en-US" sz="889" dirty="0">
                <a:solidFill>
                  <a:srgbClr val="000000"/>
                </a:solidFill>
                <a:latin typeface="Lucida Sans Unicode"/>
                <a:ea typeface="+mj-ea"/>
              </a:rPr>
              <a:t> Charles Lynne,</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Dipen Parekh,</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Nicholas Erho,</a:t>
            </a:r>
            <a:r>
              <a:rPr lang="en-US" sz="889" baseline="30000" dirty="0">
                <a:solidFill>
                  <a:srgbClr val="000000"/>
                </a:solidFill>
                <a:latin typeface="Lucida Sans Unicode"/>
                <a:ea typeface="+mj-ea"/>
              </a:rPr>
              <a:t>3</a:t>
            </a:r>
            <a:r>
              <a:rPr lang="en-US" sz="889" dirty="0">
                <a:solidFill>
                  <a:srgbClr val="000000"/>
                </a:solidFill>
                <a:latin typeface="Lucida Sans Unicode"/>
                <a:ea typeface="+mj-ea"/>
              </a:rPr>
              <a:t> Lucia Lam,</a:t>
            </a:r>
            <a:r>
              <a:rPr lang="en-US" sz="889" baseline="30000" dirty="0">
                <a:solidFill>
                  <a:srgbClr val="000000"/>
                </a:solidFill>
                <a:latin typeface="Lucida Sans Unicode"/>
                <a:ea typeface="+mj-ea"/>
              </a:rPr>
              <a:t>3</a:t>
            </a:r>
            <a:r>
              <a:rPr lang="en-US" sz="889" dirty="0">
                <a:solidFill>
                  <a:srgbClr val="000000"/>
                </a:solidFill>
                <a:latin typeface="Lucida Sans Unicode"/>
                <a:ea typeface="+mj-ea"/>
              </a:rPr>
              <a:t> Christine Buerki,</a:t>
            </a:r>
            <a:r>
              <a:rPr lang="en-US" sz="889" baseline="30000" dirty="0">
                <a:solidFill>
                  <a:srgbClr val="000000"/>
                </a:solidFill>
                <a:latin typeface="Lucida Sans Unicode"/>
                <a:ea typeface="+mj-ea"/>
              </a:rPr>
              <a:t>3</a:t>
            </a:r>
            <a:r>
              <a:rPr lang="en-US" sz="889" dirty="0">
                <a:solidFill>
                  <a:srgbClr val="000000"/>
                </a:solidFill>
                <a:latin typeface="Lucida Sans Unicode"/>
                <a:ea typeface="+mj-ea"/>
              </a:rPr>
              <a:t> Ram Datar,</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Richard Cote,</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Merce Jorda,</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Oleksandr Kryvenko,</a:t>
            </a:r>
            <a:r>
              <a:rPr lang="en-US" sz="889" baseline="30000" dirty="0">
                <a:solidFill>
                  <a:srgbClr val="000000"/>
                </a:solidFill>
                <a:latin typeface="Lucida Sans Unicode"/>
                <a:ea typeface="+mj-ea"/>
              </a:rPr>
              <a:t>1</a:t>
            </a:r>
            <a:r>
              <a:rPr lang="en-US" sz="889" dirty="0">
                <a:solidFill>
                  <a:srgbClr val="000000"/>
                </a:solidFill>
                <a:latin typeface="Lucida Sans Unicode"/>
                <a:ea typeface="+mj-ea"/>
              </a:rPr>
              <a:t> Matthew Abramowitz</a:t>
            </a:r>
            <a:r>
              <a:rPr lang="en-US" sz="889" dirty="0">
                <a:solidFill>
                  <a:srgbClr val="000000"/>
                </a:solidFill>
                <a:latin typeface="Lucida Sans Unicode"/>
              </a:rPr>
              <a:t>,</a:t>
            </a:r>
            <a:r>
              <a:rPr lang="en-US" sz="889" baseline="30000" dirty="0">
                <a:solidFill>
                  <a:srgbClr val="000000"/>
                </a:solidFill>
                <a:latin typeface="Lucida Sans Unicode"/>
              </a:rPr>
              <a:t>1</a:t>
            </a:r>
            <a:r>
              <a:rPr lang="en-US" sz="889" dirty="0">
                <a:solidFill>
                  <a:srgbClr val="000000"/>
                </a:solidFill>
                <a:latin typeface="Lucida Sans Unicode"/>
                <a:ea typeface="+mj-ea"/>
              </a:rPr>
              <a:t> </a:t>
            </a:r>
            <a:r>
              <a:rPr lang="en-US" sz="889" dirty="0" err="1">
                <a:solidFill>
                  <a:srgbClr val="000000"/>
                </a:solidFill>
                <a:latin typeface="Lucida Sans Unicode"/>
                <a:ea typeface="+mj-ea"/>
              </a:rPr>
              <a:t>Elai</a:t>
            </a:r>
            <a:r>
              <a:rPr lang="en-US" sz="889" dirty="0">
                <a:solidFill>
                  <a:srgbClr val="000000"/>
                </a:solidFill>
                <a:latin typeface="Lucida Sans Unicode"/>
                <a:ea typeface="+mj-ea"/>
              </a:rPr>
              <a:t> Davicioni,</a:t>
            </a:r>
            <a:r>
              <a:rPr lang="en-US" sz="889" baseline="30000" dirty="0">
                <a:solidFill>
                  <a:srgbClr val="000000"/>
                </a:solidFill>
                <a:latin typeface="Lucida Sans Unicode"/>
                <a:ea typeface="+mj-ea"/>
              </a:rPr>
              <a:t>3</a:t>
            </a:r>
            <a:r>
              <a:rPr lang="en-US" sz="889" dirty="0">
                <a:solidFill>
                  <a:srgbClr val="000000"/>
                </a:solidFill>
                <a:latin typeface="Lucida Sans Unicode"/>
                <a:ea typeface="+mj-ea"/>
              </a:rPr>
              <a:t> </a:t>
            </a:r>
            <a:r>
              <a:rPr lang="en-US" sz="889" dirty="0">
                <a:solidFill>
                  <a:srgbClr val="000000"/>
                </a:solidFill>
                <a:latin typeface="Lucida Sans Unicode"/>
              </a:rPr>
              <a:t>Sanoj Punnen</a:t>
            </a:r>
            <a:r>
              <a:rPr lang="en-US" sz="889" baseline="30000" dirty="0">
                <a:solidFill>
                  <a:srgbClr val="000000"/>
                </a:solidFill>
                <a:latin typeface="Lucida Sans Unicode"/>
              </a:rPr>
              <a:t>1</a:t>
            </a:r>
            <a:r>
              <a:rPr lang="en-US" sz="889" dirty="0">
                <a:solidFill>
                  <a:srgbClr val="000000"/>
                </a:solidFill>
                <a:latin typeface="Lucida Sans Unicode"/>
              </a:rPr>
              <a:t> </a:t>
            </a:r>
            <a:endParaRPr lang="en-US" sz="889" dirty="0">
              <a:solidFill>
                <a:srgbClr val="000000"/>
              </a:solidFill>
              <a:latin typeface="Lucida Sans Unicode"/>
              <a:ea typeface="+mj-ea"/>
            </a:endParaRPr>
          </a:p>
          <a:p>
            <a:pPr defTabSz="812810"/>
            <a:r>
              <a:rPr lang="en-US" sz="800" baseline="30000" dirty="0">
                <a:solidFill>
                  <a:srgbClr val="006600"/>
                </a:solidFill>
                <a:latin typeface="Lucida Sans Unicode"/>
                <a:ea typeface="+mj-ea"/>
              </a:rPr>
              <a:t>1</a:t>
            </a:r>
            <a:r>
              <a:rPr lang="en-US" sz="800" dirty="0">
                <a:solidFill>
                  <a:srgbClr val="006600"/>
                </a:solidFill>
                <a:latin typeface="Lucida Sans Unicode"/>
                <a:ea typeface="+mj-ea"/>
              </a:rPr>
              <a:t> University of Miami Miller School of Medicine, Miami, Florida</a:t>
            </a:r>
            <a:br>
              <a:rPr lang="en-US" sz="800" dirty="0">
                <a:solidFill>
                  <a:srgbClr val="006600"/>
                </a:solidFill>
                <a:latin typeface="Lucida Sans Unicode"/>
                <a:ea typeface="+mj-ea"/>
              </a:rPr>
            </a:br>
            <a:r>
              <a:rPr lang="en-US" sz="800" baseline="30000" dirty="0">
                <a:solidFill>
                  <a:srgbClr val="006600"/>
                </a:solidFill>
                <a:latin typeface="Lucida Sans Unicode"/>
                <a:ea typeface="+mj-ea"/>
              </a:rPr>
              <a:t>2 </a:t>
            </a:r>
            <a:r>
              <a:rPr lang="en-US" sz="800" dirty="0">
                <a:solidFill>
                  <a:srgbClr val="006600"/>
                </a:solidFill>
                <a:latin typeface="Lucida Sans Unicode"/>
                <a:ea typeface="+mj-ea"/>
              </a:rPr>
              <a:t>Moffitt Cancer Center, Tampa, FL</a:t>
            </a:r>
            <a:br>
              <a:rPr lang="en-US" sz="800" dirty="0">
                <a:solidFill>
                  <a:srgbClr val="006600"/>
                </a:solidFill>
                <a:latin typeface="Lucida Sans Unicode"/>
                <a:ea typeface="+mj-ea"/>
              </a:rPr>
            </a:br>
            <a:r>
              <a:rPr lang="en-US" sz="800" baseline="30000" dirty="0">
                <a:solidFill>
                  <a:srgbClr val="006600"/>
                </a:solidFill>
                <a:latin typeface="Lucida Sans Unicode"/>
                <a:ea typeface="+mj-ea"/>
              </a:rPr>
              <a:t>3</a:t>
            </a:r>
            <a:r>
              <a:rPr lang="en-US" sz="800" dirty="0">
                <a:solidFill>
                  <a:srgbClr val="006600"/>
                </a:solidFill>
                <a:latin typeface="Lucida Sans Unicode"/>
                <a:ea typeface="+mj-ea"/>
              </a:rPr>
              <a:t> GenomeDx Biosciences, Vancouver, British Columbia, Canada</a:t>
            </a:r>
            <a:r>
              <a:rPr lang="en-US" sz="889" dirty="0">
                <a:solidFill>
                  <a:srgbClr val="006600"/>
                </a:solidFill>
                <a:latin typeface="Lucida Sans Unicode"/>
                <a:ea typeface="+mj-ea"/>
              </a:rPr>
              <a:t/>
            </a:r>
            <a:br>
              <a:rPr lang="en-US" sz="889" dirty="0">
                <a:solidFill>
                  <a:srgbClr val="006600"/>
                </a:solidFill>
                <a:latin typeface="Lucida Sans Unicode"/>
                <a:ea typeface="+mj-ea"/>
              </a:rPr>
            </a:br>
            <a:r>
              <a:rPr lang="en-US" sz="889" dirty="0">
                <a:solidFill>
                  <a:srgbClr val="000000"/>
                </a:solidFill>
                <a:latin typeface="Lucida Sans Unicode"/>
                <a:ea typeface="+mj-ea"/>
              </a:rPr>
              <a:t> </a:t>
            </a:r>
            <a:endParaRPr lang="en-US" sz="1244" dirty="0">
              <a:solidFill>
                <a:srgbClr val="000000"/>
              </a:solidFill>
            </a:endParaRPr>
          </a:p>
        </p:txBody>
      </p:sp>
    </p:spTree>
    <p:extLst>
      <p:ext uri="{BB962C8B-B14F-4D97-AF65-F5344CB8AC3E}">
        <p14:creationId xmlns:p14="http://schemas.microsoft.com/office/powerpoint/2010/main" val="222002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464" y="1470946"/>
            <a:ext cx="3641429" cy="190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02"/>
          <a:stretch/>
        </p:blipFill>
        <p:spPr bwMode="auto">
          <a:xfrm>
            <a:off x="1374183" y="1454727"/>
            <a:ext cx="3641429" cy="194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823" y="2299200"/>
            <a:ext cx="948333" cy="49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9517"/>
          <a:stretch/>
        </p:blipFill>
        <p:spPr>
          <a:xfrm>
            <a:off x="825404" y="3551744"/>
            <a:ext cx="2865641" cy="259291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127"/>
          <a:stretch/>
        </p:blipFill>
        <p:spPr>
          <a:xfrm>
            <a:off x="3708789" y="3540054"/>
            <a:ext cx="2860462" cy="2599392"/>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109"/>
          <a:stretch/>
        </p:blipFill>
        <p:spPr>
          <a:xfrm>
            <a:off x="6586963" y="3540054"/>
            <a:ext cx="2865641" cy="2604603"/>
          </a:xfrm>
          <a:prstGeom prst="rect">
            <a:avLst/>
          </a:prstGeom>
        </p:spPr>
      </p:pic>
      <p:sp>
        <p:nvSpPr>
          <p:cNvPr id="11" name="Title 1"/>
          <p:cNvSpPr txBox="1">
            <a:spLocks/>
          </p:cNvSpPr>
          <p:nvPr/>
        </p:nvSpPr>
        <p:spPr>
          <a:xfrm>
            <a:off x="1243501" y="345793"/>
            <a:ext cx="4895088" cy="964406"/>
          </a:xfrm>
          <a:prstGeom prst="rect">
            <a:avLst/>
          </a:prstGeom>
        </p:spPr>
        <p:txBody>
          <a:bodyPr>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sz="4557" b="0" kern="100" dirty="0">
                <a:solidFill>
                  <a:schemeClr val="bg1"/>
                </a:solidFill>
                <a:ea typeface="SimSun"/>
                <a:cs typeface="Times New Roman" panose="02020603050405020304" pitchFamily="18" charset="0"/>
              </a:rPr>
              <a:t>ADC Analysis</a:t>
            </a:r>
            <a:endParaRPr lang="en-US" sz="4557" b="0" dirty="0">
              <a:solidFill>
                <a:schemeClr val="bg1"/>
              </a:solidFill>
            </a:endParaRPr>
          </a:p>
        </p:txBody>
      </p:sp>
      <p:sp>
        <p:nvSpPr>
          <p:cNvPr id="12" name="Rectangle 11"/>
          <p:cNvSpPr/>
          <p:nvPr/>
        </p:nvSpPr>
        <p:spPr>
          <a:xfrm>
            <a:off x="6752495" y="6171287"/>
            <a:ext cx="3349120" cy="482055"/>
          </a:xfrm>
          <a:prstGeom prst="rect">
            <a:avLst/>
          </a:prstGeom>
          <a:solidFill>
            <a:srgbClr val="66FF66"/>
          </a:solidFill>
        </p:spPr>
        <p:txBody>
          <a:bodyPr wrap="square">
            <a:spAutoFit/>
          </a:bodyPr>
          <a:lstStyle/>
          <a:p>
            <a:r>
              <a:rPr lang="en-US" altLang="en-US" sz="844" dirty="0"/>
              <a:t>Tschudi Y, Pollack A, Punnen S, </a:t>
            </a:r>
            <a:r>
              <a:rPr lang="en-US" altLang="en-US" sz="844" i="1" dirty="0"/>
              <a:t>et al, </a:t>
            </a:r>
            <a:r>
              <a:rPr lang="en-US" sz="844" dirty="0"/>
              <a:t>Association of Prostate Volumes with Restricted Diffusion and Prostate Cancer Aggressiveness, </a:t>
            </a:r>
            <a:r>
              <a:rPr lang="en-US" altLang="en-US" sz="844" i="1" dirty="0" smtClean="0"/>
              <a:t>Radiology (revision)</a:t>
            </a:r>
            <a:endParaRPr lang="en-US" altLang="en-US" sz="844" i="1" dirty="0"/>
          </a:p>
        </p:txBody>
      </p:sp>
      <p:sp>
        <p:nvSpPr>
          <p:cNvPr id="13" name="TextBox 12"/>
          <p:cNvSpPr txBox="1"/>
          <p:nvPr/>
        </p:nvSpPr>
        <p:spPr>
          <a:xfrm>
            <a:off x="3173725" y="5704429"/>
            <a:ext cx="1234736" cy="707886"/>
          </a:xfrm>
          <a:prstGeom prst="rect">
            <a:avLst/>
          </a:prstGeom>
          <a:noFill/>
        </p:spPr>
        <p:txBody>
          <a:bodyPr wrap="square" rtlCol="0">
            <a:spAutoFit/>
          </a:bodyPr>
          <a:lstStyle/>
          <a:p>
            <a:r>
              <a:rPr lang="en-US" sz="2000" dirty="0"/>
              <a:t>139 Patients</a:t>
            </a:r>
          </a:p>
        </p:txBody>
      </p:sp>
      <p:sp>
        <p:nvSpPr>
          <p:cNvPr id="2" name="TextBox 1"/>
          <p:cNvSpPr txBox="1"/>
          <p:nvPr/>
        </p:nvSpPr>
        <p:spPr>
          <a:xfrm>
            <a:off x="1416296" y="3964695"/>
            <a:ext cx="1425390" cy="403957"/>
          </a:xfrm>
          <a:prstGeom prst="rect">
            <a:avLst/>
          </a:prstGeom>
          <a:noFill/>
        </p:spPr>
        <p:txBody>
          <a:bodyPr wrap="none" rtlCol="0">
            <a:spAutoFit/>
          </a:bodyPr>
          <a:lstStyle/>
          <a:p>
            <a:r>
              <a:rPr lang="en-US" sz="2025" dirty="0"/>
              <a:t>High Risk</a:t>
            </a:r>
          </a:p>
        </p:txBody>
      </p:sp>
      <p:sp>
        <p:nvSpPr>
          <p:cNvPr id="14" name="TextBox 13"/>
          <p:cNvSpPr txBox="1"/>
          <p:nvPr/>
        </p:nvSpPr>
        <p:spPr>
          <a:xfrm>
            <a:off x="4395402" y="3965683"/>
            <a:ext cx="1217000" cy="403957"/>
          </a:xfrm>
          <a:prstGeom prst="rect">
            <a:avLst/>
          </a:prstGeom>
          <a:noFill/>
        </p:spPr>
        <p:txBody>
          <a:bodyPr wrap="none" rtlCol="0">
            <a:spAutoFit/>
          </a:bodyPr>
          <a:lstStyle/>
          <a:p>
            <a:r>
              <a:rPr lang="en-US" sz="2025" dirty="0" err="1"/>
              <a:t>Int</a:t>
            </a:r>
            <a:r>
              <a:rPr lang="en-US" sz="2025" dirty="0"/>
              <a:t> Risk</a:t>
            </a:r>
          </a:p>
        </p:txBody>
      </p:sp>
      <p:sp>
        <p:nvSpPr>
          <p:cNvPr id="15" name="TextBox 14"/>
          <p:cNvSpPr txBox="1"/>
          <p:nvPr/>
        </p:nvSpPr>
        <p:spPr>
          <a:xfrm>
            <a:off x="7068990" y="3964695"/>
            <a:ext cx="1358065" cy="403957"/>
          </a:xfrm>
          <a:prstGeom prst="rect">
            <a:avLst/>
          </a:prstGeom>
          <a:noFill/>
        </p:spPr>
        <p:txBody>
          <a:bodyPr wrap="none" rtlCol="0">
            <a:spAutoFit/>
          </a:bodyPr>
          <a:lstStyle/>
          <a:p>
            <a:r>
              <a:rPr lang="en-US" sz="2025" dirty="0"/>
              <a:t>Low Risk</a:t>
            </a:r>
          </a:p>
        </p:txBody>
      </p:sp>
    </p:spTree>
    <p:extLst>
      <p:ext uri="{BB962C8B-B14F-4D97-AF65-F5344CB8AC3E}">
        <p14:creationId xmlns:p14="http://schemas.microsoft.com/office/powerpoint/2010/main" val="1525841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81075" y="1700854"/>
            <a:ext cx="5899004" cy="4311505"/>
          </a:xfrm>
          <a:prstGeom prst="rect">
            <a:avLst/>
          </a:prstGeom>
        </p:spPr>
      </p:pic>
      <p:sp>
        <p:nvSpPr>
          <p:cNvPr id="7" name="Title 1"/>
          <p:cNvSpPr>
            <a:spLocks noGrp="1"/>
          </p:cNvSpPr>
          <p:nvPr>
            <p:ph type="title"/>
          </p:nvPr>
        </p:nvSpPr>
        <p:spPr>
          <a:xfrm>
            <a:off x="1925056" y="285267"/>
            <a:ext cx="6172200" cy="857250"/>
          </a:xfrm>
        </p:spPr>
        <p:txBody>
          <a:bodyPr/>
          <a:lstStyle/>
          <a:p>
            <a:r>
              <a:rPr lang="en-US" dirty="0" smtClean="0">
                <a:solidFill>
                  <a:schemeClr val="bg1"/>
                </a:solidFill>
                <a:effectLst>
                  <a:outerShdw blurRad="38100" dist="38100" dir="2700000" algn="tl">
                    <a:srgbClr val="000000">
                      <a:alpha val="43137"/>
                    </a:srgbClr>
                  </a:outerShdw>
                </a:effectLst>
              </a:rPr>
              <a:t>Habitat Risk Score</a:t>
            </a:r>
            <a:endParaRPr lang="en-US" dirty="0">
              <a:solidFill>
                <a:schemeClr val="bg1"/>
              </a:solidFill>
              <a:effectLst>
                <a:outerShdw blurRad="38100" dist="38100" dir="2700000" algn="tl">
                  <a:srgbClr val="000000">
                    <a:alpha val="43137"/>
                  </a:srgbClr>
                </a:outerShdw>
              </a:effectLst>
            </a:endParaRPr>
          </a:p>
        </p:txBody>
      </p:sp>
      <p:grpSp>
        <p:nvGrpSpPr>
          <p:cNvPr id="8" name="Group 7"/>
          <p:cNvGrpSpPr/>
          <p:nvPr/>
        </p:nvGrpSpPr>
        <p:grpSpPr>
          <a:xfrm flipH="1">
            <a:off x="7846518" y="3101000"/>
            <a:ext cx="1576253" cy="1221765"/>
            <a:chOff x="3425781" y="2547906"/>
            <a:chExt cx="3639038" cy="2307899"/>
          </a:xfrm>
        </p:grpSpPr>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63" t="18761" r="25275" b="24127"/>
            <a:stretch/>
          </p:blipFill>
          <p:spPr bwMode="auto">
            <a:xfrm rot="418906">
              <a:off x="3425781" y="3692694"/>
              <a:ext cx="1940803" cy="116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7" t="18135" r="19638" b="16188"/>
            <a:stretch/>
          </p:blipFill>
          <p:spPr bwMode="auto">
            <a:xfrm>
              <a:off x="5068389" y="3699126"/>
              <a:ext cx="1712982" cy="108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9821" t="14116" r="25679" b="42942"/>
            <a:stretch/>
          </p:blipFill>
          <p:spPr bwMode="auto">
            <a:xfrm rot="21174384">
              <a:off x="3444020" y="2549691"/>
              <a:ext cx="1800606" cy="158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7007" t="13577" r="22370" b="14190"/>
            <a:stretch/>
          </p:blipFill>
          <p:spPr bwMode="auto">
            <a:xfrm rot="725381">
              <a:off x="4784940" y="2547906"/>
              <a:ext cx="2279879" cy="158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a:blip r:embed="rId8"/>
          <a:stretch>
            <a:fillRect/>
          </a:stretch>
        </p:blipFill>
        <p:spPr>
          <a:xfrm>
            <a:off x="8097256" y="4781164"/>
            <a:ext cx="1325515" cy="1125512"/>
          </a:xfrm>
          <a:prstGeom prst="rect">
            <a:avLst/>
          </a:prstGeom>
        </p:spPr>
      </p:pic>
    </p:spTree>
    <p:extLst>
      <p:ext uri="{BB962C8B-B14F-4D97-AF65-F5344CB8AC3E}">
        <p14:creationId xmlns:p14="http://schemas.microsoft.com/office/powerpoint/2010/main" val="3835365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82" y="83673"/>
            <a:ext cx="9698276" cy="1143000"/>
          </a:xfrm>
        </p:spPr>
        <p:txBody>
          <a:bodyPr/>
          <a:lstStyle/>
          <a:p>
            <a:pPr algn="l"/>
            <a:r>
              <a:rPr lang="en-US" sz="4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Habitat</a:t>
            </a:r>
            <a:r>
              <a:rPr lang="en-US" sz="40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Score and Histopathology</a:t>
            </a:r>
            <a:endParaRPr lang="en-US" sz="4000" b="0" dirty="0">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457200" y="2044390"/>
            <a:ext cx="9479280" cy="3320090"/>
            <a:chOff x="247296" y="1664955"/>
            <a:chExt cx="8479630" cy="2634332"/>
          </a:xfrm>
        </p:grpSpPr>
        <p:grpSp>
          <p:nvGrpSpPr>
            <p:cNvPr id="4" name="Group 3"/>
            <p:cNvGrpSpPr/>
            <p:nvPr/>
          </p:nvGrpSpPr>
          <p:grpSpPr>
            <a:xfrm>
              <a:off x="1549458" y="1950803"/>
              <a:ext cx="950629" cy="935653"/>
              <a:chOff x="4119667" y="1146115"/>
              <a:chExt cx="2622222" cy="2326172"/>
            </a:xfrm>
          </p:grpSpPr>
          <p:pic>
            <p:nvPicPr>
              <p:cNvPr id="73" name="Picture 72"/>
              <p:cNvPicPr>
                <a:picLocks noChangeAspect="1"/>
              </p:cNvPicPr>
              <p:nvPr/>
            </p:nvPicPr>
            <p:blipFill>
              <a:blip r:embed="rId2">
                <a:extLst>
                  <a:ext uri="{BEBA8EAE-BF5A-486C-A8C5-ECC9F3942E4B}">
                    <a14:imgProps xmlns:a14="http://schemas.microsoft.com/office/drawing/2010/main">
                      <a14:imgLayer r:embed="rId3">
                        <a14:imgEffect>
                          <a14:backgroundRemoval t="5780" b="96532" l="10000" r="100000"/>
                        </a14:imgEffect>
                      </a14:imgLayer>
                    </a14:imgProps>
                  </a:ext>
                </a:extLst>
              </a:blip>
              <a:stretch>
                <a:fillRect/>
              </a:stretch>
            </p:blipFill>
            <p:spPr>
              <a:xfrm rot="16848262" flipH="1">
                <a:off x="4249264" y="1214538"/>
                <a:ext cx="1345658" cy="1208812"/>
              </a:xfrm>
              <a:prstGeom prst="rect">
                <a:avLst/>
              </a:prstGeom>
            </p:spPr>
          </p:pic>
          <p:pic>
            <p:nvPicPr>
              <p:cNvPr id="74" name="Picture 73"/>
              <p:cNvPicPr>
                <a:picLocks noChangeAspect="1"/>
              </p:cNvPicPr>
              <p:nvPr/>
            </p:nvPicPr>
            <p:blipFill>
              <a:blip r:embed="rId4">
                <a:extLst>
                  <a:ext uri="{BEBA8EAE-BF5A-486C-A8C5-ECC9F3942E4B}">
                    <a14:imgProps xmlns:a14="http://schemas.microsoft.com/office/drawing/2010/main">
                      <a14:imgLayer r:embed="rId5">
                        <a14:imgEffect>
                          <a14:backgroundRemoval t="9302" b="96744" l="9453" r="96020"/>
                        </a14:imgEffect>
                      </a14:imgLayer>
                    </a14:imgProps>
                  </a:ext>
                </a:extLst>
              </a:blip>
              <a:stretch>
                <a:fillRect/>
              </a:stretch>
            </p:blipFill>
            <p:spPr>
              <a:xfrm rot="6013874">
                <a:off x="5314555" y="1205521"/>
                <a:ext cx="1352384" cy="1502284"/>
              </a:xfrm>
              <a:prstGeom prst="rect">
                <a:avLst/>
              </a:prstGeom>
            </p:spPr>
          </p:pic>
          <p:pic>
            <p:nvPicPr>
              <p:cNvPr id="75" name="Picture 74"/>
              <p:cNvPicPr>
                <a:picLocks noChangeAspect="1"/>
              </p:cNvPicPr>
              <p:nvPr/>
            </p:nvPicPr>
            <p:blipFill>
              <a:blip r:embed="rId6">
                <a:extLst>
                  <a:ext uri="{BEBA8EAE-BF5A-486C-A8C5-ECC9F3942E4B}">
                    <a14:imgProps xmlns:a14="http://schemas.microsoft.com/office/drawing/2010/main">
                      <a14:imgLayer r:embed="rId7">
                        <a14:imgEffect>
                          <a14:backgroundRemoval t="5291" b="89418" l="2381" r="90000"/>
                        </a14:imgEffect>
                      </a14:imgLayer>
                    </a14:imgProps>
                  </a:ext>
                </a:extLst>
              </a:blip>
              <a:stretch>
                <a:fillRect/>
              </a:stretch>
            </p:blipFill>
            <p:spPr>
              <a:xfrm rot="10350682" flipH="1">
                <a:off x="4119667" y="2034122"/>
                <a:ext cx="1467344" cy="1271648"/>
              </a:xfrm>
              <a:prstGeom prst="rect">
                <a:avLst/>
              </a:prstGeom>
            </p:spPr>
          </p:pic>
          <p:pic>
            <p:nvPicPr>
              <p:cNvPr id="76" name="Picture 75"/>
              <p:cNvPicPr>
                <a:picLocks noChangeAspect="1"/>
              </p:cNvPicPr>
              <p:nvPr/>
            </p:nvPicPr>
            <p:blipFill>
              <a:blip r:embed="rId8">
                <a:extLst>
                  <a:ext uri="{BEBA8EAE-BF5A-486C-A8C5-ECC9F3942E4B}">
                    <a14:imgProps xmlns:a14="http://schemas.microsoft.com/office/drawing/2010/main">
                      <a14:imgLayer r:embed="rId9">
                        <a14:imgEffect>
                          <a14:backgroundRemoval t="4103" b="92821" l="9955" r="95928"/>
                        </a14:imgEffect>
                      </a14:imgLayer>
                    </a14:imgProps>
                  </a:ext>
                </a:extLst>
              </a:blip>
              <a:stretch>
                <a:fillRect/>
              </a:stretch>
            </p:blipFill>
            <p:spPr>
              <a:xfrm rot="10513406">
                <a:off x="5107245" y="2160271"/>
                <a:ext cx="1544204" cy="1312016"/>
              </a:xfrm>
              <a:prstGeom prst="rect">
                <a:avLst/>
              </a:prstGeom>
            </p:spPr>
          </p:pic>
        </p:grpSp>
        <p:grpSp>
          <p:nvGrpSpPr>
            <p:cNvPr id="5" name="Group 4"/>
            <p:cNvGrpSpPr/>
            <p:nvPr/>
          </p:nvGrpSpPr>
          <p:grpSpPr>
            <a:xfrm>
              <a:off x="533968" y="1980724"/>
              <a:ext cx="688678" cy="880328"/>
              <a:chOff x="4368445" y="1397439"/>
              <a:chExt cx="2589567" cy="3098362"/>
            </a:xfrm>
          </p:grpSpPr>
          <p:pic>
            <p:nvPicPr>
              <p:cNvPr id="69" name="Picture 68"/>
              <p:cNvPicPr>
                <a:picLocks noChangeAspect="1"/>
              </p:cNvPicPr>
              <p:nvPr/>
            </p:nvPicPr>
            <p:blipFill>
              <a:blip r:embed="rId10">
                <a:extLst>
                  <a:ext uri="{BEBA8EAE-BF5A-486C-A8C5-ECC9F3942E4B}">
                    <a14:imgProps xmlns:a14="http://schemas.microsoft.com/office/drawing/2010/main">
                      <a14:imgLayer r:embed="rId11">
                        <a14:imgEffect>
                          <a14:backgroundRemoval t="1190" b="89881" l="9677" r="89677"/>
                        </a14:imgEffect>
                      </a14:imgLayer>
                    </a14:imgProps>
                  </a:ext>
                </a:extLst>
              </a:blip>
              <a:stretch>
                <a:fillRect/>
              </a:stretch>
            </p:blipFill>
            <p:spPr>
              <a:xfrm rot="11555934" flipH="1">
                <a:off x="4534854" y="1397439"/>
                <a:ext cx="1476375" cy="1600200"/>
              </a:xfrm>
              <a:prstGeom prst="rect">
                <a:avLst/>
              </a:prstGeom>
            </p:spPr>
          </p:pic>
          <p:pic>
            <p:nvPicPr>
              <p:cNvPr id="70" name="Picture 69"/>
              <p:cNvPicPr>
                <a:picLocks noChangeAspect="1"/>
              </p:cNvPicPr>
              <p:nvPr/>
            </p:nvPicPr>
            <p:blipFill>
              <a:blip r:embed="rId12">
                <a:extLst>
                  <a:ext uri="{BEBA8EAE-BF5A-486C-A8C5-ECC9F3942E4B}">
                    <a14:imgProps xmlns:a14="http://schemas.microsoft.com/office/drawing/2010/main">
                      <a14:imgLayer r:embed="rId13">
                        <a14:imgEffect>
                          <a14:backgroundRemoval t="9948" b="89529" l="3030" r="93333"/>
                        </a14:imgEffect>
                      </a14:imgLayer>
                    </a14:imgProps>
                  </a:ext>
                </a:extLst>
              </a:blip>
              <a:stretch>
                <a:fillRect/>
              </a:stretch>
            </p:blipFill>
            <p:spPr>
              <a:xfrm rot="9750822">
                <a:off x="5386387" y="1449771"/>
                <a:ext cx="1571625" cy="1819275"/>
              </a:xfrm>
              <a:prstGeom prst="rect">
                <a:avLst/>
              </a:prstGeom>
            </p:spPr>
          </p:pic>
          <p:pic>
            <p:nvPicPr>
              <p:cNvPr id="71" name="Picture 70"/>
              <p:cNvPicPr>
                <a:picLocks noChangeAspect="1"/>
              </p:cNvPicPr>
              <p:nvPr/>
            </p:nvPicPr>
            <p:blipFill>
              <a:blip r:embed="rId14">
                <a:extLst>
                  <a:ext uri="{BEBA8EAE-BF5A-486C-A8C5-ECC9F3942E4B}">
                    <a14:imgProps xmlns:a14="http://schemas.microsoft.com/office/drawing/2010/main">
                      <a14:imgLayer r:embed="rId15">
                        <a14:imgEffect>
                          <a14:backgroundRemoval t="9375" b="87500" l="1571" r="89529"/>
                        </a14:imgEffect>
                      </a14:imgLayer>
                    </a14:imgProps>
                  </a:ext>
                </a:extLst>
              </a:blip>
              <a:stretch>
                <a:fillRect/>
              </a:stretch>
            </p:blipFill>
            <p:spPr>
              <a:xfrm rot="1192073" flipH="1">
                <a:off x="5138260" y="2362201"/>
                <a:ext cx="1819275" cy="2133600"/>
              </a:xfrm>
              <a:prstGeom prst="rect">
                <a:avLst/>
              </a:prstGeom>
            </p:spPr>
          </p:pic>
          <p:pic>
            <p:nvPicPr>
              <p:cNvPr id="72" name="Picture 71"/>
              <p:cNvPicPr>
                <a:picLocks noChangeAspect="1"/>
              </p:cNvPicPr>
              <p:nvPr/>
            </p:nvPicPr>
            <p:blipFill>
              <a:blip r:embed="rId16">
                <a:extLst>
                  <a:ext uri="{BEBA8EAE-BF5A-486C-A8C5-ECC9F3942E4B}">
                    <a14:imgProps xmlns:a14="http://schemas.microsoft.com/office/drawing/2010/main">
                      <a14:imgLayer r:embed="rId17">
                        <a14:imgEffect>
                          <a14:backgroundRemoval t="5488" b="89634" l="9756" r="89634"/>
                        </a14:imgEffect>
                      </a14:imgLayer>
                    </a14:imgProps>
                  </a:ext>
                </a:extLst>
              </a:blip>
              <a:stretch>
                <a:fillRect/>
              </a:stretch>
            </p:blipFill>
            <p:spPr>
              <a:xfrm rot="11961414" flipH="1">
                <a:off x="4368445" y="2358340"/>
                <a:ext cx="1562100" cy="1562100"/>
              </a:xfrm>
              <a:prstGeom prst="rect">
                <a:avLst/>
              </a:prstGeom>
            </p:spPr>
          </p:pic>
        </p:grpSp>
        <p:cxnSp>
          <p:nvCxnSpPr>
            <p:cNvPr id="6" name="Straight Arrow Connector 5"/>
            <p:cNvCxnSpPr/>
            <p:nvPr/>
          </p:nvCxnSpPr>
          <p:spPr>
            <a:xfrm flipV="1">
              <a:off x="481039" y="2568310"/>
              <a:ext cx="314412" cy="2481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548915" y="1921675"/>
              <a:ext cx="950629" cy="935653"/>
              <a:chOff x="4119667" y="1146115"/>
              <a:chExt cx="2622222" cy="2326172"/>
            </a:xfrm>
          </p:grpSpPr>
          <p:pic>
            <p:nvPicPr>
              <p:cNvPr id="65" name="Picture 64"/>
              <p:cNvPicPr>
                <a:picLocks noChangeAspect="1"/>
              </p:cNvPicPr>
              <p:nvPr/>
            </p:nvPicPr>
            <p:blipFill>
              <a:blip r:embed="rId2">
                <a:extLst>
                  <a:ext uri="{BEBA8EAE-BF5A-486C-A8C5-ECC9F3942E4B}">
                    <a14:imgProps xmlns:a14="http://schemas.microsoft.com/office/drawing/2010/main">
                      <a14:imgLayer r:embed="rId3">
                        <a14:imgEffect>
                          <a14:backgroundRemoval t="5780" b="96532" l="10000" r="100000"/>
                        </a14:imgEffect>
                      </a14:imgLayer>
                    </a14:imgProps>
                  </a:ext>
                </a:extLst>
              </a:blip>
              <a:stretch>
                <a:fillRect/>
              </a:stretch>
            </p:blipFill>
            <p:spPr>
              <a:xfrm rot="16848262" flipH="1">
                <a:off x="4249264" y="1214538"/>
                <a:ext cx="1345658" cy="1208812"/>
              </a:xfrm>
              <a:prstGeom prst="rect">
                <a:avLst/>
              </a:prstGeom>
            </p:spPr>
          </p:pic>
          <p:pic>
            <p:nvPicPr>
              <p:cNvPr id="66" name="Picture 65"/>
              <p:cNvPicPr>
                <a:picLocks noChangeAspect="1"/>
              </p:cNvPicPr>
              <p:nvPr/>
            </p:nvPicPr>
            <p:blipFill>
              <a:blip r:embed="rId4">
                <a:extLst>
                  <a:ext uri="{BEBA8EAE-BF5A-486C-A8C5-ECC9F3942E4B}">
                    <a14:imgProps xmlns:a14="http://schemas.microsoft.com/office/drawing/2010/main">
                      <a14:imgLayer r:embed="rId5">
                        <a14:imgEffect>
                          <a14:backgroundRemoval t="9302" b="96744" l="9453" r="96020"/>
                        </a14:imgEffect>
                      </a14:imgLayer>
                    </a14:imgProps>
                  </a:ext>
                </a:extLst>
              </a:blip>
              <a:stretch>
                <a:fillRect/>
              </a:stretch>
            </p:blipFill>
            <p:spPr>
              <a:xfrm rot="6013874">
                <a:off x="5314555" y="1205521"/>
                <a:ext cx="1352384" cy="1502284"/>
              </a:xfrm>
              <a:prstGeom prst="rect">
                <a:avLst/>
              </a:prstGeom>
            </p:spPr>
          </p:pic>
          <p:pic>
            <p:nvPicPr>
              <p:cNvPr id="67" name="Picture 66"/>
              <p:cNvPicPr>
                <a:picLocks noChangeAspect="1"/>
              </p:cNvPicPr>
              <p:nvPr/>
            </p:nvPicPr>
            <p:blipFill>
              <a:blip r:embed="rId6">
                <a:extLst>
                  <a:ext uri="{BEBA8EAE-BF5A-486C-A8C5-ECC9F3942E4B}">
                    <a14:imgProps xmlns:a14="http://schemas.microsoft.com/office/drawing/2010/main">
                      <a14:imgLayer r:embed="rId7">
                        <a14:imgEffect>
                          <a14:backgroundRemoval t="5291" b="89418" l="2381" r="90000"/>
                        </a14:imgEffect>
                      </a14:imgLayer>
                    </a14:imgProps>
                  </a:ext>
                </a:extLst>
              </a:blip>
              <a:stretch>
                <a:fillRect/>
              </a:stretch>
            </p:blipFill>
            <p:spPr>
              <a:xfrm rot="10350682" flipH="1">
                <a:off x="4119667" y="2034122"/>
                <a:ext cx="1467344" cy="1271648"/>
              </a:xfrm>
              <a:prstGeom prst="rect">
                <a:avLst/>
              </a:prstGeom>
            </p:spPr>
          </p:pic>
          <p:pic>
            <p:nvPicPr>
              <p:cNvPr id="68" name="Picture 67"/>
              <p:cNvPicPr>
                <a:picLocks noChangeAspect="1"/>
              </p:cNvPicPr>
              <p:nvPr/>
            </p:nvPicPr>
            <p:blipFill>
              <a:blip r:embed="rId8">
                <a:extLst>
                  <a:ext uri="{BEBA8EAE-BF5A-486C-A8C5-ECC9F3942E4B}">
                    <a14:imgProps xmlns:a14="http://schemas.microsoft.com/office/drawing/2010/main">
                      <a14:imgLayer r:embed="rId9">
                        <a14:imgEffect>
                          <a14:backgroundRemoval t="4103" b="92821" l="9955" r="95928"/>
                        </a14:imgEffect>
                      </a14:imgLayer>
                    </a14:imgProps>
                  </a:ext>
                </a:extLst>
              </a:blip>
              <a:stretch>
                <a:fillRect/>
              </a:stretch>
            </p:blipFill>
            <p:spPr>
              <a:xfrm rot="10513406">
                <a:off x="5107245" y="2160271"/>
                <a:ext cx="1544204" cy="1312016"/>
              </a:xfrm>
              <a:prstGeom prst="rect">
                <a:avLst/>
              </a:prstGeom>
            </p:spPr>
          </p:pic>
        </p:grpSp>
        <p:grpSp>
          <p:nvGrpSpPr>
            <p:cNvPr id="8" name="Group 7"/>
            <p:cNvGrpSpPr/>
            <p:nvPr/>
          </p:nvGrpSpPr>
          <p:grpSpPr>
            <a:xfrm>
              <a:off x="2763067" y="1962565"/>
              <a:ext cx="1018943" cy="974710"/>
              <a:chOff x="972617" y="547687"/>
              <a:chExt cx="3831433" cy="3430529"/>
            </a:xfrm>
          </p:grpSpPr>
          <p:pic>
            <p:nvPicPr>
              <p:cNvPr id="61" name="Picture 60"/>
              <p:cNvPicPr>
                <a:picLocks noChangeAspect="1"/>
              </p:cNvPicPr>
              <p:nvPr/>
            </p:nvPicPr>
            <p:blipFill>
              <a:blip r:embed="rId18">
                <a:extLst>
                  <a:ext uri="{BEBA8EAE-BF5A-486C-A8C5-ECC9F3942E4B}">
                    <a14:imgProps xmlns:a14="http://schemas.microsoft.com/office/drawing/2010/main">
                      <a14:imgLayer r:embed="rId19">
                        <a14:imgEffect>
                          <a14:backgroundRemoval t="529" b="91005" l="4091" r="96364"/>
                        </a14:imgEffect>
                      </a14:imgLayer>
                    </a14:imgProps>
                  </a:ext>
                </a:extLst>
              </a:blip>
              <a:stretch>
                <a:fillRect/>
              </a:stretch>
            </p:blipFill>
            <p:spPr>
              <a:xfrm rot="10800000" flipH="1">
                <a:off x="972617" y="547687"/>
                <a:ext cx="2095501" cy="1800219"/>
              </a:xfrm>
              <a:prstGeom prst="rect">
                <a:avLst/>
              </a:prstGeom>
            </p:spPr>
          </p:pic>
          <p:pic>
            <p:nvPicPr>
              <p:cNvPr id="62" name="Picture 61"/>
              <p:cNvPicPr>
                <a:picLocks noChangeAspect="1"/>
              </p:cNvPicPr>
              <p:nvPr/>
            </p:nvPicPr>
            <p:blipFill>
              <a:blip r:embed="rId20">
                <a:extLst>
                  <a:ext uri="{BEBA8EAE-BF5A-486C-A8C5-ECC9F3942E4B}">
                    <a14:imgProps xmlns:a14="http://schemas.microsoft.com/office/drawing/2010/main">
                      <a14:imgLayer r:embed="rId21">
                        <a14:imgEffect>
                          <a14:backgroundRemoval t="3535" b="89899" l="9914" r="91379"/>
                        </a14:imgEffect>
                      </a14:imgLayer>
                    </a14:imgProps>
                  </a:ext>
                </a:extLst>
              </a:blip>
              <a:stretch>
                <a:fillRect/>
              </a:stretch>
            </p:blipFill>
            <p:spPr>
              <a:xfrm flipH="1">
                <a:off x="2594249" y="609252"/>
                <a:ext cx="2209801" cy="1885943"/>
              </a:xfrm>
              <a:prstGeom prst="rect">
                <a:avLst/>
              </a:prstGeom>
            </p:spPr>
          </p:pic>
          <p:pic>
            <p:nvPicPr>
              <p:cNvPr id="63" name="Picture 62"/>
              <p:cNvPicPr>
                <a:picLocks noChangeAspect="1"/>
              </p:cNvPicPr>
              <p:nvPr/>
            </p:nvPicPr>
            <p:blipFill>
              <a:blip r:embed="rId22">
                <a:extLst>
                  <a:ext uri="{BEBA8EAE-BF5A-486C-A8C5-ECC9F3942E4B}">
                    <a14:imgProps xmlns:a14="http://schemas.microsoft.com/office/drawing/2010/main">
                      <a14:imgLayer r:embed="rId23">
                        <a14:imgEffect>
                          <a14:backgroundRemoval t="0" b="88601" l="1914" r="97608"/>
                        </a14:imgEffect>
                      </a14:imgLayer>
                    </a14:imgProps>
                  </a:ext>
                </a:extLst>
              </a:blip>
              <a:stretch>
                <a:fillRect/>
              </a:stretch>
            </p:blipFill>
            <p:spPr>
              <a:xfrm rot="11155560" flipH="1">
                <a:off x="1058492" y="1803070"/>
                <a:ext cx="1990725" cy="1838316"/>
              </a:xfrm>
              <a:prstGeom prst="rect">
                <a:avLst/>
              </a:prstGeom>
            </p:spPr>
          </p:pic>
          <p:pic>
            <p:nvPicPr>
              <p:cNvPr id="64" name="Picture 63"/>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imgEffect>
                      </a14:imgLayer>
                    </a14:imgProps>
                  </a:ext>
                </a:extLst>
              </a:blip>
              <a:stretch>
                <a:fillRect/>
              </a:stretch>
            </p:blipFill>
            <p:spPr>
              <a:xfrm rot="16471517">
                <a:off x="2425491" y="1796996"/>
                <a:ext cx="2190739" cy="2171701"/>
              </a:xfrm>
              <a:prstGeom prst="rect">
                <a:avLst/>
              </a:prstGeom>
            </p:spPr>
          </p:pic>
        </p:grpSp>
        <p:grpSp>
          <p:nvGrpSpPr>
            <p:cNvPr id="9" name="Group 8"/>
            <p:cNvGrpSpPr/>
            <p:nvPr/>
          </p:nvGrpSpPr>
          <p:grpSpPr>
            <a:xfrm>
              <a:off x="3979507" y="1860013"/>
              <a:ext cx="1057645" cy="964584"/>
              <a:chOff x="1414462" y="397127"/>
              <a:chExt cx="3976958" cy="3394906"/>
            </a:xfrm>
          </p:grpSpPr>
          <p:pic>
            <p:nvPicPr>
              <p:cNvPr id="57" name="Picture 56"/>
              <p:cNvPicPr>
                <a:picLocks noChangeAspect="1"/>
              </p:cNvPicPr>
              <p:nvPr/>
            </p:nvPicPr>
            <p:blipFill>
              <a:blip r:embed="rId26">
                <a:extLst>
                  <a:ext uri="{BEBA8EAE-BF5A-486C-A8C5-ECC9F3942E4B}">
                    <a14:imgProps xmlns:a14="http://schemas.microsoft.com/office/drawing/2010/main">
                      <a14:imgLayer r:embed="rId27">
                        <a14:imgEffect>
                          <a14:backgroundRemoval t="3261" b="89674" l="9205" r="96234"/>
                        </a14:imgEffect>
                      </a14:imgLayer>
                    </a14:imgProps>
                  </a:ext>
                </a:extLst>
              </a:blip>
              <a:stretch>
                <a:fillRect/>
              </a:stretch>
            </p:blipFill>
            <p:spPr>
              <a:xfrm>
                <a:off x="1414462" y="666750"/>
                <a:ext cx="2276475" cy="1752600"/>
              </a:xfrm>
              <a:prstGeom prst="rect">
                <a:avLst/>
              </a:prstGeom>
            </p:spPr>
          </p:pic>
          <p:pic>
            <p:nvPicPr>
              <p:cNvPr id="58" name="Picture 57"/>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rot="10643916">
                <a:off x="3067050" y="397127"/>
                <a:ext cx="2276475" cy="2162175"/>
              </a:xfrm>
              <a:prstGeom prst="rect">
                <a:avLst/>
              </a:prstGeom>
            </p:spPr>
          </p:pic>
          <p:pic>
            <p:nvPicPr>
              <p:cNvPr id="59" name="Picture 58"/>
              <p:cNvPicPr>
                <a:picLocks noChangeAspect="1"/>
              </p:cNvPicPr>
              <p:nvPr/>
            </p:nvPicPr>
            <p:blipFill>
              <a:blip r:embed="rId30">
                <a:extLst>
                  <a:ext uri="{BEBA8EAE-BF5A-486C-A8C5-ECC9F3942E4B}">
                    <a14:imgProps xmlns:a14="http://schemas.microsoft.com/office/drawing/2010/main">
                      <a14:imgLayer r:embed="rId31">
                        <a14:imgEffect>
                          <a14:backgroundRemoval t="7965" b="89381" l="3750" r="90000"/>
                        </a14:imgEffect>
                      </a14:imgLayer>
                    </a14:imgProps>
                  </a:ext>
                </a:extLst>
              </a:blip>
              <a:stretch>
                <a:fillRect/>
              </a:stretch>
            </p:blipFill>
            <p:spPr>
              <a:xfrm rot="10399207" flipH="1">
                <a:off x="1531903" y="1533525"/>
                <a:ext cx="2286000" cy="2152650"/>
              </a:xfrm>
              <a:prstGeom prst="rect">
                <a:avLst/>
              </a:prstGeom>
            </p:spPr>
          </p:pic>
          <p:pic>
            <p:nvPicPr>
              <p:cNvPr id="60" name="Picture 59"/>
              <p:cNvPicPr>
                <a:picLocks noChangeAspect="1"/>
              </p:cNvPicPr>
              <p:nvPr/>
            </p:nvPicPr>
            <p:blipFill>
              <a:blip r:embed="rId32">
                <a:extLst>
                  <a:ext uri="{BEBA8EAE-BF5A-486C-A8C5-ECC9F3942E4B}">
                    <a14:imgProps xmlns:a14="http://schemas.microsoft.com/office/drawing/2010/main">
                      <a14:imgLayer r:embed="rId33">
                        <a14:imgEffect>
                          <a14:backgroundRemoval t="10000" b="90000" l="10000" r="90000"/>
                        </a14:imgEffect>
                      </a14:imgLayer>
                    </a14:imgProps>
                  </a:ext>
                </a:extLst>
              </a:blip>
              <a:stretch>
                <a:fillRect/>
              </a:stretch>
            </p:blipFill>
            <p:spPr>
              <a:xfrm rot="10800000">
                <a:off x="2914920" y="1687008"/>
                <a:ext cx="2476500" cy="2105025"/>
              </a:xfrm>
              <a:prstGeom prst="rect">
                <a:avLst/>
              </a:prstGeom>
            </p:spPr>
          </p:pic>
        </p:grpSp>
        <p:grpSp>
          <p:nvGrpSpPr>
            <p:cNvPr id="10" name="Group 9"/>
            <p:cNvGrpSpPr/>
            <p:nvPr/>
          </p:nvGrpSpPr>
          <p:grpSpPr>
            <a:xfrm>
              <a:off x="6350133" y="1693398"/>
              <a:ext cx="1120049" cy="1094025"/>
              <a:chOff x="1250976" y="502444"/>
              <a:chExt cx="4211611" cy="3850481"/>
            </a:xfrm>
          </p:grpSpPr>
          <p:pic>
            <p:nvPicPr>
              <p:cNvPr id="53" name="Picture 52"/>
              <p:cNvPicPr>
                <a:picLocks noChangeAspect="1"/>
              </p:cNvPicPr>
              <p:nvPr/>
            </p:nvPicPr>
            <p:blipFill>
              <a:blip r:embed="rId34">
                <a:extLst>
                  <a:ext uri="{BEBA8EAE-BF5A-486C-A8C5-ECC9F3942E4B}">
                    <a14:imgProps xmlns:a14="http://schemas.microsoft.com/office/drawing/2010/main">
                      <a14:imgLayer r:embed="rId35">
                        <a14:imgEffect>
                          <a14:backgroundRemoval t="2370" b="95735" l="9796" r="97143"/>
                        </a14:imgEffect>
                      </a14:imgLayer>
                    </a14:imgProps>
                  </a:ext>
                </a:extLst>
              </a:blip>
              <a:stretch>
                <a:fillRect/>
              </a:stretch>
            </p:blipFill>
            <p:spPr>
              <a:xfrm rot="5400000">
                <a:off x="1370039" y="664369"/>
                <a:ext cx="2333625" cy="2009775"/>
              </a:xfrm>
              <a:prstGeom prst="rect">
                <a:avLst/>
              </a:prstGeom>
            </p:spPr>
          </p:pic>
          <p:pic>
            <p:nvPicPr>
              <p:cNvPr id="54" name="Picture 53"/>
              <p:cNvPicPr>
                <a:picLocks noChangeAspect="1"/>
              </p:cNvPicPr>
              <p:nvPr/>
            </p:nvPicPr>
            <p:blipFill>
              <a:blip r:embed="rId36">
                <a:extLst>
                  <a:ext uri="{BEBA8EAE-BF5A-486C-A8C5-ECC9F3942E4B}">
                    <a14:imgProps xmlns:a14="http://schemas.microsoft.com/office/drawing/2010/main">
                      <a14:imgLayer r:embed="rId37">
                        <a14:imgEffect>
                          <a14:backgroundRemoval t="3382" b="96135" l="9796" r="89796"/>
                        </a14:imgEffect>
                      </a14:imgLayer>
                    </a14:imgProps>
                  </a:ext>
                </a:extLst>
              </a:blip>
              <a:stretch>
                <a:fillRect/>
              </a:stretch>
            </p:blipFill>
            <p:spPr>
              <a:xfrm flipH="1">
                <a:off x="3128962" y="871537"/>
                <a:ext cx="2333625" cy="1971675"/>
              </a:xfrm>
              <a:prstGeom prst="rect">
                <a:avLst/>
              </a:prstGeom>
            </p:spPr>
          </p:pic>
          <p:pic>
            <p:nvPicPr>
              <p:cNvPr id="55" name="Picture 54"/>
              <p:cNvPicPr>
                <a:picLocks noChangeAspect="1"/>
              </p:cNvPicPr>
              <p:nvPr/>
            </p:nvPicPr>
            <p:blipFill>
              <a:blip r:embed="rId38">
                <a:extLst>
                  <a:ext uri="{BEBA8EAE-BF5A-486C-A8C5-ECC9F3942E4B}">
                    <a14:imgProps xmlns:a14="http://schemas.microsoft.com/office/drawing/2010/main">
                      <a14:imgLayer r:embed="rId39">
                        <a14:imgEffect>
                          <a14:backgroundRemoval t="9901" b="95545" l="5983" r="94872"/>
                        </a14:imgEffect>
                      </a14:imgLayer>
                    </a14:imgProps>
                  </a:ext>
                </a:extLst>
              </a:blip>
              <a:stretch>
                <a:fillRect/>
              </a:stretch>
            </p:blipFill>
            <p:spPr>
              <a:xfrm>
                <a:off x="1250976" y="2428875"/>
                <a:ext cx="2228850" cy="1924050"/>
              </a:xfrm>
              <a:prstGeom prst="rect">
                <a:avLst/>
              </a:prstGeom>
            </p:spPr>
          </p:pic>
          <p:pic>
            <p:nvPicPr>
              <p:cNvPr id="56" name="Picture 55"/>
              <p:cNvPicPr>
                <a:picLocks noChangeAspect="1"/>
              </p:cNvPicPr>
              <p:nvPr/>
            </p:nvPicPr>
            <p:blipFill>
              <a:blip r:embed="rId40">
                <a:extLst>
                  <a:ext uri="{BEBA8EAE-BF5A-486C-A8C5-ECC9F3942E4B}">
                    <a14:imgProps xmlns:a14="http://schemas.microsoft.com/office/drawing/2010/main">
                      <a14:imgLayer r:embed="rId41">
                        <a14:imgEffect>
                          <a14:backgroundRemoval t="9135" b="89904" l="2715" r="95023"/>
                        </a14:imgEffect>
                      </a14:imgLayer>
                    </a14:imgProps>
                  </a:ext>
                </a:extLst>
              </a:blip>
              <a:stretch>
                <a:fillRect/>
              </a:stretch>
            </p:blipFill>
            <p:spPr>
              <a:xfrm rot="10138735">
                <a:off x="3014661" y="2197326"/>
                <a:ext cx="2105025" cy="1981200"/>
              </a:xfrm>
              <a:prstGeom prst="rect">
                <a:avLst/>
              </a:prstGeom>
            </p:spPr>
          </p:pic>
        </p:grpSp>
        <p:grpSp>
          <p:nvGrpSpPr>
            <p:cNvPr id="11" name="Group 10"/>
            <p:cNvGrpSpPr/>
            <p:nvPr/>
          </p:nvGrpSpPr>
          <p:grpSpPr>
            <a:xfrm>
              <a:off x="7499125" y="1664955"/>
              <a:ext cx="1219975" cy="1094317"/>
              <a:chOff x="1768427" y="732622"/>
              <a:chExt cx="4587354" cy="3851506"/>
            </a:xfrm>
          </p:grpSpPr>
          <p:pic>
            <p:nvPicPr>
              <p:cNvPr id="49" name="Picture 48"/>
              <p:cNvPicPr>
                <a:picLocks noChangeAspect="1"/>
              </p:cNvPicPr>
              <p:nvPr/>
            </p:nvPicPr>
            <p:blipFill>
              <a:blip r:embed="rId42">
                <a:extLst>
                  <a:ext uri="{BEBA8EAE-BF5A-486C-A8C5-ECC9F3942E4B}">
                    <a14:imgProps xmlns:a14="http://schemas.microsoft.com/office/drawing/2010/main">
                      <a14:imgLayer r:embed="rId43">
                        <a14:imgEffect>
                          <a14:backgroundRemoval t="10000" b="93000" l="0" r="94248"/>
                        </a14:imgEffect>
                      </a14:imgLayer>
                    </a14:imgProps>
                  </a:ext>
                </a:extLst>
              </a:blip>
              <a:stretch>
                <a:fillRect/>
              </a:stretch>
            </p:blipFill>
            <p:spPr>
              <a:xfrm>
                <a:off x="2191603" y="926277"/>
                <a:ext cx="2152650" cy="1905000"/>
              </a:xfrm>
              <a:prstGeom prst="rect">
                <a:avLst/>
              </a:prstGeom>
            </p:spPr>
          </p:pic>
          <p:pic>
            <p:nvPicPr>
              <p:cNvPr id="50" name="Picture 49"/>
              <p:cNvPicPr>
                <a:picLocks noChangeAspect="1"/>
              </p:cNvPicPr>
              <p:nvPr/>
            </p:nvPicPr>
            <p:blipFill>
              <a:blip r:embed="rId44">
                <a:extLst>
                  <a:ext uri="{BEBA8EAE-BF5A-486C-A8C5-ECC9F3942E4B}">
                    <a14:imgProps xmlns:a14="http://schemas.microsoft.com/office/drawing/2010/main">
                      <a14:imgLayer r:embed="rId45">
                        <a14:imgEffect>
                          <a14:backgroundRemoval t="2979" b="89362" l="6714" r="93640"/>
                        </a14:imgEffect>
                      </a14:imgLayer>
                    </a14:imgProps>
                  </a:ext>
                </a:extLst>
              </a:blip>
              <a:stretch>
                <a:fillRect/>
              </a:stretch>
            </p:blipFill>
            <p:spPr>
              <a:xfrm rot="11881410">
                <a:off x="3660207" y="732622"/>
                <a:ext cx="2695574" cy="2238375"/>
              </a:xfrm>
              <a:prstGeom prst="rect">
                <a:avLst/>
              </a:prstGeom>
            </p:spPr>
          </p:pic>
          <p:pic>
            <p:nvPicPr>
              <p:cNvPr id="51" name="Picture 50"/>
              <p:cNvPicPr>
                <a:picLocks noChangeAspect="1"/>
              </p:cNvPicPr>
              <p:nvPr/>
            </p:nvPicPr>
            <p:blipFill>
              <a:blip r:embed="rId46">
                <a:extLst>
                  <a:ext uri="{BEBA8EAE-BF5A-486C-A8C5-ECC9F3942E4B}">
                    <a14:imgProps xmlns:a14="http://schemas.microsoft.com/office/drawing/2010/main">
                      <a14:imgLayer r:embed="rId47">
                        <a14:imgEffect>
                          <a14:backgroundRemoval t="952" b="90000" l="9722" r="89931"/>
                        </a14:imgEffect>
                      </a14:imgLayer>
                    </a14:imgProps>
                  </a:ext>
                </a:extLst>
              </a:blip>
              <a:stretch>
                <a:fillRect/>
              </a:stretch>
            </p:blipFill>
            <p:spPr>
              <a:xfrm>
                <a:off x="1768427" y="2583878"/>
                <a:ext cx="2743200" cy="2000250"/>
              </a:xfrm>
              <a:prstGeom prst="rect">
                <a:avLst/>
              </a:prstGeom>
            </p:spPr>
          </p:pic>
          <p:pic>
            <p:nvPicPr>
              <p:cNvPr id="52" name="Picture 51"/>
              <p:cNvPicPr>
                <a:picLocks noChangeAspect="1"/>
              </p:cNvPicPr>
              <p:nvPr/>
            </p:nvPicPr>
            <p:blipFill>
              <a:blip r:embed="rId48">
                <a:extLst>
                  <a:ext uri="{BEBA8EAE-BF5A-486C-A8C5-ECC9F3942E4B}">
                    <a14:imgProps xmlns:a14="http://schemas.microsoft.com/office/drawing/2010/main">
                      <a14:imgLayer r:embed="rId49">
                        <a14:imgEffect>
                          <a14:backgroundRemoval t="4018" b="89286" l="3333" r="95000"/>
                        </a14:imgEffect>
                      </a14:imgLayer>
                    </a14:imgProps>
                  </a:ext>
                </a:extLst>
              </a:blip>
              <a:stretch>
                <a:fillRect/>
              </a:stretch>
            </p:blipFill>
            <p:spPr>
              <a:xfrm rot="10613148">
                <a:off x="3780991" y="2281275"/>
                <a:ext cx="2286000" cy="2133600"/>
              </a:xfrm>
              <a:prstGeom prst="rect">
                <a:avLst/>
              </a:prstGeom>
            </p:spPr>
          </p:pic>
        </p:grpSp>
        <p:cxnSp>
          <p:nvCxnSpPr>
            <p:cNvPr id="12" name="Straight Arrow Connector 11"/>
            <p:cNvCxnSpPr/>
            <p:nvPr/>
          </p:nvCxnSpPr>
          <p:spPr>
            <a:xfrm flipV="1">
              <a:off x="2740602" y="2567481"/>
              <a:ext cx="218680" cy="2960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017783" y="2569965"/>
              <a:ext cx="218680" cy="2960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300882" y="2531451"/>
              <a:ext cx="218680" cy="2960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708591" y="2563349"/>
              <a:ext cx="386108" cy="26931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49"/>
            <p:cNvSpPr txBox="1"/>
            <p:nvPr/>
          </p:nvSpPr>
          <p:spPr>
            <a:xfrm>
              <a:off x="7872677" y="2706915"/>
              <a:ext cx="742585"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4+4=8</a:t>
              </a:r>
            </a:p>
          </p:txBody>
        </p:sp>
        <p:sp>
          <p:nvSpPr>
            <p:cNvPr id="17" name="TextBox 47"/>
            <p:cNvSpPr txBox="1"/>
            <p:nvPr/>
          </p:nvSpPr>
          <p:spPr>
            <a:xfrm>
              <a:off x="6045948" y="2706915"/>
              <a:ext cx="683252"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4+3=7</a:t>
              </a:r>
            </a:p>
          </p:txBody>
        </p:sp>
        <p:sp>
          <p:nvSpPr>
            <p:cNvPr id="18" name="TextBox 43"/>
            <p:cNvSpPr txBox="1"/>
            <p:nvPr/>
          </p:nvSpPr>
          <p:spPr>
            <a:xfrm>
              <a:off x="3810473" y="2706915"/>
              <a:ext cx="774236"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4+3=7</a:t>
              </a:r>
            </a:p>
          </p:txBody>
        </p:sp>
        <p:sp>
          <p:nvSpPr>
            <p:cNvPr id="19" name="TextBox 41"/>
            <p:cNvSpPr txBox="1"/>
            <p:nvPr/>
          </p:nvSpPr>
          <p:spPr>
            <a:xfrm>
              <a:off x="2590857" y="2706915"/>
              <a:ext cx="714349"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3+4=7</a:t>
              </a:r>
            </a:p>
          </p:txBody>
        </p:sp>
        <p:sp>
          <p:nvSpPr>
            <p:cNvPr id="20" name="TextBox 8"/>
            <p:cNvSpPr txBox="1"/>
            <p:nvPr/>
          </p:nvSpPr>
          <p:spPr>
            <a:xfrm>
              <a:off x="255164" y="2706915"/>
              <a:ext cx="788214"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3+4=7</a:t>
              </a:r>
            </a:p>
          </p:txBody>
        </p:sp>
        <p:sp>
          <p:nvSpPr>
            <p:cNvPr id="21" name="TextBox 52"/>
            <p:cNvSpPr txBox="1"/>
            <p:nvPr/>
          </p:nvSpPr>
          <p:spPr>
            <a:xfrm>
              <a:off x="768435" y="1811952"/>
              <a:ext cx="327265" cy="2956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A</a:t>
              </a:r>
            </a:p>
          </p:txBody>
        </p:sp>
        <p:cxnSp>
          <p:nvCxnSpPr>
            <p:cNvPr id="22" name="Straight Arrow Connector 21"/>
            <p:cNvCxnSpPr/>
            <p:nvPr/>
          </p:nvCxnSpPr>
          <p:spPr>
            <a:xfrm>
              <a:off x="1631589" y="1933437"/>
              <a:ext cx="263966" cy="228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81635" y="1911047"/>
              <a:ext cx="263966" cy="228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082205" y="1915220"/>
              <a:ext cx="263966" cy="228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59"/>
            <p:cNvSpPr txBox="1"/>
            <p:nvPr/>
          </p:nvSpPr>
          <p:spPr>
            <a:xfrm>
              <a:off x="1337604" y="1741894"/>
              <a:ext cx="869444"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3+3=6</a:t>
              </a:r>
            </a:p>
          </p:txBody>
        </p:sp>
        <p:sp>
          <p:nvSpPr>
            <p:cNvPr id="26" name="TextBox 62"/>
            <p:cNvSpPr txBox="1"/>
            <p:nvPr/>
          </p:nvSpPr>
          <p:spPr>
            <a:xfrm>
              <a:off x="2673250" y="1741894"/>
              <a:ext cx="691972"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3+4=7</a:t>
              </a:r>
            </a:p>
          </p:txBody>
        </p:sp>
        <p:sp>
          <p:nvSpPr>
            <p:cNvPr id="27" name="TextBox 64"/>
            <p:cNvSpPr txBox="1"/>
            <p:nvPr/>
          </p:nvSpPr>
          <p:spPr>
            <a:xfrm>
              <a:off x="3789618" y="1741894"/>
              <a:ext cx="698221"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3+4=7</a:t>
              </a:r>
            </a:p>
          </p:txBody>
        </p:sp>
        <p:grpSp>
          <p:nvGrpSpPr>
            <p:cNvPr id="28" name="Group 27"/>
            <p:cNvGrpSpPr/>
            <p:nvPr/>
          </p:nvGrpSpPr>
          <p:grpSpPr>
            <a:xfrm>
              <a:off x="5217310" y="1766379"/>
              <a:ext cx="1128512" cy="1066285"/>
              <a:chOff x="1838325" y="447676"/>
              <a:chExt cx="4243440" cy="3752849"/>
            </a:xfrm>
          </p:grpSpPr>
          <p:pic>
            <p:nvPicPr>
              <p:cNvPr id="45" name="Picture 44"/>
              <p:cNvPicPr>
                <a:picLocks noChangeAspect="1"/>
              </p:cNvPicPr>
              <p:nvPr/>
            </p:nvPicPr>
            <p:blipFill>
              <a:blip r:embed="rId50">
                <a:extLst>
                  <a:ext uri="{BEBA8EAE-BF5A-486C-A8C5-ECC9F3942E4B}">
                    <a14:imgProps xmlns:a14="http://schemas.microsoft.com/office/drawing/2010/main">
                      <a14:imgLayer r:embed="rId51">
                        <a14:imgEffect>
                          <a14:backgroundRemoval t="9705" b="89451" l="0" r="99091"/>
                        </a14:imgEffect>
                      </a14:imgLayer>
                    </a14:imgProps>
                  </a:ext>
                </a:extLst>
              </a:blip>
              <a:stretch>
                <a:fillRect/>
              </a:stretch>
            </p:blipFill>
            <p:spPr>
              <a:xfrm rot="21196942">
                <a:off x="2113853" y="523361"/>
                <a:ext cx="2095500" cy="2257425"/>
              </a:xfrm>
              <a:prstGeom prst="rect">
                <a:avLst/>
              </a:prstGeom>
            </p:spPr>
          </p:pic>
          <p:pic>
            <p:nvPicPr>
              <p:cNvPr id="46" name="Picture 45"/>
              <p:cNvPicPr>
                <a:picLocks noChangeAspect="1"/>
              </p:cNvPicPr>
              <p:nvPr/>
            </p:nvPicPr>
            <p:blipFill>
              <a:blip r:embed="rId52">
                <a:extLst>
                  <a:ext uri="{BEBA8EAE-BF5A-486C-A8C5-ECC9F3942E4B}">
                    <a14:imgProps xmlns:a14="http://schemas.microsoft.com/office/drawing/2010/main">
                      <a14:imgLayer r:embed="rId53">
                        <a14:imgEffect>
                          <a14:backgroundRemoval t="10000" b="90000" l="10000" r="90000"/>
                        </a14:imgEffect>
                      </a14:imgLayer>
                    </a14:imgProps>
                  </a:ext>
                </a:extLst>
              </a:blip>
              <a:stretch>
                <a:fillRect/>
              </a:stretch>
            </p:blipFill>
            <p:spPr>
              <a:xfrm rot="10550596">
                <a:off x="3595739" y="447676"/>
                <a:ext cx="2486026" cy="2286000"/>
              </a:xfrm>
              <a:prstGeom prst="rect">
                <a:avLst/>
              </a:prstGeom>
            </p:spPr>
          </p:pic>
          <p:pic>
            <p:nvPicPr>
              <p:cNvPr id="47" name="Picture 46"/>
              <p:cNvPicPr>
                <a:picLocks noChangeAspect="1"/>
              </p:cNvPicPr>
              <p:nvPr/>
            </p:nvPicPr>
            <p:blipFill>
              <a:blip r:embed="rId54">
                <a:extLst>
                  <a:ext uri="{BEBA8EAE-BF5A-486C-A8C5-ECC9F3942E4B}">
                    <a14:imgProps xmlns:a14="http://schemas.microsoft.com/office/drawing/2010/main">
                      <a14:imgLayer r:embed="rId55">
                        <a14:imgEffect>
                          <a14:backgroundRemoval t="4455" b="89604" l="9836" r="89754"/>
                        </a14:imgEffect>
                      </a14:imgLayer>
                    </a14:imgProps>
                  </a:ext>
                </a:extLst>
              </a:blip>
              <a:stretch>
                <a:fillRect/>
              </a:stretch>
            </p:blipFill>
            <p:spPr>
              <a:xfrm rot="10800000">
                <a:off x="3581081" y="1933576"/>
                <a:ext cx="2324100" cy="1924050"/>
              </a:xfrm>
              <a:prstGeom prst="rect">
                <a:avLst/>
              </a:prstGeom>
            </p:spPr>
          </p:pic>
          <p:pic>
            <p:nvPicPr>
              <p:cNvPr id="48" name="Picture 47"/>
              <p:cNvPicPr>
                <a:picLocks noChangeAspect="1"/>
              </p:cNvPicPr>
              <p:nvPr/>
            </p:nvPicPr>
            <p:blipFill>
              <a:blip r:embed="rId56">
                <a:extLst>
                  <a:ext uri="{BEBA8EAE-BF5A-486C-A8C5-ECC9F3942E4B}">
                    <a14:imgProps xmlns:a14="http://schemas.microsoft.com/office/drawing/2010/main">
                      <a14:imgLayer r:embed="rId57">
                        <a14:imgEffect>
                          <a14:backgroundRemoval t="10000" b="90000" l="10000" r="90000"/>
                        </a14:imgEffect>
                      </a14:imgLayer>
                    </a14:imgProps>
                  </a:ext>
                </a:extLst>
              </a:blip>
              <a:stretch>
                <a:fillRect/>
              </a:stretch>
            </p:blipFill>
            <p:spPr>
              <a:xfrm>
                <a:off x="1838325" y="2143125"/>
                <a:ext cx="2362200" cy="2057400"/>
              </a:xfrm>
              <a:prstGeom prst="rect">
                <a:avLst/>
              </a:prstGeom>
            </p:spPr>
          </p:pic>
        </p:grpSp>
        <p:cxnSp>
          <p:nvCxnSpPr>
            <p:cNvPr id="29" name="Straight Arrow Connector 28"/>
            <p:cNvCxnSpPr/>
            <p:nvPr/>
          </p:nvCxnSpPr>
          <p:spPr>
            <a:xfrm flipV="1">
              <a:off x="5179002" y="2511159"/>
              <a:ext cx="218680" cy="2960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45"/>
            <p:cNvSpPr txBox="1"/>
            <p:nvPr/>
          </p:nvSpPr>
          <p:spPr>
            <a:xfrm>
              <a:off x="4962582" y="2706915"/>
              <a:ext cx="690314"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4+3=7</a:t>
              </a:r>
            </a:p>
          </p:txBody>
        </p:sp>
        <p:cxnSp>
          <p:nvCxnSpPr>
            <p:cNvPr id="31" name="Straight Arrow Connector 30"/>
            <p:cNvCxnSpPr/>
            <p:nvPr/>
          </p:nvCxnSpPr>
          <p:spPr>
            <a:xfrm>
              <a:off x="5300762" y="1855632"/>
              <a:ext cx="263966" cy="2281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028287" y="1789860"/>
              <a:ext cx="380721" cy="2848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66"/>
            <p:cNvSpPr txBox="1"/>
            <p:nvPr/>
          </p:nvSpPr>
          <p:spPr>
            <a:xfrm>
              <a:off x="5026452" y="1741894"/>
              <a:ext cx="888330"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3+3=6</a:t>
              </a:r>
            </a:p>
          </p:txBody>
        </p:sp>
        <p:sp>
          <p:nvSpPr>
            <p:cNvPr id="34" name="TextBox 68"/>
            <p:cNvSpPr txBox="1"/>
            <p:nvPr/>
          </p:nvSpPr>
          <p:spPr>
            <a:xfrm>
              <a:off x="6092260" y="1741894"/>
              <a:ext cx="723390" cy="244206"/>
            </a:xfrm>
            <a:prstGeom prst="rect">
              <a:avLst/>
            </a:prstGeom>
            <a:solidFill>
              <a:srgbClr val="FFFF00"/>
            </a:solidFill>
            <a:ln w="19050">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3+3=6</a:t>
              </a:r>
            </a:p>
          </p:txBody>
        </p:sp>
        <p:pic>
          <p:nvPicPr>
            <p:cNvPr id="35" name="Picture 34"/>
            <p:cNvPicPr>
              <a:picLocks noChangeAspect="1"/>
            </p:cNvPicPr>
            <p:nvPr/>
          </p:nvPicPr>
          <p:blipFill rotWithShape="1">
            <a:blip r:embed="rId58"/>
            <a:srcRect l="84908" t="43896" r="1086" b="13461"/>
            <a:stretch/>
          </p:blipFill>
          <p:spPr>
            <a:xfrm>
              <a:off x="247296" y="3003887"/>
              <a:ext cx="1219200" cy="1295400"/>
            </a:xfrm>
            <a:prstGeom prst="rect">
              <a:avLst/>
            </a:prstGeom>
          </p:spPr>
        </p:pic>
        <p:pic>
          <p:nvPicPr>
            <p:cNvPr id="36" name="Picture 35"/>
            <p:cNvPicPr>
              <a:picLocks noChangeAspect="1"/>
            </p:cNvPicPr>
            <p:nvPr/>
          </p:nvPicPr>
          <p:blipFill rotWithShape="1">
            <a:blip r:embed="rId58"/>
            <a:srcRect l="70903" t="43896" r="15092" b="13461"/>
            <a:stretch/>
          </p:blipFill>
          <p:spPr>
            <a:xfrm>
              <a:off x="1459351" y="3003887"/>
              <a:ext cx="1219200" cy="1295400"/>
            </a:xfrm>
            <a:prstGeom prst="rect">
              <a:avLst/>
            </a:prstGeom>
          </p:spPr>
        </p:pic>
        <p:pic>
          <p:nvPicPr>
            <p:cNvPr id="37" name="Picture 36"/>
            <p:cNvPicPr>
              <a:picLocks noChangeAspect="1"/>
            </p:cNvPicPr>
            <p:nvPr/>
          </p:nvPicPr>
          <p:blipFill rotWithShape="1">
            <a:blip r:embed="rId58"/>
            <a:srcRect l="56897" t="43896" r="29097" b="13461"/>
            <a:stretch/>
          </p:blipFill>
          <p:spPr>
            <a:xfrm>
              <a:off x="2678551" y="3003887"/>
              <a:ext cx="1219201" cy="1295400"/>
            </a:xfrm>
            <a:prstGeom prst="rect">
              <a:avLst/>
            </a:prstGeom>
          </p:spPr>
        </p:pic>
        <p:pic>
          <p:nvPicPr>
            <p:cNvPr id="38" name="Picture 37"/>
            <p:cNvPicPr>
              <a:picLocks noChangeAspect="1"/>
            </p:cNvPicPr>
            <p:nvPr/>
          </p:nvPicPr>
          <p:blipFill rotWithShape="1">
            <a:blip r:embed="rId58"/>
            <a:srcRect l="42997" t="43896" r="42997" b="13461"/>
            <a:stretch/>
          </p:blipFill>
          <p:spPr>
            <a:xfrm>
              <a:off x="3897751" y="3003887"/>
              <a:ext cx="1219200" cy="1295400"/>
            </a:xfrm>
            <a:prstGeom prst="rect">
              <a:avLst/>
            </a:prstGeom>
          </p:spPr>
        </p:pic>
        <p:pic>
          <p:nvPicPr>
            <p:cNvPr id="39" name="Picture 38"/>
            <p:cNvPicPr>
              <a:picLocks noChangeAspect="1"/>
            </p:cNvPicPr>
            <p:nvPr/>
          </p:nvPicPr>
          <p:blipFill rotWithShape="1">
            <a:blip r:embed="rId58"/>
            <a:srcRect l="29211" t="43896" r="56784" b="13461"/>
            <a:stretch/>
          </p:blipFill>
          <p:spPr>
            <a:xfrm>
              <a:off x="5116951" y="3003887"/>
              <a:ext cx="1219200" cy="1295400"/>
            </a:xfrm>
            <a:prstGeom prst="rect">
              <a:avLst/>
            </a:prstGeom>
          </p:spPr>
        </p:pic>
        <p:pic>
          <p:nvPicPr>
            <p:cNvPr id="40" name="Picture 39"/>
            <p:cNvPicPr>
              <a:picLocks noChangeAspect="1"/>
            </p:cNvPicPr>
            <p:nvPr/>
          </p:nvPicPr>
          <p:blipFill rotWithShape="1">
            <a:blip r:embed="rId58"/>
            <a:srcRect l="15538" t="43896" r="70676" b="13461"/>
            <a:stretch/>
          </p:blipFill>
          <p:spPr>
            <a:xfrm>
              <a:off x="6336151" y="3003887"/>
              <a:ext cx="1200151" cy="1295400"/>
            </a:xfrm>
            <a:prstGeom prst="rect">
              <a:avLst/>
            </a:prstGeom>
          </p:spPr>
        </p:pic>
        <p:pic>
          <p:nvPicPr>
            <p:cNvPr id="41" name="Picture 40"/>
            <p:cNvPicPr>
              <a:picLocks noChangeAspect="1"/>
            </p:cNvPicPr>
            <p:nvPr/>
          </p:nvPicPr>
          <p:blipFill rotWithShape="1">
            <a:blip r:embed="rId58"/>
            <a:srcRect l="1532" t="43896" r="84791" b="13461"/>
            <a:stretch/>
          </p:blipFill>
          <p:spPr>
            <a:xfrm>
              <a:off x="7536301" y="3003887"/>
              <a:ext cx="1190625" cy="1295400"/>
            </a:xfrm>
            <a:prstGeom prst="rect">
              <a:avLst/>
            </a:prstGeom>
          </p:spPr>
        </p:pic>
        <p:sp>
          <p:nvSpPr>
            <p:cNvPr id="42" name="TextBox 93"/>
            <p:cNvSpPr txBox="1"/>
            <p:nvPr/>
          </p:nvSpPr>
          <p:spPr>
            <a:xfrm>
              <a:off x="761808" y="2640213"/>
              <a:ext cx="327265" cy="2956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P</a:t>
              </a:r>
            </a:p>
          </p:txBody>
        </p:sp>
        <p:sp>
          <p:nvSpPr>
            <p:cNvPr id="43" name="TextBox 94"/>
            <p:cNvSpPr txBox="1"/>
            <p:nvPr/>
          </p:nvSpPr>
          <p:spPr>
            <a:xfrm>
              <a:off x="288462" y="2226369"/>
              <a:ext cx="327265" cy="2956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R</a:t>
              </a:r>
            </a:p>
          </p:txBody>
        </p:sp>
        <p:sp>
          <p:nvSpPr>
            <p:cNvPr id="44" name="TextBox 95"/>
            <p:cNvSpPr txBox="1"/>
            <p:nvPr/>
          </p:nvSpPr>
          <p:spPr>
            <a:xfrm>
              <a:off x="1196227" y="2219391"/>
              <a:ext cx="327265" cy="2956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L</a:t>
              </a:r>
            </a:p>
          </p:txBody>
        </p:sp>
      </p:grpSp>
    </p:spTree>
    <p:extLst>
      <p:ext uri="{BB962C8B-B14F-4D97-AF65-F5344CB8AC3E}">
        <p14:creationId xmlns:p14="http://schemas.microsoft.com/office/powerpoint/2010/main" val="246926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3617" y="1077045"/>
            <a:ext cx="2356494" cy="1626978"/>
          </a:xfrm>
          <a:prstGeom prst="rect">
            <a:avLst/>
          </a:prstGeom>
        </p:spPr>
      </p:pic>
      <p:sp>
        <p:nvSpPr>
          <p:cNvPr id="15" name="Title 1"/>
          <p:cNvSpPr txBox="1">
            <a:spLocks/>
          </p:cNvSpPr>
          <p:nvPr/>
        </p:nvSpPr>
        <p:spPr>
          <a:xfrm>
            <a:off x="341227" y="219795"/>
            <a:ext cx="8283738" cy="857250"/>
          </a:xfrm>
          <a:prstGeom prst="rect">
            <a:avLst/>
          </a:prstGeom>
        </p:spPr>
        <p:txBody>
          <a:bodyPr>
            <a:normAutofit fontScale="70000" lnSpcReduction="20000"/>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b="0" dirty="0" smtClean="0">
                <a:solidFill>
                  <a:schemeClr val="bg1"/>
                </a:solidFill>
                <a:effectLst>
                  <a:outerShdw blurRad="38100" dist="38100" dir="2700000" algn="tl">
                    <a:srgbClr val="000000">
                      <a:alpha val="43137"/>
                    </a:srgbClr>
                  </a:outerShdw>
                </a:effectLst>
              </a:rPr>
              <a:t>Registration of RP </a:t>
            </a:r>
            <a:r>
              <a:rPr lang="en-US" sz="4000" b="0" dirty="0">
                <a:solidFill>
                  <a:schemeClr val="bg1"/>
                </a:solidFill>
                <a:effectLst>
                  <a:outerShdw blurRad="38100" dist="38100" dir="2700000" algn="tl">
                    <a:srgbClr val="000000">
                      <a:alpha val="43137"/>
                    </a:srgbClr>
                  </a:outerShdw>
                </a:effectLst>
              </a:rPr>
              <a:t>Histopathology </a:t>
            </a:r>
            <a:r>
              <a:rPr lang="en-US" sz="4000" b="0" dirty="0" smtClean="0">
                <a:solidFill>
                  <a:schemeClr val="bg1"/>
                </a:solidFill>
                <a:effectLst>
                  <a:outerShdw blurRad="38100" dist="38100" dir="2700000" algn="tl">
                    <a:srgbClr val="000000">
                      <a:alpha val="43137"/>
                    </a:srgbClr>
                  </a:outerShdw>
                </a:effectLst>
              </a:rPr>
              <a:t>with Imaging</a:t>
            </a:r>
            <a:endParaRPr lang="en-US" sz="4000" b="0" dirty="0">
              <a:solidFill>
                <a:schemeClr val="bg1"/>
              </a:solidFill>
              <a:effectLst>
                <a:outerShdw blurRad="38100" dist="38100" dir="2700000" algn="tl">
                  <a:srgbClr val="000000">
                    <a:alpha val="43137"/>
                  </a:srgbClr>
                </a:outerShdw>
              </a:effectLst>
            </a:endParaRPr>
          </a:p>
        </p:txBody>
      </p:sp>
      <p:pic>
        <p:nvPicPr>
          <p:cNvPr id="17" name="Histology Movie compatib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8385" y="3092482"/>
            <a:ext cx="3818911" cy="3269460"/>
          </a:xfrm>
          <a:prstGeom prst="rect">
            <a:avLst/>
          </a:prstGeom>
        </p:spPr>
      </p:pic>
      <p:pic>
        <p:nvPicPr>
          <p:cNvPr id="1026" name="Picture 1" descr="image0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73" r="28212"/>
          <a:stretch/>
        </p:blipFill>
        <p:spPr bwMode="auto">
          <a:xfrm>
            <a:off x="558425" y="2934993"/>
            <a:ext cx="3556375" cy="35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8928712">
            <a:off x="712095" y="1764015"/>
            <a:ext cx="784051" cy="641496"/>
          </a:xfrm>
          <a:prstGeom prst="rect">
            <a:avLst/>
          </a:prstGeom>
          <a:ln>
            <a:solidFill>
              <a:schemeClr val="tx1"/>
            </a:solidFill>
          </a:ln>
        </p:spPr>
      </p:pic>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20682263">
            <a:off x="998492" y="1337160"/>
            <a:ext cx="783025" cy="678911"/>
          </a:xfrm>
          <a:prstGeom prst="rect">
            <a:avLst/>
          </a:prstGeom>
          <a:ln>
            <a:solidFill>
              <a:schemeClr val="tx1"/>
            </a:solidFill>
          </a:ln>
        </p:spPr>
      </p:pic>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821112">
            <a:off x="426211" y="1337160"/>
            <a:ext cx="677910" cy="669410"/>
          </a:xfrm>
          <a:prstGeom prst="rect">
            <a:avLst/>
          </a:prstGeom>
          <a:ln>
            <a:solidFill>
              <a:schemeClr val="tx1"/>
            </a:solidFill>
          </a:ln>
        </p:spPr>
      </p:pic>
      <p:pic>
        <p:nvPicPr>
          <p:cNvPr id="2" name="Picture 1"/>
          <p:cNvPicPr>
            <a:picLocks noChangeAspect="1"/>
          </p:cNvPicPr>
          <p:nvPr/>
        </p:nvPicPr>
        <p:blipFill>
          <a:blip r:embed="rId14"/>
          <a:stretch>
            <a:fillRect/>
          </a:stretch>
        </p:blipFill>
        <p:spPr>
          <a:xfrm>
            <a:off x="3017543" y="1202899"/>
            <a:ext cx="2941010" cy="1448752"/>
          </a:xfrm>
          <a:prstGeom prst="rect">
            <a:avLst/>
          </a:prstGeom>
        </p:spPr>
      </p:pic>
      <p:sp>
        <p:nvSpPr>
          <p:cNvPr id="3" name="Rectangle 2"/>
          <p:cNvSpPr/>
          <p:nvPr/>
        </p:nvSpPr>
        <p:spPr>
          <a:xfrm>
            <a:off x="4409596" y="1202899"/>
            <a:ext cx="1601208" cy="338554"/>
          </a:xfrm>
          <a:prstGeom prst="rect">
            <a:avLst/>
          </a:prstGeom>
        </p:spPr>
        <p:txBody>
          <a:bodyPr wrap="none">
            <a:spAutoFit/>
          </a:bodyPr>
          <a:lstStyle/>
          <a:p>
            <a:r>
              <a:rPr lang="en-US" sz="1600" b="0" dirty="0">
                <a:latin typeface="Times New Roman" panose="02020603050405020304" pitchFamily="18" charset="0"/>
                <a:ea typeface="Calibri" panose="020F0502020204030204" pitchFamily="34" charset="0"/>
              </a:rPr>
              <a:t>Olympus VS120</a:t>
            </a:r>
            <a:endParaRPr lang="en-US" sz="1600" b="0" dirty="0"/>
          </a:p>
        </p:txBody>
      </p:sp>
      <p:cxnSp>
        <p:nvCxnSpPr>
          <p:cNvPr id="5" name="Straight Arrow Connector 4"/>
          <p:cNvCxnSpPr/>
          <p:nvPr/>
        </p:nvCxnSpPr>
        <p:spPr bwMode="auto">
          <a:xfrm>
            <a:off x="2076990" y="1927275"/>
            <a:ext cx="836048" cy="0"/>
          </a:xfrm>
          <a:prstGeom prst="straightConnector1">
            <a:avLst/>
          </a:prstGeom>
          <a:solidFill>
            <a:schemeClr val="accent1"/>
          </a:solidFill>
          <a:ln w="4445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6055690" y="1927275"/>
            <a:ext cx="836048" cy="0"/>
          </a:xfrm>
          <a:prstGeom prst="straightConnector1">
            <a:avLst/>
          </a:prstGeom>
          <a:solidFill>
            <a:schemeClr val="accent1"/>
          </a:solidFill>
          <a:ln w="4445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87393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8408"/>
          <a:stretch/>
        </p:blipFill>
        <p:spPr>
          <a:xfrm>
            <a:off x="1786883" y="4044555"/>
            <a:ext cx="6610789" cy="863603"/>
          </a:xfrm>
          <a:prstGeom prst="rect">
            <a:avLst/>
          </a:prstGeom>
        </p:spPr>
      </p:pic>
      <p:pic>
        <p:nvPicPr>
          <p:cNvPr id="9" name="Picture 8"/>
          <p:cNvPicPr>
            <a:picLocks noChangeAspect="1"/>
          </p:cNvPicPr>
          <p:nvPr/>
        </p:nvPicPr>
        <p:blipFill rotWithShape="1">
          <a:blip r:embed="rId4"/>
          <a:srcRect t="11585"/>
          <a:stretch/>
        </p:blipFill>
        <p:spPr>
          <a:xfrm>
            <a:off x="1797418" y="3106073"/>
            <a:ext cx="6573916" cy="856949"/>
          </a:xfrm>
          <a:prstGeom prst="rect">
            <a:avLst/>
          </a:prstGeom>
        </p:spPr>
      </p:pic>
      <p:pic>
        <p:nvPicPr>
          <p:cNvPr id="10" name="Picture 9"/>
          <p:cNvPicPr>
            <a:picLocks noChangeAspect="1"/>
          </p:cNvPicPr>
          <p:nvPr/>
        </p:nvPicPr>
        <p:blipFill rotWithShape="1">
          <a:blip r:embed="rId5"/>
          <a:srcRect t="4597"/>
          <a:stretch/>
        </p:blipFill>
        <p:spPr>
          <a:xfrm>
            <a:off x="1797418" y="2144590"/>
            <a:ext cx="6589718" cy="834215"/>
          </a:xfrm>
          <a:prstGeom prst="rect">
            <a:avLst/>
          </a:prstGeom>
        </p:spPr>
      </p:pic>
      <p:pic>
        <p:nvPicPr>
          <p:cNvPr id="11" name="Picture 10"/>
          <p:cNvPicPr>
            <a:picLocks noChangeAspect="1"/>
          </p:cNvPicPr>
          <p:nvPr/>
        </p:nvPicPr>
        <p:blipFill>
          <a:blip r:embed="rId6"/>
          <a:stretch>
            <a:fillRect/>
          </a:stretch>
        </p:blipFill>
        <p:spPr>
          <a:xfrm>
            <a:off x="8424899" y="3352801"/>
            <a:ext cx="1140725" cy="860859"/>
          </a:xfrm>
          <a:prstGeom prst="rect">
            <a:avLst/>
          </a:prstGeom>
        </p:spPr>
      </p:pic>
      <p:pic>
        <p:nvPicPr>
          <p:cNvPr id="12" name="Picture 11"/>
          <p:cNvPicPr>
            <a:picLocks noChangeAspect="1"/>
          </p:cNvPicPr>
          <p:nvPr/>
        </p:nvPicPr>
        <p:blipFill>
          <a:blip r:embed="rId7"/>
          <a:stretch>
            <a:fillRect/>
          </a:stretch>
        </p:blipFill>
        <p:spPr>
          <a:xfrm>
            <a:off x="8440617" y="2468333"/>
            <a:ext cx="1109287" cy="860859"/>
          </a:xfrm>
          <a:prstGeom prst="rect">
            <a:avLst/>
          </a:prstGeom>
        </p:spPr>
      </p:pic>
      <p:grpSp>
        <p:nvGrpSpPr>
          <p:cNvPr id="13" name="Group 12"/>
          <p:cNvGrpSpPr/>
          <p:nvPr/>
        </p:nvGrpSpPr>
        <p:grpSpPr>
          <a:xfrm>
            <a:off x="7285316" y="1224466"/>
            <a:ext cx="1112352" cy="815903"/>
            <a:chOff x="1576105" y="1942648"/>
            <a:chExt cx="2145236" cy="1571625"/>
          </a:xfrm>
        </p:grpSpPr>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83855" flipH="1">
              <a:off x="1576105" y="1942648"/>
              <a:ext cx="16097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29983" t="17978" r="11816" b="9822"/>
            <a:stretch/>
          </p:blipFill>
          <p:spPr bwMode="auto">
            <a:xfrm flipH="1">
              <a:off x="2451834" y="2041836"/>
              <a:ext cx="1269507" cy="146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rot="21227355">
            <a:off x="5135427" y="1227114"/>
            <a:ext cx="1158890" cy="860638"/>
            <a:chOff x="1051306" y="4251240"/>
            <a:chExt cx="2920619" cy="2114394"/>
          </a:xfrm>
        </p:grpSpPr>
        <p:pic>
          <p:nvPicPr>
            <p:cNvPr id="1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01271" flipH="1">
              <a:off x="2212909" y="5146434"/>
              <a:ext cx="165735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51306" y="5056628"/>
              <a:ext cx="16954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875610" flipH="1">
              <a:off x="1247398" y="4251240"/>
              <a:ext cx="1495424"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94598" flipH="1">
              <a:off x="2438400" y="4260840"/>
              <a:ext cx="15335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rot="16581034" flipV="1">
            <a:off x="6431227" y="1123069"/>
            <a:ext cx="882043" cy="1088876"/>
            <a:chOff x="4386488" y="2498730"/>
            <a:chExt cx="1601511" cy="2100306"/>
          </a:xfrm>
        </p:grpSpPr>
        <p:pic>
          <p:nvPicPr>
            <p:cNvPr id="22"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349"/>
            <a:stretch/>
          </p:blipFill>
          <p:spPr bwMode="auto">
            <a:xfrm rot="4469363">
              <a:off x="4490516" y="2789591"/>
              <a:ext cx="859146" cy="83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424431">
              <a:off x="4708659" y="2558870"/>
              <a:ext cx="133948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9581"/>
            <a:stretch/>
          </p:blipFill>
          <p:spPr bwMode="auto">
            <a:xfrm rot="5174287">
              <a:off x="4875601" y="3558548"/>
              <a:ext cx="941934" cy="993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3654" t="22681" b="4484"/>
            <a:stretch/>
          </p:blipFill>
          <p:spPr bwMode="auto">
            <a:xfrm rot="6823351">
              <a:off x="4257125" y="3658678"/>
              <a:ext cx="1069721" cy="81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3976762" y="1194856"/>
            <a:ext cx="1212953" cy="866744"/>
            <a:chOff x="796005" y="2924754"/>
            <a:chExt cx="3041061" cy="2257581"/>
          </a:xfrm>
        </p:grpSpPr>
        <p:pic>
          <p:nvPicPr>
            <p:cNvPr id="2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319109" flipH="1">
              <a:off x="2126167" y="3793199"/>
              <a:ext cx="16859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144178" flipH="1">
              <a:off x="796005" y="3896460"/>
              <a:ext cx="172402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11144" b="13019"/>
            <a:stretch/>
          </p:blipFill>
          <p:spPr bwMode="auto">
            <a:xfrm flipH="1">
              <a:off x="826827" y="2992866"/>
              <a:ext cx="1695450" cy="116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4007" t="10436" r="1"/>
            <a:stretch/>
          </p:blipFill>
          <p:spPr bwMode="auto">
            <a:xfrm rot="700348" flipH="1">
              <a:off x="2118127" y="2924754"/>
              <a:ext cx="1718939" cy="1271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2821377" y="1188472"/>
            <a:ext cx="1186400" cy="868641"/>
            <a:chOff x="1060299" y="1698222"/>
            <a:chExt cx="3309642" cy="2506935"/>
          </a:xfrm>
        </p:grpSpPr>
        <p:pic>
          <p:nvPicPr>
            <p:cNvPr id="32"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85502" flipH="1">
              <a:off x="2398266" y="1698222"/>
              <a:ext cx="197167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060299" y="1759960"/>
              <a:ext cx="181927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1156760" flipH="1">
              <a:off x="2374821" y="2698255"/>
              <a:ext cx="1971674"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1439193" flipH="1">
              <a:off x="1083566" y="2957382"/>
              <a:ext cx="16668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Group 35"/>
          <p:cNvGrpSpPr/>
          <p:nvPr/>
        </p:nvGrpSpPr>
        <p:grpSpPr>
          <a:xfrm rot="21228902">
            <a:off x="1918741" y="1202233"/>
            <a:ext cx="883385" cy="825032"/>
            <a:chOff x="781050" y="1579899"/>
            <a:chExt cx="3267075" cy="2663091"/>
          </a:xfrm>
        </p:grpSpPr>
        <p:pic>
          <p:nvPicPr>
            <p:cNvPr id="37"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2362200" y="1579899"/>
              <a:ext cx="16859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1341441" flipH="1">
              <a:off x="781050" y="1727537"/>
              <a:ext cx="18669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7439" flipH="1">
              <a:off x="2158882" y="2871390"/>
              <a:ext cx="17335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flipH="1">
              <a:off x="872661" y="2764445"/>
              <a:ext cx="185737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 name="Picture 40"/>
          <p:cNvPicPr>
            <a:picLocks noChangeAspect="1"/>
          </p:cNvPicPr>
          <p:nvPr/>
        </p:nvPicPr>
        <p:blipFill rotWithShape="1">
          <a:blip r:embed="rId30"/>
          <a:srcRect t="6469"/>
          <a:stretch/>
        </p:blipFill>
        <p:spPr>
          <a:xfrm>
            <a:off x="1797416" y="4986942"/>
            <a:ext cx="6584453" cy="838226"/>
          </a:xfrm>
          <a:prstGeom prst="rect">
            <a:avLst/>
          </a:prstGeom>
        </p:spPr>
      </p:pic>
      <p:sp>
        <p:nvSpPr>
          <p:cNvPr id="42" name="Title 1"/>
          <p:cNvSpPr>
            <a:spLocks noGrp="1"/>
          </p:cNvSpPr>
          <p:nvPr>
            <p:ph type="title"/>
          </p:nvPr>
        </p:nvSpPr>
        <p:spPr>
          <a:xfrm>
            <a:off x="1215992" y="304800"/>
            <a:ext cx="8283738" cy="857250"/>
          </a:xfrm>
        </p:spPr>
        <p:txBody>
          <a:bodyPr>
            <a:normAutofit/>
          </a:bodyPr>
          <a:lstStyle/>
          <a:p>
            <a:r>
              <a:rPr lang="en-US" sz="4000" dirty="0">
                <a:solidFill>
                  <a:schemeClr val="bg1"/>
                </a:solidFill>
                <a:effectLst>
                  <a:outerShdw blurRad="38100" dist="38100" dir="2700000" algn="tl">
                    <a:srgbClr val="000000">
                      <a:alpha val="43137"/>
                    </a:srgbClr>
                  </a:outerShdw>
                </a:effectLst>
              </a:rPr>
              <a:t>Habitat Risk Score – Performance</a:t>
            </a:r>
          </a:p>
        </p:txBody>
      </p:sp>
      <p:sp>
        <p:nvSpPr>
          <p:cNvPr id="2" name="TextBox 1"/>
          <p:cNvSpPr txBox="1"/>
          <p:nvPr/>
        </p:nvSpPr>
        <p:spPr>
          <a:xfrm>
            <a:off x="373882" y="2330864"/>
            <a:ext cx="1375802" cy="461665"/>
          </a:xfrm>
          <a:prstGeom prst="rect">
            <a:avLst/>
          </a:prstGeom>
          <a:solidFill>
            <a:srgbClr val="FFFF00"/>
          </a:solidFill>
        </p:spPr>
        <p:txBody>
          <a:bodyPr wrap="square" rtlCol="0">
            <a:spAutoFit/>
          </a:bodyPr>
          <a:lstStyle/>
          <a:p>
            <a:r>
              <a:rPr lang="en-US" sz="2400" b="0" dirty="0"/>
              <a:t>RP ROIs</a:t>
            </a:r>
          </a:p>
        </p:txBody>
      </p:sp>
      <p:sp>
        <p:nvSpPr>
          <p:cNvPr id="43" name="TextBox 42"/>
          <p:cNvSpPr txBox="1"/>
          <p:nvPr/>
        </p:nvSpPr>
        <p:spPr>
          <a:xfrm>
            <a:off x="213360" y="3265538"/>
            <a:ext cx="1514775" cy="461665"/>
          </a:xfrm>
          <a:prstGeom prst="rect">
            <a:avLst/>
          </a:prstGeom>
          <a:solidFill>
            <a:srgbClr val="FFFF00"/>
          </a:solidFill>
        </p:spPr>
        <p:txBody>
          <a:bodyPr wrap="square" rtlCol="0">
            <a:spAutoFit/>
          </a:bodyPr>
          <a:lstStyle/>
          <a:p>
            <a:r>
              <a:rPr lang="en-US" sz="2400" b="0" dirty="0" smtClean="0"/>
              <a:t>PIRADS 4</a:t>
            </a:r>
            <a:endParaRPr lang="en-US" sz="2400" b="0" dirty="0"/>
          </a:p>
        </p:txBody>
      </p:sp>
      <p:sp>
        <p:nvSpPr>
          <p:cNvPr id="44" name="TextBox 43"/>
          <p:cNvSpPr txBox="1"/>
          <p:nvPr/>
        </p:nvSpPr>
        <p:spPr>
          <a:xfrm>
            <a:off x="213360" y="4057972"/>
            <a:ext cx="1514775" cy="830997"/>
          </a:xfrm>
          <a:prstGeom prst="rect">
            <a:avLst/>
          </a:prstGeom>
          <a:solidFill>
            <a:srgbClr val="FFFF00"/>
          </a:solidFill>
        </p:spPr>
        <p:txBody>
          <a:bodyPr wrap="square" rtlCol="0">
            <a:spAutoFit/>
          </a:bodyPr>
          <a:lstStyle/>
          <a:p>
            <a:r>
              <a:rPr lang="en-US" sz="2400" b="0" dirty="0" smtClean="0"/>
              <a:t>HRS maps</a:t>
            </a:r>
            <a:endParaRPr lang="en-US" sz="2400" b="0" dirty="0"/>
          </a:p>
        </p:txBody>
      </p:sp>
      <p:sp>
        <p:nvSpPr>
          <p:cNvPr id="3" name="TextBox 2"/>
          <p:cNvSpPr txBox="1"/>
          <p:nvPr/>
        </p:nvSpPr>
        <p:spPr>
          <a:xfrm>
            <a:off x="8507859" y="1392648"/>
            <a:ext cx="1280160" cy="461665"/>
          </a:xfrm>
          <a:prstGeom prst="rect">
            <a:avLst/>
          </a:prstGeom>
          <a:noFill/>
        </p:spPr>
        <p:txBody>
          <a:bodyPr wrap="square" rtlCol="0">
            <a:spAutoFit/>
          </a:bodyPr>
          <a:lstStyle/>
          <a:p>
            <a:r>
              <a:rPr lang="en-US" sz="1200" dirty="0" smtClean="0"/>
              <a:t>Gleason Score </a:t>
            </a:r>
            <a:r>
              <a:rPr lang="en-US" sz="1200" b="0" dirty="0" smtClean="0"/>
              <a:t>4+5=9</a:t>
            </a:r>
            <a:endParaRPr lang="en-US" sz="1200" b="0" dirty="0"/>
          </a:p>
        </p:txBody>
      </p:sp>
      <p:cxnSp>
        <p:nvCxnSpPr>
          <p:cNvPr id="5" name="Straight Connector 4"/>
          <p:cNvCxnSpPr/>
          <p:nvPr/>
        </p:nvCxnSpPr>
        <p:spPr bwMode="auto">
          <a:xfrm flipH="1">
            <a:off x="8982474" y="2721051"/>
            <a:ext cx="125583" cy="608141"/>
          </a:xfrm>
          <a:prstGeom prst="line">
            <a:avLst/>
          </a:prstGeom>
          <a:solidFill>
            <a:schemeClr val="accent1"/>
          </a:solidFill>
          <a:ln w="730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a:stCxn id="11" idx="2"/>
          </p:cNvCxnSpPr>
          <p:nvPr/>
        </p:nvCxnSpPr>
        <p:spPr bwMode="auto">
          <a:xfrm flipH="1" flipV="1">
            <a:off x="8804121" y="3606632"/>
            <a:ext cx="191141" cy="607028"/>
          </a:xfrm>
          <a:prstGeom prst="line">
            <a:avLst/>
          </a:prstGeom>
          <a:solidFill>
            <a:schemeClr val="accent1"/>
          </a:solidFill>
          <a:ln w="730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9558229" y="2631440"/>
            <a:ext cx="667811" cy="369332"/>
          </a:xfrm>
          <a:prstGeom prst="rect">
            <a:avLst/>
          </a:prstGeom>
          <a:noFill/>
        </p:spPr>
        <p:txBody>
          <a:bodyPr wrap="square" rtlCol="0">
            <a:spAutoFit/>
          </a:bodyPr>
          <a:lstStyle/>
          <a:p>
            <a:r>
              <a:rPr lang="en-US" sz="1800" b="0" dirty="0" smtClean="0"/>
              <a:t>4+3</a:t>
            </a:r>
            <a:endParaRPr lang="en-US" sz="1800" b="0" dirty="0"/>
          </a:p>
        </p:txBody>
      </p:sp>
      <p:sp>
        <p:nvSpPr>
          <p:cNvPr id="47" name="TextBox 46"/>
          <p:cNvSpPr txBox="1"/>
          <p:nvPr/>
        </p:nvSpPr>
        <p:spPr>
          <a:xfrm>
            <a:off x="9548069" y="3505200"/>
            <a:ext cx="667811" cy="369332"/>
          </a:xfrm>
          <a:prstGeom prst="rect">
            <a:avLst/>
          </a:prstGeom>
          <a:noFill/>
        </p:spPr>
        <p:txBody>
          <a:bodyPr wrap="square" rtlCol="0">
            <a:spAutoFit/>
          </a:bodyPr>
          <a:lstStyle/>
          <a:p>
            <a:r>
              <a:rPr lang="en-US" sz="1800" b="0" dirty="0" smtClean="0"/>
              <a:t>4+3</a:t>
            </a:r>
            <a:endParaRPr lang="en-US" sz="1800" b="0" dirty="0"/>
          </a:p>
        </p:txBody>
      </p:sp>
    </p:spTree>
    <p:extLst>
      <p:ext uri="{BB962C8B-B14F-4D97-AF65-F5344CB8AC3E}">
        <p14:creationId xmlns:p14="http://schemas.microsoft.com/office/powerpoint/2010/main" val="837287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5992" y="304800"/>
            <a:ext cx="8283738" cy="857250"/>
          </a:xfrm>
          <a:prstGeom prst="rect">
            <a:avLst/>
          </a:prstGeom>
        </p:spPr>
        <p:txBody>
          <a:bodyPr>
            <a:norm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pitchFamily="1" charset="-128"/>
              </a:defRPr>
            </a:lvl2pPr>
            <a:lvl3pPr algn="ctr" rtl="0" eaLnBrk="1" fontAlgn="base" hangingPunct="1">
              <a:spcBef>
                <a:spcPct val="0"/>
              </a:spcBef>
              <a:spcAft>
                <a:spcPct val="0"/>
              </a:spcAft>
              <a:defRPr sz="4400">
                <a:solidFill>
                  <a:schemeClr val="tx2"/>
                </a:solidFill>
                <a:latin typeface="Arial" charset="0"/>
                <a:ea typeface="ヒラギノ角ゴ Pro W3" pitchFamily="1" charset="-128"/>
              </a:defRPr>
            </a:lvl3pPr>
            <a:lvl4pPr algn="ctr" rtl="0" eaLnBrk="1" fontAlgn="base" hangingPunct="1">
              <a:spcBef>
                <a:spcPct val="0"/>
              </a:spcBef>
              <a:spcAft>
                <a:spcPct val="0"/>
              </a:spcAft>
              <a:defRPr sz="4400">
                <a:solidFill>
                  <a:schemeClr val="tx2"/>
                </a:solidFill>
                <a:latin typeface="Arial" charset="0"/>
                <a:ea typeface="ヒラギノ角ゴ Pro W3" pitchFamily="1" charset="-128"/>
              </a:defRPr>
            </a:lvl4pPr>
            <a:lvl5pPr algn="ctr" rtl="0" eaLnBrk="1" fontAlgn="base" hangingPunct="1">
              <a:spcBef>
                <a:spcPct val="0"/>
              </a:spcBef>
              <a:spcAft>
                <a:spcPct val="0"/>
              </a:spcAft>
              <a:defRPr sz="4400">
                <a:solidFill>
                  <a:schemeClr val="tx2"/>
                </a:solidFill>
                <a:latin typeface="Arial" charset="0"/>
                <a:ea typeface="ヒラギノ角ゴ Pro W3" pitchFamily="1" charset="-128"/>
              </a:defRPr>
            </a:lvl5pPr>
            <a:lvl6pPr marL="457200" algn="ctr" rtl="0" eaLnBrk="1" fontAlgn="base" hangingPunct="1">
              <a:spcBef>
                <a:spcPct val="0"/>
              </a:spcBef>
              <a:spcAft>
                <a:spcPct val="0"/>
              </a:spcAft>
              <a:defRPr sz="4400">
                <a:solidFill>
                  <a:schemeClr val="tx2"/>
                </a:solidFill>
                <a:latin typeface="Arial" charset="0"/>
                <a:ea typeface="ヒラギノ角ゴ Pro W3" pitchFamily="1" charset="-128"/>
              </a:defRPr>
            </a:lvl6pPr>
            <a:lvl7pPr marL="914400" algn="ctr" rtl="0" eaLnBrk="1" fontAlgn="base" hangingPunct="1">
              <a:spcBef>
                <a:spcPct val="0"/>
              </a:spcBef>
              <a:spcAft>
                <a:spcPct val="0"/>
              </a:spcAft>
              <a:defRPr sz="4400">
                <a:solidFill>
                  <a:schemeClr val="tx2"/>
                </a:solidFill>
                <a:latin typeface="Arial" charset="0"/>
                <a:ea typeface="ヒラギノ角ゴ Pro W3" pitchFamily="1"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pitchFamily="1"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pitchFamily="1" charset="-128"/>
              </a:defRPr>
            </a:lvl9pPr>
          </a:lstStyle>
          <a:p>
            <a:r>
              <a:rPr lang="en-US" sz="4000" b="0" kern="0" smtClean="0">
                <a:solidFill>
                  <a:schemeClr val="bg1"/>
                </a:solidFill>
                <a:effectLst>
                  <a:outerShdw blurRad="38100" dist="38100" dir="2700000" algn="tl">
                    <a:srgbClr val="000000">
                      <a:alpha val="43137"/>
                    </a:srgbClr>
                  </a:outerShdw>
                </a:effectLst>
              </a:rPr>
              <a:t>Habitat Risk Score – Performance</a:t>
            </a:r>
            <a:endParaRPr lang="en-US" sz="4000" b="0" kern="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3076575" y="6315075"/>
            <a:ext cx="4933950" cy="338554"/>
          </a:xfrm>
          <a:prstGeom prst="rect">
            <a:avLst/>
          </a:prstGeom>
          <a:noFill/>
        </p:spPr>
        <p:txBody>
          <a:bodyPr wrap="square" rtlCol="0">
            <a:spAutoFit/>
          </a:bodyPr>
          <a:lstStyle/>
          <a:p>
            <a:pPr algn="l"/>
            <a:r>
              <a:rPr lang="en-US" sz="800" b="0" dirty="0" smtClean="0"/>
              <a:t>Stoyanova R, </a:t>
            </a:r>
            <a:r>
              <a:rPr lang="en-US" sz="800" b="0" dirty="0" err="1" smtClean="0"/>
              <a:t>Tschidu</a:t>
            </a:r>
            <a:r>
              <a:rPr lang="en-US" sz="800" b="0" dirty="0"/>
              <a:t> </a:t>
            </a:r>
            <a:r>
              <a:rPr lang="en-US" sz="800" b="0" dirty="0" smtClean="0"/>
              <a:t>Y, et al. An Automated </a:t>
            </a:r>
            <a:r>
              <a:rPr lang="en-US" sz="800" b="0" dirty="0" err="1"/>
              <a:t>Multiparametric</a:t>
            </a:r>
            <a:r>
              <a:rPr lang="en-US" sz="800" b="0" dirty="0"/>
              <a:t> MRI Quantitative Imaging Prostate Habitat Risk Scoring System </a:t>
            </a:r>
            <a:r>
              <a:rPr lang="en-US" sz="800" b="0" dirty="0" smtClean="0"/>
              <a:t>, Red Journal (under revision) </a:t>
            </a:r>
            <a:endParaRPr lang="en-US" sz="800" b="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79" y="1904999"/>
            <a:ext cx="9328246" cy="2676526"/>
          </a:xfrm>
          <a:prstGeom prst="rect">
            <a:avLst/>
          </a:prstGeom>
        </p:spPr>
      </p:pic>
      <p:sp>
        <p:nvSpPr>
          <p:cNvPr id="7" name="TextBox 6"/>
          <p:cNvSpPr txBox="1"/>
          <p:nvPr/>
        </p:nvSpPr>
        <p:spPr>
          <a:xfrm>
            <a:off x="3500486" y="1767215"/>
            <a:ext cx="1857375" cy="261610"/>
          </a:xfrm>
          <a:prstGeom prst="rect">
            <a:avLst/>
          </a:prstGeom>
          <a:noFill/>
        </p:spPr>
        <p:txBody>
          <a:bodyPr wrap="square" rtlCol="0">
            <a:spAutoFit/>
          </a:bodyPr>
          <a:lstStyle/>
          <a:p>
            <a:r>
              <a:rPr lang="en-US" sz="1100" dirty="0" smtClean="0"/>
              <a:t>Cancer vs no Cancer</a:t>
            </a:r>
            <a:endParaRPr lang="en-US" sz="1100" dirty="0"/>
          </a:p>
        </p:txBody>
      </p:sp>
      <p:sp>
        <p:nvSpPr>
          <p:cNvPr id="8" name="TextBox 7"/>
          <p:cNvSpPr txBox="1"/>
          <p:nvPr/>
        </p:nvSpPr>
        <p:spPr>
          <a:xfrm>
            <a:off x="5719811" y="1682576"/>
            <a:ext cx="1857375" cy="430887"/>
          </a:xfrm>
          <a:prstGeom prst="rect">
            <a:avLst/>
          </a:prstGeom>
          <a:noFill/>
        </p:spPr>
        <p:txBody>
          <a:bodyPr wrap="square" rtlCol="0">
            <a:spAutoFit/>
          </a:bodyPr>
          <a:lstStyle/>
          <a:p>
            <a:r>
              <a:rPr lang="en-US" sz="1100" dirty="0" smtClean="0"/>
              <a:t>GS ≥ 7 vs </a:t>
            </a:r>
            <a:r>
              <a:rPr lang="en-US" sz="1100" dirty="0"/>
              <a:t>GS </a:t>
            </a:r>
            <a:r>
              <a:rPr lang="en-US" sz="1100" dirty="0" smtClean="0"/>
              <a:t>= 6 and no Cancer</a:t>
            </a:r>
            <a:endParaRPr lang="en-US" sz="1100" dirty="0"/>
          </a:p>
        </p:txBody>
      </p:sp>
      <p:sp>
        <p:nvSpPr>
          <p:cNvPr id="9" name="TextBox 8"/>
          <p:cNvSpPr txBox="1"/>
          <p:nvPr/>
        </p:nvSpPr>
        <p:spPr>
          <a:xfrm>
            <a:off x="7893868" y="1742271"/>
            <a:ext cx="1857375" cy="430887"/>
          </a:xfrm>
          <a:prstGeom prst="rect">
            <a:avLst/>
          </a:prstGeom>
          <a:noFill/>
        </p:spPr>
        <p:txBody>
          <a:bodyPr wrap="square" rtlCol="0">
            <a:spAutoFit/>
          </a:bodyPr>
          <a:lstStyle/>
          <a:p>
            <a:r>
              <a:rPr lang="en-US" sz="1100" dirty="0" smtClean="0"/>
              <a:t>GS ≥ 8 vs </a:t>
            </a:r>
            <a:r>
              <a:rPr lang="en-US" sz="1100" dirty="0"/>
              <a:t>GS </a:t>
            </a:r>
            <a:r>
              <a:rPr lang="en-US" sz="1100" dirty="0" smtClean="0"/>
              <a:t>= 6, 7 and no Cancer</a:t>
            </a:r>
            <a:endParaRPr lang="en-US" sz="1100" dirty="0"/>
          </a:p>
        </p:txBody>
      </p:sp>
    </p:spTree>
    <p:extLst>
      <p:ext uri="{BB962C8B-B14F-4D97-AF65-F5344CB8AC3E}">
        <p14:creationId xmlns:p14="http://schemas.microsoft.com/office/powerpoint/2010/main" val="1610746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5796" y="1208598"/>
            <a:ext cx="8410953" cy="4862921"/>
          </a:xfrm>
          <a:prstGeom prst="rect">
            <a:avLst/>
          </a:prstGeom>
        </p:spPr>
      </p:pic>
      <p:sp>
        <p:nvSpPr>
          <p:cNvPr id="3" name="Title 1"/>
          <p:cNvSpPr txBox="1">
            <a:spLocks/>
          </p:cNvSpPr>
          <p:nvPr/>
        </p:nvSpPr>
        <p:spPr>
          <a:xfrm>
            <a:off x="819297" y="349611"/>
            <a:ext cx="8743950" cy="53771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pitchFamily="1" charset="-128"/>
              </a:defRPr>
            </a:lvl2pPr>
            <a:lvl3pPr algn="ctr" rtl="0" eaLnBrk="1" fontAlgn="base" hangingPunct="1">
              <a:spcBef>
                <a:spcPct val="0"/>
              </a:spcBef>
              <a:spcAft>
                <a:spcPct val="0"/>
              </a:spcAft>
              <a:defRPr sz="4400">
                <a:solidFill>
                  <a:schemeClr val="tx2"/>
                </a:solidFill>
                <a:latin typeface="Arial" charset="0"/>
                <a:ea typeface="ヒラギノ角ゴ Pro W3" pitchFamily="1" charset="-128"/>
              </a:defRPr>
            </a:lvl3pPr>
            <a:lvl4pPr algn="ctr" rtl="0" eaLnBrk="1" fontAlgn="base" hangingPunct="1">
              <a:spcBef>
                <a:spcPct val="0"/>
              </a:spcBef>
              <a:spcAft>
                <a:spcPct val="0"/>
              </a:spcAft>
              <a:defRPr sz="4400">
                <a:solidFill>
                  <a:schemeClr val="tx2"/>
                </a:solidFill>
                <a:latin typeface="Arial" charset="0"/>
                <a:ea typeface="ヒラギノ角ゴ Pro W3" pitchFamily="1" charset="-128"/>
              </a:defRPr>
            </a:lvl4pPr>
            <a:lvl5pPr algn="ctr" rtl="0" eaLnBrk="1" fontAlgn="base" hangingPunct="1">
              <a:spcBef>
                <a:spcPct val="0"/>
              </a:spcBef>
              <a:spcAft>
                <a:spcPct val="0"/>
              </a:spcAft>
              <a:defRPr sz="4400">
                <a:solidFill>
                  <a:schemeClr val="tx2"/>
                </a:solidFill>
                <a:latin typeface="Arial" charset="0"/>
                <a:ea typeface="ヒラギノ角ゴ Pro W3" pitchFamily="1" charset="-128"/>
              </a:defRPr>
            </a:lvl5pPr>
            <a:lvl6pPr marL="457200" algn="ctr" rtl="0" eaLnBrk="1" fontAlgn="base" hangingPunct="1">
              <a:spcBef>
                <a:spcPct val="0"/>
              </a:spcBef>
              <a:spcAft>
                <a:spcPct val="0"/>
              </a:spcAft>
              <a:defRPr sz="4400">
                <a:solidFill>
                  <a:schemeClr val="tx2"/>
                </a:solidFill>
                <a:latin typeface="Arial" charset="0"/>
                <a:ea typeface="ヒラギノ角ゴ Pro W3" pitchFamily="1" charset="-128"/>
              </a:defRPr>
            </a:lvl6pPr>
            <a:lvl7pPr marL="914400" algn="ctr" rtl="0" eaLnBrk="1" fontAlgn="base" hangingPunct="1">
              <a:spcBef>
                <a:spcPct val="0"/>
              </a:spcBef>
              <a:spcAft>
                <a:spcPct val="0"/>
              </a:spcAft>
              <a:defRPr sz="4400">
                <a:solidFill>
                  <a:schemeClr val="tx2"/>
                </a:solidFill>
                <a:latin typeface="Arial" charset="0"/>
                <a:ea typeface="ヒラギノ角ゴ Pro W3" pitchFamily="1"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pitchFamily="1"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pitchFamily="1" charset="-128"/>
              </a:defRPr>
            </a:lvl9pPr>
          </a:lstStyle>
          <a:p>
            <a:r>
              <a:rPr lang="en-US" sz="4000" b="0" kern="0" dirty="0" smtClean="0">
                <a:solidFill>
                  <a:schemeClr val="bg1"/>
                </a:solidFill>
              </a:rPr>
              <a:t>Mapping of Biopsy Needle Tracks</a:t>
            </a:r>
            <a:endParaRPr lang="en-US" sz="4000" b="0" kern="0" dirty="0">
              <a:solidFill>
                <a:schemeClr val="bg1"/>
              </a:solidFill>
            </a:endParaRPr>
          </a:p>
        </p:txBody>
      </p:sp>
    </p:spTree>
    <p:extLst>
      <p:ext uri="{BB962C8B-B14F-4D97-AF65-F5344CB8AC3E}">
        <p14:creationId xmlns:p14="http://schemas.microsoft.com/office/powerpoint/2010/main" val="1695641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2214" y="1002662"/>
            <a:ext cx="8495727" cy="5183084"/>
            <a:chOff x="532214" y="1002662"/>
            <a:chExt cx="8495727" cy="5183084"/>
          </a:xfrm>
        </p:grpSpPr>
        <p:grpSp>
          <p:nvGrpSpPr>
            <p:cNvPr id="39" name="Group 38"/>
            <p:cNvGrpSpPr/>
            <p:nvPr/>
          </p:nvGrpSpPr>
          <p:grpSpPr>
            <a:xfrm>
              <a:off x="3534554" y="1337300"/>
              <a:ext cx="2861919" cy="4848446"/>
              <a:chOff x="2358609" y="193883"/>
              <a:chExt cx="3815892" cy="6464594"/>
            </a:xfrm>
          </p:grpSpPr>
          <p:grpSp>
            <p:nvGrpSpPr>
              <p:cNvPr id="14" name="Group 13"/>
              <p:cNvGrpSpPr/>
              <p:nvPr/>
            </p:nvGrpSpPr>
            <p:grpSpPr>
              <a:xfrm>
                <a:off x="3779757" y="193883"/>
                <a:ext cx="2394744" cy="6464594"/>
                <a:chOff x="3779757" y="193883"/>
                <a:chExt cx="2394744" cy="6464594"/>
              </a:xfrm>
            </p:grpSpPr>
            <p:pic>
              <p:nvPicPr>
                <p:cNvPr id="6" name="Picture 5"/>
                <p:cNvPicPr>
                  <a:picLocks noChangeAspect="1"/>
                </p:cNvPicPr>
                <p:nvPr/>
              </p:nvPicPr>
              <p:blipFill rotWithShape="1">
                <a:blip r:embed="rId4"/>
                <a:srcRect r="21201" b="83247"/>
                <a:stretch/>
              </p:blipFill>
              <p:spPr>
                <a:xfrm>
                  <a:off x="3779757" y="193883"/>
                  <a:ext cx="2394744" cy="6464594"/>
                </a:xfrm>
                <a:prstGeom prst="rect">
                  <a:avLst/>
                </a:prstGeom>
              </p:spPr>
            </p:pic>
            <p:sp>
              <p:nvSpPr>
                <p:cNvPr id="8" name="Rectangle 7"/>
                <p:cNvSpPr/>
                <p:nvPr/>
              </p:nvSpPr>
              <p:spPr>
                <a:xfrm>
                  <a:off x="3779757" y="193883"/>
                  <a:ext cx="2394744" cy="6444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37" name="Picture 36"/>
              <p:cNvPicPr>
                <a:picLocks noChangeAspect="1"/>
              </p:cNvPicPr>
              <p:nvPr/>
            </p:nvPicPr>
            <p:blipFill rotWithShape="1">
              <a:blip r:embed="rId5"/>
              <a:srcRect l="49730" t="37639" r="34746" b="47301"/>
              <a:stretch/>
            </p:blipFill>
            <p:spPr>
              <a:xfrm>
                <a:off x="2358609" y="901049"/>
                <a:ext cx="1379621" cy="786063"/>
              </a:xfrm>
              <a:prstGeom prst="rect">
                <a:avLst/>
              </a:prstGeom>
            </p:spPr>
          </p:pic>
        </p:grpSp>
        <p:pic>
          <p:nvPicPr>
            <p:cNvPr id="38" name="Picture 37"/>
            <p:cNvPicPr>
              <a:picLocks noChangeAspect="1"/>
            </p:cNvPicPr>
            <p:nvPr/>
          </p:nvPicPr>
          <p:blipFill rotWithShape="1">
            <a:blip r:embed="rId5"/>
            <a:srcRect l="49730" t="54542" r="34746" b="24866"/>
            <a:stretch/>
          </p:blipFill>
          <p:spPr>
            <a:xfrm>
              <a:off x="6779306" y="1002662"/>
              <a:ext cx="2248635" cy="1751844"/>
            </a:xfrm>
            <a:prstGeom prst="rect">
              <a:avLst/>
            </a:prstGeom>
          </p:spPr>
        </p:pic>
        <p:pic>
          <p:nvPicPr>
            <p:cNvPr id="2" name="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7315" b="25833"/>
            <a:stretch/>
          </p:blipFill>
          <p:spPr>
            <a:xfrm>
              <a:off x="532214" y="2537401"/>
              <a:ext cx="2983820" cy="2614333"/>
            </a:xfrm>
            <a:prstGeom prst="rect">
              <a:avLst/>
            </a:prstGeom>
          </p:spPr>
        </p:pic>
        <p:grpSp>
          <p:nvGrpSpPr>
            <p:cNvPr id="13" name="Group 12"/>
            <p:cNvGrpSpPr/>
            <p:nvPr/>
          </p:nvGrpSpPr>
          <p:grpSpPr>
            <a:xfrm>
              <a:off x="7024941" y="2979352"/>
              <a:ext cx="1757363" cy="1881298"/>
              <a:chOff x="6251012" y="917783"/>
              <a:chExt cx="2343150" cy="2508397"/>
            </a:xfrm>
          </p:grpSpPr>
          <p:pic>
            <p:nvPicPr>
              <p:cNvPr id="11" name="Picture 10"/>
              <p:cNvPicPr>
                <a:picLocks noChangeAspect="1"/>
              </p:cNvPicPr>
              <p:nvPr/>
            </p:nvPicPr>
            <p:blipFill>
              <a:blip r:embed="rId7"/>
              <a:stretch>
                <a:fillRect/>
              </a:stretch>
            </p:blipFill>
            <p:spPr>
              <a:xfrm>
                <a:off x="6251012" y="917783"/>
                <a:ext cx="2343150" cy="2495550"/>
              </a:xfrm>
              <a:prstGeom prst="rect">
                <a:avLst/>
              </a:prstGeom>
            </p:spPr>
          </p:pic>
          <p:sp>
            <p:nvSpPr>
              <p:cNvPr id="12" name="Rectangle 11"/>
              <p:cNvSpPr/>
              <p:nvPr/>
            </p:nvSpPr>
            <p:spPr>
              <a:xfrm>
                <a:off x="6275929" y="917783"/>
                <a:ext cx="2318233" cy="25083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5" name="TextBox 14"/>
            <p:cNvSpPr txBox="1"/>
            <p:nvPr/>
          </p:nvSpPr>
          <p:spPr>
            <a:xfrm rot="19354445">
              <a:off x="7278815" y="3611482"/>
              <a:ext cx="1183614" cy="300082"/>
            </a:xfrm>
            <a:prstGeom prst="rect">
              <a:avLst/>
            </a:prstGeom>
            <a:solidFill>
              <a:srgbClr val="7030A0"/>
            </a:solidFill>
            <a:ln w="34925">
              <a:solidFill>
                <a:srgbClr val="7030A0"/>
              </a:solidFill>
            </a:ln>
          </p:spPr>
          <p:txBody>
            <a:bodyPr wrap="square" rtlCol="0">
              <a:spAutoFit/>
            </a:bodyPr>
            <a:lstStyle/>
            <a:p>
              <a:r>
                <a:rPr lang="en-US" sz="1350" dirty="0">
                  <a:solidFill>
                    <a:srgbClr val="00B050"/>
                  </a:solidFill>
                </a:rPr>
                <a:t>CONTRAST</a:t>
              </a:r>
            </a:p>
          </p:txBody>
        </p:sp>
        <p:grpSp>
          <p:nvGrpSpPr>
            <p:cNvPr id="21" name="Group 20"/>
            <p:cNvGrpSpPr/>
            <p:nvPr/>
          </p:nvGrpSpPr>
          <p:grpSpPr>
            <a:xfrm>
              <a:off x="5265090" y="1131997"/>
              <a:ext cx="1322800" cy="1170725"/>
              <a:chOff x="6388224" y="2816767"/>
              <a:chExt cx="2343150" cy="2508397"/>
            </a:xfrm>
          </p:grpSpPr>
          <p:grpSp>
            <p:nvGrpSpPr>
              <p:cNvPr id="17" name="Group 16"/>
              <p:cNvGrpSpPr/>
              <p:nvPr/>
            </p:nvGrpSpPr>
            <p:grpSpPr>
              <a:xfrm>
                <a:off x="6388224" y="2816767"/>
                <a:ext cx="2343150" cy="2508397"/>
                <a:chOff x="6251012" y="917783"/>
                <a:chExt cx="2343150" cy="2508397"/>
              </a:xfrm>
            </p:grpSpPr>
            <p:sp>
              <p:nvSpPr>
                <p:cNvPr id="19" name="Rectangle 18"/>
                <p:cNvSpPr/>
                <p:nvPr/>
              </p:nvSpPr>
              <p:spPr>
                <a:xfrm>
                  <a:off x="6275929" y="917783"/>
                  <a:ext cx="2318233" cy="250839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p:cNvPicPr>
                  <a:picLocks noChangeAspect="1"/>
                </p:cNvPicPr>
                <p:nvPr/>
              </p:nvPicPr>
              <p:blipFill>
                <a:blip r:embed="rId7"/>
                <a:stretch>
                  <a:fillRect/>
                </a:stretch>
              </p:blipFill>
              <p:spPr>
                <a:xfrm>
                  <a:off x="6251012" y="917783"/>
                  <a:ext cx="2343150" cy="2495550"/>
                </a:xfrm>
                <a:prstGeom prst="rect">
                  <a:avLst/>
                </a:prstGeom>
              </p:spPr>
            </p:pic>
          </p:grpSp>
          <p:sp>
            <p:nvSpPr>
              <p:cNvPr id="20" name="TextBox 19"/>
              <p:cNvSpPr txBox="1"/>
              <p:nvPr/>
            </p:nvSpPr>
            <p:spPr>
              <a:xfrm rot="19354445">
                <a:off x="6591560" y="3604790"/>
                <a:ext cx="1961393" cy="642956"/>
              </a:xfrm>
              <a:prstGeom prst="rect">
                <a:avLst/>
              </a:prstGeom>
              <a:solidFill>
                <a:srgbClr val="7030A0"/>
              </a:solidFill>
              <a:ln w="34925">
                <a:solidFill>
                  <a:srgbClr val="7030A0"/>
                </a:solidFill>
              </a:ln>
            </p:spPr>
            <p:txBody>
              <a:bodyPr wrap="square" rtlCol="0">
                <a:spAutoFit/>
              </a:bodyPr>
              <a:lstStyle/>
              <a:p>
                <a:r>
                  <a:rPr lang="en-US" sz="1350" dirty="0">
                    <a:solidFill>
                      <a:srgbClr val="00B050"/>
                    </a:solidFill>
                  </a:rPr>
                  <a:t>ENTROPY</a:t>
                </a:r>
              </a:p>
            </p:txBody>
          </p:sp>
        </p:grpSp>
        <p:grpSp>
          <p:nvGrpSpPr>
            <p:cNvPr id="40" name="Group 39"/>
            <p:cNvGrpSpPr/>
            <p:nvPr/>
          </p:nvGrpSpPr>
          <p:grpSpPr>
            <a:xfrm>
              <a:off x="4754363" y="2770811"/>
              <a:ext cx="1362514" cy="1029353"/>
              <a:chOff x="6388224" y="2816767"/>
              <a:chExt cx="2946808" cy="2508397"/>
            </a:xfrm>
          </p:grpSpPr>
          <p:grpSp>
            <p:nvGrpSpPr>
              <p:cNvPr id="41" name="Group 40"/>
              <p:cNvGrpSpPr/>
              <p:nvPr/>
            </p:nvGrpSpPr>
            <p:grpSpPr>
              <a:xfrm>
                <a:off x="6388224" y="2816767"/>
                <a:ext cx="2343150" cy="2508397"/>
                <a:chOff x="6251012" y="917783"/>
                <a:chExt cx="2343150" cy="2508397"/>
              </a:xfrm>
            </p:grpSpPr>
            <p:sp>
              <p:nvSpPr>
                <p:cNvPr id="43" name="Rectangle 42"/>
                <p:cNvSpPr/>
                <p:nvPr/>
              </p:nvSpPr>
              <p:spPr>
                <a:xfrm>
                  <a:off x="6275929" y="917783"/>
                  <a:ext cx="2318233" cy="250839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44" name="Picture 43"/>
                <p:cNvPicPr>
                  <a:picLocks noChangeAspect="1"/>
                </p:cNvPicPr>
                <p:nvPr/>
              </p:nvPicPr>
              <p:blipFill>
                <a:blip r:embed="rId7"/>
                <a:stretch>
                  <a:fillRect/>
                </a:stretch>
              </p:blipFill>
              <p:spPr>
                <a:xfrm>
                  <a:off x="6251012" y="917783"/>
                  <a:ext cx="2343150" cy="2495550"/>
                </a:xfrm>
                <a:prstGeom prst="rect">
                  <a:avLst/>
                </a:prstGeom>
              </p:spPr>
            </p:pic>
          </p:grpSp>
          <p:sp>
            <p:nvSpPr>
              <p:cNvPr id="42" name="TextBox 41"/>
              <p:cNvSpPr txBox="1"/>
              <p:nvPr/>
            </p:nvSpPr>
            <p:spPr>
              <a:xfrm rot="19354445">
                <a:off x="6524630" y="3300078"/>
                <a:ext cx="2810402" cy="731260"/>
              </a:xfrm>
              <a:prstGeom prst="rect">
                <a:avLst/>
              </a:prstGeom>
              <a:solidFill>
                <a:srgbClr val="7030A0"/>
              </a:solidFill>
              <a:ln w="34925">
                <a:solidFill>
                  <a:srgbClr val="7030A0"/>
                </a:solidFill>
              </a:ln>
            </p:spPr>
            <p:txBody>
              <a:bodyPr wrap="square" rtlCol="0">
                <a:spAutoFit/>
              </a:bodyPr>
              <a:lstStyle/>
              <a:p>
                <a:r>
                  <a:rPr lang="en-US" sz="1350" dirty="0">
                    <a:solidFill>
                      <a:srgbClr val="00B050"/>
                    </a:solidFill>
                  </a:rPr>
                  <a:t>ENERGY</a:t>
                </a:r>
              </a:p>
            </p:txBody>
          </p:sp>
        </p:grpSp>
        <p:grpSp>
          <p:nvGrpSpPr>
            <p:cNvPr id="45" name="Group 44"/>
            <p:cNvGrpSpPr/>
            <p:nvPr/>
          </p:nvGrpSpPr>
          <p:grpSpPr>
            <a:xfrm>
              <a:off x="7124883" y="4543694"/>
              <a:ext cx="1576165" cy="1029353"/>
              <a:chOff x="6145304" y="2816767"/>
              <a:chExt cx="3408886" cy="2508397"/>
            </a:xfrm>
          </p:grpSpPr>
          <p:grpSp>
            <p:nvGrpSpPr>
              <p:cNvPr id="46" name="Group 45"/>
              <p:cNvGrpSpPr/>
              <p:nvPr/>
            </p:nvGrpSpPr>
            <p:grpSpPr>
              <a:xfrm>
                <a:off x="6388224" y="2816767"/>
                <a:ext cx="2343150" cy="2508397"/>
                <a:chOff x="6251012" y="917783"/>
                <a:chExt cx="2343150" cy="2508397"/>
              </a:xfrm>
            </p:grpSpPr>
            <p:sp>
              <p:nvSpPr>
                <p:cNvPr id="48" name="Rectangle 47"/>
                <p:cNvSpPr/>
                <p:nvPr/>
              </p:nvSpPr>
              <p:spPr>
                <a:xfrm>
                  <a:off x="6275929" y="917783"/>
                  <a:ext cx="2318233" cy="250839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49" name="Picture 48"/>
                <p:cNvPicPr>
                  <a:picLocks noChangeAspect="1"/>
                </p:cNvPicPr>
                <p:nvPr/>
              </p:nvPicPr>
              <p:blipFill>
                <a:blip r:embed="rId7"/>
                <a:stretch>
                  <a:fillRect/>
                </a:stretch>
              </p:blipFill>
              <p:spPr>
                <a:xfrm>
                  <a:off x="6251012" y="917783"/>
                  <a:ext cx="2343150" cy="2495550"/>
                </a:xfrm>
                <a:prstGeom prst="rect">
                  <a:avLst/>
                </a:prstGeom>
              </p:spPr>
            </p:pic>
          </p:grpSp>
          <p:sp>
            <p:nvSpPr>
              <p:cNvPr id="47" name="TextBox 46"/>
              <p:cNvSpPr txBox="1"/>
              <p:nvPr/>
            </p:nvSpPr>
            <p:spPr>
              <a:xfrm rot="19354445">
                <a:off x="6145304" y="3368720"/>
                <a:ext cx="3408886" cy="731260"/>
              </a:xfrm>
              <a:prstGeom prst="rect">
                <a:avLst/>
              </a:prstGeom>
              <a:solidFill>
                <a:srgbClr val="7030A0"/>
              </a:solidFill>
              <a:ln w="34925">
                <a:solidFill>
                  <a:srgbClr val="7030A0"/>
                </a:solidFill>
              </a:ln>
            </p:spPr>
            <p:txBody>
              <a:bodyPr wrap="square" rtlCol="0">
                <a:spAutoFit/>
              </a:bodyPr>
              <a:lstStyle/>
              <a:p>
                <a:r>
                  <a:rPr lang="en-US" sz="1350" dirty="0">
                    <a:solidFill>
                      <a:srgbClr val="00B050"/>
                    </a:solidFill>
                  </a:rPr>
                  <a:t>HOMOGENEITY</a:t>
                </a:r>
              </a:p>
            </p:txBody>
          </p:sp>
        </p:grpSp>
        <p:grpSp>
          <p:nvGrpSpPr>
            <p:cNvPr id="50" name="Group 49"/>
            <p:cNvGrpSpPr/>
            <p:nvPr/>
          </p:nvGrpSpPr>
          <p:grpSpPr>
            <a:xfrm>
              <a:off x="5135755" y="4347415"/>
              <a:ext cx="1548788" cy="1029353"/>
              <a:chOff x="6157315" y="2816767"/>
              <a:chExt cx="3349673" cy="2508397"/>
            </a:xfrm>
          </p:grpSpPr>
          <p:grpSp>
            <p:nvGrpSpPr>
              <p:cNvPr id="51" name="Group 50"/>
              <p:cNvGrpSpPr/>
              <p:nvPr/>
            </p:nvGrpSpPr>
            <p:grpSpPr>
              <a:xfrm>
                <a:off x="6388224" y="2816767"/>
                <a:ext cx="2343150" cy="2508397"/>
                <a:chOff x="6251012" y="917783"/>
                <a:chExt cx="2343150" cy="2508397"/>
              </a:xfrm>
            </p:grpSpPr>
            <p:sp>
              <p:nvSpPr>
                <p:cNvPr id="53" name="Rectangle 52"/>
                <p:cNvSpPr/>
                <p:nvPr/>
              </p:nvSpPr>
              <p:spPr>
                <a:xfrm>
                  <a:off x="6275929" y="917783"/>
                  <a:ext cx="2318233" cy="250839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54" name="Picture 53"/>
                <p:cNvPicPr>
                  <a:picLocks noChangeAspect="1"/>
                </p:cNvPicPr>
                <p:nvPr/>
              </p:nvPicPr>
              <p:blipFill>
                <a:blip r:embed="rId7"/>
                <a:stretch>
                  <a:fillRect/>
                </a:stretch>
              </p:blipFill>
              <p:spPr>
                <a:xfrm>
                  <a:off x="6251012" y="917783"/>
                  <a:ext cx="2343150" cy="2495550"/>
                </a:xfrm>
                <a:prstGeom prst="rect">
                  <a:avLst/>
                </a:prstGeom>
              </p:spPr>
            </p:pic>
          </p:grpSp>
          <p:sp>
            <p:nvSpPr>
              <p:cNvPr id="52" name="TextBox 51"/>
              <p:cNvSpPr txBox="1"/>
              <p:nvPr/>
            </p:nvSpPr>
            <p:spPr>
              <a:xfrm rot="19354445">
                <a:off x="6157315" y="3336534"/>
                <a:ext cx="3349673" cy="731260"/>
              </a:xfrm>
              <a:prstGeom prst="rect">
                <a:avLst/>
              </a:prstGeom>
              <a:solidFill>
                <a:srgbClr val="7030A0"/>
              </a:solidFill>
              <a:ln w="34925">
                <a:solidFill>
                  <a:srgbClr val="7030A0"/>
                </a:solidFill>
              </a:ln>
            </p:spPr>
            <p:txBody>
              <a:bodyPr wrap="square" rtlCol="0">
                <a:spAutoFit/>
              </a:bodyPr>
              <a:lstStyle/>
              <a:p>
                <a:r>
                  <a:rPr lang="en-US" sz="1350" dirty="0">
                    <a:solidFill>
                      <a:srgbClr val="00B050"/>
                    </a:solidFill>
                  </a:rPr>
                  <a:t>CORRELATION</a:t>
                </a:r>
              </a:p>
            </p:txBody>
          </p:sp>
        </p:grpSp>
      </p:grpSp>
      <p:sp>
        <p:nvSpPr>
          <p:cNvPr id="33" name="Title 1"/>
          <p:cNvSpPr txBox="1">
            <a:spLocks/>
          </p:cNvSpPr>
          <p:nvPr/>
        </p:nvSpPr>
        <p:spPr>
          <a:xfrm>
            <a:off x="1112172" y="317665"/>
            <a:ext cx="8283738" cy="857250"/>
          </a:xfrm>
          <a:prstGeom prst="rect">
            <a:avLst/>
          </a:prstGeom>
        </p:spPr>
        <p:txBody>
          <a:bodyPr>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000" b="0" dirty="0" err="1">
                <a:solidFill>
                  <a:schemeClr val="bg1"/>
                </a:solidFill>
                <a:effectLst>
                  <a:outerShdw blurRad="38100" dist="38100" dir="2700000" algn="tl">
                    <a:srgbClr val="000000">
                      <a:alpha val="43137"/>
                    </a:srgbClr>
                  </a:outerShdw>
                </a:effectLst>
              </a:rPr>
              <a:t>Radiomics</a:t>
            </a:r>
            <a:r>
              <a:rPr lang="en-US" sz="4000" b="0" dirty="0">
                <a:solidFill>
                  <a:schemeClr val="bg1"/>
                </a:solidFill>
                <a:effectLst>
                  <a:outerShdw blurRad="38100" dist="38100" dir="2700000" algn="tl">
                    <a:srgbClr val="000000">
                      <a:alpha val="43137"/>
                    </a:srgbClr>
                  </a:outerShdw>
                </a:effectLst>
              </a:rPr>
              <a:t> Analysis</a:t>
            </a:r>
          </a:p>
        </p:txBody>
      </p:sp>
    </p:spTree>
    <p:extLst>
      <p:ext uri="{BB962C8B-B14F-4D97-AF65-F5344CB8AC3E}">
        <p14:creationId xmlns:p14="http://schemas.microsoft.com/office/powerpoint/2010/main" val="364469424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pPr>
              <a:defRPr/>
            </a:pPr>
            <a:fld id="{DFE531C5-960E-4617-BF48-689DD869122A}" type="slidenum">
              <a:rPr lang="en-US"/>
              <a:pPr>
                <a:defRPr/>
              </a:pPr>
              <a:t>18</a:t>
            </a:fld>
            <a:endParaRPr lang="en-US"/>
          </a:p>
        </p:txBody>
      </p:sp>
      <p:cxnSp>
        <p:nvCxnSpPr>
          <p:cNvPr id="15375" name="Straight Connector 19"/>
          <p:cNvCxnSpPr>
            <a:cxnSpLocks noChangeShapeType="1"/>
          </p:cNvCxnSpPr>
          <p:nvPr/>
        </p:nvCxnSpPr>
        <p:spPr bwMode="auto">
          <a:xfrm>
            <a:off x="6305242" y="3505716"/>
            <a:ext cx="3273733" cy="2590284"/>
          </a:xfrm>
          <a:prstGeom prst="line">
            <a:avLst/>
          </a:prstGeom>
          <a:noFill/>
          <a:ln w="9525" algn="ctr">
            <a:noFill/>
            <a:round/>
            <a:headEnd/>
            <a:tailEnd/>
          </a:ln>
        </p:spPr>
      </p:cxnSp>
      <p:sp>
        <p:nvSpPr>
          <p:cNvPr id="3" name="TextBox 2"/>
          <p:cNvSpPr txBox="1"/>
          <p:nvPr/>
        </p:nvSpPr>
        <p:spPr>
          <a:xfrm>
            <a:off x="3146006" y="392311"/>
            <a:ext cx="3951338" cy="646331"/>
          </a:xfrm>
          <a:prstGeom prst="rect">
            <a:avLst/>
          </a:prstGeom>
          <a:noFill/>
        </p:spPr>
        <p:txBody>
          <a:bodyPr wrap="none" rtlCol="0">
            <a:spAutoFit/>
          </a:bodyPr>
          <a:lstStyle/>
          <a:p>
            <a:pPr>
              <a:defRPr/>
            </a:pPr>
            <a:r>
              <a:rPr lang="en-US" sz="3600" b="0" dirty="0" err="1" smtClean="0">
                <a:solidFill>
                  <a:schemeClr val="bg1"/>
                </a:solidFill>
                <a:effectLst>
                  <a:outerShdw blurRad="38100" dist="38100" dir="2700000" algn="tl">
                    <a:srgbClr val="000000"/>
                  </a:outerShdw>
                </a:effectLst>
              </a:rPr>
              <a:t>Radiomics</a:t>
            </a:r>
            <a:r>
              <a:rPr lang="en-US" sz="3600" b="0" dirty="0" smtClean="0">
                <a:solidFill>
                  <a:schemeClr val="bg1"/>
                </a:solidFill>
                <a:effectLst>
                  <a:outerShdw blurRad="38100" dist="38100" dir="2700000" algn="tl">
                    <a:srgbClr val="000000"/>
                  </a:outerShdw>
                </a:effectLst>
              </a:rPr>
              <a:t> Pipeline</a:t>
            </a:r>
            <a:endParaRPr lang="en-US" sz="3600" b="0" dirty="0">
              <a:solidFill>
                <a:schemeClr val="bg1"/>
              </a:solidFill>
              <a:effectLst>
                <a:outerShdw blurRad="38100" dist="38100" dir="2700000" algn="tl">
                  <a:srgbClr val="000000"/>
                </a:outerShdw>
              </a:effectLst>
            </a:endParaRPr>
          </a:p>
        </p:txBody>
      </p:sp>
      <p:pic>
        <p:nvPicPr>
          <p:cNvPr id="17" name="Picture 16"/>
          <p:cNvPicPr>
            <a:picLocks noChangeAspect="1"/>
          </p:cNvPicPr>
          <p:nvPr/>
        </p:nvPicPr>
        <p:blipFill rotWithShape="1">
          <a:blip r:embed="rId3"/>
          <a:srcRect t="1055" b="1151"/>
          <a:stretch/>
        </p:blipFill>
        <p:spPr>
          <a:xfrm>
            <a:off x="822960" y="1256357"/>
            <a:ext cx="8294642" cy="5088335"/>
          </a:xfrm>
          <a:prstGeom prst="rect">
            <a:avLst/>
          </a:prstGeom>
        </p:spPr>
      </p:pic>
      <p:sp>
        <p:nvSpPr>
          <p:cNvPr id="18" name="Rectangle 17"/>
          <p:cNvSpPr/>
          <p:nvPr/>
        </p:nvSpPr>
        <p:spPr>
          <a:xfrm>
            <a:off x="2839841" y="6396335"/>
            <a:ext cx="5976611" cy="461665"/>
          </a:xfrm>
          <a:prstGeom prst="rect">
            <a:avLst/>
          </a:prstGeom>
        </p:spPr>
        <p:txBody>
          <a:bodyPr wrap="square">
            <a:spAutoFit/>
          </a:bodyPr>
          <a:lstStyle/>
          <a:p>
            <a:pPr algn="l"/>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Stoyanova R, </a:t>
            </a:r>
            <a:r>
              <a:rPr lang="en-US" sz="1200" b="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Takhar</a:t>
            </a:r>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 Tschudi Y, </a:t>
            </a:r>
            <a:r>
              <a:rPr lang="en-US" sz="1200" b="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et al. </a:t>
            </a:r>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Prostate cancer </a:t>
            </a:r>
            <a:r>
              <a:rPr lang="en-US" sz="1200" b="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radiomics</a:t>
            </a:r>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and the promise of </a:t>
            </a:r>
            <a:r>
              <a:rPr lang="en-US" sz="1200" b="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radiogenomics</a:t>
            </a:r>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Transl</a:t>
            </a:r>
            <a:r>
              <a:rPr lang="en-US" sz="1200" b="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Cancer Res</a:t>
            </a:r>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2016, 5(4</a:t>
            </a:r>
            <a:r>
              <a:rPr lang="en-US" sz="12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):432-447 </a:t>
            </a:r>
            <a:endParaRPr lang="en-US" sz="12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093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8575" y="257607"/>
            <a:ext cx="10458450" cy="835819"/>
          </a:xfrm>
        </p:spPr>
        <p:txBody>
          <a:bodyPr/>
          <a:lstStyle/>
          <a:p>
            <a:r>
              <a:rPr lang="en-US" sz="2925" dirty="0">
                <a:solidFill>
                  <a:schemeClr val="bg1"/>
                </a:solidFill>
                <a:latin typeface="Arial" charset="0"/>
                <a:ea typeface="ヒラギノ角ゴ Pro W3" charset="0"/>
                <a:cs typeface="ヒラギノ角ゴ Pro W3" charset="0"/>
              </a:rPr>
              <a:t> Genomic Biomarkers in Active Surveillance</a:t>
            </a:r>
          </a:p>
        </p:txBody>
      </p:sp>
      <p:pic>
        <p:nvPicPr>
          <p:cNvPr id="419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2239571"/>
            <a:ext cx="3071813" cy="3982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823" y="2135088"/>
            <a:ext cx="3596878" cy="4187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2262" y="2135094"/>
            <a:ext cx="3614738" cy="408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TextBox 6"/>
          <p:cNvSpPr txBox="1">
            <a:spLocks noChangeArrowheads="1"/>
          </p:cNvSpPr>
          <p:nvPr/>
        </p:nvSpPr>
        <p:spPr bwMode="auto">
          <a:xfrm>
            <a:off x="142875" y="1735938"/>
            <a:ext cx="3600450" cy="334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charset="0"/>
                <a:ea typeface="ヒラギノ角ゴ Pro W3" charset="0"/>
                <a:cs typeface="ヒラギノ角ゴ Pro W3" charset="0"/>
              </a:defRPr>
            </a:lvl1pPr>
            <a:lvl2pPr marL="742950" indent="-285750">
              <a:defRPr sz="1700">
                <a:solidFill>
                  <a:schemeClr val="tx1"/>
                </a:solidFill>
                <a:latin typeface="Arial" charset="0"/>
                <a:ea typeface="ヒラギノ角ゴ Pro W3" charset="0"/>
                <a:cs typeface="ヒラギノ角ゴ Pro W3" charset="0"/>
              </a:defRPr>
            </a:lvl2pPr>
            <a:lvl3pPr marL="1143000" indent="-228600">
              <a:defRPr sz="1700">
                <a:solidFill>
                  <a:schemeClr val="tx1"/>
                </a:solidFill>
                <a:latin typeface="Arial" charset="0"/>
                <a:ea typeface="ヒラギノ角ゴ Pro W3" charset="0"/>
                <a:cs typeface="ヒラギノ角ゴ Pro W3" charset="0"/>
              </a:defRPr>
            </a:lvl3pPr>
            <a:lvl4pPr marL="1600200" indent="-228600">
              <a:defRPr sz="1700">
                <a:solidFill>
                  <a:schemeClr val="tx1"/>
                </a:solidFill>
                <a:latin typeface="Arial" charset="0"/>
                <a:ea typeface="ヒラギノ角ゴ Pro W3" charset="0"/>
                <a:cs typeface="ヒラギノ角ゴ Pro W3" charset="0"/>
              </a:defRPr>
            </a:lvl4pPr>
            <a:lvl5pPr marL="2057400" indent="-228600">
              <a:defRPr sz="17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9pPr>
          </a:lstStyle>
          <a:p>
            <a:pPr defTabSz="1028700" eaLnBrk="0" hangingPunct="0"/>
            <a:r>
              <a:rPr lang="en-US" sz="1575" dirty="0" err="1">
                <a:solidFill>
                  <a:srgbClr val="000000"/>
                </a:solidFill>
              </a:rPr>
              <a:t>Oncotype</a:t>
            </a:r>
            <a:r>
              <a:rPr lang="en-US" sz="1575" dirty="0">
                <a:solidFill>
                  <a:srgbClr val="000000"/>
                </a:solidFill>
              </a:rPr>
              <a:t> DX: GPS score</a:t>
            </a:r>
          </a:p>
        </p:txBody>
      </p:sp>
      <p:sp>
        <p:nvSpPr>
          <p:cNvPr id="41990" name="TextBox 6"/>
          <p:cNvSpPr txBox="1">
            <a:spLocks noChangeArrowheads="1"/>
          </p:cNvSpPr>
          <p:nvPr/>
        </p:nvSpPr>
        <p:spPr bwMode="auto">
          <a:xfrm>
            <a:off x="3100388" y="1731919"/>
            <a:ext cx="3600450" cy="334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charset="0"/>
                <a:ea typeface="ヒラギノ角ゴ Pro W3" charset="0"/>
                <a:cs typeface="ヒラギノ角ゴ Pro W3" charset="0"/>
              </a:defRPr>
            </a:lvl1pPr>
            <a:lvl2pPr marL="742950" indent="-285750">
              <a:defRPr sz="1700">
                <a:solidFill>
                  <a:schemeClr val="tx1"/>
                </a:solidFill>
                <a:latin typeface="Arial" charset="0"/>
                <a:ea typeface="ヒラギノ角ゴ Pro W3" charset="0"/>
                <a:cs typeface="ヒラギノ角ゴ Pro W3" charset="0"/>
              </a:defRPr>
            </a:lvl2pPr>
            <a:lvl3pPr marL="1143000" indent="-228600">
              <a:defRPr sz="1700">
                <a:solidFill>
                  <a:schemeClr val="tx1"/>
                </a:solidFill>
                <a:latin typeface="Arial" charset="0"/>
                <a:ea typeface="ヒラギノ角ゴ Pro W3" charset="0"/>
                <a:cs typeface="ヒラギノ角ゴ Pro W3" charset="0"/>
              </a:defRPr>
            </a:lvl3pPr>
            <a:lvl4pPr marL="1600200" indent="-228600">
              <a:defRPr sz="1700">
                <a:solidFill>
                  <a:schemeClr val="tx1"/>
                </a:solidFill>
                <a:latin typeface="Arial" charset="0"/>
                <a:ea typeface="ヒラギノ角ゴ Pro W3" charset="0"/>
                <a:cs typeface="ヒラギノ角ゴ Pro W3" charset="0"/>
              </a:defRPr>
            </a:lvl4pPr>
            <a:lvl5pPr marL="2057400" indent="-228600">
              <a:defRPr sz="17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9pPr>
          </a:lstStyle>
          <a:p>
            <a:pPr defTabSz="1028700" eaLnBrk="0" hangingPunct="0"/>
            <a:r>
              <a:rPr lang="en-US" sz="1575" dirty="0">
                <a:solidFill>
                  <a:srgbClr val="000000"/>
                </a:solidFill>
              </a:rPr>
              <a:t>Myriad: Polaris</a:t>
            </a:r>
          </a:p>
        </p:txBody>
      </p:sp>
      <p:sp>
        <p:nvSpPr>
          <p:cNvPr id="41991" name="TextBox 6"/>
          <p:cNvSpPr txBox="1">
            <a:spLocks noChangeArrowheads="1"/>
          </p:cNvSpPr>
          <p:nvPr/>
        </p:nvSpPr>
        <p:spPr bwMode="auto">
          <a:xfrm>
            <a:off x="6700838" y="1735938"/>
            <a:ext cx="3600450" cy="334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Arial" charset="0"/>
                <a:ea typeface="ヒラギノ角ゴ Pro W3" charset="0"/>
                <a:cs typeface="ヒラギノ角ゴ Pro W3" charset="0"/>
              </a:defRPr>
            </a:lvl1pPr>
            <a:lvl2pPr marL="742950" indent="-285750">
              <a:defRPr sz="1700">
                <a:solidFill>
                  <a:schemeClr val="tx1"/>
                </a:solidFill>
                <a:latin typeface="Arial" charset="0"/>
                <a:ea typeface="ヒラギノ角ゴ Pro W3" charset="0"/>
                <a:cs typeface="ヒラギノ角ゴ Pro W3" charset="0"/>
              </a:defRPr>
            </a:lvl2pPr>
            <a:lvl3pPr marL="1143000" indent="-228600">
              <a:defRPr sz="1700">
                <a:solidFill>
                  <a:schemeClr val="tx1"/>
                </a:solidFill>
                <a:latin typeface="Arial" charset="0"/>
                <a:ea typeface="ヒラギノ角ゴ Pro W3" charset="0"/>
                <a:cs typeface="ヒラギノ角ゴ Pro W3" charset="0"/>
              </a:defRPr>
            </a:lvl3pPr>
            <a:lvl4pPr marL="1600200" indent="-228600">
              <a:defRPr sz="1700">
                <a:solidFill>
                  <a:schemeClr val="tx1"/>
                </a:solidFill>
                <a:latin typeface="Arial" charset="0"/>
                <a:ea typeface="ヒラギノ角ゴ Pro W3" charset="0"/>
                <a:cs typeface="ヒラギノ角ゴ Pro W3" charset="0"/>
              </a:defRPr>
            </a:lvl4pPr>
            <a:lvl5pPr marL="2057400" indent="-228600">
              <a:defRPr sz="17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9pPr>
          </a:lstStyle>
          <a:p>
            <a:pPr defTabSz="1028700" eaLnBrk="0" hangingPunct="0"/>
            <a:r>
              <a:rPr lang="en-US" sz="1575" dirty="0">
                <a:solidFill>
                  <a:srgbClr val="000000"/>
                </a:solidFill>
              </a:rPr>
              <a:t>Genome </a:t>
            </a:r>
            <a:r>
              <a:rPr lang="en-US" sz="1575" dirty="0" err="1">
                <a:solidFill>
                  <a:srgbClr val="000000"/>
                </a:solidFill>
              </a:rPr>
              <a:t>Dx</a:t>
            </a:r>
            <a:r>
              <a:rPr lang="en-US" sz="1575" dirty="0">
                <a:solidFill>
                  <a:srgbClr val="000000"/>
                </a:solidFill>
              </a:rPr>
              <a:t>: Decipher</a:t>
            </a:r>
          </a:p>
        </p:txBody>
      </p:sp>
    </p:spTree>
    <p:extLst>
      <p:ext uri="{BB962C8B-B14F-4D97-AF65-F5344CB8AC3E}">
        <p14:creationId xmlns:p14="http://schemas.microsoft.com/office/powerpoint/2010/main" val="3176254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19" y="437072"/>
            <a:ext cx="8743950" cy="537713"/>
          </a:xfrm>
        </p:spPr>
        <p:txBody>
          <a:bodyPr/>
          <a:lstStyle/>
          <a:p>
            <a:r>
              <a:rPr lang="en-US" dirty="0">
                <a:solidFill>
                  <a:schemeClr val="bg1"/>
                </a:solidFill>
              </a:rPr>
              <a:t>Background</a:t>
            </a:r>
          </a:p>
        </p:txBody>
      </p:sp>
      <p:sp>
        <p:nvSpPr>
          <p:cNvPr id="3" name="Content Placeholder 2"/>
          <p:cNvSpPr>
            <a:spLocks noGrp="1"/>
          </p:cNvSpPr>
          <p:nvPr>
            <p:ph idx="1"/>
          </p:nvPr>
        </p:nvSpPr>
        <p:spPr>
          <a:xfrm>
            <a:off x="584619" y="1267995"/>
            <a:ext cx="7886700" cy="1858858"/>
          </a:xfrm>
        </p:spPr>
        <p:txBody>
          <a:bodyPr>
            <a:noAutofit/>
          </a:bodyPr>
          <a:lstStyle/>
          <a:p>
            <a:pPr>
              <a:spcBef>
                <a:spcPts val="1200"/>
              </a:spcBef>
            </a:pPr>
            <a:r>
              <a:rPr lang="en-US" sz="2200" dirty="0"/>
              <a:t>Low grade prostate cancer is often </a:t>
            </a:r>
            <a:r>
              <a:rPr lang="en-US" sz="2200" b="1" u="sng" dirty="0" err="1"/>
              <a:t>overdiagnosed</a:t>
            </a:r>
            <a:r>
              <a:rPr lang="en-US" sz="2200" dirty="0"/>
              <a:t> and </a:t>
            </a:r>
            <a:r>
              <a:rPr lang="en-US" sz="2200" b="1" u="sng" dirty="0" err="1"/>
              <a:t>overtreated</a:t>
            </a:r>
            <a:r>
              <a:rPr lang="en-US" sz="2200" dirty="0"/>
              <a:t>, as most men will not become symptomatic or die from their </a:t>
            </a:r>
            <a:r>
              <a:rPr lang="en-US" sz="2200" dirty="0" smtClean="0"/>
              <a:t>disease;</a:t>
            </a:r>
            <a:endParaRPr lang="en-US" sz="2200" dirty="0"/>
          </a:p>
          <a:p>
            <a:pPr>
              <a:spcBef>
                <a:spcPts val="1200"/>
              </a:spcBef>
            </a:pPr>
            <a:r>
              <a:rPr lang="en-US" sz="2200" b="1" u="sng" dirty="0"/>
              <a:t>Active Surveillance </a:t>
            </a:r>
            <a:r>
              <a:rPr lang="en-US" sz="2200" dirty="0"/>
              <a:t>(AS) is an attractive alternative to primary therapy, preserving QOL in many patients for over 5 </a:t>
            </a:r>
            <a:r>
              <a:rPr lang="en-US" sz="2200" dirty="0" smtClean="0"/>
              <a:t>years</a:t>
            </a:r>
            <a:r>
              <a:rPr lang="en-US" sz="2200" dirty="0"/>
              <a:t>;</a:t>
            </a:r>
            <a:endParaRPr lang="en-US" sz="2200" dirty="0" smtClean="0"/>
          </a:p>
          <a:p>
            <a:pPr>
              <a:spcBef>
                <a:spcPts val="1200"/>
              </a:spcBef>
            </a:pPr>
            <a:endParaRPr lang="en-US" sz="2400" dirty="0" smtClean="0"/>
          </a:p>
          <a:p>
            <a:pPr>
              <a:spcBef>
                <a:spcPts val="1200"/>
              </a:spcBef>
            </a:pPr>
            <a:endParaRPr lang="en-US" sz="2000" dirty="0" smtClean="0"/>
          </a:p>
          <a:p>
            <a:pPr>
              <a:spcBef>
                <a:spcPts val="1200"/>
              </a:spcBef>
            </a:pPr>
            <a:endParaRPr lang="en-US" sz="2000" dirty="0"/>
          </a:p>
          <a:p>
            <a:pPr>
              <a:spcBef>
                <a:spcPts val="1200"/>
              </a:spcBef>
            </a:pPr>
            <a:endParaRPr lang="en-US" sz="2000" dirty="0" smtClean="0"/>
          </a:p>
          <a:p>
            <a:pPr>
              <a:spcBef>
                <a:spcPts val="1200"/>
              </a:spcBef>
            </a:pPr>
            <a:endParaRPr lang="en-US" sz="2000" dirty="0"/>
          </a:p>
        </p:txBody>
      </p:sp>
      <p:pic>
        <p:nvPicPr>
          <p:cNvPr id="5" name="Picture 4"/>
          <p:cNvPicPr>
            <a:picLocks noChangeAspect="1"/>
          </p:cNvPicPr>
          <p:nvPr/>
        </p:nvPicPr>
        <p:blipFill>
          <a:blip r:embed="rId3"/>
          <a:stretch>
            <a:fillRect/>
          </a:stretch>
        </p:blipFill>
        <p:spPr>
          <a:xfrm>
            <a:off x="7355477" y="5927184"/>
            <a:ext cx="2555130" cy="597908"/>
          </a:xfrm>
          <a:prstGeom prst="rect">
            <a:avLst/>
          </a:prstGeom>
        </p:spPr>
      </p:pic>
      <p:sp>
        <p:nvSpPr>
          <p:cNvPr id="6" name="Content Placeholder 2"/>
          <p:cNvSpPr txBox="1">
            <a:spLocks/>
          </p:cNvSpPr>
          <p:nvPr/>
        </p:nvSpPr>
        <p:spPr bwMode="auto">
          <a:xfrm>
            <a:off x="584619" y="3541983"/>
            <a:ext cx="6616281" cy="189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31" tIns="45716" rIns="91431" bIns="45716"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spcBef>
                <a:spcPts val="1200"/>
              </a:spcBef>
            </a:pPr>
            <a:r>
              <a:rPr lang="en-US" sz="2200" b="0" dirty="0"/>
              <a:t>The postponement of treatment </a:t>
            </a:r>
            <a:r>
              <a:rPr lang="en-US" sz="2200" b="0" dirty="0" smtClean="0"/>
              <a:t>is </a:t>
            </a:r>
            <a:r>
              <a:rPr lang="en-US" sz="2200" b="0" dirty="0"/>
              <a:t>of primary importance, particularly for men in their 50’s and </a:t>
            </a:r>
            <a:r>
              <a:rPr lang="en-US" sz="2200" b="0" dirty="0" smtClean="0"/>
              <a:t>60’s;</a:t>
            </a:r>
          </a:p>
          <a:p>
            <a:pPr>
              <a:spcBef>
                <a:spcPts val="1200"/>
              </a:spcBef>
            </a:pPr>
            <a:r>
              <a:rPr lang="en-US" sz="2200" b="0" kern="0" dirty="0"/>
              <a:t>The number of patients </a:t>
            </a:r>
            <a:r>
              <a:rPr lang="en-US" sz="2200" u="sng" kern="0" dirty="0" smtClean="0"/>
              <a:t>at </a:t>
            </a:r>
            <a:r>
              <a:rPr lang="en-US" sz="2200" u="sng" kern="0" dirty="0"/>
              <a:t>low risk </a:t>
            </a:r>
            <a:r>
              <a:rPr lang="en-US" sz="2200" b="0" kern="0" dirty="0"/>
              <a:t>on Active Surveillance is rapidly </a:t>
            </a:r>
            <a:r>
              <a:rPr lang="en-US" sz="2200" b="0" kern="0" dirty="0" smtClean="0"/>
              <a:t>increasing;</a:t>
            </a:r>
          </a:p>
          <a:p>
            <a:pPr>
              <a:spcBef>
                <a:spcPts val="1200"/>
              </a:spcBef>
            </a:pPr>
            <a:r>
              <a:rPr lang="en-US" sz="2200" b="0" dirty="0" smtClean="0"/>
              <a:t>Identify patients, who </a:t>
            </a:r>
            <a:r>
              <a:rPr lang="en-US" sz="2200" b="0" dirty="0"/>
              <a:t>are not good candidates for </a:t>
            </a:r>
            <a:r>
              <a:rPr lang="en-US" sz="2200" b="0" dirty="0" smtClean="0"/>
              <a:t>Active </a:t>
            </a:r>
            <a:r>
              <a:rPr lang="en-US" sz="2200" b="0" dirty="0"/>
              <a:t>S</a:t>
            </a:r>
            <a:r>
              <a:rPr lang="en-US" sz="2200" b="0" dirty="0" smtClean="0"/>
              <a:t>urveillance </a:t>
            </a:r>
            <a:r>
              <a:rPr lang="en-US" sz="2200" b="0" kern="0" dirty="0" smtClean="0"/>
              <a:t>to avoid delay in treatment.</a:t>
            </a:r>
            <a:endParaRPr lang="en-US" sz="2400" dirty="0"/>
          </a:p>
          <a:p>
            <a:pPr>
              <a:spcBef>
                <a:spcPts val="1200"/>
              </a:spcBef>
            </a:pPr>
            <a:endParaRPr lang="en-US" sz="2400" b="0" kern="0" dirty="0" smtClean="0"/>
          </a:p>
          <a:p>
            <a:pPr>
              <a:spcBef>
                <a:spcPts val="1200"/>
              </a:spcBef>
            </a:pPr>
            <a:endParaRPr lang="en-US" sz="2000" b="0" kern="0" dirty="0" smtClean="0"/>
          </a:p>
          <a:p>
            <a:pPr>
              <a:spcBef>
                <a:spcPts val="1200"/>
              </a:spcBef>
            </a:pPr>
            <a:endParaRPr lang="en-US" sz="2000" b="0" kern="0" dirty="0"/>
          </a:p>
          <a:p>
            <a:pPr>
              <a:spcBef>
                <a:spcPts val="1200"/>
              </a:spcBef>
            </a:pPr>
            <a:endParaRPr lang="en-US" sz="2000" b="0" kern="0" dirty="0"/>
          </a:p>
          <a:p>
            <a:pPr marL="0" indent="0">
              <a:spcBef>
                <a:spcPts val="1200"/>
              </a:spcBef>
              <a:buNone/>
            </a:pPr>
            <a:endParaRPr lang="en-US" sz="2000" b="0" kern="0" dirty="0" smtClean="0"/>
          </a:p>
        </p:txBody>
      </p:sp>
      <p:pic>
        <p:nvPicPr>
          <p:cNvPr id="7" name="Picture 6"/>
          <p:cNvPicPr>
            <a:picLocks noChangeAspect="1"/>
          </p:cNvPicPr>
          <p:nvPr/>
        </p:nvPicPr>
        <p:blipFill>
          <a:blip r:embed="rId4"/>
          <a:stretch>
            <a:fillRect/>
          </a:stretch>
        </p:blipFill>
        <p:spPr>
          <a:xfrm>
            <a:off x="7355477" y="3420063"/>
            <a:ext cx="2555130" cy="2469507"/>
          </a:xfrm>
          <a:prstGeom prst="rect">
            <a:avLst/>
          </a:prstGeom>
        </p:spPr>
      </p:pic>
    </p:spTree>
    <p:extLst>
      <p:ext uri="{BB962C8B-B14F-4D97-AF65-F5344CB8AC3E}">
        <p14:creationId xmlns:p14="http://schemas.microsoft.com/office/powerpoint/2010/main" val="1542041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602" y="224404"/>
            <a:ext cx="3953016" cy="964406"/>
          </a:xfrm>
        </p:spPr>
        <p:txBody>
          <a:bodyPr/>
          <a:lstStyle/>
          <a:p>
            <a:pPr algn="l"/>
            <a:r>
              <a:rPr lang="en-US" sz="4000" dirty="0" err="1" smtClean="0">
                <a:solidFill>
                  <a:schemeClr val="bg1"/>
                </a:solidFill>
              </a:rPr>
              <a:t>Radiogenomics</a:t>
            </a:r>
            <a:endParaRPr lang="en-US" sz="4000"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836" y="1026367"/>
            <a:ext cx="10033356" cy="5623815"/>
          </a:xfrm>
          <a:prstGeom prst="rect">
            <a:avLst/>
          </a:prstGeom>
        </p:spPr>
      </p:pic>
      <p:sp>
        <p:nvSpPr>
          <p:cNvPr id="5" name="TextBox 4"/>
          <p:cNvSpPr txBox="1"/>
          <p:nvPr/>
        </p:nvSpPr>
        <p:spPr>
          <a:xfrm>
            <a:off x="421064" y="2490584"/>
            <a:ext cx="700922" cy="461665"/>
          </a:xfrm>
          <a:prstGeom prst="rect">
            <a:avLst/>
          </a:prstGeom>
          <a:solidFill>
            <a:schemeClr val="bg1"/>
          </a:solidFill>
        </p:spPr>
        <p:txBody>
          <a:bodyPr wrap="square" rtlCol="0">
            <a:spAutoFit/>
          </a:bodyPr>
          <a:lstStyle/>
          <a:p>
            <a:pPr algn="r"/>
            <a:r>
              <a:rPr lang="en-US" sz="800" dirty="0" smtClean="0"/>
              <a:t>GPS</a:t>
            </a:r>
          </a:p>
          <a:p>
            <a:pPr algn="r"/>
            <a:r>
              <a:rPr lang="en-US" sz="800" dirty="0" smtClean="0"/>
              <a:t>Decipher</a:t>
            </a:r>
          </a:p>
          <a:p>
            <a:pPr algn="r"/>
            <a:r>
              <a:rPr lang="en-US" sz="800" dirty="0" smtClean="0"/>
              <a:t>CCP</a:t>
            </a:r>
            <a:endParaRPr lang="en-US" sz="800" dirty="0"/>
          </a:p>
        </p:txBody>
      </p:sp>
    </p:spTree>
    <p:extLst>
      <p:ext uri="{BB962C8B-B14F-4D97-AF65-F5344CB8AC3E}">
        <p14:creationId xmlns:p14="http://schemas.microsoft.com/office/powerpoint/2010/main" val="568734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3338" y="1435134"/>
            <a:ext cx="9202399" cy="5286141"/>
            <a:chOff x="723338" y="1435134"/>
            <a:chExt cx="9202399" cy="5286141"/>
          </a:xfrm>
        </p:grpSpPr>
        <p:pic>
          <p:nvPicPr>
            <p:cNvPr id="5" name="Picture 4"/>
            <p:cNvPicPr>
              <a:picLocks noChangeAspect="1"/>
            </p:cNvPicPr>
            <p:nvPr/>
          </p:nvPicPr>
          <p:blipFill>
            <a:blip r:embed="rId2"/>
            <a:stretch>
              <a:fillRect/>
            </a:stretch>
          </p:blipFill>
          <p:spPr>
            <a:xfrm>
              <a:off x="723339" y="4156049"/>
              <a:ext cx="4853678" cy="2565226"/>
            </a:xfrm>
            <a:prstGeom prst="rect">
              <a:avLst/>
            </a:prstGeom>
          </p:spPr>
        </p:pic>
        <p:cxnSp>
          <p:nvCxnSpPr>
            <p:cNvPr id="2" name="Straight Arrow Connector 1"/>
            <p:cNvCxnSpPr/>
            <p:nvPr/>
          </p:nvCxnSpPr>
          <p:spPr>
            <a:xfrm flipV="1">
              <a:off x="1477894" y="3369147"/>
              <a:ext cx="4099122" cy="798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734846" y="2816137"/>
              <a:ext cx="1206550" cy="507831"/>
            </a:xfrm>
            <a:prstGeom prst="rect">
              <a:avLst/>
            </a:prstGeom>
            <a:noFill/>
          </p:spPr>
          <p:txBody>
            <a:bodyPr wrap="square" rtlCol="0">
              <a:spAutoFit/>
            </a:bodyPr>
            <a:lstStyle/>
            <a:p>
              <a:pPr algn="ctr"/>
              <a:r>
                <a:rPr lang="en-US" sz="900" dirty="0"/>
                <a:t>mpMRI Confirmatory Biopsy</a:t>
              </a:r>
            </a:p>
          </p:txBody>
        </p:sp>
        <p:cxnSp>
          <p:nvCxnSpPr>
            <p:cNvPr id="7" name="Straight Connector 6"/>
            <p:cNvCxnSpPr/>
            <p:nvPr/>
          </p:nvCxnSpPr>
          <p:spPr>
            <a:xfrm>
              <a:off x="4338121" y="3313784"/>
              <a:ext cx="1" cy="11072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77450" y="3317583"/>
              <a:ext cx="1" cy="11072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26679" y="2967535"/>
              <a:ext cx="901538" cy="369332"/>
            </a:xfrm>
            <a:prstGeom prst="rect">
              <a:avLst/>
            </a:prstGeom>
            <a:noFill/>
          </p:spPr>
          <p:txBody>
            <a:bodyPr wrap="square" rtlCol="0">
              <a:spAutoFit/>
            </a:bodyPr>
            <a:lstStyle/>
            <a:p>
              <a:pPr algn="ctr"/>
              <a:r>
                <a:rPr lang="en-US" sz="900" dirty="0"/>
                <a:t>Diagnostic Biopsy</a:t>
              </a:r>
            </a:p>
          </p:txBody>
        </p:sp>
        <p:cxnSp>
          <p:nvCxnSpPr>
            <p:cNvPr id="11" name="Straight Connector 10"/>
            <p:cNvCxnSpPr/>
            <p:nvPr/>
          </p:nvCxnSpPr>
          <p:spPr>
            <a:xfrm>
              <a:off x="3128987" y="2947021"/>
              <a:ext cx="2585" cy="753894"/>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20425" y="2668805"/>
              <a:ext cx="817124" cy="230832"/>
            </a:xfrm>
            <a:prstGeom prst="rect">
              <a:avLst/>
            </a:prstGeom>
            <a:noFill/>
          </p:spPr>
          <p:txBody>
            <a:bodyPr wrap="square" rtlCol="0">
              <a:spAutoFit/>
            </a:bodyPr>
            <a:lstStyle/>
            <a:p>
              <a:r>
                <a:rPr lang="en-US" sz="900" dirty="0"/>
                <a:t>Consent</a:t>
              </a:r>
            </a:p>
          </p:txBody>
        </p:sp>
        <p:pic>
          <p:nvPicPr>
            <p:cNvPr id="17" name="Picture 16"/>
            <p:cNvPicPr>
              <a:picLocks noChangeAspect="1"/>
            </p:cNvPicPr>
            <p:nvPr/>
          </p:nvPicPr>
          <p:blipFill>
            <a:blip r:embed="rId3"/>
            <a:stretch>
              <a:fillRect/>
            </a:stretch>
          </p:blipFill>
          <p:spPr>
            <a:xfrm>
              <a:off x="723338" y="1435134"/>
              <a:ext cx="1695450" cy="1476375"/>
            </a:xfrm>
            <a:prstGeom prst="rect">
              <a:avLst/>
            </a:prstGeom>
          </p:spPr>
        </p:pic>
        <p:cxnSp>
          <p:nvCxnSpPr>
            <p:cNvPr id="20" name="Straight Arrow Connector 19"/>
            <p:cNvCxnSpPr>
              <a:stCxn id="17" idx="2"/>
            </p:cNvCxnSpPr>
            <p:nvPr/>
          </p:nvCxnSpPr>
          <p:spPr bwMode="auto">
            <a:xfrm flipH="1" flipV="1">
              <a:off x="1427015" y="2597460"/>
              <a:ext cx="144048" cy="31404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H="1" flipV="1">
              <a:off x="1402864" y="2220571"/>
              <a:ext cx="215966" cy="425594"/>
            </a:xfrm>
            <a:prstGeom prst="straightConnector1">
              <a:avLst/>
            </a:prstGeom>
            <a:solidFill>
              <a:schemeClr val="accent1"/>
            </a:solidFill>
            <a:ln w="2857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746816" y="3546403"/>
              <a:ext cx="1671972" cy="400110"/>
            </a:xfrm>
            <a:prstGeom prst="rect">
              <a:avLst/>
            </a:prstGeom>
            <a:solidFill>
              <a:srgbClr val="0070C0">
                <a:alpha val="34000"/>
              </a:srgbClr>
            </a:solidFill>
          </p:spPr>
          <p:txBody>
            <a:bodyPr wrap="square" rtlCol="0">
              <a:spAutoFit/>
            </a:bodyPr>
            <a:lstStyle/>
            <a:p>
              <a:r>
                <a:rPr lang="en-US" sz="1000" dirty="0" smtClean="0"/>
                <a:t>Target: </a:t>
              </a:r>
              <a:r>
                <a:rPr lang="en-US" sz="1000" dirty="0"/>
                <a:t>2 cores; </a:t>
              </a:r>
              <a:r>
                <a:rPr lang="en-US" sz="1000" dirty="0" smtClean="0"/>
                <a:t>GS6 </a:t>
              </a:r>
            </a:p>
            <a:p>
              <a:r>
                <a:rPr lang="en-US" sz="1000" dirty="0" smtClean="0"/>
                <a:t>Random: </a:t>
              </a:r>
              <a:r>
                <a:rPr lang="en-US" sz="1000" dirty="0"/>
                <a:t>1</a:t>
              </a:r>
              <a:r>
                <a:rPr lang="en-US" sz="1000" dirty="0" smtClean="0"/>
                <a:t> </a:t>
              </a:r>
              <a:r>
                <a:rPr lang="en-US" sz="1000" dirty="0"/>
                <a:t>cores; </a:t>
              </a:r>
              <a:r>
                <a:rPr lang="en-US" sz="1000" dirty="0" smtClean="0"/>
                <a:t>GS6</a:t>
              </a:r>
              <a:endParaRPr lang="en-US" sz="1000" dirty="0"/>
            </a:p>
          </p:txBody>
        </p:sp>
        <p:pic>
          <p:nvPicPr>
            <p:cNvPr id="24" name="Picture 23"/>
            <p:cNvPicPr>
              <a:picLocks noChangeAspect="1"/>
            </p:cNvPicPr>
            <p:nvPr/>
          </p:nvPicPr>
          <p:blipFill>
            <a:blip r:embed="rId4"/>
            <a:stretch>
              <a:fillRect/>
            </a:stretch>
          </p:blipFill>
          <p:spPr>
            <a:xfrm>
              <a:off x="3537549" y="1435134"/>
              <a:ext cx="1744420" cy="1446032"/>
            </a:xfrm>
            <a:prstGeom prst="rect">
              <a:avLst/>
            </a:prstGeom>
          </p:spPr>
        </p:pic>
        <p:sp>
          <p:nvSpPr>
            <p:cNvPr id="28" name="TextBox 27"/>
            <p:cNvSpPr txBox="1"/>
            <p:nvPr/>
          </p:nvSpPr>
          <p:spPr>
            <a:xfrm>
              <a:off x="3535488" y="3564747"/>
              <a:ext cx="1671972" cy="400110"/>
            </a:xfrm>
            <a:prstGeom prst="rect">
              <a:avLst/>
            </a:prstGeom>
            <a:solidFill>
              <a:srgbClr val="0070C0">
                <a:alpha val="34000"/>
              </a:srgbClr>
            </a:solidFill>
          </p:spPr>
          <p:txBody>
            <a:bodyPr wrap="square" rtlCol="0">
              <a:spAutoFit/>
            </a:bodyPr>
            <a:lstStyle/>
            <a:p>
              <a:r>
                <a:rPr lang="en-US" sz="1000" dirty="0"/>
                <a:t>9</a:t>
              </a:r>
              <a:r>
                <a:rPr lang="en-US" sz="1000" dirty="0" smtClean="0"/>
                <a:t> cores with GS6, </a:t>
              </a:r>
            </a:p>
            <a:p>
              <a:r>
                <a:rPr lang="en-US" sz="1000" dirty="0" smtClean="0"/>
                <a:t>GS 3+4, 4+3 </a:t>
              </a:r>
            </a:p>
          </p:txBody>
        </p:sp>
        <p:grpSp>
          <p:nvGrpSpPr>
            <p:cNvPr id="6" name="Group 5"/>
            <p:cNvGrpSpPr/>
            <p:nvPr/>
          </p:nvGrpSpPr>
          <p:grpSpPr>
            <a:xfrm>
              <a:off x="1272252" y="4207231"/>
              <a:ext cx="4175512" cy="832155"/>
              <a:chOff x="1396123" y="4094072"/>
              <a:chExt cx="4510407" cy="832155"/>
            </a:xfrm>
          </p:grpSpPr>
          <p:cxnSp>
            <p:nvCxnSpPr>
              <p:cNvPr id="31" name="Straight Connector 30"/>
              <p:cNvCxnSpPr/>
              <p:nvPr/>
            </p:nvCxnSpPr>
            <p:spPr bwMode="auto">
              <a:xfrm>
                <a:off x="1477448" y="4926227"/>
                <a:ext cx="4429082" cy="0"/>
              </a:xfrm>
              <a:prstGeom prst="line">
                <a:avLst/>
              </a:prstGeom>
              <a:solidFill>
                <a:schemeClr val="accent1"/>
              </a:solidFill>
              <a:ln w="476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1402863" y="4590668"/>
                <a:ext cx="997888" cy="246221"/>
              </a:xfrm>
              <a:prstGeom prst="rect">
                <a:avLst/>
              </a:prstGeom>
              <a:noFill/>
            </p:spPr>
            <p:txBody>
              <a:bodyPr wrap="square" rtlCol="0">
                <a:spAutoFit/>
              </a:bodyPr>
              <a:lstStyle/>
              <a:p>
                <a:r>
                  <a:rPr lang="en-US" sz="1000" dirty="0" smtClean="0"/>
                  <a:t>Low risk</a:t>
                </a:r>
                <a:endParaRPr lang="en-US" sz="1000" dirty="0"/>
              </a:p>
            </p:txBody>
          </p:sp>
          <p:cxnSp>
            <p:nvCxnSpPr>
              <p:cNvPr id="33" name="Straight Connector 32"/>
              <p:cNvCxnSpPr/>
              <p:nvPr/>
            </p:nvCxnSpPr>
            <p:spPr bwMode="auto">
              <a:xfrm>
                <a:off x="1477448" y="4403125"/>
                <a:ext cx="4429082" cy="0"/>
              </a:xfrm>
              <a:prstGeom prst="line">
                <a:avLst/>
              </a:prstGeom>
              <a:solidFill>
                <a:schemeClr val="accent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1396123" y="4094072"/>
                <a:ext cx="1004628" cy="246221"/>
              </a:xfrm>
              <a:prstGeom prst="rect">
                <a:avLst/>
              </a:prstGeom>
              <a:noFill/>
            </p:spPr>
            <p:txBody>
              <a:bodyPr wrap="square" rtlCol="0">
                <a:spAutoFit/>
              </a:bodyPr>
              <a:lstStyle/>
              <a:p>
                <a:r>
                  <a:rPr lang="en-US" sz="1000" dirty="0" smtClean="0"/>
                  <a:t>High risk</a:t>
                </a:r>
                <a:endParaRPr lang="en-US" sz="1000" dirty="0"/>
              </a:p>
            </p:txBody>
          </p:sp>
        </p:grpSp>
        <p:pic>
          <p:nvPicPr>
            <p:cNvPr id="38" name="Picture 37"/>
            <p:cNvPicPr>
              <a:picLocks noChangeAspect="1"/>
            </p:cNvPicPr>
            <p:nvPr/>
          </p:nvPicPr>
          <p:blipFill>
            <a:blip r:embed="rId5"/>
            <a:stretch>
              <a:fillRect/>
            </a:stretch>
          </p:blipFill>
          <p:spPr>
            <a:xfrm>
              <a:off x="6324160" y="2845810"/>
              <a:ext cx="1665948" cy="1377389"/>
            </a:xfrm>
            <a:prstGeom prst="rect">
              <a:avLst/>
            </a:prstGeom>
          </p:spPr>
        </p:pic>
        <p:cxnSp>
          <p:nvCxnSpPr>
            <p:cNvPr id="42" name="Straight Arrow Connector 41"/>
            <p:cNvCxnSpPr/>
            <p:nvPr/>
          </p:nvCxnSpPr>
          <p:spPr bwMode="auto">
            <a:xfrm flipH="1" flipV="1">
              <a:off x="1464083" y="2543910"/>
              <a:ext cx="144048" cy="31404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flipH="1" flipV="1">
              <a:off x="4083914" y="1978988"/>
              <a:ext cx="147253" cy="349168"/>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p:nvPr/>
          </p:nvCxnSpPr>
          <p:spPr bwMode="auto">
            <a:xfrm flipH="1" flipV="1">
              <a:off x="4154584" y="1906522"/>
              <a:ext cx="144048" cy="31404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6" name="Picture 45"/>
            <p:cNvPicPr>
              <a:picLocks noChangeAspect="1"/>
            </p:cNvPicPr>
            <p:nvPr/>
          </p:nvPicPr>
          <p:blipFill>
            <a:blip r:embed="rId6"/>
            <a:stretch>
              <a:fillRect/>
            </a:stretch>
          </p:blipFill>
          <p:spPr>
            <a:xfrm>
              <a:off x="8064265" y="2827934"/>
              <a:ext cx="1643022" cy="1395265"/>
            </a:xfrm>
            <a:prstGeom prst="rect">
              <a:avLst/>
            </a:prstGeom>
          </p:spPr>
        </p:pic>
        <p:sp>
          <p:nvSpPr>
            <p:cNvPr id="47" name="TextBox 46"/>
            <p:cNvSpPr txBox="1"/>
            <p:nvPr/>
          </p:nvSpPr>
          <p:spPr>
            <a:xfrm>
              <a:off x="6318250" y="2867954"/>
              <a:ext cx="692966" cy="213585"/>
            </a:xfrm>
            <a:prstGeom prst="rect">
              <a:avLst/>
            </a:prstGeom>
            <a:solidFill>
              <a:srgbClr val="FFFF00"/>
            </a:solidFill>
            <a:ln>
              <a:solidFill>
                <a:schemeClr val="tx1"/>
              </a:solidFill>
            </a:ln>
          </p:spPr>
          <p:txBody>
            <a:bodyPr wrap="square" rtlCol="0">
              <a:spAutoFit/>
            </a:bodyPr>
            <a:lstStyle/>
            <a:p>
              <a:r>
                <a:rPr lang="en-US" sz="788" dirty="0"/>
                <a:t>mpMRI_1</a:t>
              </a:r>
            </a:p>
          </p:txBody>
        </p:sp>
        <p:sp>
          <p:nvSpPr>
            <p:cNvPr id="48" name="TextBox 47"/>
            <p:cNvSpPr txBox="1"/>
            <p:nvPr/>
          </p:nvSpPr>
          <p:spPr>
            <a:xfrm>
              <a:off x="8064265" y="2832060"/>
              <a:ext cx="696106" cy="213585"/>
            </a:xfrm>
            <a:prstGeom prst="rect">
              <a:avLst/>
            </a:prstGeom>
            <a:solidFill>
              <a:srgbClr val="FFFF00"/>
            </a:solidFill>
            <a:ln>
              <a:solidFill>
                <a:schemeClr val="tx1"/>
              </a:solidFill>
            </a:ln>
          </p:spPr>
          <p:txBody>
            <a:bodyPr wrap="square" rtlCol="0">
              <a:spAutoFit/>
            </a:bodyPr>
            <a:lstStyle/>
            <a:p>
              <a:r>
                <a:rPr lang="en-US" sz="788" dirty="0"/>
                <a:t>mpMRI_2</a:t>
              </a:r>
            </a:p>
          </p:txBody>
        </p:sp>
        <p:pic>
          <p:nvPicPr>
            <p:cNvPr id="49" name="Picture 48"/>
            <p:cNvPicPr>
              <a:picLocks noChangeAspect="1"/>
            </p:cNvPicPr>
            <p:nvPr/>
          </p:nvPicPr>
          <p:blipFill>
            <a:blip r:embed="rId7"/>
            <a:stretch>
              <a:fillRect/>
            </a:stretch>
          </p:blipFill>
          <p:spPr>
            <a:xfrm>
              <a:off x="9464965" y="2813400"/>
              <a:ext cx="460772" cy="546497"/>
            </a:xfrm>
            <a:prstGeom prst="rect">
              <a:avLst/>
            </a:prstGeom>
          </p:spPr>
        </p:pic>
        <p:sp>
          <p:nvSpPr>
            <p:cNvPr id="50" name="TextBox 49"/>
            <p:cNvSpPr txBox="1"/>
            <p:nvPr/>
          </p:nvSpPr>
          <p:spPr>
            <a:xfrm>
              <a:off x="6917958" y="2273514"/>
              <a:ext cx="2292614" cy="338554"/>
            </a:xfrm>
            <a:prstGeom prst="rect">
              <a:avLst/>
            </a:prstGeom>
            <a:noFill/>
          </p:spPr>
          <p:txBody>
            <a:bodyPr wrap="none" rtlCol="0">
              <a:spAutoFit/>
            </a:bodyPr>
            <a:lstStyle/>
            <a:p>
              <a:r>
                <a:rPr lang="en-US" sz="1600" dirty="0"/>
                <a:t>Habitat Risk Scoring</a:t>
              </a:r>
            </a:p>
          </p:txBody>
        </p:sp>
      </p:grpSp>
      <p:sp>
        <p:nvSpPr>
          <p:cNvPr id="55" name="Title 1"/>
          <p:cNvSpPr txBox="1">
            <a:spLocks/>
          </p:cNvSpPr>
          <p:nvPr/>
        </p:nvSpPr>
        <p:spPr>
          <a:xfrm>
            <a:off x="723338" y="465021"/>
            <a:ext cx="9118907" cy="6704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0" dirty="0">
                <a:solidFill>
                  <a:schemeClr val="bg1"/>
                </a:solidFill>
              </a:rPr>
              <a:t>MAST – Importance of MRI Surveillance</a:t>
            </a:r>
          </a:p>
        </p:txBody>
      </p:sp>
      <p:sp>
        <p:nvSpPr>
          <p:cNvPr id="40" name="TextBox 39"/>
          <p:cNvSpPr txBox="1"/>
          <p:nvPr/>
        </p:nvSpPr>
        <p:spPr>
          <a:xfrm>
            <a:off x="1369304" y="6318673"/>
            <a:ext cx="1012161" cy="523220"/>
          </a:xfrm>
          <a:prstGeom prst="rect">
            <a:avLst/>
          </a:prstGeom>
          <a:noFill/>
        </p:spPr>
        <p:txBody>
          <a:bodyPr wrap="square" rtlCol="0">
            <a:spAutoFit/>
          </a:bodyPr>
          <a:lstStyle/>
          <a:p>
            <a:pPr algn="ctr"/>
            <a:r>
              <a:rPr lang="en-US" sz="1400" b="0" dirty="0" smtClean="0"/>
              <a:t>Diagnostic Biopsy</a:t>
            </a:r>
            <a:endParaRPr lang="en-US" sz="1400" b="0" dirty="0"/>
          </a:p>
        </p:txBody>
      </p:sp>
      <p:sp>
        <p:nvSpPr>
          <p:cNvPr id="41" name="Left Brace 40"/>
          <p:cNvSpPr/>
          <p:nvPr/>
        </p:nvSpPr>
        <p:spPr>
          <a:xfrm rot="-5400000">
            <a:off x="1784793" y="6054607"/>
            <a:ext cx="109373" cy="611131"/>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64493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0513" y="1056275"/>
            <a:ext cx="9642370" cy="5351114"/>
            <a:chOff x="70513" y="1056275"/>
            <a:chExt cx="9642370" cy="5351114"/>
          </a:xfrm>
        </p:grpSpPr>
        <p:sp>
          <p:nvSpPr>
            <p:cNvPr id="16" name="TextBox 15"/>
            <p:cNvSpPr txBox="1"/>
            <p:nvPr/>
          </p:nvSpPr>
          <p:spPr>
            <a:xfrm>
              <a:off x="1558890" y="1056275"/>
              <a:ext cx="883892" cy="286418"/>
            </a:xfrm>
            <a:prstGeom prst="rect">
              <a:avLst/>
            </a:prstGeom>
            <a:noFill/>
          </p:spPr>
          <p:txBody>
            <a:bodyPr wrap="square" rtlCol="0">
              <a:spAutoFit/>
            </a:bodyPr>
            <a:lstStyle/>
            <a:p>
              <a:r>
                <a:rPr lang="en-US" sz="1200" dirty="0" smtClean="0"/>
                <a:t>Consent</a:t>
              </a:r>
              <a:endParaRPr lang="en-US" sz="1200" dirty="0"/>
            </a:p>
          </p:txBody>
        </p:sp>
        <p:grpSp>
          <p:nvGrpSpPr>
            <p:cNvPr id="25" name="Group 24"/>
            <p:cNvGrpSpPr/>
            <p:nvPr/>
          </p:nvGrpSpPr>
          <p:grpSpPr>
            <a:xfrm>
              <a:off x="950027" y="1324662"/>
              <a:ext cx="8762856" cy="1265163"/>
              <a:chOff x="603660" y="1324662"/>
              <a:chExt cx="8762856" cy="1265163"/>
            </a:xfrm>
          </p:grpSpPr>
          <p:cxnSp>
            <p:nvCxnSpPr>
              <p:cNvPr id="3" name="Straight Arrow Connector 2"/>
              <p:cNvCxnSpPr/>
              <p:nvPr/>
            </p:nvCxnSpPr>
            <p:spPr>
              <a:xfrm flipV="1">
                <a:off x="1212523" y="2006352"/>
                <a:ext cx="7529692" cy="11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91608" y="2048885"/>
                <a:ext cx="285211" cy="300082"/>
              </a:xfrm>
              <a:prstGeom prst="rect">
                <a:avLst/>
              </a:prstGeom>
              <a:noFill/>
            </p:spPr>
            <p:txBody>
              <a:bodyPr wrap="square" rtlCol="0">
                <a:spAutoFit/>
              </a:bodyPr>
              <a:lstStyle/>
              <a:p>
                <a:r>
                  <a:rPr lang="en-US" sz="1350" dirty="0"/>
                  <a:t>0</a:t>
                </a:r>
              </a:p>
            </p:txBody>
          </p:sp>
          <p:sp>
            <p:nvSpPr>
              <p:cNvPr id="5" name="TextBox 4"/>
              <p:cNvSpPr txBox="1"/>
              <p:nvPr/>
            </p:nvSpPr>
            <p:spPr>
              <a:xfrm>
                <a:off x="1892218" y="1339695"/>
                <a:ext cx="1483648" cy="461665"/>
              </a:xfrm>
              <a:prstGeom prst="rect">
                <a:avLst/>
              </a:prstGeom>
              <a:noFill/>
            </p:spPr>
            <p:txBody>
              <a:bodyPr wrap="square" rtlCol="0">
                <a:spAutoFit/>
              </a:bodyPr>
              <a:lstStyle/>
              <a:p>
                <a:pPr algn="ctr"/>
                <a:r>
                  <a:rPr lang="en-US" sz="1200" dirty="0" smtClean="0"/>
                  <a:t>mpMRI Confirmatory Biopsy</a:t>
                </a:r>
                <a:endParaRPr lang="en-US" sz="1200" dirty="0"/>
              </a:p>
            </p:txBody>
          </p:sp>
          <p:sp>
            <p:nvSpPr>
              <p:cNvPr id="6" name="TextBox 5"/>
              <p:cNvSpPr txBox="1"/>
              <p:nvPr/>
            </p:nvSpPr>
            <p:spPr>
              <a:xfrm>
                <a:off x="3881343" y="2048885"/>
                <a:ext cx="863720" cy="300082"/>
              </a:xfrm>
              <a:prstGeom prst="rect">
                <a:avLst/>
              </a:prstGeom>
              <a:noFill/>
            </p:spPr>
            <p:txBody>
              <a:bodyPr wrap="square" rtlCol="0">
                <a:spAutoFit/>
              </a:bodyPr>
              <a:lstStyle/>
              <a:p>
                <a:r>
                  <a:rPr lang="en-US" sz="1350" dirty="0"/>
                  <a:t>12 mo</a:t>
                </a:r>
              </a:p>
            </p:txBody>
          </p:sp>
          <p:cxnSp>
            <p:nvCxnSpPr>
              <p:cNvPr id="7" name="Straight Connector 6"/>
              <p:cNvCxnSpPr/>
              <p:nvPr/>
            </p:nvCxnSpPr>
            <p:spPr>
              <a:xfrm>
                <a:off x="2632739" y="1925775"/>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06922" y="1913615"/>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98481" y="1918478"/>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98435" y="1871120"/>
                <a:ext cx="668081" cy="300082"/>
              </a:xfrm>
              <a:prstGeom prst="rect">
                <a:avLst/>
              </a:prstGeom>
              <a:noFill/>
            </p:spPr>
            <p:txBody>
              <a:bodyPr wrap="square" rtlCol="0">
                <a:spAutoFit/>
              </a:bodyPr>
              <a:lstStyle/>
              <a:p>
                <a:r>
                  <a:rPr lang="en-US" sz="1350" dirty="0"/>
                  <a:t>time</a:t>
                </a:r>
              </a:p>
            </p:txBody>
          </p:sp>
          <p:sp>
            <p:nvSpPr>
              <p:cNvPr id="11" name="TextBox 10"/>
              <p:cNvSpPr txBox="1"/>
              <p:nvPr/>
            </p:nvSpPr>
            <p:spPr>
              <a:xfrm>
                <a:off x="3442310" y="1352898"/>
                <a:ext cx="1729224" cy="461665"/>
              </a:xfrm>
              <a:prstGeom prst="rect">
                <a:avLst/>
              </a:prstGeom>
              <a:noFill/>
            </p:spPr>
            <p:txBody>
              <a:bodyPr wrap="square" rtlCol="0">
                <a:spAutoFit/>
              </a:bodyPr>
              <a:lstStyle/>
              <a:p>
                <a:pPr algn="ctr"/>
                <a:r>
                  <a:rPr lang="en-US" sz="1200" dirty="0" smtClean="0"/>
                  <a:t>mpMRI</a:t>
                </a:r>
              </a:p>
              <a:p>
                <a:pPr algn="ctr"/>
                <a:r>
                  <a:rPr lang="en-US" sz="1200" dirty="0" smtClean="0"/>
                  <a:t>I</a:t>
                </a:r>
                <a:r>
                  <a:rPr lang="en-US" sz="1200" baseline="30000" dirty="0" smtClean="0"/>
                  <a:t>st</a:t>
                </a:r>
                <a:r>
                  <a:rPr lang="en-US" sz="1200" dirty="0" smtClean="0"/>
                  <a:t> Surveillance Biopsy</a:t>
                </a:r>
                <a:endParaRPr lang="en-US" sz="1200" dirty="0"/>
              </a:p>
            </p:txBody>
          </p:sp>
          <p:sp>
            <p:nvSpPr>
              <p:cNvPr id="12" name="TextBox 11"/>
              <p:cNvSpPr txBox="1"/>
              <p:nvPr/>
            </p:nvSpPr>
            <p:spPr>
              <a:xfrm>
                <a:off x="5570207" y="2042605"/>
                <a:ext cx="863720" cy="300082"/>
              </a:xfrm>
              <a:prstGeom prst="rect">
                <a:avLst/>
              </a:prstGeom>
              <a:noFill/>
            </p:spPr>
            <p:txBody>
              <a:bodyPr wrap="square" rtlCol="0">
                <a:spAutoFit/>
              </a:bodyPr>
              <a:lstStyle/>
              <a:p>
                <a:r>
                  <a:rPr lang="en-US" sz="1350" dirty="0"/>
                  <a:t>24 mo</a:t>
                </a:r>
              </a:p>
            </p:txBody>
          </p:sp>
          <p:cxnSp>
            <p:nvCxnSpPr>
              <p:cNvPr id="13" name="Straight Connector 12"/>
              <p:cNvCxnSpPr/>
              <p:nvPr/>
            </p:nvCxnSpPr>
            <p:spPr>
              <a:xfrm>
                <a:off x="1213132" y="1932535"/>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3660" y="1464695"/>
                <a:ext cx="1202051" cy="461665"/>
              </a:xfrm>
              <a:prstGeom prst="rect">
                <a:avLst/>
              </a:prstGeom>
              <a:noFill/>
            </p:spPr>
            <p:txBody>
              <a:bodyPr wrap="square" rtlCol="0">
                <a:spAutoFit/>
              </a:bodyPr>
              <a:lstStyle/>
              <a:p>
                <a:pPr algn="ctr"/>
                <a:r>
                  <a:rPr lang="en-US" sz="1200" dirty="0" smtClean="0"/>
                  <a:t>Diagnostic Biopsy</a:t>
                </a:r>
                <a:endParaRPr lang="en-US" sz="1200" dirty="0"/>
              </a:p>
            </p:txBody>
          </p:sp>
          <p:cxnSp>
            <p:nvCxnSpPr>
              <p:cNvPr id="15" name="Straight Connector 14"/>
              <p:cNvCxnSpPr/>
              <p:nvPr/>
            </p:nvCxnSpPr>
            <p:spPr>
              <a:xfrm>
                <a:off x="1709889" y="1367081"/>
                <a:ext cx="0" cy="1222744"/>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97237" y="1932649"/>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68393" y="2035163"/>
                <a:ext cx="863720" cy="300082"/>
              </a:xfrm>
              <a:prstGeom prst="rect">
                <a:avLst/>
              </a:prstGeom>
              <a:noFill/>
            </p:spPr>
            <p:txBody>
              <a:bodyPr wrap="square" rtlCol="0">
                <a:spAutoFit/>
              </a:bodyPr>
              <a:lstStyle/>
              <a:p>
                <a:r>
                  <a:rPr lang="en-US" sz="1350" dirty="0" smtClean="0"/>
                  <a:t>36 </a:t>
                </a:r>
                <a:r>
                  <a:rPr lang="en-US" sz="1350" dirty="0"/>
                  <a:t>mo</a:t>
                </a:r>
              </a:p>
            </p:txBody>
          </p:sp>
          <p:sp>
            <p:nvSpPr>
              <p:cNvPr id="19" name="TextBox 18"/>
              <p:cNvSpPr txBox="1"/>
              <p:nvPr/>
            </p:nvSpPr>
            <p:spPr>
              <a:xfrm>
                <a:off x="5171534" y="1367081"/>
                <a:ext cx="1729224" cy="461665"/>
              </a:xfrm>
              <a:prstGeom prst="rect">
                <a:avLst/>
              </a:prstGeom>
              <a:noFill/>
            </p:spPr>
            <p:txBody>
              <a:bodyPr wrap="square" rtlCol="0">
                <a:spAutoFit/>
              </a:bodyPr>
              <a:lstStyle/>
              <a:p>
                <a:pPr algn="ctr"/>
                <a:r>
                  <a:rPr lang="en-US" sz="1200" dirty="0" smtClean="0"/>
                  <a:t>mpMRI</a:t>
                </a:r>
              </a:p>
              <a:p>
                <a:pPr algn="ctr"/>
                <a:r>
                  <a:rPr lang="en-US" sz="1200" dirty="0" smtClean="0"/>
                  <a:t>II</a:t>
                </a:r>
                <a:r>
                  <a:rPr lang="en-US" sz="1200" baseline="30000" dirty="0" smtClean="0"/>
                  <a:t>st</a:t>
                </a:r>
                <a:r>
                  <a:rPr lang="en-US" sz="1200" dirty="0" smtClean="0"/>
                  <a:t> Surveillance Biopsy</a:t>
                </a:r>
                <a:endParaRPr lang="en-US" sz="1200" dirty="0"/>
              </a:p>
            </p:txBody>
          </p:sp>
          <p:sp>
            <p:nvSpPr>
              <p:cNvPr id="20" name="TextBox 19"/>
              <p:cNvSpPr txBox="1"/>
              <p:nvPr/>
            </p:nvSpPr>
            <p:spPr>
              <a:xfrm>
                <a:off x="6732625" y="1324662"/>
                <a:ext cx="1729224" cy="461665"/>
              </a:xfrm>
              <a:prstGeom prst="rect">
                <a:avLst/>
              </a:prstGeom>
              <a:noFill/>
            </p:spPr>
            <p:txBody>
              <a:bodyPr wrap="square" rtlCol="0">
                <a:spAutoFit/>
              </a:bodyPr>
              <a:lstStyle/>
              <a:p>
                <a:pPr algn="ctr"/>
                <a:r>
                  <a:rPr lang="en-US" sz="1200" dirty="0" smtClean="0"/>
                  <a:t>mpMRI</a:t>
                </a:r>
              </a:p>
              <a:p>
                <a:pPr algn="ctr"/>
                <a:r>
                  <a:rPr lang="en-US" sz="1200" dirty="0" smtClean="0"/>
                  <a:t>III</a:t>
                </a:r>
                <a:r>
                  <a:rPr lang="en-US" sz="1200" baseline="30000" dirty="0" smtClean="0"/>
                  <a:t>rd</a:t>
                </a:r>
                <a:r>
                  <a:rPr lang="en-US" sz="1200" dirty="0" smtClean="0"/>
                  <a:t> Surveillance Biopsy</a:t>
                </a:r>
                <a:endParaRPr lang="en-US" sz="1200" dirty="0"/>
              </a:p>
            </p:txBody>
          </p:sp>
        </p:grpSp>
        <p:pic>
          <p:nvPicPr>
            <p:cNvPr id="27" name="Picture 26"/>
            <p:cNvPicPr>
              <a:picLocks noChangeAspect="1"/>
            </p:cNvPicPr>
            <p:nvPr/>
          </p:nvPicPr>
          <p:blipFill>
            <a:blip r:embed="rId2"/>
            <a:stretch>
              <a:fillRect/>
            </a:stretch>
          </p:blipFill>
          <p:spPr>
            <a:xfrm>
              <a:off x="70513" y="2625964"/>
              <a:ext cx="8820150" cy="3781425"/>
            </a:xfrm>
            <a:prstGeom prst="rect">
              <a:avLst/>
            </a:prstGeom>
          </p:spPr>
        </p:pic>
      </p:grpSp>
      <p:sp>
        <p:nvSpPr>
          <p:cNvPr id="24" name="Title 1"/>
          <p:cNvSpPr txBox="1">
            <a:spLocks/>
          </p:cNvSpPr>
          <p:nvPr/>
        </p:nvSpPr>
        <p:spPr>
          <a:xfrm>
            <a:off x="418417" y="407591"/>
            <a:ext cx="8620298" cy="883708"/>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pitchFamily="1" charset="-128"/>
              </a:defRPr>
            </a:lvl2pPr>
            <a:lvl3pPr algn="ctr" rtl="0" eaLnBrk="1" fontAlgn="base" hangingPunct="1">
              <a:spcBef>
                <a:spcPct val="0"/>
              </a:spcBef>
              <a:spcAft>
                <a:spcPct val="0"/>
              </a:spcAft>
              <a:defRPr sz="4400">
                <a:solidFill>
                  <a:schemeClr val="tx2"/>
                </a:solidFill>
                <a:latin typeface="Arial" charset="0"/>
                <a:ea typeface="ヒラギノ角ゴ Pro W3" pitchFamily="1" charset="-128"/>
              </a:defRPr>
            </a:lvl3pPr>
            <a:lvl4pPr algn="ctr" rtl="0" eaLnBrk="1" fontAlgn="base" hangingPunct="1">
              <a:spcBef>
                <a:spcPct val="0"/>
              </a:spcBef>
              <a:spcAft>
                <a:spcPct val="0"/>
              </a:spcAft>
              <a:defRPr sz="4400">
                <a:solidFill>
                  <a:schemeClr val="tx2"/>
                </a:solidFill>
                <a:latin typeface="Arial" charset="0"/>
                <a:ea typeface="ヒラギノ角ゴ Pro W3" pitchFamily="1" charset="-128"/>
              </a:defRPr>
            </a:lvl4pPr>
            <a:lvl5pPr algn="ctr" rtl="0" eaLnBrk="1" fontAlgn="base" hangingPunct="1">
              <a:spcBef>
                <a:spcPct val="0"/>
              </a:spcBef>
              <a:spcAft>
                <a:spcPct val="0"/>
              </a:spcAft>
              <a:defRPr sz="4400">
                <a:solidFill>
                  <a:schemeClr val="tx2"/>
                </a:solidFill>
                <a:latin typeface="Arial" charset="0"/>
                <a:ea typeface="ヒラギノ角ゴ Pro W3" pitchFamily="1" charset="-128"/>
              </a:defRPr>
            </a:lvl5pPr>
            <a:lvl6pPr marL="457200" algn="ctr" rtl="0" eaLnBrk="1" fontAlgn="base" hangingPunct="1">
              <a:spcBef>
                <a:spcPct val="0"/>
              </a:spcBef>
              <a:spcAft>
                <a:spcPct val="0"/>
              </a:spcAft>
              <a:defRPr sz="4400">
                <a:solidFill>
                  <a:schemeClr val="tx2"/>
                </a:solidFill>
                <a:latin typeface="Arial" charset="0"/>
                <a:ea typeface="ヒラギノ角ゴ Pro W3" pitchFamily="1" charset="-128"/>
              </a:defRPr>
            </a:lvl6pPr>
            <a:lvl7pPr marL="914400" algn="ctr" rtl="0" eaLnBrk="1" fontAlgn="base" hangingPunct="1">
              <a:spcBef>
                <a:spcPct val="0"/>
              </a:spcBef>
              <a:spcAft>
                <a:spcPct val="0"/>
              </a:spcAft>
              <a:defRPr sz="4400">
                <a:solidFill>
                  <a:schemeClr val="tx2"/>
                </a:solidFill>
                <a:latin typeface="Arial" charset="0"/>
                <a:ea typeface="ヒラギノ角ゴ Pro W3" pitchFamily="1"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pitchFamily="1"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pitchFamily="1" charset="-128"/>
              </a:defRPr>
            </a:lvl9pPr>
          </a:lstStyle>
          <a:p>
            <a:r>
              <a:rPr lang="en-US" sz="2844" b="0" kern="0" smtClean="0">
                <a:solidFill>
                  <a:schemeClr val="bg1"/>
                </a:solidFill>
              </a:rPr>
              <a:t>MAST - Time line and Summary of Data Collection</a:t>
            </a:r>
            <a:endParaRPr lang="en-US" sz="2844" b="0" kern="0" dirty="0">
              <a:solidFill>
                <a:schemeClr val="bg1"/>
              </a:solidFill>
            </a:endParaRPr>
          </a:p>
        </p:txBody>
      </p:sp>
    </p:spTree>
    <p:extLst>
      <p:ext uri="{BB962C8B-B14F-4D97-AF65-F5344CB8AC3E}">
        <p14:creationId xmlns:p14="http://schemas.microsoft.com/office/powerpoint/2010/main" val="107275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030" y="1130012"/>
            <a:ext cx="9515475" cy="3600450"/>
          </a:xfrm>
        </p:spPr>
        <p:txBody>
          <a:bodyPr/>
          <a:lstStyle/>
          <a:p>
            <a:pPr>
              <a:defRPr/>
            </a:pPr>
            <a:r>
              <a:rPr lang="en-US" sz="2400" dirty="0"/>
              <a:t>Which constellation of molecular, imaging, and genomic markers add to clinical information for predicting progression on </a:t>
            </a:r>
            <a:r>
              <a:rPr lang="en-US" sz="2400" dirty="0" smtClean="0"/>
              <a:t>AS</a:t>
            </a:r>
          </a:p>
          <a:p>
            <a:pPr>
              <a:buFont typeface="Arial" panose="020B0604020202020204" pitchFamily="34" charset="0"/>
              <a:buChar char="•"/>
            </a:pPr>
            <a:r>
              <a:rPr lang="en-US" sz="2400" dirty="0"/>
              <a:t>M</a:t>
            </a:r>
            <a:r>
              <a:rPr lang="en-US" sz="2400" dirty="0" smtClean="0"/>
              <a:t>ulti-level </a:t>
            </a:r>
            <a:r>
              <a:rPr lang="en-US" sz="2400" dirty="0"/>
              <a:t>vertically integrated map of </a:t>
            </a:r>
            <a:r>
              <a:rPr lang="en-US" sz="2400" dirty="0" smtClean="0"/>
              <a:t>tumors.</a:t>
            </a:r>
          </a:p>
          <a:p>
            <a:pPr>
              <a:buFont typeface="Arial" panose="020B0604020202020204" pitchFamily="34" charset="0"/>
              <a:buChar char="•"/>
            </a:pPr>
            <a:r>
              <a:rPr lang="en-US" sz="2400" dirty="0" smtClean="0"/>
              <a:t>Create </a:t>
            </a:r>
            <a:r>
              <a:rPr lang="en-US" sz="2400" dirty="0"/>
              <a:t>longitudinal multi-level integrated maps.</a:t>
            </a:r>
          </a:p>
          <a:p>
            <a:pPr>
              <a:defRPr/>
            </a:pPr>
            <a:endParaRPr lang="en-US" sz="2400" dirty="0"/>
          </a:p>
          <a:p>
            <a:pPr marL="0" indent="0">
              <a:buNone/>
              <a:defRPr/>
            </a:pPr>
            <a:endParaRPr lang="en-US" sz="2400" dirty="0"/>
          </a:p>
        </p:txBody>
      </p:sp>
      <p:sp>
        <p:nvSpPr>
          <p:cNvPr id="53250" name="Rectangle 5"/>
          <p:cNvSpPr>
            <a:spLocks noChangeArrowheads="1"/>
          </p:cNvSpPr>
          <p:nvPr/>
        </p:nvSpPr>
        <p:spPr bwMode="auto">
          <a:xfrm>
            <a:off x="387061" y="495195"/>
            <a:ext cx="9794081" cy="525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860" tIns="51431" rIns="102860" bIns="51431"/>
          <a:lstStyle/>
          <a:p>
            <a:pPr marL="385763" indent="-385763" defTabSz="1028700">
              <a:spcBef>
                <a:spcPct val="20000"/>
              </a:spcBef>
            </a:pPr>
            <a:r>
              <a:rPr lang="en-US" sz="2925" dirty="0">
                <a:solidFill>
                  <a:srgbClr val="FFFFFF"/>
                </a:solidFill>
                <a:latin typeface="Arial" charset="0"/>
                <a:ea typeface="ヒラギノ角ゴ Pro W3" charset="0"/>
                <a:cs typeface="ヒラギノ角ゴ Pro W3" charset="0"/>
              </a:rPr>
              <a:t>The MIAMI MAST Trial– Questions we Hope to Answer</a:t>
            </a:r>
          </a:p>
        </p:txBody>
      </p:sp>
      <p:grpSp>
        <p:nvGrpSpPr>
          <p:cNvPr id="2" name="Group 1"/>
          <p:cNvGrpSpPr/>
          <p:nvPr/>
        </p:nvGrpSpPr>
        <p:grpSpPr>
          <a:xfrm>
            <a:off x="666044" y="3349389"/>
            <a:ext cx="9028055" cy="3345271"/>
            <a:chOff x="666044" y="3349389"/>
            <a:chExt cx="9028055" cy="3345271"/>
          </a:xfrm>
        </p:grpSpPr>
        <p:cxnSp>
          <p:nvCxnSpPr>
            <p:cNvPr id="4" name="Straight Arrow Connector 3"/>
            <p:cNvCxnSpPr/>
            <p:nvPr/>
          </p:nvCxnSpPr>
          <p:spPr>
            <a:xfrm>
              <a:off x="1609303" y="5665311"/>
              <a:ext cx="7254275" cy="466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70779" y="5720792"/>
              <a:ext cx="285211" cy="300082"/>
            </a:xfrm>
            <a:prstGeom prst="rect">
              <a:avLst/>
            </a:prstGeom>
            <a:noFill/>
          </p:spPr>
          <p:txBody>
            <a:bodyPr wrap="square" rtlCol="0">
              <a:spAutoFit/>
            </a:bodyPr>
            <a:lstStyle/>
            <a:p>
              <a:r>
                <a:rPr lang="en-US" sz="1350" dirty="0"/>
                <a:t>0</a:t>
              </a:r>
            </a:p>
          </p:txBody>
        </p:sp>
        <p:sp>
          <p:nvSpPr>
            <p:cNvPr id="6" name="TextBox 5"/>
            <p:cNvSpPr txBox="1"/>
            <p:nvPr/>
          </p:nvSpPr>
          <p:spPr>
            <a:xfrm>
              <a:off x="919587" y="5330550"/>
              <a:ext cx="1729224" cy="276999"/>
            </a:xfrm>
            <a:prstGeom prst="rect">
              <a:avLst/>
            </a:prstGeom>
            <a:noFill/>
          </p:spPr>
          <p:txBody>
            <a:bodyPr wrap="square" rtlCol="0">
              <a:spAutoFit/>
            </a:bodyPr>
            <a:lstStyle/>
            <a:p>
              <a:r>
                <a:rPr lang="en-US" sz="1200" dirty="0"/>
                <a:t>mpMRI/Biopsy</a:t>
              </a:r>
            </a:p>
          </p:txBody>
        </p:sp>
        <p:sp>
          <p:nvSpPr>
            <p:cNvPr id="7" name="TextBox 6"/>
            <p:cNvSpPr txBox="1"/>
            <p:nvPr/>
          </p:nvSpPr>
          <p:spPr>
            <a:xfrm>
              <a:off x="4804582" y="5720792"/>
              <a:ext cx="863720" cy="300082"/>
            </a:xfrm>
            <a:prstGeom prst="rect">
              <a:avLst/>
            </a:prstGeom>
            <a:noFill/>
          </p:spPr>
          <p:txBody>
            <a:bodyPr wrap="square" rtlCol="0">
              <a:spAutoFit/>
            </a:bodyPr>
            <a:lstStyle/>
            <a:p>
              <a:r>
                <a:rPr lang="en-US" sz="1350" dirty="0"/>
                <a:t>12 </a:t>
              </a:r>
              <a:r>
                <a:rPr lang="en-US" sz="1350" dirty="0" err="1"/>
                <a:t>mo</a:t>
              </a:r>
              <a:endParaRPr lang="en-US" sz="1350" dirty="0"/>
            </a:p>
          </p:txBody>
        </p:sp>
        <p:cxnSp>
          <p:nvCxnSpPr>
            <p:cNvPr id="8" name="Straight Connector 7"/>
            <p:cNvCxnSpPr/>
            <p:nvPr/>
          </p:nvCxnSpPr>
          <p:spPr>
            <a:xfrm>
              <a:off x="1784200" y="5597682"/>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091609" y="5585522"/>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98894" y="5590385"/>
              <a:ext cx="1" cy="14763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803922" y="5610076"/>
              <a:ext cx="668081" cy="300082"/>
            </a:xfrm>
            <a:prstGeom prst="rect">
              <a:avLst/>
            </a:prstGeom>
            <a:noFill/>
          </p:spPr>
          <p:txBody>
            <a:bodyPr wrap="square" rtlCol="0">
              <a:spAutoFit/>
            </a:bodyPr>
            <a:lstStyle/>
            <a:p>
              <a:r>
                <a:rPr lang="en-US" sz="1350" dirty="0"/>
                <a:t>time</a:t>
              </a:r>
            </a:p>
          </p:txBody>
        </p:sp>
        <p:sp>
          <p:nvSpPr>
            <p:cNvPr id="12" name="TextBox 11"/>
            <p:cNvSpPr txBox="1"/>
            <p:nvPr/>
          </p:nvSpPr>
          <p:spPr>
            <a:xfrm>
              <a:off x="4173733" y="5308523"/>
              <a:ext cx="1729224" cy="276999"/>
            </a:xfrm>
            <a:prstGeom prst="rect">
              <a:avLst/>
            </a:prstGeom>
            <a:noFill/>
          </p:spPr>
          <p:txBody>
            <a:bodyPr wrap="square" rtlCol="0">
              <a:spAutoFit/>
            </a:bodyPr>
            <a:lstStyle/>
            <a:p>
              <a:r>
                <a:rPr lang="en-US" sz="1200" dirty="0"/>
                <a:t>mpMRI/Biopsy</a:t>
              </a:r>
            </a:p>
          </p:txBody>
        </p:sp>
        <p:sp>
          <p:nvSpPr>
            <p:cNvPr id="13" name="TextBox 12"/>
            <p:cNvSpPr txBox="1"/>
            <p:nvPr/>
          </p:nvSpPr>
          <p:spPr>
            <a:xfrm>
              <a:off x="7617207" y="5313556"/>
              <a:ext cx="1729224" cy="276999"/>
            </a:xfrm>
            <a:prstGeom prst="rect">
              <a:avLst/>
            </a:prstGeom>
            <a:noFill/>
          </p:spPr>
          <p:txBody>
            <a:bodyPr wrap="square" rtlCol="0">
              <a:spAutoFit/>
            </a:bodyPr>
            <a:lstStyle/>
            <a:p>
              <a:r>
                <a:rPr lang="en-US" sz="1200" dirty="0"/>
                <a:t>mpMRI/Biopsy</a:t>
              </a:r>
            </a:p>
          </p:txBody>
        </p:sp>
        <p:sp>
          <p:nvSpPr>
            <p:cNvPr id="14" name="TextBox 13"/>
            <p:cNvSpPr txBox="1"/>
            <p:nvPr/>
          </p:nvSpPr>
          <p:spPr>
            <a:xfrm>
              <a:off x="8098330" y="5714512"/>
              <a:ext cx="863720" cy="300082"/>
            </a:xfrm>
            <a:prstGeom prst="rect">
              <a:avLst/>
            </a:prstGeom>
            <a:noFill/>
          </p:spPr>
          <p:txBody>
            <a:bodyPr wrap="square" rtlCol="0">
              <a:spAutoFit/>
            </a:bodyPr>
            <a:lstStyle/>
            <a:p>
              <a:r>
                <a:rPr lang="en-US" sz="1350" dirty="0"/>
                <a:t>24 </a:t>
              </a:r>
              <a:r>
                <a:rPr lang="en-US" sz="1350" dirty="0" err="1"/>
                <a:t>mo</a:t>
              </a:r>
              <a:endParaRPr lang="en-US" sz="1350" dirty="0"/>
            </a:p>
          </p:txBody>
        </p:sp>
        <p:sp>
          <p:nvSpPr>
            <p:cNvPr id="15" name="Rectangle 14"/>
            <p:cNvSpPr/>
            <p:nvPr/>
          </p:nvSpPr>
          <p:spPr bwMode="auto">
            <a:xfrm>
              <a:off x="666044" y="3366420"/>
              <a:ext cx="2953104" cy="1979913"/>
            </a:xfrm>
            <a:prstGeom prst="rect">
              <a:avLst/>
            </a:prstGeom>
            <a:noFill/>
            <a:ln w="25400" cap="flat" cmpd="sng" algn="ctr">
              <a:solidFill>
                <a:schemeClr val="accent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639763" eaLnBrk="0" hangingPunct="0"/>
              <a:endParaRPr lang="en-US" sz="1700" b="0">
                <a:solidFill>
                  <a:schemeClr val="tx1"/>
                </a:solidFill>
                <a:latin typeface="Arial" charset="0"/>
                <a:ea typeface="ヒラギノ角ゴ Pro W3" pitchFamily="1" charset="-128"/>
              </a:endParaRPr>
            </a:p>
          </p:txBody>
        </p:sp>
        <p:grpSp>
          <p:nvGrpSpPr>
            <p:cNvPr id="16" name="Group 15"/>
            <p:cNvGrpSpPr/>
            <p:nvPr/>
          </p:nvGrpSpPr>
          <p:grpSpPr>
            <a:xfrm>
              <a:off x="812286" y="3459606"/>
              <a:ext cx="2665588" cy="1835561"/>
              <a:chOff x="1488040" y="396656"/>
              <a:chExt cx="7748112" cy="6133291"/>
            </a:xfrm>
          </p:grpSpPr>
          <p:grpSp>
            <p:nvGrpSpPr>
              <p:cNvPr id="17" name="Group 16"/>
              <p:cNvGrpSpPr/>
              <p:nvPr/>
            </p:nvGrpSpPr>
            <p:grpSpPr>
              <a:xfrm>
                <a:off x="1488040" y="1816968"/>
                <a:ext cx="7748112" cy="4712979"/>
                <a:chOff x="1488040" y="1816968"/>
                <a:chExt cx="7748112" cy="4712979"/>
              </a:xfrm>
            </p:grpSpPr>
            <p:pic>
              <p:nvPicPr>
                <p:cNvPr id="26" name="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7315" b="25833"/>
                <a:stretch/>
              </p:blipFill>
              <p:spPr>
                <a:xfrm>
                  <a:off x="1488040" y="2290897"/>
                  <a:ext cx="2983820" cy="2614333"/>
                </a:xfrm>
                <a:prstGeom prst="rect">
                  <a:avLst/>
                </a:prstGeom>
                <a:ln w="25400">
                  <a:solidFill>
                    <a:srgbClr val="002060"/>
                  </a:solidFill>
                </a:ln>
              </p:spPr>
            </p:pic>
            <p:pic>
              <p:nvPicPr>
                <p:cNvPr id="27" name="Picture 26"/>
                <p:cNvPicPr>
                  <a:picLocks noChangeAspect="1"/>
                </p:cNvPicPr>
                <p:nvPr/>
              </p:nvPicPr>
              <p:blipFill>
                <a:blip r:embed="rId5"/>
                <a:stretch>
                  <a:fillRect/>
                </a:stretch>
              </p:blipFill>
              <p:spPr>
                <a:xfrm>
                  <a:off x="4758968" y="1816968"/>
                  <a:ext cx="3257983" cy="1518702"/>
                </a:xfrm>
                <a:prstGeom prst="rect">
                  <a:avLst/>
                </a:prstGeom>
                <a:ln w="25400">
                  <a:solidFill>
                    <a:srgbClr val="002060"/>
                  </a:solidFill>
                </a:ln>
              </p:spPr>
            </p:pic>
            <p:pic>
              <p:nvPicPr>
                <p:cNvPr id="28" name="Picture 27"/>
                <p:cNvPicPr>
                  <a:picLocks noChangeAspect="1"/>
                </p:cNvPicPr>
                <p:nvPr/>
              </p:nvPicPr>
              <p:blipFill>
                <a:blip r:embed="rId6"/>
                <a:stretch>
                  <a:fillRect/>
                </a:stretch>
              </p:blipFill>
              <p:spPr>
                <a:xfrm>
                  <a:off x="4758968" y="3816627"/>
                  <a:ext cx="3257984" cy="1494120"/>
                </a:xfrm>
                <a:prstGeom prst="rect">
                  <a:avLst/>
                </a:prstGeom>
                <a:ln w="25400">
                  <a:solidFill>
                    <a:srgbClr val="002060"/>
                  </a:solidFill>
                </a:ln>
              </p:spPr>
            </p:pic>
            <p:pic>
              <p:nvPicPr>
                <p:cNvPr id="29" name="Picture 28"/>
                <p:cNvPicPr>
                  <a:picLocks noChangeAspect="1"/>
                </p:cNvPicPr>
                <p:nvPr/>
              </p:nvPicPr>
              <p:blipFill>
                <a:blip r:embed="rId5"/>
                <a:stretch>
                  <a:fillRect/>
                </a:stretch>
              </p:blipFill>
              <p:spPr>
                <a:xfrm>
                  <a:off x="4911368" y="1969368"/>
                  <a:ext cx="3257983" cy="1518702"/>
                </a:xfrm>
                <a:prstGeom prst="rect">
                  <a:avLst/>
                </a:prstGeom>
                <a:ln w="25400">
                  <a:solidFill>
                    <a:srgbClr val="002060"/>
                  </a:solidFill>
                </a:ln>
              </p:spPr>
            </p:pic>
            <p:pic>
              <p:nvPicPr>
                <p:cNvPr id="30" name="Picture 29"/>
                <p:cNvPicPr>
                  <a:picLocks noChangeAspect="1"/>
                </p:cNvPicPr>
                <p:nvPr/>
              </p:nvPicPr>
              <p:blipFill>
                <a:blip r:embed="rId5"/>
                <a:stretch>
                  <a:fillRect/>
                </a:stretch>
              </p:blipFill>
              <p:spPr>
                <a:xfrm>
                  <a:off x="5063768" y="2121768"/>
                  <a:ext cx="3257983" cy="1518702"/>
                </a:xfrm>
                <a:prstGeom prst="rect">
                  <a:avLst/>
                </a:prstGeom>
                <a:ln w="25400">
                  <a:solidFill>
                    <a:srgbClr val="002060"/>
                  </a:solidFill>
                </a:ln>
              </p:spPr>
            </p:pic>
            <p:pic>
              <p:nvPicPr>
                <p:cNvPr id="31" name="Picture 30"/>
                <p:cNvPicPr>
                  <a:picLocks noChangeAspect="1"/>
                </p:cNvPicPr>
                <p:nvPr/>
              </p:nvPicPr>
              <p:blipFill>
                <a:blip r:embed="rId5"/>
                <a:stretch>
                  <a:fillRect/>
                </a:stretch>
              </p:blipFill>
              <p:spPr>
                <a:xfrm>
                  <a:off x="5216168" y="2274168"/>
                  <a:ext cx="3257983" cy="1518702"/>
                </a:xfrm>
                <a:prstGeom prst="rect">
                  <a:avLst/>
                </a:prstGeom>
                <a:ln w="25400">
                  <a:solidFill>
                    <a:srgbClr val="002060"/>
                  </a:solidFill>
                </a:ln>
              </p:spPr>
            </p:pic>
            <p:pic>
              <p:nvPicPr>
                <p:cNvPr id="32" name="Picture 31"/>
                <p:cNvPicPr>
                  <a:picLocks noChangeAspect="1"/>
                </p:cNvPicPr>
                <p:nvPr/>
              </p:nvPicPr>
              <p:blipFill>
                <a:blip r:embed="rId5"/>
                <a:stretch>
                  <a:fillRect/>
                </a:stretch>
              </p:blipFill>
              <p:spPr>
                <a:xfrm>
                  <a:off x="5368568" y="2426568"/>
                  <a:ext cx="3257983" cy="1518702"/>
                </a:xfrm>
                <a:prstGeom prst="rect">
                  <a:avLst/>
                </a:prstGeom>
                <a:ln w="25400">
                  <a:solidFill>
                    <a:srgbClr val="002060"/>
                  </a:solidFill>
                </a:ln>
              </p:spPr>
            </p:pic>
            <p:pic>
              <p:nvPicPr>
                <p:cNvPr id="33" name="Picture 32"/>
                <p:cNvPicPr>
                  <a:picLocks noChangeAspect="1"/>
                </p:cNvPicPr>
                <p:nvPr/>
              </p:nvPicPr>
              <p:blipFill>
                <a:blip r:embed="rId5"/>
                <a:stretch>
                  <a:fillRect/>
                </a:stretch>
              </p:blipFill>
              <p:spPr>
                <a:xfrm>
                  <a:off x="5520968" y="2578968"/>
                  <a:ext cx="3257983" cy="1518702"/>
                </a:xfrm>
                <a:prstGeom prst="rect">
                  <a:avLst/>
                </a:prstGeom>
                <a:ln w="25400">
                  <a:solidFill>
                    <a:srgbClr val="002060"/>
                  </a:solidFill>
                </a:ln>
              </p:spPr>
            </p:pic>
            <p:pic>
              <p:nvPicPr>
                <p:cNvPr id="34" name="Picture 33"/>
                <p:cNvPicPr>
                  <a:picLocks noChangeAspect="1"/>
                </p:cNvPicPr>
                <p:nvPr/>
              </p:nvPicPr>
              <p:blipFill>
                <a:blip r:embed="rId5"/>
                <a:stretch>
                  <a:fillRect/>
                </a:stretch>
              </p:blipFill>
              <p:spPr>
                <a:xfrm>
                  <a:off x="5673368" y="2731368"/>
                  <a:ext cx="3257983" cy="1518702"/>
                </a:xfrm>
                <a:prstGeom prst="rect">
                  <a:avLst/>
                </a:prstGeom>
                <a:ln w="25400">
                  <a:solidFill>
                    <a:srgbClr val="002060"/>
                  </a:solidFill>
                </a:ln>
              </p:spPr>
            </p:pic>
            <p:pic>
              <p:nvPicPr>
                <p:cNvPr id="35" name="Picture 34"/>
                <p:cNvPicPr>
                  <a:picLocks noChangeAspect="1"/>
                </p:cNvPicPr>
                <p:nvPr/>
              </p:nvPicPr>
              <p:blipFill>
                <a:blip r:embed="rId6"/>
                <a:stretch>
                  <a:fillRect/>
                </a:stretch>
              </p:blipFill>
              <p:spPr>
                <a:xfrm>
                  <a:off x="4911368" y="3969027"/>
                  <a:ext cx="3257984" cy="1494120"/>
                </a:xfrm>
                <a:prstGeom prst="rect">
                  <a:avLst/>
                </a:prstGeom>
                <a:ln w="25400">
                  <a:solidFill>
                    <a:srgbClr val="002060"/>
                  </a:solidFill>
                </a:ln>
              </p:spPr>
            </p:pic>
            <p:pic>
              <p:nvPicPr>
                <p:cNvPr id="36" name="Picture 35"/>
                <p:cNvPicPr>
                  <a:picLocks noChangeAspect="1"/>
                </p:cNvPicPr>
                <p:nvPr/>
              </p:nvPicPr>
              <p:blipFill>
                <a:blip r:embed="rId6"/>
                <a:stretch>
                  <a:fillRect/>
                </a:stretch>
              </p:blipFill>
              <p:spPr>
                <a:xfrm>
                  <a:off x="5063768" y="4121427"/>
                  <a:ext cx="3257984" cy="1494120"/>
                </a:xfrm>
                <a:prstGeom prst="rect">
                  <a:avLst/>
                </a:prstGeom>
                <a:ln w="25400">
                  <a:solidFill>
                    <a:srgbClr val="002060"/>
                  </a:solidFill>
                </a:ln>
              </p:spPr>
            </p:pic>
            <p:pic>
              <p:nvPicPr>
                <p:cNvPr id="37" name="Picture 36"/>
                <p:cNvPicPr>
                  <a:picLocks noChangeAspect="1"/>
                </p:cNvPicPr>
                <p:nvPr/>
              </p:nvPicPr>
              <p:blipFill>
                <a:blip r:embed="rId6"/>
                <a:stretch>
                  <a:fillRect/>
                </a:stretch>
              </p:blipFill>
              <p:spPr>
                <a:xfrm>
                  <a:off x="5216168" y="4273827"/>
                  <a:ext cx="3257984" cy="1494120"/>
                </a:xfrm>
                <a:prstGeom prst="rect">
                  <a:avLst/>
                </a:prstGeom>
                <a:ln w="25400">
                  <a:solidFill>
                    <a:srgbClr val="002060"/>
                  </a:solidFill>
                </a:ln>
              </p:spPr>
            </p:pic>
            <p:pic>
              <p:nvPicPr>
                <p:cNvPr id="38" name="Picture 37"/>
                <p:cNvPicPr>
                  <a:picLocks noChangeAspect="1"/>
                </p:cNvPicPr>
                <p:nvPr/>
              </p:nvPicPr>
              <p:blipFill>
                <a:blip r:embed="rId6"/>
                <a:stretch>
                  <a:fillRect/>
                </a:stretch>
              </p:blipFill>
              <p:spPr>
                <a:xfrm>
                  <a:off x="5368568" y="4426227"/>
                  <a:ext cx="3257984" cy="1494120"/>
                </a:xfrm>
                <a:prstGeom prst="rect">
                  <a:avLst/>
                </a:prstGeom>
                <a:ln w="25400">
                  <a:solidFill>
                    <a:srgbClr val="002060"/>
                  </a:solidFill>
                </a:ln>
              </p:spPr>
            </p:pic>
            <p:pic>
              <p:nvPicPr>
                <p:cNvPr id="39" name="Picture 38"/>
                <p:cNvPicPr>
                  <a:picLocks noChangeAspect="1"/>
                </p:cNvPicPr>
                <p:nvPr/>
              </p:nvPicPr>
              <p:blipFill>
                <a:blip r:embed="rId6"/>
                <a:stretch>
                  <a:fillRect/>
                </a:stretch>
              </p:blipFill>
              <p:spPr>
                <a:xfrm>
                  <a:off x="5520968" y="4578627"/>
                  <a:ext cx="3257984" cy="1494120"/>
                </a:xfrm>
                <a:prstGeom prst="rect">
                  <a:avLst/>
                </a:prstGeom>
                <a:ln w="25400">
                  <a:solidFill>
                    <a:srgbClr val="002060"/>
                  </a:solidFill>
                </a:ln>
              </p:spPr>
            </p:pic>
            <p:pic>
              <p:nvPicPr>
                <p:cNvPr id="40" name="Picture 39"/>
                <p:cNvPicPr>
                  <a:picLocks noChangeAspect="1"/>
                </p:cNvPicPr>
                <p:nvPr/>
              </p:nvPicPr>
              <p:blipFill>
                <a:blip r:embed="rId6"/>
                <a:stretch>
                  <a:fillRect/>
                </a:stretch>
              </p:blipFill>
              <p:spPr>
                <a:xfrm>
                  <a:off x="5673368" y="4731027"/>
                  <a:ext cx="3257984" cy="1494120"/>
                </a:xfrm>
                <a:prstGeom prst="rect">
                  <a:avLst/>
                </a:prstGeom>
                <a:ln w="25400">
                  <a:solidFill>
                    <a:srgbClr val="002060"/>
                  </a:solidFill>
                </a:ln>
              </p:spPr>
            </p:pic>
            <p:pic>
              <p:nvPicPr>
                <p:cNvPr id="41" name="Picture 40"/>
                <p:cNvPicPr>
                  <a:picLocks noChangeAspect="1"/>
                </p:cNvPicPr>
                <p:nvPr/>
              </p:nvPicPr>
              <p:blipFill>
                <a:blip r:embed="rId6"/>
                <a:stretch>
                  <a:fillRect/>
                </a:stretch>
              </p:blipFill>
              <p:spPr>
                <a:xfrm>
                  <a:off x="5825768" y="4883427"/>
                  <a:ext cx="3257984" cy="1494120"/>
                </a:xfrm>
                <a:prstGeom prst="rect">
                  <a:avLst/>
                </a:prstGeom>
                <a:ln w="25400">
                  <a:solidFill>
                    <a:srgbClr val="002060"/>
                  </a:solidFill>
                </a:ln>
              </p:spPr>
            </p:pic>
            <p:pic>
              <p:nvPicPr>
                <p:cNvPr id="42" name="Picture 41"/>
                <p:cNvPicPr>
                  <a:picLocks noChangeAspect="1"/>
                </p:cNvPicPr>
                <p:nvPr/>
              </p:nvPicPr>
              <p:blipFill>
                <a:blip r:embed="rId6"/>
                <a:stretch>
                  <a:fillRect/>
                </a:stretch>
              </p:blipFill>
              <p:spPr>
                <a:xfrm>
                  <a:off x="5978168" y="5035827"/>
                  <a:ext cx="3257984" cy="1494120"/>
                </a:xfrm>
                <a:prstGeom prst="rect">
                  <a:avLst/>
                </a:prstGeom>
                <a:ln w="25400">
                  <a:solidFill>
                    <a:srgbClr val="002060"/>
                  </a:solidFill>
                </a:ln>
              </p:spPr>
            </p:pic>
            <p:pic>
              <p:nvPicPr>
                <p:cNvPr id="43" name="Picture 42"/>
                <p:cNvPicPr>
                  <a:picLocks noChangeAspect="1"/>
                </p:cNvPicPr>
                <p:nvPr/>
              </p:nvPicPr>
              <p:blipFill>
                <a:blip r:embed="rId5"/>
                <a:stretch>
                  <a:fillRect/>
                </a:stretch>
              </p:blipFill>
              <p:spPr>
                <a:xfrm>
                  <a:off x="5825768" y="2883768"/>
                  <a:ext cx="3257983" cy="1518702"/>
                </a:xfrm>
                <a:prstGeom prst="rect">
                  <a:avLst/>
                </a:prstGeom>
                <a:ln w="25400">
                  <a:solidFill>
                    <a:srgbClr val="002060"/>
                  </a:solidFill>
                </a:ln>
              </p:spPr>
            </p:pic>
          </p:grpSp>
          <p:grpSp>
            <p:nvGrpSpPr>
              <p:cNvPr id="18" name="Group 17"/>
              <p:cNvGrpSpPr/>
              <p:nvPr/>
            </p:nvGrpSpPr>
            <p:grpSpPr>
              <a:xfrm>
                <a:off x="4795555" y="396656"/>
                <a:ext cx="4172384" cy="2038425"/>
                <a:chOff x="4795555" y="396656"/>
                <a:chExt cx="4172384" cy="2038425"/>
              </a:xfrm>
            </p:grpSpPr>
            <p:pic>
              <p:nvPicPr>
                <p:cNvPr id="19" name="Picture 18"/>
                <p:cNvPicPr>
                  <a:picLocks noChangeAspect="1"/>
                </p:cNvPicPr>
                <p:nvPr/>
              </p:nvPicPr>
              <p:blipFill>
                <a:blip r:embed="rId7"/>
                <a:stretch>
                  <a:fillRect/>
                </a:stretch>
              </p:blipFill>
              <p:spPr>
                <a:xfrm>
                  <a:off x="4795555" y="396656"/>
                  <a:ext cx="3257984" cy="1124025"/>
                </a:xfrm>
                <a:prstGeom prst="rect">
                  <a:avLst/>
                </a:prstGeom>
                <a:ln w="25400">
                  <a:solidFill>
                    <a:srgbClr val="002060"/>
                  </a:solidFill>
                </a:ln>
              </p:spPr>
            </p:pic>
            <p:pic>
              <p:nvPicPr>
                <p:cNvPr id="20" name="Picture 19"/>
                <p:cNvPicPr>
                  <a:picLocks noChangeAspect="1"/>
                </p:cNvPicPr>
                <p:nvPr/>
              </p:nvPicPr>
              <p:blipFill>
                <a:blip r:embed="rId7"/>
                <a:stretch>
                  <a:fillRect/>
                </a:stretch>
              </p:blipFill>
              <p:spPr>
                <a:xfrm>
                  <a:off x="4947955" y="549056"/>
                  <a:ext cx="3257984" cy="1124025"/>
                </a:xfrm>
                <a:prstGeom prst="rect">
                  <a:avLst/>
                </a:prstGeom>
                <a:ln w="25400">
                  <a:solidFill>
                    <a:srgbClr val="002060"/>
                  </a:solidFill>
                </a:ln>
              </p:spPr>
            </p:pic>
            <p:pic>
              <p:nvPicPr>
                <p:cNvPr id="21" name="Picture 20"/>
                <p:cNvPicPr>
                  <a:picLocks noChangeAspect="1"/>
                </p:cNvPicPr>
                <p:nvPr/>
              </p:nvPicPr>
              <p:blipFill>
                <a:blip r:embed="rId7"/>
                <a:stretch>
                  <a:fillRect/>
                </a:stretch>
              </p:blipFill>
              <p:spPr>
                <a:xfrm>
                  <a:off x="5100355" y="701456"/>
                  <a:ext cx="3257984" cy="1124025"/>
                </a:xfrm>
                <a:prstGeom prst="rect">
                  <a:avLst/>
                </a:prstGeom>
                <a:ln w="25400">
                  <a:solidFill>
                    <a:srgbClr val="002060"/>
                  </a:solidFill>
                </a:ln>
              </p:spPr>
            </p:pic>
            <p:pic>
              <p:nvPicPr>
                <p:cNvPr id="22" name="Picture 21"/>
                <p:cNvPicPr>
                  <a:picLocks noChangeAspect="1"/>
                </p:cNvPicPr>
                <p:nvPr/>
              </p:nvPicPr>
              <p:blipFill>
                <a:blip r:embed="rId7"/>
                <a:stretch>
                  <a:fillRect/>
                </a:stretch>
              </p:blipFill>
              <p:spPr>
                <a:xfrm>
                  <a:off x="5252755" y="853856"/>
                  <a:ext cx="3257984" cy="1124025"/>
                </a:xfrm>
                <a:prstGeom prst="rect">
                  <a:avLst/>
                </a:prstGeom>
                <a:ln w="25400">
                  <a:solidFill>
                    <a:srgbClr val="002060"/>
                  </a:solidFill>
                </a:ln>
              </p:spPr>
            </p:pic>
            <p:pic>
              <p:nvPicPr>
                <p:cNvPr id="23" name="Picture 22"/>
                <p:cNvPicPr>
                  <a:picLocks noChangeAspect="1"/>
                </p:cNvPicPr>
                <p:nvPr/>
              </p:nvPicPr>
              <p:blipFill>
                <a:blip r:embed="rId7"/>
                <a:stretch>
                  <a:fillRect/>
                </a:stretch>
              </p:blipFill>
              <p:spPr>
                <a:xfrm>
                  <a:off x="5405155" y="1006256"/>
                  <a:ext cx="3257984" cy="1124025"/>
                </a:xfrm>
                <a:prstGeom prst="rect">
                  <a:avLst/>
                </a:prstGeom>
                <a:ln w="25400">
                  <a:solidFill>
                    <a:srgbClr val="002060"/>
                  </a:solidFill>
                </a:ln>
              </p:spPr>
            </p:pic>
            <p:pic>
              <p:nvPicPr>
                <p:cNvPr id="24" name="Picture 23"/>
                <p:cNvPicPr>
                  <a:picLocks noChangeAspect="1"/>
                </p:cNvPicPr>
                <p:nvPr/>
              </p:nvPicPr>
              <p:blipFill>
                <a:blip r:embed="rId7"/>
                <a:stretch>
                  <a:fillRect/>
                </a:stretch>
              </p:blipFill>
              <p:spPr>
                <a:xfrm>
                  <a:off x="5557555" y="1158656"/>
                  <a:ext cx="3257984" cy="1124025"/>
                </a:xfrm>
                <a:prstGeom prst="rect">
                  <a:avLst/>
                </a:prstGeom>
                <a:ln w="25400">
                  <a:solidFill>
                    <a:srgbClr val="002060"/>
                  </a:solidFill>
                </a:ln>
              </p:spPr>
            </p:pic>
            <p:pic>
              <p:nvPicPr>
                <p:cNvPr id="25" name="Picture 24"/>
                <p:cNvPicPr>
                  <a:picLocks noChangeAspect="1"/>
                </p:cNvPicPr>
                <p:nvPr/>
              </p:nvPicPr>
              <p:blipFill>
                <a:blip r:embed="rId7"/>
                <a:stretch>
                  <a:fillRect/>
                </a:stretch>
              </p:blipFill>
              <p:spPr>
                <a:xfrm>
                  <a:off x="5709955" y="1311056"/>
                  <a:ext cx="3257984" cy="1124025"/>
                </a:xfrm>
                <a:prstGeom prst="rect">
                  <a:avLst/>
                </a:prstGeom>
                <a:ln w="25400">
                  <a:solidFill>
                    <a:srgbClr val="002060"/>
                  </a:solidFill>
                </a:ln>
              </p:spPr>
            </p:pic>
          </p:grpSp>
        </p:grpSp>
        <p:sp>
          <p:nvSpPr>
            <p:cNvPr id="44" name="Rectangle 43"/>
            <p:cNvSpPr/>
            <p:nvPr/>
          </p:nvSpPr>
          <p:spPr bwMode="auto">
            <a:xfrm>
              <a:off x="3713088" y="3358875"/>
              <a:ext cx="2953104" cy="1979913"/>
            </a:xfrm>
            <a:prstGeom prst="rect">
              <a:avLst/>
            </a:prstGeom>
            <a:noFill/>
            <a:ln w="25400" cap="flat" cmpd="sng" algn="ctr">
              <a:solidFill>
                <a:schemeClr val="accent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639763" eaLnBrk="0" hangingPunct="0"/>
              <a:endParaRPr lang="en-US" sz="1700" b="0">
                <a:solidFill>
                  <a:schemeClr val="tx1"/>
                </a:solidFill>
                <a:latin typeface="Arial" charset="0"/>
                <a:ea typeface="ヒラギノ角ゴ Pro W3" pitchFamily="1" charset="-128"/>
              </a:endParaRPr>
            </a:p>
          </p:txBody>
        </p:sp>
        <p:grpSp>
          <p:nvGrpSpPr>
            <p:cNvPr id="45" name="Group 44"/>
            <p:cNvGrpSpPr/>
            <p:nvPr/>
          </p:nvGrpSpPr>
          <p:grpSpPr>
            <a:xfrm>
              <a:off x="3859330" y="3443823"/>
              <a:ext cx="2665588" cy="1835561"/>
              <a:chOff x="1488040" y="396656"/>
              <a:chExt cx="7748112" cy="6133291"/>
            </a:xfrm>
          </p:grpSpPr>
          <p:grpSp>
            <p:nvGrpSpPr>
              <p:cNvPr id="46" name="Group 45"/>
              <p:cNvGrpSpPr/>
              <p:nvPr/>
            </p:nvGrpSpPr>
            <p:grpSpPr>
              <a:xfrm>
                <a:off x="1488040" y="1816968"/>
                <a:ext cx="7748112" cy="4712979"/>
                <a:chOff x="1488040" y="1816968"/>
                <a:chExt cx="7748112" cy="4712979"/>
              </a:xfrm>
            </p:grpSpPr>
            <p:pic>
              <p:nvPicPr>
                <p:cNvPr id="55" name="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7315" b="25833"/>
                <a:stretch/>
              </p:blipFill>
              <p:spPr>
                <a:xfrm>
                  <a:off x="1488040" y="2290897"/>
                  <a:ext cx="2983820" cy="2614333"/>
                </a:xfrm>
                <a:prstGeom prst="rect">
                  <a:avLst/>
                </a:prstGeom>
                <a:ln w="25400">
                  <a:solidFill>
                    <a:srgbClr val="002060"/>
                  </a:solidFill>
                </a:ln>
              </p:spPr>
            </p:pic>
            <p:pic>
              <p:nvPicPr>
                <p:cNvPr id="56" name="Picture 55"/>
                <p:cNvPicPr>
                  <a:picLocks noChangeAspect="1"/>
                </p:cNvPicPr>
                <p:nvPr/>
              </p:nvPicPr>
              <p:blipFill>
                <a:blip r:embed="rId5"/>
                <a:stretch>
                  <a:fillRect/>
                </a:stretch>
              </p:blipFill>
              <p:spPr>
                <a:xfrm>
                  <a:off x="4758968" y="1816968"/>
                  <a:ext cx="3257983" cy="1518702"/>
                </a:xfrm>
                <a:prstGeom prst="rect">
                  <a:avLst/>
                </a:prstGeom>
                <a:ln w="25400">
                  <a:solidFill>
                    <a:srgbClr val="002060"/>
                  </a:solidFill>
                </a:ln>
              </p:spPr>
            </p:pic>
            <p:pic>
              <p:nvPicPr>
                <p:cNvPr id="57" name="Picture 56"/>
                <p:cNvPicPr>
                  <a:picLocks noChangeAspect="1"/>
                </p:cNvPicPr>
                <p:nvPr/>
              </p:nvPicPr>
              <p:blipFill>
                <a:blip r:embed="rId6"/>
                <a:stretch>
                  <a:fillRect/>
                </a:stretch>
              </p:blipFill>
              <p:spPr>
                <a:xfrm>
                  <a:off x="4758968" y="3816627"/>
                  <a:ext cx="3257984" cy="1494120"/>
                </a:xfrm>
                <a:prstGeom prst="rect">
                  <a:avLst/>
                </a:prstGeom>
                <a:ln w="25400">
                  <a:solidFill>
                    <a:srgbClr val="002060"/>
                  </a:solidFill>
                </a:ln>
              </p:spPr>
            </p:pic>
            <p:pic>
              <p:nvPicPr>
                <p:cNvPr id="58" name="Picture 57"/>
                <p:cNvPicPr>
                  <a:picLocks noChangeAspect="1"/>
                </p:cNvPicPr>
                <p:nvPr/>
              </p:nvPicPr>
              <p:blipFill>
                <a:blip r:embed="rId5"/>
                <a:stretch>
                  <a:fillRect/>
                </a:stretch>
              </p:blipFill>
              <p:spPr>
                <a:xfrm>
                  <a:off x="4911368" y="1969368"/>
                  <a:ext cx="3257983" cy="1518702"/>
                </a:xfrm>
                <a:prstGeom prst="rect">
                  <a:avLst/>
                </a:prstGeom>
                <a:ln w="25400">
                  <a:solidFill>
                    <a:srgbClr val="002060"/>
                  </a:solidFill>
                </a:ln>
              </p:spPr>
            </p:pic>
            <p:pic>
              <p:nvPicPr>
                <p:cNvPr id="59" name="Picture 58"/>
                <p:cNvPicPr>
                  <a:picLocks noChangeAspect="1"/>
                </p:cNvPicPr>
                <p:nvPr/>
              </p:nvPicPr>
              <p:blipFill>
                <a:blip r:embed="rId5"/>
                <a:stretch>
                  <a:fillRect/>
                </a:stretch>
              </p:blipFill>
              <p:spPr>
                <a:xfrm>
                  <a:off x="5063768" y="2121768"/>
                  <a:ext cx="3257983" cy="1518702"/>
                </a:xfrm>
                <a:prstGeom prst="rect">
                  <a:avLst/>
                </a:prstGeom>
                <a:ln w="25400">
                  <a:solidFill>
                    <a:srgbClr val="002060"/>
                  </a:solidFill>
                </a:ln>
              </p:spPr>
            </p:pic>
            <p:pic>
              <p:nvPicPr>
                <p:cNvPr id="60" name="Picture 59"/>
                <p:cNvPicPr>
                  <a:picLocks noChangeAspect="1"/>
                </p:cNvPicPr>
                <p:nvPr/>
              </p:nvPicPr>
              <p:blipFill>
                <a:blip r:embed="rId5"/>
                <a:stretch>
                  <a:fillRect/>
                </a:stretch>
              </p:blipFill>
              <p:spPr>
                <a:xfrm>
                  <a:off x="5216168" y="2274168"/>
                  <a:ext cx="3257983" cy="1518702"/>
                </a:xfrm>
                <a:prstGeom prst="rect">
                  <a:avLst/>
                </a:prstGeom>
                <a:ln w="25400">
                  <a:solidFill>
                    <a:srgbClr val="002060"/>
                  </a:solidFill>
                </a:ln>
              </p:spPr>
            </p:pic>
            <p:pic>
              <p:nvPicPr>
                <p:cNvPr id="61" name="Picture 60"/>
                <p:cNvPicPr>
                  <a:picLocks noChangeAspect="1"/>
                </p:cNvPicPr>
                <p:nvPr/>
              </p:nvPicPr>
              <p:blipFill>
                <a:blip r:embed="rId5"/>
                <a:stretch>
                  <a:fillRect/>
                </a:stretch>
              </p:blipFill>
              <p:spPr>
                <a:xfrm>
                  <a:off x="5368568" y="2426568"/>
                  <a:ext cx="3257983" cy="1518702"/>
                </a:xfrm>
                <a:prstGeom prst="rect">
                  <a:avLst/>
                </a:prstGeom>
                <a:ln w="25400">
                  <a:solidFill>
                    <a:srgbClr val="002060"/>
                  </a:solidFill>
                </a:ln>
              </p:spPr>
            </p:pic>
            <p:pic>
              <p:nvPicPr>
                <p:cNvPr id="62" name="Picture 61"/>
                <p:cNvPicPr>
                  <a:picLocks noChangeAspect="1"/>
                </p:cNvPicPr>
                <p:nvPr/>
              </p:nvPicPr>
              <p:blipFill>
                <a:blip r:embed="rId5"/>
                <a:stretch>
                  <a:fillRect/>
                </a:stretch>
              </p:blipFill>
              <p:spPr>
                <a:xfrm>
                  <a:off x="5520968" y="2578968"/>
                  <a:ext cx="3257983" cy="1518702"/>
                </a:xfrm>
                <a:prstGeom prst="rect">
                  <a:avLst/>
                </a:prstGeom>
                <a:ln w="25400">
                  <a:solidFill>
                    <a:srgbClr val="002060"/>
                  </a:solidFill>
                </a:ln>
              </p:spPr>
            </p:pic>
            <p:pic>
              <p:nvPicPr>
                <p:cNvPr id="63" name="Picture 62"/>
                <p:cNvPicPr>
                  <a:picLocks noChangeAspect="1"/>
                </p:cNvPicPr>
                <p:nvPr/>
              </p:nvPicPr>
              <p:blipFill>
                <a:blip r:embed="rId5"/>
                <a:stretch>
                  <a:fillRect/>
                </a:stretch>
              </p:blipFill>
              <p:spPr>
                <a:xfrm>
                  <a:off x="5673368" y="2731368"/>
                  <a:ext cx="3257983" cy="1518702"/>
                </a:xfrm>
                <a:prstGeom prst="rect">
                  <a:avLst/>
                </a:prstGeom>
                <a:ln w="25400">
                  <a:solidFill>
                    <a:srgbClr val="002060"/>
                  </a:solidFill>
                </a:ln>
              </p:spPr>
            </p:pic>
            <p:pic>
              <p:nvPicPr>
                <p:cNvPr id="64" name="Picture 63"/>
                <p:cNvPicPr>
                  <a:picLocks noChangeAspect="1"/>
                </p:cNvPicPr>
                <p:nvPr/>
              </p:nvPicPr>
              <p:blipFill>
                <a:blip r:embed="rId6"/>
                <a:stretch>
                  <a:fillRect/>
                </a:stretch>
              </p:blipFill>
              <p:spPr>
                <a:xfrm>
                  <a:off x="4911368" y="3969027"/>
                  <a:ext cx="3257984" cy="1494120"/>
                </a:xfrm>
                <a:prstGeom prst="rect">
                  <a:avLst/>
                </a:prstGeom>
                <a:ln w="25400">
                  <a:solidFill>
                    <a:srgbClr val="002060"/>
                  </a:solidFill>
                </a:ln>
              </p:spPr>
            </p:pic>
            <p:pic>
              <p:nvPicPr>
                <p:cNvPr id="65" name="Picture 64"/>
                <p:cNvPicPr>
                  <a:picLocks noChangeAspect="1"/>
                </p:cNvPicPr>
                <p:nvPr/>
              </p:nvPicPr>
              <p:blipFill>
                <a:blip r:embed="rId6"/>
                <a:stretch>
                  <a:fillRect/>
                </a:stretch>
              </p:blipFill>
              <p:spPr>
                <a:xfrm>
                  <a:off x="5063768" y="4121427"/>
                  <a:ext cx="3257984" cy="1494120"/>
                </a:xfrm>
                <a:prstGeom prst="rect">
                  <a:avLst/>
                </a:prstGeom>
                <a:ln w="25400">
                  <a:solidFill>
                    <a:srgbClr val="002060"/>
                  </a:solidFill>
                </a:ln>
              </p:spPr>
            </p:pic>
            <p:pic>
              <p:nvPicPr>
                <p:cNvPr id="66" name="Picture 65"/>
                <p:cNvPicPr>
                  <a:picLocks noChangeAspect="1"/>
                </p:cNvPicPr>
                <p:nvPr/>
              </p:nvPicPr>
              <p:blipFill>
                <a:blip r:embed="rId6"/>
                <a:stretch>
                  <a:fillRect/>
                </a:stretch>
              </p:blipFill>
              <p:spPr>
                <a:xfrm>
                  <a:off x="5216168" y="4273827"/>
                  <a:ext cx="3257984" cy="1494120"/>
                </a:xfrm>
                <a:prstGeom prst="rect">
                  <a:avLst/>
                </a:prstGeom>
                <a:ln w="25400">
                  <a:solidFill>
                    <a:srgbClr val="002060"/>
                  </a:solidFill>
                </a:ln>
              </p:spPr>
            </p:pic>
            <p:pic>
              <p:nvPicPr>
                <p:cNvPr id="67" name="Picture 66"/>
                <p:cNvPicPr>
                  <a:picLocks noChangeAspect="1"/>
                </p:cNvPicPr>
                <p:nvPr/>
              </p:nvPicPr>
              <p:blipFill>
                <a:blip r:embed="rId6"/>
                <a:stretch>
                  <a:fillRect/>
                </a:stretch>
              </p:blipFill>
              <p:spPr>
                <a:xfrm>
                  <a:off x="5368568" y="4426227"/>
                  <a:ext cx="3257984" cy="1494120"/>
                </a:xfrm>
                <a:prstGeom prst="rect">
                  <a:avLst/>
                </a:prstGeom>
                <a:ln w="25400">
                  <a:solidFill>
                    <a:srgbClr val="002060"/>
                  </a:solidFill>
                </a:ln>
              </p:spPr>
            </p:pic>
            <p:pic>
              <p:nvPicPr>
                <p:cNvPr id="68" name="Picture 67"/>
                <p:cNvPicPr>
                  <a:picLocks noChangeAspect="1"/>
                </p:cNvPicPr>
                <p:nvPr/>
              </p:nvPicPr>
              <p:blipFill>
                <a:blip r:embed="rId6"/>
                <a:stretch>
                  <a:fillRect/>
                </a:stretch>
              </p:blipFill>
              <p:spPr>
                <a:xfrm>
                  <a:off x="5520968" y="4578627"/>
                  <a:ext cx="3257984" cy="1494120"/>
                </a:xfrm>
                <a:prstGeom prst="rect">
                  <a:avLst/>
                </a:prstGeom>
                <a:ln w="25400">
                  <a:solidFill>
                    <a:srgbClr val="002060"/>
                  </a:solidFill>
                </a:ln>
              </p:spPr>
            </p:pic>
            <p:pic>
              <p:nvPicPr>
                <p:cNvPr id="69" name="Picture 68"/>
                <p:cNvPicPr>
                  <a:picLocks noChangeAspect="1"/>
                </p:cNvPicPr>
                <p:nvPr/>
              </p:nvPicPr>
              <p:blipFill>
                <a:blip r:embed="rId6"/>
                <a:stretch>
                  <a:fillRect/>
                </a:stretch>
              </p:blipFill>
              <p:spPr>
                <a:xfrm>
                  <a:off x="5673368" y="4731027"/>
                  <a:ext cx="3257984" cy="1494120"/>
                </a:xfrm>
                <a:prstGeom prst="rect">
                  <a:avLst/>
                </a:prstGeom>
                <a:ln w="25400">
                  <a:solidFill>
                    <a:srgbClr val="002060"/>
                  </a:solidFill>
                </a:ln>
              </p:spPr>
            </p:pic>
            <p:pic>
              <p:nvPicPr>
                <p:cNvPr id="70" name="Picture 69"/>
                <p:cNvPicPr>
                  <a:picLocks noChangeAspect="1"/>
                </p:cNvPicPr>
                <p:nvPr/>
              </p:nvPicPr>
              <p:blipFill>
                <a:blip r:embed="rId6"/>
                <a:stretch>
                  <a:fillRect/>
                </a:stretch>
              </p:blipFill>
              <p:spPr>
                <a:xfrm>
                  <a:off x="5825768" y="4883427"/>
                  <a:ext cx="3257984" cy="1494120"/>
                </a:xfrm>
                <a:prstGeom prst="rect">
                  <a:avLst/>
                </a:prstGeom>
                <a:ln w="25400">
                  <a:solidFill>
                    <a:srgbClr val="002060"/>
                  </a:solidFill>
                </a:ln>
              </p:spPr>
            </p:pic>
            <p:pic>
              <p:nvPicPr>
                <p:cNvPr id="71" name="Picture 70"/>
                <p:cNvPicPr>
                  <a:picLocks noChangeAspect="1"/>
                </p:cNvPicPr>
                <p:nvPr/>
              </p:nvPicPr>
              <p:blipFill>
                <a:blip r:embed="rId6"/>
                <a:stretch>
                  <a:fillRect/>
                </a:stretch>
              </p:blipFill>
              <p:spPr>
                <a:xfrm>
                  <a:off x="5978168" y="5035827"/>
                  <a:ext cx="3257984" cy="1494120"/>
                </a:xfrm>
                <a:prstGeom prst="rect">
                  <a:avLst/>
                </a:prstGeom>
                <a:ln w="25400">
                  <a:solidFill>
                    <a:srgbClr val="002060"/>
                  </a:solidFill>
                </a:ln>
              </p:spPr>
            </p:pic>
            <p:pic>
              <p:nvPicPr>
                <p:cNvPr id="72" name="Picture 71"/>
                <p:cNvPicPr>
                  <a:picLocks noChangeAspect="1"/>
                </p:cNvPicPr>
                <p:nvPr/>
              </p:nvPicPr>
              <p:blipFill>
                <a:blip r:embed="rId5"/>
                <a:stretch>
                  <a:fillRect/>
                </a:stretch>
              </p:blipFill>
              <p:spPr>
                <a:xfrm>
                  <a:off x="5825768" y="2883768"/>
                  <a:ext cx="3257983" cy="1518702"/>
                </a:xfrm>
                <a:prstGeom prst="rect">
                  <a:avLst/>
                </a:prstGeom>
                <a:ln w="25400">
                  <a:solidFill>
                    <a:srgbClr val="002060"/>
                  </a:solidFill>
                </a:ln>
              </p:spPr>
            </p:pic>
          </p:grpSp>
          <p:grpSp>
            <p:nvGrpSpPr>
              <p:cNvPr id="47" name="Group 46"/>
              <p:cNvGrpSpPr/>
              <p:nvPr/>
            </p:nvGrpSpPr>
            <p:grpSpPr>
              <a:xfrm>
                <a:off x="4795555" y="396656"/>
                <a:ext cx="4172384" cy="2038425"/>
                <a:chOff x="4795555" y="396656"/>
                <a:chExt cx="4172384" cy="2038425"/>
              </a:xfrm>
            </p:grpSpPr>
            <p:pic>
              <p:nvPicPr>
                <p:cNvPr id="48" name="Picture 47"/>
                <p:cNvPicPr>
                  <a:picLocks noChangeAspect="1"/>
                </p:cNvPicPr>
                <p:nvPr/>
              </p:nvPicPr>
              <p:blipFill>
                <a:blip r:embed="rId7"/>
                <a:stretch>
                  <a:fillRect/>
                </a:stretch>
              </p:blipFill>
              <p:spPr>
                <a:xfrm>
                  <a:off x="4795555" y="396656"/>
                  <a:ext cx="3257984" cy="1124025"/>
                </a:xfrm>
                <a:prstGeom prst="rect">
                  <a:avLst/>
                </a:prstGeom>
                <a:ln w="25400">
                  <a:solidFill>
                    <a:srgbClr val="002060"/>
                  </a:solidFill>
                </a:ln>
              </p:spPr>
            </p:pic>
            <p:pic>
              <p:nvPicPr>
                <p:cNvPr id="49" name="Picture 48"/>
                <p:cNvPicPr>
                  <a:picLocks noChangeAspect="1"/>
                </p:cNvPicPr>
                <p:nvPr/>
              </p:nvPicPr>
              <p:blipFill>
                <a:blip r:embed="rId7"/>
                <a:stretch>
                  <a:fillRect/>
                </a:stretch>
              </p:blipFill>
              <p:spPr>
                <a:xfrm>
                  <a:off x="4947955" y="549056"/>
                  <a:ext cx="3257984" cy="1124025"/>
                </a:xfrm>
                <a:prstGeom prst="rect">
                  <a:avLst/>
                </a:prstGeom>
                <a:ln w="25400">
                  <a:solidFill>
                    <a:srgbClr val="002060"/>
                  </a:solidFill>
                </a:ln>
              </p:spPr>
            </p:pic>
            <p:pic>
              <p:nvPicPr>
                <p:cNvPr id="50" name="Picture 49"/>
                <p:cNvPicPr>
                  <a:picLocks noChangeAspect="1"/>
                </p:cNvPicPr>
                <p:nvPr/>
              </p:nvPicPr>
              <p:blipFill>
                <a:blip r:embed="rId7"/>
                <a:stretch>
                  <a:fillRect/>
                </a:stretch>
              </p:blipFill>
              <p:spPr>
                <a:xfrm>
                  <a:off x="5100355" y="701456"/>
                  <a:ext cx="3257984" cy="1124025"/>
                </a:xfrm>
                <a:prstGeom prst="rect">
                  <a:avLst/>
                </a:prstGeom>
                <a:ln w="25400">
                  <a:solidFill>
                    <a:srgbClr val="002060"/>
                  </a:solidFill>
                </a:ln>
              </p:spPr>
            </p:pic>
            <p:pic>
              <p:nvPicPr>
                <p:cNvPr id="51" name="Picture 50"/>
                <p:cNvPicPr>
                  <a:picLocks noChangeAspect="1"/>
                </p:cNvPicPr>
                <p:nvPr/>
              </p:nvPicPr>
              <p:blipFill>
                <a:blip r:embed="rId7"/>
                <a:stretch>
                  <a:fillRect/>
                </a:stretch>
              </p:blipFill>
              <p:spPr>
                <a:xfrm>
                  <a:off x="5252755" y="853856"/>
                  <a:ext cx="3257984" cy="1124025"/>
                </a:xfrm>
                <a:prstGeom prst="rect">
                  <a:avLst/>
                </a:prstGeom>
                <a:ln w="25400">
                  <a:solidFill>
                    <a:srgbClr val="002060"/>
                  </a:solidFill>
                </a:ln>
              </p:spPr>
            </p:pic>
            <p:pic>
              <p:nvPicPr>
                <p:cNvPr id="52" name="Picture 51"/>
                <p:cNvPicPr>
                  <a:picLocks noChangeAspect="1"/>
                </p:cNvPicPr>
                <p:nvPr/>
              </p:nvPicPr>
              <p:blipFill>
                <a:blip r:embed="rId7"/>
                <a:stretch>
                  <a:fillRect/>
                </a:stretch>
              </p:blipFill>
              <p:spPr>
                <a:xfrm>
                  <a:off x="5405155" y="1006256"/>
                  <a:ext cx="3257984" cy="1124025"/>
                </a:xfrm>
                <a:prstGeom prst="rect">
                  <a:avLst/>
                </a:prstGeom>
                <a:ln w="25400">
                  <a:solidFill>
                    <a:srgbClr val="002060"/>
                  </a:solidFill>
                </a:ln>
              </p:spPr>
            </p:pic>
            <p:pic>
              <p:nvPicPr>
                <p:cNvPr id="53" name="Picture 52"/>
                <p:cNvPicPr>
                  <a:picLocks noChangeAspect="1"/>
                </p:cNvPicPr>
                <p:nvPr/>
              </p:nvPicPr>
              <p:blipFill>
                <a:blip r:embed="rId7"/>
                <a:stretch>
                  <a:fillRect/>
                </a:stretch>
              </p:blipFill>
              <p:spPr>
                <a:xfrm>
                  <a:off x="5557555" y="1158656"/>
                  <a:ext cx="3257984" cy="1124025"/>
                </a:xfrm>
                <a:prstGeom prst="rect">
                  <a:avLst/>
                </a:prstGeom>
                <a:ln w="25400">
                  <a:solidFill>
                    <a:srgbClr val="002060"/>
                  </a:solidFill>
                </a:ln>
              </p:spPr>
            </p:pic>
            <p:pic>
              <p:nvPicPr>
                <p:cNvPr id="54" name="Picture 53"/>
                <p:cNvPicPr>
                  <a:picLocks noChangeAspect="1"/>
                </p:cNvPicPr>
                <p:nvPr/>
              </p:nvPicPr>
              <p:blipFill>
                <a:blip r:embed="rId7"/>
                <a:stretch>
                  <a:fillRect/>
                </a:stretch>
              </p:blipFill>
              <p:spPr>
                <a:xfrm>
                  <a:off x="5709955" y="1311056"/>
                  <a:ext cx="3257984" cy="1124025"/>
                </a:xfrm>
                <a:prstGeom prst="rect">
                  <a:avLst/>
                </a:prstGeom>
                <a:ln w="25400">
                  <a:solidFill>
                    <a:srgbClr val="002060"/>
                  </a:solidFill>
                </a:ln>
              </p:spPr>
            </p:pic>
          </p:grpSp>
        </p:grpSp>
        <p:sp>
          <p:nvSpPr>
            <p:cNvPr id="73" name="Rectangle 72"/>
            <p:cNvSpPr/>
            <p:nvPr/>
          </p:nvSpPr>
          <p:spPr bwMode="auto">
            <a:xfrm>
              <a:off x="6740995" y="3349389"/>
              <a:ext cx="2953104" cy="1979913"/>
            </a:xfrm>
            <a:prstGeom prst="rect">
              <a:avLst/>
            </a:prstGeom>
            <a:noFill/>
            <a:ln w="25400" cap="flat" cmpd="sng" algn="ctr">
              <a:solidFill>
                <a:schemeClr val="accent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639763" eaLnBrk="0" hangingPunct="0"/>
              <a:endParaRPr lang="en-US" sz="1700" b="0">
                <a:solidFill>
                  <a:schemeClr val="tx1"/>
                </a:solidFill>
                <a:latin typeface="Arial" charset="0"/>
                <a:ea typeface="ヒラギノ角ゴ Pro W3" pitchFamily="1" charset="-128"/>
              </a:endParaRPr>
            </a:p>
          </p:txBody>
        </p:sp>
        <p:grpSp>
          <p:nvGrpSpPr>
            <p:cNvPr id="74" name="Group 73"/>
            <p:cNvGrpSpPr/>
            <p:nvPr/>
          </p:nvGrpSpPr>
          <p:grpSpPr>
            <a:xfrm>
              <a:off x="6887237" y="3434337"/>
              <a:ext cx="2665588" cy="1835561"/>
              <a:chOff x="1488040" y="396656"/>
              <a:chExt cx="7748112" cy="6133291"/>
            </a:xfrm>
          </p:grpSpPr>
          <p:grpSp>
            <p:nvGrpSpPr>
              <p:cNvPr id="75" name="Group 74"/>
              <p:cNvGrpSpPr/>
              <p:nvPr/>
            </p:nvGrpSpPr>
            <p:grpSpPr>
              <a:xfrm>
                <a:off x="1488040" y="1816968"/>
                <a:ext cx="7748112" cy="4712979"/>
                <a:chOff x="1488040" y="1816968"/>
                <a:chExt cx="7748112" cy="4712979"/>
              </a:xfrm>
            </p:grpSpPr>
            <p:pic>
              <p:nvPicPr>
                <p:cNvPr id="84" name="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7315" b="25833"/>
                <a:stretch/>
              </p:blipFill>
              <p:spPr>
                <a:xfrm>
                  <a:off x="1488040" y="2290897"/>
                  <a:ext cx="2983820" cy="2614333"/>
                </a:xfrm>
                <a:prstGeom prst="rect">
                  <a:avLst/>
                </a:prstGeom>
                <a:ln w="25400">
                  <a:solidFill>
                    <a:srgbClr val="002060"/>
                  </a:solidFill>
                </a:ln>
              </p:spPr>
            </p:pic>
            <p:pic>
              <p:nvPicPr>
                <p:cNvPr id="85" name="Picture 84"/>
                <p:cNvPicPr>
                  <a:picLocks noChangeAspect="1"/>
                </p:cNvPicPr>
                <p:nvPr/>
              </p:nvPicPr>
              <p:blipFill>
                <a:blip r:embed="rId5"/>
                <a:stretch>
                  <a:fillRect/>
                </a:stretch>
              </p:blipFill>
              <p:spPr>
                <a:xfrm>
                  <a:off x="4758968" y="1816968"/>
                  <a:ext cx="3257983" cy="1518702"/>
                </a:xfrm>
                <a:prstGeom prst="rect">
                  <a:avLst/>
                </a:prstGeom>
                <a:ln w="25400">
                  <a:solidFill>
                    <a:srgbClr val="002060"/>
                  </a:solidFill>
                </a:ln>
              </p:spPr>
            </p:pic>
            <p:pic>
              <p:nvPicPr>
                <p:cNvPr id="86" name="Picture 85"/>
                <p:cNvPicPr>
                  <a:picLocks noChangeAspect="1"/>
                </p:cNvPicPr>
                <p:nvPr/>
              </p:nvPicPr>
              <p:blipFill>
                <a:blip r:embed="rId6"/>
                <a:stretch>
                  <a:fillRect/>
                </a:stretch>
              </p:blipFill>
              <p:spPr>
                <a:xfrm>
                  <a:off x="4758968" y="3816627"/>
                  <a:ext cx="3257984" cy="1494120"/>
                </a:xfrm>
                <a:prstGeom prst="rect">
                  <a:avLst/>
                </a:prstGeom>
                <a:ln w="25400">
                  <a:solidFill>
                    <a:srgbClr val="002060"/>
                  </a:solidFill>
                </a:ln>
              </p:spPr>
            </p:pic>
            <p:pic>
              <p:nvPicPr>
                <p:cNvPr id="87" name="Picture 86"/>
                <p:cNvPicPr>
                  <a:picLocks noChangeAspect="1"/>
                </p:cNvPicPr>
                <p:nvPr/>
              </p:nvPicPr>
              <p:blipFill>
                <a:blip r:embed="rId5"/>
                <a:stretch>
                  <a:fillRect/>
                </a:stretch>
              </p:blipFill>
              <p:spPr>
                <a:xfrm>
                  <a:off x="4911368" y="1969368"/>
                  <a:ext cx="3257983" cy="1518702"/>
                </a:xfrm>
                <a:prstGeom prst="rect">
                  <a:avLst/>
                </a:prstGeom>
                <a:ln w="25400">
                  <a:solidFill>
                    <a:srgbClr val="002060"/>
                  </a:solidFill>
                </a:ln>
              </p:spPr>
            </p:pic>
            <p:pic>
              <p:nvPicPr>
                <p:cNvPr id="88" name="Picture 87"/>
                <p:cNvPicPr>
                  <a:picLocks noChangeAspect="1"/>
                </p:cNvPicPr>
                <p:nvPr/>
              </p:nvPicPr>
              <p:blipFill>
                <a:blip r:embed="rId5"/>
                <a:stretch>
                  <a:fillRect/>
                </a:stretch>
              </p:blipFill>
              <p:spPr>
                <a:xfrm>
                  <a:off x="5063768" y="2121768"/>
                  <a:ext cx="3257983" cy="1518702"/>
                </a:xfrm>
                <a:prstGeom prst="rect">
                  <a:avLst/>
                </a:prstGeom>
                <a:ln w="25400">
                  <a:solidFill>
                    <a:srgbClr val="002060"/>
                  </a:solidFill>
                </a:ln>
              </p:spPr>
            </p:pic>
            <p:pic>
              <p:nvPicPr>
                <p:cNvPr id="89" name="Picture 88"/>
                <p:cNvPicPr>
                  <a:picLocks noChangeAspect="1"/>
                </p:cNvPicPr>
                <p:nvPr/>
              </p:nvPicPr>
              <p:blipFill>
                <a:blip r:embed="rId5"/>
                <a:stretch>
                  <a:fillRect/>
                </a:stretch>
              </p:blipFill>
              <p:spPr>
                <a:xfrm>
                  <a:off x="5216168" y="2274168"/>
                  <a:ext cx="3257983" cy="1518702"/>
                </a:xfrm>
                <a:prstGeom prst="rect">
                  <a:avLst/>
                </a:prstGeom>
                <a:ln w="25400">
                  <a:solidFill>
                    <a:srgbClr val="002060"/>
                  </a:solidFill>
                </a:ln>
              </p:spPr>
            </p:pic>
            <p:pic>
              <p:nvPicPr>
                <p:cNvPr id="90" name="Picture 89"/>
                <p:cNvPicPr>
                  <a:picLocks noChangeAspect="1"/>
                </p:cNvPicPr>
                <p:nvPr/>
              </p:nvPicPr>
              <p:blipFill>
                <a:blip r:embed="rId5"/>
                <a:stretch>
                  <a:fillRect/>
                </a:stretch>
              </p:blipFill>
              <p:spPr>
                <a:xfrm>
                  <a:off x="5368568" y="2426568"/>
                  <a:ext cx="3257983" cy="1518702"/>
                </a:xfrm>
                <a:prstGeom prst="rect">
                  <a:avLst/>
                </a:prstGeom>
                <a:ln w="25400">
                  <a:solidFill>
                    <a:srgbClr val="002060"/>
                  </a:solidFill>
                </a:ln>
              </p:spPr>
            </p:pic>
            <p:pic>
              <p:nvPicPr>
                <p:cNvPr id="91" name="Picture 90"/>
                <p:cNvPicPr>
                  <a:picLocks noChangeAspect="1"/>
                </p:cNvPicPr>
                <p:nvPr/>
              </p:nvPicPr>
              <p:blipFill>
                <a:blip r:embed="rId5"/>
                <a:stretch>
                  <a:fillRect/>
                </a:stretch>
              </p:blipFill>
              <p:spPr>
                <a:xfrm>
                  <a:off x="5520968" y="2578968"/>
                  <a:ext cx="3257983" cy="1518702"/>
                </a:xfrm>
                <a:prstGeom prst="rect">
                  <a:avLst/>
                </a:prstGeom>
                <a:ln w="25400">
                  <a:solidFill>
                    <a:srgbClr val="002060"/>
                  </a:solidFill>
                </a:ln>
              </p:spPr>
            </p:pic>
            <p:pic>
              <p:nvPicPr>
                <p:cNvPr id="92" name="Picture 91"/>
                <p:cNvPicPr>
                  <a:picLocks noChangeAspect="1"/>
                </p:cNvPicPr>
                <p:nvPr/>
              </p:nvPicPr>
              <p:blipFill>
                <a:blip r:embed="rId5"/>
                <a:stretch>
                  <a:fillRect/>
                </a:stretch>
              </p:blipFill>
              <p:spPr>
                <a:xfrm>
                  <a:off x="5673368" y="2731368"/>
                  <a:ext cx="3257983" cy="1518702"/>
                </a:xfrm>
                <a:prstGeom prst="rect">
                  <a:avLst/>
                </a:prstGeom>
                <a:ln w="25400">
                  <a:solidFill>
                    <a:srgbClr val="002060"/>
                  </a:solidFill>
                </a:ln>
              </p:spPr>
            </p:pic>
            <p:pic>
              <p:nvPicPr>
                <p:cNvPr id="93" name="Picture 92"/>
                <p:cNvPicPr>
                  <a:picLocks noChangeAspect="1"/>
                </p:cNvPicPr>
                <p:nvPr/>
              </p:nvPicPr>
              <p:blipFill>
                <a:blip r:embed="rId6"/>
                <a:stretch>
                  <a:fillRect/>
                </a:stretch>
              </p:blipFill>
              <p:spPr>
                <a:xfrm>
                  <a:off x="4911368" y="3969027"/>
                  <a:ext cx="3257984" cy="1494120"/>
                </a:xfrm>
                <a:prstGeom prst="rect">
                  <a:avLst/>
                </a:prstGeom>
                <a:ln w="25400">
                  <a:solidFill>
                    <a:srgbClr val="002060"/>
                  </a:solidFill>
                </a:ln>
              </p:spPr>
            </p:pic>
            <p:pic>
              <p:nvPicPr>
                <p:cNvPr id="94" name="Picture 93"/>
                <p:cNvPicPr>
                  <a:picLocks noChangeAspect="1"/>
                </p:cNvPicPr>
                <p:nvPr/>
              </p:nvPicPr>
              <p:blipFill>
                <a:blip r:embed="rId6"/>
                <a:stretch>
                  <a:fillRect/>
                </a:stretch>
              </p:blipFill>
              <p:spPr>
                <a:xfrm>
                  <a:off x="5063768" y="4121427"/>
                  <a:ext cx="3257984" cy="1494120"/>
                </a:xfrm>
                <a:prstGeom prst="rect">
                  <a:avLst/>
                </a:prstGeom>
                <a:ln w="25400">
                  <a:solidFill>
                    <a:srgbClr val="002060"/>
                  </a:solidFill>
                </a:ln>
              </p:spPr>
            </p:pic>
            <p:pic>
              <p:nvPicPr>
                <p:cNvPr id="95" name="Picture 94"/>
                <p:cNvPicPr>
                  <a:picLocks noChangeAspect="1"/>
                </p:cNvPicPr>
                <p:nvPr/>
              </p:nvPicPr>
              <p:blipFill>
                <a:blip r:embed="rId6"/>
                <a:stretch>
                  <a:fillRect/>
                </a:stretch>
              </p:blipFill>
              <p:spPr>
                <a:xfrm>
                  <a:off x="5216168" y="4273827"/>
                  <a:ext cx="3257984" cy="1494120"/>
                </a:xfrm>
                <a:prstGeom prst="rect">
                  <a:avLst/>
                </a:prstGeom>
                <a:ln w="25400">
                  <a:solidFill>
                    <a:srgbClr val="002060"/>
                  </a:solidFill>
                </a:ln>
              </p:spPr>
            </p:pic>
            <p:pic>
              <p:nvPicPr>
                <p:cNvPr id="96" name="Picture 95"/>
                <p:cNvPicPr>
                  <a:picLocks noChangeAspect="1"/>
                </p:cNvPicPr>
                <p:nvPr/>
              </p:nvPicPr>
              <p:blipFill>
                <a:blip r:embed="rId6"/>
                <a:stretch>
                  <a:fillRect/>
                </a:stretch>
              </p:blipFill>
              <p:spPr>
                <a:xfrm>
                  <a:off x="5368568" y="4426227"/>
                  <a:ext cx="3257984" cy="1494120"/>
                </a:xfrm>
                <a:prstGeom prst="rect">
                  <a:avLst/>
                </a:prstGeom>
                <a:ln w="25400">
                  <a:solidFill>
                    <a:srgbClr val="002060"/>
                  </a:solidFill>
                </a:ln>
              </p:spPr>
            </p:pic>
            <p:pic>
              <p:nvPicPr>
                <p:cNvPr id="97" name="Picture 96"/>
                <p:cNvPicPr>
                  <a:picLocks noChangeAspect="1"/>
                </p:cNvPicPr>
                <p:nvPr/>
              </p:nvPicPr>
              <p:blipFill>
                <a:blip r:embed="rId6"/>
                <a:stretch>
                  <a:fillRect/>
                </a:stretch>
              </p:blipFill>
              <p:spPr>
                <a:xfrm>
                  <a:off x="5520968" y="4578627"/>
                  <a:ext cx="3257984" cy="1494120"/>
                </a:xfrm>
                <a:prstGeom prst="rect">
                  <a:avLst/>
                </a:prstGeom>
                <a:ln w="25400">
                  <a:solidFill>
                    <a:srgbClr val="002060"/>
                  </a:solidFill>
                </a:ln>
              </p:spPr>
            </p:pic>
            <p:pic>
              <p:nvPicPr>
                <p:cNvPr id="98" name="Picture 97"/>
                <p:cNvPicPr>
                  <a:picLocks noChangeAspect="1"/>
                </p:cNvPicPr>
                <p:nvPr/>
              </p:nvPicPr>
              <p:blipFill>
                <a:blip r:embed="rId6"/>
                <a:stretch>
                  <a:fillRect/>
                </a:stretch>
              </p:blipFill>
              <p:spPr>
                <a:xfrm>
                  <a:off x="5673368" y="4731027"/>
                  <a:ext cx="3257984" cy="1494120"/>
                </a:xfrm>
                <a:prstGeom prst="rect">
                  <a:avLst/>
                </a:prstGeom>
                <a:ln w="25400">
                  <a:solidFill>
                    <a:srgbClr val="002060"/>
                  </a:solidFill>
                </a:ln>
              </p:spPr>
            </p:pic>
            <p:pic>
              <p:nvPicPr>
                <p:cNvPr id="99" name="Picture 98"/>
                <p:cNvPicPr>
                  <a:picLocks noChangeAspect="1"/>
                </p:cNvPicPr>
                <p:nvPr/>
              </p:nvPicPr>
              <p:blipFill>
                <a:blip r:embed="rId6"/>
                <a:stretch>
                  <a:fillRect/>
                </a:stretch>
              </p:blipFill>
              <p:spPr>
                <a:xfrm>
                  <a:off x="5825768" y="4883427"/>
                  <a:ext cx="3257984" cy="1494120"/>
                </a:xfrm>
                <a:prstGeom prst="rect">
                  <a:avLst/>
                </a:prstGeom>
                <a:ln w="25400">
                  <a:solidFill>
                    <a:srgbClr val="002060"/>
                  </a:solidFill>
                </a:ln>
              </p:spPr>
            </p:pic>
            <p:pic>
              <p:nvPicPr>
                <p:cNvPr id="100" name="Picture 99"/>
                <p:cNvPicPr>
                  <a:picLocks noChangeAspect="1"/>
                </p:cNvPicPr>
                <p:nvPr/>
              </p:nvPicPr>
              <p:blipFill>
                <a:blip r:embed="rId6"/>
                <a:stretch>
                  <a:fillRect/>
                </a:stretch>
              </p:blipFill>
              <p:spPr>
                <a:xfrm>
                  <a:off x="5978168" y="5035827"/>
                  <a:ext cx="3257984" cy="1494120"/>
                </a:xfrm>
                <a:prstGeom prst="rect">
                  <a:avLst/>
                </a:prstGeom>
                <a:ln w="25400">
                  <a:solidFill>
                    <a:srgbClr val="002060"/>
                  </a:solidFill>
                </a:ln>
              </p:spPr>
            </p:pic>
            <p:pic>
              <p:nvPicPr>
                <p:cNvPr id="101" name="Picture 100"/>
                <p:cNvPicPr>
                  <a:picLocks noChangeAspect="1"/>
                </p:cNvPicPr>
                <p:nvPr/>
              </p:nvPicPr>
              <p:blipFill>
                <a:blip r:embed="rId5"/>
                <a:stretch>
                  <a:fillRect/>
                </a:stretch>
              </p:blipFill>
              <p:spPr>
                <a:xfrm>
                  <a:off x="5825768" y="2883768"/>
                  <a:ext cx="3257983" cy="1518702"/>
                </a:xfrm>
                <a:prstGeom prst="rect">
                  <a:avLst/>
                </a:prstGeom>
                <a:ln w="25400">
                  <a:solidFill>
                    <a:srgbClr val="002060"/>
                  </a:solidFill>
                </a:ln>
              </p:spPr>
            </p:pic>
          </p:grpSp>
          <p:grpSp>
            <p:nvGrpSpPr>
              <p:cNvPr id="76" name="Group 75"/>
              <p:cNvGrpSpPr/>
              <p:nvPr/>
            </p:nvGrpSpPr>
            <p:grpSpPr>
              <a:xfrm>
                <a:off x="4795555" y="396656"/>
                <a:ext cx="4172384" cy="2038425"/>
                <a:chOff x="4795555" y="396656"/>
                <a:chExt cx="4172384" cy="2038425"/>
              </a:xfrm>
            </p:grpSpPr>
            <p:pic>
              <p:nvPicPr>
                <p:cNvPr id="77" name="Picture 76"/>
                <p:cNvPicPr>
                  <a:picLocks noChangeAspect="1"/>
                </p:cNvPicPr>
                <p:nvPr/>
              </p:nvPicPr>
              <p:blipFill>
                <a:blip r:embed="rId7"/>
                <a:stretch>
                  <a:fillRect/>
                </a:stretch>
              </p:blipFill>
              <p:spPr>
                <a:xfrm>
                  <a:off x="4795555" y="396656"/>
                  <a:ext cx="3257984" cy="1124025"/>
                </a:xfrm>
                <a:prstGeom prst="rect">
                  <a:avLst/>
                </a:prstGeom>
                <a:ln w="25400">
                  <a:solidFill>
                    <a:srgbClr val="002060"/>
                  </a:solidFill>
                </a:ln>
              </p:spPr>
            </p:pic>
            <p:pic>
              <p:nvPicPr>
                <p:cNvPr id="78" name="Picture 77"/>
                <p:cNvPicPr>
                  <a:picLocks noChangeAspect="1"/>
                </p:cNvPicPr>
                <p:nvPr/>
              </p:nvPicPr>
              <p:blipFill>
                <a:blip r:embed="rId7"/>
                <a:stretch>
                  <a:fillRect/>
                </a:stretch>
              </p:blipFill>
              <p:spPr>
                <a:xfrm>
                  <a:off x="4947955" y="549056"/>
                  <a:ext cx="3257984" cy="1124025"/>
                </a:xfrm>
                <a:prstGeom prst="rect">
                  <a:avLst/>
                </a:prstGeom>
                <a:ln w="25400">
                  <a:solidFill>
                    <a:srgbClr val="002060"/>
                  </a:solidFill>
                </a:ln>
              </p:spPr>
            </p:pic>
            <p:pic>
              <p:nvPicPr>
                <p:cNvPr id="79" name="Picture 78"/>
                <p:cNvPicPr>
                  <a:picLocks noChangeAspect="1"/>
                </p:cNvPicPr>
                <p:nvPr/>
              </p:nvPicPr>
              <p:blipFill>
                <a:blip r:embed="rId7"/>
                <a:stretch>
                  <a:fillRect/>
                </a:stretch>
              </p:blipFill>
              <p:spPr>
                <a:xfrm>
                  <a:off x="5100355" y="701456"/>
                  <a:ext cx="3257984" cy="1124025"/>
                </a:xfrm>
                <a:prstGeom prst="rect">
                  <a:avLst/>
                </a:prstGeom>
                <a:ln w="25400">
                  <a:solidFill>
                    <a:srgbClr val="002060"/>
                  </a:solidFill>
                </a:ln>
              </p:spPr>
            </p:pic>
            <p:pic>
              <p:nvPicPr>
                <p:cNvPr id="80" name="Picture 79"/>
                <p:cNvPicPr>
                  <a:picLocks noChangeAspect="1"/>
                </p:cNvPicPr>
                <p:nvPr/>
              </p:nvPicPr>
              <p:blipFill>
                <a:blip r:embed="rId7"/>
                <a:stretch>
                  <a:fillRect/>
                </a:stretch>
              </p:blipFill>
              <p:spPr>
                <a:xfrm>
                  <a:off x="5252755" y="853856"/>
                  <a:ext cx="3257984" cy="1124025"/>
                </a:xfrm>
                <a:prstGeom prst="rect">
                  <a:avLst/>
                </a:prstGeom>
                <a:ln w="25400">
                  <a:solidFill>
                    <a:srgbClr val="002060"/>
                  </a:solidFill>
                </a:ln>
              </p:spPr>
            </p:pic>
            <p:pic>
              <p:nvPicPr>
                <p:cNvPr id="81" name="Picture 80"/>
                <p:cNvPicPr>
                  <a:picLocks noChangeAspect="1"/>
                </p:cNvPicPr>
                <p:nvPr/>
              </p:nvPicPr>
              <p:blipFill>
                <a:blip r:embed="rId7"/>
                <a:stretch>
                  <a:fillRect/>
                </a:stretch>
              </p:blipFill>
              <p:spPr>
                <a:xfrm>
                  <a:off x="5405155" y="1006256"/>
                  <a:ext cx="3257984" cy="1124025"/>
                </a:xfrm>
                <a:prstGeom prst="rect">
                  <a:avLst/>
                </a:prstGeom>
                <a:ln w="25400">
                  <a:solidFill>
                    <a:srgbClr val="002060"/>
                  </a:solidFill>
                </a:ln>
              </p:spPr>
            </p:pic>
            <p:pic>
              <p:nvPicPr>
                <p:cNvPr id="82" name="Picture 81"/>
                <p:cNvPicPr>
                  <a:picLocks noChangeAspect="1"/>
                </p:cNvPicPr>
                <p:nvPr/>
              </p:nvPicPr>
              <p:blipFill>
                <a:blip r:embed="rId7"/>
                <a:stretch>
                  <a:fillRect/>
                </a:stretch>
              </p:blipFill>
              <p:spPr>
                <a:xfrm>
                  <a:off x="5557555" y="1158656"/>
                  <a:ext cx="3257984" cy="1124025"/>
                </a:xfrm>
                <a:prstGeom prst="rect">
                  <a:avLst/>
                </a:prstGeom>
                <a:ln w="25400">
                  <a:solidFill>
                    <a:srgbClr val="002060"/>
                  </a:solidFill>
                </a:ln>
              </p:spPr>
            </p:pic>
            <p:pic>
              <p:nvPicPr>
                <p:cNvPr id="83" name="Picture 82"/>
                <p:cNvPicPr>
                  <a:picLocks noChangeAspect="1"/>
                </p:cNvPicPr>
                <p:nvPr/>
              </p:nvPicPr>
              <p:blipFill>
                <a:blip r:embed="rId7"/>
                <a:stretch>
                  <a:fillRect/>
                </a:stretch>
              </p:blipFill>
              <p:spPr>
                <a:xfrm>
                  <a:off x="5709955" y="1311056"/>
                  <a:ext cx="3257984" cy="1124025"/>
                </a:xfrm>
                <a:prstGeom prst="rect">
                  <a:avLst/>
                </a:prstGeom>
                <a:ln w="25400">
                  <a:solidFill>
                    <a:srgbClr val="002060"/>
                  </a:solidFill>
                </a:ln>
              </p:spPr>
            </p:pic>
          </p:grpSp>
        </p:grpSp>
        <p:pic>
          <p:nvPicPr>
            <p:cNvPr id="102" name="Picture 101"/>
            <p:cNvPicPr>
              <a:picLocks noChangeAspect="1"/>
            </p:cNvPicPr>
            <p:nvPr/>
          </p:nvPicPr>
          <p:blipFill>
            <a:blip r:embed="rId8"/>
            <a:stretch>
              <a:fillRect/>
            </a:stretch>
          </p:blipFill>
          <p:spPr>
            <a:xfrm>
              <a:off x="666044" y="6278657"/>
              <a:ext cx="922598" cy="416003"/>
            </a:xfrm>
            <a:prstGeom prst="rect">
              <a:avLst/>
            </a:prstGeom>
          </p:spPr>
        </p:pic>
      </p:grpSp>
    </p:spTree>
    <p:extLst>
      <p:ext uri="{BB962C8B-B14F-4D97-AF65-F5344CB8AC3E}">
        <p14:creationId xmlns:p14="http://schemas.microsoft.com/office/powerpoint/2010/main" val="1277548855"/>
      </p:ext>
    </p:extLst>
  </p:cSld>
  <p:clrMapOvr>
    <a:masterClrMapping/>
  </p:clrMapOvr>
  <p:timing>
    <p:tnLst>
      <p:par>
        <p:cTn id="1" dur="indefinite" restart="never" nodeType="tmRoot">
          <p:childTnLst>
            <p:video>
              <p:cMediaNode vol="80000">
                <p:cTn id="2" fill="hold" display="0">
                  <p:stCondLst>
                    <p:cond delay="indefinite"/>
                  </p:stCondLst>
                </p:cTn>
                <p:tgtEl>
                  <p:spTgt spid="26"/>
                </p:tgtEl>
              </p:cMediaNode>
            </p:video>
            <p:video>
              <p:cMediaNode vol="80000">
                <p:cTn id="3" fill="hold" display="0">
                  <p:stCondLst>
                    <p:cond delay="indefinite"/>
                  </p:stCondLst>
                </p:cTn>
                <p:tgtEl>
                  <p:spTgt spid="55"/>
                </p:tgtEl>
              </p:cMediaNode>
            </p:video>
            <p:video>
              <p:cMediaNode vol="80000">
                <p:cTn id="4" fill="hold" display="0">
                  <p:stCondLst>
                    <p:cond delay="indefinite"/>
                  </p:stCondLst>
                </p:cTn>
                <p:tgtEl>
                  <p:spTgt spid="8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428530"/>
            <a:ext cx="8743950" cy="540190"/>
          </a:xfrm>
        </p:spPr>
        <p:txBody>
          <a:bodyPr/>
          <a:lstStyle/>
          <a:p>
            <a:r>
              <a:rPr lang="en-US" dirty="0" smtClean="0">
                <a:solidFill>
                  <a:schemeClr val="bg1"/>
                </a:solidFill>
              </a:rPr>
              <a:t>Summary:</a:t>
            </a:r>
            <a:endParaRPr lang="en-US" dirty="0">
              <a:solidFill>
                <a:schemeClr val="bg1"/>
              </a:solidFill>
            </a:endParaRPr>
          </a:p>
        </p:txBody>
      </p:sp>
      <p:sp>
        <p:nvSpPr>
          <p:cNvPr id="3" name="Content Placeholder 2"/>
          <p:cNvSpPr>
            <a:spLocks noGrp="1"/>
          </p:cNvSpPr>
          <p:nvPr>
            <p:ph idx="1"/>
          </p:nvPr>
        </p:nvSpPr>
        <p:spPr>
          <a:xfrm>
            <a:off x="771525" y="1636110"/>
            <a:ext cx="8743950" cy="4562810"/>
          </a:xfrm>
        </p:spPr>
        <p:txBody>
          <a:bodyPr/>
          <a:lstStyle/>
          <a:p>
            <a:pPr>
              <a:buClr>
                <a:srgbClr val="002060"/>
              </a:buClr>
              <a:buFont typeface="Wingdings" panose="05000000000000000000" pitchFamily="2" charset="2"/>
              <a:buChar char="Ø"/>
            </a:pPr>
            <a:r>
              <a:rPr lang="en-US" dirty="0" smtClean="0"/>
              <a:t>Preliminary results show high correlation of HRS maps with Gleason Score on prostatectomy;</a:t>
            </a:r>
          </a:p>
          <a:p>
            <a:pPr>
              <a:buClr>
                <a:srgbClr val="002060"/>
              </a:buClr>
              <a:buFont typeface="Wingdings" panose="05000000000000000000" pitchFamily="2" charset="2"/>
              <a:buChar char="Ø"/>
            </a:pPr>
            <a:r>
              <a:rPr lang="en-US" dirty="0" smtClean="0"/>
              <a:t>HRS has a </a:t>
            </a:r>
            <a:r>
              <a:rPr lang="en-US" dirty="0"/>
              <a:t>great potential to guide </a:t>
            </a:r>
            <a:r>
              <a:rPr lang="en-US" dirty="0" smtClean="0"/>
              <a:t>biopsies;</a:t>
            </a:r>
            <a:endParaRPr lang="en-US" dirty="0"/>
          </a:p>
          <a:p>
            <a:pPr>
              <a:buClr>
                <a:srgbClr val="002060"/>
              </a:buClr>
              <a:buFont typeface="Wingdings" panose="05000000000000000000" pitchFamily="2" charset="2"/>
              <a:buChar char="Ø"/>
            </a:pPr>
            <a:r>
              <a:rPr lang="en-US" dirty="0">
                <a:cs typeface="Arial" pitchFamily="34" charset="0"/>
              </a:rPr>
              <a:t>Acquired whole transcriptome gene expression </a:t>
            </a:r>
            <a:r>
              <a:rPr lang="en-US" dirty="0" smtClean="0">
                <a:cs typeface="Arial" pitchFamily="34" charset="0"/>
              </a:rPr>
              <a:t>data</a:t>
            </a:r>
            <a:endParaRPr lang="en-US" dirty="0"/>
          </a:p>
          <a:p>
            <a:pPr marL="0" indent="0">
              <a:buNone/>
            </a:pPr>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1232847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52400"/>
            <a:ext cx="7772400" cy="1143000"/>
          </a:xfrm>
        </p:spPr>
        <p:txBody>
          <a:bodyPr/>
          <a:lstStyle/>
          <a:p>
            <a:r>
              <a:rPr lang="en-US" dirty="0" smtClean="0">
                <a:solidFill>
                  <a:schemeClr val="bg1"/>
                </a:solidFill>
              </a:rPr>
              <a:t>Acknowledgments:</a:t>
            </a:r>
            <a:endParaRPr lang="en-US" dirty="0">
              <a:solidFill>
                <a:schemeClr val="bg1"/>
              </a:solidFill>
            </a:endParaRPr>
          </a:p>
        </p:txBody>
      </p:sp>
      <p:sp>
        <p:nvSpPr>
          <p:cNvPr id="5" name="Content Placeholder 4"/>
          <p:cNvSpPr>
            <a:spLocks noGrp="1"/>
          </p:cNvSpPr>
          <p:nvPr>
            <p:ph sz="half" idx="2"/>
          </p:nvPr>
        </p:nvSpPr>
        <p:spPr>
          <a:xfrm>
            <a:off x="5770516" y="1169126"/>
            <a:ext cx="4192633" cy="4800600"/>
          </a:xfrm>
        </p:spPr>
        <p:txBody>
          <a:bodyPr>
            <a:normAutofit/>
          </a:bodyPr>
          <a:lstStyle/>
          <a:p>
            <a:r>
              <a:rPr lang="en-US" sz="1600" b="1" dirty="0"/>
              <a:t>Pathology</a:t>
            </a:r>
          </a:p>
          <a:p>
            <a:pPr lvl="1"/>
            <a:r>
              <a:rPr lang="en-US" sz="1600" dirty="0" err="1"/>
              <a:t>Merce</a:t>
            </a:r>
            <a:r>
              <a:rPr lang="en-US" sz="1600" dirty="0"/>
              <a:t> </a:t>
            </a:r>
            <a:r>
              <a:rPr lang="en-US" sz="1600" dirty="0" err="1" smtClean="0"/>
              <a:t>Jorda</a:t>
            </a:r>
            <a:r>
              <a:rPr lang="en-US" sz="1600" dirty="0" smtClean="0"/>
              <a:t>, MD</a:t>
            </a:r>
            <a:endParaRPr lang="en-US" sz="1600" dirty="0"/>
          </a:p>
          <a:p>
            <a:pPr lvl="1"/>
            <a:r>
              <a:rPr lang="en-US" sz="1600" dirty="0" err="1"/>
              <a:t>Oleksandr</a:t>
            </a:r>
            <a:r>
              <a:rPr lang="en-US" sz="1600" dirty="0"/>
              <a:t> </a:t>
            </a:r>
            <a:r>
              <a:rPr lang="en-US" sz="1600" dirty="0" err="1" smtClean="0"/>
              <a:t>Kryvenko</a:t>
            </a:r>
            <a:r>
              <a:rPr lang="en-US" sz="1600" dirty="0" smtClean="0"/>
              <a:t>, MD</a:t>
            </a:r>
            <a:endParaRPr lang="en-US" sz="1600" dirty="0"/>
          </a:p>
          <a:p>
            <a:r>
              <a:rPr lang="en-US" sz="1600" b="1" dirty="0" smtClean="0"/>
              <a:t>Radiology</a:t>
            </a:r>
            <a:endParaRPr lang="en-US" sz="1600" b="1" dirty="0"/>
          </a:p>
          <a:p>
            <a:pPr lvl="1"/>
            <a:r>
              <a:rPr lang="en-US" sz="1600" dirty="0"/>
              <a:t>Felipe </a:t>
            </a:r>
            <a:r>
              <a:rPr lang="en-US" sz="1600" dirty="0" err="1" smtClean="0"/>
              <a:t>Munera</a:t>
            </a:r>
            <a:r>
              <a:rPr lang="en-US" sz="1600" dirty="0" smtClean="0"/>
              <a:t>, MD</a:t>
            </a:r>
            <a:endParaRPr lang="en-US" sz="1600" dirty="0"/>
          </a:p>
          <a:p>
            <a:pPr lvl="1"/>
            <a:r>
              <a:rPr lang="en-US" sz="1600" dirty="0"/>
              <a:t>Rosa </a:t>
            </a:r>
            <a:r>
              <a:rPr lang="en-US" sz="1600" dirty="0" smtClean="0"/>
              <a:t>Castillo, MD </a:t>
            </a:r>
          </a:p>
          <a:p>
            <a:r>
              <a:rPr lang="en-US" sz="1600" b="1" dirty="0" smtClean="0"/>
              <a:t>Moffitt Cancer Center</a:t>
            </a:r>
          </a:p>
          <a:p>
            <a:pPr lvl="1"/>
            <a:r>
              <a:rPr lang="en-US" sz="1600" dirty="0" smtClean="0"/>
              <a:t>Robert </a:t>
            </a:r>
            <a:r>
              <a:rPr lang="en-US" sz="1600" dirty="0" err="1" smtClean="0"/>
              <a:t>Gillies</a:t>
            </a:r>
            <a:r>
              <a:rPr lang="en-US" sz="1600" dirty="0" smtClean="0"/>
              <a:t>, PhD</a:t>
            </a:r>
          </a:p>
          <a:p>
            <a:pPr lvl="1"/>
            <a:r>
              <a:rPr lang="en-US" sz="1600" dirty="0" err="1" smtClean="0"/>
              <a:t>Yoganand</a:t>
            </a:r>
            <a:r>
              <a:rPr lang="en-US" sz="1600" dirty="0" smtClean="0"/>
              <a:t> </a:t>
            </a:r>
            <a:r>
              <a:rPr lang="en-US" sz="1600" dirty="0" err="1" smtClean="0"/>
              <a:t>Balagurunathan</a:t>
            </a:r>
            <a:r>
              <a:rPr lang="en-US" sz="1600" dirty="0" smtClean="0"/>
              <a:t>, PhD</a:t>
            </a:r>
            <a:endParaRPr lang="en-US" sz="1600" dirty="0"/>
          </a:p>
          <a:p>
            <a:r>
              <a:rPr lang="en-US" sz="1600" b="1" dirty="0" smtClean="0"/>
              <a:t>Industrial Partners</a:t>
            </a:r>
          </a:p>
          <a:p>
            <a:pPr lvl="1"/>
            <a:r>
              <a:rPr lang="en-US" sz="1600" dirty="0" err="1"/>
              <a:t>GenomeDx</a:t>
            </a:r>
            <a:r>
              <a:rPr lang="en-US" sz="1600" dirty="0"/>
              <a:t>, Vancouver, CA</a:t>
            </a:r>
          </a:p>
          <a:p>
            <a:pPr lvl="1"/>
            <a:r>
              <a:rPr lang="en-US" sz="1600" dirty="0"/>
              <a:t>MIM Software, Cleveland, </a:t>
            </a:r>
            <a:r>
              <a:rPr lang="en-US" sz="1600" dirty="0" smtClean="0"/>
              <a:t>OH</a:t>
            </a:r>
          </a:p>
          <a:p>
            <a:pPr marL="57150" indent="0">
              <a:buNone/>
            </a:pPr>
            <a:r>
              <a:rPr lang="en-US" sz="2000" dirty="0" smtClean="0"/>
              <a:t>National Cancer Institute Grants: R01CA189295 and R01CA190105</a:t>
            </a:r>
            <a:endParaRPr lang="en-US" sz="2000" dirty="0"/>
          </a:p>
          <a:p>
            <a:endParaRPr lang="en-US" sz="1600" b="1" dirty="0" smtClean="0"/>
          </a:p>
          <a:p>
            <a:pPr marL="457200" lvl="1" indent="0">
              <a:buNone/>
            </a:pPr>
            <a:endParaRPr lang="en-US" sz="1600" dirty="0"/>
          </a:p>
          <a:p>
            <a:pPr marL="0" indent="0">
              <a:buNone/>
            </a:pPr>
            <a:endParaRPr lang="en-US" sz="1600" b="1" dirty="0" smtClean="0"/>
          </a:p>
          <a:p>
            <a:endParaRPr lang="en-US" sz="1600" b="1" dirty="0"/>
          </a:p>
        </p:txBody>
      </p:sp>
      <p:sp>
        <p:nvSpPr>
          <p:cNvPr id="6" name="Content Placeholder 5"/>
          <p:cNvSpPr>
            <a:spLocks noGrp="1"/>
          </p:cNvSpPr>
          <p:nvPr>
            <p:ph sz="quarter" idx="4294967295"/>
          </p:nvPr>
        </p:nvSpPr>
        <p:spPr>
          <a:xfrm>
            <a:off x="1101852" y="1169126"/>
            <a:ext cx="4041648" cy="4526280"/>
          </a:xfrm>
          <a:prstGeom prst="rect">
            <a:avLst/>
          </a:prstGeom>
        </p:spPr>
        <p:txBody>
          <a:bodyPr>
            <a:noAutofit/>
          </a:bodyPr>
          <a:lstStyle/>
          <a:p>
            <a:r>
              <a:rPr lang="en-US" sz="1600" b="1" dirty="0"/>
              <a:t>Imaging Group</a:t>
            </a:r>
          </a:p>
          <a:p>
            <a:pPr lvl="1"/>
            <a:r>
              <a:rPr lang="en-US" sz="1600" dirty="0" smtClean="0">
                <a:cs typeface="Times New Roman" panose="02020603050405020304" pitchFamily="18" charset="0"/>
              </a:rPr>
              <a:t>Yohann Tschudi, PhD</a:t>
            </a:r>
          </a:p>
          <a:p>
            <a:pPr lvl="1"/>
            <a:r>
              <a:rPr lang="en-US" sz="1600" dirty="0" smtClean="0">
                <a:cs typeface="Times New Roman" panose="02020603050405020304" pitchFamily="18" charset="0"/>
              </a:rPr>
              <a:t>Andres Parra, PhD</a:t>
            </a:r>
          </a:p>
          <a:p>
            <a:pPr lvl="1"/>
            <a:r>
              <a:rPr lang="en-US" sz="1600" dirty="0" smtClean="0">
                <a:cs typeface="Times New Roman" panose="02020603050405020304" pitchFamily="18" charset="0"/>
              </a:rPr>
              <a:t>Bryan Jimenez</a:t>
            </a:r>
          </a:p>
          <a:p>
            <a:pPr lvl="1"/>
            <a:r>
              <a:rPr lang="en-US" sz="1600" dirty="0" smtClean="0"/>
              <a:t>Yu-</a:t>
            </a:r>
            <a:r>
              <a:rPr lang="en-US" sz="1600" dirty="0" err="1" smtClean="0"/>
              <a:t>Cherng</a:t>
            </a:r>
            <a:r>
              <a:rPr lang="en-US" sz="1600" dirty="0" smtClean="0"/>
              <a:t> </a:t>
            </a:r>
            <a:r>
              <a:rPr lang="en-US" sz="1600" dirty="0"/>
              <a:t>Channing </a:t>
            </a:r>
            <a:r>
              <a:rPr lang="en-US" sz="1600" dirty="0" smtClean="0"/>
              <a:t>Chang</a:t>
            </a:r>
            <a:endParaRPr lang="en-US" sz="1600" dirty="0" smtClean="0">
              <a:cs typeface="Times New Roman" panose="02020603050405020304" pitchFamily="18" charset="0"/>
            </a:endParaRPr>
          </a:p>
          <a:p>
            <a:pPr lvl="1"/>
            <a:r>
              <a:rPr lang="en-US" sz="1600" dirty="0" smtClean="0">
                <a:cs typeface="Times New Roman" panose="02020603050405020304" pitchFamily="18" charset="0"/>
              </a:rPr>
              <a:t>Adrian </a:t>
            </a:r>
            <a:r>
              <a:rPr lang="en-US" sz="1600" dirty="0" err="1" smtClean="0">
                <a:cs typeface="Times New Roman" panose="02020603050405020304" pitchFamily="18" charset="0"/>
              </a:rPr>
              <a:t>Breto</a:t>
            </a:r>
            <a:endParaRPr lang="en-US" sz="1600" dirty="0" smtClean="0">
              <a:cs typeface="Times New Roman" panose="02020603050405020304" pitchFamily="18" charset="0"/>
            </a:endParaRPr>
          </a:p>
          <a:p>
            <a:pPr lvl="1"/>
            <a:r>
              <a:rPr lang="en-US" sz="1600" dirty="0" smtClean="0">
                <a:cs typeface="Times New Roman" panose="02020603050405020304" pitchFamily="18" charset="0"/>
              </a:rPr>
              <a:t>Nicole </a:t>
            </a:r>
            <a:r>
              <a:rPr lang="en-US" sz="1600" dirty="0" err="1" smtClean="0">
                <a:cs typeface="Times New Roman" panose="02020603050405020304" pitchFamily="18" charset="0"/>
              </a:rPr>
              <a:t>Gautney</a:t>
            </a:r>
            <a:endParaRPr lang="en-US" sz="1600" dirty="0" smtClean="0">
              <a:cs typeface="Times New Roman" panose="02020603050405020304" pitchFamily="18" charset="0"/>
            </a:endParaRPr>
          </a:p>
          <a:p>
            <a:r>
              <a:rPr lang="en-US" sz="1600" b="1" dirty="0" smtClean="0"/>
              <a:t>Radiation </a:t>
            </a:r>
            <a:r>
              <a:rPr lang="en-US" sz="1600" b="1" dirty="0"/>
              <a:t>Oncology</a:t>
            </a:r>
          </a:p>
          <a:p>
            <a:pPr lvl="1"/>
            <a:r>
              <a:rPr lang="en-US" sz="1600" dirty="0"/>
              <a:t>Alan </a:t>
            </a:r>
            <a:r>
              <a:rPr lang="en-US" sz="1600" dirty="0" smtClean="0"/>
              <a:t>Pollack, MD, PhD</a:t>
            </a:r>
            <a:endParaRPr lang="en-US" sz="1600" dirty="0"/>
          </a:p>
          <a:p>
            <a:pPr lvl="1"/>
            <a:r>
              <a:rPr lang="en-US" sz="1600" dirty="0"/>
              <a:t>Matt </a:t>
            </a:r>
            <a:r>
              <a:rPr lang="en-US" sz="1600" dirty="0" smtClean="0"/>
              <a:t>Abramowitz, MD</a:t>
            </a:r>
            <a:endParaRPr lang="en-US" sz="1600" dirty="0"/>
          </a:p>
          <a:p>
            <a:pPr lvl="1"/>
            <a:r>
              <a:rPr lang="en-US" sz="1600" dirty="0" smtClean="0"/>
              <a:t>Kyle Padgett, PhD</a:t>
            </a:r>
          </a:p>
          <a:p>
            <a:pPr lvl="1"/>
            <a:r>
              <a:rPr lang="en-US" sz="1600" dirty="0"/>
              <a:t>Chet </a:t>
            </a:r>
            <a:r>
              <a:rPr lang="en-US" sz="1600" dirty="0" smtClean="0"/>
              <a:t>Ford, PhD</a:t>
            </a:r>
            <a:endParaRPr lang="en-US" sz="1600" dirty="0"/>
          </a:p>
          <a:p>
            <a:pPr lvl="1"/>
            <a:r>
              <a:rPr lang="en-US" sz="1600" dirty="0"/>
              <a:t>Felix </a:t>
            </a:r>
            <a:r>
              <a:rPr lang="en-US" sz="1600" dirty="0" smtClean="0"/>
              <a:t>Chinea, MD</a:t>
            </a:r>
            <a:endParaRPr lang="en-US" sz="1600" dirty="0"/>
          </a:p>
          <a:p>
            <a:r>
              <a:rPr lang="en-US" sz="1600" b="1" dirty="0"/>
              <a:t>Urology</a:t>
            </a:r>
          </a:p>
          <a:p>
            <a:pPr lvl="1"/>
            <a:r>
              <a:rPr lang="en-US" sz="1600" dirty="0"/>
              <a:t>Sanoj </a:t>
            </a:r>
            <a:r>
              <a:rPr lang="en-US" sz="1600" dirty="0" smtClean="0"/>
              <a:t>Punnen, MD</a:t>
            </a:r>
            <a:endParaRPr lang="en-US" sz="1600" dirty="0"/>
          </a:p>
          <a:p>
            <a:pPr lvl="1"/>
            <a:r>
              <a:rPr lang="en-US" sz="1600" dirty="0"/>
              <a:t>Dipen </a:t>
            </a:r>
            <a:r>
              <a:rPr lang="en-US" sz="1600" dirty="0" smtClean="0"/>
              <a:t>Parekh, MD</a:t>
            </a:r>
          </a:p>
          <a:p>
            <a:pPr lvl="1"/>
            <a:r>
              <a:rPr lang="en-US" sz="1600" dirty="0" smtClean="0"/>
              <a:t>Charles Lynne, MD</a:t>
            </a:r>
            <a:endParaRPr lang="en-US" sz="1600" dirty="0"/>
          </a:p>
          <a:p>
            <a:endParaRPr lang="en-US" sz="1600" dirty="0"/>
          </a:p>
        </p:txBody>
      </p:sp>
    </p:spTree>
    <p:extLst>
      <p:ext uri="{BB962C8B-B14F-4D97-AF65-F5344CB8AC3E}">
        <p14:creationId xmlns:p14="http://schemas.microsoft.com/office/powerpoint/2010/main" val="1210959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703622" y="375320"/>
            <a:ext cx="8743950" cy="555874"/>
          </a:xfrm>
        </p:spPr>
        <p:txBody>
          <a:bodyPr/>
          <a:lstStyle/>
          <a:p>
            <a:r>
              <a:rPr lang="en-US" sz="3150" dirty="0">
                <a:solidFill>
                  <a:schemeClr val="bg1"/>
                </a:solidFill>
                <a:latin typeface="Arial" charset="0"/>
                <a:ea typeface="ヒラギノ角ゴ Pro W3" charset="0"/>
                <a:cs typeface="ヒラギノ角ゴ Pro W3" charset="0"/>
              </a:rPr>
              <a:t>Development Of A Habitat Risk Scoring System</a:t>
            </a:r>
          </a:p>
        </p:txBody>
      </p:sp>
      <p:grpSp>
        <p:nvGrpSpPr>
          <p:cNvPr id="39938" name="Group 3"/>
          <p:cNvGrpSpPr>
            <a:grpSpLocks/>
          </p:cNvGrpSpPr>
          <p:nvPr/>
        </p:nvGrpSpPr>
        <p:grpSpPr bwMode="auto">
          <a:xfrm>
            <a:off x="753666" y="1599312"/>
            <a:ext cx="8658225" cy="4055865"/>
            <a:chOff x="849758" y="838200"/>
            <a:chExt cx="7608442" cy="4285720"/>
          </a:xfrm>
        </p:grpSpPr>
        <p:pic>
          <p:nvPicPr>
            <p:cNvPr id="3994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668" y="369497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58" y="83820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402" y="83820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668" y="83820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2934" y="83820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58" y="226715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6"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2402" y="226715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7"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7668" y="226715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8"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2934" y="226715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49"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758" y="369497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50"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2402" y="3694970"/>
              <a:ext cx="1905266" cy="142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899686" y="2274794"/>
              <a:ext cx="839627" cy="30571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HRS6</a:t>
              </a:r>
            </a:p>
          </p:txBody>
        </p:sp>
        <p:sp>
          <p:nvSpPr>
            <p:cNvPr id="17" name="Rectangle 16"/>
            <p:cNvSpPr/>
            <p:nvPr/>
          </p:nvSpPr>
          <p:spPr>
            <a:xfrm>
              <a:off x="3815920" y="2274794"/>
              <a:ext cx="814518" cy="30571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HRS5</a:t>
              </a:r>
            </a:p>
          </p:txBody>
        </p:sp>
        <p:sp>
          <p:nvSpPr>
            <p:cNvPr id="18" name="Rectangle 17"/>
            <p:cNvSpPr/>
            <p:nvPr/>
          </p:nvSpPr>
          <p:spPr>
            <a:xfrm>
              <a:off x="5721170" y="2274794"/>
              <a:ext cx="814518" cy="30571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HRS4</a:t>
              </a:r>
            </a:p>
          </p:txBody>
        </p:sp>
        <p:sp>
          <p:nvSpPr>
            <p:cNvPr id="19" name="Rectangle 18"/>
            <p:cNvSpPr/>
            <p:nvPr/>
          </p:nvSpPr>
          <p:spPr>
            <a:xfrm>
              <a:off x="1899686" y="3702895"/>
              <a:ext cx="839627" cy="30571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HRS2</a:t>
              </a:r>
            </a:p>
          </p:txBody>
        </p:sp>
        <p:sp>
          <p:nvSpPr>
            <p:cNvPr id="20" name="Rectangle 19"/>
            <p:cNvSpPr/>
            <p:nvPr/>
          </p:nvSpPr>
          <p:spPr>
            <a:xfrm>
              <a:off x="3815920" y="3702895"/>
              <a:ext cx="814518" cy="30571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HRS1</a:t>
              </a:r>
            </a:p>
          </p:txBody>
        </p:sp>
        <p:sp>
          <p:nvSpPr>
            <p:cNvPr id="21" name="Rectangle 20"/>
            <p:cNvSpPr/>
            <p:nvPr/>
          </p:nvSpPr>
          <p:spPr>
            <a:xfrm>
              <a:off x="7626419" y="2274794"/>
              <a:ext cx="816087" cy="30571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HRS3</a:t>
              </a:r>
            </a:p>
          </p:txBody>
        </p:sp>
        <p:sp>
          <p:nvSpPr>
            <p:cNvPr id="22" name="Rectangle 21"/>
            <p:cNvSpPr/>
            <p:nvPr/>
          </p:nvSpPr>
          <p:spPr>
            <a:xfrm>
              <a:off x="7505576" y="846692"/>
              <a:ext cx="936930" cy="3043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HRS7</a:t>
              </a:r>
            </a:p>
          </p:txBody>
        </p:sp>
        <p:sp>
          <p:nvSpPr>
            <p:cNvPr id="23" name="Rectangle 22"/>
            <p:cNvSpPr/>
            <p:nvPr/>
          </p:nvSpPr>
          <p:spPr>
            <a:xfrm>
              <a:off x="3944611" y="846692"/>
              <a:ext cx="786269" cy="3043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HRS9</a:t>
              </a:r>
            </a:p>
          </p:txBody>
        </p:sp>
        <p:sp>
          <p:nvSpPr>
            <p:cNvPr id="24" name="Rectangle 23"/>
            <p:cNvSpPr/>
            <p:nvPr/>
          </p:nvSpPr>
          <p:spPr>
            <a:xfrm>
              <a:off x="5851430" y="846692"/>
              <a:ext cx="860030" cy="3043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HRS8</a:t>
              </a:r>
            </a:p>
          </p:txBody>
        </p:sp>
        <p:sp>
          <p:nvSpPr>
            <p:cNvPr id="25" name="Rectangle 24"/>
            <p:cNvSpPr/>
            <p:nvPr/>
          </p:nvSpPr>
          <p:spPr>
            <a:xfrm>
              <a:off x="1802383" y="846692"/>
              <a:ext cx="936930" cy="3043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defTabSz="1028700" eaLnBrk="0" hangingPunct="0">
                <a:defRPr/>
              </a:pPr>
              <a:r>
                <a:rPr lang="en-US" sz="1800" dirty="0">
                  <a:solidFill>
                    <a:srgbClr val="FFFFFF"/>
                  </a:solidFill>
                  <a:latin typeface="Arial"/>
                  <a:ea typeface="ヒラギノ角ゴ Pro W3"/>
                  <a:cs typeface="ヒラギノ角ゴ Pro W3"/>
                </a:rPr>
                <a:t>HRS10</a:t>
              </a:r>
            </a:p>
          </p:txBody>
        </p:sp>
      </p:grpSp>
      <p:pic>
        <p:nvPicPr>
          <p:cNvPr id="39939" name="Picture 2"/>
          <p:cNvPicPr>
            <a:picLocks noChangeAspect="1" noChangeArrowheads="1"/>
          </p:cNvPicPr>
          <p:nvPr/>
        </p:nvPicPr>
        <p:blipFill>
          <a:blip r:embed="rId13">
            <a:extLst>
              <a:ext uri="{28A0092B-C50C-407E-A947-70E740481C1C}">
                <a14:useLocalDpi xmlns:a14="http://schemas.microsoft.com/office/drawing/2010/main" val="0"/>
              </a:ext>
            </a:extLst>
          </a:blip>
          <a:srcRect l="50000" t="21671" r="12712" b="1602"/>
          <a:stretch>
            <a:fillRect/>
          </a:stretch>
        </p:blipFill>
        <p:spPr bwMode="auto">
          <a:xfrm>
            <a:off x="7822406" y="4559504"/>
            <a:ext cx="2214563" cy="1600647"/>
          </a:xfrm>
          <a:prstGeom prst="rect">
            <a:avLst/>
          </a:prstGeom>
          <a:solidFill>
            <a:srgbClr val="FF0000"/>
          </a:solidFill>
          <a:ln w="28575">
            <a:solidFill>
              <a:srgbClr val="FF0000"/>
            </a:solidFill>
            <a:miter lim="800000"/>
            <a:headEnd/>
            <a:tailEnd/>
          </a:ln>
        </p:spPr>
      </p:pic>
    </p:spTree>
    <p:extLst>
      <p:ext uri="{BB962C8B-B14F-4D97-AF65-F5344CB8AC3E}">
        <p14:creationId xmlns:p14="http://schemas.microsoft.com/office/powerpoint/2010/main" val="533346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471577"/>
            <a:ext cx="7613350" cy="503208"/>
          </a:xfrm>
        </p:spPr>
        <p:txBody>
          <a:bodyPr/>
          <a:lstStyle/>
          <a:p>
            <a:r>
              <a:rPr lang="en-US" dirty="0">
                <a:solidFill>
                  <a:schemeClr val="bg1"/>
                </a:solidFill>
              </a:rPr>
              <a:t>Rationale</a:t>
            </a:r>
          </a:p>
        </p:txBody>
      </p:sp>
      <p:sp>
        <p:nvSpPr>
          <p:cNvPr id="3" name="Content Placeholder 2"/>
          <p:cNvSpPr>
            <a:spLocks noGrp="1"/>
          </p:cNvSpPr>
          <p:nvPr>
            <p:ph idx="1"/>
          </p:nvPr>
        </p:nvSpPr>
        <p:spPr>
          <a:xfrm>
            <a:off x="771525" y="1334571"/>
            <a:ext cx="8743950" cy="4500982"/>
          </a:xfrm>
        </p:spPr>
        <p:txBody>
          <a:bodyPr>
            <a:normAutofit fontScale="85000" lnSpcReduction="20000"/>
          </a:bodyPr>
          <a:lstStyle/>
          <a:p>
            <a:pPr marL="342900" lvl="1" indent="-342900">
              <a:buFontTx/>
              <a:buChar char="•"/>
            </a:pPr>
            <a:r>
              <a:rPr lang="en-US" sz="3200" dirty="0"/>
              <a:t>Prostate cancer exhibits </a:t>
            </a:r>
            <a:r>
              <a:rPr lang="en-US" sz="3200" u="sng" dirty="0"/>
              <a:t>spatial heterogeneity </a:t>
            </a:r>
            <a:r>
              <a:rPr lang="en-US" sz="3200" dirty="0"/>
              <a:t>that can confound clinical-pathological and genomic assessment; </a:t>
            </a:r>
          </a:p>
          <a:p>
            <a:r>
              <a:rPr lang="en-US" dirty="0" smtClean="0"/>
              <a:t>Additional </a:t>
            </a:r>
            <a:r>
              <a:rPr lang="en-US" dirty="0"/>
              <a:t>tools are needed to improve the selection of patients for active surveillance; </a:t>
            </a:r>
          </a:p>
          <a:p>
            <a:pPr>
              <a:spcBef>
                <a:spcPts val="1200"/>
              </a:spcBef>
            </a:pPr>
            <a:r>
              <a:rPr lang="en-US" dirty="0"/>
              <a:t>A “</a:t>
            </a:r>
            <a:r>
              <a:rPr lang="en-US" b="1" u="sng" dirty="0"/>
              <a:t>habitats</a:t>
            </a:r>
            <a:r>
              <a:rPr lang="en-US" dirty="0"/>
              <a:t>” concept based on mpMRI quantitative parameters was introduced to map and characterize tumor </a:t>
            </a:r>
            <a:r>
              <a:rPr lang="en-US" dirty="0" smtClean="0"/>
              <a:t>heterogeneity;</a:t>
            </a:r>
            <a:endParaRPr lang="en-US" dirty="0"/>
          </a:p>
          <a:p>
            <a:pPr>
              <a:spcBef>
                <a:spcPts val="1200"/>
              </a:spcBef>
            </a:pPr>
            <a:r>
              <a:rPr lang="en-US" dirty="0" smtClean="0"/>
              <a:t>Habitat </a:t>
            </a:r>
            <a:r>
              <a:rPr lang="en-US" dirty="0"/>
              <a:t>adverse histopathologic and quantitative imaging features reflect underlying gene expression markers associated with adverse patient </a:t>
            </a:r>
            <a:r>
              <a:rPr lang="en-US" dirty="0" smtClean="0"/>
              <a:t>outcome.</a:t>
            </a:r>
          </a:p>
        </p:txBody>
      </p:sp>
    </p:spTree>
    <p:extLst>
      <p:ext uri="{BB962C8B-B14F-4D97-AF65-F5344CB8AC3E}">
        <p14:creationId xmlns:p14="http://schemas.microsoft.com/office/powerpoint/2010/main" val="621077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5499610" y="1706163"/>
            <a:ext cx="4222459" cy="2035520"/>
          </a:xfrm>
          <a:prstGeom prst="rect">
            <a:avLst/>
          </a:prstGeom>
          <a:solidFill>
            <a:srgbClr val="FFFFFF"/>
          </a:solidFill>
          <a:ln w="9525">
            <a:solidFill>
              <a:srgbClr val="000000"/>
            </a:solidFill>
            <a:miter lim="800000"/>
            <a:headEnd/>
            <a:tailEnd/>
          </a:ln>
        </p:spPr>
        <p:txBody>
          <a:bodyPr/>
          <a:lstStyle>
            <a:lvl1pPr defTabSz="639763">
              <a:defRPr sz="1700">
                <a:solidFill>
                  <a:schemeClr val="tx1"/>
                </a:solidFill>
                <a:latin typeface="Arial" charset="0"/>
                <a:ea typeface="ヒラギノ角ゴ Pro W3" charset="0"/>
                <a:cs typeface="ヒラギノ角ゴ Pro W3" charset="0"/>
              </a:defRPr>
            </a:lvl1pPr>
            <a:lvl2pPr marL="742950" indent="-285750" defTabSz="639763">
              <a:defRPr sz="1700">
                <a:solidFill>
                  <a:schemeClr val="tx1"/>
                </a:solidFill>
                <a:latin typeface="Arial" charset="0"/>
                <a:ea typeface="ヒラギノ角ゴ Pro W3" charset="0"/>
                <a:cs typeface="ヒラギノ角ゴ Pro W3" charset="0"/>
              </a:defRPr>
            </a:lvl2pPr>
            <a:lvl3pPr marL="1143000" indent="-228600" defTabSz="639763">
              <a:defRPr sz="1700">
                <a:solidFill>
                  <a:schemeClr val="tx1"/>
                </a:solidFill>
                <a:latin typeface="Arial" charset="0"/>
                <a:ea typeface="ヒラギノ角ゴ Pro W3" charset="0"/>
                <a:cs typeface="ヒラギノ角ゴ Pro W3" charset="0"/>
              </a:defRPr>
            </a:lvl3pPr>
            <a:lvl4pPr marL="1600200" indent="-228600" defTabSz="639763">
              <a:defRPr sz="1700">
                <a:solidFill>
                  <a:schemeClr val="tx1"/>
                </a:solidFill>
                <a:latin typeface="Arial" charset="0"/>
                <a:ea typeface="ヒラギノ角ゴ Pro W3" charset="0"/>
                <a:cs typeface="ヒラギノ角ゴ Pro W3" charset="0"/>
              </a:defRPr>
            </a:lvl4pPr>
            <a:lvl5pPr marL="2057400" indent="-228600" defTabSz="639763">
              <a:defRPr sz="1700">
                <a:solidFill>
                  <a:schemeClr val="tx1"/>
                </a:solidFill>
                <a:latin typeface="Arial" charset="0"/>
                <a:ea typeface="ヒラギノ角ゴ Pro W3" charset="0"/>
                <a:cs typeface="ヒラギノ角ゴ Pro W3" charset="0"/>
              </a:defRPr>
            </a:lvl5pPr>
            <a:lvl6pPr marL="2514600" indent="-228600" defTabSz="639763"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6pPr>
            <a:lvl7pPr marL="2971800" indent="-228600" defTabSz="639763"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7pPr>
            <a:lvl8pPr marL="3429000" indent="-228600" defTabSz="639763"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8pPr>
            <a:lvl9pPr marL="3886200" indent="-228600" defTabSz="639763"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9pPr>
          </a:lstStyle>
          <a:p>
            <a:pPr eaLnBrk="0" fontAlgn="base" hangingPunct="0">
              <a:spcBef>
                <a:spcPct val="0"/>
              </a:spcBef>
              <a:spcAft>
                <a:spcPct val="0"/>
              </a:spcAft>
            </a:pPr>
            <a:r>
              <a:rPr lang="en-US" sz="1800" dirty="0" smtClean="0">
                <a:solidFill>
                  <a:srgbClr val="000000"/>
                </a:solidFill>
                <a:cs typeface="Times New Roman" charset="0"/>
              </a:rPr>
              <a:t>Eligibility:</a:t>
            </a:r>
          </a:p>
          <a:p>
            <a:pPr algn="l" eaLnBrk="0" hangingPunct="0"/>
            <a:r>
              <a:rPr lang="en-US" sz="1400" i="1" dirty="0" smtClean="0">
                <a:solidFill>
                  <a:srgbClr val="000000"/>
                </a:solidFill>
                <a:cs typeface="Times New Roman" charset="0"/>
              </a:rPr>
              <a:t>(</a:t>
            </a:r>
            <a:r>
              <a:rPr lang="en-US" sz="1400" i="1" dirty="0" err="1" smtClean="0">
                <a:solidFill>
                  <a:srgbClr val="000000"/>
                </a:solidFill>
                <a:cs typeface="Times New Roman" charset="0"/>
              </a:rPr>
              <a:t>i</a:t>
            </a:r>
            <a:r>
              <a:rPr lang="en-US" sz="1400" i="1" dirty="0" smtClean="0">
                <a:solidFill>
                  <a:srgbClr val="000000"/>
                </a:solidFill>
                <a:cs typeface="Times New Roman" charset="0"/>
              </a:rPr>
              <a:t>)</a:t>
            </a:r>
            <a:r>
              <a:rPr lang="en-US" sz="1400" dirty="0" smtClean="0">
                <a:solidFill>
                  <a:srgbClr val="000000"/>
                </a:solidFill>
                <a:cs typeface="Times New Roman" charset="0"/>
              </a:rPr>
              <a:t>  </a:t>
            </a:r>
            <a:r>
              <a:rPr lang="en-US" sz="1400" b="0" dirty="0">
                <a:solidFill>
                  <a:srgbClr val="000000"/>
                </a:solidFill>
                <a:cs typeface="Times New Roman" charset="0"/>
              </a:rPr>
              <a:t>≤4 cores positive with </a:t>
            </a:r>
            <a:r>
              <a:rPr lang="en-US" sz="1400" b="0" dirty="0" smtClean="0">
                <a:solidFill>
                  <a:srgbClr val="000000"/>
                </a:solidFill>
                <a:cs typeface="Times New Roman" charset="0"/>
              </a:rPr>
              <a:t>GLSC=6 </a:t>
            </a:r>
            <a:r>
              <a:rPr lang="en-US" sz="1400" b="0" dirty="0">
                <a:solidFill>
                  <a:srgbClr val="000000"/>
                </a:solidFill>
                <a:cs typeface="Times New Roman" charset="0"/>
              </a:rPr>
              <a:t>and </a:t>
            </a:r>
            <a:r>
              <a:rPr lang="en-US" sz="1400" b="0" dirty="0" smtClean="0">
                <a:solidFill>
                  <a:srgbClr val="000000"/>
                </a:solidFill>
                <a:cs typeface="Times New Roman" charset="0"/>
              </a:rPr>
              <a:t>≤2 cores with </a:t>
            </a:r>
            <a:r>
              <a:rPr lang="en-US" sz="1400" b="0" dirty="0">
                <a:solidFill>
                  <a:srgbClr val="000000"/>
                </a:solidFill>
                <a:cs typeface="Times New Roman" charset="0"/>
              </a:rPr>
              <a:t>GLSC </a:t>
            </a:r>
            <a:r>
              <a:rPr lang="en-US" sz="1400" b="0" dirty="0" smtClean="0">
                <a:solidFill>
                  <a:srgbClr val="000000"/>
                </a:solidFill>
                <a:cs typeface="Times New Roman" charset="0"/>
              </a:rPr>
              <a:t>3+4;</a:t>
            </a:r>
          </a:p>
          <a:p>
            <a:pPr algn="l" eaLnBrk="0" hangingPunct="0"/>
            <a:r>
              <a:rPr lang="en-US" sz="1400" i="1" dirty="0" smtClean="0">
                <a:solidFill>
                  <a:srgbClr val="000000"/>
                </a:solidFill>
                <a:cs typeface="Times New Roman" charset="0"/>
              </a:rPr>
              <a:t>(ii) </a:t>
            </a:r>
            <a:r>
              <a:rPr lang="en-US" sz="1400" b="0" dirty="0">
                <a:solidFill>
                  <a:srgbClr val="000000"/>
                </a:solidFill>
                <a:cs typeface="Times New Roman" charset="0"/>
              </a:rPr>
              <a:t>≤2 </a:t>
            </a:r>
            <a:r>
              <a:rPr lang="en-US" sz="1400" b="0" dirty="0" smtClean="0">
                <a:solidFill>
                  <a:srgbClr val="000000"/>
                </a:solidFill>
                <a:cs typeface="Times New Roman" charset="0"/>
              </a:rPr>
              <a:t>cores </a:t>
            </a:r>
            <a:r>
              <a:rPr lang="en-US" sz="1400" b="0" dirty="0">
                <a:solidFill>
                  <a:srgbClr val="000000"/>
                </a:solidFill>
                <a:cs typeface="Times New Roman" charset="0"/>
              </a:rPr>
              <a:t>with GLSC 3+4 (GSC 4+3 and higher not eligible</a:t>
            </a:r>
            <a:r>
              <a:rPr lang="en-US" sz="1400" b="0" dirty="0" smtClean="0">
                <a:solidFill>
                  <a:srgbClr val="000000"/>
                </a:solidFill>
                <a:cs typeface="Times New Roman" charset="0"/>
              </a:rPr>
              <a:t>);</a:t>
            </a:r>
          </a:p>
          <a:p>
            <a:pPr algn="l" eaLnBrk="0" fontAlgn="base" hangingPunct="0">
              <a:spcBef>
                <a:spcPct val="0"/>
              </a:spcBef>
              <a:spcAft>
                <a:spcPct val="0"/>
              </a:spcAft>
            </a:pPr>
            <a:r>
              <a:rPr lang="en-US" sz="1400" i="1" dirty="0" smtClean="0">
                <a:solidFill>
                  <a:srgbClr val="000000"/>
                </a:solidFill>
                <a:cs typeface="Times New Roman" charset="0"/>
              </a:rPr>
              <a:t>(iii) </a:t>
            </a:r>
            <a:r>
              <a:rPr lang="en-US" sz="1400" b="0" dirty="0" smtClean="0">
                <a:solidFill>
                  <a:srgbClr val="000000"/>
                </a:solidFill>
                <a:cs typeface="Times New Roman" charset="0"/>
              </a:rPr>
              <a:t>PSA ≤20 </a:t>
            </a:r>
            <a:r>
              <a:rPr lang="en-US" sz="1400" b="0" dirty="0">
                <a:solidFill>
                  <a:srgbClr val="000000"/>
                </a:solidFill>
                <a:cs typeface="Times New Roman" charset="0"/>
              </a:rPr>
              <a:t>ng/mL; </a:t>
            </a:r>
            <a:endParaRPr lang="en-US" sz="1400" b="0" dirty="0" smtClean="0">
              <a:solidFill>
                <a:srgbClr val="000000"/>
              </a:solidFill>
              <a:cs typeface="Times New Roman" charset="0"/>
            </a:endParaRPr>
          </a:p>
          <a:p>
            <a:pPr algn="l" eaLnBrk="0" fontAlgn="base" hangingPunct="0">
              <a:spcBef>
                <a:spcPct val="0"/>
              </a:spcBef>
              <a:spcAft>
                <a:spcPct val="0"/>
              </a:spcAft>
            </a:pPr>
            <a:r>
              <a:rPr lang="en-US" sz="1400" i="1" dirty="0" smtClean="0">
                <a:solidFill>
                  <a:srgbClr val="000000"/>
                </a:solidFill>
                <a:cs typeface="Times New Roman" charset="0"/>
              </a:rPr>
              <a:t>(iv)</a:t>
            </a:r>
            <a:r>
              <a:rPr lang="en-US" sz="1400" b="0" dirty="0" smtClean="0">
                <a:solidFill>
                  <a:srgbClr val="000000"/>
                </a:solidFill>
                <a:cs typeface="Times New Roman" charset="0"/>
              </a:rPr>
              <a:t> </a:t>
            </a:r>
            <a:r>
              <a:rPr lang="en-US" sz="1400" b="0" dirty="0">
                <a:solidFill>
                  <a:srgbClr val="000000"/>
                </a:solidFill>
                <a:cs typeface="Times New Roman" charset="0"/>
              </a:rPr>
              <a:t>cT1-T2a disease based on digital rectal </a:t>
            </a:r>
            <a:r>
              <a:rPr lang="en-US" sz="1400" b="0" dirty="0" smtClean="0">
                <a:solidFill>
                  <a:srgbClr val="000000"/>
                </a:solidFill>
                <a:cs typeface="Times New Roman" charset="0"/>
              </a:rPr>
              <a:t>exam</a:t>
            </a:r>
            <a:r>
              <a:rPr lang="en-US" sz="1400" b="0" dirty="0">
                <a:solidFill>
                  <a:srgbClr val="000000"/>
                </a:solidFill>
                <a:cs typeface="Times New Roman" charset="0"/>
              </a:rPr>
              <a:t>;</a:t>
            </a:r>
            <a:r>
              <a:rPr lang="en-US" sz="1400" b="0" dirty="0" smtClean="0">
                <a:solidFill>
                  <a:srgbClr val="000000"/>
                </a:solidFill>
                <a:cs typeface="Times New Roman" charset="0"/>
              </a:rPr>
              <a:t> </a:t>
            </a:r>
          </a:p>
          <a:p>
            <a:pPr algn="l" eaLnBrk="0" fontAlgn="base" hangingPunct="0">
              <a:spcBef>
                <a:spcPct val="0"/>
              </a:spcBef>
              <a:spcAft>
                <a:spcPct val="0"/>
              </a:spcAft>
            </a:pPr>
            <a:r>
              <a:rPr lang="en-US" sz="1400" i="1" dirty="0" smtClean="0">
                <a:solidFill>
                  <a:srgbClr val="000000"/>
                </a:solidFill>
                <a:cs typeface="Times New Roman" charset="0"/>
              </a:rPr>
              <a:t>(v)</a:t>
            </a:r>
            <a:r>
              <a:rPr lang="en-US" sz="1400" b="0" dirty="0" smtClean="0">
                <a:solidFill>
                  <a:srgbClr val="000000"/>
                </a:solidFill>
                <a:cs typeface="Times New Roman" charset="0"/>
              </a:rPr>
              <a:t> Patients </a:t>
            </a:r>
            <a:r>
              <a:rPr lang="en-US" sz="1400" b="0" dirty="0">
                <a:solidFill>
                  <a:srgbClr val="000000"/>
                </a:solidFill>
                <a:cs typeface="Times New Roman" charset="0"/>
              </a:rPr>
              <a:t>with T2b or questionable extracapsular extension on </a:t>
            </a:r>
            <a:r>
              <a:rPr lang="en-US" sz="1400" b="0" dirty="0" smtClean="0">
                <a:solidFill>
                  <a:srgbClr val="000000"/>
                </a:solidFill>
                <a:cs typeface="Times New Roman" charset="0"/>
              </a:rPr>
              <a:t>mpMRI </a:t>
            </a:r>
            <a:r>
              <a:rPr lang="en-US" sz="1400" b="0" dirty="0">
                <a:solidFill>
                  <a:srgbClr val="000000"/>
                </a:solidFill>
                <a:cs typeface="Times New Roman" charset="0"/>
              </a:rPr>
              <a:t>are eligible</a:t>
            </a:r>
            <a:r>
              <a:rPr lang="en-US" sz="1400" b="0" dirty="0" smtClean="0">
                <a:solidFill>
                  <a:srgbClr val="000000"/>
                </a:solidFill>
                <a:cs typeface="Times New Roman" charset="0"/>
              </a:rPr>
              <a:t>.</a:t>
            </a:r>
          </a:p>
        </p:txBody>
      </p:sp>
      <p:pic>
        <p:nvPicPr>
          <p:cNvPr id="4915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71" y="1972054"/>
            <a:ext cx="4605761" cy="3745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Box 14"/>
          <p:cNvSpPr txBox="1">
            <a:spLocks noChangeArrowheads="1"/>
          </p:cNvSpPr>
          <p:nvPr/>
        </p:nvSpPr>
        <p:spPr bwMode="auto">
          <a:xfrm>
            <a:off x="5499610" y="3844558"/>
            <a:ext cx="4222459" cy="144655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Arial" charset="0"/>
                <a:ea typeface="ヒラギノ角ゴ Pro W3" charset="0"/>
                <a:cs typeface="ヒラギノ角ゴ Pro W3" charset="0"/>
              </a:defRPr>
            </a:lvl1pPr>
            <a:lvl2pPr marL="742950" indent="-285750">
              <a:defRPr sz="1700">
                <a:solidFill>
                  <a:schemeClr val="tx1"/>
                </a:solidFill>
                <a:latin typeface="Arial" charset="0"/>
                <a:ea typeface="ヒラギノ角ゴ Pro W3" charset="0"/>
                <a:cs typeface="ヒラギノ角ゴ Pro W3" charset="0"/>
              </a:defRPr>
            </a:lvl2pPr>
            <a:lvl3pPr marL="1143000" indent="-228600">
              <a:defRPr sz="1700">
                <a:solidFill>
                  <a:schemeClr val="tx1"/>
                </a:solidFill>
                <a:latin typeface="Arial" charset="0"/>
                <a:ea typeface="ヒラギノ角ゴ Pro W3" charset="0"/>
                <a:cs typeface="ヒラギノ角ゴ Pro W3" charset="0"/>
              </a:defRPr>
            </a:lvl3pPr>
            <a:lvl4pPr marL="1600200" indent="-228600">
              <a:defRPr sz="1700">
                <a:solidFill>
                  <a:schemeClr val="tx1"/>
                </a:solidFill>
                <a:latin typeface="Arial" charset="0"/>
                <a:ea typeface="ヒラギノ角ゴ Pro W3" charset="0"/>
                <a:cs typeface="ヒラギノ角ゴ Pro W3" charset="0"/>
              </a:defRPr>
            </a:lvl4pPr>
            <a:lvl5pPr marL="2057400" indent="-228600">
              <a:defRPr sz="17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1700">
                <a:solidFill>
                  <a:schemeClr val="tx1"/>
                </a:solidFill>
                <a:latin typeface="Arial" charset="0"/>
                <a:ea typeface="ヒラギノ角ゴ Pro W3" charset="0"/>
                <a:cs typeface="ヒラギノ角ゴ Pro W3" charset="0"/>
              </a:defRPr>
            </a:lvl9pPr>
          </a:lstStyle>
          <a:p>
            <a:pPr defTabSz="1028700" eaLnBrk="0" hangingPunct="0"/>
            <a:r>
              <a:rPr lang="en-US" sz="1800" dirty="0">
                <a:solidFill>
                  <a:srgbClr val="000000"/>
                </a:solidFill>
              </a:rPr>
              <a:t>Progression:</a:t>
            </a:r>
            <a:r>
              <a:rPr lang="en-US" sz="1800" b="0" dirty="0">
                <a:solidFill>
                  <a:srgbClr val="000000"/>
                </a:solidFill>
              </a:rPr>
              <a:t> </a:t>
            </a:r>
            <a:endParaRPr lang="en-US" sz="1800" b="0" dirty="0" smtClean="0">
              <a:solidFill>
                <a:srgbClr val="000000"/>
              </a:solidFill>
            </a:endParaRPr>
          </a:p>
          <a:p>
            <a:pPr algn="l" defTabSz="1028700" eaLnBrk="0" hangingPunct="0"/>
            <a:r>
              <a:rPr lang="en-US" sz="1400" i="1" dirty="0" smtClean="0">
                <a:solidFill>
                  <a:srgbClr val="000000"/>
                </a:solidFill>
              </a:rPr>
              <a:t>(</a:t>
            </a:r>
            <a:r>
              <a:rPr lang="en-US" sz="1400" i="1" dirty="0" err="1" smtClean="0">
                <a:solidFill>
                  <a:srgbClr val="000000"/>
                </a:solidFill>
              </a:rPr>
              <a:t>i</a:t>
            </a:r>
            <a:r>
              <a:rPr lang="en-US" sz="1400" i="1" dirty="0" smtClean="0">
                <a:solidFill>
                  <a:srgbClr val="000000"/>
                </a:solidFill>
              </a:rPr>
              <a:t>) </a:t>
            </a:r>
            <a:r>
              <a:rPr lang="en-US" sz="1400" b="0" i="1" dirty="0" smtClean="0">
                <a:solidFill>
                  <a:srgbClr val="000000"/>
                </a:solidFill>
              </a:rPr>
              <a:t>&gt;4</a:t>
            </a:r>
            <a:r>
              <a:rPr lang="en-US" sz="1400" b="0" dirty="0" smtClean="0">
                <a:solidFill>
                  <a:srgbClr val="000000"/>
                </a:solidFill>
              </a:rPr>
              <a:t> </a:t>
            </a:r>
            <a:r>
              <a:rPr lang="en-US" sz="1400" b="0" dirty="0">
                <a:solidFill>
                  <a:srgbClr val="000000"/>
                </a:solidFill>
              </a:rPr>
              <a:t>positive cores of GLSC = 6; </a:t>
            </a:r>
            <a:endParaRPr lang="en-US" sz="1400" b="0" dirty="0" smtClean="0">
              <a:solidFill>
                <a:srgbClr val="000000"/>
              </a:solidFill>
            </a:endParaRPr>
          </a:p>
          <a:p>
            <a:pPr algn="l" defTabSz="1028700" eaLnBrk="0" hangingPunct="0"/>
            <a:r>
              <a:rPr lang="en-US" sz="1400" i="1" dirty="0" smtClean="0">
                <a:solidFill>
                  <a:srgbClr val="000000"/>
                </a:solidFill>
              </a:rPr>
              <a:t>(ii</a:t>
            </a:r>
            <a:r>
              <a:rPr lang="en-US" sz="1400" i="1" dirty="0">
                <a:solidFill>
                  <a:srgbClr val="000000"/>
                </a:solidFill>
              </a:rPr>
              <a:t>)</a:t>
            </a:r>
            <a:r>
              <a:rPr lang="en-US" sz="1400" b="0" dirty="0">
                <a:solidFill>
                  <a:srgbClr val="000000"/>
                </a:solidFill>
              </a:rPr>
              <a:t> &gt;2 cores of GLSC = 7 (3+4); </a:t>
            </a:r>
            <a:endParaRPr lang="en-US" sz="1400" b="0" dirty="0" smtClean="0">
              <a:solidFill>
                <a:srgbClr val="000000"/>
              </a:solidFill>
            </a:endParaRPr>
          </a:p>
          <a:p>
            <a:pPr algn="l" defTabSz="1028700" eaLnBrk="0" hangingPunct="0"/>
            <a:r>
              <a:rPr lang="en-US" sz="1400" i="1" dirty="0" smtClean="0">
                <a:solidFill>
                  <a:srgbClr val="000000"/>
                </a:solidFill>
              </a:rPr>
              <a:t>(iii) </a:t>
            </a:r>
            <a:r>
              <a:rPr lang="en-US" sz="1400" b="0" dirty="0">
                <a:solidFill>
                  <a:srgbClr val="000000"/>
                </a:solidFill>
              </a:rPr>
              <a:t>any GLSC = 7 (3+4) </a:t>
            </a:r>
            <a:r>
              <a:rPr lang="en-US" sz="1400" b="0" dirty="0" smtClean="0">
                <a:solidFill>
                  <a:srgbClr val="000000"/>
                </a:solidFill>
              </a:rPr>
              <a:t>core; </a:t>
            </a:r>
          </a:p>
          <a:p>
            <a:pPr algn="l" defTabSz="1028700" eaLnBrk="0" hangingPunct="0"/>
            <a:r>
              <a:rPr lang="en-US" sz="1400" i="1" dirty="0" smtClean="0">
                <a:solidFill>
                  <a:srgbClr val="000000"/>
                </a:solidFill>
              </a:rPr>
              <a:t>(iv</a:t>
            </a:r>
            <a:r>
              <a:rPr lang="en-US" sz="1400" i="1" dirty="0">
                <a:solidFill>
                  <a:srgbClr val="000000"/>
                </a:solidFill>
              </a:rPr>
              <a:t>)</a:t>
            </a:r>
            <a:r>
              <a:rPr lang="en-US" sz="1400" b="0" dirty="0">
                <a:solidFill>
                  <a:srgbClr val="000000"/>
                </a:solidFill>
              </a:rPr>
              <a:t> a GLSC 3+3 that becomes a GLSC 7; </a:t>
            </a:r>
            <a:endParaRPr lang="en-US" sz="1400" b="0" dirty="0" smtClean="0">
              <a:solidFill>
                <a:srgbClr val="000000"/>
              </a:solidFill>
            </a:endParaRPr>
          </a:p>
          <a:p>
            <a:pPr algn="l" defTabSz="1028700" eaLnBrk="0" hangingPunct="0"/>
            <a:r>
              <a:rPr lang="en-US" sz="1400" i="1" dirty="0" smtClean="0">
                <a:solidFill>
                  <a:srgbClr val="000000"/>
                </a:solidFill>
              </a:rPr>
              <a:t>(v) </a:t>
            </a:r>
            <a:r>
              <a:rPr lang="en-US" sz="1400" b="0" dirty="0">
                <a:solidFill>
                  <a:srgbClr val="000000"/>
                </a:solidFill>
              </a:rPr>
              <a:t>a GLSC 3+4 that becomes a 4+3 or </a:t>
            </a:r>
            <a:r>
              <a:rPr lang="en-US" sz="1400" b="0" dirty="0" smtClean="0">
                <a:solidFill>
                  <a:srgbClr val="000000"/>
                </a:solidFill>
              </a:rPr>
              <a:t>higher.</a:t>
            </a:r>
            <a:endParaRPr lang="en-US" sz="1400" b="0" dirty="0">
              <a:solidFill>
                <a:srgbClr val="000000"/>
              </a:solidFill>
            </a:endParaRPr>
          </a:p>
        </p:txBody>
      </p:sp>
      <p:sp>
        <p:nvSpPr>
          <p:cNvPr id="49156" name="Rectangle 5"/>
          <p:cNvSpPr>
            <a:spLocks noChangeArrowheads="1"/>
          </p:cNvSpPr>
          <p:nvPr/>
        </p:nvSpPr>
        <p:spPr bwMode="auto">
          <a:xfrm>
            <a:off x="817072" y="320929"/>
            <a:ext cx="9011841" cy="535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860" tIns="51431" rIns="102860" bIns="51431"/>
          <a:lstStyle/>
          <a:p>
            <a:pPr marL="385763" indent="-385763" algn="l" defTabSz="1028700">
              <a:spcBef>
                <a:spcPct val="20000"/>
              </a:spcBef>
            </a:pPr>
            <a:r>
              <a:rPr lang="en-US" sz="2200" b="0" u="sng" dirty="0" smtClean="0">
                <a:solidFill>
                  <a:schemeClr val="bg1"/>
                </a:solidFill>
              </a:rPr>
              <a:t>M</a:t>
            </a:r>
            <a:r>
              <a:rPr lang="en-US" sz="2200" b="0" dirty="0" smtClean="0">
                <a:solidFill>
                  <a:schemeClr val="bg1"/>
                </a:solidFill>
              </a:rPr>
              <a:t>RI-Guided Biopsy Selection of Prostate Cancer Patients for </a:t>
            </a:r>
            <a:r>
              <a:rPr lang="en-US" sz="2200" b="0" u="sng" dirty="0" smtClean="0">
                <a:solidFill>
                  <a:schemeClr val="bg1"/>
                </a:solidFill>
              </a:rPr>
              <a:t>A</a:t>
            </a:r>
            <a:r>
              <a:rPr lang="en-US" sz="2200" b="0" dirty="0" smtClean="0">
                <a:solidFill>
                  <a:schemeClr val="bg1"/>
                </a:solidFill>
              </a:rPr>
              <a:t>ctive </a:t>
            </a:r>
            <a:r>
              <a:rPr lang="en-US" sz="2200" b="0" u="sng" dirty="0" smtClean="0">
                <a:solidFill>
                  <a:schemeClr val="bg1"/>
                </a:solidFill>
              </a:rPr>
              <a:t>S</a:t>
            </a:r>
            <a:r>
              <a:rPr lang="en-US" sz="2200" b="0" dirty="0" smtClean="0">
                <a:solidFill>
                  <a:schemeClr val="bg1"/>
                </a:solidFill>
              </a:rPr>
              <a:t>urveillance versus </a:t>
            </a:r>
            <a:r>
              <a:rPr lang="en-US" sz="2200" b="0" u="sng" dirty="0" smtClean="0">
                <a:solidFill>
                  <a:schemeClr val="bg1"/>
                </a:solidFill>
              </a:rPr>
              <a:t>T</a:t>
            </a:r>
            <a:r>
              <a:rPr lang="en-US" sz="2200" b="0" dirty="0" smtClean="0">
                <a:solidFill>
                  <a:schemeClr val="bg1"/>
                </a:solidFill>
              </a:rPr>
              <a:t>reatment: The Miami </a:t>
            </a:r>
            <a:r>
              <a:rPr lang="en-US" sz="2200" b="0" u="sng" dirty="0" smtClean="0">
                <a:solidFill>
                  <a:schemeClr val="bg1"/>
                </a:solidFill>
              </a:rPr>
              <a:t>MAST</a:t>
            </a:r>
            <a:r>
              <a:rPr lang="en-US" sz="2200" b="0" dirty="0" smtClean="0">
                <a:solidFill>
                  <a:schemeClr val="bg1"/>
                </a:solidFill>
              </a:rPr>
              <a:t> Trial</a:t>
            </a:r>
            <a:endParaRPr lang="en-US" sz="2200" b="0" dirty="0">
              <a:solidFill>
                <a:srgbClr val="FFFFFF"/>
              </a:solidFill>
              <a:latin typeface="Arial" charset="0"/>
              <a:ea typeface="ヒラギノ角ゴ Pro W3" charset="0"/>
              <a:cs typeface="ヒラギノ角ゴ Pro W3" charset="0"/>
            </a:endParaRPr>
          </a:p>
        </p:txBody>
      </p:sp>
      <p:sp>
        <p:nvSpPr>
          <p:cNvPr id="6" name="Rectangle 5"/>
          <p:cNvSpPr/>
          <p:nvPr/>
        </p:nvSpPr>
        <p:spPr>
          <a:xfrm>
            <a:off x="1215132" y="1506108"/>
            <a:ext cx="3312638" cy="400110"/>
          </a:xfrm>
          <a:prstGeom prst="rect">
            <a:avLst/>
          </a:prstGeom>
        </p:spPr>
        <p:txBody>
          <a:bodyPr wrap="none">
            <a:spAutoFit/>
          </a:bodyPr>
          <a:lstStyle/>
          <a:p>
            <a:r>
              <a:rPr lang="en-US" sz="2000" kern="100" dirty="0">
                <a:latin typeface="Arial" panose="020B0604020202020204" pitchFamily="34" charset="0"/>
                <a:ea typeface="SimSun" panose="02010600030101010101" pitchFamily="2" charset="-122"/>
              </a:rPr>
              <a:t>Schema of the MAST </a:t>
            </a:r>
            <a:r>
              <a:rPr lang="en-US" sz="2000" kern="100" dirty="0" smtClean="0">
                <a:latin typeface="Arial" panose="020B0604020202020204" pitchFamily="34" charset="0"/>
                <a:ea typeface="SimSun" panose="02010600030101010101" pitchFamily="2" charset="-122"/>
              </a:rPr>
              <a:t>Trial </a:t>
            </a:r>
            <a:endParaRPr lang="en-US" sz="2000" dirty="0"/>
          </a:p>
        </p:txBody>
      </p:sp>
    </p:spTree>
    <p:extLst>
      <p:ext uri="{BB962C8B-B14F-4D97-AF65-F5344CB8AC3E}">
        <p14:creationId xmlns:p14="http://schemas.microsoft.com/office/powerpoint/2010/main" val="2000050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41980" y="411796"/>
            <a:ext cx="9118907" cy="6704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0" dirty="0">
                <a:solidFill>
                  <a:schemeClr val="bg1"/>
                </a:solidFill>
              </a:rPr>
              <a:t>MAST – Importance of MRI Surveillance</a:t>
            </a:r>
          </a:p>
        </p:txBody>
      </p:sp>
      <p:grpSp>
        <p:nvGrpSpPr>
          <p:cNvPr id="4" name="Group 3"/>
          <p:cNvGrpSpPr/>
          <p:nvPr/>
        </p:nvGrpSpPr>
        <p:grpSpPr>
          <a:xfrm>
            <a:off x="389370" y="1697423"/>
            <a:ext cx="9476946" cy="3862299"/>
            <a:chOff x="389370" y="1697423"/>
            <a:chExt cx="9476946" cy="3862299"/>
          </a:xfrm>
        </p:grpSpPr>
        <p:pic>
          <p:nvPicPr>
            <p:cNvPr id="2" name="Picture 1"/>
            <p:cNvPicPr>
              <a:picLocks noChangeAspect="1"/>
            </p:cNvPicPr>
            <p:nvPr/>
          </p:nvPicPr>
          <p:blipFill rotWithShape="1">
            <a:blip r:embed="rId2"/>
            <a:srcRect l="6704" r="3934" b="10001"/>
            <a:stretch/>
          </p:blipFill>
          <p:spPr>
            <a:xfrm>
              <a:off x="935826" y="2560819"/>
              <a:ext cx="1336375" cy="1278357"/>
            </a:xfrm>
            <a:prstGeom prst="rect">
              <a:avLst/>
            </a:prstGeom>
          </p:spPr>
        </p:pic>
        <p:pic>
          <p:nvPicPr>
            <p:cNvPr id="5" name="Picture 4"/>
            <p:cNvPicPr>
              <a:picLocks noChangeAspect="1"/>
            </p:cNvPicPr>
            <p:nvPr/>
          </p:nvPicPr>
          <p:blipFill rotWithShape="1">
            <a:blip r:embed="rId3"/>
            <a:srcRect l="-559" t="3249" r="559" b="5560"/>
            <a:stretch/>
          </p:blipFill>
          <p:spPr>
            <a:xfrm>
              <a:off x="1709472" y="2094979"/>
              <a:ext cx="1329313" cy="1251173"/>
            </a:xfrm>
            <a:prstGeom prst="rect">
              <a:avLst/>
            </a:prstGeom>
          </p:spPr>
        </p:pic>
        <p:cxnSp>
          <p:nvCxnSpPr>
            <p:cNvPr id="12" name="Straight Arrow Connector 11"/>
            <p:cNvCxnSpPr/>
            <p:nvPr/>
          </p:nvCxnSpPr>
          <p:spPr>
            <a:xfrm flipV="1">
              <a:off x="840585" y="4460563"/>
              <a:ext cx="3251098" cy="1107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96425" y="4509746"/>
              <a:ext cx="213908" cy="248209"/>
            </a:xfrm>
            <a:prstGeom prst="rect">
              <a:avLst/>
            </a:prstGeom>
            <a:noFill/>
          </p:spPr>
          <p:txBody>
            <a:bodyPr wrap="square" rtlCol="0">
              <a:spAutoFit/>
            </a:bodyPr>
            <a:lstStyle/>
            <a:p>
              <a:r>
                <a:rPr lang="en-US" sz="1013" dirty="0"/>
                <a:t>0</a:t>
              </a:r>
            </a:p>
          </p:txBody>
        </p:sp>
        <p:sp>
          <p:nvSpPr>
            <p:cNvPr id="14" name="TextBox 13"/>
            <p:cNvSpPr txBox="1"/>
            <p:nvPr/>
          </p:nvSpPr>
          <p:spPr>
            <a:xfrm>
              <a:off x="1506179" y="3964476"/>
              <a:ext cx="1206550" cy="507831"/>
            </a:xfrm>
            <a:prstGeom prst="rect">
              <a:avLst/>
            </a:prstGeom>
            <a:noFill/>
          </p:spPr>
          <p:txBody>
            <a:bodyPr wrap="square" rtlCol="0">
              <a:spAutoFit/>
            </a:bodyPr>
            <a:lstStyle/>
            <a:p>
              <a:pPr algn="ctr"/>
              <a:r>
                <a:rPr lang="en-US" sz="900" dirty="0"/>
                <a:t>mpMRI Confirmatory Biopsy</a:t>
              </a:r>
            </a:p>
          </p:txBody>
        </p:sp>
        <p:sp>
          <p:nvSpPr>
            <p:cNvPr id="15" name="TextBox 14"/>
            <p:cNvSpPr txBox="1"/>
            <p:nvPr/>
          </p:nvSpPr>
          <p:spPr>
            <a:xfrm>
              <a:off x="3485541" y="4509746"/>
              <a:ext cx="647790" cy="248209"/>
            </a:xfrm>
            <a:prstGeom prst="rect">
              <a:avLst/>
            </a:prstGeom>
            <a:noFill/>
          </p:spPr>
          <p:txBody>
            <a:bodyPr wrap="square" rtlCol="0">
              <a:spAutoFit/>
            </a:bodyPr>
            <a:lstStyle/>
            <a:p>
              <a:r>
                <a:rPr lang="en-US" sz="1013" dirty="0"/>
                <a:t>12 </a:t>
              </a:r>
              <a:r>
                <a:rPr lang="en-US" sz="1013" dirty="0" err="1"/>
                <a:t>mo</a:t>
              </a:r>
              <a:endParaRPr lang="en-US" sz="1013" dirty="0"/>
            </a:p>
          </p:txBody>
        </p:sp>
        <p:cxnSp>
          <p:nvCxnSpPr>
            <p:cNvPr id="16" name="Straight Connector 15"/>
            <p:cNvCxnSpPr/>
            <p:nvPr/>
          </p:nvCxnSpPr>
          <p:spPr>
            <a:xfrm>
              <a:off x="2081491" y="4417413"/>
              <a:ext cx="1" cy="11072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00812" y="4408293"/>
              <a:ext cx="1" cy="11072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61571" y="3952732"/>
              <a:ext cx="1296918" cy="507831"/>
            </a:xfrm>
            <a:prstGeom prst="rect">
              <a:avLst/>
            </a:prstGeom>
            <a:noFill/>
          </p:spPr>
          <p:txBody>
            <a:bodyPr wrap="square" rtlCol="0">
              <a:spAutoFit/>
            </a:bodyPr>
            <a:lstStyle/>
            <a:p>
              <a:pPr algn="ctr"/>
              <a:r>
                <a:rPr lang="en-US" sz="900" dirty="0"/>
                <a:t>mpMRI</a:t>
              </a:r>
            </a:p>
            <a:p>
              <a:pPr algn="ctr"/>
              <a:r>
                <a:rPr lang="en-US" sz="900" dirty="0"/>
                <a:t>I</a:t>
              </a:r>
              <a:r>
                <a:rPr lang="en-US" sz="900" baseline="30000" dirty="0"/>
                <a:t>st</a:t>
              </a:r>
              <a:r>
                <a:rPr lang="en-US" sz="900" dirty="0"/>
                <a:t> Surveillance Biopsy</a:t>
              </a:r>
            </a:p>
          </p:txBody>
        </p:sp>
        <p:cxnSp>
          <p:nvCxnSpPr>
            <p:cNvPr id="22" name="Straight Connector 21"/>
            <p:cNvCxnSpPr/>
            <p:nvPr/>
          </p:nvCxnSpPr>
          <p:spPr>
            <a:xfrm>
              <a:off x="840141" y="4412092"/>
              <a:ext cx="1" cy="11072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9370" y="4062044"/>
              <a:ext cx="901538" cy="369332"/>
            </a:xfrm>
            <a:prstGeom prst="rect">
              <a:avLst/>
            </a:prstGeom>
            <a:noFill/>
          </p:spPr>
          <p:txBody>
            <a:bodyPr wrap="square" rtlCol="0">
              <a:spAutoFit/>
            </a:bodyPr>
            <a:lstStyle/>
            <a:p>
              <a:pPr algn="ctr"/>
              <a:r>
                <a:rPr lang="en-US" sz="900" dirty="0"/>
                <a:t>Diagnostic Biopsy</a:t>
              </a:r>
            </a:p>
          </p:txBody>
        </p:sp>
        <p:cxnSp>
          <p:nvCxnSpPr>
            <p:cNvPr id="25" name="Straight Connector 24"/>
            <p:cNvCxnSpPr/>
            <p:nvPr/>
          </p:nvCxnSpPr>
          <p:spPr>
            <a:xfrm>
              <a:off x="1436202" y="4085968"/>
              <a:ext cx="2585" cy="753894"/>
            </a:xfrm>
            <a:prstGeom prst="line">
              <a:avLst/>
            </a:prstGeom>
            <a:ln w="44450">
              <a:solidFill>
                <a:srgbClr val="2FD964"/>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74346" y="5136670"/>
              <a:ext cx="1671972" cy="400110"/>
            </a:xfrm>
            <a:prstGeom prst="rect">
              <a:avLst/>
            </a:prstGeom>
            <a:solidFill>
              <a:srgbClr val="0070C0">
                <a:alpha val="34000"/>
              </a:srgbClr>
            </a:solidFill>
          </p:spPr>
          <p:txBody>
            <a:bodyPr wrap="square" rtlCol="0">
              <a:spAutoFit/>
            </a:bodyPr>
            <a:lstStyle/>
            <a:p>
              <a:r>
                <a:rPr lang="en-US" sz="1000" dirty="0"/>
                <a:t>Target 1: 2 cores; “-” Target 2: 2 cores; “-”</a:t>
              </a:r>
            </a:p>
          </p:txBody>
        </p:sp>
        <p:pic>
          <p:nvPicPr>
            <p:cNvPr id="31" name="Picture 30"/>
            <p:cNvPicPr>
              <a:picLocks noChangeAspect="1"/>
            </p:cNvPicPr>
            <p:nvPr/>
          </p:nvPicPr>
          <p:blipFill>
            <a:blip r:embed="rId4"/>
            <a:stretch>
              <a:fillRect/>
            </a:stretch>
          </p:blipFill>
          <p:spPr>
            <a:xfrm>
              <a:off x="3146279" y="2823262"/>
              <a:ext cx="1109067" cy="1141214"/>
            </a:xfrm>
            <a:prstGeom prst="rect">
              <a:avLst/>
            </a:prstGeom>
          </p:spPr>
        </p:pic>
        <p:cxnSp>
          <p:nvCxnSpPr>
            <p:cNvPr id="32" name="Straight Arrow Connector 31"/>
            <p:cNvCxnSpPr/>
            <p:nvPr/>
          </p:nvCxnSpPr>
          <p:spPr>
            <a:xfrm flipH="1">
              <a:off x="3758148" y="2778757"/>
              <a:ext cx="333914" cy="29036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64686" y="4831897"/>
              <a:ext cx="817124" cy="230832"/>
            </a:xfrm>
            <a:prstGeom prst="rect">
              <a:avLst/>
            </a:prstGeom>
            <a:noFill/>
          </p:spPr>
          <p:txBody>
            <a:bodyPr wrap="square" rtlCol="0">
              <a:spAutoFit/>
            </a:bodyPr>
            <a:lstStyle/>
            <a:p>
              <a:r>
                <a:rPr lang="en-US" sz="900" dirty="0"/>
                <a:t>Consent</a:t>
              </a:r>
            </a:p>
          </p:txBody>
        </p:sp>
        <p:sp>
          <p:nvSpPr>
            <p:cNvPr id="36" name="TextBox 35"/>
            <p:cNvSpPr txBox="1"/>
            <p:nvPr/>
          </p:nvSpPr>
          <p:spPr>
            <a:xfrm>
              <a:off x="3089119" y="5128835"/>
              <a:ext cx="1536851" cy="430887"/>
            </a:xfrm>
            <a:prstGeom prst="rect">
              <a:avLst/>
            </a:prstGeom>
            <a:solidFill>
              <a:srgbClr val="0070C0">
                <a:alpha val="34000"/>
              </a:srgbClr>
            </a:solidFill>
          </p:spPr>
          <p:txBody>
            <a:bodyPr wrap="square" rtlCol="0">
              <a:spAutoFit/>
            </a:bodyPr>
            <a:lstStyle/>
            <a:p>
              <a:pPr algn="ctr"/>
              <a:r>
                <a:rPr lang="en-US" sz="1100" dirty="0"/>
                <a:t>Target 1: 1 core; </a:t>
              </a:r>
            </a:p>
            <a:p>
              <a:pPr algn="ctr"/>
              <a:r>
                <a:rPr lang="en-US" sz="1100" dirty="0"/>
                <a:t>GS 4+5</a:t>
              </a:r>
            </a:p>
          </p:txBody>
        </p:sp>
        <p:sp>
          <p:nvSpPr>
            <p:cNvPr id="40" name="TextBox 39"/>
            <p:cNvSpPr txBox="1"/>
            <p:nvPr/>
          </p:nvSpPr>
          <p:spPr>
            <a:xfrm>
              <a:off x="3758148" y="4218067"/>
              <a:ext cx="1889937" cy="461665"/>
            </a:xfrm>
            <a:prstGeom prst="rect">
              <a:avLst/>
            </a:prstGeom>
            <a:noFill/>
          </p:spPr>
          <p:txBody>
            <a:bodyPr wrap="square" rtlCol="0">
              <a:spAutoFit/>
            </a:bodyPr>
            <a:lstStyle/>
            <a:p>
              <a:r>
                <a:rPr lang="en-US" sz="1200" dirty="0"/>
                <a:t>Converted to Treatment</a:t>
              </a:r>
            </a:p>
          </p:txBody>
        </p:sp>
        <p:pic>
          <p:nvPicPr>
            <p:cNvPr id="41" name="Picture 40"/>
            <p:cNvPicPr>
              <a:picLocks noChangeAspect="1"/>
            </p:cNvPicPr>
            <p:nvPr/>
          </p:nvPicPr>
          <p:blipFill rotWithShape="1">
            <a:blip r:embed="rId5"/>
            <a:srcRect l="7575" t="11402" r="6139" b="22694"/>
            <a:stretch/>
          </p:blipFill>
          <p:spPr>
            <a:xfrm>
              <a:off x="7610126" y="2624361"/>
              <a:ext cx="2256190" cy="2102936"/>
            </a:xfrm>
            <a:prstGeom prst="rect">
              <a:avLst/>
            </a:prstGeom>
          </p:spPr>
        </p:pic>
        <p:pic>
          <p:nvPicPr>
            <p:cNvPr id="42" name="Picture 41"/>
            <p:cNvPicPr>
              <a:picLocks noChangeAspect="1"/>
            </p:cNvPicPr>
            <p:nvPr/>
          </p:nvPicPr>
          <p:blipFill rotWithShape="1">
            <a:blip r:embed="rId6"/>
            <a:srcRect b="3105"/>
            <a:stretch/>
          </p:blipFill>
          <p:spPr>
            <a:xfrm>
              <a:off x="5292681" y="2646408"/>
              <a:ext cx="2031211" cy="2080889"/>
            </a:xfrm>
            <a:prstGeom prst="rect">
              <a:avLst/>
            </a:prstGeom>
          </p:spPr>
        </p:pic>
        <p:sp>
          <p:nvSpPr>
            <p:cNvPr id="43" name="TextBox 42"/>
            <p:cNvSpPr txBox="1"/>
            <p:nvPr/>
          </p:nvSpPr>
          <p:spPr>
            <a:xfrm>
              <a:off x="5287747" y="2622582"/>
              <a:ext cx="692966" cy="213585"/>
            </a:xfrm>
            <a:prstGeom prst="rect">
              <a:avLst/>
            </a:prstGeom>
            <a:solidFill>
              <a:srgbClr val="FFFF00"/>
            </a:solidFill>
            <a:ln>
              <a:solidFill>
                <a:schemeClr val="tx1"/>
              </a:solidFill>
            </a:ln>
          </p:spPr>
          <p:txBody>
            <a:bodyPr wrap="square" rtlCol="0">
              <a:spAutoFit/>
            </a:bodyPr>
            <a:lstStyle/>
            <a:p>
              <a:r>
                <a:rPr lang="en-US" sz="788" dirty="0"/>
                <a:t>mpMRI_1</a:t>
              </a:r>
            </a:p>
          </p:txBody>
        </p:sp>
        <p:sp>
          <p:nvSpPr>
            <p:cNvPr id="44" name="TextBox 43"/>
            <p:cNvSpPr txBox="1"/>
            <p:nvPr/>
          </p:nvSpPr>
          <p:spPr>
            <a:xfrm>
              <a:off x="7602078" y="2629113"/>
              <a:ext cx="696106" cy="213585"/>
            </a:xfrm>
            <a:prstGeom prst="rect">
              <a:avLst/>
            </a:prstGeom>
            <a:solidFill>
              <a:srgbClr val="FFFF00"/>
            </a:solidFill>
            <a:ln>
              <a:solidFill>
                <a:schemeClr val="tx1"/>
              </a:solidFill>
            </a:ln>
          </p:spPr>
          <p:txBody>
            <a:bodyPr wrap="square" rtlCol="0">
              <a:spAutoFit/>
            </a:bodyPr>
            <a:lstStyle/>
            <a:p>
              <a:r>
                <a:rPr lang="en-US" sz="788" dirty="0"/>
                <a:t>mpMRI_2</a:t>
              </a:r>
            </a:p>
          </p:txBody>
        </p:sp>
        <p:pic>
          <p:nvPicPr>
            <p:cNvPr id="45" name="Picture 44"/>
            <p:cNvPicPr>
              <a:picLocks noChangeAspect="1"/>
            </p:cNvPicPr>
            <p:nvPr/>
          </p:nvPicPr>
          <p:blipFill>
            <a:blip r:embed="rId7"/>
            <a:stretch>
              <a:fillRect/>
            </a:stretch>
          </p:blipFill>
          <p:spPr>
            <a:xfrm>
              <a:off x="9405544" y="2629849"/>
              <a:ext cx="460772" cy="546497"/>
            </a:xfrm>
            <a:prstGeom prst="rect">
              <a:avLst/>
            </a:prstGeom>
          </p:spPr>
        </p:pic>
        <p:cxnSp>
          <p:nvCxnSpPr>
            <p:cNvPr id="46" name="Straight Arrow Connector 45"/>
            <p:cNvCxnSpPr/>
            <p:nvPr/>
          </p:nvCxnSpPr>
          <p:spPr>
            <a:xfrm flipH="1">
              <a:off x="6634283" y="2959643"/>
              <a:ext cx="236781" cy="19181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039086" y="2903097"/>
              <a:ext cx="221845" cy="22478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308286" y="2040994"/>
              <a:ext cx="2292614" cy="338554"/>
            </a:xfrm>
            <a:prstGeom prst="rect">
              <a:avLst/>
            </a:prstGeom>
            <a:noFill/>
          </p:spPr>
          <p:txBody>
            <a:bodyPr wrap="none" rtlCol="0">
              <a:spAutoFit/>
            </a:bodyPr>
            <a:lstStyle/>
            <a:p>
              <a:r>
                <a:rPr lang="en-US" sz="1600" dirty="0"/>
                <a:t>Habitat Risk Scoring</a:t>
              </a:r>
            </a:p>
          </p:txBody>
        </p:sp>
        <p:sp>
          <p:nvSpPr>
            <p:cNvPr id="33" name="TextBox 32"/>
            <p:cNvSpPr txBox="1"/>
            <p:nvPr/>
          </p:nvSpPr>
          <p:spPr>
            <a:xfrm>
              <a:off x="1064686" y="1697423"/>
              <a:ext cx="2420855" cy="276999"/>
            </a:xfrm>
            <a:prstGeom prst="rect">
              <a:avLst/>
            </a:prstGeom>
            <a:noFill/>
          </p:spPr>
          <p:txBody>
            <a:bodyPr wrap="none" rtlCol="0">
              <a:spAutoFit/>
            </a:bodyPr>
            <a:lstStyle/>
            <a:p>
              <a:r>
                <a:rPr lang="en-US" sz="1200" dirty="0" smtClean="0"/>
                <a:t>PI-RADSv2 Directed biopsies</a:t>
              </a:r>
              <a:endParaRPr lang="en-US" sz="1200" dirty="0"/>
            </a:p>
          </p:txBody>
        </p:sp>
      </p:grpSp>
      <p:sp>
        <p:nvSpPr>
          <p:cNvPr id="34" name="TextBox 33"/>
          <p:cNvSpPr txBox="1"/>
          <p:nvPr/>
        </p:nvSpPr>
        <p:spPr>
          <a:xfrm>
            <a:off x="5848468" y="4757955"/>
            <a:ext cx="3405938" cy="1027204"/>
          </a:xfrm>
          <a:prstGeom prst="rect">
            <a:avLst/>
          </a:prstGeom>
          <a:noFill/>
        </p:spPr>
        <p:txBody>
          <a:bodyPr wrap="square" rtlCol="0">
            <a:spAutoFit/>
          </a:bodyPr>
          <a:lstStyle/>
          <a:p>
            <a:r>
              <a:rPr lang="en-US" sz="2025" dirty="0"/>
              <a:t>HRS is a 10 point pixel by pixel </a:t>
            </a:r>
            <a:r>
              <a:rPr lang="en-US" sz="2025" dirty="0" smtClean="0"/>
              <a:t>analysis, displayed </a:t>
            </a:r>
            <a:r>
              <a:rPr lang="en-US" sz="2025" dirty="0"/>
              <a:t>as a heat map</a:t>
            </a:r>
          </a:p>
        </p:txBody>
      </p:sp>
    </p:spTree>
    <p:extLst>
      <p:ext uri="{BB962C8B-B14F-4D97-AF65-F5344CB8AC3E}">
        <p14:creationId xmlns:p14="http://schemas.microsoft.com/office/powerpoint/2010/main" val="3040498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353376" y="1645486"/>
            <a:ext cx="3931595" cy="4124814"/>
          </a:xfrm>
          <a:prstGeom prst="rect">
            <a:avLst/>
          </a:prstGeom>
        </p:spPr>
      </p:pic>
      <p:grpSp>
        <p:nvGrpSpPr>
          <p:cNvPr id="10" name="Group 9"/>
          <p:cNvGrpSpPr/>
          <p:nvPr/>
        </p:nvGrpSpPr>
        <p:grpSpPr>
          <a:xfrm>
            <a:off x="1433787" y="2570952"/>
            <a:ext cx="3091200" cy="2315287"/>
            <a:chOff x="1065006" y="1031526"/>
            <a:chExt cx="4259358" cy="2745686"/>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9429" t="10337" r="11650" b="18281"/>
            <a:stretch/>
          </p:blipFill>
          <p:spPr>
            <a:xfrm flipH="1">
              <a:off x="2967524" y="2149118"/>
              <a:ext cx="2157435" cy="127823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701" b="89925" l="993" r="89735"/>
                      </a14:imgEffect>
                    </a14:imgLayer>
                  </a14:imgProps>
                </a:ext>
              </a:extLst>
            </a:blip>
            <a:srcRect t="18191" r="14106"/>
            <a:stretch/>
          </p:blipFill>
          <p:spPr>
            <a:xfrm rot="12520863" flipH="1">
              <a:off x="1065006" y="1688860"/>
              <a:ext cx="2470777" cy="2088352"/>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0000" l="9467" r="84024"/>
                      </a14:imgEffect>
                    </a14:imgLayer>
                  </a14:imgProps>
                </a:ext>
              </a:extLst>
            </a:blip>
            <a:srcRect t="24584" r="15753"/>
            <a:stretch/>
          </p:blipFill>
          <p:spPr>
            <a:xfrm rot="1839169" flipH="1">
              <a:off x="2612063" y="1249603"/>
              <a:ext cx="2712301" cy="1508505"/>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6" b="83962" l="5603" r="92672"/>
                      </a14:imgEffect>
                    </a14:imgLayer>
                  </a14:imgProps>
                </a:ext>
              </a:extLst>
            </a:blip>
            <a:srcRect b="21686"/>
            <a:stretch/>
          </p:blipFill>
          <p:spPr>
            <a:xfrm rot="10589976" flipH="1">
              <a:off x="1155859" y="1031526"/>
              <a:ext cx="2209799" cy="1581398"/>
            </a:xfrm>
            <a:prstGeom prst="rect">
              <a:avLst/>
            </a:prstGeom>
          </p:spPr>
        </p:pic>
      </p:grpSp>
      <p:sp>
        <p:nvSpPr>
          <p:cNvPr id="16" name="Title 1"/>
          <p:cNvSpPr txBox="1">
            <a:spLocks/>
          </p:cNvSpPr>
          <p:nvPr/>
        </p:nvSpPr>
        <p:spPr>
          <a:xfrm>
            <a:off x="1121212" y="389157"/>
            <a:ext cx="9639572" cy="514350"/>
          </a:xfrm>
          <a:prstGeom prst="rect">
            <a:avLst/>
          </a:prstGeom>
        </p:spPr>
        <p:txBody>
          <a:bodyPr>
            <a:no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pitchFamily="1" charset="-128"/>
              </a:defRPr>
            </a:lvl2pPr>
            <a:lvl3pPr algn="ctr" rtl="0" eaLnBrk="1" fontAlgn="base" hangingPunct="1">
              <a:spcBef>
                <a:spcPct val="0"/>
              </a:spcBef>
              <a:spcAft>
                <a:spcPct val="0"/>
              </a:spcAft>
              <a:defRPr sz="4400">
                <a:solidFill>
                  <a:schemeClr val="tx2"/>
                </a:solidFill>
                <a:latin typeface="Arial" charset="0"/>
                <a:ea typeface="ヒラギノ角ゴ Pro W3" pitchFamily="1" charset="-128"/>
              </a:defRPr>
            </a:lvl3pPr>
            <a:lvl4pPr algn="ctr" rtl="0" eaLnBrk="1" fontAlgn="base" hangingPunct="1">
              <a:spcBef>
                <a:spcPct val="0"/>
              </a:spcBef>
              <a:spcAft>
                <a:spcPct val="0"/>
              </a:spcAft>
              <a:defRPr sz="4400">
                <a:solidFill>
                  <a:schemeClr val="tx2"/>
                </a:solidFill>
                <a:latin typeface="Arial" charset="0"/>
                <a:ea typeface="ヒラギノ角ゴ Pro W3" pitchFamily="1" charset="-128"/>
              </a:defRPr>
            </a:lvl4pPr>
            <a:lvl5pPr algn="ctr" rtl="0" eaLnBrk="1" fontAlgn="base" hangingPunct="1">
              <a:spcBef>
                <a:spcPct val="0"/>
              </a:spcBef>
              <a:spcAft>
                <a:spcPct val="0"/>
              </a:spcAft>
              <a:defRPr sz="4400">
                <a:solidFill>
                  <a:schemeClr val="tx2"/>
                </a:solidFill>
                <a:latin typeface="Arial" charset="0"/>
                <a:ea typeface="ヒラギノ角ゴ Pro W3" pitchFamily="1" charset="-128"/>
              </a:defRPr>
            </a:lvl5pPr>
            <a:lvl6pPr marL="457200" algn="ctr" rtl="0" eaLnBrk="1" fontAlgn="base" hangingPunct="1">
              <a:spcBef>
                <a:spcPct val="0"/>
              </a:spcBef>
              <a:spcAft>
                <a:spcPct val="0"/>
              </a:spcAft>
              <a:defRPr sz="4400">
                <a:solidFill>
                  <a:schemeClr val="tx2"/>
                </a:solidFill>
                <a:latin typeface="Arial" charset="0"/>
                <a:ea typeface="ヒラギノ角ゴ Pro W3" pitchFamily="1" charset="-128"/>
              </a:defRPr>
            </a:lvl6pPr>
            <a:lvl7pPr marL="914400" algn="ctr" rtl="0" eaLnBrk="1" fontAlgn="base" hangingPunct="1">
              <a:spcBef>
                <a:spcPct val="0"/>
              </a:spcBef>
              <a:spcAft>
                <a:spcPct val="0"/>
              </a:spcAft>
              <a:defRPr sz="4400">
                <a:solidFill>
                  <a:schemeClr val="tx2"/>
                </a:solidFill>
                <a:latin typeface="Arial" charset="0"/>
                <a:ea typeface="ヒラギノ角ゴ Pro W3" pitchFamily="1"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pitchFamily="1"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pitchFamily="1" charset="-128"/>
              </a:defRPr>
            </a:lvl9pPr>
          </a:lstStyle>
          <a:p>
            <a:pPr algn="l"/>
            <a:r>
              <a:rPr lang="en-US" sz="3600" b="0" kern="0" dirty="0" err="1" smtClean="0">
                <a:solidFill>
                  <a:schemeClr val="bg1"/>
                </a:solidFill>
                <a:effectLst>
                  <a:outerShdw blurRad="38100" dist="38100" dir="2700000" algn="tl">
                    <a:srgbClr val="000000">
                      <a:alpha val="43137"/>
                    </a:srgbClr>
                  </a:outerShdw>
                </a:effectLst>
              </a:rPr>
              <a:t>Histopathogy</a:t>
            </a:r>
            <a:r>
              <a:rPr lang="en-US" sz="3600" b="0" kern="0" dirty="0" smtClean="0">
                <a:solidFill>
                  <a:schemeClr val="bg1"/>
                </a:solidFill>
                <a:effectLst>
                  <a:outerShdw blurRad="38100" dist="38100" dir="2700000" algn="tl">
                    <a:srgbClr val="000000">
                      <a:alpha val="43137"/>
                    </a:srgbClr>
                  </a:outerShdw>
                </a:effectLst>
              </a:rPr>
              <a:t> and MRI</a:t>
            </a:r>
            <a:endParaRPr lang="en-US" sz="3600" b="0" kern="0" dirty="0">
              <a:solidFill>
                <a:schemeClr val="bg1"/>
              </a:solidFill>
              <a:effectLst>
                <a:outerShdw blurRad="38100" dist="38100" dir="2700000" algn="tl">
                  <a:srgbClr val="000000">
                    <a:alpha val="43137"/>
                  </a:srgbClr>
                </a:outerShdw>
              </a:effectLst>
            </a:endParaRPr>
          </a:p>
        </p:txBody>
      </p:sp>
      <p:sp>
        <p:nvSpPr>
          <p:cNvPr id="20" name="Oval 19"/>
          <p:cNvSpPr/>
          <p:nvPr/>
        </p:nvSpPr>
        <p:spPr>
          <a:xfrm>
            <a:off x="2211774" y="3076171"/>
            <a:ext cx="1327738" cy="967783"/>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5"/>
          </a:p>
        </p:txBody>
      </p:sp>
      <p:pic>
        <p:nvPicPr>
          <p:cNvPr id="21" name="Picture 20"/>
          <p:cNvPicPr>
            <a:picLocks noChangeAspect="1"/>
          </p:cNvPicPr>
          <p:nvPr/>
        </p:nvPicPr>
        <p:blipFill>
          <a:blip r:embed="rId12"/>
          <a:stretch>
            <a:fillRect/>
          </a:stretch>
        </p:blipFill>
        <p:spPr>
          <a:xfrm>
            <a:off x="4670122" y="1772252"/>
            <a:ext cx="3387428" cy="3575619"/>
          </a:xfrm>
          <a:prstGeom prst="rect">
            <a:avLst/>
          </a:prstGeom>
        </p:spPr>
      </p:pic>
    </p:spTree>
    <p:extLst>
      <p:ext uri="{BB962C8B-B14F-4D97-AF65-F5344CB8AC3E}">
        <p14:creationId xmlns:p14="http://schemas.microsoft.com/office/powerpoint/2010/main" val="23730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69"/>
          <a:stretch/>
        </p:blipFill>
        <p:spPr>
          <a:xfrm>
            <a:off x="3569952" y="1240971"/>
            <a:ext cx="3269326" cy="3255917"/>
          </a:xfrm>
          <a:prstGeom prst="rect">
            <a:avLst/>
          </a:prstGeom>
        </p:spPr>
      </p:pic>
      <p:pic>
        <p:nvPicPr>
          <p:cNvPr id="6" name="Picture 5"/>
          <p:cNvPicPr>
            <a:picLocks noChangeAspect="1"/>
          </p:cNvPicPr>
          <p:nvPr/>
        </p:nvPicPr>
        <p:blipFill rotWithShape="1">
          <a:blip r:embed="rId4"/>
          <a:srcRect l="2177" t="981" r="6956" b="6785"/>
          <a:stretch/>
        </p:blipFill>
        <p:spPr>
          <a:xfrm>
            <a:off x="6924582" y="1219199"/>
            <a:ext cx="3265524" cy="3254703"/>
          </a:xfrm>
          <a:prstGeom prst="rect">
            <a:avLst/>
          </a:prstGeom>
        </p:spPr>
      </p:pic>
      <p:pic>
        <p:nvPicPr>
          <p:cNvPr id="7" name="Picture 6"/>
          <p:cNvPicPr>
            <a:picLocks noChangeAspect="1"/>
          </p:cNvPicPr>
          <p:nvPr/>
        </p:nvPicPr>
        <p:blipFill rotWithShape="1">
          <a:blip r:embed="rId5"/>
          <a:srcRect l="5447" t="12019" r="9853" b="4362"/>
          <a:stretch/>
        </p:blipFill>
        <p:spPr>
          <a:xfrm>
            <a:off x="198951" y="1217251"/>
            <a:ext cx="3301410" cy="3245891"/>
          </a:xfrm>
          <a:prstGeom prst="rect">
            <a:avLst/>
          </a:prstGeom>
        </p:spPr>
      </p:pic>
      <p:sp>
        <p:nvSpPr>
          <p:cNvPr id="12" name="TextBox 11"/>
          <p:cNvSpPr txBox="1"/>
          <p:nvPr/>
        </p:nvSpPr>
        <p:spPr>
          <a:xfrm>
            <a:off x="1572737" y="461221"/>
            <a:ext cx="927183" cy="455959"/>
          </a:xfrm>
          <a:prstGeom prst="rect">
            <a:avLst/>
          </a:prstGeom>
          <a:noFill/>
        </p:spPr>
        <p:txBody>
          <a:bodyPr wrap="square" rtlCol="0">
            <a:spAutoFit/>
          </a:bodyPr>
          <a:lstStyle/>
          <a:p>
            <a:r>
              <a:rPr lang="en-US" sz="2363" b="0" dirty="0">
                <a:solidFill>
                  <a:schemeClr val="bg1"/>
                </a:solidFill>
              </a:rPr>
              <a:t>T2w</a:t>
            </a:r>
          </a:p>
        </p:txBody>
      </p:sp>
      <p:sp>
        <p:nvSpPr>
          <p:cNvPr id="13" name="TextBox 12"/>
          <p:cNvSpPr txBox="1"/>
          <p:nvPr/>
        </p:nvSpPr>
        <p:spPr>
          <a:xfrm>
            <a:off x="7657290" y="522286"/>
            <a:ext cx="1776961" cy="455959"/>
          </a:xfrm>
          <a:prstGeom prst="rect">
            <a:avLst/>
          </a:prstGeom>
          <a:noFill/>
        </p:spPr>
        <p:txBody>
          <a:bodyPr wrap="square" rtlCol="0">
            <a:spAutoFit/>
          </a:bodyPr>
          <a:lstStyle/>
          <a:p>
            <a:r>
              <a:rPr lang="en-US" sz="2363" b="0" dirty="0" smtClean="0">
                <a:solidFill>
                  <a:schemeClr val="bg1"/>
                </a:solidFill>
              </a:rPr>
              <a:t>Perfusion</a:t>
            </a:r>
            <a:endParaRPr lang="en-US" sz="2363" b="0" dirty="0">
              <a:solidFill>
                <a:schemeClr val="bg1"/>
              </a:solidFill>
            </a:endParaRPr>
          </a:p>
        </p:txBody>
      </p:sp>
      <p:sp>
        <p:nvSpPr>
          <p:cNvPr id="14" name="TextBox 13"/>
          <p:cNvSpPr txBox="1"/>
          <p:nvPr/>
        </p:nvSpPr>
        <p:spPr>
          <a:xfrm>
            <a:off x="4489144" y="522286"/>
            <a:ext cx="1679836" cy="455959"/>
          </a:xfrm>
          <a:prstGeom prst="rect">
            <a:avLst/>
          </a:prstGeom>
          <a:noFill/>
        </p:spPr>
        <p:txBody>
          <a:bodyPr wrap="square" rtlCol="0">
            <a:spAutoFit/>
          </a:bodyPr>
          <a:lstStyle/>
          <a:p>
            <a:r>
              <a:rPr lang="en-US" sz="2363" b="0" dirty="0" smtClean="0">
                <a:solidFill>
                  <a:schemeClr val="bg1"/>
                </a:solidFill>
              </a:rPr>
              <a:t>Diffusion</a:t>
            </a:r>
            <a:endParaRPr lang="en-US" sz="2363" b="0" dirty="0">
              <a:solidFill>
                <a:schemeClr val="bg1"/>
              </a:solidFill>
            </a:endParaRPr>
          </a:p>
        </p:txBody>
      </p:sp>
      <p:sp>
        <p:nvSpPr>
          <p:cNvPr id="9" name="Text Box 14"/>
          <p:cNvSpPr txBox="1">
            <a:spLocks noChangeArrowheads="1"/>
          </p:cNvSpPr>
          <p:nvPr/>
        </p:nvSpPr>
        <p:spPr bwMode="auto">
          <a:xfrm>
            <a:off x="6924582" y="4567766"/>
            <a:ext cx="3242378" cy="1754326"/>
          </a:xfrm>
          <a:prstGeom prst="rect">
            <a:avLst/>
          </a:prstGeom>
          <a:solidFill>
            <a:schemeClr val="bg1"/>
          </a:solidFill>
          <a:ln w="50800">
            <a:noFill/>
            <a:miter lim="800000"/>
            <a:headEnd/>
            <a:tailEnd/>
          </a:ln>
          <a:effectLst/>
        </p:spPr>
        <p:txBody>
          <a:bodyPr wrap="square">
            <a:spAutoFit/>
          </a:bodyPr>
          <a:lstStyle/>
          <a:p>
            <a:pPr algn="l">
              <a:buClr>
                <a:srgbClr val="FF0000"/>
              </a:buClr>
              <a:buFont typeface="Courier New" pitchFamily="49" charset="0"/>
              <a:buChar char="o"/>
            </a:pPr>
            <a:r>
              <a:rPr lang="en-US" sz="1200" dirty="0">
                <a:latin typeface="Arial" pitchFamily="34" charset="0"/>
                <a:cs typeface="Arial" pitchFamily="34" charset="0"/>
              </a:rPr>
              <a:t>  </a:t>
            </a:r>
            <a:r>
              <a:rPr lang="en-US" sz="1200" b="0" dirty="0">
                <a:latin typeface="Arial" pitchFamily="34" charset="0"/>
                <a:cs typeface="Arial" pitchFamily="34" charset="0"/>
              </a:rPr>
              <a:t>Tumor vasculature – the lifeline/food supply necessary for survival and growth</a:t>
            </a:r>
          </a:p>
          <a:p>
            <a:pPr algn="l">
              <a:buClr>
                <a:srgbClr val="FF0000"/>
              </a:buClr>
              <a:buFont typeface="Courier New" pitchFamily="49" charset="0"/>
              <a:buChar char="o"/>
            </a:pPr>
            <a:r>
              <a:rPr lang="en-US" sz="1200" b="0" dirty="0">
                <a:latin typeface="Arial" pitchFamily="34" charset="0"/>
                <a:cs typeface="Arial" pitchFamily="34" charset="0"/>
              </a:rPr>
              <a:t>   Tumor microvasculature is aberrant, because</a:t>
            </a:r>
          </a:p>
          <a:p>
            <a:pPr algn="l"/>
            <a:r>
              <a:rPr lang="en-US" sz="1200" b="0" dirty="0">
                <a:latin typeface="Arial" pitchFamily="34" charset="0"/>
                <a:cs typeface="Arial" pitchFamily="34" charset="0"/>
              </a:rPr>
              <a:t>of tumor-derived factors that</a:t>
            </a:r>
          </a:p>
          <a:p>
            <a:pPr lvl="1" algn="l">
              <a:buClr>
                <a:srgbClr val="FF0000"/>
              </a:buClr>
              <a:buFont typeface="Arial" pitchFamily="34" charset="0"/>
              <a:buChar char="•"/>
            </a:pPr>
            <a:r>
              <a:rPr lang="en-US" sz="1200" b="0" dirty="0">
                <a:latin typeface="Arial" pitchFamily="34" charset="0"/>
                <a:cs typeface="Arial" pitchFamily="34" charset="0"/>
              </a:rPr>
              <a:t> stimulate </a:t>
            </a:r>
            <a:r>
              <a:rPr lang="en-US" sz="1200" b="0" dirty="0" smtClean="0">
                <a:latin typeface="Arial" pitchFamily="34" charset="0"/>
                <a:cs typeface="Arial" pitchFamily="34" charset="0"/>
              </a:rPr>
              <a:t>endothelial cells </a:t>
            </a:r>
            <a:r>
              <a:rPr lang="en-US" sz="1200" b="0" dirty="0">
                <a:latin typeface="Arial" pitchFamily="34" charset="0"/>
                <a:cs typeface="Arial" pitchFamily="34" charset="0"/>
              </a:rPr>
              <a:t>to form new small vessels (angiogenesis)</a:t>
            </a:r>
          </a:p>
          <a:p>
            <a:pPr lvl="1" algn="l">
              <a:buClr>
                <a:srgbClr val="FF0000"/>
              </a:buClr>
              <a:buFont typeface="Arial" pitchFamily="34" charset="0"/>
              <a:buChar char="•"/>
            </a:pPr>
            <a:r>
              <a:rPr lang="en-US" sz="1200" b="0" dirty="0">
                <a:latin typeface="Arial" pitchFamily="34" charset="0"/>
                <a:cs typeface="Arial" pitchFamily="34" charset="0"/>
              </a:rPr>
              <a:t> affect  the maturation </a:t>
            </a:r>
            <a:r>
              <a:rPr lang="en-US" sz="1200" b="0" dirty="0" smtClean="0">
                <a:latin typeface="Arial" pitchFamily="34" charset="0"/>
                <a:cs typeface="Arial" pitchFamily="34" charset="0"/>
              </a:rPr>
              <a:t>of these </a:t>
            </a:r>
            <a:r>
              <a:rPr lang="en-US" sz="1200" b="0" dirty="0">
                <a:latin typeface="Arial" pitchFamily="34" charset="0"/>
                <a:cs typeface="Arial" pitchFamily="34" charset="0"/>
              </a:rPr>
              <a:t>vessels  (</a:t>
            </a:r>
            <a:r>
              <a:rPr lang="en-US" sz="1200" b="0" dirty="0" err="1">
                <a:latin typeface="Arial" pitchFamily="34" charset="0"/>
                <a:cs typeface="Arial" pitchFamily="34" charset="0"/>
              </a:rPr>
              <a:t>vasculogenesis</a:t>
            </a:r>
            <a:r>
              <a:rPr lang="en-US" sz="1200" b="0" dirty="0" smtClean="0">
                <a:latin typeface="Arial" pitchFamily="34" charset="0"/>
                <a:cs typeface="Arial" pitchFamily="34" charset="0"/>
              </a:rPr>
              <a:t>)</a:t>
            </a:r>
            <a:endParaRPr lang="en-US" sz="1200" b="0" dirty="0">
              <a:latin typeface="Arial" pitchFamily="34" charset="0"/>
              <a:cs typeface="Arial" pitchFamily="34" charset="0"/>
            </a:endParaRPr>
          </a:p>
        </p:txBody>
      </p:sp>
      <p:sp>
        <p:nvSpPr>
          <p:cNvPr id="10" name="Text Box 14"/>
          <p:cNvSpPr txBox="1">
            <a:spLocks noChangeArrowheads="1"/>
          </p:cNvSpPr>
          <p:nvPr/>
        </p:nvSpPr>
        <p:spPr bwMode="auto">
          <a:xfrm>
            <a:off x="3564242" y="4567766"/>
            <a:ext cx="3242378" cy="1606594"/>
          </a:xfrm>
          <a:prstGeom prst="rect">
            <a:avLst/>
          </a:prstGeom>
          <a:solidFill>
            <a:schemeClr val="bg1"/>
          </a:solidFill>
          <a:ln w="50800">
            <a:noFill/>
            <a:miter lim="800000"/>
            <a:headEnd/>
            <a:tailEnd/>
          </a:ln>
          <a:effectLst/>
        </p:spPr>
        <p:txBody>
          <a:bodyPr wrap="square">
            <a:spAutoFit/>
          </a:bodyPr>
          <a:lstStyle/>
          <a:p>
            <a:pPr marL="0" lvl="1" algn="l" eaLnBrk="0" hangingPunct="0">
              <a:spcBef>
                <a:spcPct val="20000"/>
              </a:spcBef>
              <a:buClr>
                <a:schemeClr val="hlink"/>
              </a:buClr>
              <a:buSzPct val="100000"/>
              <a:buFont typeface="Courier New" pitchFamily="49" charset="0"/>
              <a:buChar char="o"/>
              <a:defRPr/>
            </a:pPr>
            <a:r>
              <a:rPr lang="en-US" sz="1200" b="0" dirty="0">
                <a:latin typeface="Arial" pitchFamily="34" charset="0"/>
                <a:cs typeface="Arial" pitchFamily="34" charset="0"/>
              </a:rPr>
              <a:t> </a:t>
            </a:r>
            <a:r>
              <a:rPr lang="en-US" sz="1200" b="0" dirty="0" smtClean="0">
                <a:latin typeface="Arial" pitchFamily="34" charset="0"/>
                <a:cs typeface="Arial" pitchFamily="34" charset="0"/>
              </a:rPr>
              <a:t> Diffusion weighted imaging (DWI) – a </a:t>
            </a:r>
            <a:r>
              <a:rPr lang="en-US" sz="1200" b="0" kern="0" dirty="0">
                <a:latin typeface="+mj-lt"/>
              </a:rPr>
              <a:t>s</a:t>
            </a:r>
            <a:r>
              <a:rPr lang="en-US" sz="1200" b="0" kern="0" dirty="0" smtClean="0">
                <a:latin typeface="+mj-lt"/>
              </a:rPr>
              <a:t>pecialized </a:t>
            </a:r>
            <a:r>
              <a:rPr lang="en-US" sz="1200" b="0" kern="0" dirty="0">
                <a:latin typeface="+mj-lt"/>
              </a:rPr>
              <a:t>acquisition technique which highlights areas with restricted microscopic motion of water molecules.</a:t>
            </a:r>
          </a:p>
          <a:p>
            <a:pPr marL="0" lvl="1" algn="l" eaLnBrk="0" hangingPunct="0">
              <a:spcBef>
                <a:spcPct val="20000"/>
              </a:spcBef>
              <a:buClr>
                <a:schemeClr val="hlink"/>
              </a:buClr>
              <a:buSzPct val="100000"/>
              <a:buFont typeface="Courier New" pitchFamily="49" charset="0"/>
              <a:buChar char="o"/>
              <a:defRPr/>
            </a:pPr>
            <a:r>
              <a:rPr lang="en-US" sz="1200" b="0" kern="0" dirty="0" smtClean="0">
                <a:latin typeface="+mj-lt"/>
              </a:rPr>
              <a:t>  DWI </a:t>
            </a:r>
            <a:r>
              <a:rPr lang="en-US" sz="1200" b="0" kern="0" dirty="0">
                <a:latin typeface="+mj-lt"/>
              </a:rPr>
              <a:t>provides </a:t>
            </a:r>
            <a:r>
              <a:rPr lang="en-US" sz="1200" b="0" kern="0" dirty="0" smtClean="0">
                <a:latin typeface="+mj-lt"/>
              </a:rPr>
              <a:t>information regarding cell </a:t>
            </a:r>
            <a:r>
              <a:rPr lang="en-US" sz="1200" b="0" kern="0" dirty="0">
                <a:latin typeface="+mj-lt"/>
              </a:rPr>
              <a:t>density, membrane integrity and tissue microstructure.</a:t>
            </a:r>
          </a:p>
          <a:p>
            <a:pPr algn="l">
              <a:buClr>
                <a:srgbClr val="FF0000"/>
              </a:buClr>
              <a:buFont typeface="Courier New" pitchFamily="49" charset="0"/>
              <a:buChar char="o"/>
            </a:pPr>
            <a:endParaRPr lang="en-US" sz="1200" b="0" dirty="0">
              <a:latin typeface="+mj-lt"/>
              <a:cs typeface="Arial" pitchFamily="34" charset="0"/>
            </a:endParaRPr>
          </a:p>
        </p:txBody>
      </p:sp>
    </p:spTree>
    <p:extLst>
      <p:ext uri="{BB962C8B-B14F-4D97-AF65-F5344CB8AC3E}">
        <p14:creationId xmlns:p14="http://schemas.microsoft.com/office/powerpoint/2010/main" val="1435177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89" r="35981" b="14712"/>
          <a:stretch/>
        </p:blipFill>
        <p:spPr bwMode="auto">
          <a:xfrm>
            <a:off x="2300027" y="2788179"/>
            <a:ext cx="1945312" cy="1414328"/>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89" r="35981" b="14712"/>
          <a:stretch/>
        </p:blipFill>
        <p:spPr bwMode="auto">
          <a:xfrm>
            <a:off x="2210133" y="2866655"/>
            <a:ext cx="1945312" cy="1414328"/>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65883" y="6046030"/>
            <a:ext cx="5425645" cy="261610"/>
          </a:xfrm>
          <a:prstGeom prst="rect">
            <a:avLst/>
          </a:prstGeom>
          <a:noFill/>
        </p:spPr>
        <p:txBody>
          <a:bodyPr wrap="square" rtlCol="0">
            <a:spAutoFit/>
          </a:bodyPr>
          <a:lstStyle/>
          <a:p>
            <a:r>
              <a:rPr lang="en-US" sz="1100" b="0" dirty="0"/>
              <a:t>Stoyanova R, Huang K, Sandler K, </a:t>
            </a:r>
            <a:r>
              <a:rPr lang="en-US" sz="1100" b="0" i="1" dirty="0"/>
              <a:t>et al. </a:t>
            </a:r>
            <a:r>
              <a:rPr lang="en-US" sz="1100" b="0" dirty="0" err="1"/>
              <a:t>Transl</a:t>
            </a:r>
            <a:r>
              <a:rPr lang="en-US" sz="1100" b="0" dirty="0"/>
              <a:t> </a:t>
            </a:r>
            <a:r>
              <a:rPr lang="en-US" sz="1100" b="0" dirty="0" err="1"/>
              <a:t>Oncol</a:t>
            </a:r>
            <a:r>
              <a:rPr lang="en-US" sz="1100" b="0" dirty="0"/>
              <a:t>. 2012</a:t>
            </a:r>
          </a:p>
        </p:txBody>
      </p:sp>
      <p:graphicFrame>
        <p:nvGraphicFramePr>
          <p:cNvPr id="111" name="Chart 110"/>
          <p:cNvGraphicFramePr>
            <a:graphicFrameLocks noChangeAspect="1"/>
          </p:cNvGraphicFramePr>
          <p:nvPr>
            <p:extLst/>
          </p:nvPr>
        </p:nvGraphicFramePr>
        <p:xfrm>
          <a:off x="6221177" y="2983543"/>
          <a:ext cx="1928372" cy="15408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2" name="Chart 111"/>
          <p:cNvGraphicFramePr>
            <a:graphicFrameLocks noChangeAspect="1"/>
          </p:cNvGraphicFramePr>
          <p:nvPr>
            <p:extLst/>
          </p:nvPr>
        </p:nvGraphicFramePr>
        <p:xfrm>
          <a:off x="6221177" y="4395639"/>
          <a:ext cx="1928372" cy="15408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3" name="Chart 112"/>
          <p:cNvGraphicFramePr>
            <a:graphicFrameLocks noChangeAspect="1"/>
          </p:cNvGraphicFramePr>
          <p:nvPr>
            <p:extLst/>
          </p:nvPr>
        </p:nvGraphicFramePr>
        <p:xfrm>
          <a:off x="6216687" y="1631008"/>
          <a:ext cx="1928372" cy="1540818"/>
        </p:xfrm>
        <a:graphic>
          <a:graphicData uri="http://schemas.openxmlformats.org/drawingml/2006/chart">
            <c:chart xmlns:c="http://schemas.openxmlformats.org/drawingml/2006/chart" xmlns:r="http://schemas.openxmlformats.org/officeDocument/2006/relationships" r:id="rId7"/>
          </a:graphicData>
        </a:graphic>
      </p:graphicFrame>
      <p:pic>
        <p:nvPicPr>
          <p:cNvPr id="114"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3069"/>
          <a:stretch/>
        </p:blipFill>
        <p:spPr bwMode="auto">
          <a:xfrm>
            <a:off x="4822031" y="4529078"/>
            <a:ext cx="1347285" cy="1151857"/>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89" r="35981"/>
          <a:stretch/>
        </p:blipFill>
        <p:spPr bwMode="auto">
          <a:xfrm>
            <a:off x="4849630" y="1775262"/>
            <a:ext cx="1347285" cy="1148507"/>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3069"/>
          <a:stretch/>
        </p:blipFill>
        <p:spPr bwMode="auto">
          <a:xfrm>
            <a:off x="4835971" y="3119924"/>
            <a:ext cx="1347285" cy="1151857"/>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 name="TextBox 2047"/>
          <p:cNvSpPr txBox="1"/>
          <p:nvPr/>
        </p:nvSpPr>
        <p:spPr>
          <a:xfrm>
            <a:off x="4351890" y="3259328"/>
            <a:ext cx="352020" cy="673742"/>
          </a:xfrm>
          <a:prstGeom prst="rect">
            <a:avLst/>
          </a:prstGeom>
          <a:noFill/>
        </p:spPr>
        <p:txBody>
          <a:bodyPr wrap="square" rtlCol="0">
            <a:spAutoFit/>
          </a:bodyPr>
          <a:lstStyle/>
          <a:p>
            <a:r>
              <a:rPr lang="en-US" sz="3713" dirty="0">
                <a:latin typeface="Aharoni" panose="02010803020104030203" pitchFamily="2" charset="-79"/>
                <a:cs typeface="Aharoni" panose="02010803020104030203" pitchFamily="2" charset="-79"/>
              </a:rPr>
              <a:t>~</a:t>
            </a:r>
          </a:p>
        </p:txBody>
      </p:sp>
      <p:sp>
        <p:nvSpPr>
          <p:cNvPr id="154" name="TextBox 153"/>
          <p:cNvSpPr txBox="1"/>
          <p:nvPr/>
        </p:nvSpPr>
        <p:spPr>
          <a:xfrm>
            <a:off x="4473726" y="3406243"/>
            <a:ext cx="138792" cy="663708"/>
          </a:xfrm>
          <a:prstGeom prst="rect">
            <a:avLst/>
          </a:prstGeom>
          <a:noFill/>
        </p:spPr>
        <p:txBody>
          <a:bodyPr wrap="square" rtlCol="0">
            <a:spAutoFit/>
          </a:bodyPr>
          <a:lstStyle/>
          <a:p>
            <a:r>
              <a:rPr lang="en-US" sz="3713" dirty="0">
                <a:latin typeface="Aharoni" panose="02010803020104030203" pitchFamily="2" charset="-79"/>
                <a:cs typeface="Aharoni" panose="02010803020104030203" pitchFamily="2" charset="-79"/>
              </a:rPr>
              <a:t>~</a:t>
            </a:r>
          </a:p>
        </p:txBody>
      </p:sp>
      <p:pic>
        <p:nvPicPr>
          <p:cNvPr id="17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89" r="35981" b="14712"/>
          <a:stretch/>
        </p:blipFill>
        <p:spPr bwMode="auto">
          <a:xfrm>
            <a:off x="2142104" y="2955282"/>
            <a:ext cx="1945312" cy="1414328"/>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h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8813" t="27585" r="34756" b="21840"/>
          <a:stretch/>
        </p:blipFill>
        <p:spPr>
          <a:xfrm>
            <a:off x="2067490" y="3082590"/>
            <a:ext cx="1928813" cy="1414463"/>
          </a:xfrm>
          <a:prstGeom prst="rect">
            <a:avLst/>
          </a:prstGeom>
          <a:ln w="25400">
            <a:solidFill>
              <a:srgbClr val="FF0000"/>
            </a:solidFill>
          </a:ln>
        </p:spPr>
      </p:pic>
      <p:sp>
        <p:nvSpPr>
          <p:cNvPr id="2049" name="TextBox 2048"/>
          <p:cNvSpPr txBox="1"/>
          <p:nvPr/>
        </p:nvSpPr>
        <p:spPr>
          <a:xfrm>
            <a:off x="2220557" y="2167791"/>
            <a:ext cx="1939016" cy="611706"/>
          </a:xfrm>
          <a:prstGeom prst="rect">
            <a:avLst/>
          </a:prstGeom>
          <a:noFill/>
        </p:spPr>
        <p:txBody>
          <a:bodyPr wrap="square" rtlCol="0">
            <a:spAutoFit/>
          </a:bodyPr>
          <a:lstStyle/>
          <a:p>
            <a:r>
              <a:rPr lang="en-US" sz="3375" dirty="0">
                <a:latin typeface="Arial" panose="020B0604020202020204" pitchFamily="34" charset="0"/>
                <a:cs typeface="Arial" panose="020B0604020202020204" pitchFamily="34" charset="0"/>
              </a:rPr>
              <a:t>D (X, t)</a:t>
            </a:r>
          </a:p>
        </p:txBody>
      </p:sp>
      <p:sp>
        <p:nvSpPr>
          <p:cNvPr id="174" name="TextBox 173"/>
          <p:cNvSpPr txBox="1"/>
          <p:nvPr/>
        </p:nvSpPr>
        <p:spPr>
          <a:xfrm>
            <a:off x="4025919" y="1125953"/>
            <a:ext cx="4477320" cy="611706"/>
          </a:xfrm>
          <a:prstGeom prst="rect">
            <a:avLst/>
          </a:prstGeom>
          <a:noFill/>
        </p:spPr>
        <p:txBody>
          <a:bodyPr wrap="square" rtlCol="0">
            <a:spAutoFit/>
          </a:bodyPr>
          <a:lstStyle/>
          <a:p>
            <a:r>
              <a:rPr lang="en-US" sz="3375" dirty="0">
                <a:latin typeface="Arial" panose="020B0604020202020204" pitchFamily="34" charset="0"/>
                <a:cs typeface="Arial" panose="020B0604020202020204" pitchFamily="34" charset="0"/>
              </a:rPr>
              <a:t>W (X)      </a:t>
            </a:r>
            <a:r>
              <a:rPr lang="en-US" sz="3375" dirty="0" smtClean="0">
                <a:latin typeface="Arial" panose="020B0604020202020204" pitchFamily="34" charset="0"/>
                <a:cs typeface="Arial" panose="020B0604020202020204" pitchFamily="34" charset="0"/>
              </a:rPr>
              <a:t>S </a:t>
            </a:r>
            <a:r>
              <a:rPr lang="en-US" sz="3375" dirty="0">
                <a:latin typeface="Arial" panose="020B0604020202020204" pitchFamily="34" charset="0"/>
                <a:cs typeface="Arial" panose="020B0604020202020204" pitchFamily="34" charset="0"/>
              </a:rPr>
              <a:t>(t)</a:t>
            </a:r>
          </a:p>
        </p:txBody>
      </p:sp>
      <p:sp>
        <p:nvSpPr>
          <p:cNvPr id="2052" name="Title 2051"/>
          <p:cNvSpPr>
            <a:spLocks noGrp="1"/>
          </p:cNvSpPr>
          <p:nvPr>
            <p:ph type="title"/>
          </p:nvPr>
        </p:nvSpPr>
        <p:spPr>
          <a:xfrm>
            <a:off x="1104564" y="198950"/>
            <a:ext cx="8463633" cy="964406"/>
          </a:xfrm>
        </p:spPr>
        <p:txBody>
          <a:bodyPr>
            <a:normAutofit/>
          </a:bodyPr>
          <a:lstStyle/>
          <a:p>
            <a:pPr algn="l"/>
            <a:r>
              <a:rPr lang="en-US" dirty="0" smtClean="0">
                <a:solidFill>
                  <a:schemeClr val="bg1"/>
                </a:solidFill>
                <a:effectLst>
                  <a:outerShdw blurRad="38100" dist="38100" dir="2700000" algn="tl">
                    <a:srgbClr val="000000">
                      <a:alpha val="43137"/>
                    </a:srgbClr>
                  </a:outerShdw>
                </a:effectLst>
                <a:latin typeface="+mn-lt"/>
              </a:rPr>
              <a:t>Pattern Recognition Approach</a:t>
            </a:r>
            <a:endParaRPr lang="en-US" dirty="0">
              <a:solidFill>
                <a:schemeClr val="bg1"/>
              </a:solidFill>
              <a:effectLst>
                <a:outerShdw blurRad="38100" dist="38100" dir="2700000" algn="tl">
                  <a:srgbClr val="000000">
                    <a:alpha val="43137"/>
                  </a:srgbClr>
                </a:outerShdw>
              </a:effectLst>
              <a:latin typeface="+mn-lt"/>
            </a:endParaRPr>
          </a:p>
        </p:txBody>
      </p:sp>
      <p:sp>
        <p:nvSpPr>
          <p:cNvPr id="2" name="Rectangle 1"/>
          <p:cNvSpPr/>
          <p:nvPr/>
        </p:nvSpPr>
        <p:spPr>
          <a:xfrm>
            <a:off x="3272683" y="6342590"/>
            <a:ext cx="5143500" cy="430887"/>
          </a:xfrm>
          <a:prstGeom prst="rect">
            <a:avLst/>
          </a:prstGeom>
        </p:spPr>
        <p:txBody>
          <a:bodyPr>
            <a:spAutoFit/>
          </a:bodyPr>
          <a:lstStyle/>
          <a:p>
            <a:pPr lvl="0" algn="l"/>
            <a:r>
              <a:rPr lang="en-US" sz="1100" b="0" dirty="0"/>
              <a:t>Chang Y, </a:t>
            </a:r>
            <a:r>
              <a:rPr lang="en-US" sz="1100" b="0" dirty="0" smtClean="0"/>
              <a:t>Ackerstaff E, Tschudi Y, </a:t>
            </a:r>
            <a:r>
              <a:rPr lang="en-US" sz="1100" b="0" i="1" dirty="0" smtClean="0"/>
              <a:t>et </a:t>
            </a:r>
            <a:r>
              <a:rPr lang="en-US" sz="1100" b="0" i="1" dirty="0"/>
              <a:t>al. </a:t>
            </a:r>
            <a:r>
              <a:rPr lang="en-US" sz="1100" b="0" dirty="0"/>
              <a:t>Delineation of Tumor Habitats based on DCE-MRI, </a:t>
            </a:r>
            <a:r>
              <a:rPr lang="en-US" altLang="en-US" sz="1100" b="0" dirty="0" smtClean="0"/>
              <a:t>Scientific Reports. 2017</a:t>
            </a:r>
            <a:endParaRPr lang="en-US" altLang="en-US" sz="1100" b="0" dirty="0"/>
          </a:p>
        </p:txBody>
      </p:sp>
    </p:spTree>
    <p:extLst>
      <p:ext uri="{BB962C8B-B14F-4D97-AF65-F5344CB8AC3E}">
        <p14:creationId xmlns:p14="http://schemas.microsoft.com/office/powerpoint/2010/main" val="3005388878"/>
      </p:ext>
    </p:extLst>
  </p:cSld>
  <p:clrMapOvr>
    <a:masterClrMapping/>
  </p:clrMapOvr>
  <p:timing>
    <p:tnLst>
      <p:par>
        <p:cTn id="1" dur="indefinite" restart="never" nodeType="tmRoot">
          <p:childTnLst>
            <p:video>
              <p:cMediaNode vol="80000">
                <p:cTn id="2" fill="hold" display="0">
                  <p:stCondLst>
                    <p:cond delay="indefinite"/>
                  </p:stCondLst>
                </p:cTn>
                <p:tgtEl>
                  <p:spTgt spid="15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5113" y="4142081"/>
            <a:ext cx="4197536" cy="2057399"/>
            <a:chOff x="1254492" y="1219201"/>
            <a:chExt cx="6517518" cy="2971519"/>
          </a:xfrm>
        </p:grpSpPr>
        <p:grpSp>
          <p:nvGrpSpPr>
            <p:cNvPr id="9" name="Group 8"/>
            <p:cNvGrpSpPr/>
            <p:nvPr/>
          </p:nvGrpSpPr>
          <p:grpSpPr>
            <a:xfrm>
              <a:off x="1254492" y="1219201"/>
              <a:ext cx="2127183" cy="2848799"/>
              <a:chOff x="1066800" y="1219201"/>
              <a:chExt cx="2127183" cy="2848799"/>
            </a:xfrm>
          </p:grpSpPr>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69" t="24003" r="5557" b="37091"/>
              <a:stretch/>
            </p:blipFill>
            <p:spPr bwMode="auto">
              <a:xfrm>
                <a:off x="1066800" y="1219201"/>
                <a:ext cx="2127183" cy="164912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9076" b="71848" l="13720" r="49379"/>
                        </a14:imgEffect>
                      </a14:imgLayer>
                    </a14:imgProps>
                  </a:ext>
                  <a:ext uri="{28A0092B-C50C-407E-A947-70E740481C1C}">
                    <a14:useLocalDpi xmlns:a14="http://schemas.microsoft.com/office/drawing/2010/main" val="0"/>
                  </a:ext>
                </a:extLst>
              </a:blip>
              <a:srcRect l="21078" t="47937" r="52447" b="32843"/>
              <a:stretch/>
            </p:blipFill>
            <p:spPr>
              <a:xfrm>
                <a:off x="1460891" y="2897205"/>
                <a:ext cx="1339000" cy="1056666"/>
              </a:xfrm>
              <a:prstGeom prst="rect">
                <a:avLst/>
              </a:prstGeom>
            </p:spPr>
          </p:pic>
          <p:sp>
            <p:nvSpPr>
              <p:cNvPr id="20" name="Rectangle 19"/>
              <p:cNvSpPr/>
              <p:nvPr/>
            </p:nvSpPr>
            <p:spPr>
              <a:xfrm>
                <a:off x="1066800" y="2868328"/>
                <a:ext cx="2127183" cy="1199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5"/>
              </a:p>
            </p:txBody>
          </p:sp>
        </p:grpSp>
        <p:grpSp>
          <p:nvGrpSpPr>
            <p:cNvPr id="10" name="Group 9"/>
            <p:cNvGrpSpPr/>
            <p:nvPr/>
          </p:nvGrpSpPr>
          <p:grpSpPr>
            <a:xfrm>
              <a:off x="3451159" y="1219201"/>
              <a:ext cx="2130691" cy="2971519"/>
              <a:chOff x="3451159" y="1219201"/>
              <a:chExt cx="2130691" cy="2971519"/>
            </a:xfrm>
          </p:grpSpPr>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021" t="24630" r="8021" b="37402"/>
              <a:stretch/>
            </p:blipFill>
            <p:spPr bwMode="auto">
              <a:xfrm>
                <a:off x="3451159" y="1219201"/>
                <a:ext cx="2127184" cy="164912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97" b="41855" l="54332" r="89868"/>
                        </a14:imgEffect>
                      </a14:imgLayer>
                    </a14:imgProps>
                  </a:ext>
                  <a:ext uri="{28A0092B-C50C-407E-A947-70E740481C1C}">
                    <a14:useLocalDpi xmlns:a14="http://schemas.microsoft.com/office/drawing/2010/main" val="0"/>
                  </a:ext>
                </a:extLst>
              </a:blip>
              <a:srcRect l="52056" t="2590" r="13558" b="62865"/>
              <a:stretch/>
            </p:blipFill>
            <p:spPr>
              <a:xfrm>
                <a:off x="3615896" y="2775855"/>
                <a:ext cx="1797710" cy="1414865"/>
              </a:xfrm>
              <a:prstGeom prst="rect">
                <a:avLst/>
              </a:prstGeom>
            </p:spPr>
          </p:pic>
          <p:sp>
            <p:nvSpPr>
              <p:cNvPr id="17" name="Rectangle 16"/>
              <p:cNvSpPr/>
              <p:nvPr/>
            </p:nvSpPr>
            <p:spPr>
              <a:xfrm>
                <a:off x="3454667" y="2867803"/>
                <a:ext cx="2127183" cy="1199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5"/>
              </a:p>
            </p:txBody>
          </p:sp>
        </p:grpSp>
        <p:grpSp>
          <p:nvGrpSpPr>
            <p:cNvPr id="11" name="Group 10"/>
            <p:cNvGrpSpPr/>
            <p:nvPr/>
          </p:nvGrpSpPr>
          <p:grpSpPr>
            <a:xfrm>
              <a:off x="5619869" y="1219202"/>
              <a:ext cx="2152141" cy="2849977"/>
              <a:chOff x="5687244" y="1219202"/>
              <a:chExt cx="2152141" cy="2849977"/>
            </a:xfrm>
          </p:grpSpPr>
          <p:pic>
            <p:nvPicPr>
              <p:cNvPr id="1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8180" t="24376" r="8178" b="37739"/>
              <a:stretch/>
            </p:blipFill>
            <p:spPr bwMode="auto">
              <a:xfrm>
                <a:off x="5712202" y="1219202"/>
                <a:ext cx="2127183" cy="164912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7339" b="90000" l="19383" r="89721">
                            <a14:backgroundMark x1="27166" y1="49194" x2="19897" y2="61935"/>
                            <a14:backgroundMark x1="21953" y1="58548" x2="24890" y2="64919"/>
                            <a14:backgroundMark x1="24890" y1="64919" x2="39427" y2="66613"/>
                            <a14:backgroundMark x1="39427" y1="66613" x2="47283" y2="62661"/>
                            <a14:backgroundMark x1="47137" y1="62661" x2="42731" y2="50726"/>
                            <a14:backgroundMark x1="43172" y1="51048" x2="32159" y2="48306"/>
                            <a14:backgroundMark x1="32159" y1="48306" x2="25991" y2="51048"/>
                            <a14:backgroundMark x1="35316" y1="74597" x2="21586" y2="82258"/>
                            <a14:backgroundMark x1="21953" y1="82258" x2="20044" y2="90081"/>
                            <a14:backgroundMark x1="20338" y1="89758" x2="24743" y2="95484"/>
                            <a14:backgroundMark x1="24743" y1="95484" x2="40162" y2="97581"/>
                            <a14:backgroundMark x1="40162" y1="97581" x2="47283" y2="95887"/>
                            <a14:backgroundMark x1="47283" y1="95887" x2="49927" y2="90484"/>
                            <a14:backgroundMark x1="49927" y1="88226" x2="47944" y2="81694"/>
                            <a14:backgroundMark x1="48091" y1="81532" x2="41630" y2="76694"/>
                            <a14:backgroundMark x1="42364" y1="76855" x2="35169" y2="74435"/>
                            <a14:backgroundMark x1="66446" y1="7742" x2="55800" y2="13710"/>
                            <a14:backgroundMark x1="55653" y1="14677" x2="55433" y2="13387"/>
                            <a14:backgroundMark x1="55433" y1="13952" x2="53231" y2="21935"/>
                            <a14:backgroundMark x1="53231" y1="21774" x2="54038" y2="26210"/>
                            <a14:backgroundMark x1="54185" y1="27016" x2="61087" y2="30323"/>
                            <a14:backgroundMark x1="61087" y1="30323" x2="76211" y2="29758"/>
                            <a14:backgroundMark x1="76211" y1="29758" x2="79515" y2="28468"/>
                            <a14:backgroundMark x1="79662" y1="28306" x2="84068" y2="20484"/>
                            <a14:backgroundMark x1="83921" y1="20645" x2="81865" y2="10726"/>
                            <a14:backgroundMark x1="82379" y1="13710" x2="80176" y2="10403"/>
                            <a14:backgroundMark x1="80323" y1="10968" x2="69824" y2="6855"/>
                          </a14:backgroundRemoval>
                        </a14:imgEffect>
                      </a14:imgLayer>
                    </a14:imgProps>
                  </a:ext>
                  <a:ext uri="{28A0092B-C50C-407E-A947-70E740481C1C}">
                    <a14:useLocalDpi xmlns:a14="http://schemas.microsoft.com/office/drawing/2010/main" val="0"/>
                  </a:ext>
                </a:extLst>
              </a:blip>
              <a:srcRect l="52243" t="40808" r="13487" b="30997"/>
              <a:stretch/>
            </p:blipFill>
            <p:spPr>
              <a:xfrm>
                <a:off x="5687244" y="2795155"/>
                <a:ext cx="2098928" cy="1272845"/>
              </a:xfrm>
              <a:prstGeom prst="rect">
                <a:avLst/>
              </a:prstGeom>
            </p:spPr>
          </p:pic>
          <p:sp>
            <p:nvSpPr>
              <p:cNvPr id="14" name="Rectangle 13"/>
              <p:cNvSpPr/>
              <p:nvPr/>
            </p:nvSpPr>
            <p:spPr>
              <a:xfrm>
                <a:off x="5708938" y="2869507"/>
                <a:ext cx="2127184" cy="1199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5"/>
              </a:p>
            </p:txBody>
          </p:sp>
        </p:grpSp>
      </p:grpSp>
      <p:pic>
        <p:nvPicPr>
          <p:cNvPr id="2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006" y="4121080"/>
            <a:ext cx="1060847" cy="1631454"/>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1333059" y="5291331"/>
            <a:ext cx="457556" cy="248209"/>
          </a:xfrm>
          <a:prstGeom prst="rect">
            <a:avLst/>
          </a:prstGeom>
          <a:noFill/>
        </p:spPr>
        <p:txBody>
          <a:bodyPr wrap="square" rtlCol="0">
            <a:spAutoFit/>
          </a:bodyPr>
          <a:lstStyle/>
          <a:p>
            <a:r>
              <a:rPr lang="en-US" sz="1013" dirty="0"/>
              <a:t>3+4</a:t>
            </a:r>
          </a:p>
        </p:txBody>
      </p:sp>
      <p:cxnSp>
        <p:nvCxnSpPr>
          <p:cNvPr id="23" name="Straight Arrow Connector 22"/>
          <p:cNvCxnSpPr>
            <a:stCxn id="19" idx="1"/>
            <a:endCxn id="19" idx="1"/>
          </p:cNvCxnSpPr>
          <p:nvPr/>
        </p:nvCxnSpPr>
        <p:spPr>
          <a:xfrm>
            <a:off x="1608923" y="5669687"/>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503889" y="5472483"/>
            <a:ext cx="204841" cy="2930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66018" y="5484212"/>
            <a:ext cx="204841" cy="2930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16740" y="5512666"/>
            <a:ext cx="204841" cy="2930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753502" y="5291331"/>
            <a:ext cx="430259" cy="404085"/>
          </a:xfrm>
          <a:prstGeom prst="rect">
            <a:avLst/>
          </a:prstGeom>
          <a:noFill/>
        </p:spPr>
        <p:txBody>
          <a:bodyPr wrap="square" rtlCol="0">
            <a:spAutoFit/>
          </a:bodyPr>
          <a:lstStyle/>
          <a:p>
            <a:r>
              <a:rPr lang="en-US" sz="1013" dirty="0"/>
              <a:t>4+4</a:t>
            </a:r>
          </a:p>
        </p:txBody>
      </p:sp>
      <p:sp>
        <p:nvSpPr>
          <p:cNvPr id="28" name="TextBox 27"/>
          <p:cNvSpPr txBox="1"/>
          <p:nvPr/>
        </p:nvSpPr>
        <p:spPr>
          <a:xfrm>
            <a:off x="4151891" y="5291331"/>
            <a:ext cx="519050" cy="248209"/>
          </a:xfrm>
          <a:prstGeom prst="rect">
            <a:avLst/>
          </a:prstGeom>
          <a:noFill/>
        </p:spPr>
        <p:txBody>
          <a:bodyPr wrap="square" rtlCol="0">
            <a:spAutoFit/>
          </a:bodyPr>
          <a:lstStyle/>
          <a:p>
            <a:r>
              <a:rPr lang="en-US" sz="1013" dirty="0"/>
              <a:t>4+4</a:t>
            </a:r>
          </a:p>
        </p:txBody>
      </p:sp>
      <p:sp>
        <p:nvSpPr>
          <p:cNvPr id="38" name="Title 1"/>
          <p:cNvSpPr txBox="1">
            <a:spLocks/>
          </p:cNvSpPr>
          <p:nvPr/>
        </p:nvSpPr>
        <p:spPr>
          <a:xfrm>
            <a:off x="771525" y="308397"/>
            <a:ext cx="6943725" cy="964406"/>
          </a:xfrm>
          <a:prstGeom prst="rect">
            <a:avLst/>
          </a:prstGeom>
        </p:spPr>
        <p:txBody>
          <a:bodyPr>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557" b="0" kern="100" dirty="0">
                <a:solidFill>
                  <a:schemeClr val="bg1"/>
                </a:solidFill>
                <a:ea typeface="SimSun"/>
                <a:cs typeface="Times New Roman" panose="02020603050405020304" pitchFamily="18" charset="0"/>
              </a:rPr>
              <a:t>Quantitative DCE Score</a:t>
            </a:r>
            <a:endParaRPr lang="en-US" sz="4557" b="0" dirty="0">
              <a:solidFill>
                <a:schemeClr val="bg1"/>
              </a:solidFill>
            </a:endParaRPr>
          </a:p>
        </p:txBody>
      </p:sp>
      <p:sp>
        <p:nvSpPr>
          <p:cNvPr id="39" name="Rectangle 38"/>
          <p:cNvSpPr/>
          <p:nvPr/>
        </p:nvSpPr>
        <p:spPr>
          <a:xfrm>
            <a:off x="6774853" y="4268063"/>
            <a:ext cx="3279197" cy="1650452"/>
          </a:xfrm>
          <a:prstGeom prst="rect">
            <a:avLst/>
          </a:prstGeom>
        </p:spPr>
        <p:txBody>
          <a:bodyPr wrap="square">
            <a:spAutoFit/>
          </a:bodyPr>
          <a:lstStyle/>
          <a:p>
            <a:r>
              <a:rPr lang="en-US" sz="3375" b="0" dirty="0"/>
              <a:t>TCIA (The Cancer Imaging Archive) </a:t>
            </a:r>
          </a:p>
        </p:txBody>
      </p:sp>
      <p:pic>
        <p:nvPicPr>
          <p:cNvPr id="4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64208" y="1471942"/>
            <a:ext cx="6472990" cy="130745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4208" y="2779397"/>
            <a:ext cx="6472990" cy="130745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1624998" y="2779397"/>
            <a:ext cx="794056" cy="246306"/>
          </a:xfrm>
          <a:prstGeom prst="rect">
            <a:avLst/>
          </a:prstGeom>
          <a:solidFill>
            <a:srgbClr val="FF0000">
              <a:alpha val="22000"/>
            </a:srgbClr>
          </a:solidFill>
          <a:ln w="9525" cap="flat" cmpd="sng" algn="ctr">
            <a:noFill/>
            <a:prstDash val="solid"/>
            <a:round/>
            <a:headEnd type="none" w="med" len="med"/>
            <a:tailEnd type="none" w="med" len="med"/>
          </a:ln>
          <a:effectLst/>
          <a:extLst/>
        </p:spPr>
        <p:txBody>
          <a:bodyPr vert="horz" wrap="square" lIns="77153" tIns="38576" rIns="77153" bIns="38576" numCol="1" rtlCol="0" anchor="t" anchorCtr="0" compatLnSpc="1">
            <a:prstTxWarp prst="textNoShape">
              <a:avLst/>
            </a:prstTxWarp>
          </a:bodyPr>
          <a:lstStyle/>
          <a:p>
            <a:pPr defTabSz="539832" eaLnBrk="0" hangingPunct="0"/>
            <a:endParaRPr lang="en-US" sz="1434">
              <a:latin typeface="Arial" charset="0"/>
              <a:ea typeface="ヒラギノ角ゴ Pro W3" pitchFamily="1" charset="-128"/>
            </a:endParaRPr>
          </a:p>
        </p:txBody>
      </p:sp>
      <p:sp>
        <p:nvSpPr>
          <p:cNvPr id="30" name="Rectangle 29"/>
          <p:cNvSpPr/>
          <p:nvPr/>
        </p:nvSpPr>
        <p:spPr bwMode="auto">
          <a:xfrm>
            <a:off x="5867806" y="2796695"/>
            <a:ext cx="782047" cy="246306"/>
          </a:xfrm>
          <a:prstGeom prst="rect">
            <a:avLst/>
          </a:prstGeom>
          <a:solidFill>
            <a:srgbClr val="FF0000">
              <a:alpha val="22000"/>
            </a:srgbClr>
          </a:solidFill>
          <a:ln w="9525" cap="flat" cmpd="sng" algn="ctr">
            <a:noFill/>
            <a:prstDash val="solid"/>
            <a:round/>
            <a:headEnd type="none" w="med" len="med"/>
            <a:tailEnd type="none" w="med" len="med"/>
          </a:ln>
          <a:effectLst/>
          <a:extLst/>
        </p:spPr>
        <p:txBody>
          <a:bodyPr vert="horz" wrap="square" lIns="77153" tIns="38576" rIns="77153" bIns="38576" numCol="1" rtlCol="0" anchor="t" anchorCtr="0" compatLnSpc="1">
            <a:prstTxWarp prst="textNoShape">
              <a:avLst/>
            </a:prstTxWarp>
          </a:bodyPr>
          <a:lstStyle/>
          <a:p>
            <a:pPr defTabSz="539832" eaLnBrk="0" hangingPunct="0"/>
            <a:endParaRPr lang="en-US" sz="1434">
              <a:latin typeface="Arial" charset="0"/>
              <a:ea typeface="ヒラギノ角ゴ Pro W3" pitchFamily="1" charset="-128"/>
            </a:endParaRPr>
          </a:p>
        </p:txBody>
      </p:sp>
      <p:sp>
        <p:nvSpPr>
          <p:cNvPr id="31" name="Rectangle 30"/>
          <p:cNvSpPr/>
          <p:nvPr/>
        </p:nvSpPr>
        <p:spPr bwMode="auto">
          <a:xfrm>
            <a:off x="6884664" y="2796695"/>
            <a:ext cx="830586" cy="246306"/>
          </a:xfrm>
          <a:prstGeom prst="rect">
            <a:avLst/>
          </a:prstGeom>
          <a:solidFill>
            <a:srgbClr val="FF0000">
              <a:alpha val="22000"/>
            </a:srgbClr>
          </a:solidFill>
          <a:ln w="9525" cap="flat" cmpd="sng" algn="ctr">
            <a:noFill/>
            <a:prstDash val="solid"/>
            <a:round/>
            <a:headEnd type="none" w="med" len="med"/>
            <a:tailEnd type="none" w="med" len="med"/>
          </a:ln>
          <a:effectLst/>
          <a:extLst/>
        </p:spPr>
        <p:txBody>
          <a:bodyPr vert="horz" wrap="square" lIns="77153" tIns="38576" rIns="77153" bIns="38576" numCol="1" rtlCol="0" anchor="t" anchorCtr="0" compatLnSpc="1">
            <a:prstTxWarp prst="textNoShape">
              <a:avLst/>
            </a:prstTxWarp>
          </a:bodyPr>
          <a:lstStyle/>
          <a:p>
            <a:pPr defTabSz="539832" eaLnBrk="0" hangingPunct="0"/>
            <a:endParaRPr lang="en-US" sz="1434">
              <a:latin typeface="Arial" charset="0"/>
              <a:ea typeface="ヒラギノ角ゴ Pro W3" pitchFamily="1" charset="-128"/>
            </a:endParaRPr>
          </a:p>
        </p:txBody>
      </p:sp>
      <p:sp>
        <p:nvSpPr>
          <p:cNvPr id="32" name="Rectangle 31"/>
          <p:cNvSpPr/>
          <p:nvPr/>
        </p:nvSpPr>
        <p:spPr bwMode="auto">
          <a:xfrm>
            <a:off x="4812963" y="2783370"/>
            <a:ext cx="800154" cy="246306"/>
          </a:xfrm>
          <a:prstGeom prst="rect">
            <a:avLst/>
          </a:prstGeom>
          <a:solidFill>
            <a:srgbClr val="FF0000">
              <a:alpha val="22000"/>
            </a:srgbClr>
          </a:solidFill>
          <a:ln w="9525" cap="flat" cmpd="sng" algn="ctr">
            <a:noFill/>
            <a:prstDash val="solid"/>
            <a:round/>
            <a:headEnd type="none" w="med" len="med"/>
            <a:tailEnd type="none" w="med" len="med"/>
          </a:ln>
          <a:effectLst/>
          <a:extLst/>
        </p:spPr>
        <p:txBody>
          <a:bodyPr vert="horz" wrap="square" lIns="77153" tIns="38576" rIns="77153" bIns="38576" numCol="1" rtlCol="0" anchor="t" anchorCtr="0" compatLnSpc="1">
            <a:prstTxWarp prst="textNoShape">
              <a:avLst/>
            </a:prstTxWarp>
          </a:bodyPr>
          <a:lstStyle/>
          <a:p>
            <a:pPr defTabSz="539832" eaLnBrk="0" hangingPunct="0"/>
            <a:endParaRPr lang="en-US" sz="1434">
              <a:latin typeface="Arial" charset="0"/>
              <a:ea typeface="ヒラギノ角ゴ Pro W3" pitchFamily="1" charset="-128"/>
            </a:endParaRPr>
          </a:p>
        </p:txBody>
      </p:sp>
      <p:sp>
        <p:nvSpPr>
          <p:cNvPr id="33" name="Rectangle 32"/>
          <p:cNvSpPr/>
          <p:nvPr/>
        </p:nvSpPr>
        <p:spPr bwMode="auto">
          <a:xfrm>
            <a:off x="2673292" y="2779397"/>
            <a:ext cx="830586" cy="246306"/>
          </a:xfrm>
          <a:prstGeom prst="rect">
            <a:avLst/>
          </a:prstGeom>
          <a:solidFill>
            <a:srgbClr val="FF0000">
              <a:alpha val="22000"/>
            </a:srgbClr>
          </a:solidFill>
          <a:ln w="9525" cap="flat" cmpd="sng" algn="ctr">
            <a:noFill/>
            <a:prstDash val="solid"/>
            <a:round/>
            <a:headEnd type="none" w="med" len="med"/>
            <a:tailEnd type="none" w="med" len="med"/>
          </a:ln>
          <a:effectLst/>
          <a:extLst/>
        </p:spPr>
        <p:txBody>
          <a:bodyPr vert="horz" wrap="square" lIns="77153" tIns="38576" rIns="77153" bIns="38576" numCol="1" rtlCol="0" anchor="t" anchorCtr="0" compatLnSpc="1">
            <a:prstTxWarp prst="textNoShape">
              <a:avLst/>
            </a:prstTxWarp>
          </a:bodyPr>
          <a:lstStyle/>
          <a:p>
            <a:pPr defTabSz="539832" eaLnBrk="0" hangingPunct="0"/>
            <a:endParaRPr lang="en-US" sz="1434">
              <a:latin typeface="Arial" charset="0"/>
              <a:ea typeface="ヒラギノ角ゴ Pro W3" pitchFamily="1" charset="-128"/>
            </a:endParaRPr>
          </a:p>
        </p:txBody>
      </p:sp>
      <p:sp>
        <p:nvSpPr>
          <p:cNvPr id="4" name="TextBox 3"/>
          <p:cNvSpPr txBox="1"/>
          <p:nvPr/>
        </p:nvSpPr>
        <p:spPr>
          <a:xfrm>
            <a:off x="7899037" y="1515740"/>
            <a:ext cx="1720952" cy="1015663"/>
          </a:xfrm>
          <a:prstGeom prst="rect">
            <a:avLst/>
          </a:prstGeom>
          <a:noFill/>
        </p:spPr>
        <p:txBody>
          <a:bodyPr wrap="square" rtlCol="0">
            <a:spAutoFit/>
          </a:bodyPr>
          <a:lstStyle/>
          <a:p>
            <a:pPr algn="l"/>
            <a:r>
              <a:rPr lang="en-US" sz="1200" dirty="0"/>
              <a:t>Six semi-quantitative features, related to contrast </a:t>
            </a:r>
            <a:r>
              <a:rPr lang="en-US" sz="1200" dirty="0" err="1"/>
              <a:t>washin</a:t>
            </a:r>
            <a:r>
              <a:rPr lang="en-US" sz="1200" dirty="0"/>
              <a:t> and washout</a:t>
            </a:r>
          </a:p>
        </p:txBody>
      </p:sp>
      <p:sp>
        <p:nvSpPr>
          <p:cNvPr id="5" name="TextBox 4"/>
          <p:cNvSpPr txBox="1"/>
          <p:nvPr/>
        </p:nvSpPr>
        <p:spPr>
          <a:xfrm>
            <a:off x="7779045" y="2442568"/>
            <a:ext cx="1234736" cy="707886"/>
          </a:xfrm>
          <a:prstGeom prst="rect">
            <a:avLst/>
          </a:prstGeom>
          <a:noFill/>
        </p:spPr>
        <p:txBody>
          <a:bodyPr wrap="square" rtlCol="0">
            <a:spAutoFit/>
          </a:bodyPr>
          <a:lstStyle/>
          <a:p>
            <a:r>
              <a:rPr lang="en-US" sz="2000" dirty="0"/>
              <a:t>65 patients</a:t>
            </a:r>
          </a:p>
        </p:txBody>
      </p:sp>
      <p:sp>
        <p:nvSpPr>
          <p:cNvPr id="36" name="TextBox 35"/>
          <p:cNvSpPr txBox="1"/>
          <p:nvPr/>
        </p:nvSpPr>
        <p:spPr>
          <a:xfrm>
            <a:off x="7899036" y="3186755"/>
            <a:ext cx="1633271" cy="646331"/>
          </a:xfrm>
          <a:prstGeom prst="rect">
            <a:avLst/>
          </a:prstGeom>
          <a:noFill/>
        </p:spPr>
        <p:txBody>
          <a:bodyPr wrap="square" rtlCol="0">
            <a:spAutoFit/>
          </a:bodyPr>
          <a:lstStyle/>
          <a:p>
            <a:pPr algn="l"/>
            <a:r>
              <a:rPr lang="en-US" sz="1800" dirty="0">
                <a:solidFill>
                  <a:srgbClr val="FF0000"/>
                </a:solidFill>
              </a:rPr>
              <a:t>Normalized to muscle</a:t>
            </a:r>
          </a:p>
        </p:txBody>
      </p:sp>
      <p:sp>
        <p:nvSpPr>
          <p:cNvPr id="37" name="Rectangle 36"/>
          <p:cNvSpPr/>
          <p:nvPr/>
        </p:nvSpPr>
        <p:spPr>
          <a:xfrm>
            <a:off x="3252913" y="6280399"/>
            <a:ext cx="5143500" cy="430887"/>
          </a:xfrm>
          <a:prstGeom prst="rect">
            <a:avLst/>
          </a:prstGeom>
        </p:spPr>
        <p:txBody>
          <a:bodyPr>
            <a:spAutoFit/>
          </a:bodyPr>
          <a:lstStyle/>
          <a:p>
            <a:pPr lvl="0" algn="l"/>
            <a:r>
              <a:rPr lang="en-US" sz="1100" b="0" dirty="0" smtClean="0"/>
              <a:t>Parra N, Pollack A, Chinea F, </a:t>
            </a:r>
            <a:r>
              <a:rPr lang="en-US" sz="1100" b="0" i="1" dirty="0" smtClean="0"/>
              <a:t>et </a:t>
            </a:r>
            <a:r>
              <a:rPr lang="en-US" sz="1100" b="0" i="1" dirty="0"/>
              <a:t>al. </a:t>
            </a:r>
            <a:r>
              <a:rPr lang="en-US" sz="1100" b="0" dirty="0"/>
              <a:t>Automatic Detection and Quantitative DCE-MRI Scoring of Prostate Cancer </a:t>
            </a:r>
            <a:r>
              <a:rPr lang="en-US" sz="1100" b="0" dirty="0" smtClean="0"/>
              <a:t>Aggressiveness, Frontiers Oncology (2017)</a:t>
            </a:r>
            <a:endParaRPr lang="en-US" altLang="en-US" sz="1100" b="0" dirty="0"/>
          </a:p>
        </p:txBody>
      </p:sp>
    </p:spTree>
    <p:extLst>
      <p:ext uri="{BB962C8B-B14F-4D97-AF65-F5344CB8AC3E}">
        <p14:creationId xmlns:p14="http://schemas.microsoft.com/office/powerpoint/2010/main" val="659754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Sylvester pp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en-US" altLang="en-US" sz="17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en-US" altLang="en-US" sz="17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56471</TotalTime>
  <Pages>62</Pages>
  <Words>1760</Words>
  <Application>Microsoft Office PowerPoint</Application>
  <PresentationFormat>35mm Slides</PresentationFormat>
  <Paragraphs>244</Paragraphs>
  <Slides>26</Slides>
  <Notes>11</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SimSun</vt:lpstr>
      <vt:lpstr>Aharoni</vt:lpstr>
      <vt:lpstr>Arial</vt:lpstr>
      <vt:lpstr>Calibri</vt:lpstr>
      <vt:lpstr>Courier New</vt:lpstr>
      <vt:lpstr>Lucida Sans Unicode</vt:lpstr>
      <vt:lpstr>Tahoma</vt:lpstr>
      <vt:lpstr>Times New Roman</vt:lpstr>
      <vt:lpstr>Wingdings</vt:lpstr>
      <vt:lpstr>ヒラギノ角ゴ Pro W3</vt:lpstr>
      <vt:lpstr>Sylvester ppt Template</vt:lpstr>
      <vt:lpstr>PowerPoint Presentation</vt:lpstr>
      <vt:lpstr>Background</vt:lpstr>
      <vt:lpstr>Rationale</vt:lpstr>
      <vt:lpstr>PowerPoint Presentation</vt:lpstr>
      <vt:lpstr>PowerPoint Presentation</vt:lpstr>
      <vt:lpstr>PowerPoint Presentation</vt:lpstr>
      <vt:lpstr>PowerPoint Presentation</vt:lpstr>
      <vt:lpstr>Pattern Recognition Approach</vt:lpstr>
      <vt:lpstr>PowerPoint Presentation</vt:lpstr>
      <vt:lpstr>PowerPoint Presentation</vt:lpstr>
      <vt:lpstr>Habitat Risk Score</vt:lpstr>
      <vt:lpstr>Habitat Risk Score and Histopathology</vt:lpstr>
      <vt:lpstr>PowerPoint Presentation</vt:lpstr>
      <vt:lpstr>Habitat Risk Score – Performance</vt:lpstr>
      <vt:lpstr>PowerPoint Presentation</vt:lpstr>
      <vt:lpstr>PowerPoint Presentation</vt:lpstr>
      <vt:lpstr>PowerPoint Presentation</vt:lpstr>
      <vt:lpstr>PowerPoint Presentation</vt:lpstr>
      <vt:lpstr> Genomic Biomarkers in Active Surveillance</vt:lpstr>
      <vt:lpstr>Radiogenomics</vt:lpstr>
      <vt:lpstr>PowerPoint Presentation</vt:lpstr>
      <vt:lpstr>PowerPoint Presentation</vt:lpstr>
      <vt:lpstr>PowerPoint Presentation</vt:lpstr>
      <vt:lpstr>Summary:</vt:lpstr>
      <vt:lpstr>Acknowledgments:</vt:lpstr>
      <vt:lpstr>Development Of A Habitat Risk Scoring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Alan Pollack, M.D., Ph.D. U.T.-M.D. Anderson Cancer Center</dc:title>
  <dc:creator>ALAN POLLACK</dc:creator>
  <cp:lastModifiedBy>Radka</cp:lastModifiedBy>
  <cp:revision>3425</cp:revision>
  <cp:lastPrinted>2018-03-05T18:06:30Z</cp:lastPrinted>
  <dcterms:created xsi:type="dcterms:W3CDTF">1997-03-30T16:55:57Z</dcterms:created>
  <dcterms:modified xsi:type="dcterms:W3CDTF">2018-03-07T16:40:00Z</dcterms:modified>
</cp:coreProperties>
</file>