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88" r:id="rId2"/>
    <p:sldId id="389" r:id="rId3"/>
    <p:sldId id="533" r:id="rId4"/>
    <p:sldId id="324" r:id="rId5"/>
    <p:sldId id="489" r:id="rId6"/>
    <p:sldId id="535" r:id="rId7"/>
    <p:sldId id="266" r:id="rId8"/>
    <p:sldId id="477" r:id="rId9"/>
    <p:sldId id="470" r:id="rId10"/>
    <p:sldId id="415" r:id="rId11"/>
    <p:sldId id="416" r:id="rId12"/>
    <p:sldId id="503" r:id="rId13"/>
    <p:sldId id="504" r:id="rId14"/>
    <p:sldId id="505" r:id="rId15"/>
    <p:sldId id="506" r:id="rId16"/>
    <p:sldId id="507" r:id="rId17"/>
    <p:sldId id="508" r:id="rId18"/>
    <p:sldId id="509" r:id="rId19"/>
    <p:sldId id="511" r:id="rId20"/>
    <p:sldId id="512" r:id="rId21"/>
    <p:sldId id="526" r:id="rId22"/>
    <p:sldId id="515" r:id="rId23"/>
    <p:sldId id="537" r:id="rId24"/>
    <p:sldId id="536" r:id="rId25"/>
    <p:sldId id="461" r:id="rId26"/>
    <p:sldId id="524" r:id="rId2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04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orient="horz" pos="3208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1406" userDrawn="1">
          <p15:clr>
            <a:srgbClr val="A4A3A4"/>
          </p15:clr>
        </p15:guide>
        <p15:guide id="6" orient="horz" pos="1030" userDrawn="1">
          <p15:clr>
            <a:srgbClr val="A4A3A4"/>
          </p15:clr>
        </p15:guide>
        <p15:guide id="7" orient="horz" pos="1960" userDrawn="1">
          <p15:clr>
            <a:srgbClr val="A4A3A4"/>
          </p15:clr>
        </p15:guide>
        <p15:guide id="8" orient="horz" pos="2663" userDrawn="1">
          <p15:clr>
            <a:srgbClr val="A4A3A4"/>
          </p15:clr>
        </p15:guide>
        <p15:guide id="9" pos="2880" userDrawn="1">
          <p15:clr>
            <a:srgbClr val="A4A3A4"/>
          </p15:clr>
        </p15:guide>
        <p15:guide id="10" pos="4105" userDrawn="1">
          <p15:clr>
            <a:srgbClr val="A4A3A4"/>
          </p15:clr>
        </p15:guide>
        <p15:guide id="11" pos="97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hine, Elise (HAC-CMC)" initials="CE(" lastIdx="14" clrIdx="0">
    <p:extLst/>
  </p:cmAuthor>
  <p:cmAuthor id="2" name="O'Neill, paul (GLA-CMC)" initials="Op(" lastIdx="3" clrIdx="1">
    <p:extLst/>
  </p:cmAuthor>
  <p:cmAuthor id="3" name="BUMC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9C"/>
    <a:srgbClr val="43D7FF"/>
    <a:srgbClr val="CC0033"/>
    <a:srgbClr val="DA486D"/>
    <a:srgbClr val="41A036"/>
    <a:srgbClr val="DDDDDD"/>
    <a:srgbClr val="002060"/>
    <a:srgbClr val="009999"/>
    <a:srgbClr val="99D6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9255" autoAdjust="0"/>
    <p:restoredTop sz="94434" autoAdjust="0"/>
  </p:normalViewPr>
  <p:slideViewPr>
    <p:cSldViewPr snapToGrid="0" showGuides="1">
      <p:cViewPr>
        <p:scale>
          <a:sx n="100" d="100"/>
          <a:sy n="100" d="100"/>
        </p:scale>
        <p:origin x="-2776" y="-856"/>
      </p:cViewPr>
      <p:guideLst>
        <p:guide orient="horz" pos="804"/>
        <p:guide orient="horz" pos="3208"/>
        <p:guide orient="horz" pos="1030"/>
        <p:guide orient="horz" pos="1960"/>
        <p:guide orient="horz" pos="2663"/>
        <p:guide pos="249"/>
        <p:guide pos="5534"/>
        <p:guide pos="1406"/>
        <p:guide pos="2880"/>
        <p:guide pos="4105"/>
        <p:guide pos="9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7DE5D-EFDD-4DA7-A88F-42A63B3585C3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A8213-D6DE-4BFD-ACDF-5BAD77288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8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Avi to</a:t>
            </a:r>
            <a:r>
              <a:rPr lang="en-US" baseline="0" dirty="0" smtClean="0"/>
              <a:t> edit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0434D-2B3B-5847-9B34-44225886FE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8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A8AAC-043E-CF49-9CB4-0052328A4C11}" type="slidenum">
              <a:rPr lang="en-US" smtClean="0">
                <a:solidFill>
                  <a:srgbClr val="3C3C3C"/>
                </a:solidFill>
              </a:rPr>
              <a:pPr/>
              <a:t>17</a:t>
            </a:fld>
            <a:endParaRPr lang="en-US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A8AAC-043E-CF49-9CB4-0052328A4C11}" type="slidenum">
              <a:rPr lang="en-US" smtClean="0">
                <a:solidFill>
                  <a:srgbClr val="3C3C3C"/>
                </a:solidFill>
              </a:rPr>
              <a:pPr/>
              <a:t>18</a:t>
            </a:fld>
            <a:endParaRPr lang="en-US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0434D-2B3B-5847-9B34-44225886FE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09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88F97-74C8-45BA-9A43-4E8F9E44B2B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59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/Volumes/doc/ASTRA%20ZENECA/Area%20Respiratoria/150322%203rd%20World%20Lung%20Disesase%20Summit/02%20Materiales/04%20Plantilla%20para%20presenmtaciones/x%20Links/3rdLDS_slide_02.jpg" TargetMode="External"/><Relationship Id="rId4" Type="http://schemas.openxmlformats.org/officeDocument/2006/relationships/image" Target="../media/image3.png"/><Relationship Id="rId5" Type="http://schemas.openxmlformats.org/officeDocument/2006/relationships/image" Target="/Volumes/doc/ASTRA%20ZENECA/Area%20Respiratoria/150322%203rd%20World%20Lung%20Disesase%20Summit/02%20Materiales/04%20Plantilla%20para%20presenmtaciones/x%20Links/3rdLDS_logo_lds.png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/Volumes/doc/ASTRA%20ZENECA/Area%20Respiratoria/150322%203rd%20World%20Lung%20Disesase%20Summit/02%20Materiales/04%20Plantilla%20para%20presenmtaciones/x%20Links/3rdLDS_slide_03.jpg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/Volumes/doc/ASTRA%20ZENECA/Area%20Respiratoria/150322%203rd%20World%20Lung%20Disesase%20Summit/02%20Materiales/04%20Plantilla%20para%20presenmtaciones/x%20Links/3rdLDS_slide_01.jpg" TargetMode="External"/><Relationship Id="rId4" Type="http://schemas.openxmlformats.org/officeDocument/2006/relationships/image" Target="../media/image5.png"/><Relationship Id="rId5" Type="http://schemas.openxmlformats.org/officeDocument/2006/relationships/image" Target="/Volumes/doc/ASTRA%20ZENECA/Area%20Respiratoria/150322%203rd%20World%20Lung%20Disesase%20Summit/02%20Materiales/04%20Plantilla%20para%20presenmtaciones/x%20Links/3rdLDS_logo_az.png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/Volumes/doc/ASTRA%20ZENECA/Area%20Respiratoria/150322%203rd%20World%20Lung%20Disesase%20Summit/02%20Materiales/04%20Plantilla%20para%20presenmtaciones/x%20Links/3rdLDS_slide_final.jpg" TargetMode="External"/><Relationship Id="rId4" Type="http://schemas.openxmlformats.org/officeDocument/2006/relationships/image" Target="../media/image7.png"/><Relationship Id="rId5" Type="http://schemas.openxmlformats.org/officeDocument/2006/relationships/image" Target="/Volumes/doc/ASTRA%20ZENECA/Area%20Respiratoria/150322%203rd%20World%20Lung%20Disesase%20Summit/02%20Materiales/04%20Plantilla%20para%20presenmtaciones/x%20Links/3rdLDS_logo_az.png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rdLDS_slide_02.jpg" descr="/Volumes/doc/ASTRA ZENECA/Area Respiratoria/150322 3rd World Lung Disesase Summit/02 Materiales/04 Plantilla para presenmtaciones/x Links/3rdLDS_slide_02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3rdLDS_logo_lds.png" descr="/Volumes/doc/ASTRA ZENECA/Area Respiratoria/150322 3rd World Lung Disesase Summit/02 Materiales/04 Plantilla para presenmtaciones/x Links/3rdLDS_logo_lds.png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15900"/>
            <a:ext cx="1181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24" y="1619250"/>
            <a:ext cx="4714876" cy="1468438"/>
          </a:xfrm>
        </p:spPr>
        <p:txBody>
          <a:bodyPr lIns="0" tIns="0" rIns="0" bIns="0"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24" y="3343273"/>
            <a:ext cx="4714876" cy="88582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5374-82DD-4ECB-995A-DCE4434E2C6E}" type="datetimeFigureOut">
              <a:rPr lang="en-GB" smtClean="0"/>
              <a:t>3/6/18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FB42-26FC-4D6A-AD4C-46B0F4D3280C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 hidden="1"/>
          <p:cNvGrpSpPr/>
          <p:nvPr userDrawn="1"/>
        </p:nvGrpSpPr>
        <p:grpSpPr>
          <a:xfrm>
            <a:off x="1571625" y="1450975"/>
            <a:ext cx="4714876" cy="2778124"/>
            <a:chOff x="1571625" y="1450975"/>
            <a:chExt cx="4714876" cy="2778124"/>
          </a:xfrm>
        </p:grpSpPr>
        <p:sp>
          <p:nvSpPr>
            <p:cNvPr id="12" name="Title 7"/>
            <p:cNvSpPr txBox="1">
              <a:spLocks/>
            </p:cNvSpPr>
            <p:nvPr userDrawn="1"/>
          </p:nvSpPr>
          <p:spPr bwMode="auto">
            <a:xfrm>
              <a:off x="1571625" y="1597819"/>
              <a:ext cx="4714876" cy="148986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bg1"/>
                  </a:solidFill>
                  <a:latin typeface="+mj-lt"/>
                  <a:ea typeface="Geneva" charset="0"/>
                  <a:cs typeface="Geneva" charset="0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</a:rPr>
                <a:t>Can eosinophil levels inform treatment decisions in asthma and COPD?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" name="Subtitle 8"/>
            <p:cNvSpPr txBox="1">
              <a:spLocks/>
            </p:cNvSpPr>
            <p:nvPr userDrawn="1"/>
          </p:nvSpPr>
          <p:spPr bwMode="auto">
            <a:xfrm>
              <a:off x="1571625" y="3343274"/>
              <a:ext cx="4714876" cy="88582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30000"/>
                <a:buFont typeface="Arial" panose="020B0604020202020204" pitchFamily="34" charset="0"/>
                <a:buNone/>
                <a:defRPr sz="2000" i="1" kern="1200">
                  <a:solidFill>
                    <a:schemeClr val="bg1"/>
                  </a:solidFill>
                  <a:latin typeface="+mn-lt"/>
                  <a:ea typeface="Geneva" charset="0"/>
                  <a:cs typeface="Geneva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Geneva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Geneva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Geneva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Geneva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3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is-IS" altLang="en-US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</a:rPr>
                <a:t>Mona Bafadhel</a:t>
              </a:r>
              <a:endParaRPr kumimoji="0" lang="en-GB" alt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</a:endParaRP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30000"/>
                <a:buFont typeface="Arial" panose="020B0604020202020204" pitchFamily="34" charset="0"/>
                <a:buNone/>
                <a:tabLst/>
                <a:defRPr/>
              </a:pPr>
              <a:endPara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" name="Content Placeholder 13"/>
            <p:cNvSpPr txBox="1">
              <a:spLocks/>
            </p:cNvSpPr>
            <p:nvPr userDrawn="1"/>
          </p:nvSpPr>
          <p:spPr bwMode="auto">
            <a:xfrm>
              <a:off x="1571625" y="1450975"/>
              <a:ext cx="4714875" cy="1682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SzPct val="130000"/>
                <a:buFont typeface="Arial" panose="020B0604020202020204" pitchFamily="34" charset="0"/>
                <a:buNone/>
                <a:defRPr sz="1100" kern="1200">
                  <a:solidFill>
                    <a:schemeClr val="bg1"/>
                  </a:solidFill>
                  <a:latin typeface="+mn-lt"/>
                  <a:ea typeface="Geneva" charset="0"/>
                  <a:cs typeface="Geneva" charset="0"/>
                </a:defRPr>
              </a:lvl1pPr>
              <a:lvl2pPr marL="457200" indent="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100" kern="1200">
                  <a:solidFill>
                    <a:schemeClr val="bg1"/>
                  </a:solidFill>
                  <a:latin typeface="+mn-lt"/>
                  <a:ea typeface="Geneva" charset="0"/>
                  <a:cs typeface="+mn-cs"/>
                </a:defRPr>
              </a:lvl2pPr>
              <a:lvl3pPr marL="914400" indent="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100" kern="1200">
                  <a:solidFill>
                    <a:schemeClr val="bg1"/>
                  </a:solidFill>
                  <a:latin typeface="+mn-lt"/>
                  <a:ea typeface="Geneva" charset="0"/>
                  <a:cs typeface="+mn-cs"/>
                </a:defRPr>
              </a:lvl3pPr>
              <a:lvl4pPr marL="1371600" indent="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100" kern="1200">
                  <a:solidFill>
                    <a:schemeClr val="bg1"/>
                  </a:solidFill>
                  <a:latin typeface="+mn-lt"/>
                  <a:ea typeface="Geneva" charset="0"/>
                  <a:cs typeface="+mn-cs"/>
                </a:defRPr>
              </a:lvl4pPr>
              <a:lvl5pPr marL="1828800" indent="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100" kern="1200">
                  <a:solidFill>
                    <a:schemeClr val="bg1"/>
                  </a:solidFill>
                  <a:latin typeface="+mn-lt"/>
                  <a:ea typeface="Geneva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3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</a:rPr>
                <a:t>Module 2 – Personalized treatment in respiratory disease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571622" y="1450974"/>
            <a:ext cx="4714877" cy="16827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29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rdLDS_slide_03.jpg" descr="/Volumes/doc/ASTRA ZENECA/Area Respiratoria/150322 3rd World Lung Disesase Summit/02 Materiales/04 Plantilla para presenmtaciones/x Links/3rdLDS_slide_03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19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4970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422" y="202687"/>
            <a:ext cx="482576" cy="311663"/>
          </a:xfrm>
          <a:prstGeom prst="rect">
            <a:avLst/>
          </a:prstGeom>
        </p:spPr>
      </p:pic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5614" y="4850909"/>
            <a:ext cx="6231348" cy="112851"/>
          </a:xfrm>
        </p:spPr>
        <p:txBody>
          <a:bodyPr wrap="square" tIns="0" bIns="0" anchor="b" anchorCtr="0">
            <a:spAutoFit/>
          </a:bodyPr>
          <a:lstStyle>
            <a:lvl1pPr>
              <a:spcBef>
                <a:spcPts val="0"/>
              </a:spcBef>
              <a:spcAft>
                <a:spcPts val="200"/>
              </a:spcAft>
              <a:defRPr sz="800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dirty="0" smtClean="0"/>
              <a:t>Footnotes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818" y="4767263"/>
            <a:ext cx="4515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3C3C3C"/>
                </a:solidFill>
              </a:defRPr>
            </a:lvl1pPr>
          </a:lstStyle>
          <a:p>
            <a:fld id="{FAC43E2C-2867-E54F-AE2A-A3FB0E6660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VER_Corp_Logo_Vert_REG_Gray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2" t="61145" r="10288" b="19993"/>
          <a:stretch/>
        </p:blipFill>
        <p:spPr>
          <a:xfrm>
            <a:off x="7400358" y="4858454"/>
            <a:ext cx="1005840" cy="105306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8513704" y="4815884"/>
            <a:ext cx="0" cy="184075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4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3"/>
          </p:nvPr>
        </p:nvSpPr>
        <p:spPr>
          <a:xfrm>
            <a:off x="457200" y="4937089"/>
            <a:ext cx="2133600" cy="173553"/>
          </a:xfrm>
          <a:prstGeom prst="rect">
            <a:avLst/>
          </a:prstGeom>
        </p:spPr>
        <p:txBody>
          <a:bodyPr/>
          <a:lstStyle/>
          <a:p>
            <a:fld id="{9A94C458-1E02-4700-AE08-24649ED6E129}" type="datetime1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B194124-B2E1-F04F-9953-561F852B33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6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422" y="202687"/>
            <a:ext cx="482576" cy="311663"/>
          </a:xfrm>
          <a:prstGeom prst="rect">
            <a:avLst/>
          </a:prstGeom>
        </p:spPr>
      </p:pic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5614" y="4850909"/>
            <a:ext cx="6231348" cy="112851"/>
          </a:xfrm>
        </p:spPr>
        <p:txBody>
          <a:bodyPr wrap="square" tIns="0" bIns="0" anchor="b" anchorCtr="0">
            <a:spAutoFit/>
          </a:bodyPr>
          <a:lstStyle>
            <a:lvl1pPr>
              <a:spcBef>
                <a:spcPts val="0"/>
              </a:spcBef>
              <a:spcAft>
                <a:spcPts val="200"/>
              </a:spcAft>
              <a:defRPr sz="800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dirty="0" smtClean="0"/>
              <a:t>Footnotes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818" y="4767263"/>
            <a:ext cx="4515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3C3C3C"/>
                </a:solidFill>
              </a:defRPr>
            </a:lvl1pPr>
          </a:lstStyle>
          <a:p>
            <a:fld id="{FAC43E2C-2867-E54F-AE2A-A3FB0E6660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VER_Corp_Logo_Vert_REG_Gray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42" t="61145" r="10288" b="19993"/>
          <a:stretch/>
        </p:blipFill>
        <p:spPr>
          <a:xfrm>
            <a:off x="7400358" y="4858454"/>
            <a:ext cx="1005840" cy="105306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8513704" y="4815884"/>
            <a:ext cx="0" cy="184075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91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1 Column 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366541"/>
            <a:ext cx="8008058" cy="282129"/>
          </a:xfrm>
        </p:spPr>
        <p:txBody>
          <a:bodyPr anchor="ctr" anchorCtr="0">
            <a:sp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4" y="1172158"/>
            <a:ext cx="8008059" cy="285749"/>
          </a:xfrm>
        </p:spPr>
        <p:txBody>
          <a:bodyPr anchor="b"/>
          <a:lstStyle>
            <a:lvl1pPr marL="0" indent="0">
              <a:buNone/>
              <a:defRPr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STYLES:  CLICK ALL CAPS IN FORMAT RIBBON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422" y="202687"/>
            <a:ext cx="482576" cy="31166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5614" y="4871427"/>
            <a:ext cx="6231348" cy="92333"/>
          </a:xfrm>
        </p:spPr>
        <p:txBody>
          <a:bodyPr wrap="square" t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800">
                <a:solidFill>
                  <a:srgbClr val="3C3C3C"/>
                </a:solidFill>
              </a:defRPr>
            </a:lvl1pPr>
          </a:lstStyle>
          <a:p>
            <a:pPr lvl="0"/>
            <a:r>
              <a:rPr lang="en-US" dirty="0" smtClean="0"/>
              <a:t>Footnotes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818" y="4767263"/>
            <a:ext cx="4515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3C3C3C"/>
                </a:solidFill>
              </a:defRPr>
            </a:lvl1pPr>
          </a:lstStyle>
          <a:p>
            <a:fld id="{FAC43E2C-2867-E54F-AE2A-A3FB0E6660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VER_Corp_Logo_Vert_REG_Gray.ai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61145" r="10288" b="19993"/>
          <a:stretch/>
        </p:blipFill>
        <p:spPr>
          <a:xfrm>
            <a:off x="7400358" y="4858454"/>
            <a:ext cx="1005840" cy="105306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513704" y="4815884"/>
            <a:ext cx="0" cy="184075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5614" y="1457325"/>
            <a:ext cx="8008059" cy="322426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9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1BF46-7B4C-4EFD-B3EB-C993323AB9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0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7188" y="4767264"/>
            <a:ext cx="4214812" cy="273844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 b="0" i="1"/>
            </a:lvl1pPr>
            <a:lvl2pPr marL="342900" indent="0">
              <a:buNone/>
              <a:defRPr sz="1400" b="0"/>
            </a:lvl2pPr>
            <a:lvl3pPr marL="685800" indent="0">
              <a:buNone/>
              <a:defRPr sz="1400" b="0"/>
            </a:lvl3pPr>
            <a:lvl4pPr marL="1028700" indent="0">
              <a:buNone/>
              <a:defRPr sz="1400" b="0"/>
            </a:lvl4pPr>
            <a:lvl5pPr marL="1371600" indent="0">
              <a:buNone/>
              <a:defRPr sz="1400" b="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27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7188" y="4767263"/>
            <a:ext cx="4214812" cy="273844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 b="0" i="1"/>
            </a:lvl1pPr>
            <a:lvl2pPr marL="342900" indent="0">
              <a:buNone/>
              <a:defRPr sz="1400" b="0"/>
            </a:lvl2pPr>
            <a:lvl3pPr marL="685800" indent="0">
              <a:buNone/>
              <a:defRPr sz="1400" b="0"/>
            </a:lvl3pPr>
            <a:lvl4pPr marL="1028700" indent="0">
              <a:buNone/>
              <a:defRPr sz="1400" b="0"/>
            </a:lvl4pPr>
            <a:lvl5pPr marL="1371600" indent="0">
              <a:buNone/>
              <a:defRPr sz="1400" b="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34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66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4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8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7188" y="1025525"/>
            <a:ext cx="8175624" cy="2333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57188" y="4767263"/>
            <a:ext cx="4214812" cy="273844"/>
          </a:xfrm>
        </p:spPr>
        <p:txBody>
          <a:bodyPr anchor="b" anchorCtr="0">
            <a:noAutofit/>
          </a:bodyPr>
          <a:lstStyle>
            <a:lvl1pPr marL="0" indent="0">
              <a:buNone/>
              <a:defRPr sz="1200" b="0" i="1"/>
            </a:lvl1pPr>
            <a:lvl2pPr marL="342900" indent="0">
              <a:buNone/>
              <a:defRPr sz="1400" b="0"/>
            </a:lvl2pPr>
            <a:lvl3pPr marL="685800" indent="0">
              <a:buNone/>
              <a:defRPr sz="1400" b="0"/>
            </a:lvl3pPr>
            <a:lvl4pPr marL="1028700" indent="0">
              <a:buNone/>
              <a:defRPr sz="1400" b="0"/>
            </a:lvl4pPr>
            <a:lvl5pPr marL="1371600" indent="0">
              <a:buNone/>
              <a:defRPr sz="1400" b="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02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30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rdLDS_slide_01.jpg" descr="/Volumes/doc/ASTRA ZENECA/Area Respiratoria/150322 3rd World Lung Disesase Summit/02 Materiales/04 Plantilla para presenmtaciones/x Links/3rdLDS_slide_01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3rdLDS_logo_az.png" descr="/Volumes/doc/ASTRA ZENECA/Area Respiratoria/150322 3rd World Lung Disesase Summit/02 Materiales/04 Plantilla para presenmtaciones/x Links/3rdLDS_logo_az.png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52400"/>
            <a:ext cx="16065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75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rdLDS_slide_final.jpg" descr="/Volumes/doc/ASTRA ZENECA/Area Respiratoria/150322 3rd World Lung Disesase Summit/02 Materiales/04 Plantilla para presenmtaciones/x Links/3rdLDS_slide_final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 userDrawn="1"/>
        </p:nvSpPr>
        <p:spPr bwMode="auto">
          <a:xfrm>
            <a:off x="3858635" y="2347913"/>
            <a:ext cx="1925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2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2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2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2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2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41A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GB" altLang="en-US" sz="3000" b="1" dirty="0">
              <a:solidFill>
                <a:srgbClr val="41A0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3rdLDS_logo_az.png" descr="/Volumes/doc/ASTRA ZENECA/Area Respiratoria/150322 3rd World Lung Disesase Summit/02 Materiales/04 Plantilla para presenmtaciones/x Links/3rdLDS_logo_az.png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52400"/>
            <a:ext cx="16065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90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/Volumes/doc/ASTRA%20ZENECA/Area%20Respiratoria/150322%203rd%20World%20Lung%20Disesase%20Summit/02%20Materiales/04%20Plantilla%20para%20presenmtaciones/x%20Links/3rdLDS_sim.jpg" TargetMode="Externa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>
            <a:grpSpLocks/>
          </p:cNvGrpSpPr>
          <p:nvPr userDrawn="1"/>
        </p:nvGrpSpPr>
        <p:grpSpPr bwMode="auto">
          <a:xfrm>
            <a:off x="0" y="0"/>
            <a:ext cx="9144000" cy="503238"/>
            <a:chOff x="0" y="0"/>
            <a:chExt cx="9144000" cy="502920"/>
          </a:xfrm>
        </p:grpSpPr>
        <p:pic>
          <p:nvPicPr>
            <p:cNvPr id="8" name="3rdLDS_sim.jpg" descr="/Volumes/doc/ASTRA ZENECA/Area Respiratoria/150322 3rd World Lung Disesase Summit/02 Materiales/04 Plantilla para presenmtaciones/x Links/3rdLDS_sim.jpg"/>
            <p:cNvPicPr>
              <a:picLocks noChangeAspect="1"/>
            </p:cNvPicPr>
            <p:nvPr/>
          </p:nvPicPr>
          <p:blipFill>
            <a:blip r:embed="rId19" r:link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0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676275" y="231775"/>
              <a:ext cx="4927600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122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122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122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122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12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12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12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12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Geneva" pitchFamily="122" charset="-128"/>
                </a:defRPr>
              </a:lvl9pPr>
            </a:lstStyle>
            <a:p>
              <a:pPr eaLnBrk="1" hangingPunct="1"/>
              <a:r>
                <a:rPr lang="en-US" altLang="en-US" sz="800" dirty="0">
                  <a:solidFill>
                    <a:srgbClr val="41A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en-US" sz="800" baseline="30000" dirty="0">
                  <a:solidFill>
                    <a:srgbClr val="41A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rd</a:t>
              </a:r>
              <a:r>
                <a:rPr lang="en-US" altLang="en-US" sz="800" dirty="0">
                  <a:solidFill>
                    <a:srgbClr val="41A0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Lung Disease Summit</a:t>
              </a:r>
              <a:endParaRPr lang="en-GB" altLang="en-US" sz="800" dirty="0">
                <a:solidFill>
                  <a:srgbClr val="41A0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188" y="546497"/>
            <a:ext cx="8429624" cy="44886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88" y="1219200"/>
            <a:ext cx="8429624" cy="3413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75374-82DD-4ECB-995A-DCE4434E2C6E}" type="datetimeFigureOut">
              <a:rPr lang="en-GB" smtClean="0"/>
              <a:t>3/6/18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6FB42-26FC-4D6A-AD4C-46B0F4D32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9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4" r:id="rId11"/>
    <p:sldLayoutId id="2147483676" r:id="rId12"/>
    <p:sldLayoutId id="2147483678" r:id="rId13"/>
    <p:sldLayoutId id="2147483679" r:id="rId14"/>
    <p:sldLayoutId id="2147483681" r:id="rId15"/>
    <p:sldLayoutId id="2147483686" r:id="rId16"/>
    <p:sldLayoutId id="2147483691" r:id="rId1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SzPct val="13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2" Type="http://schemas.openxmlformats.org/officeDocument/2006/relationships/hyperlink" Target="mailto:aspira@bu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openxmlformats.org/officeDocument/2006/relationships/video" Target="NULL" TargetMode="External"/><Relationship Id="rId2" Type="http://schemas.microsoft.com/office/2007/relationships/media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494" y="1041400"/>
            <a:ext cx="9004506" cy="1638300"/>
          </a:xfrm>
        </p:spPr>
        <p:txBody>
          <a:bodyPr>
            <a:normAutofit fontScale="90000"/>
          </a:bodyPr>
          <a:lstStyle/>
          <a:p>
            <a:r>
              <a:rPr lang="en-US" sz="3600" b="1" i="1" dirty="0" smtClean="0">
                <a:solidFill>
                  <a:srgbClr val="000000"/>
                </a:solidFill>
              </a:rPr>
              <a:t/>
            </a:r>
            <a:br>
              <a:rPr lang="en-US" sz="3600" b="1" i="1" dirty="0" smtClean="0">
                <a:solidFill>
                  <a:srgbClr val="000000"/>
                </a:solidFill>
              </a:rPr>
            </a:br>
            <a:r>
              <a:rPr lang="en-US" sz="3600" b="1" i="1" dirty="0" smtClean="0">
                <a:solidFill>
                  <a:srgbClr val="000000"/>
                </a:solidFill>
              </a:rPr>
              <a:t/>
            </a:r>
            <a:br>
              <a:rPr lang="en-US" sz="3600" b="1" i="1" dirty="0" smtClean="0">
                <a:solidFill>
                  <a:srgbClr val="000000"/>
                </a:solidFill>
              </a:rPr>
            </a:br>
            <a:r>
              <a:rPr lang="en-US" sz="3100" dirty="0" smtClean="0">
                <a:solidFill>
                  <a:srgbClr val="000000"/>
                </a:solidFill>
              </a:rPr>
              <a:t>From </a:t>
            </a:r>
            <a:r>
              <a:rPr lang="en-US" sz="3100" u="sng" dirty="0" smtClean="0">
                <a:solidFill>
                  <a:schemeClr val="tx1"/>
                </a:solidFill>
              </a:rPr>
              <a:t>Bench</a:t>
            </a:r>
            <a:r>
              <a:rPr lang="en-US" sz="3100" dirty="0" smtClean="0">
                <a:solidFill>
                  <a:schemeClr val="tx1"/>
                </a:solidFill>
              </a:rPr>
              <a:t> to </a:t>
            </a:r>
            <a:r>
              <a:rPr lang="en-US" sz="3100" u="sng" dirty="0" smtClean="0">
                <a:solidFill>
                  <a:schemeClr val="tx1"/>
                </a:solidFill>
              </a:rPr>
              <a:t>Boardroom</a:t>
            </a:r>
            <a:r>
              <a:rPr lang="en-US" sz="3100" dirty="0" smtClean="0">
                <a:solidFill>
                  <a:schemeClr val="tx1"/>
                </a:solidFill>
              </a:rPr>
              <a:t> to </a:t>
            </a:r>
            <a:r>
              <a:rPr lang="en-US" sz="3100" u="sng" dirty="0" smtClean="0">
                <a:solidFill>
                  <a:schemeClr val="tx1"/>
                </a:solidFill>
              </a:rPr>
              <a:t>Bedside</a:t>
            </a:r>
            <a:r>
              <a:rPr lang="en-US" sz="3100" i="1" dirty="0" smtClean="0">
                <a:solidFill>
                  <a:srgbClr val="000000"/>
                </a:solidFill>
              </a:rPr>
              <a:t>: An Airway gene-expression biomarker’s 15-year journey</a:t>
            </a:r>
            <a:r>
              <a:rPr lang="en-US" sz="3100" dirty="0" smtClean="0"/>
              <a:t>	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2900" b="0" i="1" dirty="0" smtClean="0">
                <a:solidFill>
                  <a:schemeClr val="tx1"/>
                </a:solidFill>
              </a:rPr>
              <a:t>Accelerating biomarker validation/implementation via </a:t>
            </a:r>
            <a:r>
              <a:rPr lang="en-US" sz="2900" b="0" i="1" u="sng" dirty="0" smtClean="0">
                <a:solidFill>
                  <a:schemeClr val="tx1"/>
                </a:solidFill>
              </a:rPr>
              <a:t>academic-industry-federal partnerships</a:t>
            </a:r>
            <a:endParaRPr lang="en-US" sz="2900" b="0" i="1" u="sng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1" y="3714750"/>
            <a:ext cx="7278511" cy="131445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Avi</a:t>
            </a:r>
            <a:r>
              <a:rPr lang="en-US" sz="2400" dirty="0" smtClean="0"/>
              <a:t> Spira, MD</a:t>
            </a:r>
          </a:p>
          <a:p>
            <a:r>
              <a:rPr lang="en-US" sz="2400" dirty="0" smtClean="0"/>
              <a:t>Boston University </a:t>
            </a:r>
          </a:p>
          <a:p>
            <a:r>
              <a:rPr lang="en-US" sz="2400" dirty="0" smtClean="0">
                <a:hlinkClick r:id="rId2"/>
              </a:rPr>
              <a:t>aspira@bu.edu</a:t>
            </a:r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B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581400"/>
            <a:ext cx="1562100" cy="1562100"/>
          </a:xfrm>
          <a:prstGeom prst="rect">
            <a:avLst/>
          </a:prstGeom>
        </p:spPr>
      </p:pic>
      <p:pic>
        <p:nvPicPr>
          <p:cNvPr id="5" name="Picture 4" descr="BM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6" y="4051300"/>
            <a:ext cx="2281763" cy="97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8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317897"/>
            <a:ext cx="8429624" cy="4488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The elevator pitch!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JGP4072_Animation_PPT_Main_v5-H264_720p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436.3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551" y="1114822"/>
            <a:ext cx="6438900" cy="3621882"/>
          </a:xfr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2195736" y="4849997"/>
            <a:ext cx="6591076" cy="2272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30000"/>
              <a:buFont typeface="Arial" panose="020B0604020202020204" pitchFamily="34" charset="0"/>
              <a:buNone/>
              <a:defRPr sz="1200" b="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da-DK" sz="1000" i="0" dirty="0"/>
              <a:t>Silvestri et al. NEJM 2015;373:243-251</a:t>
            </a:r>
          </a:p>
        </p:txBody>
      </p:sp>
    </p:spTree>
    <p:extLst>
      <p:ext uri="{BB962C8B-B14F-4D97-AF65-F5344CB8AC3E}">
        <p14:creationId xmlns:p14="http://schemas.microsoft.com/office/powerpoint/2010/main" val="95084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GP4072_Animation_PPT_Main_v5-H264_720p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9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551" y="1114822"/>
            <a:ext cx="6438900" cy="3621882"/>
          </a:xfr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2195736" y="4849997"/>
            <a:ext cx="6591076" cy="2272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30000"/>
              <a:buFont typeface="Arial" panose="020B0604020202020204" pitchFamily="34" charset="0"/>
              <a:buNone/>
              <a:defRPr sz="1200" b="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da-DK" sz="1000" i="0" dirty="0"/>
              <a:t>Silvestri et al. NEJM 2015;373:243-251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1488" y="317897"/>
            <a:ext cx="8429624" cy="44886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000000"/>
                </a:solidFill>
              </a:rPr>
              <a:t>The elevator pitch!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7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8"/>
          <a:stretch/>
        </p:blipFill>
        <p:spPr bwMode="auto">
          <a:xfrm>
            <a:off x="3314701" y="2161656"/>
            <a:ext cx="6107586" cy="343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5900" y="3670300"/>
            <a:ext cx="2882900" cy="448866"/>
          </a:xfrm>
        </p:spPr>
        <p:txBody>
          <a:bodyPr>
            <a:noAutofit/>
          </a:bodyPr>
          <a:lstStyle/>
          <a:p>
            <a:r>
              <a:rPr lang="en-GB" sz="1800" b="0" dirty="0" smtClean="0">
                <a:solidFill>
                  <a:schemeClr val="tx1"/>
                </a:solidFill>
              </a:rPr>
              <a:t>Prospective Validation of Bronchial Genomic Classifier (23 genes) in the  </a:t>
            </a:r>
            <a:r>
              <a:rPr lang="en-GB" sz="1800" b="0" dirty="0">
                <a:solidFill>
                  <a:schemeClr val="accent6"/>
                </a:solidFill>
              </a:rPr>
              <a:t>A</a:t>
            </a:r>
            <a:r>
              <a:rPr lang="en-GB" sz="1800" b="0" dirty="0">
                <a:solidFill>
                  <a:srgbClr val="000000"/>
                </a:solidFill>
              </a:rPr>
              <a:t>irway </a:t>
            </a:r>
            <a:r>
              <a:rPr lang="en-GB" sz="1800" b="0" dirty="0">
                <a:solidFill>
                  <a:srgbClr val="CC0033"/>
                </a:solidFill>
              </a:rPr>
              <a:t>E</a:t>
            </a:r>
            <a:r>
              <a:rPr lang="en-GB" sz="1800" b="0" dirty="0">
                <a:solidFill>
                  <a:srgbClr val="000000"/>
                </a:solidFill>
              </a:rPr>
              <a:t>pithelium </a:t>
            </a:r>
            <a:r>
              <a:rPr lang="en-GB" sz="1800" b="0" dirty="0">
                <a:solidFill>
                  <a:srgbClr val="CC0033"/>
                </a:solidFill>
              </a:rPr>
              <a:t>G</a:t>
            </a:r>
            <a:r>
              <a:rPr lang="en-GB" sz="1800" b="0" dirty="0">
                <a:solidFill>
                  <a:srgbClr val="000000"/>
                </a:solidFill>
              </a:rPr>
              <a:t>ene Expression </a:t>
            </a:r>
            <a:r>
              <a:rPr lang="en-GB" sz="1800" b="0" dirty="0">
                <a:solidFill>
                  <a:srgbClr val="CC0033"/>
                </a:solidFill>
              </a:rPr>
              <a:t>I</a:t>
            </a:r>
            <a:r>
              <a:rPr lang="en-GB" sz="1800" b="0" dirty="0">
                <a:solidFill>
                  <a:srgbClr val="000000"/>
                </a:solidFill>
              </a:rPr>
              <a:t>n the </a:t>
            </a:r>
            <a:r>
              <a:rPr lang="en-GB" sz="1800" b="0" dirty="0" err="1">
                <a:solidFill>
                  <a:srgbClr val="000000"/>
                </a:solidFill>
              </a:rPr>
              <a:t>Diagnosi</a:t>
            </a:r>
            <a:r>
              <a:rPr lang="en-GB" sz="1800" b="0" dirty="0" err="1">
                <a:solidFill>
                  <a:srgbClr val="CC0033"/>
                </a:solidFill>
              </a:rPr>
              <a:t>S</a:t>
            </a:r>
            <a:r>
              <a:rPr lang="en-GB" sz="1800" b="0" dirty="0">
                <a:solidFill>
                  <a:srgbClr val="000000"/>
                </a:solidFill>
              </a:rPr>
              <a:t> of Lung </a:t>
            </a:r>
            <a:r>
              <a:rPr lang="en-GB" sz="1800" b="0" dirty="0" smtClean="0">
                <a:solidFill>
                  <a:srgbClr val="000000"/>
                </a:solidFill>
              </a:rPr>
              <a:t>Cancer</a:t>
            </a:r>
            <a:r>
              <a:rPr lang="en-GB" sz="1800" b="0" dirty="0" smtClean="0">
                <a:solidFill>
                  <a:schemeClr val="tx1"/>
                </a:solidFill>
              </a:rPr>
              <a:t> </a:t>
            </a:r>
            <a:br>
              <a:rPr lang="en-GB" sz="1800" b="0" dirty="0" smtClean="0">
                <a:solidFill>
                  <a:schemeClr val="tx1"/>
                </a:solidFill>
              </a:rPr>
            </a:br>
            <a:r>
              <a:rPr lang="en-GB" sz="1800" b="0" dirty="0" smtClean="0">
                <a:solidFill>
                  <a:schemeClr val="tx1"/>
                </a:solidFill>
              </a:rPr>
              <a:t>(</a:t>
            </a:r>
            <a:r>
              <a:rPr lang="en-GB" sz="1800" b="0" dirty="0" smtClean="0">
                <a:solidFill>
                  <a:schemeClr val="accent6"/>
                </a:solidFill>
              </a:rPr>
              <a:t>AEGIS I and AEGIS II</a:t>
            </a:r>
            <a:r>
              <a:rPr lang="en-GB" sz="1800" b="0" dirty="0" smtClean="0">
                <a:solidFill>
                  <a:schemeClr val="tx1"/>
                </a:solidFill>
              </a:rPr>
              <a:t>) clinical trials</a:t>
            </a:r>
            <a:br>
              <a:rPr lang="en-GB" sz="1800" b="0" dirty="0" smtClean="0">
                <a:solidFill>
                  <a:schemeClr val="tx1"/>
                </a:solidFill>
              </a:rPr>
            </a:br>
            <a:endParaRPr lang="en-GB" sz="1800" b="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259" b="2259"/>
          <a:stretch>
            <a:fillRect/>
          </a:stretch>
        </p:blipFill>
        <p:spPr>
          <a:xfrm>
            <a:off x="3378199" y="0"/>
            <a:ext cx="4737101" cy="1745374"/>
          </a:xfrm>
        </p:spPr>
      </p:pic>
      <p:sp>
        <p:nvSpPr>
          <p:cNvPr id="2" name="TextBox 1"/>
          <p:cNvSpPr txBox="1"/>
          <p:nvPr/>
        </p:nvSpPr>
        <p:spPr>
          <a:xfrm>
            <a:off x="0" y="889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the VC investment ($10M+) and SBIR ($2.5M) funded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769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-127000"/>
            <a:ext cx="8788400" cy="857250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The key step: A </a:t>
            </a:r>
            <a:r>
              <a:rPr lang="en-US" sz="2200" u="sng" dirty="0" smtClean="0">
                <a:solidFill>
                  <a:srgbClr val="000000"/>
                </a:solidFill>
              </a:rPr>
              <a:t>prospective clinical validation </a:t>
            </a:r>
            <a:r>
              <a:rPr lang="en-US" sz="2200" dirty="0" smtClean="0">
                <a:solidFill>
                  <a:srgbClr val="000000"/>
                </a:solidFill>
              </a:rPr>
              <a:t>in the </a:t>
            </a:r>
            <a:r>
              <a:rPr lang="en-US" sz="2200" u="sng" dirty="0" smtClean="0">
                <a:solidFill>
                  <a:srgbClr val="000000"/>
                </a:solidFill>
              </a:rPr>
              <a:t>intended use population</a:t>
            </a:r>
            <a:r>
              <a:rPr lang="en-US" sz="2200" dirty="0" smtClean="0">
                <a:solidFill>
                  <a:srgbClr val="000000"/>
                </a:solidFill>
              </a:rPr>
              <a:t>: </a:t>
            </a:r>
            <a:r>
              <a:rPr lang="en-US" sz="2200" b="1" dirty="0" smtClean="0">
                <a:solidFill>
                  <a:srgbClr val="000000"/>
                </a:solidFill>
              </a:rPr>
              <a:t>AEGIS Study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68375"/>
            <a:ext cx="8407400" cy="13176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1800" b="1" dirty="0"/>
              <a:t>Prospective multicenter study of </a:t>
            </a:r>
            <a:r>
              <a:rPr lang="en-US" sz="1800" b="1" dirty="0" smtClean="0"/>
              <a:t>~1000 current and former smokers </a:t>
            </a:r>
            <a:r>
              <a:rPr lang="en-US" sz="1800" b="1" dirty="0"/>
              <a:t>undergoing bronchoscopy for suspect lung </a:t>
            </a:r>
            <a:r>
              <a:rPr lang="en-US" sz="1800" b="1" dirty="0" smtClean="0"/>
              <a:t>cancer.</a:t>
            </a:r>
            <a:endParaRPr lang="en-US" sz="1800" b="1" dirty="0"/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AEGIS </a:t>
            </a:r>
            <a:r>
              <a:rPr lang="en-US" sz="1800" dirty="0"/>
              <a:t>1 </a:t>
            </a:r>
            <a:r>
              <a:rPr lang="en-US" sz="1800" dirty="0" smtClean="0"/>
              <a:t>(n=597)</a:t>
            </a:r>
            <a:r>
              <a:rPr lang="en-US" sz="1800" dirty="0"/>
              <a:t>: Feb 27, 2008 to Sept 9, 2011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AEGIS 2 </a:t>
            </a:r>
            <a:r>
              <a:rPr lang="en-US" sz="1800" dirty="0" smtClean="0"/>
              <a:t>(n=341)</a:t>
            </a:r>
            <a:r>
              <a:rPr lang="en-US" sz="1800" dirty="0"/>
              <a:t>: October 25, 2010 to July 10, 2012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800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1" y="2044699"/>
            <a:ext cx="8407400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 dirty="0"/>
              <a:t>23 gene biomarker refined on AEGIS-1 training set (n=299)</a:t>
            </a:r>
          </a:p>
          <a:p>
            <a:pPr lvl="1">
              <a:lnSpc>
                <a:spcPct val="80000"/>
              </a:lnSpc>
            </a:pPr>
            <a:r>
              <a:rPr lang="en-US" sz="1800" i="1" dirty="0">
                <a:solidFill>
                  <a:srgbClr val="000090"/>
                </a:solidFill>
              </a:rPr>
              <a:t>Whitney et al. BMC Medical Genomics, 2015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00" y="2576644"/>
            <a:ext cx="8407400" cy="174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 </a:t>
            </a:r>
          </a:p>
          <a:p>
            <a:pPr>
              <a:lnSpc>
                <a:spcPct val="80000"/>
              </a:lnSpc>
            </a:pPr>
            <a:r>
              <a:rPr lang="en-US" sz="1800" b="1" dirty="0"/>
              <a:t>Validation in AEGIS-1 test (n=298) and AEGIS-2 (n=341)</a:t>
            </a:r>
          </a:p>
          <a:p>
            <a:pPr lvl="1"/>
            <a:r>
              <a:rPr lang="en-US" sz="1800" dirty="0" smtClean="0"/>
              <a:t>-Patients </a:t>
            </a:r>
            <a:r>
              <a:rPr lang="en-US" sz="1800" dirty="0"/>
              <a:t>were followed until a diagnosis was established or until 12 months after bronchoscopy. 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/>
              <a:t>Sensitivity 89%</a:t>
            </a:r>
            <a:r>
              <a:rPr lang="en-US" sz="1800" b="1" dirty="0"/>
              <a:t>, Specificity </a:t>
            </a:r>
            <a:r>
              <a:rPr lang="en-US" sz="1800" b="1" dirty="0" smtClean="0"/>
              <a:t>48%; NPV-91% in intermediate pre-test risk </a:t>
            </a:r>
            <a:endParaRPr lang="en-US" sz="1800" b="1" dirty="0"/>
          </a:p>
          <a:p>
            <a:pPr lvl="1">
              <a:lnSpc>
                <a:spcPct val="80000"/>
              </a:lnSpc>
            </a:pPr>
            <a:r>
              <a:rPr lang="en-US" sz="1200" i="1" dirty="0" err="1">
                <a:solidFill>
                  <a:srgbClr val="000090"/>
                </a:solidFill>
              </a:rPr>
              <a:t>Silvestri</a:t>
            </a:r>
            <a:r>
              <a:rPr lang="en-US" sz="1200" i="1" dirty="0">
                <a:solidFill>
                  <a:srgbClr val="000090"/>
                </a:solidFill>
              </a:rPr>
              <a:t> et al. NEJM 2015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546600"/>
            <a:ext cx="8915400" cy="687881"/>
          </a:xfrm>
          <a:prstGeom prst="rect">
            <a:avLst/>
          </a:prstGeom>
          <a:solidFill>
            <a:srgbClr val="43D7FF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				</a:t>
            </a:r>
          </a:p>
          <a:p>
            <a:pPr>
              <a:lnSpc>
                <a:spcPct val="80000"/>
              </a:lnSpc>
            </a:pPr>
            <a:r>
              <a:rPr lang="en-US" sz="1800" b="1" dirty="0"/>
              <a:t>CLIA test (</a:t>
            </a:r>
            <a:r>
              <a:rPr lang="en-US" sz="1800" b="1" dirty="0" err="1"/>
              <a:t>Percepta</a:t>
            </a:r>
            <a:r>
              <a:rPr lang="en-US" sz="1800" b="1" baseline="30000" dirty="0" err="1"/>
              <a:t>TM</a:t>
            </a:r>
            <a:r>
              <a:rPr lang="en-US" sz="1800" b="1" dirty="0"/>
              <a:t>) launched April 2015 by </a:t>
            </a:r>
            <a:r>
              <a:rPr lang="en-US" sz="1800" b="1" dirty="0" err="1"/>
              <a:t>Veracyte</a:t>
            </a:r>
            <a:r>
              <a:rPr lang="en-US" sz="1800" b="1" dirty="0"/>
              <a:t> Inc</a:t>
            </a:r>
            <a:r>
              <a:rPr lang="en-US" sz="1800" b="1" dirty="0" smtClean="0"/>
              <a:t>.; 50+ medical centers </a:t>
            </a:r>
            <a:endParaRPr lang="en-US" sz="1800" b="1" i="1" dirty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524264"/>
              </p:ext>
            </p:extLst>
          </p:nvPr>
        </p:nvGraphicFramePr>
        <p:xfrm>
          <a:off x="2387600" y="2680652"/>
          <a:ext cx="6438900" cy="1770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Document" r:id="rId4" imgW="6096000" imgH="1676400" progId="Word.Document.12">
                  <p:embed/>
                </p:oleObj>
              </mc:Choice>
              <mc:Fallback>
                <p:oleObj name="Document" r:id="rId4" imgW="6096000" imgH="1676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7600" y="2680652"/>
                        <a:ext cx="6438900" cy="1770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2527300"/>
            <a:ext cx="2273300" cy="19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2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65" y="72166"/>
            <a:ext cx="8008058" cy="646331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How the </a:t>
            </a:r>
            <a:r>
              <a:rPr lang="en-US" sz="2400" b="1" dirty="0" smtClean="0">
                <a:solidFill>
                  <a:schemeClr val="tx1"/>
                </a:solidFill>
              </a:rPr>
              <a:t>bronchial genomic classifier can impact the diagnostic workup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44137" y="1127046"/>
            <a:ext cx="4906965" cy="749306"/>
          </a:xfrm>
          <a:prstGeom prst="roundRect">
            <a:avLst>
              <a:gd name="adj" fmla="val 11084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softEdge rad="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tx1"/>
                </a:solidFill>
              </a:rPr>
              <a:t>Pulmonary </a:t>
            </a:r>
            <a:r>
              <a:rPr lang="en-US" sz="1600" dirty="0" smtClean="0">
                <a:solidFill>
                  <a:schemeClr val="tx1"/>
                </a:solidFill>
              </a:rPr>
              <a:t>lesion </a:t>
            </a:r>
            <a:r>
              <a:rPr lang="en-US" sz="1600" dirty="0">
                <a:solidFill>
                  <a:schemeClr val="tx1"/>
                </a:solidFill>
              </a:rPr>
              <a:t>on CT scan suspicious for lung </a:t>
            </a:r>
            <a:r>
              <a:rPr lang="en-US" sz="1600" dirty="0" smtClean="0">
                <a:solidFill>
                  <a:schemeClr val="tx1"/>
                </a:solidFill>
              </a:rPr>
              <a:t>cancer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 smtClean="0">
                <a:solidFill>
                  <a:schemeClr val="tx1"/>
                </a:solidFill>
              </a:rPr>
              <a:t> (intermediate pretest risk of disease: 10-60%)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69817" y="2081263"/>
            <a:ext cx="1441241" cy="449414"/>
          </a:xfrm>
          <a:prstGeom prst="roundRect">
            <a:avLst>
              <a:gd name="adj" fmla="val 11084"/>
            </a:avLst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Bronchoscopy</a:t>
            </a:r>
            <a:endParaRPr lang="en-US" sz="1400" baseline="30000" dirty="0">
              <a:solidFill>
                <a:srgbClr val="00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468060" y="2785052"/>
            <a:ext cx="1444752" cy="363063"/>
          </a:xfrm>
          <a:prstGeom prst="roundRect">
            <a:avLst>
              <a:gd name="adj" fmla="val 11084"/>
            </a:avLst>
          </a:prstGeom>
          <a:solidFill>
            <a:schemeClr val="accent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rgbClr val="000000"/>
                </a:solidFill>
              </a:rPr>
              <a:t>Inconclusive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622978" y="2785052"/>
            <a:ext cx="1444752" cy="363063"/>
          </a:xfrm>
          <a:prstGeom prst="roundRect">
            <a:avLst>
              <a:gd name="adj" fmla="val 1294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prstClr val="white"/>
                </a:solidFill>
              </a:rPr>
              <a:t>Malignant/benign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32" name="Elbow Connector 31"/>
          <p:cNvCxnSpPr>
            <a:stCxn id="22" idx="0"/>
            <a:endCxn id="18" idx="2"/>
          </p:cNvCxnSpPr>
          <p:nvPr/>
        </p:nvCxnSpPr>
        <p:spPr>
          <a:xfrm rot="5400000" flipH="1" flipV="1">
            <a:off x="4091572" y="1975217"/>
            <a:ext cx="204912" cy="7182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617054" y="4014283"/>
            <a:ext cx="1444752" cy="449414"/>
          </a:xfrm>
          <a:prstGeom prst="roundRect">
            <a:avLst>
              <a:gd name="adj" fmla="val 10863"/>
            </a:avLst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Low </a:t>
            </a:r>
            <a:r>
              <a:rPr lang="en-US" sz="1400" dirty="0">
                <a:solidFill>
                  <a:srgbClr val="000000"/>
                </a:solidFill>
              </a:rPr>
              <a:t>risk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(&lt;10% </a:t>
            </a:r>
            <a:r>
              <a:rPr lang="en-US" sz="1400" dirty="0">
                <a:solidFill>
                  <a:srgbClr val="000000"/>
                </a:solidFill>
              </a:rPr>
              <a:t>risk)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70386" y="4014283"/>
            <a:ext cx="1436120" cy="449414"/>
          </a:xfrm>
          <a:prstGeom prst="roundRect">
            <a:avLst>
              <a:gd name="adj" fmla="val 8892"/>
            </a:avLst>
          </a:prstGeom>
          <a:solidFill>
            <a:schemeClr val="accent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Intermediate risk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(10-60% risk)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7" name="Elbow Connector 16"/>
          <p:cNvCxnSpPr>
            <a:stCxn id="27" idx="0"/>
            <a:endCxn id="22" idx="2"/>
          </p:cNvCxnSpPr>
          <p:nvPr/>
        </p:nvCxnSpPr>
        <p:spPr>
          <a:xfrm rot="5400000" flipH="1" flipV="1">
            <a:off x="4063250" y="2657865"/>
            <a:ext cx="254375" cy="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28" idx="0"/>
            <a:endCxn id="22" idx="2"/>
          </p:cNvCxnSpPr>
          <p:nvPr/>
        </p:nvCxnSpPr>
        <p:spPr>
          <a:xfrm rot="16200000" flipV="1">
            <a:off x="5640710" y="1080407"/>
            <a:ext cx="254375" cy="3154917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3" idx="0"/>
          </p:cNvCxnSpPr>
          <p:nvPr/>
        </p:nvCxnSpPr>
        <p:spPr>
          <a:xfrm rot="5400000" flipH="1" flipV="1">
            <a:off x="3123600" y="2947448"/>
            <a:ext cx="282667" cy="1851007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4" idx="0"/>
          </p:cNvCxnSpPr>
          <p:nvPr/>
        </p:nvCxnSpPr>
        <p:spPr>
          <a:xfrm rot="16200000" flipV="1">
            <a:off x="5048110" y="2873946"/>
            <a:ext cx="282667" cy="1998009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7" idx="2"/>
          </p:cNvCxnSpPr>
          <p:nvPr/>
        </p:nvCxnSpPr>
        <p:spPr>
          <a:xfrm flipV="1">
            <a:off x="4190436" y="3148115"/>
            <a:ext cx="0" cy="240602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97354" y="4762582"/>
            <a:ext cx="2374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3C3C3C"/>
                </a:solidFill>
              </a:rPr>
              <a:t>Active CT surveillance</a:t>
            </a:r>
            <a:endParaRPr lang="en-US" sz="1600" b="1" dirty="0">
              <a:solidFill>
                <a:srgbClr val="3C3C3C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6916" y="4762582"/>
            <a:ext cx="312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3C3C3C"/>
                </a:solidFill>
              </a:rPr>
              <a:t>Pursue standard management</a:t>
            </a:r>
            <a:endParaRPr lang="en-US" sz="1600" b="1" dirty="0">
              <a:solidFill>
                <a:srgbClr val="3C3C3C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2354892" y="4464945"/>
            <a:ext cx="0" cy="297638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188446" y="4464945"/>
            <a:ext cx="0" cy="297638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3187126" y="3368553"/>
            <a:ext cx="1878087" cy="363065"/>
          </a:xfrm>
          <a:prstGeom prst="roundRect">
            <a:avLst>
              <a:gd name="adj" fmla="val 11084"/>
            </a:avLst>
          </a:prstGeom>
          <a:solidFill>
            <a:schemeClr val="accent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Bronchial Genomic Classifier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38406" y="3536162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ＭＳ ゴシック"/>
                <a:ea typeface="ＭＳ ゴシック"/>
                <a:cs typeface="ＭＳ ゴシック"/>
              </a:rPr>
              <a:t>+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331225" y="3536162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ＭＳ ゴシック"/>
                <a:ea typeface="ＭＳ ゴシック"/>
                <a:cs typeface="ＭＳ ゴシック"/>
              </a:rPr>
              <a:t>−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0556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900" y="0"/>
            <a:ext cx="8686800" cy="85725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C0033"/>
                </a:solidFill>
              </a:rPr>
              <a:t>The </a:t>
            </a:r>
            <a:r>
              <a:rPr lang="en-US" u="sng" dirty="0" smtClean="0">
                <a:solidFill>
                  <a:srgbClr val="CC0033"/>
                </a:solidFill>
              </a:rPr>
              <a:t>most challenging </a:t>
            </a:r>
            <a:r>
              <a:rPr lang="en-US" dirty="0" smtClean="0">
                <a:solidFill>
                  <a:srgbClr val="CC0033"/>
                </a:solidFill>
              </a:rPr>
              <a:t>step that </a:t>
            </a:r>
            <a:r>
              <a:rPr lang="en-US" dirty="0" err="1" smtClean="0">
                <a:solidFill>
                  <a:srgbClr val="CC0033"/>
                </a:solidFill>
              </a:rPr>
              <a:t>Veracyte</a:t>
            </a:r>
            <a:r>
              <a:rPr lang="en-US" dirty="0" smtClean="0">
                <a:solidFill>
                  <a:srgbClr val="CC0033"/>
                </a:solidFill>
              </a:rPr>
              <a:t> helped overcome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Developing a </a:t>
            </a:r>
            <a:r>
              <a:rPr lang="en-US" dirty="0">
                <a:solidFill>
                  <a:srgbClr val="000000"/>
                </a:solidFill>
              </a:rPr>
              <a:t>chain of evidence needed to move Molecular Diagnostics into the </a:t>
            </a:r>
            <a:r>
              <a:rPr lang="en-US" dirty="0" smtClean="0">
                <a:solidFill>
                  <a:srgbClr val="000000"/>
                </a:solidFill>
              </a:rPr>
              <a:t>clinic via </a:t>
            </a:r>
            <a:r>
              <a:rPr lang="en-US" dirty="0">
                <a:solidFill>
                  <a:srgbClr val="000000"/>
                </a:solidFill>
              </a:rPr>
              <a:t>3</a:t>
            </a:r>
            <a:r>
              <a:rPr lang="en-US" baseline="30000" dirty="0">
                <a:solidFill>
                  <a:srgbClr val="000000"/>
                </a:solidFill>
              </a:rPr>
              <a:t>rd</a:t>
            </a:r>
            <a:r>
              <a:rPr lang="en-US" dirty="0">
                <a:solidFill>
                  <a:srgbClr val="000000"/>
                </a:solidFill>
              </a:rPr>
              <a:t> party </a:t>
            </a:r>
            <a:r>
              <a:rPr lang="en-US" dirty="0" smtClean="0">
                <a:solidFill>
                  <a:srgbClr val="000000"/>
                </a:solidFill>
              </a:rPr>
              <a:t>payers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0400" y="1547557"/>
            <a:ext cx="2190932" cy="6699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32" charset="-128"/>
              </a:rPr>
              <a:t>Analytic Validity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487640" y="1539080"/>
            <a:ext cx="2190932" cy="6699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32" charset="-128"/>
              </a:rPr>
              <a:t>Clinical Validity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292668" y="1539080"/>
            <a:ext cx="2190932" cy="6699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32" charset="-128"/>
              </a:rPr>
              <a:t>Clinical Utility</a:t>
            </a:r>
          </a:p>
        </p:txBody>
      </p:sp>
      <p:sp>
        <p:nvSpPr>
          <p:cNvPr id="19" name="Right Arrow 18"/>
          <p:cNvSpPr/>
          <p:nvPr/>
        </p:nvSpPr>
        <p:spPr bwMode="auto">
          <a:xfrm>
            <a:off x="2892706" y="1785072"/>
            <a:ext cx="578462" cy="236176"/>
          </a:xfrm>
          <a:prstGeom prst="righ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2" charset="-128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5715453" y="1785072"/>
            <a:ext cx="578462" cy="236176"/>
          </a:xfrm>
          <a:prstGeom prst="rightArrow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2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" y="4981986"/>
            <a:ext cx="4456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Adapted from </a:t>
            </a:r>
            <a:r>
              <a:rPr lang="en-US" sz="1000" dirty="0" err="1" smtClean="0"/>
              <a:t>Teutsche</a:t>
            </a:r>
            <a:r>
              <a:rPr lang="en-US" sz="1000" dirty="0" smtClean="0"/>
              <a:t> SM, et al. </a:t>
            </a:r>
            <a:r>
              <a:rPr lang="en-US" sz="1000" i="1" dirty="0" smtClean="0"/>
              <a:t>Genetics in Medicine</a:t>
            </a:r>
            <a:r>
              <a:rPr lang="en-US" sz="1000" dirty="0" smtClean="0"/>
              <a:t>. 2009</a:t>
            </a:r>
            <a:endParaRPr lang="en-US" sz="10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2" y="-139996"/>
            <a:ext cx="89746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70" y="2365094"/>
            <a:ext cx="7159223" cy="2655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08" y="882404"/>
            <a:ext cx="7517584" cy="14826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5689600" y="2781300"/>
            <a:ext cx="2565400" cy="8128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34290" bIns="34290" numCol="1" rtlCol="0" anchor="ctr" anchorCtr="0" compatLnSpc="1">
            <a:prstTxWarp prst="textNoShape">
              <a:avLst/>
            </a:prstTxWarp>
          </a:bodyPr>
          <a:lstStyle/>
          <a:p>
            <a:pPr marL="127397" indent="-88106" defTabSz="533400">
              <a:lnSpc>
                <a:spcPct val="90000"/>
              </a:lnSpc>
            </a:pPr>
            <a:endParaRPr lang="en-US" sz="900" kern="0" dirty="0">
              <a:solidFill>
                <a:srgbClr val="3C3C3C"/>
              </a:solidFill>
              <a:latin typeface="Arial"/>
            </a:endParaRPr>
          </a:p>
          <a:p>
            <a:pPr marL="127397" indent="-88106" defTabSz="533400">
              <a:lnSpc>
                <a:spcPct val="90000"/>
              </a:lnSpc>
            </a:pPr>
            <a:r>
              <a:rPr lang="en-US" sz="900" b="1" kern="0" dirty="0">
                <a:solidFill>
                  <a:srgbClr val="000000"/>
                </a:solidFill>
                <a:latin typeface="Arial"/>
              </a:rPr>
              <a:t>A Vachani, et al.</a:t>
            </a:r>
          </a:p>
          <a:p>
            <a:pPr marL="39291" defTabSz="533400">
              <a:lnSpc>
                <a:spcPct val="90000"/>
              </a:lnSpc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“Modeling the Clinical Utility of a Bronchial Genomic Classifier in Patients with Suspected Lung Cancer</a:t>
            </a:r>
          </a:p>
          <a:p>
            <a:pPr marL="39291" defTabSz="533400">
              <a:lnSpc>
                <a:spcPct val="90000"/>
              </a:lnSpc>
              <a:defRPr/>
            </a:pPr>
            <a:r>
              <a:rPr lang="en-US" sz="1050" b="1" i="1" kern="0" dirty="0">
                <a:solidFill>
                  <a:srgbClr val="000000"/>
                </a:solidFill>
                <a:cs typeface="Arial" pitchFamily="34" charset="0"/>
              </a:rPr>
              <a:t>Chest </a:t>
            </a:r>
            <a:r>
              <a:rPr lang="en-US" sz="1050" b="1" i="1" kern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050" b="1" i="1" kern="0" dirty="0">
                <a:solidFill>
                  <a:srgbClr val="000000"/>
                </a:solidFill>
                <a:cs typeface="Arial" pitchFamily="34" charset="0"/>
              </a:rPr>
              <a:t>2016</a:t>
            </a:r>
          </a:p>
          <a:p>
            <a:pPr marL="39291" defTabSz="533400">
              <a:lnSpc>
                <a:spcPct val="90000"/>
              </a:lnSpc>
            </a:pPr>
            <a:endParaRPr lang="en-US" sz="900" kern="0" dirty="0">
              <a:solidFill>
                <a:srgbClr val="3C3C3C"/>
              </a:solidFill>
              <a:latin typeface="Arial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829300" y="3556000"/>
            <a:ext cx="2108200" cy="8882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34290" bIns="34290" numCol="1" rtlCol="0" anchor="ctr" anchorCtr="0" compatLnSpc="1">
            <a:prstTxWarp prst="textNoShape">
              <a:avLst/>
            </a:prstTxWarp>
          </a:bodyPr>
          <a:lstStyle/>
          <a:p>
            <a:pPr marL="127397" indent="-88106" defTabSz="533400">
              <a:lnSpc>
                <a:spcPct val="90000"/>
              </a:lnSpc>
            </a:pPr>
            <a:endParaRPr lang="en-US" sz="900" kern="0" dirty="0">
              <a:solidFill>
                <a:srgbClr val="3C3C3C"/>
              </a:solidFill>
              <a:latin typeface="Arial"/>
            </a:endParaRPr>
          </a:p>
          <a:p>
            <a:pPr marL="127397" indent="-88106" defTabSz="533400">
              <a:lnSpc>
                <a:spcPct val="90000"/>
              </a:lnSpc>
            </a:pPr>
            <a:endParaRPr lang="en-US" sz="900" b="1" kern="0" dirty="0">
              <a:solidFill>
                <a:srgbClr val="000000"/>
              </a:solidFill>
              <a:latin typeface="Arial"/>
            </a:endParaRPr>
          </a:p>
          <a:p>
            <a:pPr marL="127397" indent="-88106" defTabSz="533400">
              <a:lnSpc>
                <a:spcPct val="90000"/>
              </a:lnSpc>
            </a:pPr>
            <a:r>
              <a:rPr lang="en-US" sz="900" b="1" kern="0" dirty="0">
                <a:solidFill>
                  <a:srgbClr val="000000"/>
                </a:solidFill>
                <a:latin typeface="Arial"/>
              </a:rPr>
              <a:t>JS Ferguson, et al.</a:t>
            </a:r>
          </a:p>
          <a:p>
            <a:pPr marL="39291" defTabSz="533400">
              <a:lnSpc>
                <a:spcPct val="90000"/>
              </a:lnSpc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“</a:t>
            </a:r>
            <a:r>
              <a:rPr lang="en-US" sz="900" b="1" kern="0" dirty="0">
                <a:solidFill>
                  <a:srgbClr val="000000"/>
                </a:solidFill>
                <a:latin typeface="Arial"/>
              </a:rPr>
              <a:t>Impact of a bronchial genomic classifier on clinical decision </a:t>
            </a:r>
            <a:r>
              <a:rPr lang="en-US" sz="900" b="1" kern="0" dirty="0" smtClean="0">
                <a:solidFill>
                  <a:srgbClr val="000000"/>
                </a:solidFill>
                <a:latin typeface="Arial"/>
              </a:rPr>
              <a:t>making</a:t>
            </a:r>
          </a:p>
          <a:p>
            <a:pPr marL="39291" defTabSz="533400">
              <a:lnSpc>
                <a:spcPct val="90000"/>
              </a:lnSpc>
              <a:defRPr/>
            </a:pPr>
            <a:r>
              <a:rPr lang="en-US" sz="1050" b="1" i="1" kern="0" dirty="0" smtClean="0">
                <a:solidFill>
                  <a:srgbClr val="000000"/>
                </a:solidFill>
                <a:cs typeface="Arial" pitchFamily="34" charset="0"/>
              </a:rPr>
              <a:t>BMC </a:t>
            </a:r>
            <a:r>
              <a:rPr lang="en-US" sz="1050" b="1" i="1" kern="0" dirty="0">
                <a:solidFill>
                  <a:srgbClr val="000000"/>
                </a:solidFill>
                <a:cs typeface="Arial" pitchFamily="34" charset="0"/>
              </a:rPr>
              <a:t>Pulmonary Medicine </a:t>
            </a:r>
            <a:r>
              <a:rPr lang="en-US" sz="1050" b="1" i="1" kern="0" dirty="0" smtClean="0">
                <a:solidFill>
                  <a:srgbClr val="000000"/>
                </a:solidFill>
                <a:cs typeface="Arial" pitchFamily="34" charset="0"/>
              </a:rPr>
              <a:t>2016</a:t>
            </a:r>
            <a:endParaRPr lang="en-US" sz="1050" b="1" i="1" kern="0" dirty="0">
              <a:solidFill>
                <a:srgbClr val="000000"/>
              </a:solidFill>
              <a:cs typeface="Arial" pitchFamily="34" charset="0"/>
            </a:endParaRPr>
          </a:p>
          <a:p>
            <a:pPr marL="39291" defTabSz="533400">
              <a:lnSpc>
                <a:spcPct val="90000"/>
              </a:lnSpc>
            </a:pPr>
            <a:endParaRPr lang="en-US" sz="900" kern="0" dirty="0">
              <a:solidFill>
                <a:srgbClr val="3C3C3C"/>
              </a:solidFill>
              <a:latin typeface="Arial"/>
              <a:cs typeface="Arial" pitchFamily="34" charset="0"/>
            </a:endParaRPr>
          </a:p>
          <a:p>
            <a:pPr marL="39291" defTabSz="533400">
              <a:lnSpc>
                <a:spcPct val="90000"/>
              </a:lnSpc>
            </a:pPr>
            <a:endParaRPr lang="en-US" sz="900" kern="0" dirty="0">
              <a:solidFill>
                <a:srgbClr val="3C3C3C"/>
              </a:solidFill>
              <a:latin typeface="Arial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566660" y="3190877"/>
            <a:ext cx="1577340" cy="10287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34290" bIns="34290" numCol="1" rtlCol="0" anchor="ctr" anchorCtr="0" compatLnSpc="1">
            <a:prstTxWarp prst="textNoShape">
              <a:avLst/>
            </a:prstTxWarp>
          </a:bodyPr>
          <a:lstStyle/>
          <a:p>
            <a:pPr marL="39291" defTabSz="533400">
              <a:lnSpc>
                <a:spcPct val="90000"/>
              </a:lnSpc>
            </a:pPr>
            <a:endParaRPr lang="en-US" sz="900" b="1" kern="0" dirty="0">
              <a:solidFill>
                <a:srgbClr val="3C3C3C"/>
              </a:solidFill>
              <a:latin typeface="Arial"/>
              <a:cs typeface="Arial" pitchFamily="34" charset="0"/>
            </a:endParaRPr>
          </a:p>
          <a:p>
            <a:pPr marL="39291" defTabSz="533400">
              <a:lnSpc>
                <a:spcPct val="90000"/>
              </a:lnSpc>
            </a:pPr>
            <a:endParaRPr lang="en-US" sz="900" b="1" kern="0" dirty="0">
              <a:solidFill>
                <a:srgbClr val="3C3C3C"/>
              </a:solidFill>
              <a:latin typeface="Arial"/>
              <a:cs typeface="Arial" pitchFamily="34" charset="0"/>
            </a:endParaRPr>
          </a:p>
          <a:p>
            <a:pPr marL="39291" defTabSz="533400">
              <a:lnSpc>
                <a:spcPct val="90000"/>
              </a:lnSpc>
            </a:pPr>
            <a:r>
              <a:rPr lang="en-US" sz="900" kern="0" dirty="0" smtClean="0">
                <a:solidFill>
                  <a:srgbClr val="3C3C3C"/>
                </a:solidFill>
                <a:latin typeface="Arial"/>
                <a:cs typeface="Arial" pitchFamily="34" charset="0"/>
              </a:rPr>
              <a:t>Hogarth et al. </a:t>
            </a:r>
          </a:p>
          <a:p>
            <a:pPr marL="39291" defTabSz="533400">
              <a:lnSpc>
                <a:spcPct val="90000"/>
              </a:lnSpc>
            </a:pPr>
            <a:r>
              <a:rPr lang="en-US" sz="900" kern="0" dirty="0" smtClean="0">
                <a:solidFill>
                  <a:srgbClr val="3C3C3C"/>
                </a:solidFill>
                <a:latin typeface="Arial"/>
                <a:cs typeface="Arial" pitchFamily="34" charset="0"/>
              </a:rPr>
              <a:t>Measuring </a:t>
            </a:r>
            <a:r>
              <a:rPr lang="en-US" sz="900" kern="0" dirty="0">
                <a:solidFill>
                  <a:srgbClr val="3C3C3C"/>
                </a:solidFill>
                <a:latin typeface="Arial"/>
                <a:cs typeface="Arial" pitchFamily="34" charset="0"/>
              </a:rPr>
              <a:t>the impact of Percepta on patient outcomes in a real world setting</a:t>
            </a:r>
          </a:p>
          <a:p>
            <a:pPr marL="39291" defTabSz="533400">
              <a:lnSpc>
                <a:spcPct val="90000"/>
              </a:lnSpc>
            </a:pPr>
            <a:r>
              <a:rPr lang="en-US" sz="900" b="1" kern="0" dirty="0" smtClean="0">
                <a:solidFill>
                  <a:srgbClr val="3C3C3C"/>
                </a:solidFill>
                <a:latin typeface="Arial"/>
                <a:cs typeface="Arial" pitchFamily="34" charset="0"/>
              </a:rPr>
              <a:t>Chest/ACCP 2017</a:t>
            </a:r>
            <a:endParaRPr lang="en-US" sz="900" b="1" kern="0" dirty="0">
              <a:solidFill>
                <a:srgbClr val="3C3C3C"/>
              </a:solidFill>
              <a:latin typeface="Arial"/>
              <a:cs typeface="Arial" pitchFamily="34" charset="0"/>
            </a:endParaRPr>
          </a:p>
          <a:p>
            <a:pPr marL="39291" defTabSz="533400">
              <a:lnSpc>
                <a:spcPct val="90000"/>
              </a:lnSpc>
            </a:pPr>
            <a:endParaRPr lang="en-US" sz="900" kern="0" dirty="0">
              <a:solidFill>
                <a:srgbClr val="3C3C3C"/>
              </a:solidFill>
              <a:latin typeface="Arial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740400" y="4343400"/>
            <a:ext cx="2197100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34290" bIns="34290" numCol="1" rtlCol="0" anchor="t" anchorCtr="0" compatLnSpc="1">
            <a:prstTxWarp prst="textNoShape">
              <a:avLst/>
            </a:prstTxWarp>
          </a:bodyPr>
          <a:lstStyle/>
          <a:p>
            <a:pPr marL="39291" marR="0" lvl="0" indent="0" algn="l" defTabSz="533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9291" marR="0" lvl="0" indent="0" algn="l" defTabSz="533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D. Feller-Kopman, et al. “</a:t>
            </a:r>
            <a:r>
              <a:rPr kumimoji="0" lang="en-US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</a:rPr>
              <a:t>Cost effectiveness of a bronchial genomic classifier</a:t>
            </a:r>
            <a:r>
              <a:rPr kumimoji="0" lang="en-US" sz="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”</a:t>
            </a:r>
          </a:p>
          <a:p>
            <a:pPr marL="39291" marR="0" lvl="0" indent="0" algn="l" defTabSz="533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Journal of Thoracic Oncology </a:t>
            </a:r>
            <a:r>
              <a:rPr kumimoji="0" lang="en-US" sz="95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2017</a:t>
            </a:r>
            <a:endParaRPr kumimoji="0" lang="en-US" sz="95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9291" marR="0" lvl="0" indent="0" algn="l" defTabSz="533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9291" marR="0" lvl="0" indent="0" algn="l" defTabSz="533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5900" y="2425700"/>
            <a:ext cx="5715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Medicare Coverage Decision in March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908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165497"/>
            <a:ext cx="8429624" cy="44410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The </a:t>
            </a:r>
            <a:r>
              <a:rPr lang="en-US" sz="3200" dirty="0" err="1" smtClean="0">
                <a:solidFill>
                  <a:srgbClr val="000000"/>
                </a:solidFill>
              </a:rPr>
              <a:t>Percepta</a:t>
            </a:r>
            <a:r>
              <a:rPr lang="en-US" sz="3200" dirty="0" smtClean="0">
                <a:solidFill>
                  <a:srgbClr val="000000"/>
                </a:solidFill>
              </a:rPr>
              <a:t> registry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0" y="813354"/>
            <a:ext cx="4664344" cy="3999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3833579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141" y="647700"/>
            <a:ext cx="4579159" cy="3848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62500" y="4843418"/>
            <a:ext cx="5562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i="1" dirty="0" smtClean="0"/>
              <a:t>Lee et al. ACCP. </a:t>
            </a:r>
            <a:r>
              <a:rPr lang="ro-RO" dirty="0" smtClean="0"/>
              <a:t>2017;.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536700" y="2070100"/>
            <a:ext cx="184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6681" y="167604"/>
            <a:ext cx="8807319" cy="451406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Results of Registry to Date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2500" y="4843418"/>
            <a:ext cx="5562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i="1" dirty="0" smtClean="0"/>
              <a:t>Lee et al. ACCP 2017</a:t>
            </a:r>
            <a:r>
              <a:rPr lang="ro-RO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9900" y="1104900"/>
            <a:ext cx="8318500" cy="355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69% of patients had a non-diagnostic bronchoscopy despite use of navigational techniques in ~70%</a:t>
            </a:r>
          </a:p>
          <a:p>
            <a:endParaRPr lang="en-US" sz="1800" dirty="0"/>
          </a:p>
          <a:p>
            <a:r>
              <a:rPr lang="en-US" sz="1800" dirty="0" err="1" smtClean="0"/>
              <a:t>Percepta</a:t>
            </a:r>
            <a:r>
              <a:rPr lang="en-US" sz="1800" dirty="0" smtClean="0"/>
              <a:t> reclassified 34% of intermediate risk patients to low post-test risk (negative test result)</a:t>
            </a:r>
          </a:p>
          <a:p>
            <a:endParaRPr lang="en-US" sz="1800" dirty="0"/>
          </a:p>
          <a:p>
            <a:r>
              <a:rPr lang="en-US" sz="1800" dirty="0" smtClean="0"/>
              <a:t>Among those with </a:t>
            </a:r>
            <a:r>
              <a:rPr lang="en-US" sz="1800" u="sng" dirty="0" smtClean="0"/>
              <a:t>intermediate pre-test risk </a:t>
            </a:r>
            <a:r>
              <a:rPr lang="en-US" sz="1800" dirty="0" smtClean="0"/>
              <a:t>and a </a:t>
            </a:r>
            <a:r>
              <a:rPr lang="en-US" sz="1800" u="sng" dirty="0" smtClean="0"/>
              <a:t>negative gene-expression </a:t>
            </a:r>
            <a:r>
              <a:rPr lang="en-US" sz="1800" dirty="0" smtClean="0"/>
              <a:t>classifier, there was a </a:t>
            </a:r>
            <a:r>
              <a:rPr lang="en-US" sz="1800" b="1" u="sng" dirty="0" smtClean="0"/>
              <a:t>51% reduction </a:t>
            </a:r>
            <a:r>
              <a:rPr lang="en-US" sz="1800" dirty="0" smtClean="0"/>
              <a:t>in invasive procedures post-non diagnostic bronchoscopy</a:t>
            </a:r>
          </a:p>
          <a:p>
            <a:endParaRPr lang="en-US" sz="1800" dirty="0"/>
          </a:p>
          <a:p>
            <a:r>
              <a:rPr lang="en-US" sz="1800" dirty="0" smtClean="0"/>
              <a:t>In a central CLIA laboratory, 95% of samples received returned results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2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6681" y="139392"/>
            <a:ext cx="8807319" cy="507831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Case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0" y="1099785"/>
            <a:ext cx="5012262" cy="2190395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300"/>
              </a:spcBef>
              <a:buFont typeface="Arial"/>
              <a:buChar char="•"/>
            </a:pPr>
            <a:r>
              <a:rPr lang="en-US" sz="1700" dirty="0" smtClean="0"/>
              <a:t>72</a:t>
            </a:r>
            <a:r>
              <a:rPr lang="en-US" sz="1700" dirty="0"/>
              <a:t> </a:t>
            </a:r>
            <a:r>
              <a:rPr lang="en-US" sz="1700" dirty="0" err="1" smtClean="0"/>
              <a:t>y.o</a:t>
            </a:r>
            <a:r>
              <a:rPr lang="en-US" sz="1700" dirty="0" smtClean="0"/>
              <a:t>. </a:t>
            </a:r>
            <a:r>
              <a:rPr lang="en-US" sz="1700" dirty="0"/>
              <a:t>m</a:t>
            </a:r>
            <a:r>
              <a:rPr lang="en-US" sz="1700" dirty="0" smtClean="0"/>
              <a:t>ale ex-smoker (25 pack-years)with 2 cm nodule in </a:t>
            </a:r>
            <a:r>
              <a:rPr lang="en-US" sz="1700" dirty="0" err="1" smtClean="0"/>
              <a:t>lingula</a:t>
            </a:r>
            <a:r>
              <a:rPr lang="en-US" sz="1700" dirty="0" smtClean="0"/>
              <a:t> on Chest CT</a:t>
            </a:r>
            <a:endParaRPr lang="en-US" sz="1700" dirty="0"/>
          </a:p>
          <a:p>
            <a:pPr>
              <a:spcBef>
                <a:spcPts val="300"/>
              </a:spcBef>
              <a:spcAft>
                <a:spcPts val="0"/>
              </a:spcAft>
            </a:pPr>
            <a:endParaRPr lang="en-US" sz="1700" dirty="0" smtClean="0"/>
          </a:p>
          <a:p>
            <a:pPr marL="342900" lvl="1" indent="-342900">
              <a:spcBef>
                <a:spcPts val="300"/>
              </a:spcBef>
              <a:buFont typeface="Arial"/>
              <a:buChar char="•"/>
            </a:pPr>
            <a:r>
              <a:rPr lang="en-US" sz="1700" dirty="0"/>
              <a:t>Equivocal PET with SUV </a:t>
            </a:r>
            <a:r>
              <a:rPr lang="en-US" sz="1700" dirty="0" smtClean="0"/>
              <a:t>1.8</a:t>
            </a:r>
          </a:p>
          <a:p>
            <a:pPr marL="342900" lvl="1" indent="-342900">
              <a:spcBef>
                <a:spcPts val="300"/>
              </a:spcBef>
              <a:buFont typeface="Arial"/>
              <a:buChar char="•"/>
            </a:pPr>
            <a:endParaRPr lang="en-US" sz="1700" dirty="0"/>
          </a:p>
          <a:p>
            <a:pPr marL="342900" lvl="1" indent="-342900">
              <a:spcBef>
                <a:spcPts val="300"/>
              </a:spcBef>
              <a:buFont typeface="Arial"/>
              <a:buChar char="•"/>
            </a:pPr>
            <a:r>
              <a:rPr lang="en-US" sz="1700" dirty="0" smtClean="0"/>
              <a:t>Navigational bronchoscopy: non-diagnostic</a:t>
            </a:r>
          </a:p>
          <a:p>
            <a:pPr marL="342900" lvl="1" indent="-342900">
              <a:spcBef>
                <a:spcPts val="300"/>
              </a:spcBef>
              <a:buFont typeface="Arial"/>
              <a:buChar char="•"/>
            </a:pPr>
            <a:endParaRPr lang="en-US" dirty="0"/>
          </a:p>
          <a:p>
            <a:pPr marL="342900" lvl="1" indent="-342900">
              <a:spcBef>
                <a:spcPts val="300"/>
              </a:spcBef>
              <a:buFont typeface="Arial"/>
              <a:buChar char="•"/>
            </a:pPr>
            <a:endParaRPr lang="en-US" dirty="0"/>
          </a:p>
          <a:p>
            <a:pPr>
              <a:spcBef>
                <a:spcPts val="300"/>
              </a:spcBef>
              <a:spcAft>
                <a:spcPts val="0"/>
              </a:spcAft>
            </a:pPr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9" y="1397000"/>
            <a:ext cx="3916660" cy="2302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0638" y="4843418"/>
            <a:ext cx="50122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Peter Hahn, </a:t>
            </a:r>
            <a:r>
              <a:rPr lang="en-US" dirty="0" err="1" smtClean="0"/>
              <a:t>Tuality</a:t>
            </a:r>
            <a:r>
              <a:rPr lang="en-US" dirty="0"/>
              <a:t> </a:t>
            </a:r>
            <a:r>
              <a:rPr lang="en-US" dirty="0" smtClean="0"/>
              <a:t>Healthcare, Oregon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900" y="3112835"/>
            <a:ext cx="5118100" cy="193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dirty="0"/>
              <a:t>Genomic classifier negative (low risk)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>
              <a:spcBef>
                <a:spcPts val="300"/>
              </a:spcBef>
            </a:pPr>
            <a:r>
              <a:rPr lang="en-US" sz="1600" dirty="0"/>
              <a:t>Physician was planning </a:t>
            </a:r>
            <a:r>
              <a:rPr lang="en-US" sz="1600" dirty="0" smtClean="0"/>
              <a:t>biopsy, </a:t>
            </a:r>
            <a:r>
              <a:rPr lang="en-US" sz="1600" dirty="0"/>
              <a:t>but elected to follow with serial imaging following genomic classifier results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>
              <a:spcBef>
                <a:spcPts val="300"/>
              </a:spcBef>
            </a:pPr>
            <a:r>
              <a:rPr lang="en-US" sz="1600" dirty="0"/>
              <a:t>No growth at </a:t>
            </a:r>
            <a:r>
              <a:rPr lang="en-US" sz="1600" dirty="0" smtClean="0"/>
              <a:t>12 </a:t>
            </a:r>
            <a:r>
              <a:rPr lang="en-US" sz="1600" dirty="0"/>
              <a:t>month follow-up 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3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428625"/>
            <a:ext cx="8733644" cy="8572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Extending </a:t>
            </a:r>
            <a:r>
              <a:rPr lang="en-US" sz="2400" dirty="0">
                <a:solidFill>
                  <a:schemeClr val="tx1"/>
                </a:solidFill>
              </a:rPr>
              <a:t>the “field” to the nasal </a:t>
            </a:r>
            <a:r>
              <a:rPr lang="en-US" sz="2400" dirty="0" smtClean="0">
                <a:solidFill>
                  <a:schemeClr val="tx1"/>
                </a:solidFill>
              </a:rPr>
              <a:t>epithelium </a:t>
            </a:r>
            <a:r>
              <a:rPr lang="en-US" sz="2400" dirty="0" smtClean="0">
                <a:solidFill>
                  <a:srgbClr val="CC0033"/>
                </a:solidFill>
              </a:rPr>
              <a:t>via EDRN </a:t>
            </a:r>
            <a:endParaRPr lang="en-US" sz="1800" b="1" dirty="0">
              <a:solidFill>
                <a:srgbClr val="CC003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6365" y="971548"/>
            <a:ext cx="51444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Validation of a clinical model vs. clinical model + 30 gene nasal marker </a:t>
            </a:r>
            <a:r>
              <a:rPr lang="en-US" sz="1600" b="1" dirty="0"/>
              <a:t> </a:t>
            </a:r>
            <a:r>
              <a:rPr lang="en-US" sz="1600" b="1" dirty="0" smtClean="0"/>
              <a:t>(n=130) 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85841" y="4835723"/>
            <a:ext cx="4245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     Perez-Rogers et al. JNCI 2017</a:t>
            </a:r>
            <a:endParaRPr lang="en-US" sz="1400" i="1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563512" y="553484"/>
            <a:ext cx="4135162" cy="4316252"/>
            <a:chOff x="-131" y="845555"/>
            <a:chExt cx="4135162" cy="5755002"/>
          </a:xfrm>
        </p:grpSpPr>
        <p:sp>
          <p:nvSpPr>
            <p:cNvPr id="106" name="Rectangle 105"/>
            <p:cNvSpPr/>
            <p:nvPr/>
          </p:nvSpPr>
          <p:spPr>
            <a:xfrm>
              <a:off x="512718" y="845555"/>
              <a:ext cx="2631529" cy="14168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27" b="89571" l="9962" r="1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" y="879421"/>
              <a:ext cx="2295597" cy="1434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122486" y="1557587"/>
              <a:ext cx="10048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 smtClean="0">
                  <a:latin typeface="+mj-lt"/>
                  <a:ea typeface="Lato Light" charset="0"/>
                  <a:cs typeface="Lato Light" charset="0"/>
                </a:rPr>
                <a:t>Nasal </a:t>
              </a:r>
            </a:p>
            <a:p>
              <a:pPr algn="r"/>
              <a:r>
                <a:rPr lang="en-US" sz="1000" b="1" dirty="0" smtClean="0">
                  <a:latin typeface="+mj-lt"/>
                  <a:ea typeface="Lato Light" charset="0"/>
                  <a:cs typeface="Lato Light" charset="0"/>
                </a:rPr>
                <a:t>Epithelial </a:t>
              </a:r>
            </a:p>
            <a:p>
              <a:pPr algn="r"/>
              <a:r>
                <a:rPr lang="en-US" sz="1000" b="1" dirty="0" smtClean="0">
                  <a:latin typeface="+mj-lt"/>
                  <a:ea typeface="Lato Light" charset="0"/>
                  <a:cs typeface="Lato Light" charset="0"/>
                </a:rPr>
                <a:t>Cells </a:t>
              </a:r>
              <a:endParaRPr lang="en-US" sz="1000" b="1" dirty="0">
                <a:latin typeface="+mj-lt"/>
                <a:ea typeface="Lato Light" charset="0"/>
                <a:cs typeface="Lato Light" charset="0"/>
              </a:endParaRPr>
            </a:p>
          </p:txBody>
        </p:sp>
        <p:pic>
          <p:nvPicPr>
            <p:cNvPr id="12" name="Picture 11" descr="cytobrush_plus"/>
            <p:cNvPicPr>
              <a:picLocks noChangeAspect="1" noChangeArrowheads="1"/>
            </p:cNvPicPr>
            <p:nvPr/>
          </p:nvPicPr>
          <p:blipFill>
            <a:blip r:embed="rId4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10667" r="16000"/>
            <a:stretch>
              <a:fillRect/>
            </a:stretch>
          </p:blipFill>
          <p:spPr bwMode="auto">
            <a:xfrm>
              <a:off x="2336743" y="936601"/>
              <a:ext cx="634406" cy="663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626293" y="2296251"/>
              <a:ext cx="3508738" cy="4298371"/>
              <a:chOff x="6507050" y="807345"/>
              <a:chExt cx="3508738" cy="429837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953"/>
              <a:stretch/>
            </p:blipFill>
            <p:spPr>
              <a:xfrm>
                <a:off x="6507050" y="1330565"/>
                <a:ext cx="2385841" cy="327724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540916" y="959742"/>
                <a:ext cx="132735" cy="304800"/>
              </a:xfrm>
              <a:prstGeom prst="rect">
                <a:avLst/>
              </a:prstGeom>
              <a:solidFill>
                <a:srgbClr val="325D65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12378" y="807345"/>
                <a:ext cx="1994316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ea typeface="Lato Light" charset="0"/>
                    <a:cs typeface="Lato Light" charset="0"/>
                  </a:rPr>
                  <a:t>Lung Cancer </a:t>
                </a:r>
              </a:p>
              <a:p>
                <a:r>
                  <a:rPr lang="en-US" sz="1000" b="1" dirty="0" smtClean="0">
                    <a:ea typeface="Lato Light" charset="0"/>
                    <a:cs typeface="Lato Light" charset="0"/>
                  </a:rPr>
                  <a:t>(n=243)</a:t>
                </a:r>
                <a:endParaRPr lang="en-US" sz="1000" b="1" dirty="0">
                  <a:ea typeface="Lato Light" charset="0"/>
                  <a:cs typeface="Lato Light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653091" y="944139"/>
                <a:ext cx="132735" cy="304800"/>
              </a:xfrm>
              <a:prstGeom prst="rect">
                <a:avLst/>
              </a:prstGeom>
              <a:solidFill>
                <a:srgbClr val="F9C984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20191" y="843213"/>
                <a:ext cx="2295597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latin typeface="+mj-lt"/>
                    <a:ea typeface="Lato Light" charset="0"/>
                    <a:cs typeface="Lato Light" charset="0"/>
                  </a:rPr>
                  <a:t>Benign Disease</a:t>
                </a:r>
              </a:p>
              <a:p>
                <a:r>
                  <a:rPr lang="en-US" sz="1000" b="1" dirty="0" smtClean="0">
                    <a:latin typeface="+mj-lt"/>
                    <a:ea typeface="Lato Light" charset="0"/>
                    <a:cs typeface="Lato Light" charset="0"/>
                  </a:rPr>
                  <a:t> (n=132)</a:t>
                </a:r>
                <a:endParaRPr lang="en-US" sz="1000" b="1" dirty="0">
                  <a:latin typeface="+mj-lt"/>
                  <a:ea typeface="Lato Light" charset="0"/>
                  <a:cs typeface="Lato Light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6857339" y="4530152"/>
                <a:ext cx="1789241" cy="575564"/>
                <a:chOff x="351590" y="5064182"/>
                <a:chExt cx="1789241" cy="575564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647849" y="5064182"/>
                  <a:ext cx="12019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Lato Light" charset="0"/>
                      <a:ea typeface="Lato Light" charset="0"/>
                      <a:cs typeface="Lato Light" charset="0"/>
                    </a:rPr>
                    <a:t>z</a:t>
                  </a:r>
                  <a:r>
                    <a:rPr lang="en-US" sz="1200" dirty="0" smtClean="0">
                      <a:latin typeface="Lato Light" charset="0"/>
                      <a:ea typeface="Lato Light" charset="0"/>
                      <a:cs typeface="Lato Light" charset="0"/>
                    </a:rPr>
                    <a:t>-score</a:t>
                  </a:r>
                  <a:endParaRPr lang="en-US" sz="1200" dirty="0">
                    <a:latin typeface="Lato Light" charset="0"/>
                    <a:ea typeface="Lato Light" charset="0"/>
                    <a:cs typeface="Lato Light" charset="0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351590" y="5270414"/>
                  <a:ext cx="4121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Lato Light" charset="0"/>
                      <a:ea typeface="Lato Light" charset="0"/>
                      <a:cs typeface="Lato Light" charset="0"/>
                    </a:rPr>
                    <a:t>-2</a:t>
                  </a:r>
                  <a:endParaRPr lang="en-US" sz="1200" dirty="0">
                    <a:latin typeface="Lato Light" charset="0"/>
                    <a:ea typeface="Lato Light" charset="0"/>
                    <a:cs typeface="Lato Light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728684" y="5260201"/>
                  <a:ext cx="4121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Lato Light" charset="0"/>
                      <a:ea typeface="Lato Light" charset="0"/>
                      <a:cs typeface="Lato Light" charset="0"/>
                    </a:rPr>
                    <a:t>+2</a:t>
                  </a:r>
                  <a:endParaRPr lang="en-US" sz="1200" dirty="0">
                    <a:latin typeface="Lato Light" charset="0"/>
                    <a:ea typeface="Lato Light" charset="0"/>
                    <a:cs typeface="Lato Light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55919" y="5287347"/>
                  <a:ext cx="1187491" cy="249853"/>
                </a:xfrm>
                <a:prstGeom prst="rect">
                  <a:avLst/>
                </a:prstGeom>
                <a:gradFill flip="none" rotWithShape="1">
                  <a:gsLst>
                    <a:gs pos="2000">
                      <a:srgbClr val="0000FF"/>
                    </a:gs>
                    <a:gs pos="51000">
                      <a:schemeClr val="bg1"/>
                    </a:gs>
                    <a:gs pos="97000">
                      <a:schemeClr val="accent2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8" name="Rectangle 97"/>
            <p:cNvSpPr/>
            <p:nvPr/>
          </p:nvSpPr>
          <p:spPr>
            <a:xfrm>
              <a:off x="512715" y="2262385"/>
              <a:ext cx="2631529" cy="433817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76965" y="4843418"/>
            <a:ext cx="34205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Concordance of </a:t>
            </a:r>
            <a:r>
              <a:rPr lang="en-US" b="1" dirty="0" err="1" smtClean="0"/>
              <a:t>bronch</a:t>
            </a:r>
            <a:r>
              <a:rPr lang="en-US" b="1" dirty="0" smtClean="0"/>
              <a:t> and nose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289" y="1790700"/>
            <a:ext cx="5297711" cy="24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8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17897"/>
            <a:ext cx="8429624" cy="448866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Disclosures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96900" y="1049748"/>
            <a:ext cx="7696200" cy="4319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Founder </a:t>
            </a:r>
            <a:r>
              <a:rPr lang="en-US" sz="2400" dirty="0"/>
              <a:t>of Allegro Diagnostics Inc. (acquired by </a:t>
            </a:r>
            <a:r>
              <a:rPr lang="en-US" sz="2400" dirty="0" err="1"/>
              <a:t>Veracyte</a:t>
            </a:r>
            <a:r>
              <a:rPr lang="en-US" sz="2400" dirty="0"/>
              <a:t> Inc</a:t>
            </a:r>
            <a:r>
              <a:rPr lang="en-US" sz="2400" dirty="0" smtClean="0"/>
              <a:t>. Sept, </a:t>
            </a:r>
            <a:r>
              <a:rPr lang="en-US" sz="2400" dirty="0"/>
              <a:t>2014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1800" dirty="0" smtClean="0"/>
              <a:t>- consultant to </a:t>
            </a:r>
            <a:r>
              <a:rPr lang="en-US" sz="1800" dirty="0" err="1" smtClean="0"/>
              <a:t>Veracyte</a:t>
            </a:r>
            <a:r>
              <a:rPr lang="en-US" sz="1800" dirty="0" smtClean="0"/>
              <a:t> Inc.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 smtClean="0"/>
              <a:t>Founder of </a:t>
            </a:r>
            <a:r>
              <a:rPr lang="en-US" sz="2400" dirty="0" err="1" smtClean="0"/>
              <a:t>Metera</a:t>
            </a:r>
            <a:r>
              <a:rPr lang="en-US" sz="2400" dirty="0" smtClean="0"/>
              <a:t> Pharmaceuticals Inc.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 smtClean="0"/>
              <a:t>Sponsored Research Agreements with Janssen Pharmaceuticals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Consultant to JNJ</a:t>
            </a:r>
            <a:endParaRPr lang="en-US" sz="2400" dirty="0"/>
          </a:p>
          <a:p>
            <a:pPr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6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1000" y="-19050"/>
            <a:ext cx="8353778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cs typeface="+mj-cs"/>
              </a:rPr>
              <a:t>Potential clinical applications for a nasal biomarker</a:t>
            </a:r>
            <a:endParaRPr lang="en-US" sz="3200" b="1" dirty="0">
              <a:solidFill>
                <a:srgbClr val="000000"/>
              </a:solidFill>
              <a:cs typeface="+mj-cs"/>
            </a:endParaRPr>
          </a:p>
        </p:txBody>
      </p:sp>
      <p:pic>
        <p:nvPicPr>
          <p:cNvPr id="9219" name="Picture 4" descr="flowchart_v8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5" b="27913"/>
          <a:stretch>
            <a:fillRect/>
          </a:stretch>
        </p:blipFill>
        <p:spPr bwMode="auto">
          <a:xfrm>
            <a:off x="168860" y="1187831"/>
            <a:ext cx="8565918" cy="320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35892" y="4074584"/>
            <a:ext cx="2398889" cy="21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6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00589"/>
            <a:ext cx="2057400" cy="273844"/>
          </a:xfrm>
          <a:prstGeom prst="rect">
            <a:avLst/>
          </a:prstGeom>
        </p:spPr>
        <p:txBody>
          <a:bodyPr/>
          <a:lstStyle/>
          <a:p>
            <a:fld id="{0DFB74D5-6343-1C4B-9EEB-27EBE9FE77D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3" t="11464" r="21827" b="11765"/>
          <a:stretch/>
        </p:blipFill>
        <p:spPr>
          <a:xfrm>
            <a:off x="687124" y="1346741"/>
            <a:ext cx="2881505" cy="2645912"/>
          </a:xfrm>
          <a:prstGeom prst="rect">
            <a:avLst/>
          </a:prstGeom>
        </p:spPr>
      </p:pic>
      <p:sp>
        <p:nvSpPr>
          <p:cNvPr id="6" name="Triangle 5"/>
          <p:cNvSpPr/>
          <p:nvPr/>
        </p:nvSpPr>
        <p:spPr>
          <a:xfrm rot="15900000" flipH="1">
            <a:off x="3146587" y="1403742"/>
            <a:ext cx="34289" cy="854022"/>
          </a:xfrm>
          <a:prstGeom prst="triangle">
            <a:avLst/>
          </a:prstGeom>
          <a:solidFill>
            <a:srgbClr val="80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31214" y="1680370"/>
            <a:ext cx="1491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Nasal epithelial</a:t>
            </a:r>
          </a:p>
          <a:p>
            <a:r>
              <a:rPr lang="en-US" sz="1400" b="1" dirty="0" smtClean="0"/>
              <a:t>Brushings </a:t>
            </a:r>
            <a:endParaRPr lang="en-US" sz="1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1" t="14871" r="-2456" b="59998"/>
          <a:stretch/>
        </p:blipFill>
        <p:spPr>
          <a:xfrm>
            <a:off x="2905798" y="3109418"/>
            <a:ext cx="825990" cy="7597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31722" y="3443420"/>
            <a:ext cx="81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Plasma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521059" y="2450542"/>
            <a:ext cx="1188233" cy="69257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25672" y="2656832"/>
            <a:ext cx="10651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Imaging</a:t>
            </a:r>
          </a:p>
          <a:p>
            <a:r>
              <a:rPr lang="en-US" sz="1200" b="1" dirty="0" smtClean="0"/>
              <a:t>(LDCT, PET)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4167" y="2230929"/>
            <a:ext cx="544160" cy="95559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-28005" y="21198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i="1" dirty="0"/>
          </a:p>
        </p:txBody>
      </p:sp>
      <p:sp>
        <p:nvSpPr>
          <p:cNvPr id="40" name="Rounded Rectangle 39"/>
          <p:cNvSpPr/>
          <p:nvPr/>
        </p:nvSpPr>
        <p:spPr>
          <a:xfrm>
            <a:off x="0" y="4372929"/>
            <a:ext cx="8884642" cy="77057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Deliverable</a:t>
            </a:r>
            <a:r>
              <a:rPr lang="en-US" dirty="0"/>
              <a:t>: </a:t>
            </a:r>
            <a:r>
              <a:rPr lang="en-US" dirty="0" smtClean="0"/>
              <a:t>Develop </a:t>
            </a:r>
            <a:r>
              <a:rPr lang="en-US" dirty="0"/>
              <a:t>an </a:t>
            </a:r>
            <a:r>
              <a:rPr lang="en-US" dirty="0" smtClean="0"/>
              <a:t>integrated diagnostic biomarker: imaging</a:t>
            </a:r>
            <a:r>
              <a:rPr lang="en-US" dirty="0"/>
              <a:t>, nasal gene expression, </a:t>
            </a:r>
            <a:r>
              <a:rPr lang="en-US" dirty="0" err="1" smtClean="0"/>
              <a:t>ctDNA</a:t>
            </a:r>
            <a:r>
              <a:rPr lang="en-US" dirty="0" smtClean="0"/>
              <a:t>  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Dubinett</a:t>
            </a:r>
            <a:r>
              <a:rPr lang="en-US" dirty="0" smtClean="0"/>
              <a:t>, </a:t>
            </a:r>
            <a:r>
              <a:rPr lang="en-US" dirty="0" err="1" smtClean="0"/>
              <a:t>Aberle</a:t>
            </a:r>
            <a:r>
              <a:rPr lang="en-US" dirty="0" smtClean="0"/>
              <a:t>, </a:t>
            </a:r>
            <a:r>
              <a:rPr lang="en-US" dirty="0" err="1" smtClean="0"/>
              <a:t>Velcelescu</a:t>
            </a:r>
            <a:r>
              <a:rPr lang="en-US" dirty="0" smtClean="0"/>
              <a:t>, </a:t>
            </a:r>
            <a:r>
              <a:rPr lang="en-US" dirty="0" err="1" smtClean="0"/>
              <a:t>Brahmer</a:t>
            </a:r>
            <a:r>
              <a:rPr lang="en-US" dirty="0" smtClean="0"/>
              <a:t>, </a:t>
            </a:r>
            <a:r>
              <a:rPr lang="en-US" dirty="0" err="1" smtClean="0"/>
              <a:t>Gambhir</a:t>
            </a:r>
            <a:r>
              <a:rPr lang="en-US" dirty="0" smtClean="0"/>
              <a:t>, </a:t>
            </a:r>
            <a:r>
              <a:rPr lang="en-US" dirty="0" err="1" smtClean="0"/>
              <a:t>Meyerson</a:t>
            </a:r>
            <a:r>
              <a:rPr lang="en-US" dirty="0" smtClean="0"/>
              <a:t>, Swanton, </a:t>
            </a:r>
            <a:r>
              <a:rPr lang="en-US" dirty="0" err="1" smtClean="0"/>
              <a:t>Janes</a:t>
            </a:r>
            <a:r>
              <a:rPr lang="en-US" dirty="0" smtClean="0"/>
              <a:t>, Christ)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73235" y="3705205"/>
            <a:ext cx="302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Inclusion criteria: &gt;50yrs Age, &gt;20 pack-years, additional risk factor</a:t>
            </a:r>
            <a:endParaRPr lang="en-US" sz="12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77504" y="389577"/>
            <a:ext cx="888464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  <a:spcBef>
                <a:spcPts val="600"/>
              </a:spcBef>
            </a:pP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9551"/>
            <a:ext cx="905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Developing integrated diagnostic biomarkers within the SU2C Lung Cancer Interception Dream Team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36291" y="1219200"/>
            <a:ext cx="4821809" cy="338554"/>
          </a:xfrm>
          <a:prstGeom prst="rect">
            <a:avLst/>
          </a:prstGeom>
          <a:solidFill>
            <a:srgbClr val="800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Multiple cohorts including DECAMP 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n = 930</a:t>
            </a:r>
          </a:p>
        </p:txBody>
      </p:sp>
      <p:sp>
        <p:nvSpPr>
          <p:cNvPr id="30" name="Triangle 5"/>
          <p:cNvSpPr/>
          <p:nvPr/>
        </p:nvSpPr>
        <p:spPr>
          <a:xfrm rot="15900000" flipH="1">
            <a:off x="3119524" y="2458221"/>
            <a:ext cx="34289" cy="854022"/>
          </a:xfrm>
          <a:prstGeom prst="triangle">
            <a:avLst/>
          </a:prstGeom>
          <a:solidFill>
            <a:srgbClr val="80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03655" y="1618449"/>
            <a:ext cx="4155826" cy="2304725"/>
            <a:chOff x="4703655" y="2157932"/>
            <a:chExt cx="4155826" cy="3072967"/>
          </a:xfrm>
        </p:grpSpPr>
        <p:sp>
          <p:nvSpPr>
            <p:cNvPr id="25" name="TextBox 24"/>
            <p:cNvSpPr txBox="1"/>
            <p:nvPr/>
          </p:nvSpPr>
          <p:spPr>
            <a:xfrm>
              <a:off x="5863980" y="2157932"/>
              <a:ext cx="2989144" cy="451405"/>
            </a:xfrm>
            <a:prstGeom prst="rect">
              <a:avLst/>
            </a:prstGeom>
            <a:solidFill>
              <a:srgbClr val="DD8E92"/>
            </a:solidFill>
            <a:ln w="1905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Bulk RNA-seq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63980" y="2538523"/>
              <a:ext cx="2989144" cy="697627"/>
            </a:xfrm>
            <a:prstGeom prst="rect">
              <a:avLst/>
            </a:prstGeom>
            <a:solidFill>
              <a:srgbClr val="DD8E92"/>
            </a:solidFill>
            <a:ln w="1905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Single Cell RNA-seq </a:t>
              </a:r>
            </a:p>
            <a:p>
              <a:pPr algn="ctr"/>
              <a:r>
                <a:rPr lang="en-US" sz="1200" i="1" dirty="0" smtClean="0"/>
                <a:t>(subset only n = 200)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58510" y="3205109"/>
              <a:ext cx="2995500" cy="779701"/>
            </a:xfrm>
            <a:prstGeom prst="rect">
              <a:avLst/>
            </a:prstGeom>
            <a:solidFill>
              <a:srgbClr val="DD8E92"/>
            </a:solidFill>
            <a:ln w="1905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Semantic</a:t>
              </a:r>
              <a:r>
                <a:rPr lang="en-US" sz="1600" dirty="0" smtClean="0"/>
                <a:t>, Quantitative </a:t>
              </a:r>
            </a:p>
            <a:p>
              <a:pPr algn="ctr"/>
              <a:r>
                <a:rPr lang="en-US" sz="1600" dirty="0" smtClean="0"/>
                <a:t>Features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58510" y="3835367"/>
              <a:ext cx="2995500" cy="697627"/>
            </a:xfrm>
            <a:prstGeom prst="rect">
              <a:avLst/>
            </a:prstGeom>
            <a:solidFill>
              <a:srgbClr val="DD8E92"/>
            </a:solidFill>
            <a:ln w="1905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PET Tracer Features</a:t>
              </a:r>
            </a:p>
            <a:p>
              <a:pPr algn="ctr"/>
              <a:r>
                <a:rPr lang="en-US" sz="1200" i="1" dirty="0" smtClean="0"/>
                <a:t>(</a:t>
              </a:r>
              <a:r>
                <a:rPr lang="en-US" sz="1200" i="1" dirty="0"/>
                <a:t>subset only n = 50)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3981" y="4533272"/>
              <a:ext cx="2995500" cy="697627"/>
            </a:xfrm>
            <a:prstGeom prst="rect">
              <a:avLst/>
            </a:prstGeom>
            <a:solidFill>
              <a:srgbClr val="DD8E92"/>
            </a:solidFill>
            <a:ln w="1905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TEC-seq for </a:t>
              </a:r>
              <a:r>
                <a:rPr lang="en-US" sz="1600" dirty="0" err="1" smtClean="0"/>
                <a:t>ctDNA</a:t>
              </a:r>
              <a:endParaRPr lang="en-US" sz="1600" dirty="0" smtClean="0"/>
            </a:p>
            <a:p>
              <a:pPr algn="ctr"/>
              <a:r>
                <a:rPr lang="en-US" sz="1200" i="1" dirty="0" smtClean="0"/>
                <a:t>(</a:t>
              </a:r>
              <a:r>
                <a:rPr lang="en-US" sz="1200" i="1" dirty="0"/>
                <a:t>subset only n = </a:t>
              </a:r>
              <a:r>
                <a:rPr lang="en-US" sz="1200" i="1" dirty="0" smtClean="0"/>
                <a:t>580</a:t>
              </a:r>
              <a:r>
                <a:rPr lang="en-US" sz="1200" i="1" dirty="0"/>
                <a:t>)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4703655" y="2535256"/>
              <a:ext cx="1030434" cy="3266"/>
            </a:xfrm>
            <a:prstGeom prst="straightConnector1">
              <a:avLst/>
            </a:prstGeom>
            <a:ln w="1905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4703655" y="3801020"/>
              <a:ext cx="1040594" cy="960"/>
            </a:xfrm>
            <a:prstGeom prst="straightConnector1">
              <a:avLst/>
            </a:prstGeom>
            <a:ln w="1905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703655" y="4786717"/>
              <a:ext cx="1061120" cy="0"/>
            </a:xfrm>
            <a:prstGeom prst="straightConnector1">
              <a:avLst/>
            </a:prstGeom>
            <a:ln w="1905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49619" y="-27430"/>
            <a:ext cx="21046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smtClean="0">
                <a:solidFill>
                  <a:schemeClr val="bg1"/>
                </a:solidFill>
              </a:rPr>
              <a:t>Aim 2A: Study Design</a:t>
            </a:r>
            <a:endParaRPr lang="en-US" sz="1500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571500" y="444500"/>
            <a:ext cx="9029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6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92728" y="14989293"/>
            <a:ext cx="10163415" cy="4741165"/>
            <a:chOff x="26540400" y="15567710"/>
            <a:chExt cx="10163415" cy="4741165"/>
          </a:xfrm>
        </p:grpSpPr>
        <p:grpSp>
          <p:nvGrpSpPr>
            <p:cNvPr id="7" name="Shape 771"/>
            <p:cNvGrpSpPr/>
            <p:nvPr/>
          </p:nvGrpSpPr>
          <p:grpSpPr>
            <a:xfrm>
              <a:off x="26540400" y="15605695"/>
              <a:ext cx="5586772" cy="4444558"/>
              <a:chOff x="550363" y="914400"/>
              <a:chExt cx="7449028" cy="5926079"/>
            </a:xfrm>
          </p:grpSpPr>
          <p:grpSp>
            <p:nvGrpSpPr>
              <p:cNvPr id="20" name="Shape 772"/>
              <p:cNvGrpSpPr/>
              <p:nvPr/>
            </p:nvGrpSpPr>
            <p:grpSpPr>
              <a:xfrm>
                <a:off x="550363" y="2289408"/>
                <a:ext cx="1081808" cy="4127718"/>
                <a:chOff x="1064301" y="2273080"/>
                <a:chExt cx="1081808" cy="4127718"/>
              </a:xfrm>
            </p:grpSpPr>
            <p:sp>
              <p:nvSpPr>
                <p:cNvPr id="23" name="Shape 773"/>
                <p:cNvSpPr/>
                <p:nvPr/>
              </p:nvSpPr>
              <p:spPr>
                <a:xfrm>
                  <a:off x="2015481" y="2273080"/>
                  <a:ext cx="130628" cy="3241963"/>
                </a:xfrm>
                <a:prstGeom prst="rect">
                  <a:avLst/>
                </a:prstGeom>
                <a:solidFill>
                  <a:srgbClr val="E36C09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35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24" name="Shape 774"/>
                <p:cNvSpPr/>
                <p:nvPr/>
              </p:nvSpPr>
              <p:spPr>
                <a:xfrm>
                  <a:off x="2015481" y="5515042"/>
                  <a:ext cx="130628" cy="885756"/>
                </a:xfrm>
                <a:prstGeom prst="rect">
                  <a:avLst/>
                </a:prstGeom>
                <a:solidFill>
                  <a:srgbClr val="CCC0D9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35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25" name="Shape 775"/>
                <p:cNvSpPr txBox="1"/>
                <p:nvPr/>
              </p:nvSpPr>
              <p:spPr>
                <a:xfrm>
                  <a:off x="1135250" y="3509341"/>
                  <a:ext cx="887422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350">
                      <a:solidFill>
                        <a:schemeClr val="dk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29 Up</a:t>
                  </a:r>
                </a:p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350">
                      <a:solidFill>
                        <a:schemeClr val="dk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Genes</a:t>
                  </a:r>
                </a:p>
              </p:txBody>
            </p:sp>
            <p:sp>
              <p:nvSpPr>
                <p:cNvPr id="26" name="Shape 776"/>
                <p:cNvSpPr txBox="1"/>
                <p:nvPr/>
              </p:nvSpPr>
              <p:spPr>
                <a:xfrm>
                  <a:off x="1064301" y="5634755"/>
                  <a:ext cx="1056274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350">
                      <a:solidFill>
                        <a:schemeClr val="dk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8 Down</a:t>
                  </a:r>
                </a:p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350" dirty="0">
                      <a:solidFill>
                        <a:schemeClr val="dk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Genes</a:t>
                  </a:r>
                </a:p>
              </p:txBody>
            </p:sp>
          </p:grpSp>
          <p:pic>
            <p:nvPicPr>
              <p:cNvPr id="21" name="Shape 777"/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469" r="13232"/>
              <a:stretch/>
            </p:blipFill>
            <p:spPr>
              <a:xfrm>
                <a:off x="1646608" y="914400"/>
                <a:ext cx="5613116" cy="59260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Shape 778"/>
              <p:cNvSpPr txBox="1"/>
              <p:nvPr/>
            </p:nvSpPr>
            <p:spPr>
              <a:xfrm>
                <a:off x="7274406" y="1920075"/>
                <a:ext cx="724985" cy="40010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       </a:t>
                </a:r>
              </a:p>
            </p:txBody>
          </p:sp>
        </p:grpSp>
        <p:grpSp>
          <p:nvGrpSpPr>
            <p:cNvPr id="8" name="Shape 762"/>
            <p:cNvGrpSpPr/>
            <p:nvPr/>
          </p:nvGrpSpPr>
          <p:grpSpPr>
            <a:xfrm>
              <a:off x="35405177" y="16740712"/>
              <a:ext cx="1298638" cy="541397"/>
              <a:chOff x="5243273" y="1042291"/>
              <a:chExt cx="1731517" cy="721863"/>
            </a:xfrm>
          </p:grpSpPr>
          <p:sp>
            <p:nvSpPr>
              <p:cNvPr id="16" name="Shape 763"/>
              <p:cNvSpPr txBox="1"/>
              <p:nvPr/>
            </p:nvSpPr>
            <p:spPr>
              <a:xfrm>
                <a:off x="5538073" y="1042291"/>
                <a:ext cx="960091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 dirty="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Cancer</a:t>
                </a:r>
              </a:p>
            </p:txBody>
          </p:sp>
          <p:sp>
            <p:nvSpPr>
              <p:cNvPr id="17" name="Shape 764"/>
              <p:cNvSpPr txBox="1"/>
              <p:nvPr/>
            </p:nvSpPr>
            <p:spPr>
              <a:xfrm>
                <a:off x="5538073" y="1364046"/>
                <a:ext cx="1436718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Non-cancer</a:t>
                </a:r>
              </a:p>
            </p:txBody>
          </p:sp>
          <p:sp>
            <p:nvSpPr>
              <p:cNvPr id="18" name="Shape 765"/>
              <p:cNvSpPr txBox="1"/>
              <p:nvPr/>
            </p:nvSpPr>
            <p:spPr>
              <a:xfrm>
                <a:off x="5243273" y="1096153"/>
                <a:ext cx="294290" cy="292388"/>
              </a:xfrm>
              <a:prstGeom prst="rect">
                <a:avLst/>
              </a:prstGeom>
              <a:solidFill>
                <a:srgbClr val="01178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825">
                    <a:solidFill>
                      <a:srgbClr val="FF0000"/>
                    </a:solidFill>
                    <a:latin typeface="Lato"/>
                    <a:ea typeface="Lato"/>
                    <a:cs typeface="Lato"/>
                    <a:sym typeface="Lato"/>
                  </a:rPr>
                  <a:t>   </a:t>
                </a:r>
              </a:p>
            </p:txBody>
          </p:sp>
          <p:sp>
            <p:nvSpPr>
              <p:cNvPr id="19" name="Shape 766"/>
              <p:cNvSpPr txBox="1"/>
              <p:nvPr/>
            </p:nvSpPr>
            <p:spPr>
              <a:xfrm>
                <a:off x="5243273" y="1420823"/>
                <a:ext cx="294290" cy="292388"/>
              </a:xfrm>
              <a:prstGeom prst="rect">
                <a:avLst/>
              </a:prstGeom>
              <a:solidFill>
                <a:srgbClr val="F8A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825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  </a:t>
                </a:r>
              </a:p>
            </p:txBody>
          </p:sp>
        </p:grpSp>
        <p:grpSp>
          <p:nvGrpSpPr>
            <p:cNvPr id="9" name="Shape 794"/>
            <p:cNvGrpSpPr/>
            <p:nvPr/>
          </p:nvGrpSpPr>
          <p:grpSpPr>
            <a:xfrm>
              <a:off x="31638819" y="15567710"/>
              <a:ext cx="4203061" cy="4741165"/>
              <a:chOff x="7458883" y="667899"/>
              <a:chExt cx="4462999" cy="5898141"/>
            </a:xfrm>
          </p:grpSpPr>
          <p:grpSp>
            <p:nvGrpSpPr>
              <p:cNvPr id="10" name="Shape 795"/>
              <p:cNvGrpSpPr/>
              <p:nvPr/>
            </p:nvGrpSpPr>
            <p:grpSpPr>
              <a:xfrm>
                <a:off x="7458883" y="667899"/>
                <a:ext cx="3708647" cy="5898141"/>
                <a:chOff x="7458883" y="667899"/>
                <a:chExt cx="3708647" cy="5898141"/>
              </a:xfrm>
            </p:grpSpPr>
            <p:pic>
              <p:nvPicPr>
                <p:cNvPr id="12" name="Shape 79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t="4484" r="18784"/>
                <a:stretch/>
              </p:blipFill>
              <p:spPr>
                <a:xfrm>
                  <a:off x="7716976" y="667899"/>
                  <a:ext cx="3450554" cy="58981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3" name="Shape 797"/>
                <p:cNvGrpSpPr/>
                <p:nvPr/>
              </p:nvGrpSpPr>
              <p:grpSpPr>
                <a:xfrm>
                  <a:off x="7458883" y="2026337"/>
                  <a:ext cx="172735" cy="3811979"/>
                  <a:chOff x="2015481" y="2273080"/>
                  <a:chExt cx="130628" cy="4127719"/>
                </a:xfrm>
              </p:grpSpPr>
              <p:sp>
                <p:nvSpPr>
                  <p:cNvPr id="14" name="Shape 798"/>
                  <p:cNvSpPr/>
                  <p:nvPr/>
                </p:nvSpPr>
                <p:spPr>
                  <a:xfrm>
                    <a:off x="2015481" y="2273080"/>
                    <a:ext cx="130628" cy="3241963"/>
                  </a:xfrm>
                  <a:prstGeom prst="rect">
                    <a:avLst/>
                  </a:prstGeom>
                  <a:solidFill>
                    <a:srgbClr val="E36C09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35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15" name="Shape 799"/>
                  <p:cNvSpPr/>
                  <p:nvPr/>
                </p:nvSpPr>
                <p:spPr>
                  <a:xfrm>
                    <a:off x="2015481" y="5515042"/>
                    <a:ext cx="130628" cy="885756"/>
                  </a:xfrm>
                  <a:prstGeom prst="rect">
                    <a:avLst/>
                  </a:prstGeom>
                  <a:solidFill>
                    <a:srgbClr val="CCC0D9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35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</p:grpSp>
          </p:grpSp>
          <p:sp>
            <p:nvSpPr>
              <p:cNvPr id="11" name="Shape 800"/>
              <p:cNvSpPr txBox="1"/>
              <p:nvPr/>
            </p:nvSpPr>
            <p:spPr>
              <a:xfrm>
                <a:off x="11196897" y="1612617"/>
                <a:ext cx="724985" cy="40010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       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6845128" y="15141693"/>
            <a:ext cx="10163415" cy="4741165"/>
            <a:chOff x="26540400" y="15567710"/>
            <a:chExt cx="10163415" cy="4741165"/>
          </a:xfrm>
        </p:grpSpPr>
        <p:grpSp>
          <p:nvGrpSpPr>
            <p:cNvPr id="28" name="Shape 771"/>
            <p:cNvGrpSpPr/>
            <p:nvPr/>
          </p:nvGrpSpPr>
          <p:grpSpPr>
            <a:xfrm>
              <a:off x="26540400" y="15605695"/>
              <a:ext cx="5586772" cy="4444558"/>
              <a:chOff x="550363" y="914400"/>
              <a:chExt cx="7449028" cy="5926079"/>
            </a:xfrm>
          </p:grpSpPr>
          <p:grpSp>
            <p:nvGrpSpPr>
              <p:cNvPr id="41" name="Shape 772"/>
              <p:cNvGrpSpPr/>
              <p:nvPr/>
            </p:nvGrpSpPr>
            <p:grpSpPr>
              <a:xfrm>
                <a:off x="550363" y="2289408"/>
                <a:ext cx="1081808" cy="4127718"/>
                <a:chOff x="1064301" y="2273080"/>
                <a:chExt cx="1081808" cy="4127718"/>
              </a:xfrm>
            </p:grpSpPr>
            <p:sp>
              <p:nvSpPr>
                <p:cNvPr id="44" name="Shape 773"/>
                <p:cNvSpPr/>
                <p:nvPr/>
              </p:nvSpPr>
              <p:spPr>
                <a:xfrm>
                  <a:off x="2015481" y="2273080"/>
                  <a:ext cx="130628" cy="3241963"/>
                </a:xfrm>
                <a:prstGeom prst="rect">
                  <a:avLst/>
                </a:prstGeom>
                <a:solidFill>
                  <a:srgbClr val="E36C09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35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5" name="Shape 774"/>
                <p:cNvSpPr/>
                <p:nvPr/>
              </p:nvSpPr>
              <p:spPr>
                <a:xfrm>
                  <a:off x="2015481" y="5515042"/>
                  <a:ext cx="130628" cy="885756"/>
                </a:xfrm>
                <a:prstGeom prst="rect">
                  <a:avLst/>
                </a:prstGeom>
                <a:solidFill>
                  <a:srgbClr val="CCC0D9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350">
                    <a:solidFill>
                      <a:schemeClr val="lt1"/>
                    </a:solidFill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sp>
              <p:nvSpPr>
                <p:cNvPr id="46" name="Shape 775"/>
                <p:cNvSpPr txBox="1"/>
                <p:nvPr/>
              </p:nvSpPr>
              <p:spPr>
                <a:xfrm>
                  <a:off x="1135250" y="3509341"/>
                  <a:ext cx="887422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350">
                      <a:solidFill>
                        <a:schemeClr val="dk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29 Up</a:t>
                  </a:r>
                </a:p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350">
                      <a:solidFill>
                        <a:schemeClr val="dk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Genes</a:t>
                  </a:r>
                </a:p>
              </p:txBody>
            </p:sp>
            <p:sp>
              <p:nvSpPr>
                <p:cNvPr id="47" name="Shape 776"/>
                <p:cNvSpPr txBox="1"/>
                <p:nvPr/>
              </p:nvSpPr>
              <p:spPr>
                <a:xfrm>
                  <a:off x="1064301" y="5634755"/>
                  <a:ext cx="1056274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350">
                      <a:solidFill>
                        <a:schemeClr val="dk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8 Down</a:t>
                  </a:r>
                </a:p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US" sz="1350" dirty="0">
                      <a:solidFill>
                        <a:schemeClr val="dk1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Genes</a:t>
                  </a:r>
                </a:p>
              </p:txBody>
            </p:sp>
          </p:grpSp>
          <p:pic>
            <p:nvPicPr>
              <p:cNvPr id="42" name="Shape 777"/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469" r="13232"/>
              <a:stretch/>
            </p:blipFill>
            <p:spPr>
              <a:xfrm>
                <a:off x="1646608" y="914400"/>
                <a:ext cx="5613116" cy="59260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" name="Shape 778"/>
              <p:cNvSpPr txBox="1"/>
              <p:nvPr/>
            </p:nvSpPr>
            <p:spPr>
              <a:xfrm>
                <a:off x="7274406" y="1920075"/>
                <a:ext cx="724985" cy="40010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       </a:t>
                </a:r>
              </a:p>
            </p:txBody>
          </p:sp>
        </p:grpSp>
        <p:grpSp>
          <p:nvGrpSpPr>
            <p:cNvPr id="29" name="Shape 762"/>
            <p:cNvGrpSpPr/>
            <p:nvPr/>
          </p:nvGrpSpPr>
          <p:grpSpPr>
            <a:xfrm>
              <a:off x="35405177" y="16740712"/>
              <a:ext cx="1298638" cy="541397"/>
              <a:chOff x="5243273" y="1042291"/>
              <a:chExt cx="1731517" cy="721863"/>
            </a:xfrm>
          </p:grpSpPr>
          <p:sp>
            <p:nvSpPr>
              <p:cNvPr id="37" name="Shape 763"/>
              <p:cNvSpPr txBox="1"/>
              <p:nvPr/>
            </p:nvSpPr>
            <p:spPr>
              <a:xfrm>
                <a:off x="5538073" y="1042291"/>
                <a:ext cx="960091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 dirty="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Cancer</a:t>
                </a:r>
              </a:p>
            </p:txBody>
          </p:sp>
          <p:sp>
            <p:nvSpPr>
              <p:cNvPr id="38" name="Shape 764"/>
              <p:cNvSpPr txBox="1"/>
              <p:nvPr/>
            </p:nvSpPr>
            <p:spPr>
              <a:xfrm>
                <a:off x="5538073" y="1364046"/>
                <a:ext cx="1436718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Non-cancer</a:t>
                </a:r>
              </a:p>
            </p:txBody>
          </p:sp>
          <p:sp>
            <p:nvSpPr>
              <p:cNvPr id="39" name="Shape 765"/>
              <p:cNvSpPr txBox="1"/>
              <p:nvPr/>
            </p:nvSpPr>
            <p:spPr>
              <a:xfrm>
                <a:off x="5243273" y="1096153"/>
                <a:ext cx="294290" cy="292388"/>
              </a:xfrm>
              <a:prstGeom prst="rect">
                <a:avLst/>
              </a:prstGeom>
              <a:solidFill>
                <a:srgbClr val="01178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825">
                    <a:solidFill>
                      <a:srgbClr val="FF0000"/>
                    </a:solidFill>
                    <a:latin typeface="Lato"/>
                    <a:ea typeface="Lato"/>
                    <a:cs typeface="Lato"/>
                    <a:sym typeface="Lato"/>
                  </a:rPr>
                  <a:t>   </a:t>
                </a:r>
              </a:p>
            </p:txBody>
          </p:sp>
          <p:sp>
            <p:nvSpPr>
              <p:cNvPr id="40" name="Shape 766"/>
              <p:cNvSpPr txBox="1"/>
              <p:nvPr/>
            </p:nvSpPr>
            <p:spPr>
              <a:xfrm>
                <a:off x="5243273" y="1420823"/>
                <a:ext cx="294290" cy="292388"/>
              </a:xfrm>
              <a:prstGeom prst="rect">
                <a:avLst/>
              </a:prstGeom>
              <a:solidFill>
                <a:srgbClr val="F8A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825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  </a:t>
                </a:r>
              </a:p>
            </p:txBody>
          </p:sp>
        </p:grpSp>
        <p:grpSp>
          <p:nvGrpSpPr>
            <p:cNvPr id="30" name="Shape 794"/>
            <p:cNvGrpSpPr/>
            <p:nvPr/>
          </p:nvGrpSpPr>
          <p:grpSpPr>
            <a:xfrm>
              <a:off x="31638819" y="15567710"/>
              <a:ext cx="4203061" cy="4741165"/>
              <a:chOff x="7458883" y="667899"/>
              <a:chExt cx="4462999" cy="5898141"/>
            </a:xfrm>
          </p:grpSpPr>
          <p:grpSp>
            <p:nvGrpSpPr>
              <p:cNvPr id="31" name="Shape 795"/>
              <p:cNvGrpSpPr/>
              <p:nvPr/>
            </p:nvGrpSpPr>
            <p:grpSpPr>
              <a:xfrm>
                <a:off x="7458883" y="667899"/>
                <a:ext cx="3708647" cy="5898141"/>
                <a:chOff x="7458883" y="667899"/>
                <a:chExt cx="3708647" cy="5898141"/>
              </a:xfrm>
            </p:grpSpPr>
            <p:pic>
              <p:nvPicPr>
                <p:cNvPr id="33" name="Shape 79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t="4484" r="18784"/>
                <a:stretch/>
              </p:blipFill>
              <p:spPr>
                <a:xfrm>
                  <a:off x="7716976" y="667899"/>
                  <a:ext cx="3450554" cy="58981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4" name="Shape 797"/>
                <p:cNvGrpSpPr/>
                <p:nvPr/>
              </p:nvGrpSpPr>
              <p:grpSpPr>
                <a:xfrm>
                  <a:off x="7458883" y="2026337"/>
                  <a:ext cx="172735" cy="3811979"/>
                  <a:chOff x="2015481" y="2273080"/>
                  <a:chExt cx="130628" cy="4127719"/>
                </a:xfrm>
              </p:grpSpPr>
              <p:sp>
                <p:nvSpPr>
                  <p:cNvPr id="35" name="Shape 798"/>
                  <p:cNvSpPr/>
                  <p:nvPr/>
                </p:nvSpPr>
                <p:spPr>
                  <a:xfrm>
                    <a:off x="2015481" y="2273080"/>
                    <a:ext cx="130628" cy="3241963"/>
                  </a:xfrm>
                  <a:prstGeom prst="rect">
                    <a:avLst/>
                  </a:prstGeom>
                  <a:solidFill>
                    <a:srgbClr val="E36C09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35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  <p:sp>
                <p:nvSpPr>
                  <p:cNvPr id="36" name="Shape 799"/>
                  <p:cNvSpPr/>
                  <p:nvPr/>
                </p:nvSpPr>
                <p:spPr>
                  <a:xfrm>
                    <a:off x="2015481" y="5515042"/>
                    <a:ext cx="130628" cy="885756"/>
                  </a:xfrm>
                  <a:prstGeom prst="rect">
                    <a:avLst/>
                  </a:prstGeom>
                  <a:solidFill>
                    <a:srgbClr val="CCC0D9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350">
                      <a:solidFill>
                        <a:schemeClr val="lt1"/>
                      </a:solidFill>
                      <a:latin typeface="Lato"/>
                      <a:ea typeface="Lato"/>
                      <a:cs typeface="Lato"/>
                      <a:sym typeface="Lato"/>
                    </a:endParaRPr>
                  </a:p>
                </p:txBody>
              </p:sp>
            </p:grpSp>
          </p:grpSp>
          <p:sp>
            <p:nvSpPr>
              <p:cNvPr id="32" name="Shape 800"/>
              <p:cNvSpPr txBox="1"/>
              <p:nvPr/>
            </p:nvSpPr>
            <p:spPr>
              <a:xfrm>
                <a:off x="11196897" y="1612617"/>
                <a:ext cx="724985" cy="40010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       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945632" y="1826768"/>
            <a:ext cx="7906270" cy="3545332"/>
            <a:chOff x="27362584" y="15567710"/>
            <a:chExt cx="9732050" cy="4741165"/>
          </a:xfrm>
        </p:grpSpPr>
        <p:grpSp>
          <p:nvGrpSpPr>
            <p:cNvPr id="49" name="Shape 771"/>
            <p:cNvGrpSpPr/>
            <p:nvPr/>
          </p:nvGrpSpPr>
          <p:grpSpPr>
            <a:xfrm>
              <a:off x="27362584" y="15605695"/>
              <a:ext cx="4764587" cy="4444559"/>
              <a:chOff x="1646608" y="914400"/>
              <a:chExt cx="6352783" cy="5926079"/>
            </a:xfrm>
          </p:grpSpPr>
          <p:pic>
            <p:nvPicPr>
              <p:cNvPr id="63" name="Shape 777"/>
              <p:cNvPicPr preferRelativeResize="0"/>
              <p:nvPr/>
            </p:nvPicPr>
            <p:blipFill rotWithShape="1">
              <a:blip r:embed="rId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469" r="13232"/>
              <a:stretch/>
            </p:blipFill>
            <p:spPr>
              <a:xfrm>
                <a:off x="1646608" y="914400"/>
                <a:ext cx="5613116" cy="59260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" name="Shape 778"/>
              <p:cNvSpPr txBox="1"/>
              <p:nvPr/>
            </p:nvSpPr>
            <p:spPr>
              <a:xfrm>
                <a:off x="7274406" y="1920075"/>
                <a:ext cx="724985" cy="40010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6701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3383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0084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6786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3476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0167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196869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3565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       </a:t>
                </a:r>
              </a:p>
            </p:txBody>
          </p:sp>
        </p:grpSp>
        <p:grpSp>
          <p:nvGrpSpPr>
            <p:cNvPr id="50" name="Shape 762"/>
            <p:cNvGrpSpPr/>
            <p:nvPr/>
          </p:nvGrpSpPr>
          <p:grpSpPr>
            <a:xfrm>
              <a:off x="35405176" y="16740713"/>
              <a:ext cx="1689458" cy="528083"/>
              <a:chOff x="5243273" y="1042291"/>
              <a:chExt cx="2252611" cy="704110"/>
            </a:xfrm>
          </p:grpSpPr>
          <p:sp>
            <p:nvSpPr>
              <p:cNvPr id="58" name="Shape 763"/>
              <p:cNvSpPr txBox="1"/>
              <p:nvPr/>
            </p:nvSpPr>
            <p:spPr>
              <a:xfrm>
                <a:off x="5538072" y="1042291"/>
                <a:ext cx="1457557" cy="4550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6701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3383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0084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6786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3476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0167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196869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3565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 dirty="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Cancer</a:t>
                </a:r>
              </a:p>
            </p:txBody>
          </p:sp>
          <p:sp>
            <p:nvSpPr>
              <p:cNvPr id="59" name="Shape 764"/>
              <p:cNvSpPr txBox="1"/>
              <p:nvPr/>
            </p:nvSpPr>
            <p:spPr>
              <a:xfrm>
                <a:off x="5538072" y="1364046"/>
                <a:ext cx="1957812" cy="3823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6701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3383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0084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6786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3476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0167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196869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3565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 dirty="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Non-cancer</a:t>
                </a:r>
              </a:p>
            </p:txBody>
          </p:sp>
          <p:sp>
            <p:nvSpPr>
              <p:cNvPr id="60" name="Shape 765"/>
              <p:cNvSpPr txBox="1"/>
              <p:nvPr/>
            </p:nvSpPr>
            <p:spPr>
              <a:xfrm>
                <a:off x="5243273" y="1096153"/>
                <a:ext cx="294290" cy="292388"/>
              </a:xfrm>
              <a:prstGeom prst="rect">
                <a:avLst/>
              </a:prstGeom>
              <a:solidFill>
                <a:srgbClr val="01178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6701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3383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0084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6786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3476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0167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196869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3565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825">
                    <a:solidFill>
                      <a:srgbClr val="FF0000"/>
                    </a:solidFill>
                    <a:latin typeface="Lato"/>
                    <a:ea typeface="Lato"/>
                    <a:cs typeface="Lato"/>
                    <a:sym typeface="Lato"/>
                  </a:rPr>
                  <a:t>   </a:t>
                </a:r>
              </a:p>
            </p:txBody>
          </p:sp>
          <p:sp>
            <p:nvSpPr>
              <p:cNvPr id="61" name="Shape 766"/>
              <p:cNvSpPr txBox="1"/>
              <p:nvPr/>
            </p:nvSpPr>
            <p:spPr>
              <a:xfrm>
                <a:off x="5243273" y="1420823"/>
                <a:ext cx="294290" cy="292388"/>
              </a:xfrm>
              <a:prstGeom prst="rect">
                <a:avLst/>
              </a:prstGeom>
              <a:solidFill>
                <a:srgbClr val="F8A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6701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3383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0084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6786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3476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0167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196869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3565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825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  </a:t>
                </a:r>
              </a:p>
            </p:txBody>
          </p:sp>
        </p:grpSp>
        <p:grpSp>
          <p:nvGrpSpPr>
            <p:cNvPr id="51" name="Shape 794"/>
            <p:cNvGrpSpPr/>
            <p:nvPr/>
          </p:nvGrpSpPr>
          <p:grpSpPr>
            <a:xfrm>
              <a:off x="31881880" y="15567710"/>
              <a:ext cx="3960000" cy="4741165"/>
              <a:chOff x="7716976" y="667899"/>
              <a:chExt cx="4204906" cy="5898141"/>
            </a:xfrm>
          </p:grpSpPr>
          <p:pic>
            <p:nvPicPr>
              <p:cNvPr id="54" name="Shape 796"/>
              <p:cNvPicPr preferRelativeResize="0"/>
              <p:nvPr/>
            </p:nvPicPr>
            <p:blipFill rotWithShape="1">
              <a:blip r:embed="rId3">
                <a:alphaModFix/>
              </a:blip>
              <a:srcRect t="4484" r="18784"/>
              <a:stretch/>
            </p:blipFill>
            <p:spPr>
              <a:xfrm>
                <a:off x="7716976" y="667899"/>
                <a:ext cx="2978796" cy="58981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" name="Shape 800"/>
              <p:cNvSpPr txBox="1"/>
              <p:nvPr/>
            </p:nvSpPr>
            <p:spPr>
              <a:xfrm>
                <a:off x="11196897" y="1612617"/>
                <a:ext cx="724985" cy="400109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6701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3383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0084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6786" algn="l" rtl="0" fontAlgn="base">
                  <a:spcBef>
                    <a:spcPct val="0"/>
                  </a:spcBef>
                  <a:spcAft>
                    <a:spcPct val="0"/>
                  </a:spcAft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3476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0167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196869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3565" algn="l" defTabSz="913383" rtl="0" eaLnBrk="1" latinLnBrk="0" hangingPunct="1">
                  <a:defRPr sz="93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35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        </a:t>
                </a: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139700" y="88900"/>
            <a:ext cx="868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Developing a nasal gene-expression signature for early detection in DECAMP1 and </a:t>
            </a:r>
            <a:r>
              <a:rPr lang="en-US" sz="2400" b="1" dirty="0" err="1" smtClean="0"/>
              <a:t>Lahey</a:t>
            </a:r>
            <a:r>
              <a:rPr lang="en-US" sz="2400" b="1" dirty="0" smtClean="0"/>
              <a:t> Screening Cohort (IPNs) via RNA-</a:t>
            </a:r>
            <a:r>
              <a:rPr lang="en-US" sz="2400" b="1" dirty="0" err="1" smtClean="0"/>
              <a:t>seq</a:t>
            </a:r>
            <a:endParaRPr lang="en-US" sz="24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181100" y="1308100"/>
            <a:ext cx="2946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DECAMP 1  (n~100)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4508500" y="1282700"/>
            <a:ext cx="2933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Lahey</a:t>
            </a:r>
            <a:r>
              <a:rPr lang="en-US" dirty="0" smtClean="0"/>
              <a:t> Screening cohort (n=24)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Kim Christ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3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1000" y="-19050"/>
            <a:ext cx="8353778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cs typeface="+mj-cs"/>
              </a:rPr>
              <a:t>Potential clinical applications for a nasal biomarker</a:t>
            </a:r>
            <a:endParaRPr lang="en-US" sz="3200" b="1" dirty="0">
              <a:solidFill>
                <a:srgbClr val="000000"/>
              </a:solidFill>
              <a:cs typeface="+mj-cs"/>
            </a:endParaRPr>
          </a:p>
        </p:txBody>
      </p:sp>
      <p:pic>
        <p:nvPicPr>
          <p:cNvPr id="9219" name="Picture 4" descr="flowchart_v8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5" b="27913"/>
          <a:stretch>
            <a:fillRect/>
          </a:stretch>
        </p:blipFill>
        <p:spPr bwMode="auto">
          <a:xfrm>
            <a:off x="-148640" y="1441831"/>
            <a:ext cx="8565918" cy="320425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35892" y="4074584"/>
            <a:ext cx="2398889" cy="21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Decagon 2"/>
          <p:cNvSpPr/>
          <p:nvPr/>
        </p:nvSpPr>
        <p:spPr>
          <a:xfrm>
            <a:off x="1485900" y="2552700"/>
            <a:ext cx="914400" cy="914400"/>
          </a:xfrm>
          <a:prstGeom prst="decagon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5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228600"/>
            <a:ext cx="8429624" cy="44886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The potential for the “field” to predict future lung cancer development from mouse model (</a:t>
            </a:r>
            <a:r>
              <a:rPr lang="en-US" sz="2400" dirty="0">
                <a:solidFill>
                  <a:schemeClr val="tx1"/>
                </a:solidFill>
              </a:rPr>
              <a:t>Gprc5a</a:t>
            </a:r>
            <a:r>
              <a:rPr lang="en-US" sz="2400" baseline="30000" dirty="0">
                <a:solidFill>
                  <a:schemeClr val="tx1"/>
                </a:solidFill>
              </a:rPr>
              <a:t>-/</a:t>
            </a:r>
            <a:r>
              <a:rPr lang="en-US" sz="2400" baseline="30000" dirty="0" smtClean="0">
                <a:solidFill>
                  <a:schemeClr val="tx1"/>
                </a:solidFill>
              </a:rPr>
              <a:t>-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12280"/>
            <a:ext cx="4838700" cy="2468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229901"/>
            <a:ext cx="5448300" cy="1913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823" y="1231900"/>
            <a:ext cx="3528177" cy="361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6400" y="914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Lung adenocarcinoma </a:t>
            </a:r>
            <a:r>
              <a:rPr lang="en-US" sz="1200" dirty="0" err="1" smtClean="0"/>
              <a:t>devleopment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600700" y="4864100"/>
            <a:ext cx="3543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Kantrowitz</a:t>
            </a:r>
            <a:r>
              <a:rPr lang="en-US" dirty="0" smtClean="0"/>
              <a:t> et al. In press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5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7188" y="101997"/>
            <a:ext cx="8429624" cy="44886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Summary of lessons learned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00" y="1460500"/>
            <a:ext cx="80391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u="sng" dirty="0" smtClean="0"/>
              <a:t>Prospective clinical validation </a:t>
            </a:r>
            <a:r>
              <a:rPr lang="en-US" sz="1800" dirty="0" smtClean="0"/>
              <a:t>of locked-down biomarker in intended use population remains challenging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Acceleration via Federal-industry-academic partnerships: new models 	needed!</a:t>
            </a:r>
          </a:p>
          <a:p>
            <a:endParaRPr lang="en-US" sz="16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0200" y="9017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smtClean="0"/>
              <a:t>Federal and foundation funding for </a:t>
            </a:r>
            <a:r>
              <a:rPr lang="en-US" sz="1800" u="sng" dirty="0" smtClean="0"/>
              <a:t>discovery </a:t>
            </a:r>
            <a:r>
              <a:rPr lang="en-US" sz="1800" dirty="0" smtClean="0"/>
              <a:t>of early detection biomarkers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- start with the end in mind: Target Product Profile (TPP)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-discover biomarker in the intended use population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700" y="3581400"/>
            <a:ext cx="778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Translation of biomarker into clinical practice requires </a:t>
            </a:r>
            <a:r>
              <a:rPr lang="en-US" sz="1800" u="sng" dirty="0" smtClean="0"/>
              <a:t>clinical utility </a:t>
            </a:r>
            <a:r>
              <a:rPr lang="en-US" sz="1800" dirty="0" smtClean="0"/>
              <a:t>data which is the ultimate challenge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Registry trials as practical path forward (vs. randomized trials)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Industry partnership critical at this stage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5479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216297"/>
            <a:ext cx="8429624" cy="44886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0000"/>
                </a:solidFill>
              </a:rPr>
              <a:t>The team</a:t>
            </a:r>
            <a:endParaRPr lang="en-GB" sz="2800" dirty="0">
              <a:solidFill>
                <a:srgbClr val="000000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533900" y="4835723"/>
            <a:ext cx="92202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400" b="1" i="1" dirty="0">
                <a:solidFill>
                  <a:schemeClr val="accent1"/>
                </a:solidFill>
              </a:rPr>
              <a:t>Funded </a:t>
            </a:r>
            <a:r>
              <a:rPr lang="en-US" sz="1400" b="1" i="1" dirty="0" smtClean="0">
                <a:solidFill>
                  <a:schemeClr val="accent1"/>
                </a:solidFill>
              </a:rPr>
              <a:t>by NCI/EDRN</a:t>
            </a:r>
            <a:r>
              <a:rPr lang="en-US" sz="1400" b="1" i="1" dirty="0">
                <a:solidFill>
                  <a:schemeClr val="accent1"/>
                </a:solidFill>
              </a:rPr>
              <a:t>,</a:t>
            </a:r>
            <a:r>
              <a:rPr lang="en-US" sz="1400" b="1" i="1" dirty="0" smtClean="0">
                <a:solidFill>
                  <a:schemeClr val="accent1"/>
                </a:solidFill>
              </a:rPr>
              <a:t> DOD; Janssen, SU2C</a:t>
            </a:r>
            <a:endParaRPr lang="en-US" sz="1400" b="1" i="1" dirty="0">
              <a:solidFill>
                <a:schemeClr val="accent1"/>
              </a:solidFill>
            </a:endParaRPr>
          </a:p>
        </p:txBody>
      </p:sp>
      <p:pic>
        <p:nvPicPr>
          <p:cNvPr id="8" name="Picture 7" descr="Section-Photo-Spring-Retreat-2013--636x2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678450"/>
            <a:ext cx="6461497" cy="24321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85299"/>
            <a:ext cx="4775200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UCLA: Steve </a:t>
            </a:r>
            <a:r>
              <a:rPr lang="en-US" dirty="0" err="1">
                <a:solidFill>
                  <a:srgbClr val="000000"/>
                </a:solidFill>
              </a:rPr>
              <a:t>Dubinett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</a:rPr>
              <a:t>Denise </a:t>
            </a:r>
            <a:r>
              <a:rPr lang="en-US" dirty="0" err="1">
                <a:solidFill>
                  <a:srgbClr val="000000"/>
                </a:solidFill>
              </a:rPr>
              <a:t>Aberle</a:t>
            </a:r>
            <a:r>
              <a:rPr lang="en-US" dirty="0">
                <a:solidFill>
                  <a:srgbClr val="000000"/>
                </a:solidFill>
              </a:rPr>
              <a:t>, David </a:t>
            </a:r>
            <a:r>
              <a:rPr lang="en-US" dirty="0" err="1" smtClean="0">
                <a:solidFill>
                  <a:srgbClr val="000000"/>
                </a:solidFill>
              </a:rPr>
              <a:t>Ellashoff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000000"/>
                </a:solidFill>
              </a:rPr>
              <a:t>Vanderbilt</a:t>
            </a:r>
            <a:r>
              <a:rPr lang="en-US" dirty="0">
                <a:solidFill>
                  <a:srgbClr val="000000"/>
                </a:solidFill>
              </a:rPr>
              <a:t>: Pierre </a:t>
            </a:r>
            <a:r>
              <a:rPr lang="en-US" dirty="0" err="1" smtClean="0">
                <a:solidFill>
                  <a:srgbClr val="000000"/>
                </a:solidFill>
              </a:rPr>
              <a:t>Massion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US" dirty="0" err="1" smtClean="0">
                <a:solidFill>
                  <a:srgbClr val="000000"/>
                </a:solidFill>
              </a:rPr>
              <a:t>Lahey</a:t>
            </a:r>
            <a:r>
              <a:rPr lang="en-US" dirty="0" smtClean="0">
                <a:solidFill>
                  <a:srgbClr val="000000"/>
                </a:solidFill>
              </a:rPr>
              <a:t> Clinic: Kim Christ, Carla Lamb</a:t>
            </a:r>
          </a:p>
          <a:p>
            <a:pPr marL="342900" indent="-3429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UCL: Sam </a:t>
            </a:r>
            <a:r>
              <a:rPr lang="en-US" dirty="0" err="1" smtClean="0">
                <a:solidFill>
                  <a:srgbClr val="000000"/>
                </a:solidFill>
              </a:rPr>
              <a:t>Janes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Charlie Swanton</a:t>
            </a:r>
          </a:p>
          <a:p>
            <a:pPr marL="342900" indent="-3429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Dana Farber: Matthew </a:t>
            </a:r>
            <a:r>
              <a:rPr lang="en-US" dirty="0" err="1" smtClean="0">
                <a:solidFill>
                  <a:srgbClr val="000000"/>
                </a:solidFill>
              </a:rPr>
              <a:t>Meyerson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Stanford: Sam </a:t>
            </a:r>
            <a:r>
              <a:rPr lang="en-US" dirty="0" err="1" smtClean="0">
                <a:solidFill>
                  <a:srgbClr val="000000"/>
                </a:solidFill>
              </a:rPr>
              <a:t>Gambhir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3472096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</a:rPr>
              <a:t>Hopkins: Victor </a:t>
            </a:r>
            <a:r>
              <a:rPr lang="en-US" sz="1400" dirty="0" err="1" smtClean="0">
                <a:solidFill>
                  <a:srgbClr val="000000"/>
                </a:solidFill>
              </a:rPr>
              <a:t>Velcelescu</a:t>
            </a:r>
            <a:r>
              <a:rPr lang="en-US" sz="1400" dirty="0" smtClean="0">
                <a:solidFill>
                  <a:srgbClr val="000000"/>
                </a:solidFill>
              </a:rPr>
              <a:t>, Julie </a:t>
            </a:r>
            <a:r>
              <a:rPr lang="en-US" sz="1400" dirty="0" err="1" smtClean="0">
                <a:solidFill>
                  <a:srgbClr val="000000"/>
                </a:solidFill>
              </a:rPr>
              <a:t>Brahmer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400" dirty="0" err="1" smtClean="0">
                <a:solidFill>
                  <a:srgbClr val="000000"/>
                </a:solidFill>
              </a:rPr>
              <a:t>Veracyte</a:t>
            </a:r>
            <a:r>
              <a:rPr lang="en-US" sz="1400" dirty="0" smtClean="0">
                <a:solidFill>
                  <a:srgbClr val="000000"/>
                </a:solidFill>
              </a:rPr>
              <a:t>: Duncan Whitney and </a:t>
            </a:r>
            <a:r>
              <a:rPr lang="en-US" sz="1400" dirty="0">
                <a:solidFill>
                  <a:srgbClr val="000000"/>
                </a:solidFill>
              </a:rPr>
              <a:t>K</a:t>
            </a:r>
            <a:r>
              <a:rPr lang="en-US" sz="1400" dirty="0" smtClean="0">
                <a:solidFill>
                  <a:srgbClr val="000000"/>
                </a:solidFill>
              </a:rPr>
              <a:t>ate </a:t>
            </a:r>
            <a:r>
              <a:rPr lang="en-US" sz="1400" dirty="0" err="1" smtClean="0">
                <a:solidFill>
                  <a:srgbClr val="000000"/>
                </a:solidFill>
              </a:rPr>
              <a:t>Porta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</a:rPr>
              <a:t>AEGIS + DECAMP </a:t>
            </a:r>
            <a:r>
              <a:rPr lang="en-US" sz="1400" dirty="0" smtClean="0">
                <a:solidFill>
                  <a:srgbClr val="000000"/>
                </a:solidFill>
              </a:rPr>
              <a:t>investigators</a:t>
            </a:r>
          </a:p>
          <a:p>
            <a:pPr marL="342900" indent="-342900">
              <a:spcBef>
                <a:spcPct val="50000"/>
              </a:spcBef>
              <a:buFontTx/>
              <a:buNone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4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1" y="1276048"/>
            <a:ext cx="4573554" cy="2255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2900" y="215900"/>
            <a:ext cx="964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First step on journey: Addressing the unmet need of the </a:t>
            </a:r>
            <a:r>
              <a:rPr lang="en-US" sz="2000" b="1" u="sng" dirty="0"/>
              <a:t>N</a:t>
            </a:r>
            <a:r>
              <a:rPr lang="en-US" sz="2000" b="1" u="sng" dirty="0" smtClean="0"/>
              <a:t>odule </a:t>
            </a:r>
            <a:r>
              <a:rPr lang="en-US" sz="2000" b="1" u="sng" dirty="0"/>
              <a:t>E</a:t>
            </a:r>
            <a:r>
              <a:rPr lang="en-US" sz="2000" b="1" u="sng" dirty="0" smtClean="0"/>
              <a:t>pidemic</a:t>
            </a:r>
            <a:endParaRPr lang="en-US" sz="2000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66" y="1276048"/>
            <a:ext cx="4326755" cy="18891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67030" y="3531246"/>
            <a:ext cx="361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Gould et al. AJRCCM 2015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891446" y="3266313"/>
            <a:ext cx="42525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68 </a:t>
            </a:r>
            <a:r>
              <a:rPr lang="en-US" dirty="0" err="1" smtClean="0"/>
              <a:t>yo</a:t>
            </a:r>
            <a:r>
              <a:rPr lang="en-US" dirty="0" smtClean="0"/>
              <a:t> male, ex-smoker (40 pack-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PET equivocal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Bronchoscopy: non-diagnostic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5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16" y="31210"/>
            <a:ext cx="8918184" cy="567149"/>
          </a:xfrm>
        </p:spPr>
        <p:txBody>
          <a:bodyPr anchor="t" anchorCtr="0"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Bronchial Airway Genomic Biomarker was developed to address specific clinical unmet need: </a:t>
            </a:r>
            <a:r>
              <a:rPr lang="en-US" sz="2400" b="1" u="sng" dirty="0" smtClean="0">
                <a:solidFill>
                  <a:srgbClr val="FF0000"/>
                </a:solidFill>
              </a:rPr>
              <a:t>start with a TPP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4808024"/>
            <a:ext cx="7289800" cy="335476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US" sz="1200" dirty="0" smtClean="0">
                <a:solidFill>
                  <a:schemeClr val="tx1"/>
                </a:solidFill>
              </a:rPr>
              <a:t>1. Centers for Medicare and Medicaid Services, Hospital Outpatient Standard Analytical Files</a:t>
            </a:r>
            <a:endParaRPr 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76870" y="1033994"/>
            <a:ext cx="6921079" cy="3047096"/>
            <a:chOff x="1647188" y="1463718"/>
            <a:chExt cx="6117660" cy="3735854"/>
          </a:xfrm>
        </p:grpSpPr>
        <p:sp>
          <p:nvSpPr>
            <p:cNvPr id="18" name="Rounded Rectangle 17"/>
            <p:cNvSpPr/>
            <p:nvPr/>
          </p:nvSpPr>
          <p:spPr>
            <a:xfrm>
              <a:off x="2192397" y="1463718"/>
              <a:ext cx="3390314" cy="599218"/>
            </a:xfrm>
            <a:prstGeom prst="roundRect">
              <a:avLst>
                <a:gd name="adj" fmla="val 11084"/>
              </a:avLst>
            </a:prstGeom>
            <a:solidFill>
              <a:schemeClr val="accent3"/>
            </a:solidFill>
            <a:effectLst>
              <a:softEdge rad="0"/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dirty="0" smtClean="0"/>
                <a:t>lesion on </a:t>
              </a:r>
              <a:r>
                <a:rPr lang="en-US" sz="1400" kern="1200" dirty="0" smtClean="0"/>
                <a:t>CT Scan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dirty="0" smtClean="0"/>
                <a:t>Intermediate Risk of Cancer</a:t>
              </a:r>
              <a:endParaRPr lang="en-US" sz="1400" kern="12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166934" y="2336152"/>
              <a:ext cx="1441241" cy="599218"/>
            </a:xfrm>
            <a:prstGeom prst="roundRect">
              <a:avLst>
                <a:gd name="adj" fmla="val 11084"/>
              </a:avLst>
            </a:pr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kern="1200" dirty="0" smtClean="0"/>
                <a:t>Bronchoscopy</a:t>
              </a:r>
              <a:r>
                <a:rPr lang="en-US" sz="1400" kern="1200" baseline="30000" dirty="0" smtClean="0"/>
                <a:t>1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dirty="0" smtClean="0"/>
                <a:t>250,000</a:t>
              </a:r>
              <a:endParaRPr lang="en-US" sz="1400" kern="12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65178" y="3388243"/>
              <a:ext cx="1444752" cy="484084"/>
            </a:xfrm>
            <a:prstGeom prst="roundRect">
              <a:avLst>
                <a:gd name="adj" fmla="val 11084"/>
              </a:avLst>
            </a:prstGeom>
            <a:solidFill>
              <a:srgbClr val="FF9900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dirty="0" smtClean="0">
                  <a:solidFill>
                    <a:prstClr val="white"/>
                  </a:solidFill>
                </a:rPr>
                <a:t>Inconclusive</a:t>
              </a:r>
              <a:endParaRPr lang="en-US" sz="1400" baseline="30000" dirty="0" smtClean="0">
                <a:solidFill>
                  <a:prstClr val="white"/>
                </a:solidFill>
              </a:endParaRP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dirty="0" smtClean="0">
                  <a:solidFill>
                    <a:prstClr val="white"/>
                  </a:solidFill>
                </a:rPr>
                <a:t>100,000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320096" y="3388243"/>
              <a:ext cx="1444752" cy="484084"/>
            </a:xfrm>
            <a:prstGeom prst="roundRect">
              <a:avLst>
                <a:gd name="adj" fmla="val 12945"/>
              </a:avLst>
            </a:prstGeom>
            <a:solidFill>
              <a:srgbClr val="FF0000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Malignant/benign</a:t>
              </a:r>
              <a:endParaRPr lang="en-US" sz="1400" kern="1200" dirty="0"/>
            </a:p>
          </p:txBody>
        </p:sp>
        <p:cxnSp>
          <p:nvCxnSpPr>
            <p:cNvPr id="32" name="Elbow Connector 31"/>
            <p:cNvCxnSpPr>
              <a:stCxn id="22" idx="0"/>
              <a:endCxn id="18" idx="2"/>
            </p:cNvCxnSpPr>
            <p:nvPr/>
          </p:nvCxnSpPr>
          <p:spPr>
            <a:xfrm rot="16200000" flipV="1">
              <a:off x="3750947" y="2199543"/>
              <a:ext cx="273216" cy="1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bg1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stCxn id="27" idx="0"/>
              <a:endCxn id="22" idx="2"/>
            </p:cNvCxnSpPr>
            <p:nvPr/>
          </p:nvCxnSpPr>
          <p:spPr>
            <a:xfrm rot="5400000" flipH="1" flipV="1">
              <a:off x="3661118" y="3161807"/>
              <a:ext cx="452873" cy="1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bg1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28" idx="0"/>
              <a:endCxn id="22" idx="2"/>
            </p:cNvCxnSpPr>
            <p:nvPr/>
          </p:nvCxnSpPr>
          <p:spPr>
            <a:xfrm rot="16200000" flipV="1">
              <a:off x="5238578" y="1584348"/>
              <a:ext cx="452873" cy="3154917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bg1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24" idx="0"/>
              <a:endCxn id="27" idx="2"/>
            </p:cNvCxnSpPr>
            <p:nvPr/>
          </p:nvCxnSpPr>
          <p:spPr>
            <a:xfrm rot="5400000" flipH="1" flipV="1">
              <a:off x="2868743" y="3493900"/>
              <a:ext cx="640384" cy="1397238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bg1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1" idx="0"/>
              <a:endCxn id="28" idx="2"/>
            </p:cNvCxnSpPr>
            <p:nvPr/>
          </p:nvCxnSpPr>
          <p:spPr>
            <a:xfrm flipV="1">
              <a:off x="7042472" y="3872327"/>
              <a:ext cx="0" cy="640384"/>
            </a:xfrm>
            <a:prstGeom prst="straightConnector1">
              <a:avLst/>
            </a:prstGeom>
            <a:ln w="12700" cmpd="sng">
              <a:solidFill>
                <a:schemeClr val="bg1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19" idx="0"/>
              <a:endCxn id="27" idx="2"/>
            </p:cNvCxnSpPr>
            <p:nvPr/>
          </p:nvCxnSpPr>
          <p:spPr>
            <a:xfrm rot="16200000" flipV="1">
              <a:off x="4227523" y="3532358"/>
              <a:ext cx="640384" cy="1320322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bg1">
                  <a:lumMod val="5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4485500" y="4512711"/>
              <a:ext cx="1444752" cy="484084"/>
            </a:xfrm>
            <a:prstGeom prst="roundRect">
              <a:avLst>
                <a:gd name="adj" fmla="val 12945"/>
              </a:avLst>
            </a:prstGeom>
            <a:solidFill>
              <a:srgbClr val="FF0000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Invasive Procedure</a:t>
              </a:r>
              <a:endParaRPr lang="en-US" sz="1400" kern="12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320096" y="4512711"/>
              <a:ext cx="1444752" cy="484084"/>
            </a:xfrm>
            <a:prstGeom prst="roundRect">
              <a:avLst>
                <a:gd name="adj" fmla="val 12945"/>
              </a:avLst>
            </a:prstGeom>
            <a:solidFill>
              <a:srgbClr val="FF0000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treatment</a:t>
              </a:r>
              <a:endParaRPr lang="en-US" sz="1400" kern="1200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767940" y="4512711"/>
              <a:ext cx="1444752" cy="484084"/>
            </a:xfrm>
            <a:prstGeom prst="roundRect">
              <a:avLst>
                <a:gd name="adj" fmla="val 12945"/>
              </a:avLst>
            </a:prstGeom>
            <a:solidFill>
              <a:srgbClr val="00B050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Imaging Surveillance</a:t>
              </a:r>
              <a:endParaRPr lang="en-US" sz="1400" kern="1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08505" y="4327625"/>
              <a:ext cx="364963" cy="71695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dirty="0" smtClean="0"/>
                <a:t>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647188" y="3258230"/>
              <a:ext cx="4445390" cy="1941342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smtClean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14406" y="3976725"/>
            <a:ext cx="5520267" cy="615553"/>
          </a:xfrm>
          <a:prstGeom prst="rect">
            <a:avLst/>
          </a:prstGeom>
          <a:noFill/>
          <a:ln>
            <a:noFill/>
          </a:ln>
        </p:spPr>
        <p:txBody>
          <a:bodyPr wrap="square" lIns="182880" tIns="91440" rIns="182880" bIns="91440" rtlCol="0" anchor="ctr">
            <a:spAutoFit/>
          </a:bodyPr>
          <a:lstStyle/>
          <a:p>
            <a:pPr algn="ctr"/>
            <a:r>
              <a:rPr lang="en-US" sz="1400" b="1" dirty="0" smtClean="0"/>
              <a:t>Unmet need for biomarker to guide next step in </a:t>
            </a:r>
          </a:p>
          <a:p>
            <a:pPr algn="ctr"/>
            <a:r>
              <a:rPr lang="en-US" sz="1400" b="1" dirty="0" smtClean="0"/>
              <a:t>management following a non-diagnostic bronchoscopy</a:t>
            </a:r>
          </a:p>
        </p:txBody>
      </p:sp>
    </p:spTree>
    <p:extLst>
      <p:ext uri="{BB962C8B-B14F-4D97-AF65-F5344CB8AC3E}">
        <p14:creationId xmlns:p14="http://schemas.microsoft.com/office/powerpoint/2010/main" val="214459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551612" y="22288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246812" y="34480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0" y="1041400"/>
            <a:ext cx="2781300" cy="3492500"/>
          </a:xfrm>
          <a:prstGeom prst="rect">
            <a:avLst/>
          </a:prstGeom>
        </p:spPr>
      </p:pic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323012" y="29146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 flipH="1">
            <a:off x="6704012" y="17716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865812" y="39052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>
            <a:off x="6564312" y="2735232"/>
            <a:ext cx="1524000" cy="763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5865812" y="41338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323012" y="33337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5561012" y="42100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6018212" y="34988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6335712" y="23177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856412" y="352422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034212" y="2025620"/>
            <a:ext cx="609600" cy="7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7669212" y="1746220"/>
            <a:ext cx="134938" cy="260350"/>
          </a:xfrm>
          <a:custGeom>
            <a:avLst/>
            <a:gdLst/>
            <a:ahLst/>
            <a:cxnLst>
              <a:cxn ang="0">
                <a:pos x="9" y="164"/>
              </a:cxn>
              <a:cxn ang="0">
                <a:pos x="47" y="154"/>
              </a:cxn>
              <a:cxn ang="0">
                <a:pos x="47" y="88"/>
              </a:cxn>
              <a:cxn ang="0">
                <a:pos x="9" y="79"/>
              </a:cxn>
              <a:cxn ang="0">
                <a:pos x="0" y="50"/>
              </a:cxn>
              <a:cxn ang="0">
                <a:pos x="85" y="3"/>
              </a:cxn>
            </a:cxnLst>
            <a:rect l="0" t="0" r="r" b="b"/>
            <a:pathLst>
              <a:path w="85" h="164">
                <a:moveTo>
                  <a:pt x="9" y="164"/>
                </a:moveTo>
                <a:cubicBezTo>
                  <a:pt x="22" y="161"/>
                  <a:pt x="37" y="162"/>
                  <a:pt x="47" y="154"/>
                </a:cubicBezTo>
                <a:cubicBezTo>
                  <a:pt x="63" y="142"/>
                  <a:pt x="58" y="99"/>
                  <a:pt x="47" y="88"/>
                </a:cubicBezTo>
                <a:cubicBezTo>
                  <a:pt x="38" y="79"/>
                  <a:pt x="22" y="82"/>
                  <a:pt x="9" y="79"/>
                </a:cubicBezTo>
                <a:cubicBezTo>
                  <a:pt x="6" y="69"/>
                  <a:pt x="0" y="60"/>
                  <a:pt x="0" y="50"/>
                </a:cubicBezTo>
                <a:cubicBezTo>
                  <a:pt x="0" y="0"/>
                  <a:pt x="52" y="20"/>
                  <a:pt x="85" y="3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002587" y="2076420"/>
            <a:ext cx="10791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A</a:t>
            </a: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bnormal</a:t>
            </a:r>
            <a:endParaRPr lang="en-US" sz="1600" b="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000000"/>
                </a:solidFill>
                <a:latin typeface="+mj-lt"/>
              </a:rPr>
              <a:t>    cells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52797"/>
            <a:ext cx="8429624" cy="448866"/>
          </a:xfrm>
        </p:spPr>
        <p:txBody>
          <a:bodyPr>
            <a:normAutofit fontScale="90000"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The next step: Leverage an old paradigm to address the need</a:t>
            </a:r>
            <a:br>
              <a:rPr lang="en-GB" sz="2400" dirty="0" smtClean="0">
                <a:solidFill>
                  <a:srgbClr val="000000"/>
                </a:solidFill>
              </a:rPr>
            </a:br>
            <a:r>
              <a:rPr lang="en-GB" sz="2400" dirty="0" smtClean="0">
                <a:solidFill>
                  <a:srgbClr val="FF0000"/>
                </a:solidFill>
              </a:rPr>
              <a:t>The airway ‘field of injury’/ ‘field </a:t>
            </a:r>
            <a:r>
              <a:rPr lang="en-GB" sz="2400" dirty="0" err="1" smtClean="0">
                <a:solidFill>
                  <a:srgbClr val="FF0000"/>
                </a:solidFill>
              </a:rPr>
              <a:t>cancerization</a:t>
            </a:r>
            <a:r>
              <a:rPr lang="en-GB" sz="2400" dirty="0" smtClean="0">
                <a:solidFill>
                  <a:srgbClr val="FF0000"/>
                </a:solidFill>
              </a:rPr>
              <a:t>’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826000" cy="1460500"/>
          </a:xfrm>
        </p:spPr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GB" sz="1800" dirty="0" smtClean="0">
                <a:latin typeface="Times New Roman"/>
                <a:cs typeface="Times New Roman"/>
              </a:rPr>
              <a:t>Smoking (and other inhaled toxins) alters epithelial cell gene expression throughout the respiratory tract</a:t>
            </a:r>
          </a:p>
          <a:p>
            <a:pPr>
              <a:spcAft>
                <a:spcPts val="2400"/>
              </a:spcAft>
            </a:pPr>
            <a:endParaRPr lang="en-US" sz="2500" dirty="0"/>
          </a:p>
          <a:p>
            <a:pPr>
              <a:spcAft>
                <a:spcPts val="2400"/>
              </a:spcAft>
            </a:pPr>
            <a:endParaRPr lang="en-GB" sz="2000" dirty="0" smtClean="0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 flipV="1">
            <a:off x="6527800" y="2349500"/>
            <a:ext cx="1473200" cy="177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73600" y="4843418"/>
            <a:ext cx="4889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Billatos</a:t>
            </a:r>
            <a:r>
              <a:rPr lang="en-US" dirty="0" smtClean="0"/>
              <a:t> et al. Clinical Cancer Research </a:t>
            </a:r>
            <a:r>
              <a:rPr lang="en-US" dirty="0"/>
              <a:t>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752600"/>
            <a:ext cx="4559300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1800" dirty="0">
                <a:solidFill>
                  <a:schemeClr val="accent6"/>
                </a:solidFill>
                <a:latin typeface="Times New Roman"/>
                <a:cs typeface="Times New Roman"/>
              </a:rPr>
              <a:t>Aberrant airway epithelial </a:t>
            </a:r>
            <a:r>
              <a:rPr lang="en-GB" sz="1800" dirty="0">
                <a:solidFill>
                  <a:srgbClr val="FF0000"/>
                </a:solidFill>
                <a:latin typeface="Times New Roman"/>
                <a:cs typeface="Times New Roman"/>
              </a:rPr>
              <a:t>genomic response to and damage from smoking 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creates a </a:t>
            </a:r>
            <a:r>
              <a:rPr lang="en-US" sz="1800" u="sng" dirty="0">
                <a:solidFill>
                  <a:srgbClr val="FF0000"/>
                </a:solidFill>
                <a:latin typeface="Times New Roman"/>
                <a:cs typeface="Times New Roman"/>
              </a:rPr>
              <a:t>susceptible microenvironment for cancer initiation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800" dirty="0"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GB" sz="18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etiologic “field of injury”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7800" y="3314700"/>
            <a:ext cx="464820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There are molecular changes in </a:t>
            </a:r>
            <a:r>
              <a:rPr lang="en-US" sz="1800" dirty="0" err="1">
                <a:solidFill>
                  <a:srgbClr val="0000FF"/>
                </a:solidFill>
                <a:latin typeface="Times New Roman"/>
                <a:cs typeface="Times New Roman"/>
              </a:rPr>
              <a:t>cytologically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 normal cells that may reflect clonal expansion of cells from which the tumor ultimately develops or may be related to direct effects of the tumor on surrounding tissue: 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“</a:t>
            </a:r>
            <a:r>
              <a:rPr lang="en-US" sz="18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field </a:t>
            </a:r>
            <a:r>
              <a:rPr lang="en-US" sz="1800" b="1" u="sng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cancerization</a:t>
            </a:r>
            <a:r>
              <a:rPr lang="en-US" sz="18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”</a:t>
            </a:r>
            <a:endParaRPr lang="en-US" sz="1800" b="1" u="sng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6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152797"/>
            <a:ext cx="8429624" cy="44886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Our first investor on the journey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05-doris-duke-theredl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342241"/>
            <a:ext cx="2604373" cy="3648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8400" y="1854200"/>
            <a:ext cx="4533900" cy="1962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child of tobacco tycoon who died in 1925 </a:t>
            </a:r>
          </a:p>
          <a:p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eld the title of  “Richest  girl in the world” (age 13)</a:t>
            </a:r>
          </a:p>
          <a:p>
            <a:endParaRPr lang="en-US" dirty="0"/>
          </a:p>
          <a:p>
            <a:r>
              <a:rPr lang="en-US" dirty="0" smtClean="0"/>
              <a:t>Left 1.3 Billion to Charity when she died in 1993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Her foundation provided a career development award for the work in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3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902" y="559197"/>
            <a:ext cx="8770098" cy="448866"/>
          </a:xfrm>
        </p:spPr>
        <p:txBody>
          <a:bodyPr>
            <a:no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Developing a Bronchial airway gene expression biomarker of smoking and lung cancer via the </a:t>
            </a:r>
            <a:r>
              <a:rPr lang="en-GB" sz="2400" dirty="0" smtClean="0">
                <a:solidFill>
                  <a:schemeClr val="accent6"/>
                </a:solidFill>
              </a:rPr>
              <a:t>Doris Duke Charitable Foundation and NCI (R21 and R01)</a:t>
            </a:r>
            <a:endParaRPr lang="en-GB" sz="2400" dirty="0">
              <a:solidFill>
                <a:schemeClr val="accent6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85043" y="1235858"/>
            <a:ext cx="44181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+mj-lt"/>
              </a:rPr>
              <a:t>Smoking impacts </a:t>
            </a:r>
            <a:r>
              <a:rPr lang="en-US" sz="1600" b="1" dirty="0" smtClean="0">
                <a:solidFill>
                  <a:prstClr val="black"/>
                </a:solidFill>
                <a:latin typeface="+mj-lt"/>
              </a:rPr>
              <a:t>airway and microRNA gene expression</a:t>
            </a:r>
            <a:r>
              <a:rPr lang="en-US" sz="1600" b="1" baseline="30000" dirty="0" smtClean="0">
                <a:solidFill>
                  <a:prstClr val="black"/>
                </a:solidFill>
                <a:latin typeface="+mj-lt"/>
              </a:rPr>
              <a:t>1-3</a:t>
            </a:r>
            <a:endParaRPr lang="en-US" sz="1600" i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85043" y="2204728"/>
            <a:ext cx="42240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+mj-lt"/>
              </a:rPr>
              <a:t>Subset of changes are irreversible </a:t>
            </a:r>
            <a:r>
              <a:rPr lang="en-US" sz="1600" b="1" dirty="0" smtClean="0">
                <a:solidFill>
                  <a:prstClr val="black"/>
                </a:solidFill>
                <a:latin typeface="+mj-lt"/>
              </a:rPr>
              <a:t>upon cessation</a:t>
            </a:r>
            <a:r>
              <a:rPr lang="en-US" sz="1600" b="1" baseline="30000" dirty="0" smtClean="0">
                <a:solidFill>
                  <a:prstClr val="black"/>
                </a:solidFill>
                <a:latin typeface="+mj-lt"/>
              </a:rPr>
              <a:t>4</a:t>
            </a:r>
            <a:r>
              <a:rPr lang="en-US" sz="1600" b="1" dirty="0" smtClean="0">
                <a:solidFill>
                  <a:prstClr val="black"/>
                </a:solidFill>
                <a:latin typeface="+mj-lt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+mj-lt"/>
              </a:rPr>
            </a:br>
            <a:endParaRPr lang="en-US" sz="1600" i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85043" y="3173599"/>
            <a:ext cx="38965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1A036"/>
                </a:solidFill>
                <a:latin typeface="+mj-lt"/>
              </a:rPr>
              <a:t>Airway gene expression can serve </a:t>
            </a:r>
            <a:r>
              <a:rPr lang="en-US" sz="1600" b="1" dirty="0" smtClean="0">
                <a:solidFill>
                  <a:srgbClr val="41A036"/>
                </a:solidFill>
                <a:latin typeface="+mj-lt"/>
              </a:rPr>
              <a:t>as </a:t>
            </a:r>
            <a:br>
              <a:rPr lang="en-US" sz="1600" b="1" dirty="0" smtClean="0">
                <a:solidFill>
                  <a:srgbClr val="41A036"/>
                </a:solidFill>
                <a:latin typeface="+mj-lt"/>
              </a:rPr>
            </a:br>
            <a:r>
              <a:rPr lang="en-US" sz="1600" b="1" dirty="0" smtClean="0">
                <a:solidFill>
                  <a:srgbClr val="41A036"/>
                </a:solidFill>
                <a:latin typeface="+mj-lt"/>
              </a:rPr>
              <a:t>an </a:t>
            </a:r>
            <a:r>
              <a:rPr lang="en-US" sz="1600" b="1" dirty="0">
                <a:solidFill>
                  <a:srgbClr val="41A036"/>
                </a:solidFill>
                <a:latin typeface="+mj-lt"/>
              </a:rPr>
              <a:t>early diagnostic biomarker for </a:t>
            </a:r>
            <a:r>
              <a:rPr lang="en-US" sz="1600" b="1" dirty="0" smtClean="0">
                <a:solidFill>
                  <a:srgbClr val="41A036"/>
                </a:solidFill>
                <a:latin typeface="+mj-lt"/>
              </a:rPr>
              <a:t/>
            </a:r>
            <a:br>
              <a:rPr lang="en-US" sz="1600" b="1" dirty="0" smtClean="0">
                <a:solidFill>
                  <a:srgbClr val="41A036"/>
                </a:solidFill>
                <a:latin typeface="+mj-lt"/>
              </a:rPr>
            </a:br>
            <a:r>
              <a:rPr lang="en-US" sz="1600" b="1" dirty="0" smtClean="0">
                <a:solidFill>
                  <a:srgbClr val="41A036"/>
                </a:solidFill>
                <a:latin typeface="+mj-lt"/>
              </a:rPr>
              <a:t>lung cancer</a:t>
            </a:r>
            <a:r>
              <a:rPr lang="en-US" sz="1600" b="1" baseline="30000" dirty="0" smtClean="0">
                <a:solidFill>
                  <a:srgbClr val="41A036"/>
                </a:solidFill>
                <a:latin typeface="+mj-lt"/>
              </a:rPr>
              <a:t>5</a:t>
            </a:r>
            <a:r>
              <a:rPr lang="en-US" sz="1600" b="1" dirty="0" smtClean="0">
                <a:solidFill>
                  <a:srgbClr val="41A036"/>
                </a:solidFill>
                <a:latin typeface="+mj-lt"/>
              </a:rPr>
              <a:t>     </a:t>
            </a:r>
            <a:br>
              <a:rPr lang="en-US" sz="1600" b="1" dirty="0" smtClean="0">
                <a:solidFill>
                  <a:srgbClr val="41A036"/>
                </a:solidFill>
                <a:latin typeface="+mj-lt"/>
              </a:rPr>
            </a:br>
            <a:endParaRPr lang="en-US" sz="1600" i="1" dirty="0">
              <a:solidFill>
                <a:srgbClr val="41A036"/>
              </a:solidFill>
              <a:latin typeface="+mj-lt"/>
            </a:endParaRPr>
          </a:p>
        </p:txBody>
      </p:sp>
      <p:pic>
        <p:nvPicPr>
          <p:cNvPr id="9" name="Picture 2" descr="BronchSamp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36" y="1089660"/>
            <a:ext cx="3917392" cy="347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normal bro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35" y="1976019"/>
            <a:ext cx="1456162" cy="151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brush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23" y="1912707"/>
            <a:ext cx="1634422" cy="161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 flipH="1">
            <a:off x="7648575" y="3568373"/>
            <a:ext cx="87361" cy="456664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black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738166" y="4050436"/>
            <a:ext cx="24058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RNA</a:t>
            </a: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- </a:t>
            </a:r>
            <a:r>
              <a:rPr lang="en-US" sz="1400" dirty="0" err="1">
                <a:solidFill>
                  <a:prstClr val="black"/>
                </a:solidFill>
                <a:latin typeface="+mj-lt"/>
              </a:rPr>
              <a:t>Affymetrix</a:t>
            </a:r>
            <a:r>
              <a:rPr lang="en-US" sz="1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microarray (~22,500 transcripts)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1031443" y="4849997"/>
            <a:ext cx="7755369" cy="2272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130000"/>
              <a:buFont typeface="Arial" panose="020B0604020202020204" pitchFamily="34" charset="0"/>
              <a:buNone/>
              <a:defRPr sz="1200" b="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sz="1000" i="0" dirty="0" smtClean="0"/>
              <a:t>1. </a:t>
            </a:r>
            <a:r>
              <a:rPr lang="en-GB" sz="1000" i="0" dirty="0" err="1" smtClean="0"/>
              <a:t>Spira</a:t>
            </a:r>
            <a:r>
              <a:rPr lang="en-GB" sz="1000" i="0" dirty="0" smtClean="0"/>
              <a:t> </a:t>
            </a:r>
            <a:r>
              <a:rPr lang="en-GB" sz="1000" i="0" dirty="0"/>
              <a:t>et al. PNAS 2004;101:10143-48; 2. Shah et al. NAR 2005;33:D573-79; 3. </a:t>
            </a:r>
            <a:r>
              <a:rPr lang="en-GB" sz="1000" i="0" dirty="0" err="1"/>
              <a:t>Schembri</a:t>
            </a:r>
            <a:r>
              <a:rPr lang="en-GB" sz="1000" i="0" dirty="0"/>
              <a:t> et al. PNAS</a:t>
            </a:r>
            <a:r>
              <a:rPr lang="en-US" sz="1000" i="0" dirty="0">
                <a:solidFill>
                  <a:srgbClr val="000000"/>
                </a:solidFill>
              </a:rPr>
              <a:t> 2009:106:2319-24; </a:t>
            </a:r>
          </a:p>
          <a:p>
            <a:pPr algn="r">
              <a:spcBef>
                <a:spcPts val="0"/>
              </a:spcBef>
            </a:pPr>
            <a:r>
              <a:rPr lang="en-US" sz="1000" i="0" dirty="0">
                <a:solidFill>
                  <a:srgbClr val="000000"/>
                </a:solidFill>
              </a:rPr>
              <a:t>4. </a:t>
            </a:r>
            <a:r>
              <a:rPr lang="en-US" sz="1000" i="0" dirty="0" err="1">
                <a:solidFill>
                  <a:srgbClr val="000000"/>
                </a:solidFill>
              </a:rPr>
              <a:t>Beane</a:t>
            </a:r>
            <a:r>
              <a:rPr lang="en-US" sz="1000" i="0" dirty="0">
                <a:solidFill>
                  <a:srgbClr val="000000"/>
                </a:solidFill>
              </a:rPr>
              <a:t> et al. Genome Biology 2007;8:R201; 5. </a:t>
            </a:r>
            <a:r>
              <a:rPr lang="en-US" sz="1000" i="0" dirty="0" err="1">
                <a:solidFill>
                  <a:srgbClr val="000000"/>
                </a:solidFill>
              </a:rPr>
              <a:t>Spira</a:t>
            </a:r>
            <a:r>
              <a:rPr lang="en-US" sz="1000" i="0" dirty="0">
                <a:solidFill>
                  <a:srgbClr val="000000"/>
                </a:solidFill>
              </a:rPr>
              <a:t> et al. Nature Medicine 2007;13:361-366; </a:t>
            </a:r>
            <a:r>
              <a:rPr lang="en-US" sz="1000" i="0" dirty="0" smtClean="0">
                <a:solidFill>
                  <a:srgbClr val="000000"/>
                </a:solidFill>
              </a:rPr>
              <a:t>6</a:t>
            </a:r>
            <a:endParaRPr lang="en-US" sz="1000" i="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600" y="3962400"/>
            <a:ext cx="3606800" cy="304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R21 grant (2003) followed by R01 (2005)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574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34144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2400" b="1" i="1" dirty="0" smtClean="0"/>
              <a:t>NIH/foundation support*</a:t>
            </a:r>
          </a:p>
          <a:p>
            <a:endParaRPr lang="en-US" sz="2400" b="1" i="1" dirty="0" smtClean="0"/>
          </a:p>
          <a:p>
            <a:pPr marL="742950" indent="-742950">
              <a:buAutoNum type="arabicPeriod"/>
            </a:pPr>
            <a:r>
              <a:rPr lang="en-US" sz="2400" b="1" i="1" dirty="0" smtClean="0"/>
              <a:t>License to existing molecular diagnostics company</a:t>
            </a:r>
          </a:p>
          <a:p>
            <a:endParaRPr lang="en-US" sz="2400" b="1" i="1" dirty="0" smtClean="0"/>
          </a:p>
          <a:p>
            <a:pPr marL="742950" indent="-742950">
              <a:buAutoNum type="arabicPeriod"/>
            </a:pPr>
            <a:r>
              <a:rPr lang="en-US" sz="2400" i="1" dirty="0" smtClean="0"/>
              <a:t>Startup company and raise venture capital (VC) financing</a:t>
            </a:r>
          </a:p>
          <a:p>
            <a:pPr marL="742950" indent="-742950">
              <a:buAutoNum type="arabicPeriod"/>
            </a:pPr>
            <a:endParaRPr lang="en-US" sz="2400" i="1" dirty="0"/>
          </a:p>
          <a:p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Next Step on the journey: </a:t>
            </a:r>
          </a:p>
          <a:p>
            <a:pPr algn="ctr"/>
            <a:r>
              <a:rPr lang="en-US" sz="3200" b="1" dirty="0" smtClean="0"/>
              <a:t>Avoiding “the valley of death”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201" y="1370943"/>
            <a:ext cx="88018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Our </a:t>
            </a:r>
            <a:r>
              <a:rPr lang="en-US" sz="2400" dirty="0" smtClean="0"/>
              <a:t>options in 2007 </a:t>
            </a:r>
            <a:r>
              <a:rPr lang="en-US" sz="2400" dirty="0"/>
              <a:t>for </a:t>
            </a:r>
            <a:r>
              <a:rPr lang="en-US" sz="2400" dirty="0" smtClean="0"/>
              <a:t>conducting </a:t>
            </a:r>
            <a:r>
              <a:rPr lang="en-US" sz="2400" u="sng" dirty="0" smtClean="0"/>
              <a:t>a phase-4 prospective validation study</a:t>
            </a:r>
            <a:r>
              <a:rPr lang="en-US" sz="2400" dirty="0" smtClean="0"/>
              <a:t> in the </a:t>
            </a:r>
            <a:r>
              <a:rPr lang="en-US" sz="2400" u="sng" dirty="0" smtClean="0"/>
              <a:t>intended use population </a:t>
            </a:r>
            <a:r>
              <a:rPr lang="en-US" sz="2400" dirty="0" smtClean="0"/>
              <a:t>to move </a:t>
            </a:r>
            <a:r>
              <a:rPr lang="en-US" sz="2400" dirty="0"/>
              <a:t>this </a:t>
            </a:r>
            <a:r>
              <a:rPr lang="en-US" sz="2400" dirty="0" smtClean="0"/>
              <a:t>biomarker into </a:t>
            </a:r>
            <a:r>
              <a:rPr lang="en-US" sz="2400" dirty="0"/>
              <a:t>the clinic where it can benefit patients</a:t>
            </a:r>
            <a:r>
              <a:rPr lang="en-US" sz="2400" dirty="0" smtClean="0"/>
              <a:t>: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482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ight Arrow 66"/>
          <p:cNvSpPr/>
          <p:nvPr/>
        </p:nvSpPr>
        <p:spPr>
          <a:xfrm>
            <a:off x="-24723" y="2584447"/>
            <a:ext cx="9168723" cy="95885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3124200" y="2006597"/>
            <a:ext cx="0" cy="965096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613064" y="2001850"/>
            <a:ext cx="0" cy="929027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76622" y="1546759"/>
            <a:ext cx="0" cy="135115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52403" y="977897"/>
            <a:ext cx="0" cy="195897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49401" y="2978147"/>
            <a:ext cx="0" cy="177165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10266" y="3035297"/>
            <a:ext cx="0" cy="1036485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34732" y="1320797"/>
            <a:ext cx="0" cy="1572587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30900" y="2006596"/>
            <a:ext cx="0" cy="97629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553200" y="3206747"/>
            <a:ext cx="0" cy="776251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5029215" y="3892546"/>
            <a:ext cx="1676400" cy="6286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Validation of biomarker in AEGIS 1 trial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26715" y="1112161"/>
            <a:ext cx="2111685" cy="668381"/>
          </a:xfrm>
          <a:prstGeom prst="roundRect">
            <a:avLst>
              <a:gd name="adj" fmla="val 12399"/>
            </a:avLst>
          </a:prstGeom>
          <a:solidFill>
            <a:schemeClr val="accent6">
              <a:lumMod val="60000"/>
              <a:lumOff val="40000"/>
            </a:scheme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BU provides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space, money  &amp;  </a:t>
            </a:r>
            <a:r>
              <a:rPr lang="en-US" b="1" u="sng" dirty="0" smtClean="0">
                <a:solidFill>
                  <a:schemeClr val="tx1"/>
                </a:solidFill>
              </a:rPr>
              <a:t>management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676400" y="3956048"/>
            <a:ext cx="2895601" cy="457200"/>
          </a:xfrm>
          <a:prstGeom prst="roundRect">
            <a:avLst/>
          </a:prstGeom>
          <a:solidFill>
            <a:srgbClr val="FAC090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Name change to </a:t>
            </a:r>
            <a:r>
              <a:rPr lang="en-US" b="1" dirty="0" err="1" smtClean="0">
                <a:solidFill>
                  <a:schemeClr val="tx1"/>
                </a:solidFill>
              </a:rPr>
              <a:t>AllegroDx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48001" y="1606547"/>
            <a:ext cx="1828800" cy="68489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C0033"/>
                </a:solidFill>
              </a:rPr>
              <a:t>SBIR grant awarded by NCI </a:t>
            </a:r>
            <a:endParaRPr lang="en-US" b="1" dirty="0">
              <a:solidFill>
                <a:srgbClr val="CC0033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978413" y="1777997"/>
            <a:ext cx="1219200" cy="8572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Raised another VC round of financing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2920997"/>
            <a:ext cx="1280748" cy="285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2007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295400" y="2920997"/>
            <a:ext cx="1143000" cy="2834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2008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38400" y="2920997"/>
            <a:ext cx="1066800" cy="2834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2009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505200" y="2933699"/>
            <a:ext cx="889000" cy="2707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2010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406900" y="2920999"/>
            <a:ext cx="952500" cy="266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2011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334000" y="2908297"/>
            <a:ext cx="1143000" cy="2834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28600" y="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road “less traveled” </a:t>
            </a:r>
            <a:endParaRPr lang="en-US" sz="2400" b="1" dirty="0"/>
          </a:p>
        </p:txBody>
      </p:sp>
      <p:sp>
        <p:nvSpPr>
          <p:cNvPr id="61" name="Rounded Rectangle 60"/>
          <p:cNvSpPr/>
          <p:nvPr/>
        </p:nvSpPr>
        <p:spPr>
          <a:xfrm>
            <a:off x="2667000" y="664819"/>
            <a:ext cx="1346201" cy="85600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2 clinical trials launched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3902" y="664819"/>
            <a:ext cx="2440698" cy="31307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ExproDx</a:t>
            </a:r>
            <a:r>
              <a:rPr lang="en-US" dirty="0" smtClean="0">
                <a:solidFill>
                  <a:schemeClr val="tx1"/>
                </a:solidFill>
              </a:rPr>
              <a:t> founded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87772" y="1895470"/>
            <a:ext cx="1926828" cy="39008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Biomarker IP licensed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481667" y="4521205"/>
            <a:ext cx="2133600" cy="54609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</a:t>
            </a:r>
            <a:r>
              <a:rPr lang="en-US" b="1" dirty="0" smtClean="0">
                <a:solidFill>
                  <a:schemeClr val="tx1"/>
                </a:solidFill>
              </a:rPr>
              <a:t>irst round of VC financing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489700" y="2908297"/>
            <a:ext cx="762000" cy="2834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2013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350001" y="1520822"/>
            <a:ext cx="1498602" cy="714375"/>
          </a:xfrm>
          <a:prstGeom prst="roundRect">
            <a:avLst>
              <a:gd name="adj" fmla="val 6994"/>
            </a:avLst>
          </a:prstGeom>
          <a:solidFill>
            <a:srgbClr val="FAC090"/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Validation of biomarker in AEGIS 2 trial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7670800" y="2235196"/>
            <a:ext cx="0" cy="833402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251700" y="2920997"/>
            <a:ext cx="762000" cy="285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2014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7920567" y="3179039"/>
            <a:ext cx="0" cy="776251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809710" y="3892546"/>
            <a:ext cx="1740590" cy="628658"/>
          </a:xfrm>
          <a:prstGeom prst="roundRect">
            <a:avLst/>
          </a:prstGeom>
          <a:solidFill>
            <a:srgbClr val="FAC090"/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Acquired by </a:t>
            </a:r>
            <a:r>
              <a:rPr lang="en-US" b="1" dirty="0" err="1" smtClean="0">
                <a:solidFill>
                  <a:schemeClr val="tx1"/>
                </a:solidFill>
              </a:rPr>
              <a:t>Veracyte</a:t>
            </a:r>
            <a:r>
              <a:rPr lang="en-US" b="1" dirty="0" smtClean="0">
                <a:solidFill>
                  <a:schemeClr val="tx1"/>
                </a:solidFill>
              </a:rPr>
              <a:t> Inc.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962900" y="2933700"/>
            <a:ext cx="800100" cy="273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2015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8504766" y="1320797"/>
            <a:ext cx="0" cy="1576352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5926662" y="779751"/>
            <a:ext cx="3021567" cy="66481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Percepta</a:t>
            </a:r>
            <a:r>
              <a:rPr lang="en-US" b="1" baseline="30000" dirty="0" err="1" smtClean="0">
                <a:solidFill>
                  <a:schemeClr val="tx1"/>
                </a:solidFill>
              </a:rPr>
              <a:t>TM</a:t>
            </a:r>
            <a:r>
              <a:rPr lang="en-US" b="1" dirty="0" smtClean="0">
                <a:solidFill>
                  <a:schemeClr val="tx1"/>
                </a:solidFill>
              </a:rPr>
              <a:t> product launch and NEJM publication of AEGIS trials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2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rd Lung Disease Summit">
  <a:themeElements>
    <a:clrScheme name="3rd Lu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1A036"/>
      </a:accent1>
      <a:accent2>
        <a:srgbClr val="FFB31B"/>
      </a:accent2>
      <a:accent3>
        <a:srgbClr val="00ACC4"/>
      </a:accent3>
      <a:accent4>
        <a:srgbClr val="616163"/>
      </a:accent4>
      <a:accent5>
        <a:srgbClr val="BFBFBF"/>
      </a:accent5>
      <a:accent6>
        <a:srgbClr val="CC0033"/>
      </a:accent6>
      <a:hlink>
        <a:srgbClr val="0079AD"/>
      </a:hlink>
      <a:folHlink>
        <a:srgbClr val="D8492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17091</TotalTime>
  <Words>1590</Words>
  <Application>Microsoft Macintosh PowerPoint</Application>
  <PresentationFormat>On-screen Show (16:9)</PresentationFormat>
  <Paragraphs>273</Paragraphs>
  <Slides>26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3rd Lung Disease Summit</vt:lpstr>
      <vt:lpstr>Document</vt:lpstr>
      <vt:lpstr>  From Bench to Boardroom to Bedside: An Airway gene-expression biomarker’s 15-year journey   Accelerating biomarker validation/implementation via academic-industry-federal partnerships</vt:lpstr>
      <vt:lpstr>Disclosures</vt:lpstr>
      <vt:lpstr>PowerPoint Presentation</vt:lpstr>
      <vt:lpstr> Bronchial Airway Genomic Biomarker was developed to address specific clinical unmet need: start with a TPP</vt:lpstr>
      <vt:lpstr>The next step: Leverage an old paradigm to address the need The airway ‘field of injury’/ ‘field cancerization’ </vt:lpstr>
      <vt:lpstr>Our first investor on the journey</vt:lpstr>
      <vt:lpstr>Developing a Bronchial airway gene expression biomarker of smoking and lung cancer via the Doris Duke Charitable Foundation and NCI (R21 and R01)</vt:lpstr>
      <vt:lpstr>PowerPoint Presentation</vt:lpstr>
      <vt:lpstr>PowerPoint Presentation</vt:lpstr>
      <vt:lpstr>The elevator pitch!</vt:lpstr>
      <vt:lpstr>PowerPoint Presentation</vt:lpstr>
      <vt:lpstr>Prospective Validation of Bronchial Genomic Classifier (23 genes) in the  Airway Epithelium Gene Expression In the DiagnosiS of Lung Cancer  (AEGIS I and AEGIS II) clinical trials </vt:lpstr>
      <vt:lpstr>The key step: A prospective clinical validation in the intended use population: AEGIS Study </vt:lpstr>
      <vt:lpstr>How the bronchial genomic classifier can impact the diagnostic workup</vt:lpstr>
      <vt:lpstr>The most challenging step that Veracyte helped overcome:  Developing a chain of evidence needed to move Molecular Diagnostics into the clinic via 3rd party payers</vt:lpstr>
      <vt:lpstr>The Percepta registry</vt:lpstr>
      <vt:lpstr>Results of Registry to Date</vt:lpstr>
      <vt:lpstr>Case</vt:lpstr>
      <vt:lpstr>Extending the “field” to the nasal epithelium via EDRN </vt:lpstr>
      <vt:lpstr>Potential clinical applications for a nasal biomarker</vt:lpstr>
      <vt:lpstr>PowerPoint Presentation</vt:lpstr>
      <vt:lpstr>PowerPoint Presentation</vt:lpstr>
      <vt:lpstr>Potential clinical applications for a nasal biomarker</vt:lpstr>
      <vt:lpstr>The potential for the “field” to predict future lung cancer development from mouse model (Gprc5a-/-)</vt:lpstr>
      <vt:lpstr>Summary of lessons learned</vt:lpstr>
      <vt:lpstr>The team</vt:lpstr>
    </vt:vector>
  </TitlesOfParts>
  <Company>Interpublic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Yee, John (MAN-MCM)</dc:creator>
  <cp:lastModifiedBy>BUMC</cp:lastModifiedBy>
  <cp:revision>443</cp:revision>
  <dcterms:created xsi:type="dcterms:W3CDTF">2015-09-09T11:23:48Z</dcterms:created>
  <dcterms:modified xsi:type="dcterms:W3CDTF">2018-03-06T21:05:12Z</dcterms:modified>
</cp:coreProperties>
</file>