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1" r:id="rId2"/>
    <p:sldId id="275" r:id="rId3"/>
    <p:sldId id="262" r:id="rId4"/>
    <p:sldId id="257" r:id="rId5"/>
    <p:sldId id="259" r:id="rId6"/>
    <p:sldId id="279" r:id="rId7"/>
    <p:sldId id="276" r:id="rId8"/>
    <p:sldId id="263" r:id="rId9"/>
    <p:sldId id="273" r:id="rId10"/>
    <p:sldId id="281" r:id="rId11"/>
    <p:sldId id="269" r:id="rId12"/>
    <p:sldId id="270" r:id="rId13"/>
    <p:sldId id="271" r:id="rId14"/>
    <p:sldId id="272"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9933FF"/>
    <a:srgbClr val="FF9933"/>
    <a:srgbClr val="75C2DD"/>
    <a:srgbClr val="00B0F0"/>
    <a:srgbClr val="000000"/>
    <a:srgbClr val="00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429" autoAdjust="0"/>
  </p:normalViewPr>
  <p:slideViewPr>
    <p:cSldViewPr snapToGrid="0">
      <p:cViewPr varScale="1">
        <p:scale>
          <a:sx n="148" d="100"/>
          <a:sy n="148" d="100"/>
        </p:scale>
        <p:origin x="71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409905283599E-2"/>
          <c:y val="0.161058046973138"/>
          <c:w val="0.91671402487732501"/>
          <c:h val="0.71311421912064699"/>
        </c:manualLayout>
      </c:layout>
      <c:barChart>
        <c:barDir val="col"/>
        <c:grouping val="stacked"/>
        <c:varyColors val="0"/>
        <c:ser>
          <c:idx val="0"/>
          <c:order val="0"/>
          <c:tx>
            <c:strRef>
              <c:f>Sheet1!$B$1</c:f>
              <c:strCache>
                <c:ptCount val="1"/>
                <c:pt idx="0">
                  <c:v>Appropriations</c:v>
                </c:pt>
              </c:strCache>
            </c:strRef>
          </c:tx>
          <c:spPr>
            <a:solidFill>
              <a:srgbClr val="319FBE"/>
            </a:solidFill>
            <a:ln w="127000">
              <a:noFill/>
            </a:ln>
            <a:effectLst>
              <a:outerShdw blurRad="50800" dist="38100" dir="13500000" algn="br" rotWithShape="0">
                <a:prstClr val="black">
                  <a:alpha val="40000"/>
                </a:prstClr>
              </a:outerShdw>
            </a:effectLst>
            <a:scene3d>
              <a:camera prst="orthographicFront"/>
              <a:lightRig rig="threePt" dir="t"/>
            </a:scene3d>
          </c:spPr>
          <c:invertIfNegative val="0"/>
          <c:dPt>
            <c:idx val="0"/>
            <c:invertIfNegative val="0"/>
            <c:bubble3D val="0"/>
            <c:spPr>
              <a:solidFill>
                <a:srgbClr val="319FBE"/>
              </a:solidFill>
              <a:ln w="209550" cap="rnd">
                <a:noFill/>
                <a:round/>
              </a:ln>
              <a:effectLst>
                <a:outerShdw blurRad="50800" dist="38100" dir="13500000" algn="br"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B62F-48FD-B157-E163E9121432}"/>
              </c:ext>
            </c:extLst>
          </c:dPt>
          <c:dPt>
            <c:idx val="5"/>
            <c:invertIfNegative val="0"/>
            <c:bubble3D val="0"/>
            <c:spPr>
              <a:pattFill prst="pct90">
                <a:fgClr>
                  <a:srgbClr val="319FBE"/>
                </a:fgClr>
                <a:bgClr>
                  <a:schemeClr val="bg1"/>
                </a:bgClr>
              </a:pattFill>
              <a:ln w="127000">
                <a:noFill/>
              </a:ln>
              <a:effectLst>
                <a:outerShdw blurRad="50800" dist="38100" dir="13500000" algn="br"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F776-40DF-9957-E98999B1E94B}"/>
              </c:ext>
            </c:extLst>
          </c:dPt>
          <c:dPt>
            <c:idx val="6"/>
            <c:invertIfNegative val="0"/>
            <c:bubble3D val="0"/>
            <c:spPr>
              <a:pattFill prst="pct90">
                <a:fgClr>
                  <a:srgbClr val="319FBE"/>
                </a:fgClr>
                <a:bgClr>
                  <a:schemeClr val="bg1"/>
                </a:bgClr>
              </a:pattFill>
              <a:ln w="127000">
                <a:noFill/>
              </a:ln>
              <a:effectLst>
                <a:outerShdw blurRad="50800" dist="38100" dir="13500000" algn="br"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F776-40DF-9957-E98999B1E94B}"/>
              </c:ext>
            </c:extLst>
          </c:dPt>
          <c:dPt>
            <c:idx val="7"/>
            <c:invertIfNegative val="0"/>
            <c:bubble3D val="0"/>
            <c:spPr>
              <a:pattFill prst="pct90">
                <a:fgClr>
                  <a:srgbClr val="319FBE"/>
                </a:fgClr>
                <a:bgClr>
                  <a:schemeClr val="bg1"/>
                </a:bgClr>
              </a:pattFill>
              <a:ln w="127000">
                <a:noFill/>
              </a:ln>
              <a:effectLst>
                <a:outerShdw blurRad="50800" dist="38100" dir="13500000" algn="br"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6-F776-40DF-9957-E98999B1E94B}"/>
              </c:ext>
            </c:extLst>
          </c:dPt>
          <c:dLbls>
            <c:numFmt formatCode="&quot;$&quot;#,##0" sourceLinked="0"/>
            <c:spPr>
              <a:noFill/>
              <a:ln>
                <a:noFill/>
              </a:ln>
              <a:effectLst/>
            </c:spPr>
            <c:txPr>
              <a:bodyPr rot="0" spcFirstLastPara="1" vertOverflow="ellipsis" vert="horz" wrap="square" lIns="38100" tIns="19050" rIns="38100" bIns="19050" anchor="t" anchorCtr="0">
                <a:spAutoFit/>
              </a:bodyPr>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FY 2013</c:v>
                </c:pt>
                <c:pt idx="1">
                  <c:v>FY 2014</c:v>
                </c:pt>
                <c:pt idx="2">
                  <c:v>FY 2015</c:v>
                </c:pt>
                <c:pt idx="3">
                  <c:v>FY 2016</c:v>
                </c:pt>
                <c:pt idx="4">
                  <c:v>FY 2017</c:v>
                </c:pt>
                <c:pt idx="5">
                  <c:v>FY 2018 President's Budget</c:v>
                </c:pt>
                <c:pt idx="6">
                  <c:v>FY 2018 House Allowance</c:v>
                </c:pt>
                <c:pt idx="7">
                  <c:v>FY 2018 Senate Allowance</c:v>
                </c:pt>
              </c:strCache>
            </c:strRef>
          </c:cat>
          <c:val>
            <c:numRef>
              <c:f>Sheet1!$B$2:$B$9</c:f>
              <c:numCache>
                <c:formatCode>_("$"* #,##0_);_("$"* \(#,##0\);_("$"* "-"_);_(@_)</c:formatCode>
                <c:ptCount val="8"/>
                <c:pt idx="0">
                  <c:v>4818</c:v>
                </c:pt>
                <c:pt idx="1">
                  <c:v>4923</c:v>
                </c:pt>
                <c:pt idx="2">
                  <c:v>4950</c:v>
                </c:pt>
                <c:pt idx="3">
                  <c:v>5215</c:v>
                </c:pt>
                <c:pt idx="4">
                  <c:v>5389</c:v>
                </c:pt>
                <c:pt idx="5">
                  <c:v>4174</c:v>
                </c:pt>
                <c:pt idx="6">
                  <c:v>5471</c:v>
                </c:pt>
                <c:pt idx="7">
                  <c:v>5558</c:v>
                </c:pt>
              </c:numCache>
            </c:numRef>
          </c:val>
          <c:extLst>
            <c:ext xmlns:c16="http://schemas.microsoft.com/office/drawing/2014/chart" uri="{C3380CC4-5D6E-409C-BE32-E72D297353CC}">
              <c16:uniqueId val="{00000002-B62F-48FD-B157-E163E9121432}"/>
            </c:ext>
          </c:extLst>
        </c:ser>
        <c:ser>
          <c:idx val="1"/>
          <c:order val="1"/>
          <c:tx>
            <c:strRef>
              <c:f>Sheet1!$C$1</c:f>
              <c:strCache>
                <c:ptCount val="1"/>
                <c:pt idx="0">
                  <c:v>Moonshot</c:v>
                </c:pt>
              </c:strCache>
            </c:strRef>
          </c:tx>
          <c:spPr>
            <a:solidFill>
              <a:srgbClr val="FF5F00"/>
            </a:solidFill>
            <a:ln w="127000">
              <a:noFill/>
            </a:ln>
            <a:effectLst>
              <a:outerShdw blurRad="50800" dist="38100" dir="13500000" algn="br" rotWithShape="0">
                <a:prstClr val="black">
                  <a:alpha val="40000"/>
                </a:prstClr>
              </a:outerShdw>
            </a:effectLst>
            <a:scene3d>
              <a:camera prst="orthographicFront"/>
              <a:lightRig rig="threePt" dir="t"/>
            </a:scene3d>
          </c:spPr>
          <c:invertIfNegative val="0"/>
          <c:dPt>
            <c:idx val="5"/>
            <c:invertIfNegative val="0"/>
            <c:bubble3D val="0"/>
            <c:spPr>
              <a:pattFill prst="pct75">
                <a:fgClr>
                  <a:srgbClr val="FF5F00"/>
                </a:fgClr>
                <a:bgClr>
                  <a:schemeClr val="bg1"/>
                </a:bgClr>
              </a:pattFill>
              <a:ln w="127000">
                <a:noFill/>
              </a:ln>
              <a:effectLst>
                <a:outerShdw blurRad="50800" dist="38100" dir="13500000" algn="br"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4-F776-40DF-9957-E98999B1E94B}"/>
              </c:ext>
            </c:extLst>
          </c:dPt>
          <c:dPt>
            <c:idx val="6"/>
            <c:invertIfNegative val="0"/>
            <c:bubble3D val="0"/>
            <c:spPr>
              <a:pattFill prst="pct75">
                <a:fgClr>
                  <a:srgbClr val="FF5F00"/>
                </a:fgClr>
                <a:bgClr>
                  <a:schemeClr val="bg1"/>
                </a:bgClr>
              </a:pattFill>
              <a:ln w="127000">
                <a:noFill/>
              </a:ln>
              <a:effectLst>
                <a:outerShdw blurRad="50800" dist="38100" dir="13500000" algn="br"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8-F776-40DF-9957-E98999B1E94B}"/>
              </c:ext>
            </c:extLst>
          </c:dPt>
          <c:dPt>
            <c:idx val="7"/>
            <c:invertIfNegative val="0"/>
            <c:bubble3D val="0"/>
            <c:spPr>
              <a:pattFill prst="pct75">
                <a:fgClr>
                  <a:srgbClr val="FF5F00"/>
                </a:fgClr>
                <a:bgClr>
                  <a:schemeClr val="bg1"/>
                </a:bgClr>
              </a:pattFill>
              <a:ln w="127000">
                <a:noFill/>
              </a:ln>
              <a:effectLst>
                <a:outerShdw blurRad="50800" dist="38100" dir="13500000" algn="br"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F776-40DF-9957-E98999B1E94B}"/>
              </c:ext>
            </c:extLst>
          </c:dPt>
          <c:cat>
            <c:strRef>
              <c:f>Sheet1!$A$2:$A$9</c:f>
              <c:strCache>
                <c:ptCount val="8"/>
                <c:pt idx="0">
                  <c:v>FY 2013</c:v>
                </c:pt>
                <c:pt idx="1">
                  <c:v>FY 2014</c:v>
                </c:pt>
                <c:pt idx="2">
                  <c:v>FY 2015</c:v>
                </c:pt>
                <c:pt idx="3">
                  <c:v>FY 2016</c:v>
                </c:pt>
                <c:pt idx="4">
                  <c:v>FY 2017</c:v>
                </c:pt>
                <c:pt idx="5">
                  <c:v>FY 2018 President's Budget</c:v>
                </c:pt>
                <c:pt idx="6">
                  <c:v>FY 2018 House Allowance</c:v>
                </c:pt>
                <c:pt idx="7">
                  <c:v>FY 2018 Senate Allowance</c:v>
                </c:pt>
              </c:strCache>
            </c:strRef>
          </c:cat>
          <c:val>
            <c:numRef>
              <c:f>Sheet1!$C$2:$C$9</c:f>
              <c:numCache>
                <c:formatCode>General</c:formatCode>
                <c:ptCount val="8"/>
                <c:pt idx="4" formatCode="_(&quot;$&quot;* #,##0_);_(&quot;$&quot;* \(#,##0\);_(&quot;$&quot;* &quot;-&quot;_);_(@_)">
                  <c:v>300</c:v>
                </c:pt>
                <c:pt idx="5" formatCode="_(&quot;$&quot;* #,##0_);_(&quot;$&quot;* \(#,##0\);_(&quot;$&quot;* &quot;-&quot;_);_(@_)">
                  <c:v>300</c:v>
                </c:pt>
                <c:pt idx="6" formatCode="_(&quot;$&quot;* #,##0_);_(&quot;$&quot;* \(#,##0\);_(&quot;$&quot;* &quot;-&quot;_);_(@_)">
                  <c:v>300</c:v>
                </c:pt>
                <c:pt idx="7" formatCode="_(&quot;$&quot;* #,##0_);_(&quot;$&quot;* \(#,##0\);_(&quot;$&quot;* &quot;-&quot;_);_(@_)">
                  <c:v>300</c:v>
                </c:pt>
              </c:numCache>
            </c:numRef>
          </c:val>
          <c:extLst>
            <c:ext xmlns:c16="http://schemas.microsoft.com/office/drawing/2014/chart" uri="{C3380CC4-5D6E-409C-BE32-E72D297353CC}">
              <c16:uniqueId val="{00000003-B62F-48FD-B157-E163E9121432}"/>
            </c:ext>
          </c:extLst>
        </c:ser>
        <c:dLbls>
          <c:showLegendKey val="0"/>
          <c:showVal val="0"/>
          <c:showCatName val="0"/>
          <c:showSerName val="0"/>
          <c:showPercent val="0"/>
          <c:showBubbleSize val="0"/>
        </c:dLbls>
        <c:gapWidth val="33"/>
        <c:overlap val="100"/>
        <c:axId val="-1668057888"/>
        <c:axId val="-1668055840"/>
      </c:barChart>
      <c:catAx>
        <c:axId val="-1668057888"/>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cap="none" spc="0" normalizeH="0" baseline="0">
                <a:solidFill>
                  <a:schemeClr val="bg1"/>
                </a:solidFill>
                <a:effectLst>
                  <a:outerShdw blurRad="38100" dist="38100" dir="2700000" algn="tl">
                    <a:srgbClr val="000000">
                      <a:alpha val="43137"/>
                    </a:srgbClr>
                  </a:outerShdw>
                </a:effectLst>
                <a:latin typeface="Helvetica" charset="0"/>
                <a:ea typeface="Helvetica" charset="0"/>
                <a:cs typeface="Helvetica" charset="0"/>
              </a:defRPr>
            </a:pPr>
            <a:endParaRPr lang="en-US"/>
          </a:p>
        </c:txPr>
        <c:crossAx val="-1668055840"/>
        <c:crosses val="autoZero"/>
        <c:auto val="1"/>
        <c:lblAlgn val="ctr"/>
        <c:lblOffset val="100"/>
        <c:noMultiLvlLbl val="0"/>
      </c:catAx>
      <c:valAx>
        <c:axId val="-1668055840"/>
        <c:scaling>
          <c:orientation val="minMax"/>
          <c:max val="6000"/>
        </c:scaling>
        <c:delete val="0"/>
        <c:axPos val="l"/>
        <c:majorGridlines>
          <c:spPr>
            <a:ln w="9525" cap="flat" cmpd="sng" algn="ctr">
              <a:noFill/>
              <a:round/>
            </a:ln>
            <a:effectLst/>
          </c:spPr>
        </c:majorGridlines>
        <c:minorGridlines>
          <c:spPr>
            <a:ln w="9525" cap="flat" cmpd="sng" algn="ctr">
              <a:noFill/>
              <a:round/>
            </a:ln>
            <a:effectLst/>
          </c:spPr>
        </c:min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Helvetica" charset="0"/>
                <a:ea typeface="Helvetica" charset="0"/>
                <a:cs typeface="Helvetica" charset="0"/>
              </a:defRPr>
            </a:pPr>
            <a:endParaRPr lang="en-US"/>
          </a:p>
        </c:txPr>
        <c:crossAx val="-1668057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949CF-07DC-4A80-AA86-A0A148509DDC}" type="doc">
      <dgm:prSet loTypeId="urn:microsoft.com/office/officeart/2005/8/layout/pList2" loCatId="list" qsTypeId="urn:microsoft.com/office/officeart/2005/8/quickstyle/simple1" qsCatId="simple" csTypeId="urn:microsoft.com/office/officeart/2005/8/colors/colorful1" csCatId="colorful" phldr="1"/>
      <dgm:spPr/>
    </dgm:pt>
    <dgm:pt modelId="{436F5A09-85D2-4C25-8EFC-3BE910FA2105}">
      <dgm:prSet phldrT="[Text]"/>
      <dgm:spPr>
        <a:solidFill>
          <a:srgbClr val="33CCCC"/>
        </a:solidFill>
        <a:ln>
          <a:noFill/>
        </a:ln>
      </dgm:spPr>
      <dgm:t>
        <a:bodyPr/>
        <a:lstStyle/>
        <a:p>
          <a:r>
            <a:rPr lang="en-US" dirty="0">
              <a:latin typeface="Arial" panose="020B0604020202020204" pitchFamily="34" charset="0"/>
              <a:cs typeface="Arial" panose="020B0604020202020204" pitchFamily="34" charset="0"/>
            </a:rPr>
            <a:t>Bethesda,</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Maryland</a:t>
          </a:r>
        </a:p>
      </dgm:t>
    </dgm:pt>
    <dgm:pt modelId="{9CC42143-8C56-4008-B1B4-29891D756359}" type="parTrans" cxnId="{E39637FC-401C-43AB-BE1B-2A1834652790}">
      <dgm:prSet/>
      <dgm:spPr/>
      <dgm:t>
        <a:bodyPr/>
        <a:lstStyle/>
        <a:p>
          <a:endParaRPr lang="en-US"/>
        </a:p>
      </dgm:t>
    </dgm:pt>
    <dgm:pt modelId="{78D1EBFB-8AAE-423C-90E8-08F26175F488}" type="sibTrans" cxnId="{E39637FC-401C-43AB-BE1B-2A1834652790}">
      <dgm:prSet/>
      <dgm:spPr/>
      <dgm:t>
        <a:bodyPr/>
        <a:lstStyle/>
        <a:p>
          <a:endParaRPr lang="en-US"/>
        </a:p>
      </dgm:t>
    </dgm:pt>
    <dgm:pt modelId="{30CE84E5-CE20-4A10-ADE2-B15BD600879C}">
      <dgm:prSet phldrT="[Text]" custT="1"/>
      <dgm:spPr>
        <a:solidFill>
          <a:srgbClr val="33CCCC"/>
        </a:solidFill>
        <a:ln>
          <a:noFill/>
        </a:ln>
      </dgm:spPr>
      <dgm:t>
        <a:bodyPr/>
        <a:lstStyle/>
        <a:p>
          <a:pPr marL="0" lvl="0" indent="0" algn="ctr" defTabSz="1289050">
            <a:lnSpc>
              <a:spcPct val="90000"/>
            </a:lnSpc>
            <a:spcBef>
              <a:spcPct val="0"/>
            </a:spcBef>
            <a:spcAft>
              <a:spcPct val="35000"/>
            </a:spcAft>
            <a:buNone/>
          </a:pPr>
          <a:r>
            <a:rPr lang="en-US" sz="2900" kern="1200" dirty="0">
              <a:solidFill>
                <a:prstClr val="white"/>
              </a:solidFill>
              <a:latin typeface="Arial" panose="020B0604020202020204" pitchFamily="34" charset="0"/>
              <a:ea typeface="+mn-ea"/>
              <a:cs typeface="Arial" panose="020B0604020202020204" pitchFamily="34" charset="0"/>
            </a:rPr>
            <a:t>Frederick,</a:t>
          </a:r>
          <a:br>
            <a:rPr lang="en-US" sz="2900" kern="1200" dirty="0">
              <a:solidFill>
                <a:prstClr val="white"/>
              </a:solidFill>
              <a:latin typeface="Arial" panose="020B0604020202020204" pitchFamily="34" charset="0"/>
              <a:ea typeface="+mn-ea"/>
              <a:cs typeface="Arial" panose="020B0604020202020204" pitchFamily="34" charset="0"/>
            </a:rPr>
          </a:br>
          <a:r>
            <a:rPr lang="en-US" sz="2900" kern="1200" dirty="0">
              <a:solidFill>
                <a:prstClr val="white"/>
              </a:solidFill>
              <a:latin typeface="Arial" panose="020B0604020202020204" pitchFamily="34" charset="0"/>
              <a:ea typeface="+mn-ea"/>
              <a:cs typeface="Arial" panose="020B0604020202020204" pitchFamily="34" charset="0"/>
            </a:rPr>
            <a:t>Maryland</a:t>
          </a:r>
        </a:p>
      </dgm:t>
    </dgm:pt>
    <dgm:pt modelId="{2DB4EFE8-4BB8-4F5A-961F-DF83C4BAE34A}" type="parTrans" cxnId="{12EB80E8-9B6C-41BC-92D1-A5C8954E3B88}">
      <dgm:prSet/>
      <dgm:spPr/>
      <dgm:t>
        <a:bodyPr/>
        <a:lstStyle/>
        <a:p>
          <a:endParaRPr lang="en-US"/>
        </a:p>
      </dgm:t>
    </dgm:pt>
    <dgm:pt modelId="{A20411D7-D014-4541-85FC-E84627ECAA96}" type="sibTrans" cxnId="{12EB80E8-9B6C-41BC-92D1-A5C8954E3B88}">
      <dgm:prSet/>
      <dgm:spPr/>
      <dgm:t>
        <a:bodyPr/>
        <a:lstStyle/>
        <a:p>
          <a:endParaRPr lang="en-US"/>
        </a:p>
      </dgm:t>
    </dgm:pt>
    <dgm:pt modelId="{F5C7FC5C-D725-4237-805F-69CBBEFF69F9}">
      <dgm:prSet phldrT="[Text]" custT="1"/>
      <dgm:spPr>
        <a:solidFill>
          <a:srgbClr val="33CCCC"/>
        </a:solidFill>
        <a:ln>
          <a:noFill/>
        </a:ln>
      </dgm:spPr>
      <dgm:t>
        <a:bodyPr/>
        <a:lstStyle/>
        <a:p>
          <a:pPr marL="0" lvl="0" indent="0" algn="ctr" defTabSz="1289050">
            <a:lnSpc>
              <a:spcPct val="90000"/>
            </a:lnSpc>
            <a:spcBef>
              <a:spcPct val="0"/>
            </a:spcBef>
            <a:spcAft>
              <a:spcPct val="35000"/>
            </a:spcAft>
            <a:buNone/>
          </a:pPr>
          <a:r>
            <a:rPr lang="en-US" sz="2800" kern="1200" dirty="0">
              <a:solidFill>
                <a:prstClr val="white"/>
              </a:solidFill>
              <a:latin typeface="Arial" panose="020B0604020202020204" pitchFamily="34" charset="0"/>
              <a:ea typeface="+mn-ea"/>
              <a:cs typeface="Arial" panose="020B0604020202020204" pitchFamily="34" charset="0"/>
            </a:rPr>
            <a:t>NCI-Designated</a:t>
          </a:r>
          <a:br>
            <a:rPr lang="en-US" sz="2800" kern="1200" dirty="0">
              <a:solidFill>
                <a:prstClr val="white"/>
              </a:solidFill>
              <a:latin typeface="Arial" panose="020B0604020202020204" pitchFamily="34" charset="0"/>
              <a:ea typeface="+mn-ea"/>
              <a:cs typeface="Arial" panose="020B0604020202020204" pitchFamily="34" charset="0"/>
            </a:rPr>
          </a:br>
          <a:r>
            <a:rPr lang="en-US" sz="2800" kern="1200" dirty="0">
              <a:solidFill>
                <a:prstClr val="white"/>
              </a:solidFill>
              <a:latin typeface="Arial" panose="020B0604020202020204" pitchFamily="34" charset="0"/>
              <a:ea typeface="+mn-ea"/>
              <a:cs typeface="Arial" panose="020B0604020202020204" pitchFamily="34" charset="0"/>
            </a:rPr>
            <a:t>Cancer Centers</a:t>
          </a:r>
        </a:p>
      </dgm:t>
    </dgm:pt>
    <dgm:pt modelId="{7F7D083B-9293-48D8-9A8F-823E8AE09DA0}" type="parTrans" cxnId="{C43E2832-68DE-4F30-AEE6-A588DB0BAB5A}">
      <dgm:prSet/>
      <dgm:spPr/>
      <dgm:t>
        <a:bodyPr/>
        <a:lstStyle/>
        <a:p>
          <a:endParaRPr lang="en-US"/>
        </a:p>
      </dgm:t>
    </dgm:pt>
    <dgm:pt modelId="{989D9C5C-E9A1-4C11-B78D-C42087A7DBA2}" type="sibTrans" cxnId="{C43E2832-68DE-4F30-AEE6-A588DB0BAB5A}">
      <dgm:prSet/>
      <dgm:spPr/>
      <dgm:t>
        <a:bodyPr/>
        <a:lstStyle/>
        <a:p>
          <a:endParaRPr lang="en-US"/>
        </a:p>
      </dgm:t>
    </dgm:pt>
    <dgm:pt modelId="{F08452B6-7AC3-4503-9C09-65D2ECEFFA01}">
      <dgm:prSet custT="1"/>
      <dgm:spPr>
        <a:solidFill>
          <a:srgbClr val="33CCCC"/>
        </a:solidFill>
        <a:ln>
          <a:noFill/>
        </a:ln>
      </dgm:spPr>
      <dgm:t>
        <a:bodyPr/>
        <a:lstStyle/>
        <a:p>
          <a:pPr marL="0" lvl="0" indent="0" algn="ctr" defTabSz="1289050">
            <a:lnSpc>
              <a:spcPct val="90000"/>
            </a:lnSpc>
            <a:spcBef>
              <a:spcPct val="0"/>
            </a:spcBef>
            <a:spcAft>
              <a:spcPct val="35000"/>
            </a:spcAft>
            <a:buNone/>
          </a:pPr>
          <a:r>
            <a:rPr lang="en-US" sz="2900" kern="1200" dirty="0">
              <a:solidFill>
                <a:prstClr val="white"/>
              </a:solidFill>
              <a:latin typeface="Arial" panose="020B0604020202020204" pitchFamily="34" charset="0"/>
              <a:ea typeface="+mn-ea"/>
              <a:cs typeface="Arial" panose="020B0604020202020204" pitchFamily="34" charset="0"/>
            </a:rPr>
            <a:t>National</a:t>
          </a:r>
          <a:br>
            <a:rPr lang="en-US" sz="2900" kern="1200" dirty="0">
              <a:solidFill>
                <a:prstClr val="white"/>
              </a:solidFill>
              <a:latin typeface="Arial" panose="020B0604020202020204" pitchFamily="34" charset="0"/>
              <a:ea typeface="+mn-ea"/>
              <a:cs typeface="Arial" panose="020B0604020202020204" pitchFamily="34" charset="0"/>
            </a:rPr>
          </a:br>
          <a:r>
            <a:rPr lang="en-US" sz="2900" kern="1200" dirty="0">
              <a:solidFill>
                <a:prstClr val="white"/>
              </a:solidFill>
              <a:latin typeface="Arial" panose="020B0604020202020204" pitchFamily="34" charset="0"/>
              <a:ea typeface="+mn-ea"/>
              <a:cs typeface="Arial" panose="020B0604020202020204" pitchFamily="34" charset="0"/>
            </a:rPr>
            <a:t>Clinical</a:t>
          </a:r>
          <a:br>
            <a:rPr lang="en-US" sz="2900" kern="1200" dirty="0">
              <a:solidFill>
                <a:prstClr val="white"/>
              </a:solidFill>
              <a:latin typeface="Arial" panose="020B0604020202020204" pitchFamily="34" charset="0"/>
              <a:ea typeface="+mn-ea"/>
              <a:cs typeface="Arial" panose="020B0604020202020204" pitchFamily="34" charset="0"/>
            </a:rPr>
          </a:br>
          <a:r>
            <a:rPr lang="en-US" sz="2900" kern="1200" dirty="0">
              <a:solidFill>
                <a:prstClr val="white"/>
              </a:solidFill>
              <a:latin typeface="Arial" panose="020B0604020202020204" pitchFamily="34" charset="0"/>
              <a:ea typeface="+mn-ea"/>
              <a:cs typeface="Arial" panose="020B0604020202020204" pitchFamily="34" charset="0"/>
            </a:rPr>
            <a:t>Trials Network</a:t>
          </a:r>
        </a:p>
      </dgm:t>
    </dgm:pt>
    <dgm:pt modelId="{7D872E1E-85A0-47D6-B582-E7CD2A470101}" type="parTrans" cxnId="{048C9CD0-C17D-475E-9106-1A15B3B213C8}">
      <dgm:prSet/>
      <dgm:spPr/>
      <dgm:t>
        <a:bodyPr/>
        <a:lstStyle/>
        <a:p>
          <a:endParaRPr lang="en-US"/>
        </a:p>
      </dgm:t>
    </dgm:pt>
    <dgm:pt modelId="{8636D38D-9EF3-450B-9139-8DC8B88171C8}" type="sibTrans" cxnId="{048C9CD0-C17D-475E-9106-1A15B3B213C8}">
      <dgm:prSet/>
      <dgm:spPr/>
      <dgm:t>
        <a:bodyPr/>
        <a:lstStyle/>
        <a:p>
          <a:endParaRPr lang="en-US"/>
        </a:p>
      </dgm:t>
    </dgm:pt>
    <dgm:pt modelId="{61BF2BC4-FB56-46CC-BDCC-AA6288818DA5}" type="pres">
      <dgm:prSet presAssocID="{CA7949CF-07DC-4A80-AA86-A0A148509DDC}" presName="Name0" presStyleCnt="0">
        <dgm:presLayoutVars>
          <dgm:dir/>
          <dgm:resizeHandles val="exact"/>
        </dgm:presLayoutVars>
      </dgm:prSet>
      <dgm:spPr/>
    </dgm:pt>
    <dgm:pt modelId="{F2022474-61EA-4AE7-B637-71B591A578FC}" type="pres">
      <dgm:prSet presAssocID="{CA7949CF-07DC-4A80-AA86-A0A148509DDC}" presName="bkgdShp" presStyleLbl="alignAccFollowNode1" presStyleIdx="0" presStyleCnt="1"/>
      <dgm:spPr>
        <a:solidFill>
          <a:srgbClr val="FF6600"/>
        </a:solidFill>
        <a:ln>
          <a:noFill/>
        </a:ln>
      </dgm:spPr>
    </dgm:pt>
    <dgm:pt modelId="{B8E2806E-D246-4FA2-9A35-7E02C02C43DD}" type="pres">
      <dgm:prSet presAssocID="{CA7949CF-07DC-4A80-AA86-A0A148509DDC}" presName="linComp" presStyleCnt="0"/>
      <dgm:spPr/>
    </dgm:pt>
    <dgm:pt modelId="{D29B7E7A-D70E-4884-B644-C0B139A036FC}" type="pres">
      <dgm:prSet presAssocID="{436F5A09-85D2-4C25-8EFC-3BE910FA2105}" presName="compNode" presStyleCnt="0"/>
      <dgm:spPr/>
    </dgm:pt>
    <dgm:pt modelId="{8E387C3A-3B0F-4E3F-8EF2-B5DDA45EDE8F}" type="pres">
      <dgm:prSet presAssocID="{436F5A09-85D2-4C25-8EFC-3BE910FA2105}" presName="node" presStyleLbl="node1" presStyleIdx="0" presStyleCnt="4">
        <dgm:presLayoutVars>
          <dgm:bulletEnabled val="1"/>
        </dgm:presLayoutVars>
      </dgm:prSet>
      <dgm:spPr/>
    </dgm:pt>
    <dgm:pt modelId="{F0E65584-9A7F-44EC-ACFE-FD6C029C7B54}" type="pres">
      <dgm:prSet presAssocID="{436F5A09-85D2-4C25-8EFC-3BE910FA2105}" presName="invisiNode" presStyleLbl="node1" presStyleIdx="0" presStyleCnt="4"/>
      <dgm:spPr/>
    </dgm:pt>
    <dgm:pt modelId="{8700E0DA-1AEA-4049-B2BA-B7AB66CFFB9C}" type="pres">
      <dgm:prSet presAssocID="{436F5A09-85D2-4C25-8EFC-3BE910FA2105}" presName="imagNod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242A6B71-834D-468A-B18D-5594D4C090E4}" type="pres">
      <dgm:prSet presAssocID="{78D1EBFB-8AAE-423C-90E8-08F26175F488}" presName="sibTrans" presStyleLbl="sibTrans2D1" presStyleIdx="0" presStyleCnt="0"/>
      <dgm:spPr/>
    </dgm:pt>
    <dgm:pt modelId="{923CBB90-A81B-4D26-BC3B-622835B1E1CB}" type="pres">
      <dgm:prSet presAssocID="{30CE84E5-CE20-4A10-ADE2-B15BD600879C}" presName="compNode" presStyleCnt="0"/>
      <dgm:spPr/>
    </dgm:pt>
    <dgm:pt modelId="{DC9F02DF-A825-4F70-8271-A20573EE7363}" type="pres">
      <dgm:prSet presAssocID="{30CE84E5-CE20-4A10-ADE2-B15BD600879C}" presName="node" presStyleLbl="node1" presStyleIdx="1" presStyleCnt="4">
        <dgm:presLayoutVars>
          <dgm:bulletEnabled val="1"/>
        </dgm:presLayoutVars>
      </dgm:prSet>
      <dgm:spPr/>
    </dgm:pt>
    <dgm:pt modelId="{D3FA6299-6F53-4BE6-9EE3-2E036D055A1F}" type="pres">
      <dgm:prSet presAssocID="{30CE84E5-CE20-4A10-ADE2-B15BD600879C}" presName="invisiNode" presStyleLbl="node1" presStyleIdx="1" presStyleCnt="4"/>
      <dgm:spPr/>
    </dgm:pt>
    <dgm:pt modelId="{45168E7E-3F10-470C-948D-65582D9A1659}" type="pres">
      <dgm:prSet presAssocID="{30CE84E5-CE20-4A10-ADE2-B15BD600879C}" presName="imagNode" presStyleLbl="fgImgPlace1" presStyleIdx="1" presStyleCnt="4"/>
      <dgm:spPr>
        <a:blipFill rotWithShape="1">
          <a:blip xmlns:r="http://schemas.openxmlformats.org/officeDocument/2006/relationships" r:embed="rId2"/>
          <a:srcRect/>
          <a:stretch>
            <a:fillRect l="-40000" r="-40000"/>
          </a:stretch>
        </a:blipFill>
      </dgm:spPr>
    </dgm:pt>
    <dgm:pt modelId="{FA5351D9-3066-49BD-A50C-C3B937EE6EDC}" type="pres">
      <dgm:prSet presAssocID="{A20411D7-D014-4541-85FC-E84627ECAA96}" presName="sibTrans" presStyleLbl="sibTrans2D1" presStyleIdx="0" presStyleCnt="0"/>
      <dgm:spPr/>
    </dgm:pt>
    <dgm:pt modelId="{C403B561-DBA3-47A9-AA4D-C936729FDE83}" type="pres">
      <dgm:prSet presAssocID="{F5C7FC5C-D725-4237-805F-69CBBEFF69F9}" presName="compNode" presStyleCnt="0"/>
      <dgm:spPr/>
    </dgm:pt>
    <dgm:pt modelId="{3BECE07A-47F2-45FF-87C4-C87909F6491C}" type="pres">
      <dgm:prSet presAssocID="{F5C7FC5C-D725-4237-805F-69CBBEFF69F9}" presName="node" presStyleLbl="node1" presStyleIdx="2" presStyleCnt="4" custScaleX="105729">
        <dgm:presLayoutVars>
          <dgm:bulletEnabled val="1"/>
        </dgm:presLayoutVars>
      </dgm:prSet>
      <dgm:spPr/>
    </dgm:pt>
    <dgm:pt modelId="{1AF3B5C5-DA23-41F2-AC87-3425CB437515}" type="pres">
      <dgm:prSet presAssocID="{F5C7FC5C-D725-4237-805F-69CBBEFF69F9}" presName="invisiNode" presStyleLbl="node1" presStyleIdx="2" presStyleCnt="4"/>
      <dgm:spPr/>
    </dgm:pt>
    <dgm:pt modelId="{5BD60461-6C47-4DDB-9DBC-04942A088241}" type="pres">
      <dgm:prSet presAssocID="{F5C7FC5C-D725-4237-805F-69CBBEFF69F9}" presName="imagNode" presStyleLbl="fgImgPlace1" presStyleIdx="2" presStyleCnt="4" custLinFactNeighborX="-1344" custLinFactNeighborY="-2488"/>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4564" t="-6733" r="829" b="-4895"/>
          </a:stretch>
        </a:blipFill>
      </dgm:spPr>
    </dgm:pt>
    <dgm:pt modelId="{D86A4A4C-BED6-4E34-A6B7-A3DD4376690B}" type="pres">
      <dgm:prSet presAssocID="{989D9C5C-E9A1-4C11-B78D-C42087A7DBA2}" presName="sibTrans" presStyleLbl="sibTrans2D1" presStyleIdx="0" presStyleCnt="0"/>
      <dgm:spPr/>
    </dgm:pt>
    <dgm:pt modelId="{8CA6EA5C-EE06-4179-8CD4-4AC059663ADD}" type="pres">
      <dgm:prSet presAssocID="{F08452B6-7AC3-4503-9C09-65D2ECEFFA01}" presName="compNode" presStyleCnt="0"/>
      <dgm:spPr/>
    </dgm:pt>
    <dgm:pt modelId="{A12B8BB9-FB32-4F68-B2DE-B029647DC4F1}" type="pres">
      <dgm:prSet presAssocID="{F08452B6-7AC3-4503-9C09-65D2ECEFFA01}" presName="node" presStyleLbl="node1" presStyleIdx="3" presStyleCnt="4">
        <dgm:presLayoutVars>
          <dgm:bulletEnabled val="1"/>
        </dgm:presLayoutVars>
      </dgm:prSet>
      <dgm:spPr/>
    </dgm:pt>
    <dgm:pt modelId="{283B419C-6029-4A92-B612-2E57039E9B3A}" type="pres">
      <dgm:prSet presAssocID="{F08452B6-7AC3-4503-9C09-65D2ECEFFA01}" presName="invisiNode" presStyleLbl="node1" presStyleIdx="3" presStyleCnt="4"/>
      <dgm:spPr/>
    </dgm:pt>
    <dgm:pt modelId="{8EA8EA83-859E-4DCA-B76B-E1FC197AE8BA}" type="pres">
      <dgm:prSet presAssocID="{F08452B6-7AC3-4503-9C09-65D2ECEFFA01}"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490" t="-25823" r="-70472" b="-50137"/>
          </a:stretch>
        </a:blipFill>
      </dgm:spPr>
    </dgm:pt>
  </dgm:ptLst>
  <dgm:cxnLst>
    <dgm:cxn modelId="{0D593719-6ECD-43D5-937F-9A7E19880EB5}" type="presOf" srcId="{F5C7FC5C-D725-4237-805F-69CBBEFF69F9}" destId="{3BECE07A-47F2-45FF-87C4-C87909F6491C}" srcOrd="0" destOrd="0" presId="urn:microsoft.com/office/officeart/2005/8/layout/pList2"/>
    <dgm:cxn modelId="{954CDB1D-0EBB-42A8-9895-D72F18F7FA2B}" type="presOf" srcId="{CA7949CF-07DC-4A80-AA86-A0A148509DDC}" destId="{61BF2BC4-FB56-46CC-BDCC-AA6288818DA5}" srcOrd="0" destOrd="0" presId="urn:microsoft.com/office/officeart/2005/8/layout/pList2"/>
    <dgm:cxn modelId="{4F27032D-C8B6-4E5B-9EF9-4072D3397AFD}" type="presOf" srcId="{436F5A09-85D2-4C25-8EFC-3BE910FA2105}" destId="{8E387C3A-3B0F-4E3F-8EF2-B5DDA45EDE8F}" srcOrd="0" destOrd="0" presId="urn:microsoft.com/office/officeart/2005/8/layout/pList2"/>
    <dgm:cxn modelId="{496B4430-7EA9-4B13-8AF0-589D8B48485A}" type="presOf" srcId="{A20411D7-D014-4541-85FC-E84627ECAA96}" destId="{FA5351D9-3066-49BD-A50C-C3B937EE6EDC}" srcOrd="0" destOrd="0" presId="urn:microsoft.com/office/officeart/2005/8/layout/pList2"/>
    <dgm:cxn modelId="{C43E2832-68DE-4F30-AEE6-A588DB0BAB5A}" srcId="{CA7949CF-07DC-4A80-AA86-A0A148509DDC}" destId="{F5C7FC5C-D725-4237-805F-69CBBEFF69F9}" srcOrd="2" destOrd="0" parTransId="{7F7D083B-9293-48D8-9A8F-823E8AE09DA0}" sibTransId="{989D9C5C-E9A1-4C11-B78D-C42087A7DBA2}"/>
    <dgm:cxn modelId="{462E9133-354C-4C87-B213-7F8172E4AC3F}" type="presOf" srcId="{F08452B6-7AC3-4503-9C09-65D2ECEFFA01}" destId="{A12B8BB9-FB32-4F68-B2DE-B029647DC4F1}" srcOrd="0" destOrd="0" presId="urn:microsoft.com/office/officeart/2005/8/layout/pList2"/>
    <dgm:cxn modelId="{155C656F-BFF3-46C1-9F26-7E16F3F4285E}" type="presOf" srcId="{78D1EBFB-8AAE-423C-90E8-08F26175F488}" destId="{242A6B71-834D-468A-B18D-5594D4C090E4}" srcOrd="0" destOrd="0" presId="urn:microsoft.com/office/officeart/2005/8/layout/pList2"/>
    <dgm:cxn modelId="{052F0489-6A0F-4C7B-BEEF-ECA7A502C9A8}" type="presOf" srcId="{989D9C5C-E9A1-4C11-B78D-C42087A7DBA2}" destId="{D86A4A4C-BED6-4E34-A6B7-A3DD4376690B}" srcOrd="0" destOrd="0" presId="urn:microsoft.com/office/officeart/2005/8/layout/pList2"/>
    <dgm:cxn modelId="{048C9CD0-C17D-475E-9106-1A15B3B213C8}" srcId="{CA7949CF-07DC-4A80-AA86-A0A148509DDC}" destId="{F08452B6-7AC3-4503-9C09-65D2ECEFFA01}" srcOrd="3" destOrd="0" parTransId="{7D872E1E-85A0-47D6-B582-E7CD2A470101}" sibTransId="{8636D38D-9EF3-450B-9139-8DC8B88171C8}"/>
    <dgm:cxn modelId="{CEEC8DE3-40BA-441A-B319-BFA393D10448}" type="presOf" srcId="{30CE84E5-CE20-4A10-ADE2-B15BD600879C}" destId="{DC9F02DF-A825-4F70-8271-A20573EE7363}" srcOrd="0" destOrd="0" presId="urn:microsoft.com/office/officeart/2005/8/layout/pList2"/>
    <dgm:cxn modelId="{12EB80E8-9B6C-41BC-92D1-A5C8954E3B88}" srcId="{CA7949CF-07DC-4A80-AA86-A0A148509DDC}" destId="{30CE84E5-CE20-4A10-ADE2-B15BD600879C}" srcOrd="1" destOrd="0" parTransId="{2DB4EFE8-4BB8-4F5A-961F-DF83C4BAE34A}" sibTransId="{A20411D7-D014-4541-85FC-E84627ECAA96}"/>
    <dgm:cxn modelId="{E39637FC-401C-43AB-BE1B-2A1834652790}" srcId="{CA7949CF-07DC-4A80-AA86-A0A148509DDC}" destId="{436F5A09-85D2-4C25-8EFC-3BE910FA2105}" srcOrd="0" destOrd="0" parTransId="{9CC42143-8C56-4008-B1B4-29891D756359}" sibTransId="{78D1EBFB-8AAE-423C-90E8-08F26175F488}"/>
    <dgm:cxn modelId="{E4BD97A8-44AA-45E2-BEF8-182557D875DC}" type="presParOf" srcId="{61BF2BC4-FB56-46CC-BDCC-AA6288818DA5}" destId="{F2022474-61EA-4AE7-B637-71B591A578FC}" srcOrd="0" destOrd="0" presId="urn:microsoft.com/office/officeart/2005/8/layout/pList2"/>
    <dgm:cxn modelId="{459B7A91-D425-4970-82CC-BA0773F30968}" type="presParOf" srcId="{61BF2BC4-FB56-46CC-BDCC-AA6288818DA5}" destId="{B8E2806E-D246-4FA2-9A35-7E02C02C43DD}" srcOrd="1" destOrd="0" presId="urn:microsoft.com/office/officeart/2005/8/layout/pList2"/>
    <dgm:cxn modelId="{C109861C-38E4-44B0-8CCF-2AE954DC82F3}" type="presParOf" srcId="{B8E2806E-D246-4FA2-9A35-7E02C02C43DD}" destId="{D29B7E7A-D70E-4884-B644-C0B139A036FC}" srcOrd="0" destOrd="0" presId="urn:microsoft.com/office/officeart/2005/8/layout/pList2"/>
    <dgm:cxn modelId="{A182AA6B-7576-4CDA-B548-D62F1DC87FE7}" type="presParOf" srcId="{D29B7E7A-D70E-4884-B644-C0B139A036FC}" destId="{8E387C3A-3B0F-4E3F-8EF2-B5DDA45EDE8F}" srcOrd="0" destOrd="0" presId="urn:microsoft.com/office/officeart/2005/8/layout/pList2"/>
    <dgm:cxn modelId="{F4898001-702A-46B5-82B3-10EBED289634}" type="presParOf" srcId="{D29B7E7A-D70E-4884-B644-C0B139A036FC}" destId="{F0E65584-9A7F-44EC-ACFE-FD6C029C7B54}" srcOrd="1" destOrd="0" presId="urn:microsoft.com/office/officeart/2005/8/layout/pList2"/>
    <dgm:cxn modelId="{561ADEA6-9138-4069-83A5-DBE0E671891D}" type="presParOf" srcId="{D29B7E7A-D70E-4884-B644-C0B139A036FC}" destId="{8700E0DA-1AEA-4049-B2BA-B7AB66CFFB9C}" srcOrd="2" destOrd="0" presId="urn:microsoft.com/office/officeart/2005/8/layout/pList2"/>
    <dgm:cxn modelId="{A2E847A2-12DF-476E-8819-698780546A0D}" type="presParOf" srcId="{B8E2806E-D246-4FA2-9A35-7E02C02C43DD}" destId="{242A6B71-834D-468A-B18D-5594D4C090E4}" srcOrd="1" destOrd="0" presId="urn:microsoft.com/office/officeart/2005/8/layout/pList2"/>
    <dgm:cxn modelId="{80CA1D11-EB18-4CEB-93DD-59757DEC2ECC}" type="presParOf" srcId="{B8E2806E-D246-4FA2-9A35-7E02C02C43DD}" destId="{923CBB90-A81B-4D26-BC3B-622835B1E1CB}" srcOrd="2" destOrd="0" presId="urn:microsoft.com/office/officeart/2005/8/layout/pList2"/>
    <dgm:cxn modelId="{C224EDAA-C691-4FA6-B96B-9225BF7295A1}" type="presParOf" srcId="{923CBB90-A81B-4D26-BC3B-622835B1E1CB}" destId="{DC9F02DF-A825-4F70-8271-A20573EE7363}" srcOrd="0" destOrd="0" presId="urn:microsoft.com/office/officeart/2005/8/layout/pList2"/>
    <dgm:cxn modelId="{69049745-96EB-42EB-8E7F-55188C3D45CF}" type="presParOf" srcId="{923CBB90-A81B-4D26-BC3B-622835B1E1CB}" destId="{D3FA6299-6F53-4BE6-9EE3-2E036D055A1F}" srcOrd="1" destOrd="0" presId="urn:microsoft.com/office/officeart/2005/8/layout/pList2"/>
    <dgm:cxn modelId="{E17E15DC-A870-4038-A964-D878881CAF58}" type="presParOf" srcId="{923CBB90-A81B-4D26-BC3B-622835B1E1CB}" destId="{45168E7E-3F10-470C-948D-65582D9A1659}" srcOrd="2" destOrd="0" presId="urn:microsoft.com/office/officeart/2005/8/layout/pList2"/>
    <dgm:cxn modelId="{BFFEA429-1369-4463-A850-187F77091D93}" type="presParOf" srcId="{B8E2806E-D246-4FA2-9A35-7E02C02C43DD}" destId="{FA5351D9-3066-49BD-A50C-C3B937EE6EDC}" srcOrd="3" destOrd="0" presId="urn:microsoft.com/office/officeart/2005/8/layout/pList2"/>
    <dgm:cxn modelId="{77360EB6-0518-4DE0-8537-9BE2C882AF59}" type="presParOf" srcId="{B8E2806E-D246-4FA2-9A35-7E02C02C43DD}" destId="{C403B561-DBA3-47A9-AA4D-C936729FDE83}" srcOrd="4" destOrd="0" presId="urn:microsoft.com/office/officeart/2005/8/layout/pList2"/>
    <dgm:cxn modelId="{C22696DC-0F7D-43AE-AD3C-58D039B98919}" type="presParOf" srcId="{C403B561-DBA3-47A9-AA4D-C936729FDE83}" destId="{3BECE07A-47F2-45FF-87C4-C87909F6491C}" srcOrd="0" destOrd="0" presId="urn:microsoft.com/office/officeart/2005/8/layout/pList2"/>
    <dgm:cxn modelId="{943C6FD5-6AC7-45D4-9D7A-84048EA3E897}" type="presParOf" srcId="{C403B561-DBA3-47A9-AA4D-C936729FDE83}" destId="{1AF3B5C5-DA23-41F2-AC87-3425CB437515}" srcOrd="1" destOrd="0" presId="urn:microsoft.com/office/officeart/2005/8/layout/pList2"/>
    <dgm:cxn modelId="{453D7A38-8B5B-42BD-9BE1-A7FC7F2CF586}" type="presParOf" srcId="{C403B561-DBA3-47A9-AA4D-C936729FDE83}" destId="{5BD60461-6C47-4DDB-9DBC-04942A088241}" srcOrd="2" destOrd="0" presId="urn:microsoft.com/office/officeart/2005/8/layout/pList2"/>
    <dgm:cxn modelId="{78AC2E29-0483-4E4E-B8C1-3FCB00BC7F2C}" type="presParOf" srcId="{B8E2806E-D246-4FA2-9A35-7E02C02C43DD}" destId="{D86A4A4C-BED6-4E34-A6B7-A3DD4376690B}" srcOrd="5" destOrd="0" presId="urn:microsoft.com/office/officeart/2005/8/layout/pList2"/>
    <dgm:cxn modelId="{9D7BE203-4B86-4297-A768-18CDFDBEF2C1}" type="presParOf" srcId="{B8E2806E-D246-4FA2-9A35-7E02C02C43DD}" destId="{8CA6EA5C-EE06-4179-8CD4-4AC059663ADD}" srcOrd="6" destOrd="0" presId="urn:microsoft.com/office/officeart/2005/8/layout/pList2"/>
    <dgm:cxn modelId="{CF35FFEB-0974-4430-88F7-F80F3462A790}" type="presParOf" srcId="{8CA6EA5C-EE06-4179-8CD4-4AC059663ADD}" destId="{A12B8BB9-FB32-4F68-B2DE-B029647DC4F1}" srcOrd="0" destOrd="0" presId="urn:microsoft.com/office/officeart/2005/8/layout/pList2"/>
    <dgm:cxn modelId="{85D27C68-F7C8-4318-A9C4-F7468E5A9A12}" type="presParOf" srcId="{8CA6EA5C-EE06-4179-8CD4-4AC059663ADD}" destId="{283B419C-6029-4A92-B612-2E57039E9B3A}" srcOrd="1" destOrd="0" presId="urn:microsoft.com/office/officeart/2005/8/layout/pList2"/>
    <dgm:cxn modelId="{122EC26A-8C6D-4F9B-9EBB-FDB173AB0164}" type="presParOf" srcId="{8CA6EA5C-EE06-4179-8CD4-4AC059663ADD}" destId="{8EA8EA83-859E-4DCA-B76B-E1FC197AE8B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22474-61EA-4AE7-B637-71B591A578FC}">
      <dsp:nvSpPr>
        <dsp:cNvPr id="0" name=""/>
        <dsp:cNvSpPr/>
      </dsp:nvSpPr>
      <dsp:spPr>
        <a:xfrm>
          <a:off x="0" y="0"/>
          <a:ext cx="10515600" cy="1957387"/>
        </a:xfrm>
        <a:prstGeom prst="roundRect">
          <a:avLst>
            <a:gd name="adj" fmla="val 10000"/>
          </a:avLst>
        </a:prstGeom>
        <a:solidFill>
          <a:srgbClr val="FF66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00E0DA-1AEA-4049-B2BA-B7AB66CFFB9C}">
      <dsp:nvSpPr>
        <dsp:cNvPr id="0" name=""/>
        <dsp:cNvSpPr/>
      </dsp:nvSpPr>
      <dsp:spPr>
        <a:xfrm>
          <a:off x="315645" y="260984"/>
          <a:ext cx="2268453" cy="143541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387C3A-3B0F-4E3F-8EF2-B5DDA45EDE8F}">
      <dsp:nvSpPr>
        <dsp:cNvPr id="0" name=""/>
        <dsp:cNvSpPr/>
      </dsp:nvSpPr>
      <dsp:spPr>
        <a:xfrm rot="10800000">
          <a:off x="315645" y="1957387"/>
          <a:ext cx="2268453" cy="2392361"/>
        </a:xfrm>
        <a:prstGeom prst="round2SameRect">
          <a:avLst>
            <a:gd name="adj1" fmla="val 10500"/>
            <a:gd name="adj2" fmla="val 0"/>
          </a:avLst>
        </a:prstGeom>
        <a:solidFill>
          <a:srgbClr val="33CCC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Bethesda,</a:t>
          </a:r>
          <a:br>
            <a:rPr lang="en-US" sz="2900" kern="1200" dirty="0">
              <a:latin typeface="Arial" panose="020B0604020202020204" pitchFamily="34" charset="0"/>
              <a:cs typeface="Arial" panose="020B0604020202020204" pitchFamily="34" charset="0"/>
            </a:rPr>
          </a:br>
          <a:r>
            <a:rPr lang="en-US" sz="2900" kern="1200" dirty="0">
              <a:latin typeface="Arial" panose="020B0604020202020204" pitchFamily="34" charset="0"/>
              <a:cs typeface="Arial" panose="020B0604020202020204" pitchFamily="34" charset="0"/>
            </a:rPr>
            <a:t>Maryland</a:t>
          </a:r>
        </a:p>
      </dsp:txBody>
      <dsp:txXfrm rot="10800000">
        <a:off x="385408" y="1957387"/>
        <a:ext cx="2128927" cy="2322598"/>
      </dsp:txXfrm>
    </dsp:sp>
    <dsp:sp modelId="{45168E7E-3F10-470C-948D-65582D9A1659}">
      <dsp:nvSpPr>
        <dsp:cNvPr id="0" name=""/>
        <dsp:cNvSpPr/>
      </dsp:nvSpPr>
      <dsp:spPr>
        <a:xfrm>
          <a:off x="2810944" y="260984"/>
          <a:ext cx="2268453" cy="1435417"/>
        </a:xfrm>
        <a:prstGeom prst="roundRect">
          <a:avLst>
            <a:gd name="adj" fmla="val 10000"/>
          </a:avLst>
        </a:prstGeom>
        <a:blipFill rotWithShape="1">
          <a:blip xmlns:r="http://schemas.openxmlformats.org/officeDocument/2006/relationships" r:embed="rId2"/>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F02DF-A825-4F70-8271-A20573EE7363}">
      <dsp:nvSpPr>
        <dsp:cNvPr id="0" name=""/>
        <dsp:cNvSpPr/>
      </dsp:nvSpPr>
      <dsp:spPr>
        <a:xfrm rot="10800000">
          <a:off x="2810944" y="1957387"/>
          <a:ext cx="2268453" cy="2392361"/>
        </a:xfrm>
        <a:prstGeom prst="round2SameRect">
          <a:avLst>
            <a:gd name="adj1" fmla="val 10500"/>
            <a:gd name="adj2" fmla="val 0"/>
          </a:avLst>
        </a:prstGeom>
        <a:solidFill>
          <a:srgbClr val="33CCC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marL="0" lvl="0" indent="0" algn="ctr" defTabSz="1289050">
            <a:lnSpc>
              <a:spcPct val="90000"/>
            </a:lnSpc>
            <a:spcBef>
              <a:spcPct val="0"/>
            </a:spcBef>
            <a:spcAft>
              <a:spcPct val="35000"/>
            </a:spcAft>
            <a:buNone/>
          </a:pPr>
          <a:r>
            <a:rPr lang="en-US" sz="2900" kern="1200" dirty="0">
              <a:solidFill>
                <a:prstClr val="white"/>
              </a:solidFill>
              <a:latin typeface="Arial" panose="020B0604020202020204" pitchFamily="34" charset="0"/>
              <a:ea typeface="+mn-ea"/>
              <a:cs typeface="Arial" panose="020B0604020202020204" pitchFamily="34" charset="0"/>
            </a:rPr>
            <a:t>Frederick,</a:t>
          </a:r>
          <a:br>
            <a:rPr lang="en-US" sz="2900" kern="1200" dirty="0">
              <a:solidFill>
                <a:prstClr val="white"/>
              </a:solidFill>
              <a:latin typeface="Arial" panose="020B0604020202020204" pitchFamily="34" charset="0"/>
              <a:ea typeface="+mn-ea"/>
              <a:cs typeface="Arial" panose="020B0604020202020204" pitchFamily="34" charset="0"/>
            </a:rPr>
          </a:br>
          <a:r>
            <a:rPr lang="en-US" sz="2900" kern="1200" dirty="0">
              <a:solidFill>
                <a:prstClr val="white"/>
              </a:solidFill>
              <a:latin typeface="Arial" panose="020B0604020202020204" pitchFamily="34" charset="0"/>
              <a:ea typeface="+mn-ea"/>
              <a:cs typeface="Arial" panose="020B0604020202020204" pitchFamily="34" charset="0"/>
            </a:rPr>
            <a:t>Maryland</a:t>
          </a:r>
        </a:p>
      </dsp:txBody>
      <dsp:txXfrm rot="10800000">
        <a:off x="2880707" y="1957387"/>
        <a:ext cx="2128927" cy="2322598"/>
      </dsp:txXfrm>
    </dsp:sp>
    <dsp:sp modelId="{5BD60461-6C47-4DDB-9DBC-04942A088241}">
      <dsp:nvSpPr>
        <dsp:cNvPr id="0" name=""/>
        <dsp:cNvSpPr/>
      </dsp:nvSpPr>
      <dsp:spPr>
        <a:xfrm>
          <a:off x="5340734" y="225271"/>
          <a:ext cx="2268453" cy="1435417"/>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4564" t="-6733" r="829" b="-489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CE07A-47F2-45FF-87C4-C87909F6491C}">
      <dsp:nvSpPr>
        <dsp:cNvPr id="0" name=""/>
        <dsp:cNvSpPr/>
      </dsp:nvSpPr>
      <dsp:spPr>
        <a:xfrm rot="10800000">
          <a:off x="5306242" y="1957387"/>
          <a:ext cx="2398412" cy="2392361"/>
        </a:xfrm>
        <a:prstGeom prst="round2SameRect">
          <a:avLst>
            <a:gd name="adj1" fmla="val 10500"/>
            <a:gd name="adj2" fmla="val 0"/>
          </a:avLst>
        </a:prstGeom>
        <a:solidFill>
          <a:srgbClr val="33CCC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89050">
            <a:lnSpc>
              <a:spcPct val="90000"/>
            </a:lnSpc>
            <a:spcBef>
              <a:spcPct val="0"/>
            </a:spcBef>
            <a:spcAft>
              <a:spcPct val="35000"/>
            </a:spcAft>
            <a:buNone/>
          </a:pPr>
          <a:r>
            <a:rPr lang="en-US" sz="2800" kern="1200" dirty="0">
              <a:solidFill>
                <a:prstClr val="white"/>
              </a:solidFill>
              <a:latin typeface="Arial" panose="020B0604020202020204" pitchFamily="34" charset="0"/>
              <a:ea typeface="+mn-ea"/>
              <a:cs typeface="Arial" panose="020B0604020202020204" pitchFamily="34" charset="0"/>
            </a:rPr>
            <a:t>NCI-Designated</a:t>
          </a:r>
          <a:br>
            <a:rPr lang="en-US" sz="2800" kern="1200" dirty="0">
              <a:solidFill>
                <a:prstClr val="white"/>
              </a:solidFill>
              <a:latin typeface="Arial" panose="020B0604020202020204" pitchFamily="34" charset="0"/>
              <a:ea typeface="+mn-ea"/>
              <a:cs typeface="Arial" panose="020B0604020202020204" pitchFamily="34" charset="0"/>
            </a:rPr>
          </a:br>
          <a:r>
            <a:rPr lang="en-US" sz="2800" kern="1200" dirty="0">
              <a:solidFill>
                <a:prstClr val="white"/>
              </a:solidFill>
              <a:latin typeface="Arial" panose="020B0604020202020204" pitchFamily="34" charset="0"/>
              <a:ea typeface="+mn-ea"/>
              <a:cs typeface="Arial" panose="020B0604020202020204" pitchFamily="34" charset="0"/>
            </a:rPr>
            <a:t>Cancer Centers</a:t>
          </a:r>
        </a:p>
      </dsp:txBody>
      <dsp:txXfrm rot="10800000">
        <a:off x="5379815" y="1957387"/>
        <a:ext cx="2251266" cy="2318788"/>
      </dsp:txXfrm>
    </dsp:sp>
    <dsp:sp modelId="{8EA8EA83-859E-4DCA-B76B-E1FC197AE8BA}">
      <dsp:nvSpPr>
        <dsp:cNvPr id="0" name=""/>
        <dsp:cNvSpPr/>
      </dsp:nvSpPr>
      <dsp:spPr>
        <a:xfrm>
          <a:off x="7931500" y="260984"/>
          <a:ext cx="2268453" cy="1435417"/>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490" t="-25823" r="-70472" b="-5013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2B8BB9-FB32-4F68-B2DE-B029647DC4F1}">
      <dsp:nvSpPr>
        <dsp:cNvPr id="0" name=""/>
        <dsp:cNvSpPr/>
      </dsp:nvSpPr>
      <dsp:spPr>
        <a:xfrm rot="10800000">
          <a:off x="7931500" y="1957387"/>
          <a:ext cx="2268453" cy="2392361"/>
        </a:xfrm>
        <a:prstGeom prst="round2SameRect">
          <a:avLst>
            <a:gd name="adj1" fmla="val 10500"/>
            <a:gd name="adj2" fmla="val 0"/>
          </a:avLst>
        </a:prstGeom>
        <a:solidFill>
          <a:srgbClr val="33CCC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marL="0" lvl="0" indent="0" algn="ctr" defTabSz="1289050">
            <a:lnSpc>
              <a:spcPct val="90000"/>
            </a:lnSpc>
            <a:spcBef>
              <a:spcPct val="0"/>
            </a:spcBef>
            <a:spcAft>
              <a:spcPct val="35000"/>
            </a:spcAft>
            <a:buNone/>
          </a:pPr>
          <a:r>
            <a:rPr lang="en-US" sz="2900" kern="1200" dirty="0">
              <a:solidFill>
                <a:prstClr val="white"/>
              </a:solidFill>
              <a:latin typeface="Arial" panose="020B0604020202020204" pitchFamily="34" charset="0"/>
              <a:ea typeface="+mn-ea"/>
              <a:cs typeface="Arial" panose="020B0604020202020204" pitchFamily="34" charset="0"/>
            </a:rPr>
            <a:t>National</a:t>
          </a:r>
          <a:br>
            <a:rPr lang="en-US" sz="2900" kern="1200" dirty="0">
              <a:solidFill>
                <a:prstClr val="white"/>
              </a:solidFill>
              <a:latin typeface="Arial" panose="020B0604020202020204" pitchFamily="34" charset="0"/>
              <a:ea typeface="+mn-ea"/>
              <a:cs typeface="Arial" panose="020B0604020202020204" pitchFamily="34" charset="0"/>
            </a:rPr>
          </a:br>
          <a:r>
            <a:rPr lang="en-US" sz="2900" kern="1200" dirty="0">
              <a:solidFill>
                <a:prstClr val="white"/>
              </a:solidFill>
              <a:latin typeface="Arial" panose="020B0604020202020204" pitchFamily="34" charset="0"/>
              <a:ea typeface="+mn-ea"/>
              <a:cs typeface="Arial" panose="020B0604020202020204" pitchFamily="34" charset="0"/>
            </a:rPr>
            <a:t>Clinical</a:t>
          </a:r>
          <a:br>
            <a:rPr lang="en-US" sz="2900" kern="1200" dirty="0">
              <a:solidFill>
                <a:prstClr val="white"/>
              </a:solidFill>
              <a:latin typeface="Arial" panose="020B0604020202020204" pitchFamily="34" charset="0"/>
              <a:ea typeface="+mn-ea"/>
              <a:cs typeface="Arial" panose="020B0604020202020204" pitchFamily="34" charset="0"/>
            </a:rPr>
          </a:br>
          <a:r>
            <a:rPr lang="en-US" sz="2900" kern="1200" dirty="0">
              <a:solidFill>
                <a:prstClr val="white"/>
              </a:solidFill>
              <a:latin typeface="Arial" panose="020B0604020202020204" pitchFamily="34" charset="0"/>
              <a:ea typeface="+mn-ea"/>
              <a:cs typeface="Arial" panose="020B0604020202020204" pitchFamily="34" charset="0"/>
            </a:rPr>
            <a:t>Trials Network</a:t>
          </a:r>
        </a:p>
      </dsp:txBody>
      <dsp:txXfrm rot="10800000">
        <a:off x="8001263" y="1957387"/>
        <a:ext cx="2128927" cy="232259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62FD2-E1D3-40B9-B714-39F1B2B64DC4}" type="datetimeFigureOut">
              <a:rPr lang="en-US" smtClean="0"/>
              <a:t>3/6/2018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AE097-48C8-497C-8509-8256543510EB}" type="slidenum">
              <a:rPr lang="en-US" smtClean="0"/>
              <a:t>‹#›</a:t>
            </a:fld>
            <a:endParaRPr lang="en-US" dirty="0"/>
          </a:p>
        </p:txBody>
      </p:sp>
    </p:spTree>
    <p:extLst>
      <p:ext uri="{BB962C8B-B14F-4D97-AF65-F5344CB8AC3E}">
        <p14:creationId xmlns:p14="http://schemas.microsoft.com/office/powerpoint/2010/main" val="297767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a:solidFill>
                  <a:schemeClr val="tx1"/>
                </a:solidFill>
                <a:effectLst/>
                <a:latin typeface="+mn-lt"/>
                <a:ea typeface="+mn-ea"/>
                <a:cs typeface="+mn-cs"/>
              </a:rPr>
              <a:t>THE NCI is HUGGGGEEEE!</a:t>
            </a:r>
          </a:p>
          <a:p>
            <a:endParaRPr lang="en-US" sz="900" b="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NCI meets the needs of all demographics—rich and poor, urban and rural, and all racial and ethnic populations. </a:t>
            </a:r>
          </a:p>
          <a:p>
            <a:pPr lvl="0"/>
            <a:r>
              <a:rPr lang="en-US" sz="900" kern="1200" dirty="0">
                <a:solidFill>
                  <a:schemeClr val="tx1"/>
                </a:solidFill>
                <a:effectLst/>
                <a:latin typeface="+mn-lt"/>
                <a:ea typeface="+mn-ea"/>
                <a:cs typeface="+mn-cs"/>
              </a:rPr>
              <a:t>NCI supports 69 NCI-designated cancer centers and more than 5,000 grantees across 600 organizations</a:t>
            </a:r>
          </a:p>
          <a:p>
            <a:pPr lvl="0"/>
            <a:r>
              <a:rPr lang="en-US" sz="900" kern="1200" dirty="0">
                <a:solidFill>
                  <a:schemeClr val="tx1"/>
                </a:solidFill>
                <a:effectLst/>
                <a:latin typeface="+mn-lt"/>
                <a:ea typeface="+mn-ea"/>
                <a:cs typeface="+mn-cs"/>
              </a:rPr>
              <a:t>Coordinates and supports all phases of clinical trials across 2,500 clinical trial sites nationwide, seeking the development of new and improved cancer treatments (National Clinical Trials Network). </a:t>
            </a:r>
          </a:p>
          <a:p>
            <a:r>
              <a:rPr lang="en-US" sz="900" kern="1200" dirty="0">
                <a:solidFill>
                  <a:schemeClr val="tx1"/>
                </a:solidFill>
                <a:effectLst/>
                <a:latin typeface="+mn-lt"/>
                <a:ea typeface="+mn-ea"/>
                <a:cs typeface="+mn-cs"/>
              </a:rPr>
              <a:t>NCI supports the Frederick National Laboratory for Cancer Research, the only federally funded research and development center dedicated exclusively to biomedical research</a:t>
            </a:r>
          </a:p>
          <a:p>
            <a:endParaRPr lang="en-US" dirty="0"/>
          </a:p>
        </p:txBody>
      </p:sp>
      <p:sp>
        <p:nvSpPr>
          <p:cNvPr id="4" name="Slide Number Placeholder 3"/>
          <p:cNvSpPr>
            <a:spLocks noGrp="1"/>
          </p:cNvSpPr>
          <p:nvPr>
            <p:ph type="sldNum" sz="quarter" idx="10"/>
          </p:nvPr>
        </p:nvSpPr>
        <p:spPr/>
        <p:txBody>
          <a:bodyPr/>
          <a:lstStyle/>
          <a:p>
            <a:fld id="{94122697-7748-E34D-B2EF-B03381150F1F}" type="slidenum">
              <a:rPr lang="en-US" smtClean="0"/>
              <a:t>3</a:t>
            </a:fld>
            <a:endParaRPr lang="en-US" dirty="0"/>
          </a:p>
        </p:txBody>
      </p:sp>
    </p:spTree>
    <p:extLst>
      <p:ext uri="{BB962C8B-B14F-4D97-AF65-F5344CB8AC3E}">
        <p14:creationId xmlns:p14="http://schemas.microsoft.com/office/powerpoint/2010/main" val="359197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a:solidFill>
                  <a:schemeClr val="tx1"/>
                </a:solidFill>
                <a:effectLst/>
                <a:latin typeface="+mn-lt"/>
                <a:ea typeface="+mn-ea"/>
                <a:cs typeface="+mn-cs"/>
              </a:rPr>
              <a:t>Making Progress Against Cancer Is Something Everyone Wants</a:t>
            </a:r>
          </a:p>
          <a:p>
            <a:endParaRPr lang="en-US" sz="900" b="0"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It’s a rare issue in Washington where most everyone agrees.  There is strong bipartisan support for NIH and for funding for cancer research, the NCI and its mission, which is to lead, conduct, and supports cancer research across the nation to advance scientific knowledge and help all people live longer, healthier lives. Members of Congress and the Senate are impressed by the work that’s done in their districts and states, and at the Clinical Center at the main NIH campus in Bethesda, MD. They take a real interest in NIH and NCI and often come to the campus to see our research firsthand.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22697-7748-E34D-B2EF-B03381150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34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a:solidFill>
                  <a:schemeClr val="tx1"/>
                </a:solidFill>
                <a:effectLst/>
                <a:latin typeface="+mn-lt"/>
                <a:ea typeface="+mn-ea"/>
                <a:cs typeface="+mn-cs"/>
              </a:rPr>
              <a:t>Annual Appropriations</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Annual Appropriation ­- for the third year in a row, there’s been an increase for NIH &amp; NCI. And we’ve been told by members of Congress and the Senate that they want to continue that trend. That’s good to know. Still, there is always the challenge of more good ideas worth funding than we have money for. But we are also challenged by not yet having a budget for FY2018, so we must be conservative in our planning at this point.</a:t>
            </a:r>
          </a:p>
          <a:p>
            <a:pPr lvl="0"/>
            <a:r>
              <a:rPr lang="en-US" sz="900" kern="1200" dirty="0">
                <a:solidFill>
                  <a:schemeClr val="tx1"/>
                </a:solidFill>
                <a:effectLst/>
                <a:latin typeface="+mn-lt"/>
                <a:ea typeface="+mn-ea"/>
                <a:cs typeface="+mn-cs"/>
              </a:rPr>
              <a:t>The 21</a:t>
            </a:r>
            <a:r>
              <a:rPr lang="en-US" sz="900" kern="1200" baseline="30000" dirty="0">
                <a:solidFill>
                  <a:schemeClr val="tx1"/>
                </a:solidFill>
                <a:effectLst/>
                <a:latin typeface="+mn-lt"/>
                <a:ea typeface="+mn-ea"/>
                <a:cs typeface="+mn-cs"/>
              </a:rPr>
              <a:t>st</a:t>
            </a:r>
            <a:r>
              <a:rPr lang="en-US" sz="900" kern="1200" dirty="0">
                <a:solidFill>
                  <a:schemeClr val="tx1"/>
                </a:solidFill>
                <a:effectLst/>
                <a:latin typeface="+mn-lt"/>
                <a:ea typeface="+mn-ea"/>
                <a:cs typeface="+mn-cs"/>
              </a:rPr>
              <a:t> Century Cures Funding of the Cancer Moonshot is an example of the Congressional support for making progress against cancer (the red on top of the bars in the graph is the 21</a:t>
            </a:r>
            <a:r>
              <a:rPr lang="en-US" sz="900" kern="1200" baseline="30000" dirty="0">
                <a:solidFill>
                  <a:schemeClr val="tx1"/>
                </a:solidFill>
                <a:effectLst/>
                <a:latin typeface="+mn-lt"/>
                <a:ea typeface="+mn-ea"/>
                <a:cs typeface="+mn-cs"/>
              </a:rPr>
              <a:t>st</a:t>
            </a:r>
            <a:r>
              <a:rPr lang="en-US" sz="900" kern="1200" dirty="0">
                <a:solidFill>
                  <a:schemeClr val="tx1"/>
                </a:solidFill>
                <a:effectLst/>
                <a:latin typeface="+mn-lt"/>
                <a:ea typeface="+mn-ea"/>
                <a:cs typeface="+mn-cs"/>
              </a:rPr>
              <a:t> Century Cures funding. </a:t>
            </a:r>
          </a:p>
          <a:p>
            <a:pPr lvl="0"/>
            <a:r>
              <a:rPr lang="en-US" sz="900" kern="1200" dirty="0">
                <a:solidFill>
                  <a:schemeClr val="tx1"/>
                </a:solidFill>
                <a:effectLst/>
                <a:latin typeface="+mn-lt"/>
                <a:ea typeface="+mn-ea"/>
                <a:cs typeface="+mn-cs"/>
              </a:rPr>
              <a:t>It is important to understand that the 21st Century Cures funding, anticipated to be provided by Congress in varying amounts over 7 years beginning in fiscal year 2017, will support specific elements of the Moonshot, but not the bulk of NCI's research portfolio. While the additional funds are vitally important to accelerate progress towards the Moonshot goals, this funding does not change the critical need for sustained increases to the NCI budget. Progress will come not from the Cancer Moonshot alone, but from the entire spectrum of cancer research.</a:t>
            </a:r>
          </a:p>
          <a:p>
            <a:r>
              <a:rPr lang="en-US" sz="9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22697-7748-E34D-B2EF-B03381150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FAE097-48C8-497C-8509-8256543510EB}" type="slidenum">
              <a:rPr lang="en-US" smtClean="0"/>
              <a:t>9</a:t>
            </a:fld>
            <a:endParaRPr lang="en-US" dirty="0"/>
          </a:p>
        </p:txBody>
      </p:sp>
    </p:spTree>
    <p:extLst>
      <p:ext uri="{BB962C8B-B14F-4D97-AF65-F5344CB8AC3E}">
        <p14:creationId xmlns:p14="http://schemas.microsoft.com/office/powerpoint/2010/main" val="1963092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BG">
    <p:bg>
      <p:bgPr>
        <a:solidFill>
          <a:srgbClr val="0A354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4030" y="1122363"/>
            <a:ext cx="7142909" cy="2387600"/>
          </a:xfrm>
        </p:spPr>
        <p:txBody>
          <a:bodyPr anchor="b">
            <a:normAutofit/>
          </a:bodyPr>
          <a:lstStyle>
            <a:lvl1pPr algn="l">
              <a:defRPr sz="5333">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Insert presentation title</a:t>
            </a:r>
          </a:p>
        </p:txBody>
      </p:sp>
      <p:sp>
        <p:nvSpPr>
          <p:cNvPr id="3" name="Subtitle 2"/>
          <p:cNvSpPr>
            <a:spLocks noGrp="1"/>
          </p:cNvSpPr>
          <p:nvPr>
            <p:ph type="subTitle" idx="1" hasCustomPrompt="1"/>
          </p:nvPr>
        </p:nvSpPr>
        <p:spPr>
          <a:xfrm>
            <a:off x="614030" y="3602038"/>
            <a:ext cx="7142909" cy="1592815"/>
          </a:xfrm>
        </p:spPr>
        <p:txBody>
          <a:bodyPr>
            <a:normAutofit/>
          </a:bodyPr>
          <a:lstStyle>
            <a:lvl1pPr marL="0" indent="0" algn="l">
              <a:buNone/>
              <a:defRPr sz="2667"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presenter name or subtitle</a:t>
            </a:r>
          </a:p>
        </p:txBody>
      </p:sp>
      <p:cxnSp>
        <p:nvCxnSpPr>
          <p:cNvPr id="7" name="Straight Connector 6">
            <a:extLst>
              <a:ext uri="{FF2B5EF4-FFF2-40B4-BE49-F238E27FC236}">
                <a16:creationId xmlns:a16="http://schemas.microsoft.com/office/drawing/2014/main" id="{D9A3BA09-B112-4A49-AF66-A0C548E09993}"/>
              </a:ext>
            </a:extLst>
          </p:cNvPr>
          <p:cNvCxnSpPr>
            <a:cxnSpLocks/>
          </p:cNvCxnSpPr>
          <p:nvPr userDrawn="1"/>
        </p:nvCxnSpPr>
        <p:spPr>
          <a:xfrm flipV="1">
            <a:off x="614030" y="3509963"/>
            <a:ext cx="7142909" cy="3244"/>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9" name="Picture 8" descr="NCI-Logo-White-Knock.png">
            <a:extLst>
              <a:ext uri="{FF2B5EF4-FFF2-40B4-BE49-F238E27FC236}">
                <a16:creationId xmlns:a16="http://schemas.microsoft.com/office/drawing/2014/main" id="{9BF66EFB-C1FA-4BC0-912F-9EDC5A59FE6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14029" y="6056048"/>
            <a:ext cx="3993515" cy="381000"/>
          </a:xfrm>
          <a:prstGeom prst="rect">
            <a:avLst/>
          </a:prstGeom>
        </p:spPr>
      </p:pic>
    </p:spTree>
    <p:extLst>
      <p:ext uri="{BB962C8B-B14F-4D97-AF65-F5344CB8AC3E}">
        <p14:creationId xmlns:p14="http://schemas.microsoft.com/office/powerpoint/2010/main" val="78631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WhiteBG-1Col-WithLogo+Lin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354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5F00"/>
              </a:buClr>
              <a:defRPr>
                <a:solidFill>
                  <a:srgbClr val="0A354F"/>
                </a:solidFill>
                <a:latin typeface="Arial" panose="020B0604020202020204" pitchFamily="34" charset="0"/>
                <a:cs typeface="Arial" panose="020B0604020202020204" pitchFamily="34" charset="0"/>
              </a:defRPr>
            </a:lvl1pPr>
            <a:lvl2pPr>
              <a:buClr>
                <a:srgbClr val="FF5F00"/>
              </a:buClr>
              <a:defRPr>
                <a:solidFill>
                  <a:srgbClr val="0A354F"/>
                </a:solidFill>
                <a:latin typeface="Arial" panose="020B0604020202020204" pitchFamily="34" charset="0"/>
                <a:cs typeface="Arial" panose="020B0604020202020204" pitchFamily="34" charset="0"/>
              </a:defRPr>
            </a:lvl2pPr>
            <a:lvl3pPr>
              <a:buClr>
                <a:srgbClr val="FF5F00"/>
              </a:buClr>
              <a:defRPr>
                <a:solidFill>
                  <a:srgbClr val="0A354F"/>
                </a:solidFill>
                <a:latin typeface="Arial" panose="020B0604020202020204" pitchFamily="34" charset="0"/>
                <a:cs typeface="Arial" panose="020B0604020202020204" pitchFamily="34" charset="0"/>
              </a:defRPr>
            </a:lvl3pPr>
            <a:lvl4pPr>
              <a:buClr>
                <a:srgbClr val="FF5F00"/>
              </a:buClr>
              <a:defRPr>
                <a:solidFill>
                  <a:srgbClr val="0A354F"/>
                </a:solidFill>
                <a:latin typeface="Arial" panose="020B0604020202020204" pitchFamily="34" charset="0"/>
                <a:cs typeface="Arial" panose="020B0604020202020204" pitchFamily="34" charset="0"/>
              </a:defRPr>
            </a:lvl4pPr>
            <a:lvl5pPr>
              <a:buClr>
                <a:srgbClr val="FF5F00"/>
              </a:buClr>
              <a:defRPr>
                <a:solidFill>
                  <a:srgbClr val="0A35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Oval 6">
            <a:extLst>
              <a:ext uri="{FF2B5EF4-FFF2-40B4-BE49-F238E27FC236}">
                <a16:creationId xmlns:a16="http://schemas.microsoft.com/office/drawing/2014/main" id="{7C8B9CA4-D82D-458A-A7E1-EFC0C20A3D2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cxnSp>
        <p:nvCxnSpPr>
          <p:cNvPr id="8" name="Straight Connector 7">
            <a:extLst>
              <a:ext uri="{FF2B5EF4-FFF2-40B4-BE49-F238E27FC236}">
                <a16:creationId xmlns:a16="http://schemas.microsoft.com/office/drawing/2014/main" id="{6A8FA9C6-CE4B-4808-81F3-8CB726BCC528}"/>
              </a:ext>
            </a:extLst>
          </p:cNvPr>
          <p:cNvCxnSpPr/>
          <p:nvPr userDrawn="1"/>
        </p:nvCxnSpPr>
        <p:spPr>
          <a:xfrm>
            <a:off x="838200" y="1690688"/>
            <a:ext cx="10515600" cy="0"/>
          </a:xfrm>
          <a:prstGeom prst="line">
            <a:avLst/>
          </a:prstGeom>
          <a:ln w="6350">
            <a:solidFill>
              <a:srgbClr val="0A354F"/>
            </a:solidFill>
          </a:ln>
          <a:effectLst/>
        </p:spPr>
        <p:style>
          <a:lnRef idx="1">
            <a:schemeClr val="accent1"/>
          </a:lnRef>
          <a:fillRef idx="0">
            <a:schemeClr val="accent1"/>
          </a:fillRef>
          <a:effectRef idx="0">
            <a:schemeClr val="accent1"/>
          </a:effectRef>
          <a:fontRef idx="minor">
            <a:schemeClr val="tx1"/>
          </a:fontRef>
        </p:style>
      </p:cxnSp>
      <p:pic>
        <p:nvPicPr>
          <p:cNvPr id="9" name="Picture 8" descr="NCI-Logo-Gray-Knock-NEW.png">
            <a:extLst>
              <a:ext uri="{FF2B5EF4-FFF2-40B4-BE49-F238E27FC236}">
                <a16:creationId xmlns:a16="http://schemas.microsoft.com/office/drawing/2014/main" id="{0FFD6793-3BE8-4CE7-9D50-CB5DAC0CBD1C}"/>
              </a:ext>
            </a:extLst>
          </p:cNvPr>
          <p:cNvPicPr>
            <a:picLocks noChangeAspect="1"/>
          </p:cNvPicPr>
          <p:nvPr userDrawn="1"/>
        </p:nvPicPr>
        <p:blipFill>
          <a:blip r:embed="rId2" cstate="hqprint">
            <a:duotone>
              <a:prstClr val="black"/>
              <a:srgbClr val="0A354F">
                <a:tint val="45000"/>
                <a:satMod val="400000"/>
              </a:srgbClr>
            </a:duotone>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361670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WhiteBG-1Col-NoLogo-NoLin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354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5F00"/>
              </a:buClr>
              <a:defRPr>
                <a:solidFill>
                  <a:srgbClr val="0A354F"/>
                </a:solidFill>
                <a:latin typeface="Arial" panose="020B0604020202020204" pitchFamily="34" charset="0"/>
                <a:cs typeface="Arial" panose="020B0604020202020204" pitchFamily="34" charset="0"/>
              </a:defRPr>
            </a:lvl1pPr>
            <a:lvl2pPr>
              <a:buClr>
                <a:srgbClr val="FF5F00"/>
              </a:buClr>
              <a:defRPr>
                <a:solidFill>
                  <a:srgbClr val="0A354F"/>
                </a:solidFill>
                <a:latin typeface="Arial" panose="020B0604020202020204" pitchFamily="34" charset="0"/>
                <a:cs typeface="Arial" panose="020B0604020202020204" pitchFamily="34" charset="0"/>
              </a:defRPr>
            </a:lvl2pPr>
            <a:lvl3pPr>
              <a:buClr>
                <a:srgbClr val="FF5F00"/>
              </a:buClr>
              <a:defRPr>
                <a:solidFill>
                  <a:srgbClr val="0A354F"/>
                </a:solidFill>
                <a:latin typeface="Arial" panose="020B0604020202020204" pitchFamily="34" charset="0"/>
                <a:cs typeface="Arial" panose="020B0604020202020204" pitchFamily="34" charset="0"/>
              </a:defRPr>
            </a:lvl3pPr>
            <a:lvl4pPr>
              <a:buClr>
                <a:srgbClr val="FF5F00"/>
              </a:buClr>
              <a:defRPr>
                <a:solidFill>
                  <a:srgbClr val="0A354F"/>
                </a:solidFill>
                <a:latin typeface="Arial" panose="020B0604020202020204" pitchFamily="34" charset="0"/>
                <a:cs typeface="Arial" panose="020B0604020202020204" pitchFamily="34" charset="0"/>
              </a:defRPr>
            </a:lvl4pPr>
            <a:lvl5pPr>
              <a:buClr>
                <a:srgbClr val="FF5F00"/>
              </a:buClr>
              <a:defRPr>
                <a:solidFill>
                  <a:srgbClr val="0A35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Oval 6">
            <a:extLst>
              <a:ext uri="{FF2B5EF4-FFF2-40B4-BE49-F238E27FC236}">
                <a16:creationId xmlns:a16="http://schemas.microsoft.com/office/drawing/2014/main" id="{7C8B9CA4-D82D-458A-A7E1-EFC0C20A3D2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spTree>
    <p:extLst>
      <p:ext uri="{BB962C8B-B14F-4D97-AF65-F5344CB8AC3E}">
        <p14:creationId xmlns:p14="http://schemas.microsoft.com/office/powerpoint/2010/main" val="318104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WhiteBG-1Col-No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354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5F00"/>
              </a:buClr>
              <a:defRPr>
                <a:solidFill>
                  <a:srgbClr val="0A354F"/>
                </a:solidFill>
                <a:latin typeface="Arial" panose="020B0604020202020204" pitchFamily="34" charset="0"/>
                <a:cs typeface="Arial" panose="020B0604020202020204" pitchFamily="34" charset="0"/>
              </a:defRPr>
            </a:lvl1pPr>
            <a:lvl2pPr>
              <a:buClr>
                <a:srgbClr val="FF5F00"/>
              </a:buClr>
              <a:defRPr>
                <a:solidFill>
                  <a:srgbClr val="0A354F"/>
                </a:solidFill>
                <a:latin typeface="Arial" panose="020B0604020202020204" pitchFamily="34" charset="0"/>
                <a:cs typeface="Arial" panose="020B0604020202020204" pitchFamily="34" charset="0"/>
              </a:defRPr>
            </a:lvl2pPr>
            <a:lvl3pPr>
              <a:buClr>
                <a:srgbClr val="FF5F00"/>
              </a:buClr>
              <a:defRPr>
                <a:solidFill>
                  <a:srgbClr val="0A354F"/>
                </a:solidFill>
                <a:latin typeface="Arial" panose="020B0604020202020204" pitchFamily="34" charset="0"/>
                <a:cs typeface="Arial" panose="020B0604020202020204" pitchFamily="34" charset="0"/>
              </a:defRPr>
            </a:lvl3pPr>
            <a:lvl4pPr>
              <a:buClr>
                <a:srgbClr val="FF5F00"/>
              </a:buClr>
              <a:defRPr>
                <a:solidFill>
                  <a:srgbClr val="0A354F"/>
                </a:solidFill>
                <a:latin typeface="Arial" panose="020B0604020202020204" pitchFamily="34" charset="0"/>
                <a:cs typeface="Arial" panose="020B0604020202020204" pitchFamily="34" charset="0"/>
              </a:defRPr>
            </a:lvl4pPr>
            <a:lvl5pPr>
              <a:buClr>
                <a:srgbClr val="FF5F00"/>
              </a:buClr>
              <a:defRPr>
                <a:solidFill>
                  <a:srgbClr val="0A35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Oval 6">
            <a:extLst>
              <a:ext uri="{FF2B5EF4-FFF2-40B4-BE49-F238E27FC236}">
                <a16:creationId xmlns:a16="http://schemas.microsoft.com/office/drawing/2014/main" id="{7C8B9CA4-D82D-458A-A7E1-EFC0C20A3D2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cxnSp>
        <p:nvCxnSpPr>
          <p:cNvPr id="8" name="Straight Connector 7">
            <a:extLst>
              <a:ext uri="{FF2B5EF4-FFF2-40B4-BE49-F238E27FC236}">
                <a16:creationId xmlns:a16="http://schemas.microsoft.com/office/drawing/2014/main" id="{6A8FA9C6-CE4B-4808-81F3-8CB726BCC528}"/>
              </a:ext>
            </a:extLst>
          </p:cNvPr>
          <p:cNvCxnSpPr/>
          <p:nvPr userDrawn="1"/>
        </p:nvCxnSpPr>
        <p:spPr>
          <a:xfrm>
            <a:off x="838200" y="1690688"/>
            <a:ext cx="10515600" cy="0"/>
          </a:xfrm>
          <a:prstGeom prst="line">
            <a:avLst/>
          </a:prstGeom>
          <a:ln w="6350">
            <a:solidFill>
              <a:srgbClr val="0A354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1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White 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354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lvl1pPr>
              <a:buClr>
                <a:srgbClr val="FF5F00"/>
              </a:buClr>
              <a:defRPr>
                <a:solidFill>
                  <a:srgbClr val="0A354F"/>
                </a:solidFill>
                <a:latin typeface="Arial" panose="020B0604020202020204" pitchFamily="34" charset="0"/>
                <a:cs typeface="Arial" panose="020B0604020202020204" pitchFamily="34" charset="0"/>
              </a:defRPr>
            </a:lvl1pPr>
            <a:lvl2pPr>
              <a:buClr>
                <a:srgbClr val="FF5F00"/>
              </a:buClr>
              <a:defRPr>
                <a:solidFill>
                  <a:srgbClr val="0A354F"/>
                </a:solidFill>
                <a:latin typeface="Arial" panose="020B0604020202020204" pitchFamily="34" charset="0"/>
                <a:cs typeface="Arial" panose="020B0604020202020204" pitchFamily="34" charset="0"/>
              </a:defRPr>
            </a:lvl2pPr>
            <a:lvl3pPr>
              <a:buClr>
                <a:srgbClr val="FF5F00"/>
              </a:buClr>
              <a:defRPr>
                <a:solidFill>
                  <a:srgbClr val="0A354F"/>
                </a:solidFill>
                <a:latin typeface="Arial" panose="020B0604020202020204" pitchFamily="34" charset="0"/>
                <a:cs typeface="Arial" panose="020B0604020202020204" pitchFamily="34" charset="0"/>
              </a:defRPr>
            </a:lvl3pPr>
            <a:lvl4pPr>
              <a:buClr>
                <a:srgbClr val="FF5F00"/>
              </a:buClr>
              <a:defRPr>
                <a:solidFill>
                  <a:srgbClr val="0A354F"/>
                </a:solidFill>
                <a:latin typeface="Arial" panose="020B0604020202020204" pitchFamily="34" charset="0"/>
                <a:cs typeface="Arial" panose="020B0604020202020204" pitchFamily="34" charset="0"/>
              </a:defRPr>
            </a:lvl4pPr>
            <a:lvl5pPr>
              <a:buClr>
                <a:srgbClr val="FF5F00"/>
              </a:buClr>
              <a:defRPr>
                <a:solidFill>
                  <a:srgbClr val="0A35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lvl1pPr>
              <a:buClr>
                <a:srgbClr val="FF5F00"/>
              </a:buClr>
              <a:defRPr>
                <a:solidFill>
                  <a:srgbClr val="0A354F"/>
                </a:solidFill>
                <a:latin typeface="Arial" panose="020B0604020202020204" pitchFamily="34" charset="0"/>
                <a:cs typeface="Arial" panose="020B0604020202020204" pitchFamily="34" charset="0"/>
              </a:defRPr>
            </a:lvl1pPr>
            <a:lvl2pPr>
              <a:buClr>
                <a:srgbClr val="FF5F00"/>
              </a:buClr>
              <a:defRPr>
                <a:solidFill>
                  <a:srgbClr val="0A354F"/>
                </a:solidFill>
                <a:latin typeface="Arial" panose="020B0604020202020204" pitchFamily="34" charset="0"/>
                <a:cs typeface="Arial" panose="020B0604020202020204" pitchFamily="34" charset="0"/>
              </a:defRPr>
            </a:lvl2pPr>
            <a:lvl3pPr>
              <a:buClr>
                <a:srgbClr val="FF5F00"/>
              </a:buClr>
              <a:defRPr>
                <a:solidFill>
                  <a:srgbClr val="0A354F"/>
                </a:solidFill>
                <a:latin typeface="Arial" panose="020B0604020202020204" pitchFamily="34" charset="0"/>
                <a:cs typeface="Arial" panose="020B0604020202020204" pitchFamily="34" charset="0"/>
              </a:defRPr>
            </a:lvl3pPr>
            <a:lvl4pPr>
              <a:buClr>
                <a:srgbClr val="FF5F00"/>
              </a:buClr>
              <a:defRPr>
                <a:solidFill>
                  <a:srgbClr val="0A354F"/>
                </a:solidFill>
                <a:latin typeface="Arial" panose="020B0604020202020204" pitchFamily="34" charset="0"/>
                <a:cs typeface="Arial" panose="020B0604020202020204" pitchFamily="34" charset="0"/>
              </a:defRPr>
            </a:lvl4pPr>
            <a:lvl5pPr>
              <a:buClr>
                <a:srgbClr val="FF5F00"/>
              </a:buClr>
              <a:defRPr>
                <a:solidFill>
                  <a:srgbClr val="0A35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1532D4C-7B64-420F-8D22-D45C124A7BB6}"/>
              </a:ext>
            </a:extLst>
          </p:cNvPr>
          <p:cNvCxnSpPr/>
          <p:nvPr userDrawn="1"/>
        </p:nvCxnSpPr>
        <p:spPr>
          <a:xfrm>
            <a:off x="838200" y="1690688"/>
            <a:ext cx="10515600" cy="0"/>
          </a:xfrm>
          <a:prstGeom prst="line">
            <a:avLst/>
          </a:prstGeom>
          <a:ln w="6350">
            <a:solidFill>
              <a:srgbClr val="0A354F"/>
            </a:solidFill>
          </a:ln>
          <a:effectLst/>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7027A85-37FF-4E35-A9C8-CE7C06D9BD94}"/>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pic>
        <p:nvPicPr>
          <p:cNvPr id="10" name="Picture 9" descr="NCI-Logo-Gray-Knock-NEW.png">
            <a:extLst>
              <a:ext uri="{FF2B5EF4-FFF2-40B4-BE49-F238E27FC236}">
                <a16:creationId xmlns:a16="http://schemas.microsoft.com/office/drawing/2014/main" id="{0531F013-D387-41D1-8E0B-F59A456362A2}"/>
              </a:ext>
            </a:extLst>
          </p:cNvPr>
          <p:cNvPicPr>
            <a:picLocks noChangeAspect="1"/>
          </p:cNvPicPr>
          <p:nvPr userDrawn="1"/>
        </p:nvPicPr>
        <p:blipFill>
          <a:blip r:embed="rId2" cstate="hqprint">
            <a:duotone>
              <a:prstClr val="black"/>
              <a:srgbClr val="0A354F">
                <a:tint val="45000"/>
                <a:satMod val="400000"/>
              </a:srgbClr>
            </a:duotone>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70966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Graphics White BG">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10C4CF2-AB80-4D61-B758-488D9E454FD6}"/>
              </a:ext>
            </a:extLst>
          </p:cNvPr>
          <p:cNvSpPr/>
          <p:nvPr userDrawn="1"/>
        </p:nvSpPr>
        <p:spPr>
          <a:xfrm>
            <a:off x="8212196" y="1864493"/>
            <a:ext cx="3206496" cy="320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ectangle 17">
            <a:extLst>
              <a:ext uri="{FF2B5EF4-FFF2-40B4-BE49-F238E27FC236}">
                <a16:creationId xmlns:a16="http://schemas.microsoft.com/office/drawing/2014/main" id="{96B48977-2092-43BB-BE22-A13A5A854A2D}"/>
              </a:ext>
            </a:extLst>
          </p:cNvPr>
          <p:cNvSpPr/>
          <p:nvPr userDrawn="1"/>
        </p:nvSpPr>
        <p:spPr>
          <a:xfrm>
            <a:off x="4485640" y="1864493"/>
            <a:ext cx="3206496" cy="320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Rectangle 2">
            <a:extLst>
              <a:ext uri="{FF2B5EF4-FFF2-40B4-BE49-F238E27FC236}">
                <a16:creationId xmlns:a16="http://schemas.microsoft.com/office/drawing/2014/main" id="{29F04D43-6469-4E87-8E22-67B694B7885D}"/>
              </a:ext>
            </a:extLst>
          </p:cNvPr>
          <p:cNvSpPr/>
          <p:nvPr userDrawn="1"/>
        </p:nvSpPr>
        <p:spPr>
          <a:xfrm>
            <a:off x="784353" y="1864493"/>
            <a:ext cx="3206496" cy="320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838200" y="365125"/>
            <a:ext cx="10515600" cy="1325563"/>
          </a:xfrm>
        </p:spPr>
        <p:txBody>
          <a:bodyPr/>
          <a:lstStyle>
            <a:lvl1pPr>
              <a:defRPr>
                <a:solidFill>
                  <a:srgbClr val="0A354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Oval 6">
            <a:extLst>
              <a:ext uri="{FF2B5EF4-FFF2-40B4-BE49-F238E27FC236}">
                <a16:creationId xmlns:a16="http://schemas.microsoft.com/office/drawing/2014/main" id="{7C8B9CA4-D82D-458A-A7E1-EFC0C20A3D2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cxnSp>
        <p:nvCxnSpPr>
          <p:cNvPr id="8" name="Straight Connector 7">
            <a:extLst>
              <a:ext uri="{FF2B5EF4-FFF2-40B4-BE49-F238E27FC236}">
                <a16:creationId xmlns:a16="http://schemas.microsoft.com/office/drawing/2014/main" id="{6A8FA9C6-CE4B-4808-81F3-8CB726BCC528}"/>
              </a:ext>
            </a:extLst>
          </p:cNvPr>
          <p:cNvCxnSpPr>
            <a:cxnSpLocks/>
          </p:cNvCxnSpPr>
          <p:nvPr userDrawn="1"/>
        </p:nvCxnSpPr>
        <p:spPr>
          <a:xfrm>
            <a:off x="838200" y="1690688"/>
            <a:ext cx="10515600" cy="0"/>
          </a:xfrm>
          <a:prstGeom prst="line">
            <a:avLst/>
          </a:prstGeom>
          <a:ln w="6350">
            <a:solidFill>
              <a:srgbClr val="0A354F"/>
            </a:solidFill>
          </a:ln>
          <a:effectLst/>
        </p:spPr>
        <p:style>
          <a:lnRef idx="1">
            <a:schemeClr val="accent1"/>
          </a:lnRef>
          <a:fillRef idx="0">
            <a:schemeClr val="accent1"/>
          </a:fillRef>
          <a:effectRef idx="0">
            <a:schemeClr val="accent1"/>
          </a:effectRef>
          <a:fontRef idx="minor">
            <a:schemeClr val="tx1"/>
          </a:fontRef>
        </p:style>
      </p:cxnSp>
      <p:pic>
        <p:nvPicPr>
          <p:cNvPr id="9" name="Picture 8" descr="NCI-Logo-White-Knock.png">
            <a:extLst>
              <a:ext uri="{FF2B5EF4-FFF2-40B4-BE49-F238E27FC236}">
                <a16:creationId xmlns:a16="http://schemas.microsoft.com/office/drawing/2014/main" id="{38B9AA04-5934-4767-8632-70811F67C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04801" y="6486144"/>
            <a:ext cx="2555849" cy="243840"/>
          </a:xfrm>
          <a:prstGeom prst="rect">
            <a:avLst/>
          </a:prstGeom>
        </p:spPr>
      </p:pic>
      <p:sp>
        <p:nvSpPr>
          <p:cNvPr id="5" name="Picture Placeholder 4">
            <a:extLst>
              <a:ext uri="{FF2B5EF4-FFF2-40B4-BE49-F238E27FC236}">
                <a16:creationId xmlns:a16="http://schemas.microsoft.com/office/drawing/2014/main" id="{1DD57F76-FE02-432B-813D-0A54F526FDB5}"/>
              </a:ext>
            </a:extLst>
          </p:cNvPr>
          <p:cNvSpPr>
            <a:spLocks noGrp="1"/>
          </p:cNvSpPr>
          <p:nvPr>
            <p:ph type="pic" sz="quarter" idx="10"/>
          </p:nvPr>
        </p:nvSpPr>
        <p:spPr>
          <a:xfrm>
            <a:off x="851937" y="1926165"/>
            <a:ext cx="3084576" cy="3083156"/>
          </a:xfrm>
        </p:spPr>
        <p:txBody>
          <a:bodyPr/>
          <a:lstStyle>
            <a:lvl1pPr>
              <a:defRPr>
                <a:solidFill>
                  <a:srgbClr val="0A354F"/>
                </a:solidFill>
              </a:defRPr>
            </a:lvl1pPr>
          </a:lstStyle>
          <a:p>
            <a:endParaRPr lang="en-US" dirty="0"/>
          </a:p>
        </p:txBody>
      </p:sp>
      <p:sp>
        <p:nvSpPr>
          <p:cNvPr id="10" name="Picture Placeholder 4">
            <a:extLst>
              <a:ext uri="{FF2B5EF4-FFF2-40B4-BE49-F238E27FC236}">
                <a16:creationId xmlns:a16="http://schemas.microsoft.com/office/drawing/2014/main" id="{A35259FE-BED7-40CD-96C3-F5CEE28FD6D6}"/>
              </a:ext>
            </a:extLst>
          </p:cNvPr>
          <p:cNvSpPr>
            <a:spLocks noGrp="1"/>
          </p:cNvSpPr>
          <p:nvPr>
            <p:ph type="pic" sz="quarter" idx="11"/>
          </p:nvPr>
        </p:nvSpPr>
        <p:spPr>
          <a:xfrm>
            <a:off x="4553712" y="1933769"/>
            <a:ext cx="3084576" cy="3084576"/>
          </a:xfrm>
        </p:spPr>
        <p:txBody>
          <a:bodyPr/>
          <a:lstStyle>
            <a:lvl1pPr>
              <a:defRPr>
                <a:solidFill>
                  <a:srgbClr val="0A354F"/>
                </a:solidFill>
              </a:defRPr>
            </a:lvl1pPr>
          </a:lstStyle>
          <a:p>
            <a:endParaRPr lang="en-US" dirty="0"/>
          </a:p>
        </p:txBody>
      </p:sp>
      <p:sp>
        <p:nvSpPr>
          <p:cNvPr id="11" name="Picture Placeholder 4">
            <a:extLst>
              <a:ext uri="{FF2B5EF4-FFF2-40B4-BE49-F238E27FC236}">
                <a16:creationId xmlns:a16="http://schemas.microsoft.com/office/drawing/2014/main" id="{2FC3A2A6-130A-4EF3-BB1A-369A2E5DA461}"/>
              </a:ext>
            </a:extLst>
          </p:cNvPr>
          <p:cNvSpPr>
            <a:spLocks noGrp="1"/>
          </p:cNvSpPr>
          <p:nvPr>
            <p:ph type="pic" sz="quarter" idx="12"/>
          </p:nvPr>
        </p:nvSpPr>
        <p:spPr>
          <a:xfrm>
            <a:off x="8273156" y="1933769"/>
            <a:ext cx="3084576" cy="3084576"/>
          </a:xfrm>
        </p:spPr>
        <p:txBody>
          <a:bodyPr/>
          <a:lstStyle>
            <a:lvl1pPr>
              <a:defRPr>
                <a:solidFill>
                  <a:srgbClr val="0A354F"/>
                </a:solidFill>
              </a:defRPr>
            </a:lvl1pPr>
          </a:lstStyle>
          <a:p>
            <a:endParaRPr lang="en-US" dirty="0"/>
          </a:p>
        </p:txBody>
      </p:sp>
      <p:sp>
        <p:nvSpPr>
          <p:cNvPr id="12" name="Content Placeholder 17">
            <a:extLst>
              <a:ext uri="{FF2B5EF4-FFF2-40B4-BE49-F238E27FC236}">
                <a16:creationId xmlns:a16="http://schemas.microsoft.com/office/drawing/2014/main" id="{5D041FC9-7A64-4E5C-9582-11DEBBBC0006}"/>
              </a:ext>
            </a:extLst>
          </p:cNvPr>
          <p:cNvSpPr>
            <a:spLocks noGrp="1"/>
          </p:cNvSpPr>
          <p:nvPr>
            <p:ph sz="quarter" idx="13" hasCustomPrompt="1"/>
          </p:nvPr>
        </p:nvSpPr>
        <p:spPr>
          <a:xfrm>
            <a:off x="838201" y="5202767"/>
            <a:ext cx="3098800" cy="637117"/>
          </a:xfrm>
        </p:spPr>
        <p:txBody>
          <a:bodyPr>
            <a:normAutofit/>
          </a:bodyPr>
          <a:lstStyle>
            <a:lvl1pPr marL="0" indent="0" algn="ctr">
              <a:buNone/>
              <a:defRPr sz="2667">
                <a:solidFill>
                  <a:srgbClr val="0A354F"/>
                </a:solidFill>
                <a:latin typeface="Arial" panose="020B0604020202020204" pitchFamily="34" charset="0"/>
                <a:cs typeface="Arial" panose="020B0604020202020204" pitchFamily="34" charset="0"/>
              </a:defRPr>
            </a:lvl1pPr>
          </a:lstStyle>
          <a:p>
            <a:pPr lvl="0"/>
            <a:r>
              <a:rPr lang="en-US" dirty="0"/>
              <a:t>Caption</a:t>
            </a:r>
          </a:p>
        </p:txBody>
      </p:sp>
      <p:sp>
        <p:nvSpPr>
          <p:cNvPr id="13" name="Content Placeholder 17">
            <a:extLst>
              <a:ext uri="{FF2B5EF4-FFF2-40B4-BE49-F238E27FC236}">
                <a16:creationId xmlns:a16="http://schemas.microsoft.com/office/drawing/2014/main" id="{E31590AF-2ED6-488E-A06C-8483EA0FA87F}"/>
              </a:ext>
            </a:extLst>
          </p:cNvPr>
          <p:cNvSpPr>
            <a:spLocks noGrp="1"/>
          </p:cNvSpPr>
          <p:nvPr>
            <p:ph sz="quarter" idx="14" hasCustomPrompt="1"/>
          </p:nvPr>
        </p:nvSpPr>
        <p:spPr>
          <a:xfrm>
            <a:off x="4539488" y="5261426"/>
            <a:ext cx="3098800" cy="637117"/>
          </a:xfrm>
        </p:spPr>
        <p:txBody>
          <a:bodyPr>
            <a:normAutofit/>
          </a:bodyPr>
          <a:lstStyle>
            <a:lvl1pPr marL="0" indent="0" algn="ctr">
              <a:buNone/>
              <a:defRPr sz="2667">
                <a:solidFill>
                  <a:srgbClr val="0A354F"/>
                </a:solidFill>
                <a:latin typeface="Arial" panose="020B0604020202020204" pitchFamily="34" charset="0"/>
                <a:cs typeface="Arial" panose="020B0604020202020204" pitchFamily="34" charset="0"/>
              </a:defRPr>
            </a:lvl1pPr>
          </a:lstStyle>
          <a:p>
            <a:pPr lvl="0"/>
            <a:r>
              <a:rPr lang="en-US" dirty="0"/>
              <a:t>Caption</a:t>
            </a:r>
          </a:p>
        </p:txBody>
      </p:sp>
      <p:sp>
        <p:nvSpPr>
          <p:cNvPr id="17" name="Content Placeholder 17">
            <a:extLst>
              <a:ext uri="{FF2B5EF4-FFF2-40B4-BE49-F238E27FC236}">
                <a16:creationId xmlns:a16="http://schemas.microsoft.com/office/drawing/2014/main" id="{BD904D27-1DD3-4AC6-A3B3-ED94FAFB4A5A}"/>
              </a:ext>
            </a:extLst>
          </p:cNvPr>
          <p:cNvSpPr>
            <a:spLocks noGrp="1"/>
          </p:cNvSpPr>
          <p:nvPr>
            <p:ph sz="quarter" idx="15" hasCustomPrompt="1"/>
          </p:nvPr>
        </p:nvSpPr>
        <p:spPr>
          <a:xfrm>
            <a:off x="8240775" y="5252683"/>
            <a:ext cx="3098800" cy="637117"/>
          </a:xfrm>
        </p:spPr>
        <p:txBody>
          <a:bodyPr>
            <a:normAutofit/>
          </a:bodyPr>
          <a:lstStyle>
            <a:lvl1pPr marL="0" indent="0" algn="ctr">
              <a:buNone/>
              <a:defRPr sz="2667">
                <a:solidFill>
                  <a:srgbClr val="0A354F"/>
                </a:solidFill>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98374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Slide">
    <p:bg>
      <p:bgPr>
        <a:solidFill>
          <a:srgbClr val="0A354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B4671F-9E51-440F-A23B-2527C3B9D743}"/>
              </a:ext>
            </a:extLst>
          </p:cNvPr>
          <p:cNvGrpSpPr/>
          <p:nvPr userDrawn="1"/>
        </p:nvGrpSpPr>
        <p:grpSpPr>
          <a:xfrm>
            <a:off x="3986785" y="2124456"/>
            <a:ext cx="4218369" cy="2573912"/>
            <a:chOff x="1171852" y="1651884"/>
            <a:chExt cx="3163777" cy="1930434"/>
          </a:xfrm>
        </p:grpSpPr>
        <p:grpSp>
          <p:nvGrpSpPr>
            <p:cNvPr id="2" name="Group 1">
              <a:extLst>
                <a:ext uri="{FF2B5EF4-FFF2-40B4-BE49-F238E27FC236}">
                  <a16:creationId xmlns:a16="http://schemas.microsoft.com/office/drawing/2014/main" id="{4ACFDBCD-4C81-4511-B4B0-BD9960E6AA51}"/>
                </a:ext>
              </a:extLst>
            </p:cNvPr>
            <p:cNvGrpSpPr>
              <a:grpSpLocks noChangeAspect="1"/>
            </p:cNvGrpSpPr>
            <p:nvPr userDrawn="1"/>
          </p:nvGrpSpPr>
          <p:grpSpPr>
            <a:xfrm>
              <a:off x="1171852" y="1651884"/>
              <a:ext cx="3163776" cy="813435"/>
              <a:chOff x="2333626" y="1990725"/>
              <a:chExt cx="4519680" cy="1162050"/>
            </a:xfrm>
          </p:grpSpPr>
          <p:pic>
            <p:nvPicPr>
              <p:cNvPr id="3" name="Picture 2" descr="NCI-Logo-Stack.png">
                <a:extLst>
                  <a:ext uri="{FF2B5EF4-FFF2-40B4-BE49-F238E27FC236}">
                    <a16:creationId xmlns:a16="http://schemas.microsoft.com/office/drawing/2014/main" id="{E2CD69F1-496F-4684-8E2C-49EE1B4954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4" name="Picture 3" descr="4_hhs_logo_white.png">
                <a:extLst>
                  <a:ext uri="{FF2B5EF4-FFF2-40B4-BE49-F238E27FC236}">
                    <a16:creationId xmlns:a16="http://schemas.microsoft.com/office/drawing/2014/main" id="{5DC78E91-C1B7-43B3-8D61-F5935E1D70E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5" name="TextBox 13">
              <a:extLst>
                <a:ext uri="{FF2B5EF4-FFF2-40B4-BE49-F238E27FC236}">
                  <a16:creationId xmlns:a16="http://schemas.microsoft.com/office/drawing/2014/main" id="{C39CD03D-0615-495D-86E9-50A983E5E0F0}"/>
                </a:ext>
              </a:extLst>
            </p:cNvPr>
            <p:cNvSpPr txBox="1">
              <a:spLocks noChangeArrowheads="1"/>
            </p:cNvSpPr>
            <p:nvPr userDrawn="1"/>
          </p:nvSpPr>
          <p:spPr bwMode="auto">
            <a:xfrm>
              <a:off x="1171852" y="2666028"/>
              <a:ext cx="3163776"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400" b="1" dirty="0">
                  <a:solidFill>
                    <a:schemeClr val="bg1"/>
                  </a:solidFill>
                  <a:latin typeface="Arial" charset="0"/>
                </a:rPr>
                <a:t>www.cancer.gov</a:t>
              </a:r>
            </a:p>
          </p:txBody>
        </p:sp>
        <p:sp>
          <p:nvSpPr>
            <p:cNvPr id="6" name="Rectangle 5">
              <a:extLst>
                <a:ext uri="{FF2B5EF4-FFF2-40B4-BE49-F238E27FC236}">
                  <a16:creationId xmlns:a16="http://schemas.microsoft.com/office/drawing/2014/main" id="{4DB0444E-E555-4A01-9D5A-F0BBC3AC5D88}"/>
                </a:ext>
              </a:extLst>
            </p:cNvPr>
            <p:cNvSpPr/>
            <p:nvPr userDrawn="1"/>
          </p:nvSpPr>
          <p:spPr>
            <a:xfrm>
              <a:off x="1171853" y="3236069"/>
              <a:ext cx="3163776" cy="346249"/>
            </a:xfrm>
            <a:prstGeom prst="rect">
              <a:avLst/>
            </a:prstGeom>
          </p:spPr>
          <p:txBody>
            <a:bodyPr wrap="square">
              <a:spAutoFit/>
            </a:bodyPr>
            <a:lstStyle/>
            <a:p>
              <a:r>
                <a:rPr lang="en-US" sz="2400" b="1" dirty="0">
                  <a:solidFill>
                    <a:schemeClr val="bg1"/>
                  </a:solidFill>
                  <a:latin typeface="Arial" charset="0"/>
                </a:rPr>
                <a:t>www.cancer.gov/espanol</a:t>
              </a:r>
              <a:endParaRPr lang="en-US" sz="2400" dirty="0"/>
            </a:p>
          </p:txBody>
        </p:sp>
      </p:grpSp>
    </p:spTree>
    <p:extLst>
      <p:ext uri="{BB962C8B-B14F-4D97-AF65-F5344CB8AC3E}">
        <p14:creationId xmlns:p14="http://schemas.microsoft.com/office/powerpoint/2010/main" val="419831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blue-w/page#s">
    <p:bg>
      <p:bgPr>
        <a:solidFill>
          <a:srgbClr val="0A354F"/>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8B9CA4-D82D-458A-A7E1-EFC0C20A3D2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391">
              <a:defRPr/>
            </a:pPr>
            <a:fld id="{B8085FFC-F515-8A40-AA65-E121940723D8}" type="slidenum">
              <a:rPr lang="en-US" sz="1400" smtClean="0">
                <a:latin typeface="Arial Narrow" panose="020B0606020202030204" pitchFamily="34" charset="0"/>
              </a:rPr>
              <a:pPr algn="ctr" defTabSz="1088391">
                <a:defRPr/>
              </a:pPr>
              <a:t>‹#›</a:t>
            </a:fld>
            <a:endParaRPr lang="bg-BG" sz="1400" dirty="0">
              <a:latin typeface="Arial Narrow" panose="020B0606020202030204" pitchFamily="34" charset="0"/>
              <a:ea typeface="DINCond-Bold" charset="0"/>
              <a:cs typeface="DINCond-Bold" charset="0"/>
            </a:endParaRPr>
          </a:p>
        </p:txBody>
      </p:sp>
      <p:pic>
        <p:nvPicPr>
          <p:cNvPr id="4" name="Picture 3" descr="NCI-Logo-White-Knock.png">
            <a:extLst>
              <a:ext uri="{FF2B5EF4-FFF2-40B4-BE49-F238E27FC236}">
                <a16:creationId xmlns:a16="http://schemas.microsoft.com/office/drawing/2014/main" id="{38B9AA04-5934-4767-8632-70811F67C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04802" y="6428992"/>
            <a:ext cx="2555849" cy="243840"/>
          </a:xfrm>
          <a:prstGeom prst="rect">
            <a:avLst/>
          </a:prstGeom>
        </p:spPr>
      </p:pic>
    </p:spTree>
    <p:extLst>
      <p:ext uri="{BB962C8B-B14F-4D97-AF65-F5344CB8AC3E}">
        <p14:creationId xmlns:p14="http://schemas.microsoft.com/office/powerpoint/2010/main" val="36842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Dark BG">
    <p:bg>
      <p:bgPr>
        <a:solidFill>
          <a:srgbClr val="0A354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4030" y="1122363"/>
            <a:ext cx="7142909" cy="2387600"/>
          </a:xfrm>
        </p:spPr>
        <p:txBody>
          <a:bodyPr anchor="b">
            <a:normAutofit/>
          </a:bodyPr>
          <a:lstStyle>
            <a:lvl1pPr algn="l">
              <a:defRPr sz="5333">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Insert presentation title</a:t>
            </a:r>
          </a:p>
        </p:txBody>
      </p:sp>
      <p:sp>
        <p:nvSpPr>
          <p:cNvPr id="3" name="Subtitle 2"/>
          <p:cNvSpPr>
            <a:spLocks noGrp="1"/>
          </p:cNvSpPr>
          <p:nvPr>
            <p:ph type="subTitle" idx="1" hasCustomPrompt="1"/>
          </p:nvPr>
        </p:nvSpPr>
        <p:spPr>
          <a:xfrm>
            <a:off x="614030" y="3602038"/>
            <a:ext cx="7142909" cy="1592815"/>
          </a:xfrm>
        </p:spPr>
        <p:txBody>
          <a:bodyPr>
            <a:normAutofit/>
          </a:bodyPr>
          <a:lstStyle>
            <a:lvl1pPr marL="0" indent="0" algn="l">
              <a:buNone/>
              <a:defRPr sz="2667"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presenter name or subtitle</a:t>
            </a:r>
          </a:p>
        </p:txBody>
      </p:sp>
      <p:cxnSp>
        <p:nvCxnSpPr>
          <p:cNvPr id="7" name="Straight Connector 6">
            <a:extLst>
              <a:ext uri="{FF2B5EF4-FFF2-40B4-BE49-F238E27FC236}">
                <a16:creationId xmlns:a16="http://schemas.microsoft.com/office/drawing/2014/main" id="{D9A3BA09-B112-4A49-AF66-A0C548E09993}"/>
              </a:ext>
            </a:extLst>
          </p:cNvPr>
          <p:cNvCxnSpPr>
            <a:cxnSpLocks/>
          </p:cNvCxnSpPr>
          <p:nvPr userDrawn="1"/>
        </p:nvCxnSpPr>
        <p:spPr>
          <a:xfrm flipV="1">
            <a:off x="614030" y="3509963"/>
            <a:ext cx="7142909" cy="3244"/>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9" name="Picture 8" descr="NCI-Logo-White-Knock.png">
            <a:extLst>
              <a:ext uri="{FF2B5EF4-FFF2-40B4-BE49-F238E27FC236}">
                <a16:creationId xmlns:a16="http://schemas.microsoft.com/office/drawing/2014/main" id="{9BF66EFB-C1FA-4BC0-912F-9EDC5A59FE6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14029" y="6056048"/>
            <a:ext cx="3993515" cy="381000"/>
          </a:xfrm>
          <a:prstGeom prst="rect">
            <a:avLst/>
          </a:prstGeom>
        </p:spPr>
      </p:pic>
      <p:sp>
        <p:nvSpPr>
          <p:cNvPr id="6" name="Oval 5">
            <a:extLst>
              <a:ext uri="{FF2B5EF4-FFF2-40B4-BE49-F238E27FC236}">
                <a16:creationId xmlns:a16="http://schemas.microsoft.com/office/drawing/2014/main" id="{E0BDD91A-9557-4525-BB12-CB601DB0FA8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spTree>
    <p:extLst>
      <p:ext uri="{BB962C8B-B14F-4D97-AF65-F5344CB8AC3E}">
        <p14:creationId xmlns:p14="http://schemas.microsoft.com/office/powerpoint/2010/main" val="353405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ne Column Dark BG">
    <p:bg>
      <p:bgPr>
        <a:solidFill>
          <a:srgbClr val="0A3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lvl1pPr>
              <a:defRPr>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a:extLst>
              <a:ext uri="{FF2B5EF4-FFF2-40B4-BE49-F238E27FC236}">
                <a16:creationId xmlns:a16="http://schemas.microsoft.com/office/drawing/2014/main" id="{7C8B9CA4-D82D-458A-A7E1-EFC0C20A3D2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cxnSp>
        <p:nvCxnSpPr>
          <p:cNvPr id="8" name="Straight Connector 7">
            <a:extLst>
              <a:ext uri="{FF2B5EF4-FFF2-40B4-BE49-F238E27FC236}">
                <a16:creationId xmlns:a16="http://schemas.microsoft.com/office/drawing/2014/main" id="{6A8FA9C6-CE4B-4808-81F3-8CB726BCC528}"/>
              </a:ext>
            </a:extLst>
          </p:cNvPr>
          <p:cNvCxnSpPr>
            <a:cxnSpLocks/>
          </p:cNvCxnSpPr>
          <p:nvPr userDrawn="1"/>
        </p:nvCxnSpPr>
        <p:spPr>
          <a:xfrm>
            <a:off x="838200" y="1690688"/>
            <a:ext cx="10515600"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9" name="Picture 8" descr="NCI-Logo-White-Knock.png">
            <a:extLst>
              <a:ext uri="{FF2B5EF4-FFF2-40B4-BE49-F238E27FC236}">
                <a16:creationId xmlns:a16="http://schemas.microsoft.com/office/drawing/2014/main" id="{38B9AA04-5934-4767-8632-70811F67C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04801" y="6486144"/>
            <a:ext cx="2555849" cy="243840"/>
          </a:xfrm>
          <a:prstGeom prst="rect">
            <a:avLst/>
          </a:prstGeom>
        </p:spPr>
      </p:pic>
    </p:spTree>
    <p:extLst>
      <p:ext uri="{BB962C8B-B14F-4D97-AF65-F5344CB8AC3E}">
        <p14:creationId xmlns:p14="http://schemas.microsoft.com/office/powerpoint/2010/main" val="179230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Top One Column Dark BG">
    <p:bg>
      <p:bgPr>
        <a:solidFill>
          <a:srgbClr val="0A354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9"/>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a:extLst>
              <a:ext uri="{FF2B5EF4-FFF2-40B4-BE49-F238E27FC236}">
                <a16:creationId xmlns:a16="http://schemas.microsoft.com/office/drawing/2014/main" id="{7C8B9CA4-D82D-458A-A7E1-EFC0C20A3D2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pic>
        <p:nvPicPr>
          <p:cNvPr id="10" name="Picture 9" descr="NCI-Logo-White-Knock.png">
            <a:extLst>
              <a:ext uri="{FF2B5EF4-FFF2-40B4-BE49-F238E27FC236}">
                <a16:creationId xmlns:a16="http://schemas.microsoft.com/office/drawing/2014/main" id="{2971FCB2-1BA0-4CB7-9014-1393C25BB87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383036"/>
            <a:ext cx="10515600" cy="1003237"/>
          </a:xfrm>
          <a:prstGeom prst="rect">
            <a:avLst/>
          </a:prstGeom>
        </p:spPr>
      </p:pic>
    </p:spTree>
    <p:extLst>
      <p:ext uri="{BB962C8B-B14F-4D97-AF65-F5344CB8AC3E}">
        <p14:creationId xmlns:p14="http://schemas.microsoft.com/office/powerpoint/2010/main" val="144947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Dark BG">
    <p:bg>
      <p:bgPr>
        <a:solidFill>
          <a:srgbClr val="0A3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9"/>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9"/>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1532D4C-7B64-420F-8D22-D45C124A7BB6}"/>
              </a:ext>
            </a:extLst>
          </p:cNvPr>
          <p:cNvCxnSpPr/>
          <p:nvPr userDrawn="1"/>
        </p:nvCxnSpPr>
        <p:spPr>
          <a:xfrm>
            <a:off x="838200" y="1690688"/>
            <a:ext cx="10515600"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7027A85-37FF-4E35-A9C8-CE7C06D9BD94}"/>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pic>
        <p:nvPicPr>
          <p:cNvPr id="7" name="Picture 6" descr="NCI-Logo-White-Knock.png">
            <a:extLst>
              <a:ext uri="{FF2B5EF4-FFF2-40B4-BE49-F238E27FC236}">
                <a16:creationId xmlns:a16="http://schemas.microsoft.com/office/drawing/2014/main" id="{46068F21-F1D6-48DC-A2A8-2281BCB78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04801" y="6486144"/>
            <a:ext cx="2555849" cy="243840"/>
          </a:xfrm>
          <a:prstGeom prst="rect">
            <a:avLst/>
          </a:prstGeom>
        </p:spPr>
      </p:pic>
    </p:spTree>
    <p:extLst>
      <p:ext uri="{BB962C8B-B14F-4D97-AF65-F5344CB8AC3E}">
        <p14:creationId xmlns:p14="http://schemas.microsoft.com/office/powerpoint/2010/main" val="242553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Graphics Dark BG">
    <p:bg>
      <p:bgPr>
        <a:solidFill>
          <a:srgbClr val="0A354F"/>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77B49-EA0C-4989-8715-68FD87C44ABE}"/>
              </a:ext>
            </a:extLst>
          </p:cNvPr>
          <p:cNvSpPr/>
          <p:nvPr userDrawn="1"/>
        </p:nvSpPr>
        <p:spPr>
          <a:xfrm>
            <a:off x="784353" y="1864493"/>
            <a:ext cx="3206496" cy="320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F4A924B7-12C0-4C4D-936D-AF598CEE40BF}"/>
              </a:ext>
            </a:extLst>
          </p:cNvPr>
          <p:cNvSpPr/>
          <p:nvPr userDrawn="1"/>
        </p:nvSpPr>
        <p:spPr>
          <a:xfrm>
            <a:off x="4485640" y="1864493"/>
            <a:ext cx="3206496" cy="320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0663A2F1-CEAA-4C1D-A384-68BDD78BCE39}"/>
              </a:ext>
            </a:extLst>
          </p:cNvPr>
          <p:cNvSpPr/>
          <p:nvPr userDrawn="1"/>
        </p:nvSpPr>
        <p:spPr>
          <a:xfrm>
            <a:off x="8212196" y="1864493"/>
            <a:ext cx="3206496" cy="320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838200" y="365125"/>
            <a:ext cx="10515600" cy="1325563"/>
          </a:xfrm>
        </p:spPr>
        <p:txBody>
          <a:bodyPr/>
          <a:lstStyle>
            <a:lvl1pPr>
              <a:defRPr>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Oval 6">
            <a:extLst>
              <a:ext uri="{FF2B5EF4-FFF2-40B4-BE49-F238E27FC236}">
                <a16:creationId xmlns:a16="http://schemas.microsoft.com/office/drawing/2014/main" id="{7C8B9CA4-D82D-458A-A7E1-EFC0C20A3D2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cxnSp>
        <p:nvCxnSpPr>
          <p:cNvPr id="8" name="Straight Connector 7">
            <a:extLst>
              <a:ext uri="{FF2B5EF4-FFF2-40B4-BE49-F238E27FC236}">
                <a16:creationId xmlns:a16="http://schemas.microsoft.com/office/drawing/2014/main" id="{6A8FA9C6-CE4B-4808-81F3-8CB726BCC528}"/>
              </a:ext>
            </a:extLst>
          </p:cNvPr>
          <p:cNvCxnSpPr>
            <a:cxnSpLocks/>
          </p:cNvCxnSpPr>
          <p:nvPr userDrawn="1"/>
        </p:nvCxnSpPr>
        <p:spPr>
          <a:xfrm>
            <a:off x="838200" y="1690688"/>
            <a:ext cx="10515600"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9" name="Picture 8" descr="NCI-Logo-White-Knock.png">
            <a:extLst>
              <a:ext uri="{FF2B5EF4-FFF2-40B4-BE49-F238E27FC236}">
                <a16:creationId xmlns:a16="http://schemas.microsoft.com/office/drawing/2014/main" id="{38B9AA04-5934-4767-8632-70811F67C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04801" y="6486144"/>
            <a:ext cx="2555849" cy="243840"/>
          </a:xfrm>
          <a:prstGeom prst="rect">
            <a:avLst/>
          </a:prstGeom>
        </p:spPr>
      </p:pic>
      <p:sp>
        <p:nvSpPr>
          <p:cNvPr id="5" name="Picture Placeholder 4">
            <a:extLst>
              <a:ext uri="{FF2B5EF4-FFF2-40B4-BE49-F238E27FC236}">
                <a16:creationId xmlns:a16="http://schemas.microsoft.com/office/drawing/2014/main" id="{1DD57F76-FE02-432B-813D-0A54F526FDB5}"/>
              </a:ext>
            </a:extLst>
          </p:cNvPr>
          <p:cNvSpPr>
            <a:spLocks noGrp="1"/>
          </p:cNvSpPr>
          <p:nvPr>
            <p:ph type="pic" sz="quarter" idx="10"/>
          </p:nvPr>
        </p:nvSpPr>
        <p:spPr>
          <a:xfrm>
            <a:off x="851937" y="1926165"/>
            <a:ext cx="3084576" cy="3083156"/>
          </a:xfrm>
        </p:spPr>
        <p:txBody>
          <a:bodyPr/>
          <a:lstStyle>
            <a:lvl1pPr>
              <a:defRPr>
                <a:solidFill>
                  <a:schemeClr val="bg1"/>
                </a:solidFill>
              </a:defRPr>
            </a:lvl1pPr>
          </a:lstStyle>
          <a:p>
            <a:endParaRPr lang="en-US" dirty="0"/>
          </a:p>
        </p:txBody>
      </p:sp>
      <p:sp>
        <p:nvSpPr>
          <p:cNvPr id="10" name="Picture Placeholder 4">
            <a:extLst>
              <a:ext uri="{FF2B5EF4-FFF2-40B4-BE49-F238E27FC236}">
                <a16:creationId xmlns:a16="http://schemas.microsoft.com/office/drawing/2014/main" id="{A35259FE-BED7-40CD-96C3-F5CEE28FD6D6}"/>
              </a:ext>
            </a:extLst>
          </p:cNvPr>
          <p:cNvSpPr>
            <a:spLocks noGrp="1"/>
          </p:cNvSpPr>
          <p:nvPr>
            <p:ph type="pic" sz="quarter" idx="11"/>
          </p:nvPr>
        </p:nvSpPr>
        <p:spPr>
          <a:xfrm>
            <a:off x="4553712" y="1933769"/>
            <a:ext cx="3084576" cy="3084576"/>
          </a:xfrm>
        </p:spPr>
        <p:txBody>
          <a:bodyPr/>
          <a:lstStyle>
            <a:lvl1pPr>
              <a:defRPr>
                <a:solidFill>
                  <a:schemeClr val="bg1"/>
                </a:solidFill>
              </a:defRPr>
            </a:lvl1pPr>
          </a:lstStyle>
          <a:p>
            <a:endParaRPr lang="en-US" dirty="0"/>
          </a:p>
        </p:txBody>
      </p:sp>
      <p:sp>
        <p:nvSpPr>
          <p:cNvPr id="11" name="Picture Placeholder 4">
            <a:extLst>
              <a:ext uri="{FF2B5EF4-FFF2-40B4-BE49-F238E27FC236}">
                <a16:creationId xmlns:a16="http://schemas.microsoft.com/office/drawing/2014/main" id="{2FC3A2A6-130A-4EF3-BB1A-369A2E5DA461}"/>
              </a:ext>
            </a:extLst>
          </p:cNvPr>
          <p:cNvSpPr>
            <a:spLocks noGrp="1"/>
          </p:cNvSpPr>
          <p:nvPr>
            <p:ph type="pic" sz="quarter" idx="12"/>
          </p:nvPr>
        </p:nvSpPr>
        <p:spPr>
          <a:xfrm>
            <a:off x="8273156" y="1933769"/>
            <a:ext cx="3084576" cy="3084576"/>
          </a:xfrm>
        </p:spPr>
        <p:txBody>
          <a:bodyPr/>
          <a:lstStyle>
            <a:lvl1pPr>
              <a:defRPr>
                <a:solidFill>
                  <a:schemeClr val="bg1"/>
                </a:solidFill>
              </a:defRPr>
            </a:lvl1pPr>
          </a:lstStyle>
          <a:p>
            <a:endParaRPr lang="en-US" dirty="0"/>
          </a:p>
        </p:txBody>
      </p:sp>
      <p:sp>
        <p:nvSpPr>
          <p:cNvPr id="18" name="Content Placeholder 17">
            <a:extLst>
              <a:ext uri="{FF2B5EF4-FFF2-40B4-BE49-F238E27FC236}">
                <a16:creationId xmlns:a16="http://schemas.microsoft.com/office/drawing/2014/main" id="{652F0255-4968-4AC2-A2E2-2DA89CA550D6}"/>
              </a:ext>
            </a:extLst>
          </p:cNvPr>
          <p:cNvSpPr>
            <a:spLocks noGrp="1"/>
          </p:cNvSpPr>
          <p:nvPr>
            <p:ph sz="quarter" idx="13" hasCustomPrompt="1"/>
          </p:nvPr>
        </p:nvSpPr>
        <p:spPr>
          <a:xfrm>
            <a:off x="838201" y="5202767"/>
            <a:ext cx="3098800" cy="637117"/>
          </a:xfrm>
        </p:spPr>
        <p:txBody>
          <a:bodyPr>
            <a:normAutofit/>
          </a:bodyPr>
          <a:lstStyle>
            <a:lvl1pPr marL="0" indent="0" algn="ctr">
              <a:buNone/>
              <a:defRPr sz="2667">
                <a:solidFill>
                  <a:schemeClr val="bg1"/>
                </a:solidFill>
                <a:latin typeface="Arial" panose="020B0604020202020204" pitchFamily="34" charset="0"/>
                <a:cs typeface="Arial" panose="020B0604020202020204" pitchFamily="34" charset="0"/>
              </a:defRPr>
            </a:lvl1pPr>
          </a:lstStyle>
          <a:p>
            <a:pPr lvl="0"/>
            <a:r>
              <a:rPr lang="en-US" dirty="0"/>
              <a:t>Caption</a:t>
            </a:r>
          </a:p>
        </p:txBody>
      </p:sp>
      <p:sp>
        <p:nvSpPr>
          <p:cNvPr id="19" name="Content Placeholder 17">
            <a:extLst>
              <a:ext uri="{FF2B5EF4-FFF2-40B4-BE49-F238E27FC236}">
                <a16:creationId xmlns:a16="http://schemas.microsoft.com/office/drawing/2014/main" id="{33837DCC-44FE-4627-B547-E5DEEC021E0F}"/>
              </a:ext>
            </a:extLst>
          </p:cNvPr>
          <p:cNvSpPr>
            <a:spLocks noGrp="1"/>
          </p:cNvSpPr>
          <p:nvPr>
            <p:ph sz="quarter" idx="14" hasCustomPrompt="1"/>
          </p:nvPr>
        </p:nvSpPr>
        <p:spPr>
          <a:xfrm>
            <a:off x="4539488" y="5261426"/>
            <a:ext cx="3098800" cy="637117"/>
          </a:xfrm>
        </p:spPr>
        <p:txBody>
          <a:bodyPr>
            <a:normAutofit/>
          </a:bodyPr>
          <a:lstStyle>
            <a:lvl1pPr marL="0" indent="0" algn="ctr">
              <a:buNone/>
              <a:defRPr sz="2667">
                <a:solidFill>
                  <a:schemeClr val="bg1"/>
                </a:solidFill>
                <a:latin typeface="Arial" panose="020B0604020202020204" pitchFamily="34" charset="0"/>
                <a:cs typeface="Arial" panose="020B0604020202020204" pitchFamily="34" charset="0"/>
              </a:defRPr>
            </a:lvl1pPr>
          </a:lstStyle>
          <a:p>
            <a:pPr lvl="0"/>
            <a:r>
              <a:rPr lang="en-US" dirty="0"/>
              <a:t>Caption</a:t>
            </a:r>
          </a:p>
        </p:txBody>
      </p:sp>
      <p:sp>
        <p:nvSpPr>
          <p:cNvPr id="20" name="Content Placeholder 17">
            <a:extLst>
              <a:ext uri="{FF2B5EF4-FFF2-40B4-BE49-F238E27FC236}">
                <a16:creationId xmlns:a16="http://schemas.microsoft.com/office/drawing/2014/main" id="{499BAD76-D934-427C-8511-EBF693DD89B2}"/>
              </a:ext>
            </a:extLst>
          </p:cNvPr>
          <p:cNvSpPr>
            <a:spLocks noGrp="1"/>
          </p:cNvSpPr>
          <p:nvPr>
            <p:ph sz="quarter" idx="15" hasCustomPrompt="1"/>
          </p:nvPr>
        </p:nvSpPr>
        <p:spPr>
          <a:xfrm>
            <a:off x="8240775" y="5252683"/>
            <a:ext cx="3098800" cy="637117"/>
          </a:xfrm>
        </p:spPr>
        <p:txBody>
          <a:bodyPr>
            <a:normAutofit/>
          </a:bodyPr>
          <a:lstStyle>
            <a:lvl1pPr marL="0" indent="0" algn="ctr">
              <a:buNone/>
              <a:defRPr sz="2667">
                <a:solidFill>
                  <a:schemeClr val="bg1"/>
                </a:solidFill>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179958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White BG">
    <p:bg>
      <p:bgPr>
        <a:solidFill>
          <a:schemeClr val="bg1"/>
        </a:solidFill>
        <a:effectLst/>
      </p:bgPr>
    </p:bg>
    <p:spTree>
      <p:nvGrpSpPr>
        <p:cNvPr id="1" name=""/>
        <p:cNvGrpSpPr/>
        <p:nvPr/>
      </p:nvGrpSpPr>
      <p:grpSpPr>
        <a:xfrm>
          <a:off x="0" y="0"/>
          <a:ext cx="0" cy="0"/>
          <a:chOff x="0" y="0"/>
          <a:chExt cx="0" cy="0"/>
        </a:xfrm>
      </p:grpSpPr>
      <p:pic>
        <p:nvPicPr>
          <p:cNvPr id="8" name="그림 3">
            <a:extLst>
              <a:ext uri="{FF2B5EF4-FFF2-40B4-BE49-F238E27FC236}">
                <a16:creationId xmlns:a16="http://schemas.microsoft.com/office/drawing/2014/main" id="{6FEE4C61-DA65-4F2B-972E-6BBE1B8F03A7}"/>
              </a:ext>
            </a:extLst>
          </p:cNvPr>
          <p:cNvPicPr>
            <a:picLocks noChangeAspect="1"/>
          </p:cNvPicPr>
          <p:nvPr userDrawn="1"/>
        </p:nvPicPr>
        <p:blipFill>
          <a:blip r:embed="rId2">
            <a:alphaModFix amt="15000"/>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rot="10800000">
            <a:off x="2" y="-5"/>
            <a:ext cx="12191999" cy="6860032"/>
          </a:xfrm>
          <a:prstGeom prst="rect">
            <a:avLst/>
          </a:prstGeom>
        </p:spPr>
      </p:pic>
      <p:sp>
        <p:nvSpPr>
          <p:cNvPr id="2" name="Title 1"/>
          <p:cNvSpPr>
            <a:spLocks noGrp="1"/>
          </p:cNvSpPr>
          <p:nvPr>
            <p:ph type="ctrTitle" hasCustomPrompt="1"/>
          </p:nvPr>
        </p:nvSpPr>
        <p:spPr>
          <a:xfrm>
            <a:off x="614030" y="1122363"/>
            <a:ext cx="7142909" cy="2387600"/>
          </a:xfrm>
        </p:spPr>
        <p:txBody>
          <a:bodyPr anchor="b">
            <a:normAutofit/>
          </a:bodyPr>
          <a:lstStyle>
            <a:lvl1pPr algn="l">
              <a:defRPr sz="5333">
                <a:solidFill>
                  <a:srgbClr val="0A354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Insert presentation title</a:t>
            </a:r>
          </a:p>
        </p:txBody>
      </p:sp>
      <p:sp>
        <p:nvSpPr>
          <p:cNvPr id="3" name="Subtitle 2"/>
          <p:cNvSpPr>
            <a:spLocks noGrp="1"/>
          </p:cNvSpPr>
          <p:nvPr>
            <p:ph type="subTitle" idx="1" hasCustomPrompt="1"/>
          </p:nvPr>
        </p:nvSpPr>
        <p:spPr>
          <a:xfrm>
            <a:off x="614030" y="3602038"/>
            <a:ext cx="7142909" cy="1592815"/>
          </a:xfrm>
        </p:spPr>
        <p:txBody>
          <a:bodyPr>
            <a:normAutofit/>
          </a:bodyPr>
          <a:lstStyle>
            <a:lvl1pPr marL="0" indent="0" algn="l">
              <a:buNone/>
              <a:defRPr sz="2667" i="0">
                <a:solidFill>
                  <a:srgbClr val="0A354F"/>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presenter name or subtitle</a:t>
            </a:r>
          </a:p>
        </p:txBody>
      </p:sp>
      <p:cxnSp>
        <p:nvCxnSpPr>
          <p:cNvPr id="7" name="Straight Connector 6">
            <a:extLst>
              <a:ext uri="{FF2B5EF4-FFF2-40B4-BE49-F238E27FC236}">
                <a16:creationId xmlns:a16="http://schemas.microsoft.com/office/drawing/2014/main" id="{D9A3BA09-B112-4A49-AF66-A0C548E09993}"/>
              </a:ext>
            </a:extLst>
          </p:cNvPr>
          <p:cNvCxnSpPr>
            <a:cxnSpLocks/>
          </p:cNvCxnSpPr>
          <p:nvPr userDrawn="1"/>
        </p:nvCxnSpPr>
        <p:spPr>
          <a:xfrm flipV="1">
            <a:off x="614030" y="3509963"/>
            <a:ext cx="7142909" cy="3244"/>
          </a:xfrm>
          <a:prstGeom prst="line">
            <a:avLst/>
          </a:prstGeom>
          <a:ln w="6350">
            <a:solidFill>
              <a:srgbClr val="0A354F"/>
            </a:solidFill>
          </a:ln>
          <a:effectLst/>
        </p:spPr>
        <p:style>
          <a:lnRef idx="1">
            <a:schemeClr val="accent1"/>
          </a:lnRef>
          <a:fillRef idx="0">
            <a:schemeClr val="accent1"/>
          </a:fillRef>
          <a:effectRef idx="0">
            <a:schemeClr val="accent1"/>
          </a:effectRef>
          <a:fontRef idx="minor">
            <a:schemeClr val="tx1"/>
          </a:fontRef>
        </p:style>
      </p:cxnSp>
      <p:pic>
        <p:nvPicPr>
          <p:cNvPr id="6" name="Picture 5" descr="NCI-Logo-Gray-Knock-NEW.png">
            <a:extLst>
              <a:ext uri="{FF2B5EF4-FFF2-40B4-BE49-F238E27FC236}">
                <a16:creationId xmlns:a16="http://schemas.microsoft.com/office/drawing/2014/main" id="{5F1A1E80-BF66-479F-9A87-8D09313FE4AE}"/>
              </a:ext>
            </a:extLst>
          </p:cNvPr>
          <p:cNvPicPr>
            <a:picLocks noChangeAspect="1"/>
          </p:cNvPicPr>
          <p:nvPr userDrawn="1"/>
        </p:nvPicPr>
        <p:blipFill>
          <a:blip r:embed="rId4" cstate="hqprint">
            <a:duotone>
              <a:prstClr val="black"/>
              <a:srgbClr val="0A354F">
                <a:tint val="45000"/>
                <a:satMod val="400000"/>
              </a:srgbClr>
            </a:duotone>
            <a:extLst>
              <a:ext uri="{28A0092B-C50C-407E-A947-70E740481C1C}">
                <a14:useLocalDpi xmlns:a14="http://schemas.microsoft.com/office/drawing/2010/main" val="0"/>
              </a:ext>
            </a:extLst>
          </a:blip>
          <a:stretch>
            <a:fillRect/>
          </a:stretch>
        </p:blipFill>
        <p:spPr>
          <a:xfrm>
            <a:off x="614029" y="6059424"/>
            <a:ext cx="3961571" cy="377952"/>
          </a:xfrm>
          <a:prstGeom prst="rect">
            <a:avLst/>
          </a:prstGeom>
        </p:spPr>
      </p:pic>
    </p:spTree>
    <p:extLst>
      <p:ext uri="{BB962C8B-B14F-4D97-AF65-F5344CB8AC3E}">
        <p14:creationId xmlns:p14="http://schemas.microsoft.com/office/powerpoint/2010/main" val="167197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Title White BG">
    <p:bg>
      <p:bgPr>
        <a:solidFill>
          <a:schemeClr val="bg1"/>
        </a:solidFill>
        <a:effectLst/>
      </p:bgPr>
    </p:bg>
    <p:spTree>
      <p:nvGrpSpPr>
        <p:cNvPr id="1" name=""/>
        <p:cNvGrpSpPr/>
        <p:nvPr/>
      </p:nvGrpSpPr>
      <p:grpSpPr>
        <a:xfrm>
          <a:off x="0" y="0"/>
          <a:ext cx="0" cy="0"/>
          <a:chOff x="0" y="0"/>
          <a:chExt cx="0" cy="0"/>
        </a:xfrm>
      </p:grpSpPr>
      <p:pic>
        <p:nvPicPr>
          <p:cNvPr id="8" name="그림 3">
            <a:extLst>
              <a:ext uri="{FF2B5EF4-FFF2-40B4-BE49-F238E27FC236}">
                <a16:creationId xmlns:a16="http://schemas.microsoft.com/office/drawing/2014/main" id="{6FEE4C61-DA65-4F2B-972E-6BBE1B8F03A7}"/>
              </a:ext>
            </a:extLst>
          </p:cNvPr>
          <p:cNvPicPr>
            <a:picLocks noChangeAspect="1"/>
          </p:cNvPicPr>
          <p:nvPr userDrawn="1"/>
        </p:nvPicPr>
        <p:blipFill>
          <a:blip r:embed="rId2">
            <a:alphaModFix amt="15000"/>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rot="10800000">
            <a:off x="2" y="-5"/>
            <a:ext cx="12191999" cy="6860032"/>
          </a:xfrm>
          <a:prstGeom prst="rect">
            <a:avLst/>
          </a:prstGeom>
        </p:spPr>
      </p:pic>
      <p:sp>
        <p:nvSpPr>
          <p:cNvPr id="2" name="Title 1"/>
          <p:cNvSpPr>
            <a:spLocks noGrp="1"/>
          </p:cNvSpPr>
          <p:nvPr>
            <p:ph type="ctrTitle" hasCustomPrompt="1"/>
          </p:nvPr>
        </p:nvSpPr>
        <p:spPr>
          <a:xfrm>
            <a:off x="614030" y="1122363"/>
            <a:ext cx="7142909" cy="2387600"/>
          </a:xfrm>
        </p:spPr>
        <p:txBody>
          <a:bodyPr anchor="b">
            <a:normAutofit/>
          </a:bodyPr>
          <a:lstStyle>
            <a:lvl1pPr algn="l">
              <a:defRPr sz="5333">
                <a:solidFill>
                  <a:srgbClr val="0A354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Insert presentation title</a:t>
            </a:r>
          </a:p>
        </p:txBody>
      </p:sp>
      <p:sp>
        <p:nvSpPr>
          <p:cNvPr id="3" name="Subtitle 2"/>
          <p:cNvSpPr>
            <a:spLocks noGrp="1"/>
          </p:cNvSpPr>
          <p:nvPr>
            <p:ph type="subTitle" idx="1" hasCustomPrompt="1"/>
          </p:nvPr>
        </p:nvSpPr>
        <p:spPr>
          <a:xfrm>
            <a:off x="614030" y="3602038"/>
            <a:ext cx="7142909" cy="1592815"/>
          </a:xfrm>
        </p:spPr>
        <p:txBody>
          <a:bodyPr>
            <a:normAutofit/>
          </a:bodyPr>
          <a:lstStyle>
            <a:lvl1pPr marL="0" indent="0" algn="l">
              <a:buNone/>
              <a:defRPr sz="2667" i="0">
                <a:solidFill>
                  <a:srgbClr val="0A354F"/>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presenter name or subtitle</a:t>
            </a:r>
          </a:p>
        </p:txBody>
      </p:sp>
      <p:cxnSp>
        <p:nvCxnSpPr>
          <p:cNvPr id="7" name="Straight Connector 6">
            <a:extLst>
              <a:ext uri="{FF2B5EF4-FFF2-40B4-BE49-F238E27FC236}">
                <a16:creationId xmlns:a16="http://schemas.microsoft.com/office/drawing/2014/main" id="{D9A3BA09-B112-4A49-AF66-A0C548E09993}"/>
              </a:ext>
            </a:extLst>
          </p:cNvPr>
          <p:cNvCxnSpPr>
            <a:cxnSpLocks/>
          </p:cNvCxnSpPr>
          <p:nvPr userDrawn="1"/>
        </p:nvCxnSpPr>
        <p:spPr>
          <a:xfrm flipV="1">
            <a:off x="614030" y="3509963"/>
            <a:ext cx="7142909" cy="3244"/>
          </a:xfrm>
          <a:prstGeom prst="line">
            <a:avLst/>
          </a:prstGeom>
          <a:ln w="6350">
            <a:solidFill>
              <a:srgbClr val="0A354F"/>
            </a:solidFill>
          </a:ln>
          <a:effectLst/>
        </p:spPr>
        <p:style>
          <a:lnRef idx="1">
            <a:schemeClr val="accent1"/>
          </a:lnRef>
          <a:fillRef idx="0">
            <a:schemeClr val="accent1"/>
          </a:fillRef>
          <a:effectRef idx="0">
            <a:schemeClr val="accent1"/>
          </a:effectRef>
          <a:fontRef idx="minor">
            <a:schemeClr val="tx1"/>
          </a:fontRef>
        </p:style>
      </p:cxnSp>
      <p:pic>
        <p:nvPicPr>
          <p:cNvPr id="6" name="Picture 5" descr="NCI-Logo-Gray-Knock-NEW.png">
            <a:extLst>
              <a:ext uri="{FF2B5EF4-FFF2-40B4-BE49-F238E27FC236}">
                <a16:creationId xmlns:a16="http://schemas.microsoft.com/office/drawing/2014/main" id="{5F1A1E80-BF66-479F-9A87-8D09313FE4AE}"/>
              </a:ext>
            </a:extLst>
          </p:cNvPr>
          <p:cNvPicPr>
            <a:picLocks noChangeAspect="1"/>
          </p:cNvPicPr>
          <p:nvPr userDrawn="1"/>
        </p:nvPicPr>
        <p:blipFill>
          <a:blip r:embed="rId4" cstate="hqprint">
            <a:duotone>
              <a:prstClr val="black"/>
              <a:srgbClr val="0A354F">
                <a:tint val="45000"/>
                <a:satMod val="400000"/>
              </a:srgbClr>
            </a:duotone>
            <a:extLst>
              <a:ext uri="{28A0092B-C50C-407E-A947-70E740481C1C}">
                <a14:useLocalDpi xmlns:a14="http://schemas.microsoft.com/office/drawing/2010/main" val="0"/>
              </a:ext>
            </a:extLst>
          </a:blip>
          <a:stretch>
            <a:fillRect/>
          </a:stretch>
        </p:blipFill>
        <p:spPr>
          <a:xfrm>
            <a:off x="614029" y="6059424"/>
            <a:ext cx="3961571" cy="377952"/>
          </a:xfrm>
          <a:prstGeom prst="rect">
            <a:avLst/>
          </a:prstGeom>
        </p:spPr>
      </p:pic>
      <p:sp>
        <p:nvSpPr>
          <p:cNvPr id="9" name="Oval 8">
            <a:extLst>
              <a:ext uri="{FF2B5EF4-FFF2-40B4-BE49-F238E27FC236}">
                <a16:creationId xmlns:a16="http://schemas.microsoft.com/office/drawing/2014/main" id="{0B0C9CB8-499C-4687-A737-D33AC78DB6AE}"/>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spTree>
    <p:extLst>
      <p:ext uri="{BB962C8B-B14F-4D97-AF65-F5344CB8AC3E}">
        <p14:creationId xmlns:p14="http://schemas.microsoft.com/office/powerpoint/2010/main" val="383356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WhiteBG-1Col-WithLogo-NoLin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354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5F00"/>
              </a:buClr>
              <a:defRPr>
                <a:solidFill>
                  <a:srgbClr val="0A354F"/>
                </a:solidFill>
                <a:latin typeface="Arial" panose="020B0604020202020204" pitchFamily="34" charset="0"/>
                <a:cs typeface="Arial" panose="020B0604020202020204" pitchFamily="34" charset="0"/>
              </a:defRPr>
            </a:lvl1pPr>
            <a:lvl2pPr>
              <a:buClr>
                <a:srgbClr val="FF5F00"/>
              </a:buClr>
              <a:defRPr>
                <a:solidFill>
                  <a:srgbClr val="0A354F"/>
                </a:solidFill>
                <a:latin typeface="Arial" panose="020B0604020202020204" pitchFamily="34" charset="0"/>
                <a:cs typeface="Arial" panose="020B0604020202020204" pitchFamily="34" charset="0"/>
              </a:defRPr>
            </a:lvl2pPr>
            <a:lvl3pPr>
              <a:buClr>
                <a:srgbClr val="FF5F00"/>
              </a:buClr>
              <a:defRPr>
                <a:solidFill>
                  <a:srgbClr val="0A354F"/>
                </a:solidFill>
                <a:latin typeface="Arial" panose="020B0604020202020204" pitchFamily="34" charset="0"/>
                <a:cs typeface="Arial" panose="020B0604020202020204" pitchFamily="34" charset="0"/>
              </a:defRPr>
            </a:lvl3pPr>
            <a:lvl4pPr>
              <a:buClr>
                <a:srgbClr val="FF5F00"/>
              </a:buClr>
              <a:defRPr>
                <a:solidFill>
                  <a:srgbClr val="0A354F"/>
                </a:solidFill>
                <a:latin typeface="Arial" panose="020B0604020202020204" pitchFamily="34" charset="0"/>
                <a:cs typeface="Arial" panose="020B0604020202020204" pitchFamily="34" charset="0"/>
              </a:defRPr>
            </a:lvl4pPr>
            <a:lvl5pPr>
              <a:buClr>
                <a:srgbClr val="FF5F00"/>
              </a:buClr>
              <a:defRPr>
                <a:solidFill>
                  <a:srgbClr val="0A35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Oval 6">
            <a:extLst>
              <a:ext uri="{FF2B5EF4-FFF2-40B4-BE49-F238E27FC236}">
                <a16:creationId xmlns:a16="http://schemas.microsoft.com/office/drawing/2014/main" id="{7C8B9CA4-D82D-458A-A7E1-EFC0C20A3D21}"/>
              </a:ext>
            </a:extLst>
          </p:cNvPr>
          <p:cNvSpPr/>
          <p:nvPr userDrawn="1"/>
        </p:nvSpPr>
        <p:spPr>
          <a:xfrm>
            <a:off x="11689003" y="6382747"/>
            <a:ext cx="315780" cy="315084"/>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88419">
              <a:defRPr/>
            </a:pPr>
            <a:fld id="{B8085FFC-F515-8A40-AA65-E121940723D8}" type="slidenum">
              <a:rPr lang="en-US" sz="1400" smtClean="0">
                <a:latin typeface="Arial Narrow" panose="020B0606020202030204" pitchFamily="34" charset="0"/>
              </a:rPr>
              <a:pPr algn="ctr" defTabSz="1088419">
                <a:defRPr/>
              </a:pPr>
              <a:t>‹#›</a:t>
            </a:fld>
            <a:endParaRPr lang="bg-BG" sz="1400" dirty="0">
              <a:latin typeface="Arial Narrow" panose="020B0606020202030204" pitchFamily="34" charset="0"/>
              <a:ea typeface="DINCond-Bold" charset="0"/>
              <a:cs typeface="DINCond-Bold" charset="0"/>
            </a:endParaRPr>
          </a:p>
        </p:txBody>
      </p:sp>
      <p:pic>
        <p:nvPicPr>
          <p:cNvPr id="9" name="Picture 8" descr="NCI-Logo-Gray-Knock-NEW.png">
            <a:extLst>
              <a:ext uri="{FF2B5EF4-FFF2-40B4-BE49-F238E27FC236}">
                <a16:creationId xmlns:a16="http://schemas.microsoft.com/office/drawing/2014/main" id="{0FFD6793-3BE8-4CE7-9D50-CB5DAC0CBD1C}"/>
              </a:ext>
            </a:extLst>
          </p:cNvPr>
          <p:cNvPicPr>
            <a:picLocks noChangeAspect="1"/>
          </p:cNvPicPr>
          <p:nvPr userDrawn="1"/>
        </p:nvPicPr>
        <p:blipFill>
          <a:blip r:embed="rId2" cstate="hqprint">
            <a:duotone>
              <a:prstClr val="black"/>
              <a:srgbClr val="0A354F">
                <a:tint val="45000"/>
                <a:satMod val="400000"/>
              </a:srgbClr>
            </a:duotone>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337263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A98C-17ED-9744-9B31-FCC18B1C251F}" type="datetimeFigureOut">
              <a:rPr lang="en-US" smtClean="0"/>
              <a:t>3/6/2018</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85FFC-F515-8A40-AA65-E121940723D8}" type="slidenum">
              <a:rPr lang="en-US" smtClean="0"/>
              <a:t>‹#›</a:t>
            </a:fld>
            <a:endParaRPr lang="en-US" dirty="0"/>
          </a:p>
        </p:txBody>
      </p:sp>
      <p:pic>
        <p:nvPicPr>
          <p:cNvPr id="7" name="그림 3">
            <a:extLst>
              <a:ext uri="{FF2B5EF4-FFF2-40B4-BE49-F238E27FC236}">
                <a16:creationId xmlns:a16="http://schemas.microsoft.com/office/drawing/2014/main" id="{6568E6E3-8539-4EF6-9D8F-37E460A46F90}"/>
              </a:ext>
            </a:extLst>
          </p:cNvPr>
          <p:cNvPicPr>
            <a:picLocks noChangeAspect="1"/>
          </p:cNvPicPr>
          <p:nvPr userDrawn="1"/>
        </p:nvPicPr>
        <p:blipFill>
          <a:blip r:embed="rId18">
            <a:alphaModFix amt="15000"/>
            <a:extLst>
              <a:ext uri="{28A0092B-C50C-407E-A947-70E740481C1C}">
                <a14:useLocalDpi xmlns:a14="http://schemas.microsoft.com/office/drawing/2010/main" val="0"/>
              </a:ext>
            </a:extLst>
          </a:blip>
          <a:stretch>
            <a:fillRect/>
          </a:stretch>
        </p:blipFill>
        <p:spPr>
          <a:xfrm rot="10800000">
            <a:off x="2" y="-5"/>
            <a:ext cx="12191999" cy="6860032"/>
          </a:xfrm>
          <a:prstGeom prst="rect">
            <a:avLst/>
          </a:prstGeom>
        </p:spPr>
      </p:pic>
    </p:spTree>
    <p:extLst>
      <p:ext uri="{BB962C8B-B14F-4D97-AF65-F5344CB8AC3E}">
        <p14:creationId xmlns:p14="http://schemas.microsoft.com/office/powerpoint/2010/main" val="3276930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C08E-E498-47E1-89EE-800AD787544A}"/>
              </a:ext>
            </a:extLst>
          </p:cNvPr>
          <p:cNvSpPr>
            <a:spLocks noGrp="1"/>
          </p:cNvSpPr>
          <p:nvPr>
            <p:ph type="ctrTitle"/>
          </p:nvPr>
        </p:nvSpPr>
        <p:spPr>
          <a:xfrm>
            <a:off x="614030" y="1113571"/>
            <a:ext cx="7826585" cy="2387600"/>
          </a:xfrm>
        </p:spPr>
        <p:txBody>
          <a:bodyPr>
            <a:normAutofit/>
          </a:bodyPr>
          <a:lstStyle/>
          <a:p>
            <a:br>
              <a:rPr lang="en-US" dirty="0"/>
            </a:br>
            <a:br>
              <a:rPr lang="en-US" sz="1300" dirty="0"/>
            </a:br>
            <a:r>
              <a:rPr lang="en-US" sz="4800" dirty="0"/>
              <a:t>Impressions of a New </a:t>
            </a:r>
            <a:br>
              <a:rPr lang="en-US" sz="4800" dirty="0"/>
            </a:br>
            <a:r>
              <a:rPr lang="en-US" sz="4800" dirty="0"/>
              <a:t>NCI Director</a:t>
            </a:r>
            <a:endParaRPr lang="en-US" sz="2700" dirty="0"/>
          </a:p>
        </p:txBody>
      </p:sp>
      <p:sp>
        <p:nvSpPr>
          <p:cNvPr id="3" name="Subtitle 2">
            <a:extLst>
              <a:ext uri="{FF2B5EF4-FFF2-40B4-BE49-F238E27FC236}">
                <a16:creationId xmlns:a16="http://schemas.microsoft.com/office/drawing/2014/main" id="{2A7F233E-E38B-4B80-BBDF-8A9A78C4DFD2}"/>
              </a:ext>
            </a:extLst>
          </p:cNvPr>
          <p:cNvSpPr>
            <a:spLocks noGrp="1"/>
          </p:cNvSpPr>
          <p:nvPr>
            <p:ph type="subTitle" idx="1"/>
          </p:nvPr>
        </p:nvSpPr>
        <p:spPr>
          <a:xfrm>
            <a:off x="614030" y="3668713"/>
            <a:ext cx="7142909" cy="727441"/>
          </a:xfrm>
        </p:spPr>
        <p:txBody>
          <a:bodyPr>
            <a:normAutofit/>
          </a:bodyPr>
          <a:lstStyle/>
          <a:p>
            <a:r>
              <a:rPr lang="en-US" dirty="0"/>
              <a:t>Norman E. Sharpless, M.D.</a:t>
            </a:r>
          </a:p>
          <a:p>
            <a:endParaRPr lang="en-US" sz="2133" dirty="0"/>
          </a:p>
          <a:p>
            <a:endParaRPr lang="en-US" sz="2133" dirty="0"/>
          </a:p>
        </p:txBody>
      </p:sp>
      <p:sp>
        <p:nvSpPr>
          <p:cNvPr id="4" name="TextBox 3">
            <a:extLst>
              <a:ext uri="{FF2B5EF4-FFF2-40B4-BE49-F238E27FC236}">
                <a16:creationId xmlns:a16="http://schemas.microsoft.com/office/drawing/2014/main" id="{8266D02F-FFDA-4804-868A-D6B2F0DF554B}"/>
              </a:ext>
            </a:extLst>
          </p:cNvPr>
          <p:cNvSpPr txBox="1"/>
          <p:nvPr/>
        </p:nvSpPr>
        <p:spPr>
          <a:xfrm>
            <a:off x="614030" y="4247173"/>
            <a:ext cx="7016262" cy="1323439"/>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Joint EDRN-MCL Scientific Workshop </a:t>
            </a:r>
          </a:p>
          <a:p>
            <a:r>
              <a:rPr lang="en-US" sz="2400" dirty="0">
                <a:solidFill>
                  <a:schemeClr val="bg1"/>
                </a:solidFill>
                <a:latin typeface="Arial" panose="020B0604020202020204" pitchFamily="34" charset="0"/>
                <a:cs typeface="Arial" panose="020B0604020202020204" pitchFamily="34" charset="0"/>
              </a:rPr>
              <a:t>Biomarkers in Precision Medicine</a:t>
            </a:r>
          </a:p>
          <a:p>
            <a:endParaRPr lang="en-US" sz="8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March 6, 2018</a:t>
            </a:r>
          </a:p>
        </p:txBody>
      </p:sp>
    </p:spTree>
    <p:extLst>
      <p:ext uri="{BB962C8B-B14F-4D97-AF65-F5344CB8AC3E}">
        <p14:creationId xmlns:p14="http://schemas.microsoft.com/office/powerpoint/2010/main" val="318106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F544AC-4540-4336-9927-FB2B35A279F9}"/>
              </a:ext>
            </a:extLst>
          </p:cNvPr>
          <p:cNvSpPr txBox="1">
            <a:spLocks noGrp="1"/>
          </p:cNvSpPr>
          <p:nvPr>
            <p:ph type="title"/>
          </p:nvPr>
        </p:nvSpPr>
        <p:spPr>
          <a:xfrm>
            <a:off x="838200" y="297033"/>
            <a:ext cx="10515600" cy="529820"/>
          </a:xfrm>
          <a:prstGeom prst="rect">
            <a:avLst/>
          </a:prstGeom>
        </p:spPr>
        <p:txBody>
          <a:bodyPr>
            <a:normAutofit fontScale="9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HPV-based Precision Prevention Opportunities</a:t>
            </a:r>
          </a:p>
        </p:txBody>
      </p:sp>
      <p:sp>
        <p:nvSpPr>
          <p:cNvPr id="5" name="Rectangle: Rounded Corners 4">
            <a:extLst>
              <a:ext uri="{FF2B5EF4-FFF2-40B4-BE49-F238E27FC236}">
                <a16:creationId xmlns:a16="http://schemas.microsoft.com/office/drawing/2014/main" id="{A142DD95-FA14-48A5-9500-6FC3E7FE4B0A}"/>
              </a:ext>
            </a:extLst>
          </p:cNvPr>
          <p:cNvSpPr/>
          <p:nvPr/>
        </p:nvSpPr>
        <p:spPr>
          <a:xfrm>
            <a:off x="838200" y="953311"/>
            <a:ext cx="5019472" cy="642025"/>
          </a:xfrm>
          <a:prstGeom prst="round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Prevention</a:t>
            </a:r>
          </a:p>
        </p:txBody>
      </p:sp>
      <p:sp>
        <p:nvSpPr>
          <p:cNvPr id="6" name="Rectangle: Rounded Corners 5">
            <a:extLst>
              <a:ext uri="{FF2B5EF4-FFF2-40B4-BE49-F238E27FC236}">
                <a16:creationId xmlns:a16="http://schemas.microsoft.com/office/drawing/2014/main" id="{FF24F87A-53A1-46E2-A675-0962793419B8}"/>
              </a:ext>
            </a:extLst>
          </p:cNvPr>
          <p:cNvSpPr/>
          <p:nvPr/>
        </p:nvSpPr>
        <p:spPr>
          <a:xfrm>
            <a:off x="6334328" y="953311"/>
            <a:ext cx="5019472" cy="642025"/>
          </a:xfrm>
          <a:prstGeom prst="round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Secondary Prevention</a:t>
            </a:r>
          </a:p>
        </p:txBody>
      </p:sp>
      <p:sp>
        <p:nvSpPr>
          <p:cNvPr id="7" name="Rectangle: Rounded Corners 6">
            <a:extLst>
              <a:ext uri="{FF2B5EF4-FFF2-40B4-BE49-F238E27FC236}">
                <a16:creationId xmlns:a16="http://schemas.microsoft.com/office/drawing/2014/main" id="{24507CF1-DBC4-44F2-9896-A708634F8A16}"/>
              </a:ext>
            </a:extLst>
          </p:cNvPr>
          <p:cNvSpPr/>
          <p:nvPr/>
        </p:nvSpPr>
        <p:spPr>
          <a:xfrm>
            <a:off x="838200" y="1731523"/>
            <a:ext cx="4619017" cy="1887166"/>
          </a:xfrm>
          <a:prstGeom prst="roundRect">
            <a:avLst/>
          </a:prstGeom>
          <a:solidFill>
            <a:srgbClr val="75C2DD"/>
          </a:solid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Over 90% of &gt;30,000 cancers in the US and &gt;600,000 cancers globally etiologically linked to HPV can be prevented by three licensed HPV vaccines (bi/quadri/nonavalent). </a:t>
            </a:r>
          </a:p>
          <a:p>
            <a:endParaRPr lang="en-US"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E39B5C4F-8A6E-494F-8E21-28BB9E9EAC9A}"/>
              </a:ext>
            </a:extLst>
          </p:cNvPr>
          <p:cNvSpPr/>
          <p:nvPr/>
        </p:nvSpPr>
        <p:spPr>
          <a:xfrm>
            <a:off x="6906638" y="1731522"/>
            <a:ext cx="4447162" cy="1887167"/>
          </a:xfrm>
          <a:prstGeom prst="roundRect">
            <a:avLst/>
          </a:prstGeom>
          <a:solidFill>
            <a:srgbClr val="75C2DD"/>
          </a:solid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dirty="0">
                <a:solidFill>
                  <a:schemeClr val="tx1"/>
                </a:solidFill>
                <a:latin typeface="Arial" panose="020B0604020202020204" pitchFamily="34" charset="0"/>
                <a:cs typeface="Arial" panose="020B0604020202020204" pitchFamily="34" charset="0"/>
              </a:rPr>
              <a:t>Age-appropriate HPV co-testing/primary HPV screening can improve sensitivity and reproducibility of Pap-based cervical cancer screening and reduce screening intervals.</a:t>
            </a:r>
          </a:p>
        </p:txBody>
      </p:sp>
      <p:sp>
        <p:nvSpPr>
          <p:cNvPr id="9" name="Rectangle 8">
            <a:extLst>
              <a:ext uri="{FF2B5EF4-FFF2-40B4-BE49-F238E27FC236}">
                <a16:creationId xmlns:a16="http://schemas.microsoft.com/office/drawing/2014/main" id="{11AF0672-1E60-434E-BAF9-65E568A630D0}"/>
              </a:ext>
            </a:extLst>
          </p:cNvPr>
          <p:cNvSpPr/>
          <p:nvPr/>
        </p:nvSpPr>
        <p:spPr>
          <a:xfrm>
            <a:off x="5272391" y="2149813"/>
            <a:ext cx="1809345" cy="91440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EXISTING OPPORTUNITIES</a:t>
            </a:r>
          </a:p>
        </p:txBody>
      </p:sp>
      <p:sp>
        <p:nvSpPr>
          <p:cNvPr id="10" name="Rectangle: Rounded Corners 9">
            <a:extLst>
              <a:ext uri="{FF2B5EF4-FFF2-40B4-BE49-F238E27FC236}">
                <a16:creationId xmlns:a16="http://schemas.microsoft.com/office/drawing/2014/main" id="{58E18E42-6479-408B-B1B1-D3AD68756488}"/>
              </a:ext>
            </a:extLst>
          </p:cNvPr>
          <p:cNvSpPr/>
          <p:nvPr/>
        </p:nvSpPr>
        <p:spPr>
          <a:xfrm>
            <a:off x="838200" y="3745147"/>
            <a:ext cx="4619017" cy="2286000"/>
          </a:xfrm>
          <a:prstGeom prst="round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Improving dosing, delivery and uptake of HPV vaccines</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Development of next-generation, lower-cost HPV prophylactic and therapeutic vaccines</a:t>
            </a:r>
          </a:p>
        </p:txBody>
      </p:sp>
      <p:sp>
        <p:nvSpPr>
          <p:cNvPr id="11" name="Rectangle: Rounded Corners 10">
            <a:extLst>
              <a:ext uri="{FF2B5EF4-FFF2-40B4-BE49-F238E27FC236}">
                <a16:creationId xmlns:a16="http://schemas.microsoft.com/office/drawing/2014/main" id="{02A1A334-B123-4CE0-98C0-716497180817}"/>
              </a:ext>
            </a:extLst>
          </p:cNvPr>
          <p:cNvSpPr/>
          <p:nvPr/>
        </p:nvSpPr>
        <p:spPr>
          <a:xfrm>
            <a:off x="6906638" y="3745147"/>
            <a:ext cx="4447162" cy="2286000"/>
          </a:xfrm>
          <a:prstGeom prst="round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863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Improving triage of HPV DNA positive test results by biomarkers </a:t>
            </a:r>
          </a:p>
          <a:p>
            <a:pPr marL="46863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Improving self-sampling protocols for expanding screening access </a:t>
            </a:r>
          </a:p>
        </p:txBody>
      </p:sp>
      <p:sp>
        <p:nvSpPr>
          <p:cNvPr id="12" name="Rectangle 11">
            <a:extLst>
              <a:ext uri="{FF2B5EF4-FFF2-40B4-BE49-F238E27FC236}">
                <a16:creationId xmlns:a16="http://schemas.microsoft.com/office/drawing/2014/main" id="{5B219C18-5A8E-445D-B999-962D5D8A8DC6}"/>
              </a:ext>
            </a:extLst>
          </p:cNvPr>
          <p:cNvSpPr/>
          <p:nvPr/>
        </p:nvSpPr>
        <p:spPr>
          <a:xfrm>
            <a:off x="5272392" y="4270442"/>
            <a:ext cx="1809344" cy="914400"/>
          </a:xfrm>
          <a:prstGeom prst="rect">
            <a:avLst/>
          </a:prstGeom>
          <a:solidFill>
            <a:srgbClr val="0099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Arial" panose="020B0604020202020204" pitchFamily="34" charset="0"/>
                <a:cs typeface="Arial" panose="020B0604020202020204" pitchFamily="34" charset="0"/>
              </a:rPr>
              <a:t>ONGOING NCI SUPPORTED EFFORTS</a:t>
            </a:r>
          </a:p>
        </p:txBody>
      </p:sp>
    </p:spTree>
    <p:extLst>
      <p:ext uri="{BB962C8B-B14F-4D97-AF65-F5344CB8AC3E}">
        <p14:creationId xmlns:p14="http://schemas.microsoft.com/office/powerpoint/2010/main" val="93648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1730-071A-4240-8918-9F54768891D5}"/>
              </a:ext>
            </a:extLst>
          </p:cNvPr>
          <p:cNvSpPr>
            <a:spLocks noGrp="1"/>
          </p:cNvSpPr>
          <p:nvPr>
            <p:ph type="title"/>
          </p:nvPr>
        </p:nvSpPr>
        <p:spPr/>
        <p:txBody>
          <a:bodyPr/>
          <a:lstStyle/>
          <a:p>
            <a:r>
              <a:rPr lang="en-US" dirty="0"/>
              <a:t>New-Onset Diabetes and Pancreatic Cancer</a:t>
            </a:r>
          </a:p>
        </p:txBody>
      </p:sp>
      <p:sp>
        <p:nvSpPr>
          <p:cNvPr id="3" name="Content Placeholder 2">
            <a:extLst>
              <a:ext uri="{FF2B5EF4-FFF2-40B4-BE49-F238E27FC236}">
                <a16:creationId xmlns:a16="http://schemas.microsoft.com/office/drawing/2014/main" id="{445D07EE-6F1D-454F-ADA8-1D7C956A0144}"/>
              </a:ext>
            </a:extLst>
          </p:cNvPr>
          <p:cNvSpPr>
            <a:spLocks noGrp="1"/>
          </p:cNvSpPr>
          <p:nvPr>
            <p:ph idx="1"/>
          </p:nvPr>
        </p:nvSpPr>
        <p:spPr/>
        <p:txBody>
          <a:bodyPr/>
          <a:lstStyle/>
          <a:p>
            <a:pPr marL="0" indent="0">
              <a:buNone/>
            </a:pPr>
            <a:r>
              <a:rPr lang="en-US" dirty="0"/>
              <a:t>New-onset diabetics, age 50-85, are at elevated risk of pancreatic ductal adenocarcinoma (PDAC):</a:t>
            </a:r>
          </a:p>
          <a:p>
            <a:pPr marL="0" indent="0">
              <a:buNone/>
            </a:pPr>
            <a:endParaRPr lang="en-US" sz="1200" dirty="0"/>
          </a:p>
          <a:p>
            <a:pPr lvl="1">
              <a:lnSpc>
                <a:spcPct val="100000"/>
              </a:lnSpc>
              <a:spcBef>
                <a:spcPts val="0"/>
              </a:spcBef>
              <a:spcAft>
                <a:spcPts val="600"/>
              </a:spcAft>
            </a:pPr>
            <a:r>
              <a:rPr lang="en-US" sz="2800" dirty="0"/>
              <a:t>Cumulative incidence rate over 3 years – 0.85%*</a:t>
            </a:r>
          </a:p>
          <a:p>
            <a:pPr lvl="1">
              <a:lnSpc>
                <a:spcPct val="100000"/>
              </a:lnSpc>
              <a:spcBef>
                <a:spcPts val="0"/>
              </a:spcBef>
              <a:spcAft>
                <a:spcPts val="600"/>
              </a:spcAft>
            </a:pPr>
            <a:r>
              <a:rPr lang="en-US" sz="2800" dirty="0"/>
              <a:t>6-8 fold higher risk of being diagnosed within 3 years of developing diabetes</a:t>
            </a:r>
          </a:p>
          <a:p>
            <a:pPr lvl="1">
              <a:lnSpc>
                <a:spcPct val="100000"/>
              </a:lnSpc>
              <a:spcBef>
                <a:spcPts val="0"/>
              </a:spcBef>
              <a:spcAft>
                <a:spcPts val="600"/>
              </a:spcAft>
            </a:pPr>
            <a:r>
              <a:rPr lang="en-US" sz="2800" dirty="0"/>
              <a:t>25-40% of patients with PDAC develop diabetes between 6 and 24 months prior to PDAC diagnosis</a:t>
            </a:r>
          </a:p>
          <a:p>
            <a:pPr lvl="1">
              <a:lnSpc>
                <a:spcPct val="100000"/>
              </a:lnSpc>
              <a:spcBef>
                <a:spcPts val="0"/>
              </a:spcBef>
              <a:spcAft>
                <a:spcPts val="600"/>
              </a:spcAft>
            </a:pPr>
            <a:r>
              <a:rPr lang="en-US" sz="2800" dirty="0"/>
              <a:t>Treatment of PDAC results in remission of diabetes</a:t>
            </a:r>
          </a:p>
          <a:p>
            <a:endParaRPr lang="en-US" dirty="0"/>
          </a:p>
        </p:txBody>
      </p:sp>
    </p:spTree>
    <p:extLst>
      <p:ext uri="{BB962C8B-B14F-4D97-AF65-F5344CB8AC3E}">
        <p14:creationId xmlns:p14="http://schemas.microsoft.com/office/powerpoint/2010/main" val="60172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3F44-2B82-4685-A9CF-4DC1A26245F2}"/>
              </a:ext>
            </a:extLst>
          </p:cNvPr>
          <p:cNvSpPr>
            <a:spLocks noGrp="1"/>
          </p:cNvSpPr>
          <p:nvPr>
            <p:ph type="title"/>
          </p:nvPr>
        </p:nvSpPr>
        <p:spPr/>
        <p:txBody>
          <a:bodyPr/>
          <a:lstStyle/>
          <a:p>
            <a:r>
              <a:rPr lang="en-US" dirty="0"/>
              <a:t>New-Onset Diabetes (NOD) Cohort</a:t>
            </a:r>
          </a:p>
        </p:txBody>
      </p:sp>
      <p:sp>
        <p:nvSpPr>
          <p:cNvPr id="3" name="Content Placeholder 2">
            <a:extLst>
              <a:ext uri="{FF2B5EF4-FFF2-40B4-BE49-F238E27FC236}">
                <a16:creationId xmlns:a16="http://schemas.microsoft.com/office/drawing/2014/main" id="{BDF3665F-1DFB-4472-AC09-9662CBE97240}"/>
              </a:ext>
            </a:extLst>
          </p:cNvPr>
          <p:cNvSpPr>
            <a:spLocks noGrp="1"/>
          </p:cNvSpPr>
          <p:nvPr>
            <p:ph idx="1"/>
          </p:nvPr>
        </p:nvSpPr>
        <p:spPr/>
        <p:txBody>
          <a:bodyPr/>
          <a:lstStyle/>
          <a:p>
            <a:pPr marL="0" indent="0">
              <a:buNone/>
            </a:pPr>
            <a:r>
              <a:rPr lang="en-US" sz="3600" dirty="0"/>
              <a:t>GOALS</a:t>
            </a:r>
          </a:p>
          <a:p>
            <a:r>
              <a:rPr lang="en-US" dirty="0"/>
              <a:t>Identify and follow a large cohort of subjects, between the ages of 50-85, diagnosed with diabetes (DM) within the prior 3 months</a:t>
            </a:r>
          </a:p>
          <a:p>
            <a:r>
              <a:rPr lang="en-US" dirty="0"/>
              <a:t>Develop a biorepository from the cohort </a:t>
            </a:r>
          </a:p>
          <a:p>
            <a:r>
              <a:rPr lang="en-US" dirty="0"/>
              <a:t>Clinically validate promising biomarkers of PDAC</a:t>
            </a:r>
          </a:p>
          <a:p>
            <a:r>
              <a:rPr lang="en-US" dirty="0"/>
              <a:t>Develop an early detection protocol for sporadic PDAC for subsequent prospective validation</a:t>
            </a:r>
          </a:p>
          <a:p>
            <a:pPr marL="0" indent="0">
              <a:buNone/>
            </a:pPr>
            <a:endParaRPr lang="en-US" dirty="0"/>
          </a:p>
        </p:txBody>
      </p:sp>
    </p:spTree>
    <p:extLst>
      <p:ext uri="{BB962C8B-B14F-4D97-AF65-F5344CB8AC3E}">
        <p14:creationId xmlns:p14="http://schemas.microsoft.com/office/powerpoint/2010/main" val="27937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87550-F164-4F96-850A-794664560880}"/>
              </a:ext>
            </a:extLst>
          </p:cNvPr>
          <p:cNvSpPr>
            <a:spLocks noGrp="1"/>
          </p:cNvSpPr>
          <p:nvPr>
            <p:ph idx="1"/>
          </p:nvPr>
        </p:nvSpPr>
        <p:spPr>
          <a:xfrm>
            <a:off x="838200" y="1907931"/>
            <a:ext cx="6556132" cy="4351339"/>
          </a:xfrm>
        </p:spPr>
        <p:txBody>
          <a:bodyPr>
            <a:normAutofit/>
          </a:bodyPr>
          <a:lstStyle/>
          <a:p>
            <a:pPr>
              <a:defRPr/>
            </a:pPr>
            <a:r>
              <a:rPr lang="en-US" sz="2400" dirty="0"/>
              <a:t>7 MCLs and a coordinating center, supported by the Division of Cancer Prevention and the Division of Cancer Biology.</a:t>
            </a:r>
            <a:endParaRPr lang="en-US" sz="2400" dirty="0">
              <a:ea typeface="ＭＳ Ｐゴシック" charset="0"/>
            </a:endParaRPr>
          </a:p>
          <a:p>
            <a:pPr>
              <a:defRPr/>
            </a:pPr>
            <a:r>
              <a:rPr lang="en-US" sz="2400" dirty="0">
                <a:ea typeface="ＭＳ Ｐゴシック" charset="0"/>
              </a:rPr>
              <a:t>Phenotypically distinguishing between lesions that are likely to progress and those that are indolent and require no immediate treatment</a:t>
            </a:r>
          </a:p>
          <a:p>
            <a:pPr>
              <a:defRPr/>
            </a:pPr>
            <a:r>
              <a:rPr lang="en-US" sz="2400" dirty="0">
                <a:ea typeface="ＭＳ Ｐゴシック" charset="0"/>
              </a:rPr>
              <a:t>Predicting whether lesions that are detected by sensitive screening tests are indolent (hence, not requiring immediate treatment) or progressive and potentially life-threatening</a:t>
            </a:r>
          </a:p>
          <a:p>
            <a:pPr marL="0" indent="0">
              <a:buNone/>
            </a:pPr>
            <a:endParaRPr lang="en-US" sz="3600" dirty="0"/>
          </a:p>
        </p:txBody>
      </p:sp>
      <p:sp>
        <p:nvSpPr>
          <p:cNvPr id="4" name="AutoShape 2">
            <a:extLst>
              <a:ext uri="{FF2B5EF4-FFF2-40B4-BE49-F238E27FC236}">
                <a16:creationId xmlns:a16="http://schemas.microsoft.com/office/drawing/2014/main" id="{70A59A29-8055-4D38-BCE3-029A9486519B}"/>
              </a:ext>
            </a:extLst>
          </p:cNvPr>
          <p:cNvSpPr>
            <a:spLocks noGrp="1" noChangeArrowheads="1"/>
          </p:cNvSpPr>
          <p:nvPr>
            <p:ph type="title"/>
          </p:nvPr>
        </p:nvSpPr>
        <p:spPr/>
        <p:txBody>
          <a:bodyPr>
            <a:normAutofit/>
          </a:bodyPr>
          <a:lstStyle/>
          <a:p>
            <a:pPr eaLnBrk="1" hangingPunct="1">
              <a:defRPr/>
            </a:pPr>
            <a:r>
              <a:rPr lang="en-US" dirty="0">
                <a:ea typeface="ＭＳ Ｐゴシック" charset="0"/>
                <a:cs typeface="+mj-cs"/>
              </a:rPr>
              <a:t>Molecular Characterization Laboratories Consortium</a:t>
            </a:r>
          </a:p>
        </p:txBody>
      </p:sp>
      <p:sp>
        <p:nvSpPr>
          <p:cNvPr id="5" name="Rectangle 4">
            <a:extLst>
              <a:ext uri="{FF2B5EF4-FFF2-40B4-BE49-F238E27FC236}">
                <a16:creationId xmlns:a16="http://schemas.microsoft.com/office/drawing/2014/main" id="{51A64201-7F49-4526-8254-B5BD16392F64}"/>
              </a:ext>
            </a:extLst>
          </p:cNvPr>
          <p:cNvSpPr/>
          <p:nvPr/>
        </p:nvSpPr>
        <p:spPr>
          <a:xfrm>
            <a:off x="7666892" y="1907931"/>
            <a:ext cx="3686908" cy="4269033"/>
          </a:xfrm>
          <a:prstGeom prst="rect">
            <a:avLst/>
          </a:prstGeom>
          <a:solidFill>
            <a:srgbClr val="FFFFFF">
              <a:alpha val="7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CC2D77D-741D-404E-A7B7-4B9BC3E86815}"/>
              </a:ext>
            </a:extLst>
          </p:cNvPr>
          <p:cNvSpPr txBox="1"/>
          <p:nvPr/>
        </p:nvSpPr>
        <p:spPr>
          <a:xfrm>
            <a:off x="7974622" y="2200801"/>
            <a:ext cx="3200400" cy="3600986"/>
          </a:xfrm>
          <a:prstGeom prst="rect">
            <a:avLst/>
          </a:prstGeom>
          <a:noFill/>
        </p:spPr>
        <p:txBody>
          <a:bodyPr wrap="square" rtlCol="0">
            <a:spAutoFit/>
          </a:bodyPr>
          <a:lstStyle/>
          <a:p>
            <a:r>
              <a:rPr lang="en-US" sz="2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Increase in cancer incidence (particularly early stages), </a:t>
            </a:r>
          </a:p>
          <a:p>
            <a:r>
              <a:rPr lang="en-US" sz="2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no change in mortality, may be an indicator of </a:t>
            </a:r>
            <a:r>
              <a:rPr lang="en-US" sz="32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overdiagnosis.</a:t>
            </a:r>
            <a:endParaRPr lang="en-US" sz="24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62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9781-162A-4313-AC71-F16D5072EE9D}"/>
              </a:ext>
            </a:extLst>
          </p:cNvPr>
          <p:cNvSpPr>
            <a:spLocks noGrp="1"/>
          </p:cNvSpPr>
          <p:nvPr>
            <p:ph type="title"/>
          </p:nvPr>
        </p:nvSpPr>
        <p:spPr/>
        <p:txBody>
          <a:bodyPr/>
          <a:lstStyle/>
          <a:p>
            <a:r>
              <a:rPr lang="en-US" dirty="0"/>
              <a:t>Molecular Characterization to Predict Pre-Invasive Lesion Progression</a:t>
            </a:r>
          </a:p>
        </p:txBody>
      </p:sp>
      <p:pic>
        <p:nvPicPr>
          <p:cNvPr id="6" name="Picture 5">
            <a:extLst>
              <a:ext uri="{FF2B5EF4-FFF2-40B4-BE49-F238E27FC236}">
                <a16:creationId xmlns:a16="http://schemas.microsoft.com/office/drawing/2014/main" id="{44C03A94-6F2D-477F-B476-ED131FAAD4F7}"/>
              </a:ext>
            </a:extLst>
          </p:cNvPr>
          <p:cNvPicPr>
            <a:picLocks noChangeAspect="1"/>
          </p:cNvPicPr>
          <p:nvPr/>
        </p:nvPicPr>
        <p:blipFill>
          <a:blip r:embed="rId2"/>
          <a:stretch>
            <a:fillRect/>
          </a:stretch>
        </p:blipFill>
        <p:spPr>
          <a:xfrm>
            <a:off x="838200" y="1887516"/>
            <a:ext cx="10410173" cy="4538946"/>
          </a:xfrm>
          <a:prstGeom prst="rect">
            <a:avLst/>
          </a:prstGeom>
          <a:ln>
            <a:solidFill>
              <a:schemeClr val="bg2">
                <a:lumMod val="75000"/>
              </a:schemeClr>
            </a:solidFill>
          </a:ln>
        </p:spPr>
      </p:pic>
    </p:spTree>
    <p:extLst>
      <p:ext uri="{BB962C8B-B14F-4D97-AF65-F5344CB8AC3E}">
        <p14:creationId xmlns:p14="http://schemas.microsoft.com/office/powerpoint/2010/main" val="5197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16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DA99-750B-4A28-AB24-DD9B103B5B5E}"/>
              </a:ext>
            </a:extLst>
          </p:cNvPr>
          <p:cNvSpPr>
            <a:spLocks noGrp="1"/>
          </p:cNvSpPr>
          <p:nvPr>
            <p:ph type="ctrTitle"/>
          </p:nvPr>
        </p:nvSpPr>
        <p:spPr/>
        <p:txBody>
          <a:bodyPr/>
          <a:lstStyle/>
          <a:p>
            <a:r>
              <a:rPr lang="en-US" dirty="0"/>
              <a:t>Impressions &amp; </a:t>
            </a:r>
            <a:br>
              <a:rPr lang="en-US" dirty="0"/>
            </a:br>
            <a:r>
              <a:rPr lang="en-US" dirty="0"/>
              <a:t>Outlook</a:t>
            </a:r>
          </a:p>
        </p:txBody>
      </p:sp>
    </p:spTree>
    <p:extLst>
      <p:ext uri="{BB962C8B-B14F-4D97-AF65-F5344CB8AC3E}">
        <p14:creationId xmlns:p14="http://schemas.microsoft.com/office/powerpoint/2010/main" val="37733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838200" y="314843"/>
            <a:ext cx="6824472" cy="1227520"/>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endParaRPr lang="uk-UA" b="1" dirty="0">
              <a:latin typeface="Helvetica" charset="0"/>
              <a:ea typeface="Helvetica" charset="0"/>
              <a:cs typeface="Helvetica" charset="0"/>
            </a:endParaRPr>
          </a:p>
        </p:txBody>
      </p:sp>
      <p:sp>
        <p:nvSpPr>
          <p:cNvPr id="4" name="Title 3"/>
          <p:cNvSpPr>
            <a:spLocks noGrp="1"/>
          </p:cNvSpPr>
          <p:nvPr>
            <p:ph type="title"/>
          </p:nvPr>
        </p:nvSpPr>
        <p:spPr>
          <a:xfrm>
            <a:off x="838200" y="365125"/>
            <a:ext cx="10927080" cy="1325563"/>
          </a:xfrm>
        </p:spPr>
        <p:txBody>
          <a:bodyPr>
            <a:normAutofit/>
          </a:bodyPr>
          <a:lstStyle/>
          <a:p>
            <a:r>
              <a:rPr lang="en-US" dirty="0"/>
              <a:t>NCI: Leading the National Cancer Program</a:t>
            </a:r>
          </a:p>
        </p:txBody>
      </p:sp>
      <p:graphicFrame>
        <p:nvGraphicFramePr>
          <p:cNvPr id="3" name="Content Placeholder 2">
            <a:extLst>
              <a:ext uri="{FF2B5EF4-FFF2-40B4-BE49-F238E27FC236}">
                <a16:creationId xmlns:a16="http://schemas.microsoft.com/office/drawing/2014/main" id="{788E8379-0F06-41D3-A16F-B5B11AE207BC}"/>
              </a:ext>
            </a:extLst>
          </p:cNvPr>
          <p:cNvGraphicFramePr>
            <a:graphicFrameLocks noGrp="1"/>
          </p:cNvGraphicFramePr>
          <p:nvPr>
            <p:ph idx="1"/>
            <p:extLst/>
          </p:nvPr>
        </p:nvGraphicFramePr>
        <p:xfrm>
          <a:off x="838200" y="1826684"/>
          <a:ext cx="10515600" cy="434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05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3984E7-C3F1-4937-82CE-A8B6619CC2FF}"/>
              </a:ext>
            </a:extLst>
          </p:cNvPr>
          <p:cNvSpPr>
            <a:spLocks noGrp="1"/>
          </p:cNvSpPr>
          <p:nvPr>
            <p:ph type="title"/>
          </p:nvPr>
        </p:nvSpPr>
        <p:spPr/>
        <p:txBody>
          <a:bodyPr>
            <a:noAutofit/>
          </a:bodyPr>
          <a:lstStyle/>
          <a:p>
            <a:r>
              <a:rPr lang="en-US" sz="4267" dirty="0"/>
              <a:t>Bipartisan Support for NIH and NCI</a:t>
            </a:r>
          </a:p>
        </p:txBody>
      </p:sp>
      <p:pic>
        <p:nvPicPr>
          <p:cNvPr id="7" name="Picture Placeholder 6">
            <a:extLst>
              <a:ext uri="{FF2B5EF4-FFF2-40B4-BE49-F238E27FC236}">
                <a16:creationId xmlns:a16="http://schemas.microsoft.com/office/drawing/2014/main" id="{7B150DE9-E74E-48B4-84D1-5DBFD05A81A0}"/>
              </a:ext>
            </a:extLst>
          </p:cNvPr>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6462" t="27000" b="13246"/>
          <a:stretch/>
        </p:blipFill>
        <p:spPr>
          <a:xfrm>
            <a:off x="550263" y="2105440"/>
            <a:ext cx="6765273" cy="28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C3D75ED3-71DA-4C9A-8AF8-C41E68194D93}"/>
              </a:ext>
            </a:extLst>
          </p:cNvPr>
          <p:cNvPicPr>
            <a:picLocks noChangeAspect="1"/>
          </p:cNvPicPr>
          <p:nvPr/>
        </p:nvPicPr>
        <p:blipFill>
          <a:blip r:embed="rId4"/>
          <a:stretch>
            <a:fillRect/>
          </a:stretch>
        </p:blipFill>
        <p:spPr>
          <a:xfrm>
            <a:off x="7535469" y="2105440"/>
            <a:ext cx="4031273" cy="3023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328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6970-23F3-400A-A10F-CDFCED7C34CA}"/>
              </a:ext>
            </a:extLst>
          </p:cNvPr>
          <p:cNvSpPr>
            <a:spLocks noGrp="1"/>
          </p:cNvSpPr>
          <p:nvPr>
            <p:ph type="title"/>
          </p:nvPr>
        </p:nvSpPr>
        <p:spPr/>
        <p:txBody>
          <a:bodyPr>
            <a:normAutofit/>
          </a:bodyPr>
          <a:lstStyle/>
          <a:p>
            <a:r>
              <a:rPr lang="en-US" dirty="0"/>
              <a:t>NCI Appropriations </a:t>
            </a:r>
            <a:br>
              <a:rPr lang="en-US" dirty="0"/>
            </a:br>
            <a:r>
              <a:rPr lang="en-US" dirty="0"/>
              <a:t>FY 2013 - 2018 (in millions)</a:t>
            </a:r>
          </a:p>
        </p:txBody>
      </p:sp>
      <p:graphicFrame>
        <p:nvGraphicFramePr>
          <p:cNvPr id="4" name="Content Placeholder 3">
            <a:extLst>
              <a:ext uri="{FF2B5EF4-FFF2-40B4-BE49-F238E27FC236}">
                <a16:creationId xmlns:a16="http://schemas.microsoft.com/office/drawing/2014/main" id="{47F1E9E3-18A1-4341-8CA1-A3D1F4989CBA}"/>
              </a:ext>
            </a:extLst>
          </p:cNvPr>
          <p:cNvGraphicFramePr>
            <a:graphicFrameLocks noGrp="1"/>
          </p:cNvGraphicFramePr>
          <p:nvPr>
            <p:ph idx="1"/>
            <p:extLst/>
          </p:nvPr>
        </p:nvGraphicFramePr>
        <p:xfrm>
          <a:off x="838200" y="1826684"/>
          <a:ext cx="10515600" cy="43497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D1F3BC1-E8AD-408D-8F44-775D8E8DE7BA}"/>
              </a:ext>
            </a:extLst>
          </p:cNvPr>
          <p:cNvSpPr txBox="1"/>
          <p:nvPr/>
        </p:nvSpPr>
        <p:spPr>
          <a:xfrm>
            <a:off x="7796979" y="2703871"/>
            <a:ext cx="1150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$4,474</a:t>
            </a:r>
          </a:p>
        </p:txBody>
      </p:sp>
      <p:sp>
        <p:nvSpPr>
          <p:cNvPr id="6" name="TextBox 5">
            <a:extLst>
              <a:ext uri="{FF2B5EF4-FFF2-40B4-BE49-F238E27FC236}">
                <a16:creationId xmlns:a16="http://schemas.microsoft.com/office/drawing/2014/main" id="{00401C3B-3F4F-4D47-8730-D69A97842763}"/>
              </a:ext>
            </a:extLst>
          </p:cNvPr>
          <p:cNvSpPr txBox="1"/>
          <p:nvPr/>
        </p:nvSpPr>
        <p:spPr>
          <a:xfrm>
            <a:off x="8957185" y="2140155"/>
            <a:ext cx="1150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$5,771</a:t>
            </a:r>
          </a:p>
        </p:txBody>
      </p:sp>
      <p:sp>
        <p:nvSpPr>
          <p:cNvPr id="7" name="TextBox 6">
            <a:extLst>
              <a:ext uri="{FF2B5EF4-FFF2-40B4-BE49-F238E27FC236}">
                <a16:creationId xmlns:a16="http://schemas.microsoft.com/office/drawing/2014/main" id="{E75BA83E-9AC9-4BFD-BE9F-01FF494E87E9}"/>
              </a:ext>
            </a:extLst>
          </p:cNvPr>
          <p:cNvSpPr txBox="1"/>
          <p:nvPr/>
        </p:nvSpPr>
        <p:spPr>
          <a:xfrm>
            <a:off x="10129681" y="2140155"/>
            <a:ext cx="1150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$5,858</a:t>
            </a:r>
          </a:p>
        </p:txBody>
      </p:sp>
      <p:sp>
        <p:nvSpPr>
          <p:cNvPr id="8" name="TextBox 7">
            <a:extLst>
              <a:ext uri="{FF2B5EF4-FFF2-40B4-BE49-F238E27FC236}">
                <a16:creationId xmlns:a16="http://schemas.microsoft.com/office/drawing/2014/main" id="{4A15C0F1-0518-4BBD-A56E-ADA507BF83C4}"/>
              </a:ext>
            </a:extLst>
          </p:cNvPr>
          <p:cNvSpPr txBox="1"/>
          <p:nvPr/>
        </p:nvSpPr>
        <p:spPr>
          <a:xfrm>
            <a:off x="6646605" y="2140155"/>
            <a:ext cx="1150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$5,689</a:t>
            </a:r>
          </a:p>
        </p:txBody>
      </p:sp>
      <p:sp>
        <p:nvSpPr>
          <p:cNvPr id="9" name="TextBox 8">
            <a:extLst>
              <a:ext uri="{FF2B5EF4-FFF2-40B4-BE49-F238E27FC236}">
                <a16:creationId xmlns:a16="http://schemas.microsoft.com/office/drawing/2014/main" id="{30A16FC1-5E5B-4DBB-B136-8A1A948B86E1}"/>
              </a:ext>
            </a:extLst>
          </p:cNvPr>
          <p:cNvSpPr txBox="1"/>
          <p:nvPr/>
        </p:nvSpPr>
        <p:spPr>
          <a:xfrm>
            <a:off x="4168206" y="6366934"/>
            <a:ext cx="74715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NCI Office of Budget and Finance</a:t>
            </a:r>
          </a:p>
        </p:txBody>
      </p:sp>
    </p:spTree>
    <p:extLst>
      <p:ext uri="{BB962C8B-B14F-4D97-AF65-F5344CB8AC3E}">
        <p14:creationId xmlns:p14="http://schemas.microsoft.com/office/powerpoint/2010/main" val="81666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anim calcmode="lin" valueType="num">
                                      <p:cBhvr>
                                        <p:cTn id="8"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chart seriesIdx="-3" categoryIdx="-3" bldStep="gridLegen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1000"/>
                                        <p:tgtEl>
                                          <p:spTgt spid="4">
                                            <p:graphicEl>
                                              <a:chart seriesIdx="0" categoryIdx="-4" bldStep="series"/>
                                            </p:graphicEl>
                                          </p:spTgt>
                                        </p:tgtEl>
                                      </p:cBhvr>
                                    </p:animEffect>
                                    <p:anim calcmode="lin" valueType="num">
                                      <p:cBhvr>
                                        <p:cTn id="13" dur="10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8" dur="1000"/>
                                        <p:tgtEl>
                                          <p:spTgt spid="4">
                                            <p:graphicEl>
                                              <a:chart seriesIdx="1" categoryIdx="-4" bldStep="series"/>
                                            </p:graphicEl>
                                          </p:spTgt>
                                        </p:tgtEl>
                                      </p:cBhvr>
                                    </p:animEffect>
                                    <p:anim calcmode="lin" valueType="num">
                                      <p:cBhvr>
                                        <p:cTn id="19" dur="10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0" dur="1000" fill="hold"/>
                                        <p:tgtEl>
                                          <p:spTgt spid="4">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D884-7CE5-4DF0-AE50-C4E4EE57565D}"/>
              </a:ext>
            </a:extLst>
          </p:cNvPr>
          <p:cNvSpPr>
            <a:spLocks noGrp="1"/>
          </p:cNvSpPr>
          <p:nvPr>
            <p:ph type="title"/>
          </p:nvPr>
        </p:nvSpPr>
        <p:spPr/>
        <p:txBody>
          <a:bodyPr/>
          <a:lstStyle/>
          <a:p>
            <a:r>
              <a:rPr lang="en-US" dirty="0"/>
              <a:t>Early thoughts on where we’re headed</a:t>
            </a:r>
          </a:p>
        </p:txBody>
      </p:sp>
      <p:sp>
        <p:nvSpPr>
          <p:cNvPr id="5" name="Rectangle 4">
            <a:extLst>
              <a:ext uri="{FF2B5EF4-FFF2-40B4-BE49-F238E27FC236}">
                <a16:creationId xmlns:a16="http://schemas.microsoft.com/office/drawing/2014/main" id="{6CD3378A-5052-4112-A958-CD244504F6B6}"/>
              </a:ext>
            </a:extLst>
          </p:cNvPr>
          <p:cNvSpPr/>
          <p:nvPr/>
        </p:nvSpPr>
        <p:spPr>
          <a:xfrm>
            <a:off x="4397020" y="2221484"/>
            <a:ext cx="3239911" cy="31881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308AC7-8FB8-4E9C-AC7D-A3FA0E793298}"/>
              </a:ext>
            </a:extLst>
          </p:cNvPr>
          <p:cNvSpPr/>
          <p:nvPr/>
        </p:nvSpPr>
        <p:spPr>
          <a:xfrm>
            <a:off x="838198" y="2221484"/>
            <a:ext cx="3239911" cy="31881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8DDAD9B-D2AB-401F-8674-07333DA47AD4}"/>
              </a:ext>
            </a:extLst>
          </p:cNvPr>
          <p:cNvSpPr/>
          <p:nvPr/>
        </p:nvSpPr>
        <p:spPr>
          <a:xfrm>
            <a:off x="7955842" y="2213592"/>
            <a:ext cx="3239911" cy="31960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7E4AB03-4CE9-4C5D-A89E-64B933E8AFA2}"/>
              </a:ext>
            </a:extLst>
          </p:cNvPr>
          <p:cNvSpPr txBox="1"/>
          <p:nvPr/>
        </p:nvSpPr>
        <p:spPr>
          <a:xfrm>
            <a:off x="1080908" y="3350664"/>
            <a:ext cx="2754489" cy="830997"/>
          </a:xfrm>
          <a:prstGeom prst="rect">
            <a:avLst/>
          </a:prstGeom>
          <a:noFill/>
        </p:spPr>
        <p:txBody>
          <a:bodyPr wrap="square" rtlCol="0">
            <a:spAutoFit/>
          </a:bodyPr>
          <a:lstStyle/>
          <a:p>
            <a:pPr algn="ctr"/>
            <a:r>
              <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Big Data</a:t>
            </a:r>
          </a:p>
        </p:txBody>
      </p:sp>
      <p:sp>
        <p:nvSpPr>
          <p:cNvPr id="9" name="TextBox 8">
            <a:extLst>
              <a:ext uri="{FF2B5EF4-FFF2-40B4-BE49-F238E27FC236}">
                <a16:creationId xmlns:a16="http://schemas.microsoft.com/office/drawing/2014/main" id="{C542BE69-BC07-44FB-9BDE-AD2F2EB35AC2}"/>
              </a:ext>
            </a:extLst>
          </p:cNvPr>
          <p:cNvSpPr txBox="1"/>
          <p:nvPr/>
        </p:nvSpPr>
        <p:spPr>
          <a:xfrm>
            <a:off x="4397020" y="3104442"/>
            <a:ext cx="3180644" cy="1323439"/>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Translational Development</a:t>
            </a:r>
          </a:p>
        </p:txBody>
      </p:sp>
      <p:sp>
        <p:nvSpPr>
          <p:cNvPr id="10" name="TextBox 9">
            <a:extLst>
              <a:ext uri="{FF2B5EF4-FFF2-40B4-BE49-F238E27FC236}">
                <a16:creationId xmlns:a16="http://schemas.microsoft.com/office/drawing/2014/main" id="{20F404AF-CEDB-4D0D-B275-0D8E8FD421F1}"/>
              </a:ext>
            </a:extLst>
          </p:cNvPr>
          <p:cNvSpPr txBox="1"/>
          <p:nvPr/>
        </p:nvSpPr>
        <p:spPr>
          <a:xfrm>
            <a:off x="7896575" y="2842112"/>
            <a:ext cx="3239911" cy="1938992"/>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Commitment to Basic Science</a:t>
            </a:r>
          </a:p>
        </p:txBody>
      </p:sp>
    </p:spTree>
    <p:extLst>
      <p:ext uri="{BB962C8B-B14F-4D97-AF65-F5344CB8AC3E}">
        <p14:creationId xmlns:p14="http://schemas.microsoft.com/office/powerpoint/2010/main" val="344772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E206-A0AA-4D48-BDC4-AE38F2C91E34}"/>
              </a:ext>
            </a:extLst>
          </p:cNvPr>
          <p:cNvSpPr>
            <a:spLocks noGrp="1"/>
          </p:cNvSpPr>
          <p:nvPr>
            <p:ph type="ctrTitle"/>
          </p:nvPr>
        </p:nvSpPr>
        <p:spPr/>
        <p:txBody>
          <a:bodyPr/>
          <a:lstStyle/>
          <a:p>
            <a:r>
              <a:rPr lang="en-US" dirty="0"/>
              <a:t>Precision Prevention and Screening</a:t>
            </a:r>
          </a:p>
        </p:txBody>
      </p:sp>
    </p:spTree>
    <p:extLst>
      <p:ext uri="{BB962C8B-B14F-4D97-AF65-F5344CB8AC3E}">
        <p14:creationId xmlns:p14="http://schemas.microsoft.com/office/powerpoint/2010/main" val="406011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162A-5FB5-458A-89FE-4DB73423C26E}"/>
              </a:ext>
            </a:extLst>
          </p:cNvPr>
          <p:cNvSpPr>
            <a:spLocks noGrp="1"/>
          </p:cNvSpPr>
          <p:nvPr>
            <p:ph type="title"/>
          </p:nvPr>
        </p:nvSpPr>
        <p:spPr/>
        <p:txBody>
          <a:bodyPr/>
          <a:lstStyle/>
          <a:p>
            <a:r>
              <a:rPr lang="en-US" altLang="en-US" dirty="0"/>
              <a:t>National Lung Screening Trial (NLST) </a:t>
            </a:r>
            <a:r>
              <a:rPr lang="en-US" dirty="0">
                <a:effectLst/>
              </a:rPr>
              <a:t>Smoking as a Risk Predictor:</a:t>
            </a:r>
          </a:p>
        </p:txBody>
      </p:sp>
      <p:sp>
        <p:nvSpPr>
          <p:cNvPr id="3" name="Content Placeholder 2">
            <a:extLst>
              <a:ext uri="{FF2B5EF4-FFF2-40B4-BE49-F238E27FC236}">
                <a16:creationId xmlns:a16="http://schemas.microsoft.com/office/drawing/2014/main" id="{BF51CEF2-6DF4-4603-B4C7-38B3A2C81601}"/>
              </a:ext>
            </a:extLst>
          </p:cNvPr>
          <p:cNvSpPr>
            <a:spLocks noGrp="1"/>
          </p:cNvSpPr>
          <p:nvPr>
            <p:ph idx="1"/>
          </p:nvPr>
        </p:nvSpPr>
        <p:spPr>
          <a:xfrm>
            <a:off x="838200" y="1761833"/>
            <a:ext cx="10515600" cy="4351339"/>
          </a:xfrm>
        </p:spPr>
        <p:txBody>
          <a:bodyPr>
            <a:normAutofit/>
          </a:bodyPr>
          <a:lstStyle/>
          <a:p>
            <a:pPr>
              <a:buNone/>
            </a:pPr>
            <a:r>
              <a:rPr lang="en-US" altLang="en-US" sz="3200" dirty="0"/>
              <a:t> </a:t>
            </a:r>
            <a:r>
              <a:rPr lang="en-US" altLang="en-US" dirty="0"/>
              <a:t>Prospective, randomized trial comparing low-dose helical CT screening to chest x-ray screening with the endpoint of lung cancer specific mortality in high-risk participants</a:t>
            </a:r>
          </a:p>
          <a:p>
            <a:pPr marL="457189" lvl="1" indent="0">
              <a:spcAft>
                <a:spcPts val="600"/>
              </a:spcAft>
              <a:buClr>
                <a:srgbClr val="C00000"/>
              </a:buClr>
              <a:buNone/>
            </a:pPr>
            <a:endParaRPr lang="en-US" altLang="en-US" sz="2500" dirty="0"/>
          </a:p>
          <a:p>
            <a:pPr lvl="1">
              <a:spcAft>
                <a:spcPts val="600"/>
              </a:spcAft>
              <a:buClr>
                <a:schemeClr val="bg1"/>
              </a:buClr>
            </a:pPr>
            <a:r>
              <a:rPr lang="en-US" altLang="en-US" sz="2500" dirty="0"/>
              <a:t>Ages 55 – 74</a:t>
            </a:r>
          </a:p>
          <a:p>
            <a:pPr lvl="1">
              <a:spcAft>
                <a:spcPts val="600"/>
              </a:spcAft>
              <a:buClr>
                <a:schemeClr val="bg1"/>
              </a:buClr>
            </a:pPr>
            <a:r>
              <a:rPr lang="en-US" altLang="en-US" sz="2500" dirty="0"/>
              <a:t>30+ pack-year smoking history</a:t>
            </a:r>
          </a:p>
          <a:p>
            <a:pPr lvl="1">
              <a:spcAft>
                <a:spcPts val="600"/>
              </a:spcAft>
              <a:buClr>
                <a:schemeClr val="bg1"/>
              </a:buClr>
            </a:pPr>
            <a:r>
              <a:rPr lang="en-US" altLang="en-US" sz="2500" dirty="0"/>
              <a:t>If former smoker, have quit within 15 years</a:t>
            </a:r>
          </a:p>
          <a:p>
            <a:pPr lvl="1">
              <a:spcAft>
                <a:spcPts val="600"/>
              </a:spcAft>
              <a:buClr>
                <a:schemeClr val="bg1"/>
              </a:buClr>
            </a:pPr>
            <a:r>
              <a:rPr lang="en-US" sz="2500" dirty="0"/>
              <a:t>N = </a:t>
            </a:r>
            <a:r>
              <a:rPr lang="en-US" dirty="0"/>
              <a:t>53,454 patients randomized between 8/2002 and 4/2004</a:t>
            </a:r>
          </a:p>
          <a:p>
            <a:pPr lvl="1">
              <a:spcAft>
                <a:spcPts val="600"/>
              </a:spcAft>
              <a:buClr>
                <a:schemeClr val="bg1"/>
              </a:buClr>
            </a:pPr>
            <a:r>
              <a:rPr lang="en-US" dirty="0"/>
              <a:t>Average follow up of 6.5 years at time of initial report</a:t>
            </a:r>
          </a:p>
          <a:p>
            <a:endParaRPr lang="en-US" dirty="0"/>
          </a:p>
        </p:txBody>
      </p:sp>
    </p:spTree>
    <p:extLst>
      <p:ext uri="{BB962C8B-B14F-4D97-AF65-F5344CB8AC3E}">
        <p14:creationId xmlns:p14="http://schemas.microsoft.com/office/powerpoint/2010/main" val="133687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7AAE-2EFD-4A91-A1DC-80655D3286E6}"/>
              </a:ext>
            </a:extLst>
          </p:cNvPr>
          <p:cNvSpPr>
            <a:spLocks noGrp="1"/>
          </p:cNvSpPr>
          <p:nvPr>
            <p:ph type="title"/>
          </p:nvPr>
        </p:nvSpPr>
        <p:spPr>
          <a:xfrm>
            <a:off x="66922" y="229954"/>
            <a:ext cx="12034961" cy="1325563"/>
          </a:xfrm>
        </p:spPr>
        <p:txBody>
          <a:bodyPr/>
          <a:lstStyle/>
          <a:p>
            <a:pPr algn="ctr"/>
            <a:r>
              <a:rPr lang="en-US" dirty="0"/>
              <a:t>Lung Cancer Incidence and Mortality in NLST</a:t>
            </a:r>
          </a:p>
        </p:txBody>
      </p:sp>
      <p:grpSp>
        <p:nvGrpSpPr>
          <p:cNvPr id="10" name="Group 9"/>
          <p:cNvGrpSpPr/>
          <p:nvPr/>
        </p:nvGrpSpPr>
        <p:grpSpPr>
          <a:xfrm>
            <a:off x="8605985" y="1818088"/>
            <a:ext cx="3302486" cy="3296179"/>
            <a:chOff x="8770784" y="2014784"/>
            <a:chExt cx="3302486" cy="3296179"/>
          </a:xfrm>
        </p:grpSpPr>
        <p:pic>
          <p:nvPicPr>
            <p:cNvPr id="5" name="Picture 4">
              <a:extLst>
                <a:ext uri="{FF2B5EF4-FFF2-40B4-BE49-F238E27FC236}">
                  <a16:creationId xmlns:a16="http://schemas.microsoft.com/office/drawing/2014/main" id="{06E5268A-7828-4D28-B499-6175701B3AA7}"/>
                </a:ext>
              </a:extLst>
            </p:cNvPr>
            <p:cNvPicPr>
              <a:picLocks noChangeAspect="1"/>
            </p:cNvPicPr>
            <p:nvPr/>
          </p:nvPicPr>
          <p:blipFill>
            <a:blip r:embed="rId3"/>
            <a:stretch>
              <a:fillRect/>
            </a:stretch>
          </p:blipFill>
          <p:spPr>
            <a:xfrm>
              <a:off x="9738841" y="4029278"/>
              <a:ext cx="1413668" cy="1281685"/>
            </a:xfrm>
            <a:prstGeom prst="rect">
              <a:avLst/>
            </a:prstGeom>
          </p:spPr>
        </p:pic>
        <p:sp>
          <p:nvSpPr>
            <p:cNvPr id="3" name="TextBox 2">
              <a:extLst>
                <a:ext uri="{FF2B5EF4-FFF2-40B4-BE49-F238E27FC236}">
                  <a16:creationId xmlns:a16="http://schemas.microsoft.com/office/drawing/2014/main" id="{BAA6DFF0-9F37-4D40-AB03-A23015C9B044}"/>
                </a:ext>
              </a:extLst>
            </p:cNvPr>
            <p:cNvSpPr txBox="1"/>
            <p:nvPr/>
          </p:nvSpPr>
          <p:spPr>
            <a:xfrm>
              <a:off x="8770784" y="2014784"/>
              <a:ext cx="3302486" cy="2062103"/>
            </a:xfrm>
            <a:prstGeom prst="rect">
              <a:avLst/>
            </a:prstGeom>
            <a:noFill/>
          </p:spPr>
          <p:txBody>
            <a:bodyPr wrap="square" rtlCol="0">
              <a:spAutoFit/>
            </a:bodyPr>
            <a:lstStyle/>
            <a:p>
              <a:pPr algn="ctr"/>
              <a:r>
                <a:rPr lang="en-US" sz="3200" dirty="0">
                  <a:solidFill>
                    <a:srgbClr val="0A354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Relative reduction in lung cancer mortality of 20%</a:t>
              </a:r>
            </a:p>
          </p:txBody>
        </p:sp>
      </p:grpSp>
      <p:sp>
        <p:nvSpPr>
          <p:cNvPr id="7" name="Rectangle 2"/>
          <p:cNvSpPr txBox="1">
            <a:spLocks noChangeArrowheads="1"/>
          </p:cNvSpPr>
          <p:nvPr/>
        </p:nvSpPr>
        <p:spPr bwMode="auto">
          <a:xfrm>
            <a:off x="179388" y="6060798"/>
            <a:ext cx="7019925" cy="363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rtlCol="0" anchor="ctr" anchorCtr="0" compatLnSpc="1">
            <a:prstTxWarp prst="textNoShape">
              <a:avLst/>
            </a:prstTxWarp>
            <a:noAutofit/>
          </a:bodyPr>
          <a:lstStyle>
            <a:lvl1pPr algn="l" defTabSz="914377" rtl="0" eaLnBrk="1" latinLnBrk="0" hangingPunct="1">
              <a:lnSpc>
                <a:spcPct val="90000"/>
              </a:lnSpc>
              <a:spcBef>
                <a:spcPct val="0"/>
              </a:spcBef>
              <a:buNone/>
              <a:defRPr sz="4400" kern="1200">
                <a:solidFill>
                  <a:srgbClr val="0A354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tabLst>
                <a:tab pos="723900" algn="l"/>
                <a:tab pos="1447800" algn="l"/>
                <a:tab pos="2171700" algn="l"/>
                <a:tab pos="2895600" algn="l"/>
                <a:tab pos="3619500" algn="l"/>
                <a:tab pos="4343400" algn="l"/>
                <a:tab pos="5067300" algn="l"/>
                <a:tab pos="5791200" algn="l"/>
                <a:tab pos="6515100" algn="l"/>
              </a:tabLst>
            </a:pPr>
            <a:r>
              <a:rPr lang="en-US" altLang="en-US" sz="1600" b="1">
                <a:cs typeface="Arial Unicode MS" pitchFamily="32" charset="0"/>
              </a:rPr>
              <a:t>The National Lung Screening Trial Research Team. N Engl J Med 2011;365:395-409.</a:t>
            </a:r>
            <a:endParaRPr lang="en-US" altLang="en-US" sz="1600" b="1" dirty="0">
              <a:cs typeface="Arial Unicode MS" pitchFamily="32" charset="0"/>
            </a:endParaRPr>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9853"/>
          <a:stretch/>
        </p:blipFill>
        <p:spPr bwMode="auto">
          <a:xfrm>
            <a:off x="302783" y="2094136"/>
            <a:ext cx="4152900" cy="27440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8710"/>
          <a:stretch/>
        </p:blipFill>
        <p:spPr bwMode="auto">
          <a:xfrm>
            <a:off x="4476622" y="2062838"/>
            <a:ext cx="4152900" cy="28066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684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962</Words>
  <Application>Microsoft Office PowerPoint</Application>
  <PresentationFormat>Widescreen</PresentationFormat>
  <Paragraphs>85</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Arial</vt:lpstr>
      <vt:lpstr>Arial Narrow</vt:lpstr>
      <vt:lpstr>Arial Unicode MS</vt:lpstr>
      <vt:lpstr>Calibri</vt:lpstr>
      <vt:lpstr>Calibri Light</vt:lpstr>
      <vt:lpstr>DINCond-Bold</vt:lpstr>
      <vt:lpstr>Helvetica</vt:lpstr>
      <vt:lpstr>1_Office Theme</vt:lpstr>
      <vt:lpstr>  Impressions of a New  NCI Director</vt:lpstr>
      <vt:lpstr>Impressions &amp;  Outlook</vt:lpstr>
      <vt:lpstr>NCI: Leading the National Cancer Program</vt:lpstr>
      <vt:lpstr>Bipartisan Support for NIH and NCI</vt:lpstr>
      <vt:lpstr>NCI Appropriations  FY 2013 - 2018 (in millions)</vt:lpstr>
      <vt:lpstr>Early thoughts on where we’re headed</vt:lpstr>
      <vt:lpstr>Precision Prevention and Screening</vt:lpstr>
      <vt:lpstr>National Lung Screening Trial (NLST) Smoking as a Risk Predictor:</vt:lpstr>
      <vt:lpstr>Lung Cancer Incidence and Mortality in NLST</vt:lpstr>
      <vt:lpstr>HPV-based Precision Prevention Opportunities</vt:lpstr>
      <vt:lpstr>New-Onset Diabetes and Pancreatic Cancer</vt:lpstr>
      <vt:lpstr>New-Onset Diabetes (NOD) Cohort</vt:lpstr>
      <vt:lpstr>Molecular Characterization Laboratories Consortium</vt:lpstr>
      <vt:lpstr>Molecular Characterization to Predict Pre-Invasive Lesion Progression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Bipartisan Support for NIH and NCI</dc:title>
  <dc:creator>Marciel, Kelli (NIH/NCI) [E]</dc:creator>
  <cp:lastModifiedBy>Sharpless, Norman (NIH/NCI) [E]</cp:lastModifiedBy>
  <cp:revision>28</cp:revision>
  <dcterms:created xsi:type="dcterms:W3CDTF">2018-03-02T16:54:19Z</dcterms:created>
  <dcterms:modified xsi:type="dcterms:W3CDTF">2018-03-06T17:28:51Z</dcterms:modified>
</cp:coreProperties>
</file>