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4"/>
  </p:notesMasterIdLst>
  <p:handoutMasterIdLst>
    <p:handoutMasterId r:id="rId25"/>
  </p:handoutMasterIdLst>
  <p:sldIdLst>
    <p:sldId id="289" r:id="rId2"/>
    <p:sldId id="258" r:id="rId3"/>
    <p:sldId id="259" r:id="rId4"/>
    <p:sldId id="270" r:id="rId5"/>
    <p:sldId id="278" r:id="rId6"/>
    <p:sldId id="271" r:id="rId7"/>
    <p:sldId id="272" r:id="rId8"/>
    <p:sldId id="279" r:id="rId9"/>
    <p:sldId id="282" r:id="rId10"/>
    <p:sldId id="284" r:id="rId11"/>
    <p:sldId id="283" r:id="rId12"/>
    <p:sldId id="275" r:id="rId13"/>
    <p:sldId id="299" r:id="rId14"/>
    <p:sldId id="288" r:id="rId15"/>
    <p:sldId id="297" r:id="rId16"/>
    <p:sldId id="264" r:id="rId17"/>
    <p:sldId id="265" r:id="rId18"/>
    <p:sldId id="260" r:id="rId19"/>
    <p:sldId id="293" r:id="rId20"/>
    <p:sldId id="295" r:id="rId21"/>
    <p:sldId id="292" r:id="rId22"/>
    <p:sldId id="290" r:id="rId23"/>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r"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r"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r"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r"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orient="horz" pos="145">
          <p15:clr>
            <a:srgbClr val="A4A3A4"/>
          </p15:clr>
        </p15:guide>
        <p15:guide id="3" orient="horz" pos="797">
          <p15:clr>
            <a:srgbClr val="A4A3A4"/>
          </p15:clr>
        </p15:guide>
        <p15:guide id="4" orient="horz" pos="3744">
          <p15:clr>
            <a:srgbClr val="A4A3A4"/>
          </p15:clr>
        </p15:guide>
        <p15:guide id="5" orient="horz" pos="3888">
          <p15:clr>
            <a:srgbClr val="A4A3A4"/>
          </p15:clr>
        </p15:guide>
        <p15:guide id="6" orient="horz" pos="1873">
          <p15:clr>
            <a:srgbClr val="A4A3A4"/>
          </p15:clr>
        </p15:guide>
        <p15:guide id="7" pos="432">
          <p15:clr>
            <a:srgbClr val="A4A3A4"/>
          </p15:clr>
        </p15:guide>
        <p15:guide id="8" pos="5328">
          <p15:clr>
            <a:srgbClr val="A4A3A4"/>
          </p15:clr>
        </p15:guide>
        <p15:guide id="9" pos="5616">
          <p15:clr>
            <a:srgbClr val="A4A3A4"/>
          </p15:clr>
        </p15:guide>
        <p15:guide id="10" pos="1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813"/>
    <a:srgbClr val="3284BE"/>
    <a:srgbClr val="2A71A2"/>
    <a:srgbClr val="7FB6DD"/>
    <a:srgbClr val="E8EDF4"/>
    <a:srgbClr val="CDD9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81091" autoAdjust="0"/>
  </p:normalViewPr>
  <p:slideViewPr>
    <p:cSldViewPr snapToGrid="0">
      <p:cViewPr varScale="1">
        <p:scale>
          <a:sx n="74" d="100"/>
          <a:sy n="74" d="100"/>
        </p:scale>
        <p:origin x="2304" y="72"/>
      </p:cViewPr>
      <p:guideLst>
        <p:guide orient="horz" pos="1008"/>
        <p:guide orient="horz" pos="145"/>
        <p:guide orient="horz" pos="797"/>
        <p:guide orient="horz" pos="3744"/>
        <p:guide orient="horz" pos="3888"/>
        <p:guide orient="horz" pos="1873"/>
        <p:guide pos="432"/>
        <p:guide pos="5328"/>
        <p:guide pos="5616"/>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fld id="{AB4EDAFB-224D-4C08-A396-25B906695C66}" type="slidenum">
              <a:rPr lang="en-US" altLang="en-US"/>
              <a:pPr/>
              <a:t>‹#›</a:t>
            </a:fld>
            <a:endParaRPr lang="en-US" altLang="en-US"/>
          </a:p>
        </p:txBody>
      </p:sp>
    </p:spTree>
    <p:extLst>
      <p:ext uri="{BB962C8B-B14F-4D97-AF65-F5344CB8AC3E}">
        <p14:creationId xmlns:p14="http://schemas.microsoft.com/office/powerpoint/2010/main" val="406579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fld id="{D1F1CEAD-F724-48FC-9FAA-9753A03D4490}" type="slidenum">
              <a:rPr lang="en-US" altLang="en-US"/>
              <a:pPr/>
              <a:t>‹#›</a:t>
            </a:fld>
            <a:endParaRPr lang="en-US" altLang="en-US"/>
          </a:p>
        </p:txBody>
      </p:sp>
    </p:spTree>
    <p:extLst>
      <p:ext uri="{BB962C8B-B14F-4D97-AF65-F5344CB8AC3E}">
        <p14:creationId xmlns:p14="http://schemas.microsoft.com/office/powerpoint/2010/main" val="3831430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4</a:t>
            </a:fld>
            <a:endParaRPr lang="en-US" altLang="en-US"/>
          </a:p>
        </p:txBody>
      </p:sp>
    </p:spTree>
    <p:extLst>
      <p:ext uri="{BB962C8B-B14F-4D97-AF65-F5344CB8AC3E}">
        <p14:creationId xmlns:p14="http://schemas.microsoft.com/office/powerpoint/2010/main" val="11389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We used the same convenience sample of indeterminate nodules to study the performance of quantitative features in differentiating lung cancer from no lung cancer.  To do this:</a:t>
            </a:r>
          </a:p>
          <a:p>
            <a:pPr>
              <a:defRPr/>
            </a:pPr>
            <a:r>
              <a:rPr lang="en-US" dirty="0" smtClean="0"/>
              <a:t>Lung nodules were segmented in primarily 2 ways:  </a:t>
            </a:r>
          </a:p>
          <a:p>
            <a:pPr marL="224325" indent="-224325">
              <a:buFontTx/>
              <a:buAutoNum type="arabicPeriod"/>
              <a:defRPr/>
            </a:pPr>
            <a:r>
              <a:rPr lang="en-US" dirty="0" smtClean="0"/>
              <a:t>Fully automated segmentation using the CVIB CAD program</a:t>
            </a:r>
          </a:p>
          <a:p>
            <a:pPr marL="224325" indent="-224325">
              <a:buFontTx/>
              <a:buAutoNum type="arabicPeriod"/>
              <a:defRPr/>
            </a:pPr>
            <a:r>
              <a:rPr lang="en-US" dirty="0" smtClean="0"/>
              <a:t>Semi-automation based on seed point localization by a radiologist</a:t>
            </a:r>
          </a:p>
          <a:p>
            <a:pPr marL="224325" indent="-224325">
              <a:buFontTx/>
              <a:buAutoNum type="arabicPeriod"/>
              <a:defRPr/>
            </a:pPr>
            <a:r>
              <a:rPr lang="en-US" dirty="0" smtClean="0"/>
              <a:t>Manual segmentation used in a small percentage of cases</a:t>
            </a:r>
          </a:p>
          <a:p>
            <a:pPr marL="224325" indent="-224325">
              <a:buFontTx/>
              <a:buAutoNum type="arabicPeriod"/>
              <a:defRPr/>
            </a:pPr>
            <a:endParaRPr lang="en-US" dirty="0" smtClean="0"/>
          </a:p>
          <a:p>
            <a:pPr>
              <a:defRPr/>
            </a:pPr>
            <a:r>
              <a:rPr lang="en-US" dirty="0" smtClean="0"/>
              <a:t>Roughly 1000 quantitative features were analyzed.  Dimension reduction was achieved by sequential forward floating selection with 20-fold cross-over sampling.</a:t>
            </a:r>
          </a:p>
          <a:p>
            <a:pPr>
              <a:defRPr/>
            </a:pPr>
            <a:endParaRPr lang="en-US" dirty="0" smtClean="0"/>
          </a:p>
          <a:p>
            <a:pPr>
              <a:defRPr/>
            </a:pPr>
            <a:r>
              <a:rPr lang="en-US" dirty="0" smtClean="0"/>
              <a:t>From these 18 features, five features were ultimately found to contribute to classification using logistic regression with back feature selection.</a:t>
            </a:r>
          </a:p>
          <a:p>
            <a:pPr>
              <a:defRPr/>
            </a:pPr>
            <a:endParaRPr lang="en-US" dirty="0" smtClean="0"/>
          </a:p>
          <a:p>
            <a:pPr>
              <a:defRPr/>
            </a:pPr>
            <a:r>
              <a:rPr lang="en-US" dirty="0" smtClean="0"/>
              <a:t>The AUC using quantitative features was 0.86, also reasonable. </a:t>
            </a: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43A4068F-BE00-47AF-B074-9F322E5C7BA1}" type="slidenum">
              <a:rPr lang="en-US" altLang="en-US" smtClean="0"/>
              <a:pPr eaLnBrk="1" hangingPunct="1"/>
              <a:t>16</a:t>
            </a:fld>
            <a:endParaRPr lang="en-US" altLang="en-US" smtClean="0"/>
          </a:p>
        </p:txBody>
      </p:sp>
    </p:spTree>
    <p:extLst>
      <p:ext uri="{BB962C8B-B14F-4D97-AF65-F5344CB8AC3E}">
        <p14:creationId xmlns:p14="http://schemas.microsoft.com/office/powerpoint/2010/main" val="137737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This is the ROC curve showing the individual model performance using semantic features (red), quantitative features (green), and combined semantic and quantitative features (blue).  These data are very preliminary.  We are now going back to confirm that:</a:t>
            </a:r>
          </a:p>
          <a:p>
            <a:pPr marL="224325" indent="-224325">
              <a:buFontTx/>
              <a:buAutoNum type="arabicPeriod"/>
              <a:defRPr/>
            </a:pPr>
            <a:r>
              <a:rPr lang="en-US" dirty="0" smtClean="0"/>
              <a:t>There is inter-reader agreement on semantic features using 2 independent readers</a:t>
            </a:r>
          </a:p>
          <a:p>
            <a:pPr marL="224325" indent="-224325">
              <a:buFontTx/>
              <a:buAutoNum type="arabicPeriod"/>
              <a:defRPr/>
            </a:pPr>
            <a:r>
              <a:rPr lang="en-US" dirty="0" smtClean="0"/>
              <a:t>There is reproducibility of quantitative features based on independent nodule segmentations by 2 readers.</a:t>
            </a:r>
          </a:p>
          <a:p>
            <a:pPr marL="224325" indent="-224325">
              <a:buFontTx/>
              <a:buAutoNum type="arabicPeriod"/>
              <a:defRPr/>
            </a:pPr>
            <a:endParaRPr lang="en-US" dirty="0" smtClean="0"/>
          </a:p>
          <a:p>
            <a:pPr>
              <a:defRPr/>
            </a:pPr>
            <a:r>
              <a:rPr lang="en-US" dirty="0" smtClean="0"/>
              <a:t>The highest performing imaging features will move forward for inclusion in regression models that include molecular features.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8519115B-0E52-4023-B644-F198F54B0175}" type="slidenum">
              <a:rPr lang="en-US" altLang="en-US" smtClean="0"/>
              <a:pPr eaLnBrk="1" hangingPunct="1"/>
              <a:t>17</a:t>
            </a:fld>
            <a:endParaRPr lang="en-US" altLang="en-US" smtClean="0"/>
          </a:p>
        </p:txBody>
      </p:sp>
    </p:spTree>
    <p:extLst>
      <p:ext uri="{BB962C8B-B14F-4D97-AF65-F5344CB8AC3E}">
        <p14:creationId xmlns:p14="http://schemas.microsoft.com/office/powerpoint/2010/main" val="117545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The goals of the semantic hierarchical architecture are two-fold: 1) we wanted to automatically generate semantic labels for unannotated images; and 2) we wanted to create a deep neural network that was able to explain its benign/malignant prediction using these semantic labels. The architecture is unique in that each of the labels are simultaneously generated and optimized against the overall prediction of benign/malignant. The process is supervised in that the original training involves providing the labels for each nodule characteristic, but once trained, the model is capable of performing the labeling itself. In terms of results:</a:t>
            </a:r>
          </a:p>
          <a:p>
            <a:r>
              <a:rPr lang="en-US" sz="1200" kern="1200" dirty="0" smtClean="0">
                <a:solidFill>
                  <a:schemeClr val="tx1"/>
                </a:solidFill>
                <a:effectLst/>
                <a:latin typeface="Arial" charset="0"/>
                <a:ea typeface="ＭＳ Ｐゴシック" charset="0"/>
                <a:cs typeface="ＭＳ Ｐゴシック" charset="0"/>
              </a:rPr>
              <a:t> </a:t>
            </a:r>
          </a:p>
          <a:p>
            <a:pPr lvl="0"/>
            <a:r>
              <a:rPr lang="en-US" sz="1200" kern="1200" dirty="0" smtClean="0">
                <a:solidFill>
                  <a:schemeClr val="tx1"/>
                </a:solidFill>
                <a:effectLst/>
                <a:latin typeface="Arial" charset="0"/>
                <a:ea typeface="ＭＳ Ｐゴシック" charset="0"/>
                <a:cs typeface="ＭＳ Ｐゴシック" charset="0"/>
              </a:rPr>
              <a:t>3D Hierarchical semantic network </a:t>
            </a:r>
          </a:p>
          <a:p>
            <a:pPr lvl="1"/>
            <a:r>
              <a:rPr lang="en-US" sz="1200" kern="1200" dirty="0" smtClean="0">
                <a:solidFill>
                  <a:schemeClr val="tx1"/>
                </a:solidFill>
                <a:effectLst/>
                <a:latin typeface="Arial" charset="0"/>
                <a:ea typeface="ＭＳ Ｐゴシック" charset="0"/>
                <a:cs typeface="ＭＳ Ｐゴシック" charset="0"/>
              </a:rPr>
              <a:t>The malignancy -- AUC is 0.856 + -0.026 </a:t>
            </a:r>
          </a:p>
          <a:p>
            <a:pPr lvl="1"/>
            <a:r>
              <a:rPr lang="en-US" sz="1200" kern="1200" dirty="0" smtClean="0">
                <a:solidFill>
                  <a:schemeClr val="tx1"/>
                </a:solidFill>
                <a:effectLst/>
                <a:latin typeface="Arial" charset="0"/>
                <a:ea typeface="ＭＳ Ｐゴシック" charset="0"/>
                <a:cs typeface="ＭＳ Ｐゴシック" charset="0"/>
              </a:rPr>
              <a:t>The calcification -- AUC is 0.930 +- 0.035 </a:t>
            </a:r>
          </a:p>
          <a:p>
            <a:pPr lvl="1"/>
            <a:r>
              <a:rPr lang="en-US" sz="1200" kern="1200" dirty="0" smtClean="0">
                <a:solidFill>
                  <a:schemeClr val="tx1"/>
                </a:solidFill>
                <a:effectLst/>
                <a:latin typeface="Arial" charset="0"/>
                <a:ea typeface="ＭＳ Ｐゴシック" charset="0"/>
                <a:cs typeface="ＭＳ Ｐゴシック" charset="0"/>
              </a:rPr>
              <a:t>The margin -- AUC is 0.776+-0.033 </a:t>
            </a:r>
          </a:p>
          <a:p>
            <a:pPr lvl="1"/>
            <a:r>
              <a:rPr lang="en-US" sz="1200" kern="1200" dirty="0" smtClean="0">
                <a:solidFill>
                  <a:schemeClr val="tx1"/>
                </a:solidFill>
                <a:effectLst/>
                <a:latin typeface="Arial" charset="0"/>
                <a:ea typeface="ＭＳ Ｐゴシック" charset="0"/>
                <a:cs typeface="ＭＳ Ｐゴシック" charset="0"/>
              </a:rPr>
              <a:t>The subtlety -- AUC is 0.803 +- 0.015 </a:t>
            </a:r>
          </a:p>
          <a:p>
            <a:pPr lvl="1"/>
            <a:r>
              <a:rPr lang="en-US" sz="1200" kern="1200" dirty="0" smtClean="0">
                <a:solidFill>
                  <a:schemeClr val="tx1"/>
                </a:solidFill>
                <a:effectLst/>
                <a:latin typeface="Arial" charset="0"/>
                <a:ea typeface="ＭＳ Ｐゴシック" charset="0"/>
                <a:cs typeface="ＭＳ Ｐゴシック" charset="0"/>
              </a:rPr>
              <a:t>The texture -- AUC is 0.850 +- 0.042 </a:t>
            </a:r>
          </a:p>
          <a:p>
            <a:pPr lvl="0"/>
            <a:r>
              <a:rPr lang="en-US" sz="1200" kern="1200" dirty="0" smtClean="0">
                <a:solidFill>
                  <a:schemeClr val="tx1"/>
                </a:solidFill>
                <a:effectLst/>
                <a:latin typeface="Arial" charset="0"/>
                <a:ea typeface="ＭＳ Ｐゴシック" charset="0"/>
                <a:cs typeface="ＭＳ Ｐゴシック" charset="0"/>
              </a:rPr>
              <a:t>3D single CNN (where the labels are NOT being learned, the model is just predicting benign/malignant): </a:t>
            </a:r>
          </a:p>
          <a:p>
            <a:pPr lvl="1"/>
            <a:r>
              <a:rPr lang="en-US" sz="1200" kern="1200" dirty="0" smtClean="0">
                <a:solidFill>
                  <a:schemeClr val="tx1"/>
                </a:solidFill>
                <a:effectLst/>
                <a:latin typeface="Arial" charset="0"/>
                <a:ea typeface="ＭＳ Ｐゴシック" charset="0"/>
                <a:cs typeface="ＭＳ Ｐゴシック" charset="0"/>
              </a:rPr>
              <a:t>The malignancy -- AUC is 0.847 +- 0.024</a:t>
            </a:r>
          </a:p>
          <a:p>
            <a:pPr lvl="0"/>
            <a:r>
              <a:rPr lang="en-US" sz="1200" kern="1200" dirty="0" smtClean="0">
                <a:solidFill>
                  <a:schemeClr val="tx1"/>
                </a:solidFill>
                <a:effectLst/>
                <a:latin typeface="Arial" charset="0"/>
                <a:ea typeface="ＭＳ Ｐゴシック" charset="0"/>
                <a:cs typeface="ＭＳ Ｐゴシック" charset="0"/>
              </a:rPr>
              <a:t>Parried t-test to tell if the AUC is significantly different</a:t>
            </a:r>
          </a:p>
          <a:p>
            <a:pPr lvl="1"/>
            <a:r>
              <a:rPr lang="en-US" sz="1200" kern="1200" dirty="0" smtClean="0">
                <a:solidFill>
                  <a:schemeClr val="tx1"/>
                </a:solidFill>
                <a:effectLst/>
                <a:latin typeface="Arial" charset="0"/>
                <a:ea typeface="ＭＳ Ｐゴシック" charset="0"/>
                <a:cs typeface="ＭＳ Ｐゴシック" charset="0"/>
              </a:rPr>
              <a:t>P-value: 0.005</a:t>
            </a:r>
          </a:p>
          <a:p>
            <a:pPr lvl="1"/>
            <a:r>
              <a:rPr lang="en-US" sz="1200" kern="1200" dirty="0" smtClean="0">
                <a:solidFill>
                  <a:schemeClr val="tx1"/>
                </a:solidFill>
                <a:effectLst/>
                <a:latin typeface="Arial" charset="0"/>
                <a:ea typeface="ＭＳ Ｐゴシック" charset="0"/>
                <a:cs typeface="ＭＳ Ｐゴシック" charset="0"/>
              </a:rPr>
              <a:t>Mean difference: 0.009</a:t>
            </a:r>
          </a:p>
          <a:p>
            <a:pPr lvl="1"/>
            <a:r>
              <a:rPr lang="en-US" sz="1200" kern="1200" dirty="0" smtClean="0">
                <a:solidFill>
                  <a:schemeClr val="tx1"/>
                </a:solidFill>
                <a:effectLst/>
                <a:latin typeface="Arial" charset="0"/>
                <a:ea typeface="ＭＳ Ｐゴシック" charset="0"/>
                <a:cs typeface="ＭＳ Ｐゴシック" charset="0"/>
              </a:rPr>
              <a:t>Confidence interval of the difference: [0.0051, 0.0129]</a:t>
            </a:r>
          </a:p>
          <a:p>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21</a:t>
            </a:fld>
            <a:endParaRPr lang="en-US" altLang="en-US"/>
          </a:p>
        </p:txBody>
      </p:sp>
    </p:spTree>
    <p:extLst>
      <p:ext uri="{BB962C8B-B14F-4D97-AF65-F5344CB8AC3E}">
        <p14:creationId xmlns:p14="http://schemas.microsoft.com/office/powerpoint/2010/main" val="387615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5</a:t>
            </a:fld>
            <a:endParaRPr lang="en-US" altLang="en-US"/>
          </a:p>
        </p:txBody>
      </p:sp>
    </p:spTree>
    <p:extLst>
      <p:ext uri="{BB962C8B-B14F-4D97-AF65-F5344CB8AC3E}">
        <p14:creationId xmlns:p14="http://schemas.microsoft.com/office/powerpoint/2010/main" val="363258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6</a:t>
            </a:fld>
            <a:endParaRPr lang="en-US" altLang="en-US"/>
          </a:p>
        </p:txBody>
      </p:sp>
    </p:spTree>
    <p:extLst>
      <p:ext uri="{BB962C8B-B14F-4D97-AF65-F5344CB8AC3E}">
        <p14:creationId xmlns:p14="http://schemas.microsoft.com/office/powerpoint/2010/main" val="52919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7</a:t>
            </a:fld>
            <a:endParaRPr lang="en-US" altLang="en-US"/>
          </a:p>
        </p:txBody>
      </p:sp>
    </p:spTree>
    <p:extLst>
      <p:ext uri="{BB962C8B-B14F-4D97-AF65-F5344CB8AC3E}">
        <p14:creationId xmlns:p14="http://schemas.microsoft.com/office/powerpoint/2010/main" val="134036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8</a:t>
            </a:fld>
            <a:endParaRPr lang="en-US" altLang="en-US"/>
          </a:p>
        </p:txBody>
      </p:sp>
    </p:spTree>
    <p:extLst>
      <p:ext uri="{BB962C8B-B14F-4D97-AF65-F5344CB8AC3E}">
        <p14:creationId xmlns:p14="http://schemas.microsoft.com/office/powerpoint/2010/main" val="245411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SEPTAL STRETCHING</a:t>
            </a:r>
            <a:r>
              <a:rPr lang="en-US" baseline="0" dirty="0" smtClean="0"/>
              <a:t> | May have </a:t>
            </a:r>
            <a:r>
              <a:rPr lang="en-US" dirty="0" smtClean="0"/>
              <a:t>EMPHYSEMA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E20A30F-489B-489B-828B-143CE795C039}" type="slidenum">
              <a:rPr lang="en-US" smtClean="0"/>
              <a:t>10</a:t>
            </a:fld>
            <a:endParaRPr lang="en-US"/>
          </a:p>
        </p:txBody>
      </p:sp>
    </p:spTree>
    <p:extLst>
      <p:ext uri="{BB962C8B-B14F-4D97-AF65-F5344CB8AC3E}">
        <p14:creationId xmlns:p14="http://schemas.microsoft.com/office/powerpoint/2010/main" val="408939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13</a:t>
            </a:fld>
            <a:endParaRPr lang="en-US" altLang="en-US"/>
          </a:p>
        </p:txBody>
      </p:sp>
    </p:spTree>
    <p:extLst>
      <p:ext uri="{BB962C8B-B14F-4D97-AF65-F5344CB8AC3E}">
        <p14:creationId xmlns:p14="http://schemas.microsoft.com/office/powerpoint/2010/main" val="109251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filter function to smooth or enhance edges on images</a:t>
            </a:r>
            <a:endParaRPr lang="en-US" dirty="0"/>
          </a:p>
        </p:txBody>
      </p:sp>
      <p:sp>
        <p:nvSpPr>
          <p:cNvPr id="4" name="Slide Number Placeholder 3"/>
          <p:cNvSpPr>
            <a:spLocks noGrp="1"/>
          </p:cNvSpPr>
          <p:nvPr>
            <p:ph type="sldNum" sz="quarter" idx="10"/>
          </p:nvPr>
        </p:nvSpPr>
        <p:spPr/>
        <p:txBody>
          <a:bodyPr/>
          <a:lstStyle/>
          <a:p>
            <a:fld id="{D1F1CEAD-F724-48FC-9FAA-9753A03D4490}" type="slidenum">
              <a:rPr lang="en-US" altLang="en-US" smtClean="0"/>
              <a:pPr/>
              <a:t>14</a:t>
            </a:fld>
            <a:endParaRPr lang="en-US" altLang="en-US"/>
          </a:p>
        </p:txBody>
      </p:sp>
    </p:spTree>
    <p:extLst>
      <p:ext uri="{BB962C8B-B14F-4D97-AF65-F5344CB8AC3E}">
        <p14:creationId xmlns:p14="http://schemas.microsoft.com/office/powerpoint/2010/main" val="94116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 determine the feasibility of clinical and imaging features to distinguish benign from malignant nodules, we studied a convenience sample of 146 individuals undergoing either percutaneous lung biopsy or imaging surveillance for indeterminate nodules.  Patients were </a:t>
            </a:r>
            <a:r>
              <a:rPr lang="en-US" altLang="en-US" smtClean="0">
                <a:latin typeface="Arial Narrow" pitchFamily="34" charset="0"/>
              </a:rPr>
              <a:t>≥ 50 yrs. of age, ever smokers, had nodules between 6-27 mm diameter, and FU of at least 2 years.  Among the 146 individuals, 50 nodules were benign, 90 were NSCLC, and 6 were carcinoid tumors.  In a logistic regression model, 4 features were significant:  age, nodule consistency, nodule margins, and radiologist’s level of suspicion for lung cancer.  With these 4 features, the model had PPV of 84.26, NPV of 86.84, and an area under the curve of 0.90.  (Preeti:  this is a pretty good model based on AUC). </a:t>
            </a:r>
          </a:p>
          <a:p>
            <a:endParaRPr lang="en-US" altLang="en-US" smtClean="0">
              <a:latin typeface="Arial Narrow" pitchFamily="34" charset="0"/>
            </a:endParaRPr>
          </a:p>
          <a:p>
            <a:r>
              <a:rPr lang="en-US" altLang="en-US" smtClean="0">
                <a:latin typeface="Arial Narrow" pitchFamily="34" charset="0"/>
              </a:rPr>
              <a:t>We anticipate that by adding molecular features from readily accessible specimens (blood, nasal epithelial, or other), we can achieve AUCs on the order of .95 or better.  This makes this approach feasible in the clinical setting.</a:t>
            </a: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pPr eaLnBrk="1" hangingPunct="1"/>
            <a:fld id="{0E1E32E5-F585-4423-9D99-2063A8438E7C}" type="slidenum">
              <a:rPr lang="en-US" altLang="en-US" smtClean="0"/>
              <a:pPr eaLnBrk="1" hangingPunct="1"/>
              <a:t>15</a:t>
            </a:fld>
            <a:endParaRPr lang="en-US" altLang="en-US" smtClean="0"/>
          </a:p>
        </p:txBody>
      </p:sp>
    </p:spTree>
    <p:extLst>
      <p:ext uri="{BB962C8B-B14F-4D97-AF65-F5344CB8AC3E}">
        <p14:creationId xmlns:p14="http://schemas.microsoft.com/office/powerpoint/2010/main" val="409276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39"/>
          <p:cNvSpPr>
            <a:spLocks noGrp="1" noChangeArrowheads="1"/>
          </p:cNvSpPr>
          <p:nvPr>
            <p:ph type="ctrTitle" sz="quarter"/>
          </p:nvPr>
        </p:nvSpPr>
        <p:spPr>
          <a:xfrm>
            <a:off x="416293" y="2257793"/>
            <a:ext cx="7772400" cy="1143000"/>
          </a:xfrm>
        </p:spPr>
        <p:txBody>
          <a:bodyPr lIns="91440" tIns="45720" rIns="91440" bIns="45720" anchor="ctr"/>
          <a:lstStyle>
            <a:lvl1pPr algn="l">
              <a:defRPr sz="4800"/>
            </a:lvl1pPr>
          </a:lstStyle>
          <a:p>
            <a:pPr lvl="0"/>
            <a:r>
              <a:rPr lang="en-US" noProof="0" smtClean="0"/>
              <a:t>Click to edit Master title style</a:t>
            </a:r>
            <a:endParaRPr lang="en-US" noProof="0" dirty="0" smtClean="0"/>
          </a:p>
        </p:txBody>
      </p:sp>
      <p:sp>
        <p:nvSpPr>
          <p:cNvPr id="3" name="Rectangle 7"/>
          <p:cNvSpPr>
            <a:spLocks noGrp="1" noChangeArrowheads="1"/>
          </p:cNvSpPr>
          <p:nvPr>
            <p:ph type="sldNum" sz="quarter" idx="10"/>
          </p:nvPr>
        </p:nvSpPr>
        <p:spPr>
          <a:ln/>
        </p:spPr>
        <p:txBody>
          <a:bodyPr/>
          <a:lstStyle>
            <a:lvl1pPr>
              <a:defRPr/>
            </a:lvl1pPr>
          </a:lstStyle>
          <a:p>
            <a:fld id="{29B3783A-5CF7-416D-8077-F37F7E86D7D7}" type="slidenum">
              <a:rPr lang="en-US" altLang="en-US"/>
              <a:pPr/>
              <a:t>‹#›</a:t>
            </a:fld>
            <a:endParaRPr lang="en-US" altLang="en-US"/>
          </a:p>
        </p:txBody>
      </p:sp>
    </p:spTree>
    <p:extLst>
      <p:ext uri="{BB962C8B-B14F-4D97-AF65-F5344CB8AC3E}">
        <p14:creationId xmlns:p14="http://schemas.microsoft.com/office/powerpoint/2010/main" val="33843587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ogo Slide (DGSOM &amp; HS)">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solidFill>
            <a:srgbClr val="3284BE"/>
          </a:solidFill>
          <a:ln>
            <a:noFill/>
          </a:ln>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endParaRPr lang="en-US" altLang="en-US" sz="2320" i="1"/>
          </a:p>
        </p:txBody>
      </p:sp>
      <p:sp>
        <p:nvSpPr>
          <p:cNvPr id="3" name="Rectangle 2"/>
          <p:cNvSpPr>
            <a:spLocks noChangeArrowheads="1"/>
          </p:cNvSpPr>
          <p:nvPr userDrawn="1"/>
        </p:nvSpPr>
        <p:spPr bwMode="auto">
          <a:xfrm>
            <a:off x="0" y="2556937"/>
            <a:ext cx="9144000" cy="1727200"/>
          </a:xfrm>
          <a:prstGeom prst="rect">
            <a:avLst/>
          </a:prstGeom>
          <a:solidFill>
            <a:schemeClr val="bg1"/>
          </a:solidFill>
          <a:ln>
            <a:noFill/>
          </a:ln>
          <a:effectLst/>
          <a:extLst/>
        </p:spPr>
        <p:txBody>
          <a:bodyPr wrap="none" anchor="ctr"/>
          <a:lstStyle/>
          <a:p>
            <a:pPr algn="r" eaLnBrk="1" hangingPunct="1">
              <a:defRPr/>
            </a:pPr>
            <a:r>
              <a:rPr lang="en-US" sz="1740">
                <a:ln>
                  <a:solidFill>
                    <a:schemeClr val="accent2"/>
                  </a:solidFill>
                </a:ln>
                <a:solidFill>
                  <a:schemeClr val="bg2">
                    <a:lumMod val="60000"/>
                    <a:lumOff val="40000"/>
                  </a:schemeClr>
                </a:solidFill>
                <a:latin typeface="Arial" charset="0"/>
                <a:ea typeface="ＭＳ Ｐゴシック" charset="0"/>
              </a:rPr>
              <a:t> </a:t>
            </a:r>
          </a:p>
        </p:txBody>
      </p:sp>
    </p:spTree>
    <p:extLst>
      <p:ext uri="{BB962C8B-B14F-4D97-AF65-F5344CB8AC3E}">
        <p14:creationId xmlns:p14="http://schemas.microsoft.com/office/powerpoint/2010/main" val="414848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4522"/>
            <a:ext cx="8229600" cy="622610"/>
          </a:xfrm>
          <a:prstGeom prst="rect">
            <a:avLst/>
          </a:prstGeom>
        </p:spPr>
        <p:txBody>
          <a:bodyPr>
            <a:normAutofit/>
          </a:bodyPr>
          <a:lstStyle>
            <a:lvl1pPr algn="r">
              <a:defRPr sz="3600">
                <a:solidFill>
                  <a:schemeClr val="bg1"/>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FFC000"/>
              </a:buClr>
              <a:buSzPct val="85000"/>
              <a:buFont typeface="Wingdings" panose="05000000000000000000" pitchFamily="2" charset="2"/>
              <a:buChar char="§"/>
              <a:defRPr sz="2800">
                <a:latin typeface="Arial Narrow" panose="020B0606020202030204" pitchFamily="34" charset="0"/>
              </a:defRPr>
            </a:lvl1pPr>
            <a:lvl2pPr marL="742950" indent="-285750">
              <a:buSzPct val="85000"/>
              <a:buFont typeface="Arial" panose="020B0604020202020204" pitchFamily="34" charset="0"/>
              <a:buChar char="•"/>
              <a:defRPr sz="2400">
                <a:latin typeface="Arial Narrow" panose="020B0606020202030204" pitchFamily="34" charset="0"/>
              </a:defRPr>
            </a:lvl2pPr>
            <a:lvl3pPr marL="1143000" indent="-228600">
              <a:buSzPct val="70000"/>
              <a:buFont typeface="Courier New" panose="02070309020205020404" pitchFamily="49" charset="0"/>
              <a:buChar char="o"/>
              <a:defRPr sz="2000">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84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Full Blee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2678" y="1339403"/>
            <a:ext cx="7769225" cy="4633978"/>
          </a:xfrm>
        </p:spPr>
        <p:txBody>
          <a:bodyPr/>
          <a:lstStyle>
            <a:lvl1pPr>
              <a:lnSpc>
                <a:spcPct val="100000"/>
              </a:lnSpc>
              <a:spcBef>
                <a:spcPts val="1600"/>
              </a:spcBef>
              <a:spcAft>
                <a:spcPts val="0"/>
              </a:spcAft>
              <a:defRPr sz="2800">
                <a:solidFill>
                  <a:schemeClr val="tx1"/>
                </a:solidFill>
                <a:latin typeface="Arial Narrow" panose="020B0606020202030204" pitchFamily="34" charset="0"/>
              </a:defRPr>
            </a:lvl1pPr>
            <a:lvl2pPr>
              <a:lnSpc>
                <a:spcPct val="100000"/>
              </a:lnSpc>
              <a:spcBef>
                <a:spcPts val="800"/>
              </a:spcBef>
              <a:spcAft>
                <a:spcPts val="0"/>
              </a:spcAft>
              <a:defRPr sz="2400">
                <a:latin typeface="Arial Narrow" panose="020B0606020202030204" pitchFamily="34" charset="0"/>
              </a:defRPr>
            </a:lvl2pPr>
            <a:lvl3pPr>
              <a:defRPr sz="2000">
                <a:latin typeface="Arial Narrow" panose="020B0606020202030204" pitchFamily="34" charset="0"/>
              </a:defRPr>
            </a:lvl3pPr>
            <a:lvl4pPr>
              <a:defRPr sz="2800">
                <a:latin typeface="Arial Narrow" panose="020B0606020202030204" pitchFamily="34" charset="0"/>
              </a:defRPr>
            </a:lvl4pPr>
            <a:lvl5pPr>
              <a:defRPr sz="2800">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23755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F8AAC-3CF8-49C9-A1F8-F4AD1C32F583}"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854D2-42A7-47BF-B2B6-33D2F372EF22}" type="slidenum">
              <a:rPr lang="en-US" smtClean="0"/>
              <a:t>‹#›</a:t>
            </a:fld>
            <a:endParaRPr lang="en-US"/>
          </a:p>
        </p:txBody>
      </p:sp>
    </p:spTree>
    <p:extLst>
      <p:ext uri="{BB962C8B-B14F-4D97-AF65-F5344CB8AC3E}">
        <p14:creationId xmlns:p14="http://schemas.microsoft.com/office/powerpoint/2010/main" val="102731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5785" y="0"/>
            <a:ext cx="7478829" cy="59676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2678" y="1339403"/>
            <a:ext cx="7769225" cy="4633978"/>
          </a:xfrm>
        </p:spPr>
        <p:txBody>
          <a:bodyPr/>
          <a:lstStyle>
            <a:lvl1pPr marL="346075" indent="-346075">
              <a:lnSpc>
                <a:spcPct val="100000"/>
              </a:lnSpc>
              <a:spcBef>
                <a:spcPts val="1600"/>
              </a:spcBef>
              <a:spcAft>
                <a:spcPts val="0"/>
              </a:spcAft>
              <a:defRPr sz="2800">
                <a:solidFill>
                  <a:schemeClr val="tx1"/>
                </a:solidFill>
                <a:latin typeface="Arial Narrow" panose="020B0606020202030204" pitchFamily="34" charset="0"/>
              </a:defRPr>
            </a:lvl1pPr>
            <a:lvl2pPr marL="630238" indent="-230188">
              <a:lnSpc>
                <a:spcPct val="100000"/>
              </a:lnSpc>
              <a:spcBef>
                <a:spcPts val="800"/>
              </a:spcBef>
              <a:spcAft>
                <a:spcPts val="0"/>
              </a:spcAft>
              <a:defRPr sz="2400">
                <a:solidFill>
                  <a:srgbClr val="3284BE"/>
                </a:solidFill>
                <a:latin typeface="Arial Narrow" panose="020B0606020202030204" pitchFamily="34" charset="0"/>
              </a:defRPr>
            </a:lvl2pPr>
            <a:lvl3pPr marL="914400" indent="-173038">
              <a:lnSpc>
                <a:spcPct val="100000"/>
              </a:lnSpc>
              <a:spcBef>
                <a:spcPts val="600"/>
              </a:spcBef>
              <a:spcAft>
                <a:spcPts val="0"/>
              </a:spcAft>
              <a:defRPr sz="2000">
                <a:solidFill>
                  <a:schemeClr val="tx1"/>
                </a:solidFill>
                <a:latin typeface="Arial Narrow" panose="020B0606020202030204" pitchFamily="34" charset="0"/>
              </a:defRPr>
            </a:lvl3pPr>
            <a:lvl4pPr>
              <a:defRPr sz="2800">
                <a:latin typeface="Arial Narrow" panose="020B0606020202030204" pitchFamily="34" charset="0"/>
              </a:defRPr>
            </a:lvl4pPr>
            <a:lvl5pPr>
              <a:defRPr sz="2800">
                <a:latin typeface="Arial Narrow" panose="020B060602020203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6" name="Rectangle 9"/>
          <p:cNvSpPr>
            <a:spLocks noChangeArrowheads="1"/>
          </p:cNvSpPr>
          <p:nvPr userDrawn="1"/>
        </p:nvSpPr>
        <p:spPr bwMode="auto">
          <a:xfrm>
            <a:off x="0" y="6430612"/>
            <a:ext cx="9144000" cy="587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a:latin typeface="Arial" charset="0"/>
                <a:ea typeface="ＭＳ Ｐゴシック" charset="0"/>
              </a:rPr>
              <a:t> </a:t>
            </a:r>
          </a:p>
        </p:txBody>
      </p:sp>
    </p:spTree>
    <p:extLst>
      <p:ext uri="{BB962C8B-B14F-4D97-AF65-F5344CB8AC3E}">
        <p14:creationId xmlns:p14="http://schemas.microsoft.com/office/powerpoint/2010/main" val="1058546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73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half" idx="11"/>
          </p:nvPr>
        </p:nvSpPr>
        <p:spPr>
          <a:xfrm>
            <a:off x="4707467"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endParaRPr lang="en-US" altLang="en-US" dirty="0"/>
          </a:p>
        </p:txBody>
      </p:sp>
      <p:sp>
        <p:nvSpPr>
          <p:cNvPr id="8" name="Rectangle 9"/>
          <p:cNvSpPr>
            <a:spLocks noChangeArrowheads="1"/>
          </p:cNvSpPr>
          <p:nvPr userDrawn="1"/>
        </p:nvSpPr>
        <p:spPr bwMode="auto">
          <a:xfrm>
            <a:off x="0" y="6430612"/>
            <a:ext cx="9144000" cy="587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a:latin typeface="Arial" charset="0"/>
                <a:ea typeface="ＭＳ Ｐゴシック" charset="0"/>
              </a:rPr>
              <a:t> </a:t>
            </a:r>
          </a:p>
        </p:txBody>
      </p:sp>
    </p:spTree>
    <p:extLst>
      <p:ext uri="{BB962C8B-B14F-4D97-AF65-F5344CB8AC3E}">
        <p14:creationId xmlns:p14="http://schemas.microsoft.com/office/powerpoint/2010/main" val="3604803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5" name="Line 5"/>
          <p:cNvSpPr>
            <a:spLocks noChangeShapeType="1"/>
          </p:cNvSpPr>
          <p:nvPr userDrawn="1"/>
        </p:nvSpPr>
        <p:spPr bwMode="auto">
          <a:xfrm flipV="1">
            <a:off x="4567238" y="1549400"/>
            <a:ext cx="12700" cy="42799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dirty="0">
              <a:ln>
                <a:solidFill>
                  <a:schemeClr val="bg2"/>
                </a:solidFill>
              </a:ln>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hart Placeholder 7"/>
          <p:cNvSpPr>
            <a:spLocks noGrp="1"/>
          </p:cNvSpPr>
          <p:nvPr>
            <p:ph type="chart" sz="quarter" idx="11"/>
          </p:nvPr>
        </p:nvSpPr>
        <p:spPr>
          <a:xfrm>
            <a:off x="677333" y="1498600"/>
            <a:ext cx="3780367" cy="4457700"/>
          </a:xfrm>
        </p:spPr>
        <p:txBody>
          <a:bodyPr/>
          <a:lstStyle/>
          <a:p>
            <a:pPr lvl="0"/>
            <a:r>
              <a:rPr lang="en-US" noProof="0" smtClean="0"/>
              <a:t>Click icon to add chart</a:t>
            </a:r>
          </a:p>
        </p:txBody>
      </p:sp>
      <p:sp>
        <p:nvSpPr>
          <p:cNvPr id="7" name="Content Placeholder 3"/>
          <p:cNvSpPr>
            <a:spLocks noGrp="1"/>
          </p:cNvSpPr>
          <p:nvPr>
            <p:ph sz="half" idx="2"/>
          </p:nvPr>
        </p:nvSpPr>
        <p:spPr>
          <a:xfrm>
            <a:off x="4683125" y="1497013"/>
            <a:ext cx="3808413" cy="4459287"/>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a:lvl1pPr>
          </a:lstStyle>
          <a:p>
            <a:fld id="{9834FA9F-17E0-496E-82CD-E006E295DCC5}" type="slidenum">
              <a:rPr lang="en-US" altLang="en-US"/>
              <a:pPr/>
              <a:t>‹#›</a:t>
            </a:fld>
            <a:endParaRPr lang="en-US" altLang="en-US"/>
          </a:p>
        </p:txBody>
      </p:sp>
      <p:sp>
        <p:nvSpPr>
          <p:cNvPr id="9" name="Rectangle 9"/>
          <p:cNvSpPr>
            <a:spLocks noChangeArrowheads="1"/>
          </p:cNvSpPr>
          <p:nvPr userDrawn="1"/>
        </p:nvSpPr>
        <p:spPr bwMode="auto">
          <a:xfrm>
            <a:off x="0" y="6430612"/>
            <a:ext cx="9144000" cy="587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a:latin typeface="Arial" charset="0"/>
                <a:ea typeface="ＭＳ Ｐゴシック" charset="0"/>
              </a:rPr>
              <a:t> </a:t>
            </a:r>
          </a:p>
        </p:txBody>
      </p:sp>
    </p:spTree>
    <p:extLst>
      <p:ext uri="{BB962C8B-B14F-4D97-AF65-F5344CB8AC3E}">
        <p14:creationId xmlns:p14="http://schemas.microsoft.com/office/powerpoint/2010/main" val="33157717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Picture Placeholder 6"/>
          <p:cNvSpPr>
            <a:spLocks noGrp="1"/>
          </p:cNvSpPr>
          <p:nvPr>
            <p:ph type="pic" sz="quarter" idx="11"/>
          </p:nvPr>
        </p:nvSpPr>
        <p:spPr>
          <a:xfrm>
            <a:off x="4568637" y="520700"/>
            <a:ext cx="4575363" cy="5486400"/>
          </a:xfrm>
        </p:spPr>
        <p:txBody>
          <a:bodyPr/>
          <a:lstStyle/>
          <a:p>
            <a:pPr lvl="0"/>
            <a:r>
              <a:rPr lang="en-US" noProof="0" smtClean="0"/>
              <a:t>Click icon to add picture</a:t>
            </a:r>
            <a:endParaRPr lang="en-US" noProof="0" dirty="0" smtClean="0"/>
          </a:p>
        </p:txBody>
      </p:sp>
      <p:sp>
        <p:nvSpPr>
          <p:cNvPr id="6" name="Content Placeholder 2"/>
          <p:cNvSpPr>
            <a:spLocks noGrp="1"/>
          </p:cNvSpPr>
          <p:nvPr>
            <p:ph sz="half" idx="1"/>
          </p:nvPr>
        </p:nvSpPr>
        <p:spPr>
          <a:xfrm>
            <a:off x="6773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sldNum" sz="quarter" idx="12"/>
          </p:nvPr>
        </p:nvSpPr>
        <p:spPr>
          <a:ln/>
        </p:spPr>
        <p:txBody>
          <a:bodyPr/>
          <a:lstStyle>
            <a:lvl1pPr>
              <a:defRPr/>
            </a:lvl1pPr>
          </a:lstStyle>
          <a:p>
            <a:fld id="{3004CC83-98B8-4C7E-96E9-BB15EC3D8202}" type="slidenum">
              <a:rPr lang="en-US" altLang="en-US"/>
              <a:pPr/>
              <a:t>‹#›</a:t>
            </a:fld>
            <a:endParaRPr lang="en-US" altLang="en-US"/>
          </a:p>
        </p:txBody>
      </p:sp>
    </p:spTree>
    <p:extLst>
      <p:ext uri="{BB962C8B-B14F-4D97-AF65-F5344CB8AC3E}">
        <p14:creationId xmlns:p14="http://schemas.microsoft.com/office/powerpoint/2010/main" val="137568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4792132" y="596900"/>
            <a:ext cx="3793067" cy="787400"/>
          </a:xfrm>
        </p:spPr>
        <p:txBody>
          <a:bodyPr/>
          <a:lstStyle/>
          <a:p>
            <a:r>
              <a:rPr lang="en-US" smtClean="0"/>
              <a:t>Click to edit Master title style</a:t>
            </a:r>
            <a:endParaRPr lang="en-US" dirty="0"/>
          </a:p>
        </p:txBody>
      </p:sp>
      <p:sp>
        <p:nvSpPr>
          <p:cNvPr id="5" name="Picture Placeholder 6"/>
          <p:cNvSpPr>
            <a:spLocks noGrp="1"/>
          </p:cNvSpPr>
          <p:nvPr>
            <p:ph type="pic" sz="quarter" idx="11"/>
          </p:nvPr>
        </p:nvSpPr>
        <p:spPr>
          <a:xfrm>
            <a:off x="0" y="520700"/>
            <a:ext cx="4575363" cy="5486400"/>
          </a:xfrm>
        </p:spPr>
        <p:txBody>
          <a:bodyPr/>
          <a:lstStyle/>
          <a:p>
            <a:pPr lvl="0"/>
            <a:r>
              <a:rPr lang="en-US" noProof="0" smtClean="0"/>
              <a:t>Click icon to add picture</a:t>
            </a:r>
            <a:endParaRPr lang="en-US" noProof="0" dirty="0" smtClean="0"/>
          </a:p>
        </p:txBody>
      </p:sp>
      <p:sp>
        <p:nvSpPr>
          <p:cNvPr id="6" name="Content Placeholder 2"/>
          <p:cNvSpPr>
            <a:spLocks noGrp="1"/>
          </p:cNvSpPr>
          <p:nvPr>
            <p:ph sz="half" idx="1"/>
          </p:nvPr>
        </p:nvSpPr>
        <p:spPr>
          <a:xfrm>
            <a:off x="47921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ECCCB439-2317-417A-A83B-ED39ED7A7E8B}" type="slidenum">
              <a:rPr lang="en-US" altLang="en-US"/>
              <a:pPr/>
              <a:t>‹#›</a:t>
            </a:fld>
            <a:endParaRPr lang="en-US" altLang="en-US"/>
          </a:p>
        </p:txBody>
      </p:sp>
    </p:spTree>
    <p:extLst>
      <p:ext uri="{BB962C8B-B14F-4D97-AF65-F5344CB8AC3E}">
        <p14:creationId xmlns:p14="http://schemas.microsoft.com/office/powerpoint/2010/main" val="8537237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eft + Picture Righ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Picture Placeholder 6"/>
          <p:cNvSpPr>
            <a:spLocks noGrp="1"/>
          </p:cNvSpPr>
          <p:nvPr>
            <p:ph type="pic" sz="quarter" idx="11"/>
          </p:nvPr>
        </p:nvSpPr>
        <p:spPr>
          <a:xfrm>
            <a:off x="4574018" y="1625600"/>
            <a:ext cx="3884182" cy="3810219"/>
          </a:xfrm>
        </p:spPr>
        <p:txBody>
          <a:bodyPr/>
          <a:lstStyle/>
          <a:p>
            <a:pPr lvl="0"/>
            <a:r>
              <a:rPr lang="en-US" noProof="0" smtClean="0"/>
              <a:t>Click icon to add picture</a:t>
            </a:r>
            <a:endParaRPr lang="en-US" noProof="0" dirty="0" smtClean="0"/>
          </a:p>
        </p:txBody>
      </p:sp>
      <p:sp>
        <p:nvSpPr>
          <p:cNvPr id="8" name="Content Placeholder 2"/>
          <p:cNvSpPr>
            <a:spLocks noGrp="1"/>
          </p:cNvSpPr>
          <p:nvPr>
            <p:ph sz="half" idx="1"/>
          </p:nvPr>
        </p:nvSpPr>
        <p:spPr>
          <a:xfrm>
            <a:off x="6773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sldNum" sz="quarter" idx="12"/>
          </p:nvPr>
        </p:nvSpPr>
        <p:spPr>
          <a:ln/>
        </p:spPr>
        <p:txBody>
          <a:bodyPr/>
          <a:lstStyle>
            <a:lvl1pPr>
              <a:defRPr/>
            </a:lvl1pPr>
          </a:lstStyle>
          <a:p>
            <a:fld id="{2D049201-E288-4DE6-B7C8-CCE4B7E5CC1F}" type="slidenum">
              <a:rPr lang="en-US" altLang="en-US"/>
              <a:pPr/>
              <a:t>‹#›</a:t>
            </a:fld>
            <a:endParaRPr lang="en-US" altLang="en-US"/>
          </a:p>
        </p:txBody>
      </p:sp>
    </p:spTree>
    <p:extLst>
      <p:ext uri="{BB962C8B-B14F-4D97-AF65-F5344CB8AC3E}">
        <p14:creationId xmlns:p14="http://schemas.microsoft.com/office/powerpoint/2010/main" val="2873188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Full Bleed">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789272"/>
            <a:ext cx="9144000" cy="5217828"/>
          </a:xfrm>
        </p:spPr>
        <p:txBody>
          <a:bodyPr/>
          <a:lstStyle/>
          <a:p>
            <a:pPr lvl="0"/>
            <a:r>
              <a:rPr lang="en-US" noProof="0" smtClean="0"/>
              <a:t>Click icon to add picture</a:t>
            </a:r>
            <a:endParaRPr lang="en-US" noProof="0" dirty="0" smtClean="0"/>
          </a:p>
        </p:txBody>
      </p:sp>
      <p:sp>
        <p:nvSpPr>
          <p:cNvPr id="3" name="Rectangle 7"/>
          <p:cNvSpPr>
            <a:spLocks noGrp="1" noChangeArrowheads="1"/>
          </p:cNvSpPr>
          <p:nvPr>
            <p:ph type="sldNum" sz="quarter" idx="12"/>
          </p:nvPr>
        </p:nvSpPr>
        <p:spPr>
          <a:ln/>
        </p:spPr>
        <p:txBody>
          <a:bodyPr/>
          <a:lstStyle>
            <a:lvl1pPr>
              <a:defRPr/>
            </a:lvl1pPr>
          </a:lstStyle>
          <a:p>
            <a:fld id="{809CEF3C-9518-40AE-AF4B-E91BAB5675D4}" type="slidenum">
              <a:rPr lang="en-US" altLang="en-US"/>
              <a:pPr/>
              <a:t>‹#›</a:t>
            </a:fld>
            <a:endParaRPr lang="en-US" altLang="en-US"/>
          </a:p>
        </p:txBody>
      </p:sp>
      <p:sp>
        <p:nvSpPr>
          <p:cNvPr id="4" name="Rectangle 9"/>
          <p:cNvSpPr>
            <a:spLocks noChangeArrowheads="1"/>
          </p:cNvSpPr>
          <p:nvPr userDrawn="1"/>
        </p:nvSpPr>
        <p:spPr bwMode="auto">
          <a:xfrm>
            <a:off x="0" y="6430612"/>
            <a:ext cx="9144000" cy="5873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a:latin typeface="Arial" charset="0"/>
                <a:ea typeface="ＭＳ Ｐゴシック" charset="0"/>
              </a:rPr>
              <a:t> </a:t>
            </a:r>
          </a:p>
        </p:txBody>
      </p:sp>
    </p:spTree>
    <p:extLst>
      <p:ext uri="{BB962C8B-B14F-4D97-AF65-F5344CB8AC3E}">
        <p14:creationId xmlns:p14="http://schemas.microsoft.com/office/powerpoint/2010/main" val="6098312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6556" y="0"/>
            <a:ext cx="7478829" cy="596766"/>
          </a:xfrm>
        </p:spPr>
        <p:txBody>
          <a:bodyPr/>
          <a:lstStyle/>
          <a:p>
            <a:r>
              <a:rPr lang="en-US" smtClean="0"/>
              <a:t>Click to edit Master title style</a:t>
            </a:r>
            <a:endParaRPr lang="en-US" dirty="0"/>
          </a:p>
        </p:txBody>
      </p:sp>
      <p:sp>
        <p:nvSpPr>
          <p:cNvPr id="3" name="Rectangle 7"/>
          <p:cNvSpPr>
            <a:spLocks noGrp="1" noChangeArrowheads="1"/>
          </p:cNvSpPr>
          <p:nvPr>
            <p:ph type="sldNum" sz="quarter" idx="10"/>
          </p:nvPr>
        </p:nvSpPr>
        <p:spPr>
          <a:ln/>
        </p:spPr>
        <p:txBody>
          <a:bodyPr/>
          <a:lstStyle>
            <a:lvl1pPr>
              <a:defRPr/>
            </a:lvl1pPr>
          </a:lstStyle>
          <a:p>
            <a:fld id="{FC813CB8-CFD5-407F-8973-B30DB8711983}" type="slidenum">
              <a:rPr lang="en-US" altLang="en-US"/>
              <a:pPr/>
              <a:t>‹#›</a:t>
            </a:fld>
            <a:endParaRPr lang="en-US" altLang="en-US"/>
          </a:p>
        </p:txBody>
      </p:sp>
    </p:spTree>
    <p:extLst>
      <p:ext uri="{BB962C8B-B14F-4D97-AF65-F5344CB8AC3E}">
        <p14:creationId xmlns:p14="http://schemas.microsoft.com/office/powerpoint/2010/main" val="2791869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bwMode="auto">
          <a:xfrm>
            <a:off x="1665171" y="0"/>
            <a:ext cx="7478829" cy="59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a:p>
        </p:txBody>
      </p:sp>
      <p:sp>
        <p:nvSpPr>
          <p:cNvPr id="4102" name="Rectangle 6"/>
          <p:cNvSpPr>
            <a:spLocks noGrp="1" noChangeArrowheads="1"/>
          </p:cNvSpPr>
          <p:nvPr>
            <p:ph type="body" idx="1"/>
          </p:nvPr>
        </p:nvSpPr>
        <p:spPr bwMode="auto">
          <a:xfrm>
            <a:off x="302678" y="1217880"/>
            <a:ext cx="7769225" cy="445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03" name="Rectangle 7"/>
          <p:cNvSpPr>
            <a:spLocks noGrp="1" noChangeArrowheads="1"/>
          </p:cNvSpPr>
          <p:nvPr>
            <p:ph type="sldNum" sz="quarter" idx="4"/>
          </p:nvPr>
        </p:nvSpPr>
        <p:spPr bwMode="auto">
          <a:xfrm>
            <a:off x="7197725" y="6550025"/>
            <a:ext cx="18288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vl1pPr>
          </a:lstStyle>
          <a:p>
            <a:endParaRPr lang="en-US" altLang="en-US" dirty="0"/>
          </a:p>
        </p:txBody>
      </p:sp>
      <p:sp>
        <p:nvSpPr>
          <p:cNvPr id="10" name="Rectangle 6"/>
          <p:cNvSpPr>
            <a:spLocks noChangeArrowheads="1"/>
          </p:cNvSpPr>
          <p:nvPr/>
        </p:nvSpPr>
        <p:spPr bwMode="auto">
          <a:xfrm>
            <a:off x="0" y="584016"/>
            <a:ext cx="9144000" cy="587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latin typeface="Arial" charset="0"/>
                <a:ea typeface="ＭＳ Ｐゴシック" charset="0"/>
              </a:rPr>
              <a:t>  </a:t>
            </a:r>
          </a:p>
        </p:txBody>
      </p:sp>
      <p:pic>
        <p:nvPicPr>
          <p:cNvPr id="1031" name="Picture 7" descr="DGSOM_RGB_NEW.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7948" y="76016"/>
            <a:ext cx="1509846" cy="47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4" r:id="rId1"/>
    <p:sldLayoutId id="2147483975" r:id="rId2"/>
    <p:sldLayoutId id="2147483983" r:id="rId3"/>
    <p:sldLayoutId id="2147483984" r:id="rId4"/>
    <p:sldLayoutId id="2147483976" r:id="rId5"/>
    <p:sldLayoutId id="2147483977" r:id="rId6"/>
    <p:sldLayoutId id="2147483978" r:id="rId7"/>
    <p:sldLayoutId id="2147483979" r:id="rId8"/>
    <p:sldLayoutId id="2147483981" r:id="rId9"/>
    <p:sldLayoutId id="2147483985" r:id="rId10"/>
    <p:sldLayoutId id="2147483986" r:id="rId11"/>
    <p:sldLayoutId id="2147483988" r:id="rId12"/>
    <p:sldLayoutId id="2147483989" r:id="rId13"/>
  </p:sldLayoutIdLst>
  <p:timing>
    <p:tnLst>
      <p:par>
        <p:cTn id="1" dur="indefinite" restart="never" nodeType="tmRoot"/>
      </p:par>
    </p:tnLst>
  </p:timing>
  <p:hf hdr="0" ftr="0" dt="0"/>
  <p:txStyles>
    <p:titleStyle>
      <a:lvl1pPr algn="r" rtl="0" eaLnBrk="1" fontAlgn="base" hangingPunct="1">
        <a:spcBef>
          <a:spcPct val="0"/>
        </a:spcBef>
        <a:spcAft>
          <a:spcPct val="0"/>
        </a:spcAft>
        <a:defRPr sz="3200">
          <a:solidFill>
            <a:schemeClr val="tx1"/>
          </a:solidFill>
          <a:latin typeface="Arial Narrow" panose="020B0606020202030204" pitchFamily="34" charset="0"/>
          <a:ea typeface="+mj-ea"/>
          <a:cs typeface="Arial Narrow" panose="020B0606020202030204" pitchFamily="34" charset="0"/>
        </a:defRPr>
      </a:lvl1pPr>
      <a:lvl2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2pPr>
      <a:lvl3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3pPr>
      <a:lvl4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4pPr>
      <a:lvl5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1"/>
          </a:solidFill>
          <a:latin typeface="Arial" charset="0"/>
          <a:ea typeface="ＭＳ Ｐゴシック" charset="0"/>
        </a:defRPr>
      </a:lvl6pPr>
      <a:lvl7pPr marL="914400" algn="l" rtl="0" eaLnBrk="1" fontAlgn="base" hangingPunct="1">
        <a:spcBef>
          <a:spcPct val="0"/>
        </a:spcBef>
        <a:spcAft>
          <a:spcPct val="0"/>
        </a:spcAft>
        <a:defRPr sz="3200">
          <a:solidFill>
            <a:schemeClr val="tx1"/>
          </a:solidFill>
          <a:latin typeface="Arial" charset="0"/>
          <a:ea typeface="ＭＳ Ｐゴシック" charset="0"/>
        </a:defRPr>
      </a:lvl7pPr>
      <a:lvl8pPr marL="1371600" algn="l" rtl="0" eaLnBrk="1" fontAlgn="base" hangingPunct="1">
        <a:spcBef>
          <a:spcPct val="0"/>
        </a:spcBef>
        <a:spcAft>
          <a:spcPct val="0"/>
        </a:spcAft>
        <a:defRPr sz="3200">
          <a:solidFill>
            <a:schemeClr val="tx1"/>
          </a:solidFill>
          <a:latin typeface="Arial" charset="0"/>
          <a:ea typeface="ＭＳ Ｐゴシック" charset="0"/>
        </a:defRPr>
      </a:lvl8pPr>
      <a:lvl9pPr marL="1828800" algn="l" rtl="0" eaLnBrk="1" fontAlgn="base" hangingPunct="1">
        <a:spcBef>
          <a:spcPct val="0"/>
        </a:spcBef>
        <a:spcAft>
          <a:spcPct val="0"/>
        </a:spcAft>
        <a:defRPr sz="3200">
          <a:solidFill>
            <a:schemeClr val="tx1"/>
          </a:solidFill>
          <a:latin typeface="Arial" charset="0"/>
          <a:ea typeface="ＭＳ Ｐゴシック" charset="0"/>
        </a:defRPr>
      </a:lvl9pPr>
    </p:titleStyle>
    <p:bodyStyle>
      <a:lvl1pPr marL="288925" indent="-288925" algn="l" rtl="0" eaLnBrk="1" fontAlgn="base" hangingPunct="1">
        <a:lnSpc>
          <a:spcPts val="2800"/>
        </a:lnSpc>
        <a:spcBef>
          <a:spcPct val="0"/>
        </a:spcBef>
        <a:spcAft>
          <a:spcPct val="30000"/>
        </a:spcAft>
        <a:buSzPct val="80000"/>
        <a:buFont typeface="Wingdings" panose="05000000000000000000" pitchFamily="2" charset="2"/>
        <a:buChar char="§"/>
        <a:defRPr sz="2400">
          <a:solidFill>
            <a:schemeClr val="accent1"/>
          </a:solidFill>
          <a:latin typeface="+mn-lt"/>
          <a:ea typeface="+mn-ea"/>
          <a:cs typeface="ＭＳ Ｐゴシック" charset="0"/>
        </a:defRPr>
      </a:lvl1pPr>
      <a:lvl2pPr marL="514350" indent="-168275" algn="l" rtl="0" eaLnBrk="1" fontAlgn="base" hangingPunct="1">
        <a:lnSpc>
          <a:spcPts val="2200"/>
        </a:lnSpc>
        <a:spcBef>
          <a:spcPct val="10000"/>
        </a:spcBef>
        <a:spcAft>
          <a:spcPct val="30000"/>
        </a:spcAft>
        <a:buSzPct val="80000"/>
        <a:buChar char="•"/>
        <a:defRPr sz="2000">
          <a:solidFill>
            <a:schemeClr val="tx1"/>
          </a:solidFill>
          <a:latin typeface="+mn-lt"/>
          <a:ea typeface="+mn-ea"/>
          <a:cs typeface="ＭＳ Ｐゴシック" charset="0"/>
        </a:defRPr>
      </a:lvl2pPr>
      <a:lvl3pPr marL="855663" indent="-117475" algn="l" rtl="0" eaLnBrk="1" fontAlgn="base" hangingPunct="1">
        <a:lnSpc>
          <a:spcPts val="2000"/>
        </a:lnSpc>
        <a:spcBef>
          <a:spcPct val="10000"/>
        </a:spcBef>
        <a:spcAft>
          <a:spcPct val="30000"/>
        </a:spcAft>
        <a:buSzPct val="80000"/>
        <a:buChar char="•"/>
        <a:defRPr>
          <a:solidFill>
            <a:schemeClr val="accent2"/>
          </a:solidFill>
          <a:latin typeface="+mn-lt"/>
          <a:ea typeface="+mn-ea"/>
          <a:cs typeface="ＭＳ Ｐゴシック" charset="0"/>
        </a:defRPr>
      </a:lvl3pPr>
      <a:lvl4pPr marL="1200150" indent="-114300" algn="l" rtl="0" eaLnBrk="1" fontAlgn="base" hangingPunct="1">
        <a:lnSpc>
          <a:spcPts val="1800"/>
        </a:lnSpc>
        <a:spcBef>
          <a:spcPct val="10000"/>
        </a:spcBef>
        <a:spcAft>
          <a:spcPct val="30000"/>
        </a:spcAft>
        <a:buSzPct val="80000"/>
        <a:buChar char="•"/>
        <a:defRPr sz="1600">
          <a:solidFill>
            <a:schemeClr val="accent2"/>
          </a:solidFill>
          <a:latin typeface="+mn-lt"/>
          <a:ea typeface="+mn-ea"/>
          <a:cs typeface="ＭＳ Ｐゴシック" charset="0"/>
        </a:defRPr>
      </a:lvl4pPr>
      <a:lvl5pPr marL="15430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cs typeface="ＭＳ Ｐゴシック" charset="0"/>
        </a:defRPr>
      </a:lvl5pPr>
      <a:lvl6pPr marL="20002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eaLnBrk="1" fontAlgn="base" hangingPunct="1">
        <a:lnSpc>
          <a:spcPts val="1600"/>
        </a:lnSpc>
        <a:spcBef>
          <a:spcPct val="10000"/>
        </a:spcBef>
        <a:spcAft>
          <a:spcPct val="30000"/>
        </a:spcAft>
        <a:buSzPct val="80000"/>
        <a:buChar char="•"/>
        <a:defRPr sz="14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6.tif"/><Relationship Id="rId13" Type="http://schemas.openxmlformats.org/officeDocument/2006/relationships/image" Target="../media/image11.tif"/><Relationship Id="rId3" Type="http://schemas.openxmlformats.org/officeDocument/2006/relationships/notesSlide" Target="../notesSlides/notesSlide6.xml"/><Relationship Id="rId7" Type="http://schemas.openxmlformats.org/officeDocument/2006/relationships/image" Target="../media/image2.tif"/><Relationship Id="rId12" Type="http://schemas.openxmlformats.org/officeDocument/2006/relationships/image" Target="../media/image10.tif"/><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5.tif"/><Relationship Id="rId11" Type="http://schemas.openxmlformats.org/officeDocument/2006/relationships/image" Target="../media/image9.tif"/><Relationship Id="rId5" Type="http://schemas.openxmlformats.org/officeDocument/2006/relationships/image" Target="../media/image4.tif"/><Relationship Id="rId15" Type="http://schemas.openxmlformats.org/officeDocument/2006/relationships/image" Target="../media/image13.tif"/><Relationship Id="rId10" Type="http://schemas.openxmlformats.org/officeDocument/2006/relationships/image" Target="../media/image8.tif"/><Relationship Id="rId4" Type="http://schemas.openxmlformats.org/officeDocument/2006/relationships/image" Target="../media/image3.tif"/><Relationship Id="rId9" Type="http://schemas.openxmlformats.org/officeDocument/2006/relationships/image" Target="../media/image7.tif"/><Relationship Id="rId14" Type="http://schemas.openxmlformats.org/officeDocument/2006/relationships/image" Target="../media/image12.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t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201147" y="3092928"/>
            <a:ext cx="184731"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800"/>
              </a:lnSpc>
              <a:spcAft>
                <a:spcPct val="30000"/>
              </a:spcAft>
              <a:buChar char="•"/>
              <a:defRPr sz="2400">
                <a:solidFill>
                  <a:schemeClr val="accent1"/>
                </a:solidFill>
                <a:latin typeface="TradeGothic" panose="020B0500000000000000" pitchFamily="34" charset="0"/>
                <a:ea typeface="MS PGothic" panose="020B0600070205080204" pitchFamily="34" charset="-128"/>
                <a:cs typeface="TradeGothic" panose="020B0500000000000000" pitchFamily="34" charset="0"/>
              </a:defRPr>
            </a:lvl1pPr>
            <a:lvl2pPr marL="742950" indent="-285750">
              <a:lnSpc>
                <a:spcPts val="2200"/>
              </a:lnSpc>
              <a:spcBef>
                <a:spcPct val="10000"/>
              </a:spcBef>
              <a:spcAft>
                <a:spcPct val="30000"/>
              </a:spcAft>
              <a:buSzPct val="80000"/>
              <a:buChar char="•"/>
              <a:defRPr sz="2000">
                <a:solidFill>
                  <a:schemeClr val="tx1"/>
                </a:solidFill>
                <a:latin typeface="TradeGothic" panose="020B0500000000000000" pitchFamily="34" charset="0"/>
                <a:ea typeface="MS PGothic" panose="020B0600070205080204" pitchFamily="34" charset="-128"/>
                <a:cs typeface="TradeGothic" panose="020B0500000000000000" pitchFamily="34" charset="0"/>
              </a:defRPr>
            </a:lvl2pPr>
            <a:lvl3pPr marL="1143000" indent="-228600">
              <a:lnSpc>
                <a:spcPts val="2000"/>
              </a:lnSpc>
              <a:spcBef>
                <a:spcPct val="10000"/>
              </a:spcBef>
              <a:spcAft>
                <a:spcPct val="30000"/>
              </a:spcAft>
              <a:buSzPct val="80000"/>
              <a:buChar char="•"/>
              <a:defRPr>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3pPr>
            <a:lvl4pPr marL="1600200" indent="-228600">
              <a:lnSpc>
                <a:spcPts val="1800"/>
              </a:lnSpc>
              <a:spcBef>
                <a:spcPct val="10000"/>
              </a:spcBef>
              <a:spcAft>
                <a:spcPct val="30000"/>
              </a:spcAft>
              <a:buSzPct val="80000"/>
              <a:buChar char="•"/>
              <a:defRPr sz="16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4pPr>
            <a:lvl5pPr marL="2057400" indent="-22860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5pPr>
            <a:lvl6pPr marL="25146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6pPr>
            <a:lvl7pPr marL="29718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7pPr>
            <a:lvl8pPr marL="34290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8pPr>
            <a:lvl9pPr marL="38862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9pPr>
          </a:lstStyle>
          <a:p>
            <a:pPr algn="r" eaLnBrk="1" hangingPunct="1">
              <a:lnSpc>
                <a:spcPct val="100000"/>
              </a:lnSpc>
              <a:spcAft>
                <a:spcPct val="0"/>
              </a:spcAft>
              <a:buFontTx/>
              <a:buNone/>
            </a:pPr>
            <a:endParaRPr lang="en-US" altLang="en-US" sz="2320" dirty="0">
              <a:solidFill>
                <a:schemeClr val="tx1"/>
              </a:solidFill>
              <a:latin typeface="Arial" panose="020B0604020202020204" pitchFamily="34" charset="0"/>
              <a:cs typeface="Adobe Devanagari" panose="02040503050201020203" pitchFamily="18" charset="0"/>
            </a:endParaRPr>
          </a:p>
        </p:txBody>
      </p:sp>
      <p:sp>
        <p:nvSpPr>
          <p:cNvPr id="5" name="Title 1"/>
          <p:cNvSpPr txBox="1">
            <a:spLocks/>
          </p:cNvSpPr>
          <p:nvPr/>
        </p:nvSpPr>
        <p:spPr>
          <a:xfrm>
            <a:off x="191444" y="2841799"/>
            <a:ext cx="8686800" cy="1143000"/>
          </a:xfrm>
          <a:prstGeom prst="rect">
            <a:avLst/>
          </a:prstGeom>
        </p:spPr>
        <p:txBody>
          <a:bodyPr/>
          <a:lstStyle>
            <a:lvl1pPr algn="r" rtl="0" eaLnBrk="1" fontAlgn="base" hangingPunct="1">
              <a:spcBef>
                <a:spcPct val="0"/>
              </a:spcBef>
              <a:spcAft>
                <a:spcPct val="0"/>
              </a:spcAft>
              <a:defRPr sz="3200">
                <a:solidFill>
                  <a:schemeClr val="tx1"/>
                </a:solidFill>
                <a:latin typeface="Arial Narrow" panose="020B0606020202030204" pitchFamily="34" charset="0"/>
                <a:ea typeface="+mj-ea"/>
                <a:cs typeface="Arial Narrow" panose="020B0606020202030204" pitchFamily="34" charset="0"/>
              </a:defRPr>
            </a:lvl1pPr>
            <a:lvl2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2pPr>
            <a:lvl3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3pPr>
            <a:lvl4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4pPr>
            <a:lvl5pPr algn="l" rtl="0" eaLnBrk="1" fontAlgn="base" hangingPunct="1">
              <a:spcBef>
                <a:spcPct val="0"/>
              </a:spcBef>
              <a:spcAft>
                <a:spcPct val="0"/>
              </a:spcAft>
              <a:defRPr sz="3200">
                <a:solidFill>
                  <a:schemeClr val="tx1"/>
                </a:solidFill>
                <a:latin typeface="Times"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1"/>
                </a:solidFill>
                <a:latin typeface="Arial" charset="0"/>
                <a:ea typeface="ＭＳ Ｐゴシック" charset="0"/>
              </a:defRPr>
            </a:lvl6pPr>
            <a:lvl7pPr marL="914400" algn="l" rtl="0" eaLnBrk="1" fontAlgn="base" hangingPunct="1">
              <a:spcBef>
                <a:spcPct val="0"/>
              </a:spcBef>
              <a:spcAft>
                <a:spcPct val="0"/>
              </a:spcAft>
              <a:defRPr sz="3200">
                <a:solidFill>
                  <a:schemeClr val="tx1"/>
                </a:solidFill>
                <a:latin typeface="Arial" charset="0"/>
                <a:ea typeface="ＭＳ Ｐゴシック" charset="0"/>
              </a:defRPr>
            </a:lvl7pPr>
            <a:lvl8pPr marL="1371600" algn="l" rtl="0" eaLnBrk="1" fontAlgn="base" hangingPunct="1">
              <a:spcBef>
                <a:spcPct val="0"/>
              </a:spcBef>
              <a:spcAft>
                <a:spcPct val="0"/>
              </a:spcAft>
              <a:defRPr sz="3200">
                <a:solidFill>
                  <a:schemeClr val="tx1"/>
                </a:solidFill>
                <a:latin typeface="Arial" charset="0"/>
                <a:ea typeface="ＭＳ Ｐゴシック" charset="0"/>
              </a:defRPr>
            </a:lvl8pPr>
            <a:lvl9pPr marL="1828800" algn="l" rtl="0" eaLnBrk="1" fontAlgn="base" hangingPunct="1">
              <a:spcBef>
                <a:spcPct val="0"/>
              </a:spcBef>
              <a:spcAft>
                <a:spcPct val="0"/>
              </a:spcAft>
              <a:defRPr sz="3200">
                <a:solidFill>
                  <a:schemeClr val="tx1"/>
                </a:solidFill>
                <a:latin typeface="Arial" charset="0"/>
                <a:ea typeface="ＭＳ Ｐゴシック" charset="0"/>
              </a:defRPr>
            </a:lvl9pPr>
          </a:lstStyle>
          <a:p>
            <a:pPr algn="ctr"/>
            <a:r>
              <a:rPr lang="en-US" sz="3600" kern="0" dirty="0" smtClean="0"/>
              <a:t>Approaches to Characterization of Indeterminate Lung Nodules</a:t>
            </a:r>
            <a:endParaRPr lang="en-US" sz="3600" kern="0" dirty="0"/>
          </a:p>
        </p:txBody>
      </p:sp>
      <p:sp>
        <p:nvSpPr>
          <p:cNvPr id="6" name="TextBox 5"/>
          <p:cNvSpPr txBox="1"/>
          <p:nvPr/>
        </p:nvSpPr>
        <p:spPr>
          <a:xfrm>
            <a:off x="191444" y="5733535"/>
            <a:ext cx="4089581" cy="923330"/>
          </a:xfrm>
          <a:prstGeom prst="rect">
            <a:avLst/>
          </a:prstGeom>
          <a:noFill/>
        </p:spPr>
        <p:txBody>
          <a:bodyPr wrap="none" rtlCol="0">
            <a:spAutoFit/>
          </a:bodyPr>
          <a:lstStyle/>
          <a:p>
            <a:pPr algn="l"/>
            <a:r>
              <a:rPr lang="en-US" sz="1800" b="1" dirty="0" smtClean="0">
                <a:solidFill>
                  <a:schemeClr val="bg1"/>
                </a:solidFill>
                <a:latin typeface="Arial Narrow" panose="020B0606020202030204" pitchFamily="34" charset="0"/>
              </a:rPr>
              <a:t>Denise R. Aberle, MD</a:t>
            </a:r>
          </a:p>
          <a:p>
            <a:pPr algn="l"/>
            <a:r>
              <a:rPr lang="en-US" sz="1800" b="1" dirty="0" smtClean="0">
                <a:solidFill>
                  <a:schemeClr val="bg1"/>
                </a:solidFill>
                <a:latin typeface="Arial Narrow" panose="020B0606020202030204" pitchFamily="34" charset="0"/>
              </a:rPr>
              <a:t>Professor of Radiology and Bioengineering</a:t>
            </a:r>
          </a:p>
          <a:p>
            <a:pPr algn="l"/>
            <a:r>
              <a:rPr lang="en-US" sz="1800" b="1" dirty="0" smtClean="0">
                <a:solidFill>
                  <a:schemeClr val="bg1"/>
                </a:solidFill>
                <a:latin typeface="Arial Narrow" panose="020B0606020202030204" pitchFamily="34" charset="0"/>
              </a:rPr>
              <a:t>David Geffen School of Medicine at UCLA</a:t>
            </a:r>
            <a:endParaRPr lang="en-US" sz="18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606365145"/>
      </p:ext>
    </p:extLst>
  </p:cSld>
  <p:clrMapOvr>
    <a:masterClrMapping/>
  </p:clrMapOvr>
  <mc:AlternateContent xmlns:mc="http://schemas.openxmlformats.org/markup-compatibility/2006" xmlns:p14="http://schemas.microsoft.com/office/powerpoint/2010/main">
    <mc:Choice Requires="p14">
      <p:transition p14:dur="10" advTm="20838"/>
    </mc:Choice>
    <mc:Fallback xmlns="">
      <p:transition advTm="208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45" name="Group 44"/>
          <p:cNvGrpSpPr/>
          <p:nvPr/>
        </p:nvGrpSpPr>
        <p:grpSpPr>
          <a:xfrm>
            <a:off x="439597" y="80711"/>
            <a:ext cx="8129438" cy="2168011"/>
            <a:chOff x="439597" y="80711"/>
            <a:chExt cx="8129438" cy="2168011"/>
          </a:xfrm>
        </p:grpSpPr>
        <p:grpSp>
          <p:nvGrpSpPr>
            <p:cNvPr id="41" name="Group 40"/>
            <p:cNvGrpSpPr/>
            <p:nvPr/>
          </p:nvGrpSpPr>
          <p:grpSpPr>
            <a:xfrm>
              <a:off x="568035" y="80711"/>
              <a:ext cx="8001000" cy="1856834"/>
              <a:chOff x="543699" y="4780007"/>
              <a:chExt cx="8001000" cy="1856834"/>
            </a:xfrm>
          </p:grpSpPr>
          <p:sp>
            <p:nvSpPr>
              <p:cNvPr id="11" name="Rectangle 10"/>
              <p:cNvSpPr/>
              <p:nvPr/>
            </p:nvSpPr>
            <p:spPr>
              <a:xfrm>
                <a:off x="543699" y="4780007"/>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01099" y="4780007"/>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58499" y="4780007"/>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15899" y="4780007"/>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14276" t="35735" r="56510" b="37928"/>
              <a:stretch/>
            </p:blipFill>
            <p:spPr>
              <a:xfrm>
                <a:off x="543699" y="4793626"/>
                <a:ext cx="1879736" cy="1817077"/>
              </a:xfrm>
              <a:prstGeom prst="rect">
                <a:avLst/>
              </a:prstGeom>
            </p:spPr>
          </p:pic>
          <p:pic>
            <p:nvPicPr>
              <p:cNvPr id="38" name="Picture 37"/>
              <p:cNvPicPr>
                <a:picLocks noChangeAspect="1"/>
              </p:cNvPicPr>
              <p:nvPr/>
            </p:nvPicPr>
            <p:blipFill rotWithShape="1">
              <a:blip r:embed="rId5">
                <a:extLst>
                  <a:ext uri="{28A0092B-C50C-407E-A947-70E740481C1C}">
                    <a14:useLocalDpi xmlns:a14="http://schemas.microsoft.com/office/drawing/2010/main" val="0"/>
                  </a:ext>
                </a:extLst>
              </a:blip>
              <a:srcRect l="7752" t="53262" r="64182" b="20564"/>
              <a:stretch/>
            </p:blipFill>
            <p:spPr>
              <a:xfrm>
                <a:off x="6713839" y="4805982"/>
                <a:ext cx="1830859" cy="1830859"/>
              </a:xfrm>
              <a:prstGeom prst="rect">
                <a:avLst/>
              </a:prstGeom>
            </p:spPr>
          </p:pic>
          <p:pic>
            <p:nvPicPr>
              <p:cNvPr id="39" name="Picture 38"/>
              <p:cNvPicPr>
                <a:picLocks noChangeAspect="1"/>
              </p:cNvPicPr>
              <p:nvPr/>
            </p:nvPicPr>
            <p:blipFill rotWithShape="1">
              <a:blip r:embed="rId6">
                <a:extLst>
                  <a:ext uri="{28A0092B-C50C-407E-A947-70E740481C1C}">
                    <a14:useLocalDpi xmlns:a14="http://schemas.microsoft.com/office/drawing/2010/main" val="0"/>
                  </a:ext>
                </a:extLst>
              </a:blip>
              <a:srcRect l="64300" t="30389" r="7011" b="42730"/>
              <a:stretch/>
            </p:blipFill>
            <p:spPr>
              <a:xfrm>
                <a:off x="2613079" y="4793625"/>
                <a:ext cx="1828800" cy="1837413"/>
              </a:xfrm>
              <a:prstGeom prst="rect">
                <a:avLst/>
              </a:prstGeom>
            </p:spPr>
          </p:pic>
          <p:pic>
            <p:nvPicPr>
              <p:cNvPr id="40" name="Picture 39"/>
              <p:cNvPicPr>
                <a:picLocks noChangeAspect="1"/>
              </p:cNvPicPr>
              <p:nvPr/>
            </p:nvPicPr>
            <p:blipFill rotWithShape="1">
              <a:blip r:embed="rId7">
                <a:extLst>
                  <a:ext uri="{28A0092B-C50C-407E-A947-70E740481C1C}">
                    <a14:useLocalDpi xmlns:a14="http://schemas.microsoft.com/office/drawing/2010/main" val="0"/>
                  </a:ext>
                </a:extLst>
              </a:blip>
              <a:srcRect l="62271" t="42257" r="8499" b="31054"/>
              <a:stretch/>
            </p:blipFill>
            <p:spPr>
              <a:xfrm>
                <a:off x="4663272" y="4800121"/>
                <a:ext cx="1867928" cy="1828800"/>
              </a:xfrm>
              <a:prstGeom prst="rect">
                <a:avLst/>
              </a:prstGeom>
            </p:spPr>
          </p:pic>
        </p:grpSp>
        <p:sp>
          <p:nvSpPr>
            <p:cNvPr id="42" name="TextBox 41"/>
            <p:cNvSpPr txBox="1"/>
            <p:nvPr/>
          </p:nvSpPr>
          <p:spPr>
            <a:xfrm>
              <a:off x="439597" y="1848612"/>
              <a:ext cx="2478564" cy="400110"/>
            </a:xfrm>
            <a:prstGeom prst="rect">
              <a:avLst/>
            </a:prstGeom>
            <a:noFill/>
          </p:spPr>
          <p:txBody>
            <a:bodyPr wrap="none" rtlCol="0">
              <a:spAutoFit/>
            </a:bodyPr>
            <a:lstStyle/>
            <a:p>
              <a:r>
                <a:rPr lang="en-US" sz="2000" dirty="0" smtClean="0">
                  <a:solidFill>
                    <a:schemeClr val="bg1"/>
                  </a:solidFill>
                  <a:latin typeface="Arial Narrow" panose="020B0606020202030204" pitchFamily="34" charset="0"/>
                </a:rPr>
                <a:t>Consistency:  Peri-cystic</a:t>
              </a:r>
              <a:endParaRPr lang="en-US" sz="2000" dirty="0">
                <a:solidFill>
                  <a:schemeClr val="bg1"/>
                </a:solidFill>
                <a:latin typeface="Arial Narrow" panose="020B0606020202030204" pitchFamily="34" charset="0"/>
              </a:endParaRPr>
            </a:p>
          </p:txBody>
        </p:sp>
      </p:grpSp>
      <p:grpSp>
        <p:nvGrpSpPr>
          <p:cNvPr id="44" name="Group 43"/>
          <p:cNvGrpSpPr/>
          <p:nvPr/>
        </p:nvGrpSpPr>
        <p:grpSpPr>
          <a:xfrm>
            <a:off x="427240" y="2333804"/>
            <a:ext cx="8129437" cy="2195236"/>
            <a:chOff x="439597" y="2420303"/>
            <a:chExt cx="8129437" cy="2195236"/>
          </a:xfrm>
        </p:grpSpPr>
        <p:grpSp>
          <p:nvGrpSpPr>
            <p:cNvPr id="19" name="Group 18"/>
            <p:cNvGrpSpPr/>
            <p:nvPr/>
          </p:nvGrpSpPr>
          <p:grpSpPr>
            <a:xfrm>
              <a:off x="561107" y="2420303"/>
              <a:ext cx="8007927" cy="1854776"/>
              <a:chOff x="457200" y="2343150"/>
              <a:chExt cx="8007927" cy="1854776"/>
            </a:xfrm>
          </p:grpSpPr>
          <p:sp>
            <p:nvSpPr>
              <p:cNvPr id="7" name="Rectangle 6"/>
              <p:cNvSpPr/>
              <p:nvPr/>
            </p:nvSpPr>
            <p:spPr>
              <a:xfrm>
                <a:off x="457200" y="23622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23622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3622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29400" y="23622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8">
                <a:extLst>
                  <a:ext uri="{28A0092B-C50C-407E-A947-70E740481C1C}">
                    <a14:useLocalDpi xmlns:a14="http://schemas.microsoft.com/office/drawing/2010/main" val="0"/>
                  </a:ext>
                </a:extLst>
              </a:blip>
              <a:srcRect l="61111" t="62696" r="12222" b="12435"/>
              <a:stretch/>
            </p:blipFill>
            <p:spPr>
              <a:xfrm>
                <a:off x="457200" y="2362200"/>
                <a:ext cx="1828800" cy="1828799"/>
              </a:xfrm>
              <a:prstGeom prst="rect">
                <a:avLst/>
              </a:prstGeom>
            </p:spPr>
          </p:pic>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l="58888" t="31609" r="14445" b="43521"/>
              <a:stretch/>
            </p:blipFill>
            <p:spPr>
              <a:xfrm>
                <a:off x="2514600" y="2343150"/>
                <a:ext cx="1828800" cy="1828800"/>
              </a:xfrm>
              <a:prstGeom prst="rect">
                <a:avLst/>
              </a:prstGeom>
            </p:spPr>
          </p:pic>
          <p:pic>
            <p:nvPicPr>
              <p:cNvPr id="34" name="Picture 33"/>
              <p:cNvPicPr>
                <a:picLocks noChangeAspect="1"/>
              </p:cNvPicPr>
              <p:nvPr/>
            </p:nvPicPr>
            <p:blipFill rotWithShape="1">
              <a:blip r:embed="rId10">
                <a:extLst>
                  <a:ext uri="{28A0092B-C50C-407E-A947-70E740481C1C}">
                    <a14:useLocalDpi xmlns:a14="http://schemas.microsoft.com/office/drawing/2010/main" val="0"/>
                  </a:ext>
                </a:extLst>
              </a:blip>
              <a:srcRect l="17589" t="54298" r="56223" b="21281"/>
              <a:stretch/>
            </p:blipFill>
            <p:spPr>
              <a:xfrm>
                <a:off x="6629400" y="2362199"/>
                <a:ext cx="1835727" cy="1835727"/>
              </a:xfrm>
              <a:prstGeom prst="rect">
                <a:avLst/>
              </a:prstGeom>
            </p:spPr>
          </p:pic>
          <p:pic>
            <p:nvPicPr>
              <p:cNvPr id="35" name="Picture 34"/>
              <p:cNvPicPr>
                <a:picLocks noChangeAspect="1"/>
              </p:cNvPicPr>
              <p:nvPr/>
            </p:nvPicPr>
            <p:blipFill rotWithShape="1">
              <a:blip r:embed="rId11">
                <a:extLst>
                  <a:ext uri="{28A0092B-C50C-407E-A947-70E740481C1C}">
                    <a14:useLocalDpi xmlns:a14="http://schemas.microsoft.com/office/drawing/2010/main" val="0"/>
                  </a:ext>
                </a:extLst>
              </a:blip>
              <a:srcRect l="9375" t="41662" r="53409" b="23365"/>
              <a:stretch/>
            </p:blipFill>
            <p:spPr>
              <a:xfrm>
                <a:off x="4572000" y="2369126"/>
                <a:ext cx="1814945" cy="1828800"/>
              </a:xfrm>
              <a:prstGeom prst="rect">
                <a:avLst/>
              </a:prstGeom>
            </p:spPr>
          </p:pic>
        </p:grpSp>
        <p:sp>
          <p:nvSpPr>
            <p:cNvPr id="43" name="TextBox 42"/>
            <p:cNvSpPr txBox="1"/>
            <p:nvPr/>
          </p:nvSpPr>
          <p:spPr>
            <a:xfrm>
              <a:off x="439597" y="4215429"/>
              <a:ext cx="2839240" cy="400110"/>
            </a:xfrm>
            <a:prstGeom prst="rect">
              <a:avLst/>
            </a:prstGeom>
            <a:noFill/>
          </p:spPr>
          <p:txBody>
            <a:bodyPr wrap="none" rtlCol="0">
              <a:spAutoFit/>
            </a:bodyPr>
            <a:lstStyle/>
            <a:p>
              <a:r>
                <a:rPr lang="en-US" sz="2000" dirty="0" smtClean="0">
                  <a:solidFill>
                    <a:schemeClr val="bg1"/>
                  </a:solidFill>
                  <a:latin typeface="Arial Narrow" panose="020B0606020202030204" pitchFamily="34" charset="0"/>
                </a:rPr>
                <a:t>Margins Serrated/Spiculated</a:t>
              </a:r>
              <a:endParaRPr lang="en-US" sz="2000" dirty="0">
                <a:solidFill>
                  <a:schemeClr val="bg1"/>
                </a:solidFill>
                <a:latin typeface="Arial Narrow" panose="020B0606020202030204" pitchFamily="34" charset="0"/>
              </a:endParaRPr>
            </a:p>
          </p:txBody>
        </p:sp>
      </p:grpSp>
      <p:grpSp>
        <p:nvGrpSpPr>
          <p:cNvPr id="36" name="Group 35"/>
          <p:cNvGrpSpPr/>
          <p:nvPr/>
        </p:nvGrpSpPr>
        <p:grpSpPr>
          <a:xfrm>
            <a:off x="538828" y="4633172"/>
            <a:ext cx="8001000" cy="1857375"/>
            <a:chOff x="457200" y="228600"/>
            <a:chExt cx="8001000" cy="1857375"/>
          </a:xfrm>
        </p:grpSpPr>
        <p:sp>
          <p:nvSpPr>
            <p:cNvPr id="2" name="Rectangle 1"/>
            <p:cNvSpPr/>
            <p:nvPr/>
          </p:nvSpPr>
          <p:spPr>
            <a:xfrm>
              <a:off x="457200" y="2286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0" y="2286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2286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29400" y="228600"/>
              <a:ext cx="1828800" cy="182880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12">
              <a:extLst>
                <a:ext uri="{28A0092B-C50C-407E-A947-70E740481C1C}">
                  <a14:useLocalDpi xmlns:a14="http://schemas.microsoft.com/office/drawing/2010/main" val="0"/>
                </a:ext>
              </a:extLst>
            </a:blip>
            <a:srcRect l="18988" t="38542" r="54205" b="36458"/>
            <a:stretch/>
          </p:blipFill>
          <p:spPr>
            <a:xfrm>
              <a:off x="457200" y="235293"/>
              <a:ext cx="1828800" cy="1828801"/>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6741" t="33658" r="66292" b="41194"/>
            <a:stretch/>
          </p:blipFill>
          <p:spPr>
            <a:xfrm>
              <a:off x="2514600" y="228600"/>
              <a:ext cx="1828800" cy="1828800"/>
            </a:xfrm>
            <a:prstGeom prst="rect">
              <a:avLst/>
            </a:prstGeom>
          </p:spPr>
        </p:pic>
        <p:pic>
          <p:nvPicPr>
            <p:cNvPr id="24" name="Picture 23"/>
            <p:cNvPicPr>
              <a:picLocks noChangeAspect="1"/>
            </p:cNvPicPr>
            <p:nvPr/>
          </p:nvPicPr>
          <p:blipFill rotWithShape="1">
            <a:blip r:embed="rId14">
              <a:extLst>
                <a:ext uri="{28A0092B-C50C-407E-A947-70E740481C1C}">
                  <a14:useLocalDpi xmlns:a14="http://schemas.microsoft.com/office/drawing/2010/main" val="0"/>
                </a:ext>
              </a:extLst>
            </a:blip>
            <a:srcRect l="8696" t="34680" r="65217" b="40992"/>
            <a:stretch/>
          </p:blipFill>
          <p:spPr>
            <a:xfrm>
              <a:off x="6629400" y="228600"/>
              <a:ext cx="1828800" cy="1828800"/>
            </a:xfrm>
            <a:prstGeom prst="rect">
              <a:avLst/>
            </a:prstGeom>
          </p:spPr>
        </p:pic>
        <p:pic>
          <p:nvPicPr>
            <p:cNvPr id="31" name="Picture 30"/>
            <p:cNvPicPr>
              <a:picLocks noChangeAspect="1"/>
            </p:cNvPicPr>
            <p:nvPr/>
          </p:nvPicPr>
          <p:blipFill rotWithShape="1">
            <a:blip r:embed="rId15">
              <a:extLst>
                <a:ext uri="{28A0092B-C50C-407E-A947-70E740481C1C}">
                  <a14:useLocalDpi xmlns:a14="http://schemas.microsoft.com/office/drawing/2010/main" val="0"/>
                </a:ext>
              </a:extLst>
            </a:blip>
            <a:srcRect l="17583" t="46631" r="56043" b="28516"/>
            <a:stretch/>
          </p:blipFill>
          <p:spPr>
            <a:xfrm>
              <a:off x="4572000" y="238125"/>
              <a:ext cx="1828800" cy="1847850"/>
            </a:xfrm>
            <a:prstGeom prst="rect">
              <a:avLst/>
            </a:prstGeom>
          </p:spPr>
        </p:pic>
      </p:grpSp>
      <p:sp>
        <p:nvSpPr>
          <p:cNvPr id="46" name="Rectangle 45"/>
          <p:cNvSpPr/>
          <p:nvPr/>
        </p:nvSpPr>
        <p:spPr>
          <a:xfrm>
            <a:off x="439597" y="6450031"/>
            <a:ext cx="4927952" cy="400110"/>
          </a:xfrm>
          <a:prstGeom prst="rect">
            <a:avLst/>
          </a:prstGeom>
        </p:spPr>
        <p:txBody>
          <a:bodyPr wrap="none">
            <a:spAutoFit/>
          </a:bodyPr>
          <a:lstStyle/>
          <a:p>
            <a:r>
              <a:rPr lang="en-US" sz="2000" dirty="0" smtClean="0">
                <a:solidFill>
                  <a:schemeClr val="bg1"/>
                </a:solidFill>
                <a:latin typeface="Arial Narrow" panose="020B0606020202030204" pitchFamily="34" charset="0"/>
              </a:rPr>
              <a:t>Peri-nodule Stretching | </a:t>
            </a:r>
            <a:r>
              <a:rPr lang="en-US" sz="2000" dirty="0">
                <a:solidFill>
                  <a:schemeClr val="bg1"/>
                </a:solidFill>
                <a:latin typeface="Arial Narrow" panose="020B0606020202030204" pitchFamily="34" charset="0"/>
              </a:rPr>
              <a:t>P</a:t>
            </a:r>
            <a:r>
              <a:rPr lang="en-US" sz="2000" dirty="0" smtClean="0">
                <a:solidFill>
                  <a:schemeClr val="bg1"/>
                </a:solidFill>
                <a:latin typeface="Arial Narrow" panose="020B0606020202030204" pitchFamily="34" charset="0"/>
              </a:rPr>
              <a:t>aracicatricial emphysema</a:t>
            </a:r>
            <a:endParaRPr lang="en-US" sz="2000" dirty="0">
              <a:solidFill>
                <a:schemeClr val="bg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912745980"/>
      </p:ext>
    </p:extLst>
  </p:cSld>
  <p:clrMapOvr>
    <a:masterClrMapping/>
  </p:clrMapOvr>
  <mc:AlternateContent xmlns:mc="http://schemas.openxmlformats.org/markup-compatibility/2006" xmlns:p14="http://schemas.microsoft.com/office/powerpoint/2010/main">
    <mc:Choice Requires="p14">
      <p:transition spd="slow" p14:dur="2000" advTm="234967"/>
    </mc:Choice>
    <mc:Fallback xmlns="">
      <p:transition spd="slow" advTm="2349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a:xfrm>
            <a:off x="302678" y="1339403"/>
            <a:ext cx="8581830" cy="4633978"/>
          </a:xfrm>
        </p:spPr>
        <p:txBody>
          <a:bodyPr/>
          <a:lstStyle/>
          <a:p>
            <a:r>
              <a:rPr lang="en-US" dirty="0" smtClean="0"/>
              <a:t>Nearing completion of atlas</a:t>
            </a:r>
          </a:p>
          <a:p>
            <a:r>
              <a:rPr lang="en-US" dirty="0" smtClean="0"/>
              <a:t>Reader study</a:t>
            </a:r>
          </a:p>
          <a:p>
            <a:pPr lvl="1"/>
            <a:r>
              <a:rPr lang="en-US" dirty="0" smtClean="0"/>
              <a:t>Atlas naive radiologists characterize nodules pre- and post-training</a:t>
            </a:r>
          </a:p>
          <a:p>
            <a:pPr lvl="1"/>
            <a:r>
              <a:rPr lang="en-US" dirty="0" smtClean="0"/>
              <a:t>Goal:  Determine degree of convergence on semantic labels</a:t>
            </a:r>
          </a:p>
          <a:p>
            <a:pPr lvl="1"/>
            <a:r>
              <a:rPr lang="en-US" dirty="0" smtClean="0"/>
              <a:t>Determine robust semantic features</a:t>
            </a:r>
          </a:p>
          <a:p>
            <a:pPr lvl="2"/>
            <a:r>
              <a:rPr lang="en-US" dirty="0" smtClean="0"/>
              <a:t>Semantic analysis</a:t>
            </a:r>
          </a:p>
          <a:p>
            <a:pPr lvl="2"/>
            <a:r>
              <a:rPr lang="en-US" dirty="0" smtClean="0"/>
              <a:t>Make understandable the outputs of quantitative and machine learning features</a:t>
            </a:r>
          </a:p>
          <a:p>
            <a:r>
              <a:rPr lang="en-US" dirty="0"/>
              <a:t>Publish </a:t>
            </a:r>
            <a:r>
              <a:rPr lang="en-US" dirty="0" smtClean="0"/>
              <a:t>atlas</a:t>
            </a:r>
          </a:p>
          <a:p>
            <a:endParaRPr lang="en-US" dirty="0"/>
          </a:p>
        </p:txBody>
      </p:sp>
    </p:spTree>
    <p:extLst>
      <p:ext uri="{BB962C8B-B14F-4D97-AF65-F5344CB8AC3E}">
        <p14:creationId xmlns:p14="http://schemas.microsoft.com/office/powerpoint/2010/main" val="3169854111"/>
      </p:ext>
    </p:extLst>
  </p:cSld>
  <p:clrMapOvr>
    <a:masterClrMapping/>
  </p:clrMapOvr>
  <mc:AlternateContent xmlns:mc="http://schemas.openxmlformats.org/markup-compatibility/2006" xmlns:p14="http://schemas.microsoft.com/office/powerpoint/2010/main">
    <mc:Choice Requires="p14">
      <p:transition spd="slow" p14:dur="2000" advTm="39085"/>
    </mc:Choice>
    <mc:Fallback xmlns="">
      <p:transition spd="slow" advTm="3908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hand-crafted features</a:t>
            </a:r>
            <a:endParaRPr lang="en-US" dirty="0"/>
          </a:p>
        </p:txBody>
      </p:sp>
      <p:sp>
        <p:nvSpPr>
          <p:cNvPr id="3" name="Content Placeholder 2"/>
          <p:cNvSpPr>
            <a:spLocks noGrp="1"/>
          </p:cNvSpPr>
          <p:nvPr>
            <p:ph idx="1"/>
          </p:nvPr>
        </p:nvSpPr>
        <p:spPr>
          <a:xfrm>
            <a:off x="302678" y="1055198"/>
            <a:ext cx="8781936" cy="4633978"/>
          </a:xfrm>
        </p:spPr>
        <p:txBody>
          <a:bodyPr/>
          <a:lstStyle/>
          <a:p>
            <a:r>
              <a:rPr lang="en-US" sz="2400" dirty="0" smtClean="0"/>
              <a:t>Quantitative | </a:t>
            </a:r>
            <a:r>
              <a:rPr lang="en-US" sz="2400" dirty="0"/>
              <a:t>R</a:t>
            </a:r>
            <a:r>
              <a:rPr lang="en-US" sz="2400" dirty="0" smtClean="0"/>
              <a:t>eproducible on same analytical platform</a:t>
            </a:r>
          </a:p>
          <a:p>
            <a:r>
              <a:rPr lang="en-US" sz="2400" dirty="0" smtClean="0"/>
              <a:t>Requires dedicated analytical SW | Changes workflow</a:t>
            </a:r>
          </a:p>
          <a:p>
            <a:r>
              <a:rPr lang="en-US" sz="2400" dirty="0" smtClean="0"/>
              <a:t>Challenge of standardization across platforms</a:t>
            </a:r>
          </a:p>
          <a:p>
            <a:pPr lvl="1">
              <a:spcAft>
                <a:spcPts val="0"/>
              </a:spcAft>
            </a:pPr>
            <a:r>
              <a:rPr lang="en-US" sz="2000" dirty="0" smtClean="0"/>
              <a:t>Affected by segmentation</a:t>
            </a:r>
          </a:p>
          <a:p>
            <a:pPr lvl="1">
              <a:spcAft>
                <a:spcPts val="0"/>
              </a:spcAft>
            </a:pPr>
            <a:r>
              <a:rPr lang="en-US" sz="2000" dirty="0" smtClean="0"/>
              <a:t>Hounsfield intensity value resampling (quantization) </a:t>
            </a:r>
          </a:p>
          <a:p>
            <a:pPr lvl="1">
              <a:spcAft>
                <a:spcPts val="0"/>
              </a:spcAft>
            </a:pPr>
            <a:r>
              <a:rPr lang="en-US" sz="2000" dirty="0"/>
              <a:t>M</a:t>
            </a:r>
            <a:r>
              <a:rPr lang="en-US" sz="2000" dirty="0" smtClean="0"/>
              <a:t>athematical formulae may be implemented differently</a:t>
            </a:r>
          </a:p>
          <a:p>
            <a:r>
              <a:rPr lang="en-US" sz="2400" dirty="0" smtClean="0"/>
              <a:t>Some quantitative features sensitive to technique</a:t>
            </a:r>
          </a:p>
          <a:p>
            <a:pPr lvl="1"/>
            <a:r>
              <a:rPr lang="en-US" sz="2000" dirty="0" smtClean="0"/>
              <a:t>Acquisition:  kV | </a:t>
            </a:r>
            <a:r>
              <a:rPr lang="en-US" sz="2000" dirty="0" err="1" smtClean="0"/>
              <a:t>mAs</a:t>
            </a:r>
            <a:r>
              <a:rPr lang="en-US" sz="2000" dirty="0" smtClean="0"/>
              <a:t> </a:t>
            </a:r>
          </a:p>
          <a:p>
            <a:pPr lvl="1"/>
            <a:r>
              <a:rPr lang="en-US" sz="2000" dirty="0" smtClean="0"/>
              <a:t>Reconstruction:  Spatial resolution (slice thickness) | Algorithm | Kernel</a:t>
            </a:r>
          </a:p>
          <a:p>
            <a:r>
              <a:rPr lang="en-US" sz="2400" dirty="0"/>
              <a:t>Different groups are publishing independent </a:t>
            </a:r>
            <a:r>
              <a:rPr lang="en-US" sz="2400" dirty="0" smtClean="0"/>
              <a:t>analyses</a:t>
            </a:r>
          </a:p>
          <a:p>
            <a:pPr lvl="1"/>
            <a:r>
              <a:rPr lang="en-US" sz="2000" dirty="0" smtClean="0"/>
              <a:t>Limited multicenter efforts to compare results across common datasets</a:t>
            </a:r>
            <a:endParaRPr lang="en-US" sz="2000" dirty="0"/>
          </a:p>
          <a:p>
            <a:pPr marL="346075" lvl="1" indent="0">
              <a:buNone/>
            </a:pPr>
            <a:endParaRPr lang="en-US" dirty="0"/>
          </a:p>
        </p:txBody>
      </p:sp>
    </p:spTree>
    <p:extLst>
      <p:ext uri="{BB962C8B-B14F-4D97-AF65-F5344CB8AC3E}">
        <p14:creationId xmlns:p14="http://schemas.microsoft.com/office/powerpoint/2010/main" val="3324226337"/>
      </p:ext>
    </p:extLst>
  </p:cSld>
  <p:clrMapOvr>
    <a:masterClrMapping/>
  </p:clrMapOvr>
  <mc:AlternateContent xmlns:mc="http://schemas.openxmlformats.org/markup-compatibility/2006" xmlns:p14="http://schemas.microsoft.com/office/powerpoint/2010/main">
    <mc:Choice Requires="p14">
      <p:transition spd="slow" p14:dur="2000" advTm="81834"/>
    </mc:Choice>
    <mc:Fallback xmlns="">
      <p:transition spd="slow" advTm="8183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smtClean="0"/>
              <a:t>Radiomics:  Hand-crafted features</a:t>
            </a:r>
            <a:endParaRPr lang="en-US" sz="3000" dirty="0"/>
          </a:p>
        </p:txBody>
      </p:sp>
      <p:sp>
        <p:nvSpPr>
          <p:cNvPr id="32" name="Content Placeholder 31"/>
          <p:cNvSpPr>
            <a:spLocks noGrp="1"/>
          </p:cNvSpPr>
          <p:nvPr>
            <p:ph idx="1"/>
          </p:nvPr>
        </p:nvSpPr>
        <p:spPr>
          <a:xfrm>
            <a:off x="345208" y="873055"/>
            <a:ext cx="8501080" cy="1485856"/>
          </a:xfrm>
        </p:spPr>
        <p:txBody>
          <a:bodyPr/>
          <a:lstStyle/>
          <a:p>
            <a:r>
              <a:rPr lang="en-US" sz="2400" dirty="0" smtClean="0"/>
              <a:t>Converts </a:t>
            </a:r>
            <a:r>
              <a:rPr lang="en-US" sz="2400" dirty="0"/>
              <a:t>images to </a:t>
            </a:r>
            <a:r>
              <a:rPr lang="en-US" sz="2400" dirty="0" smtClean="0"/>
              <a:t>higher dimensional</a:t>
            </a:r>
            <a:r>
              <a:rPr lang="en-US" sz="2400" dirty="0"/>
              <a:t> </a:t>
            </a:r>
            <a:r>
              <a:rPr lang="en-US" sz="2400" dirty="0" smtClean="0"/>
              <a:t>data </a:t>
            </a:r>
          </a:p>
          <a:p>
            <a:r>
              <a:rPr lang="en-US" sz="2400" dirty="0" smtClean="0"/>
              <a:t>Quantitative features are extracted from segmentations</a:t>
            </a:r>
            <a:endParaRPr lang="en-US" sz="2400" dirty="0"/>
          </a:p>
        </p:txBody>
      </p:sp>
      <p:sp>
        <p:nvSpPr>
          <p:cNvPr id="33" name="Content Placeholder 32"/>
          <p:cNvSpPr>
            <a:spLocks noGrp="1"/>
          </p:cNvSpPr>
          <p:nvPr>
            <p:ph sz="quarter" idx="4294967295"/>
          </p:nvPr>
        </p:nvSpPr>
        <p:spPr>
          <a:xfrm>
            <a:off x="3836557" y="6472238"/>
            <a:ext cx="5208587" cy="396875"/>
          </a:xfrm>
        </p:spPr>
        <p:txBody>
          <a:bodyPr/>
          <a:lstStyle/>
          <a:p>
            <a:pPr marL="0" indent="0" algn="r">
              <a:buNone/>
            </a:pPr>
            <a:r>
              <a:rPr lang="en-US" sz="1600" b="1" dirty="0" smtClean="0">
                <a:solidFill>
                  <a:schemeClr val="tx1"/>
                </a:solidFill>
                <a:latin typeface="Arial Narrow" panose="020B0606020202030204" pitchFamily="34" charset="0"/>
              </a:rPr>
              <a:t>Gillies RJ.  Radiology 2016; 278: 563-577/</a:t>
            </a:r>
            <a:endParaRPr lang="en-US" sz="1600" b="1" dirty="0">
              <a:solidFill>
                <a:schemeClr val="tx1"/>
              </a:solidFill>
              <a:latin typeface="Arial Narrow" panose="020B0606020202030204" pitchFamily="34" charset="0"/>
            </a:endParaRPr>
          </a:p>
        </p:txBody>
      </p:sp>
      <p:grpSp>
        <p:nvGrpSpPr>
          <p:cNvPr id="45" name="Group 44"/>
          <p:cNvGrpSpPr/>
          <p:nvPr/>
        </p:nvGrpSpPr>
        <p:grpSpPr>
          <a:xfrm>
            <a:off x="797169" y="1987076"/>
            <a:ext cx="5983602" cy="3992455"/>
            <a:chOff x="1195754" y="2057415"/>
            <a:chExt cx="5983602" cy="3992455"/>
          </a:xfrm>
        </p:grpSpPr>
        <p:sp>
          <p:nvSpPr>
            <p:cNvPr id="44" name="Rectangle 43"/>
            <p:cNvSpPr/>
            <p:nvPr/>
          </p:nvSpPr>
          <p:spPr bwMode="auto">
            <a:xfrm>
              <a:off x="1195754" y="2057415"/>
              <a:ext cx="5983602" cy="3992455"/>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49" t="1544" r="40317" b="61092"/>
            <a:stretch/>
          </p:blipFill>
          <p:spPr bwMode="auto">
            <a:xfrm>
              <a:off x="3086104" y="2192143"/>
              <a:ext cx="1605537" cy="17225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02" t="48230" r="42393" b="20781"/>
            <a:stretch/>
          </p:blipFill>
          <p:spPr bwMode="auto">
            <a:xfrm rot="6088529">
              <a:off x="2993123" y="4239649"/>
              <a:ext cx="1602233" cy="1485285"/>
            </a:xfrm>
            <a:prstGeom prst="rect">
              <a:avLst/>
            </a:prstGeom>
            <a:noFill/>
            <a:ln w="9525">
              <a:solidFill>
                <a:schemeClr val="tx1"/>
              </a:solidFill>
              <a:miter lim="800000"/>
              <a:headEnd/>
              <a:tailEnd/>
            </a:ln>
            <a:effectLst/>
            <a:scene3d>
              <a:camera prst="orthographicFront">
                <a:rot lat="120000" lon="300000" rev="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4595748" y="2167568"/>
              <a:ext cx="2550920" cy="3847572"/>
              <a:chOff x="3835127" y="2224949"/>
              <a:chExt cx="2550920" cy="3847572"/>
            </a:xfrm>
          </p:grpSpPr>
          <p:sp>
            <p:nvSpPr>
              <p:cNvPr id="23" name="Rectangle 22"/>
              <p:cNvSpPr/>
              <p:nvPr/>
            </p:nvSpPr>
            <p:spPr bwMode="auto">
              <a:xfrm>
                <a:off x="3863697" y="2224949"/>
                <a:ext cx="2443317" cy="381243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21" name="Group 20"/>
              <p:cNvGrpSpPr/>
              <p:nvPr/>
            </p:nvGrpSpPr>
            <p:grpSpPr>
              <a:xfrm>
                <a:off x="3835127" y="2303453"/>
                <a:ext cx="2550920" cy="1832472"/>
                <a:chOff x="5977795" y="1940932"/>
                <a:chExt cx="2550920" cy="1832472"/>
              </a:xfrm>
            </p:grpSpPr>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333" t="1545" b="63786"/>
                <a:stretch/>
              </p:blipFill>
              <p:spPr bwMode="auto">
                <a:xfrm>
                  <a:off x="6251553" y="1940932"/>
                  <a:ext cx="2140252" cy="15983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175186" y="3465627"/>
                  <a:ext cx="2353529" cy="307777"/>
                </a:xfrm>
                <a:prstGeom prst="rect">
                  <a:avLst/>
                </a:prstGeom>
                <a:noFill/>
              </p:spPr>
              <p:txBody>
                <a:bodyPr wrap="none" rtlCol="0">
                  <a:spAutoFit/>
                </a:bodyPr>
                <a:lstStyle/>
                <a:p>
                  <a:pPr algn="l">
                    <a:tabLst>
                      <a:tab pos="1946275" algn="l"/>
                    </a:tabLst>
                  </a:pPr>
                  <a:r>
                    <a:rPr lang="en-US" sz="1400" b="1" dirty="0" smtClean="0"/>
                    <a:t>-1	+1</a:t>
                  </a:r>
                  <a:endParaRPr lang="en-US" sz="1400" b="1" dirty="0"/>
                </a:p>
              </p:txBody>
            </p:sp>
            <p:sp>
              <p:nvSpPr>
                <p:cNvPr id="19" name="TextBox 18"/>
                <p:cNvSpPr txBox="1"/>
                <p:nvPr/>
              </p:nvSpPr>
              <p:spPr>
                <a:xfrm rot="16200000">
                  <a:off x="5635233" y="2540284"/>
                  <a:ext cx="962123" cy="276999"/>
                </a:xfrm>
                <a:prstGeom prst="rect">
                  <a:avLst/>
                </a:prstGeom>
                <a:noFill/>
              </p:spPr>
              <p:txBody>
                <a:bodyPr wrap="none" rtlCol="0">
                  <a:spAutoFit/>
                </a:bodyPr>
                <a:lstStyle/>
                <a:p>
                  <a:r>
                    <a:rPr lang="en-US" sz="1200" b="1" dirty="0" smtClean="0"/>
                    <a:t>Frequency</a:t>
                  </a:r>
                  <a:endParaRPr lang="en-US" sz="1200" b="1" dirty="0"/>
                </a:p>
              </p:txBody>
            </p:sp>
          </p:grpSp>
          <p:grpSp>
            <p:nvGrpSpPr>
              <p:cNvPr id="20" name="Group 19"/>
              <p:cNvGrpSpPr/>
              <p:nvPr/>
            </p:nvGrpSpPr>
            <p:grpSpPr>
              <a:xfrm>
                <a:off x="3846850" y="4214429"/>
                <a:ext cx="2539197" cy="1858092"/>
                <a:chOff x="3846850" y="4214429"/>
                <a:chExt cx="2539197" cy="1858092"/>
              </a:xfrm>
            </p:grpSpPr>
            <p:pic>
              <p:nvPicPr>
                <p:cNvPr id="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333" t="43226" b="22446"/>
                <a:stretch/>
              </p:blipFill>
              <p:spPr bwMode="auto">
                <a:xfrm>
                  <a:off x="4111301" y="4214429"/>
                  <a:ext cx="2140252" cy="15826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4032518" y="5764744"/>
                  <a:ext cx="2353529" cy="307777"/>
                </a:xfrm>
                <a:prstGeom prst="rect">
                  <a:avLst/>
                </a:prstGeom>
                <a:noFill/>
              </p:spPr>
              <p:txBody>
                <a:bodyPr wrap="none" rtlCol="0">
                  <a:spAutoFit/>
                </a:bodyPr>
                <a:lstStyle/>
                <a:p>
                  <a:pPr algn="l">
                    <a:tabLst>
                      <a:tab pos="1946275" algn="l"/>
                    </a:tabLst>
                  </a:pPr>
                  <a:r>
                    <a:rPr lang="en-US" sz="1400" b="1" dirty="0" smtClean="0"/>
                    <a:t>-1	+1</a:t>
                  </a:r>
                  <a:endParaRPr lang="en-US" sz="1400" b="1" dirty="0"/>
                </a:p>
              </p:txBody>
            </p:sp>
            <p:sp>
              <p:nvSpPr>
                <p:cNvPr id="43" name="TextBox 42"/>
                <p:cNvSpPr txBox="1"/>
                <p:nvPr/>
              </p:nvSpPr>
              <p:spPr>
                <a:xfrm rot="16200000">
                  <a:off x="3504288" y="4839401"/>
                  <a:ext cx="962123" cy="276999"/>
                </a:xfrm>
                <a:prstGeom prst="rect">
                  <a:avLst/>
                </a:prstGeom>
                <a:noFill/>
              </p:spPr>
              <p:txBody>
                <a:bodyPr wrap="none" rtlCol="0">
                  <a:spAutoFit/>
                </a:bodyPr>
                <a:lstStyle/>
                <a:p>
                  <a:r>
                    <a:rPr lang="en-US" sz="1200" b="1" dirty="0" smtClean="0"/>
                    <a:t>Frequency</a:t>
                  </a:r>
                  <a:endParaRPr lang="en-US" sz="1200" b="1" dirty="0"/>
                </a:p>
              </p:txBody>
            </p:sp>
          </p:grp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1" t="42972" r="70187" b="17360"/>
            <a:stretch/>
          </p:blipFill>
          <p:spPr bwMode="auto">
            <a:xfrm>
              <a:off x="1324700" y="4114800"/>
              <a:ext cx="1688131" cy="18287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8" t="2831" r="70231" b="58771"/>
            <a:stretch/>
          </p:blipFill>
          <p:spPr bwMode="auto">
            <a:xfrm>
              <a:off x="1336423" y="2192216"/>
              <a:ext cx="1652699" cy="17701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3839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Effects of dose, kernel, and reconstruction on histogram</a:t>
            </a:r>
            <a:endParaRPr lang="en-US" sz="2800" dirty="0"/>
          </a:p>
        </p:txBody>
      </p:sp>
      <p:grpSp>
        <p:nvGrpSpPr>
          <p:cNvPr id="18" name="Group 17"/>
          <p:cNvGrpSpPr/>
          <p:nvPr/>
        </p:nvGrpSpPr>
        <p:grpSpPr>
          <a:xfrm>
            <a:off x="241616" y="1051172"/>
            <a:ext cx="4052887" cy="3423922"/>
            <a:chOff x="241616" y="1051172"/>
            <a:chExt cx="4052887" cy="3423922"/>
          </a:xfrm>
        </p:grpSpPr>
        <p:grpSp>
          <p:nvGrpSpPr>
            <p:cNvPr id="13" name="Group 12"/>
            <p:cNvGrpSpPr/>
            <p:nvPr/>
          </p:nvGrpSpPr>
          <p:grpSpPr>
            <a:xfrm>
              <a:off x="241616" y="1051172"/>
              <a:ext cx="4052887" cy="1676511"/>
              <a:chOff x="229797" y="769685"/>
              <a:chExt cx="4052887" cy="1676511"/>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0314" b="77171"/>
              <a:stretch/>
            </p:blipFill>
            <p:spPr>
              <a:xfrm>
                <a:off x="1618197" y="774669"/>
                <a:ext cx="2664487" cy="1350314"/>
              </a:xfrm>
              <a:prstGeom prst="rect">
                <a:avLst/>
              </a:prstGeom>
            </p:spPr>
          </p:pic>
          <p:sp>
            <p:nvSpPr>
              <p:cNvPr id="6" name="TextBox 5"/>
              <p:cNvSpPr txBox="1"/>
              <p:nvPr/>
            </p:nvSpPr>
            <p:spPr>
              <a:xfrm>
                <a:off x="480839" y="2107642"/>
                <a:ext cx="3364254" cy="338554"/>
              </a:xfrm>
              <a:prstGeom prst="rect">
                <a:avLst/>
              </a:prstGeom>
              <a:noFill/>
            </p:spPr>
            <p:txBody>
              <a:bodyPr wrap="none" rtlCol="0">
                <a:spAutoFit/>
              </a:bodyPr>
              <a:lstStyle/>
              <a:p>
                <a:pPr algn="l">
                  <a:tabLst>
                    <a:tab pos="1655763" algn="ctr"/>
                    <a:tab pos="2978150" algn="ctr"/>
                    <a:tab pos="4287838" algn="ctr"/>
                  </a:tabLst>
                </a:pPr>
                <a:r>
                  <a:rPr lang="en-US" sz="1600" dirty="0" smtClean="0">
                    <a:latin typeface="Arial Narrow" panose="020B0606020202030204" pitchFamily="34" charset="0"/>
                  </a:rPr>
                  <a:t>    B10f	B45f	B70f</a:t>
                </a:r>
              </a:p>
            </p:txBody>
          </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74109" b="77171"/>
              <a:stretch/>
            </p:blipFill>
            <p:spPr>
              <a:xfrm>
                <a:off x="229797" y="769685"/>
                <a:ext cx="1388400" cy="1350314"/>
              </a:xfrm>
              <a:prstGeom prst="rect">
                <a:avLst/>
              </a:prstGeom>
            </p:spPr>
          </p:pic>
        </p:grpSp>
        <p:grpSp>
          <p:nvGrpSpPr>
            <p:cNvPr id="17" name="Group 16"/>
            <p:cNvGrpSpPr/>
            <p:nvPr/>
          </p:nvGrpSpPr>
          <p:grpSpPr>
            <a:xfrm>
              <a:off x="241745" y="2915363"/>
              <a:ext cx="4052758" cy="1559731"/>
              <a:chOff x="241616" y="2531704"/>
              <a:chExt cx="4052758" cy="1559731"/>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0095" t="73960" b="5061"/>
              <a:stretch/>
            </p:blipFill>
            <p:spPr>
              <a:xfrm>
                <a:off x="1618197" y="2536688"/>
                <a:ext cx="2676177" cy="1240905"/>
              </a:xfrm>
              <a:prstGeom prst="rect">
                <a:avLst/>
              </a:prstGeom>
            </p:spPr>
          </p:pic>
          <p:sp>
            <p:nvSpPr>
              <p:cNvPr id="9" name="TextBox 8"/>
              <p:cNvSpPr txBox="1"/>
              <p:nvPr/>
            </p:nvSpPr>
            <p:spPr>
              <a:xfrm>
                <a:off x="491426" y="3752881"/>
                <a:ext cx="3364254" cy="338554"/>
              </a:xfrm>
              <a:prstGeom prst="rect">
                <a:avLst/>
              </a:prstGeom>
              <a:noFill/>
            </p:spPr>
            <p:txBody>
              <a:bodyPr wrap="none" rtlCol="0">
                <a:spAutoFit/>
              </a:bodyPr>
              <a:lstStyle/>
              <a:p>
                <a:pPr algn="l">
                  <a:tabLst>
                    <a:tab pos="1655763" algn="ctr"/>
                    <a:tab pos="2978150" algn="ctr"/>
                    <a:tab pos="4287838" algn="ctr"/>
                  </a:tabLst>
                </a:pPr>
                <a:r>
                  <a:rPr lang="en-US" sz="1600" dirty="0" smtClean="0">
                    <a:latin typeface="Arial Narrow" panose="020B0606020202030204" pitchFamily="34" charset="0"/>
                  </a:rPr>
                  <a:t>   B10f	B45f	B70f</a:t>
                </a:r>
                <a:endParaRPr lang="en-US" sz="1600" dirty="0">
                  <a:latin typeface="Arial Narrow" panose="020B0606020202030204" pitchFamily="34" charset="0"/>
                </a:endParaRPr>
              </a:p>
            </p:txBody>
          </p:sp>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73960" r="74330" b="5061"/>
              <a:stretch/>
            </p:blipFill>
            <p:spPr>
              <a:xfrm>
                <a:off x="241616" y="2531704"/>
                <a:ext cx="1376581" cy="1240905"/>
              </a:xfrm>
              <a:prstGeom prst="rect">
                <a:avLst/>
              </a:prstGeom>
            </p:spPr>
          </p:pic>
        </p:grpSp>
      </p:grpSp>
      <p:sp>
        <p:nvSpPr>
          <p:cNvPr id="19" name="TextBox 18"/>
          <p:cNvSpPr txBox="1"/>
          <p:nvPr/>
        </p:nvSpPr>
        <p:spPr>
          <a:xfrm>
            <a:off x="241616" y="4733544"/>
            <a:ext cx="4359380" cy="1631216"/>
          </a:xfrm>
          <a:prstGeom prst="rect">
            <a:avLst/>
          </a:prstGeom>
          <a:noFill/>
        </p:spPr>
        <p:txBody>
          <a:bodyPr wrap="square" rtlCol="0">
            <a:spAutoFit/>
          </a:bodyPr>
          <a:lstStyle/>
          <a:p>
            <a:pPr marL="914400" indent="-914400" algn="l"/>
            <a:r>
              <a:rPr lang="en-US" sz="2000" dirty="0" smtClean="0">
                <a:latin typeface="Arial Narrow" panose="020B0606020202030204" pitchFamily="34" charset="0"/>
              </a:rPr>
              <a:t>UPPER: 	Effect of three different kernels at diagnostic dose (17.1 mGy) </a:t>
            </a:r>
          </a:p>
          <a:p>
            <a:pPr marL="914400" indent="-914400" algn="l"/>
            <a:r>
              <a:rPr lang="en-US" sz="2000" dirty="0" smtClean="0">
                <a:latin typeface="Arial Narrow" panose="020B0606020202030204" pitchFamily="34" charset="0"/>
              </a:rPr>
              <a:t>LOWER: 	Effect of three different kernels at low dose (3.8 mGy).  </a:t>
            </a:r>
          </a:p>
          <a:p>
            <a:pPr marL="914400" indent="-914400" algn="l"/>
            <a:r>
              <a:rPr lang="en-US" sz="2000" dirty="0" smtClean="0">
                <a:latin typeface="Arial Narrow" panose="020B0606020202030204" pitchFamily="34" charset="0"/>
              </a:rPr>
              <a:t>All images use filtered back projection (FBP). </a:t>
            </a:r>
          </a:p>
        </p:txBody>
      </p:sp>
      <p:pic>
        <p:nvPicPr>
          <p:cNvPr id="20" name="Content Placeholder 3"/>
          <p:cNvPicPr>
            <a:picLocks noGrp="1" noChangeAspect="1"/>
          </p:cNvPicPr>
          <p:nvPr>
            <p:ph idx="1"/>
          </p:nvPr>
        </p:nvPicPr>
        <p:blipFill rotWithShape="1">
          <a:blip r:embed="rId5"/>
          <a:srcRect l="2860" t="51541" r="66464" b="28783"/>
          <a:stretch/>
        </p:blipFill>
        <p:spPr>
          <a:xfrm>
            <a:off x="7522942" y="1087389"/>
            <a:ext cx="1353660" cy="1340390"/>
          </a:xfrm>
          <a:prstGeom prst="rect">
            <a:avLst/>
          </a:prstGeom>
        </p:spPr>
      </p:pic>
      <p:pic>
        <p:nvPicPr>
          <p:cNvPr id="21" name="Content Placeholder 3"/>
          <p:cNvPicPr>
            <a:picLocks noChangeAspect="1"/>
          </p:cNvPicPr>
          <p:nvPr/>
        </p:nvPicPr>
        <p:blipFill rotWithShape="1">
          <a:blip r:embed="rId5"/>
          <a:srcRect l="2760" t="26346" r="66865" b="53783"/>
          <a:stretch/>
        </p:blipFill>
        <p:spPr bwMode="auto">
          <a:xfrm>
            <a:off x="6134493" y="1073671"/>
            <a:ext cx="1340388" cy="135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22" name="Content Placeholder 3"/>
          <p:cNvPicPr>
            <a:picLocks noChangeAspect="1"/>
          </p:cNvPicPr>
          <p:nvPr/>
        </p:nvPicPr>
        <p:blipFill rotWithShape="1">
          <a:blip r:embed="rId5"/>
          <a:srcRect l="3260" t="1474" r="66665" b="78850"/>
          <a:stretch/>
        </p:blipFill>
        <p:spPr bwMode="auto">
          <a:xfrm>
            <a:off x="4735356" y="1087389"/>
            <a:ext cx="1327118" cy="13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grpSp>
        <p:nvGrpSpPr>
          <p:cNvPr id="27" name="Group 26"/>
          <p:cNvGrpSpPr/>
          <p:nvPr/>
        </p:nvGrpSpPr>
        <p:grpSpPr>
          <a:xfrm>
            <a:off x="4779340" y="2906788"/>
            <a:ext cx="4121976" cy="1282768"/>
            <a:chOff x="4672555" y="2561365"/>
            <a:chExt cx="4121976" cy="1282768"/>
          </a:xfrm>
        </p:grpSpPr>
        <p:pic>
          <p:nvPicPr>
            <p:cNvPr id="24" name="Picture 23"/>
            <p:cNvPicPr>
              <a:picLocks noChangeAspect="1"/>
            </p:cNvPicPr>
            <p:nvPr/>
          </p:nvPicPr>
          <p:blipFill rotWithShape="1">
            <a:blip r:embed="rId5"/>
            <a:srcRect l="34780" t="51486" r="34780" b="28796"/>
            <a:stretch/>
          </p:blipFill>
          <p:spPr>
            <a:xfrm>
              <a:off x="7512945" y="2561365"/>
              <a:ext cx="1281586" cy="1281586"/>
            </a:xfrm>
            <a:prstGeom prst="rect">
              <a:avLst/>
            </a:prstGeom>
          </p:spPr>
        </p:pic>
        <p:pic>
          <p:nvPicPr>
            <p:cNvPr id="25" name="Picture 24"/>
            <p:cNvPicPr>
              <a:picLocks noChangeAspect="1"/>
            </p:cNvPicPr>
            <p:nvPr/>
          </p:nvPicPr>
          <p:blipFill rotWithShape="1">
            <a:blip r:embed="rId5"/>
            <a:srcRect l="34942" t="26553" r="34378" b="53886"/>
            <a:stretch/>
          </p:blipFill>
          <p:spPr>
            <a:xfrm>
              <a:off x="6081988" y="2572127"/>
              <a:ext cx="1291757" cy="1271415"/>
            </a:xfrm>
            <a:prstGeom prst="rect">
              <a:avLst/>
            </a:prstGeom>
          </p:spPr>
        </p:pic>
        <p:pic>
          <p:nvPicPr>
            <p:cNvPr id="26" name="Picture 25"/>
            <p:cNvPicPr>
              <a:picLocks noChangeAspect="1"/>
            </p:cNvPicPr>
            <p:nvPr/>
          </p:nvPicPr>
          <p:blipFill rotWithShape="1">
            <a:blip r:embed="rId5"/>
            <a:srcRect l="35183" t="1619" r="34619" b="78976"/>
            <a:stretch/>
          </p:blipFill>
          <p:spPr>
            <a:xfrm>
              <a:off x="4672555" y="2582890"/>
              <a:ext cx="1271415" cy="1261243"/>
            </a:xfrm>
            <a:prstGeom prst="rect">
              <a:avLst/>
            </a:prstGeom>
          </p:spPr>
        </p:pic>
      </p:grpSp>
      <p:sp>
        <p:nvSpPr>
          <p:cNvPr id="28" name="TextBox 27"/>
          <p:cNvSpPr txBox="1"/>
          <p:nvPr/>
        </p:nvSpPr>
        <p:spPr>
          <a:xfrm>
            <a:off x="4941803" y="4757011"/>
            <a:ext cx="3934799" cy="1323439"/>
          </a:xfrm>
          <a:prstGeom prst="rect">
            <a:avLst/>
          </a:prstGeom>
          <a:noFill/>
        </p:spPr>
        <p:txBody>
          <a:bodyPr wrap="square" rtlCol="0">
            <a:spAutoFit/>
          </a:bodyPr>
          <a:lstStyle/>
          <a:p>
            <a:pPr marL="914400" indent="-914400" algn="l">
              <a:tabLst>
                <a:tab pos="568325" algn="l"/>
              </a:tabLst>
            </a:pPr>
            <a:r>
              <a:rPr lang="en-US" sz="2000" dirty="0" smtClean="0">
                <a:latin typeface="Arial Narrow" panose="020B0606020202030204" pitchFamily="34" charset="0"/>
              </a:rPr>
              <a:t>UPPER:	Effect of three different doses using b45f kernel and FBP. </a:t>
            </a:r>
          </a:p>
          <a:p>
            <a:pPr marL="914400" indent="-914400" algn="l"/>
            <a:r>
              <a:rPr lang="en-US" sz="2000" dirty="0" smtClean="0">
                <a:latin typeface="Arial Narrow" panose="020B0606020202030204" pitchFamily="34" charset="0"/>
              </a:rPr>
              <a:t>LOWER:  Effect of three different doses using I44f and IR.</a:t>
            </a:r>
            <a:endParaRPr lang="en-US" sz="2000" dirty="0">
              <a:latin typeface="Arial Narrow" panose="020B0606020202030204" pitchFamily="34" charset="0"/>
            </a:endParaRPr>
          </a:p>
        </p:txBody>
      </p:sp>
      <p:sp>
        <p:nvSpPr>
          <p:cNvPr id="29" name="TextBox 28"/>
          <p:cNvSpPr txBox="1"/>
          <p:nvPr/>
        </p:nvSpPr>
        <p:spPr>
          <a:xfrm>
            <a:off x="4779340" y="2401486"/>
            <a:ext cx="3739357" cy="400110"/>
          </a:xfrm>
          <a:prstGeom prst="rect">
            <a:avLst/>
          </a:prstGeom>
          <a:noFill/>
        </p:spPr>
        <p:txBody>
          <a:bodyPr wrap="none" rtlCol="0">
            <a:spAutoFit/>
          </a:bodyPr>
          <a:lstStyle/>
          <a:p>
            <a:pPr algn="l">
              <a:tabLst>
                <a:tab pos="1939925" algn="ctr"/>
                <a:tab pos="3311525" algn="ctr"/>
              </a:tabLst>
            </a:pPr>
            <a:r>
              <a:rPr lang="en-US" sz="2000" dirty="0" smtClean="0">
                <a:latin typeface="Arial Narrow" panose="020B0606020202030204" pitchFamily="34" charset="0"/>
              </a:rPr>
              <a:t>    100%	30%	10%</a:t>
            </a:r>
            <a:endParaRPr lang="en-US" sz="2000" dirty="0">
              <a:latin typeface="Arial Narrow" panose="020B0606020202030204" pitchFamily="34" charset="0"/>
            </a:endParaRPr>
          </a:p>
        </p:txBody>
      </p:sp>
      <p:sp>
        <p:nvSpPr>
          <p:cNvPr id="30" name="TextBox 29"/>
          <p:cNvSpPr txBox="1"/>
          <p:nvPr/>
        </p:nvSpPr>
        <p:spPr>
          <a:xfrm>
            <a:off x="4779340" y="4147907"/>
            <a:ext cx="3739357" cy="400110"/>
          </a:xfrm>
          <a:prstGeom prst="rect">
            <a:avLst/>
          </a:prstGeom>
          <a:noFill/>
        </p:spPr>
        <p:txBody>
          <a:bodyPr wrap="none" rtlCol="0">
            <a:spAutoFit/>
          </a:bodyPr>
          <a:lstStyle/>
          <a:p>
            <a:pPr algn="l">
              <a:tabLst>
                <a:tab pos="1939925" algn="ctr"/>
                <a:tab pos="3311525" algn="ctr"/>
              </a:tabLst>
            </a:pPr>
            <a:r>
              <a:rPr lang="en-US" sz="2000" dirty="0" smtClean="0">
                <a:latin typeface="Arial Narrow" panose="020B0606020202030204" pitchFamily="34" charset="0"/>
              </a:rPr>
              <a:t>    100%	30%	10%</a:t>
            </a:r>
            <a:endParaRPr lang="en-US" sz="2000" dirty="0">
              <a:latin typeface="Arial Narrow" panose="020B0606020202030204" pitchFamily="34" charset="0"/>
            </a:endParaRPr>
          </a:p>
        </p:txBody>
      </p:sp>
      <p:grpSp>
        <p:nvGrpSpPr>
          <p:cNvPr id="35" name="Group 34"/>
          <p:cNvGrpSpPr/>
          <p:nvPr/>
        </p:nvGrpSpPr>
        <p:grpSpPr>
          <a:xfrm>
            <a:off x="253973" y="1075886"/>
            <a:ext cx="1388400" cy="1376157"/>
            <a:chOff x="241616" y="1051172"/>
            <a:chExt cx="1388400" cy="1376157"/>
          </a:xfrm>
        </p:grpSpPr>
        <p:cxnSp>
          <p:nvCxnSpPr>
            <p:cNvPr id="32" name="Straight Connector 31"/>
            <p:cNvCxnSpPr/>
            <p:nvPr/>
          </p:nvCxnSpPr>
          <p:spPr bwMode="auto">
            <a:xfrm>
              <a:off x="241616" y="1051172"/>
              <a:ext cx="0" cy="1376157"/>
            </a:xfrm>
            <a:prstGeom prst="line">
              <a:avLst/>
            </a:prstGeom>
            <a:solidFill>
              <a:schemeClr val="accent1"/>
            </a:solidFill>
            <a:ln w="952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p:nvPr/>
          </p:nvCxnSpPr>
          <p:spPr bwMode="auto">
            <a:xfrm>
              <a:off x="241616" y="2427329"/>
              <a:ext cx="1388400" cy="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8" name="TextBox 37"/>
          <p:cNvSpPr txBox="1"/>
          <p:nvPr/>
        </p:nvSpPr>
        <p:spPr>
          <a:xfrm>
            <a:off x="369502" y="738578"/>
            <a:ext cx="3652410" cy="461665"/>
          </a:xfrm>
          <a:prstGeom prst="rect">
            <a:avLst/>
          </a:prstGeom>
          <a:noFill/>
        </p:spPr>
        <p:txBody>
          <a:bodyPr wrap="none" rtlCol="0">
            <a:spAutoFit/>
          </a:bodyPr>
          <a:lstStyle/>
          <a:p>
            <a:pPr algn="ctr"/>
            <a:r>
              <a:rPr lang="en-US" dirty="0">
                <a:latin typeface="Arial Narrow" panose="020B0606020202030204" pitchFamily="34" charset="0"/>
              </a:rPr>
              <a:t>Homogeneous Water Phantom</a:t>
            </a:r>
            <a:endParaRPr lang="en-US" dirty="0"/>
          </a:p>
        </p:txBody>
      </p:sp>
      <p:sp>
        <p:nvSpPr>
          <p:cNvPr id="39" name="TextBox 38"/>
          <p:cNvSpPr txBox="1"/>
          <p:nvPr/>
        </p:nvSpPr>
        <p:spPr>
          <a:xfrm>
            <a:off x="5062686" y="658156"/>
            <a:ext cx="3172663" cy="461665"/>
          </a:xfrm>
          <a:prstGeom prst="rect">
            <a:avLst/>
          </a:prstGeom>
          <a:noFill/>
        </p:spPr>
        <p:txBody>
          <a:bodyPr wrap="none" rtlCol="0">
            <a:spAutoFit/>
          </a:bodyPr>
          <a:lstStyle/>
          <a:p>
            <a:pPr algn="ctr"/>
            <a:r>
              <a:rPr lang="en-US" dirty="0">
                <a:latin typeface="Arial Narrow" panose="020B0606020202030204" pitchFamily="34" charset="0"/>
              </a:rPr>
              <a:t>Lung nodule segmentation</a:t>
            </a:r>
          </a:p>
        </p:txBody>
      </p:sp>
      <p:sp>
        <p:nvSpPr>
          <p:cNvPr id="40" name="TextBox 39"/>
          <p:cNvSpPr txBox="1"/>
          <p:nvPr/>
        </p:nvSpPr>
        <p:spPr>
          <a:xfrm>
            <a:off x="1618326" y="2526949"/>
            <a:ext cx="1378904" cy="338554"/>
          </a:xfrm>
          <a:prstGeom prst="rect">
            <a:avLst/>
          </a:prstGeom>
          <a:noFill/>
        </p:spPr>
        <p:txBody>
          <a:bodyPr wrap="none" rtlCol="0">
            <a:spAutoFit/>
          </a:bodyPr>
          <a:lstStyle/>
          <a:p>
            <a:r>
              <a:rPr lang="en-US" sz="1600" dirty="0" smtClean="0">
                <a:latin typeface="Arial Narrow" panose="020B0606020202030204" pitchFamily="34" charset="0"/>
              </a:rPr>
              <a:t>Diagnostic dose</a:t>
            </a:r>
            <a:endParaRPr lang="en-US" sz="1600" dirty="0">
              <a:latin typeface="Arial Narrow" panose="020B0606020202030204" pitchFamily="34" charset="0"/>
            </a:endParaRPr>
          </a:p>
        </p:txBody>
      </p:sp>
      <p:sp>
        <p:nvSpPr>
          <p:cNvPr id="41" name="TextBox 40"/>
          <p:cNvSpPr txBox="1"/>
          <p:nvPr/>
        </p:nvSpPr>
        <p:spPr>
          <a:xfrm>
            <a:off x="1658104" y="4273137"/>
            <a:ext cx="1313181" cy="338554"/>
          </a:xfrm>
          <a:prstGeom prst="rect">
            <a:avLst/>
          </a:prstGeom>
          <a:noFill/>
        </p:spPr>
        <p:txBody>
          <a:bodyPr wrap="none" rtlCol="0">
            <a:spAutoFit/>
          </a:bodyPr>
          <a:lstStyle/>
          <a:p>
            <a:r>
              <a:rPr lang="en-US" sz="1600" dirty="0" smtClean="0">
                <a:latin typeface="Arial Narrow" panose="020B0606020202030204" pitchFamily="34" charset="0"/>
              </a:rPr>
              <a:t>Low dose dose</a:t>
            </a:r>
            <a:endParaRPr lang="en-US" sz="1600" dirty="0">
              <a:latin typeface="Arial Narrow" panose="020B0606020202030204" pitchFamily="34" charset="0"/>
            </a:endParaRPr>
          </a:p>
        </p:txBody>
      </p:sp>
      <p:sp>
        <p:nvSpPr>
          <p:cNvPr id="42" name="TextBox 41"/>
          <p:cNvSpPr txBox="1"/>
          <p:nvPr/>
        </p:nvSpPr>
        <p:spPr>
          <a:xfrm>
            <a:off x="5017614" y="6498396"/>
            <a:ext cx="4126386" cy="369332"/>
          </a:xfrm>
          <a:prstGeom prst="rect">
            <a:avLst/>
          </a:prstGeom>
          <a:noFill/>
        </p:spPr>
        <p:txBody>
          <a:bodyPr wrap="none" rtlCol="0">
            <a:spAutoFit/>
          </a:bodyPr>
          <a:lstStyle/>
          <a:p>
            <a:r>
              <a:rPr lang="en-US" sz="1800" b="1" dirty="0" smtClean="0">
                <a:latin typeface="Arial Narrow" panose="020B0606020202030204" pitchFamily="34" charset="0"/>
              </a:rPr>
              <a:t>Lo P et al.  Med </a:t>
            </a:r>
            <a:r>
              <a:rPr lang="en-US" sz="1800" b="1" dirty="0" err="1" smtClean="0">
                <a:latin typeface="Arial Narrow" panose="020B0606020202030204" pitchFamily="34" charset="0"/>
              </a:rPr>
              <a:t>Phys</a:t>
            </a:r>
            <a:r>
              <a:rPr lang="en-US" sz="1800" b="1" dirty="0" smtClean="0">
                <a:latin typeface="Arial Narrow" panose="020B0606020202030204" pitchFamily="34" charset="0"/>
              </a:rPr>
              <a:t> 2016; 43(8):4854-4865.</a:t>
            </a:r>
            <a:endParaRPr lang="en-US" sz="1800" b="1" dirty="0">
              <a:latin typeface="Arial Narrow" panose="020B0606020202030204" pitchFamily="34" charset="0"/>
            </a:endParaRPr>
          </a:p>
        </p:txBody>
      </p:sp>
    </p:spTree>
    <p:extLst>
      <p:ext uri="{BB962C8B-B14F-4D97-AF65-F5344CB8AC3E}">
        <p14:creationId xmlns:p14="http://schemas.microsoft.com/office/powerpoint/2010/main" val="19409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7" name="Title 1"/>
          <p:cNvSpPr>
            <a:spLocks noGrp="1"/>
          </p:cNvSpPr>
          <p:nvPr>
            <p:ph type="title"/>
          </p:nvPr>
        </p:nvSpPr>
        <p:spPr/>
        <p:txBody>
          <a:bodyPr/>
          <a:lstStyle/>
          <a:p>
            <a:r>
              <a:rPr lang="en-US" altLang="en-US" sz="2800" dirty="0" smtClean="0"/>
              <a:t>Semantic features in screen-eligible patients</a:t>
            </a:r>
          </a:p>
        </p:txBody>
      </p:sp>
      <p:sp>
        <p:nvSpPr>
          <p:cNvPr id="5" name="Content Placeholder 4"/>
          <p:cNvSpPr>
            <a:spLocks noGrp="1"/>
          </p:cNvSpPr>
          <p:nvPr>
            <p:ph idx="4294967295"/>
          </p:nvPr>
        </p:nvSpPr>
        <p:spPr>
          <a:xfrm>
            <a:off x="259492" y="1270172"/>
            <a:ext cx="8625016" cy="4621213"/>
          </a:xfrm>
        </p:spPr>
        <p:txBody>
          <a:bodyPr/>
          <a:lstStyle/>
          <a:p>
            <a:pPr marL="0" indent="0" algn="ctr">
              <a:buNone/>
              <a:defRPr/>
            </a:pPr>
            <a:r>
              <a:rPr lang="en-US" sz="2400" dirty="0" smtClean="0">
                <a:latin typeface="Arial Narrow" panose="020B0606020202030204" pitchFamily="34" charset="0"/>
              </a:rPr>
              <a:t>Consecutive individuals undergoing percutaneous lung biopsy (80%) or </a:t>
            </a:r>
            <a:br>
              <a:rPr lang="en-US" sz="2400" dirty="0" smtClean="0">
                <a:latin typeface="Arial Narrow" panose="020B0606020202030204" pitchFamily="34" charset="0"/>
              </a:rPr>
            </a:br>
            <a:r>
              <a:rPr lang="en-US" sz="2400" dirty="0" smtClean="0">
                <a:latin typeface="Arial Narrow" panose="020B0606020202030204" pitchFamily="34" charset="0"/>
              </a:rPr>
              <a:t>being followed for indeterminate nodules (20%) </a:t>
            </a:r>
          </a:p>
          <a:p>
            <a:pPr>
              <a:lnSpc>
                <a:spcPct val="100000"/>
              </a:lnSpc>
              <a:spcBef>
                <a:spcPts val="1600"/>
              </a:spcBef>
              <a:spcAft>
                <a:spcPts val="0"/>
              </a:spcAft>
              <a:defRPr/>
            </a:pPr>
            <a:r>
              <a:rPr lang="en-US" sz="2400" dirty="0" smtClean="0">
                <a:solidFill>
                  <a:schemeClr val="tx1"/>
                </a:solidFill>
                <a:latin typeface="Arial Narrow" panose="020B0606020202030204" pitchFamily="34" charset="0"/>
              </a:rPr>
              <a:t>Age ≥ 50 | ever smokers | 6-27 mm mean diameter | FU &gt; 2 years</a:t>
            </a:r>
          </a:p>
          <a:p>
            <a:pPr>
              <a:lnSpc>
                <a:spcPct val="100000"/>
              </a:lnSpc>
              <a:spcBef>
                <a:spcPts val="1600"/>
              </a:spcBef>
              <a:defRPr/>
            </a:pPr>
            <a:r>
              <a:rPr lang="en-US" sz="2400" dirty="0" smtClean="0">
                <a:solidFill>
                  <a:schemeClr val="tx1"/>
                </a:solidFill>
                <a:latin typeface="Arial Narrow" panose="020B0606020202030204" pitchFamily="34" charset="0"/>
              </a:rPr>
              <a:t>N = 146 | 50 benign, 90 NSCLC, 6 well differentiated neuroendocrine</a:t>
            </a:r>
          </a:p>
          <a:p>
            <a:pPr>
              <a:defRPr/>
            </a:pPr>
            <a:r>
              <a:rPr lang="en-US" dirty="0" smtClean="0">
                <a:solidFill>
                  <a:schemeClr val="tx1"/>
                </a:solidFill>
                <a:latin typeface="Arial Narrow" panose="020B0606020202030204" pitchFamily="34" charset="0"/>
              </a:rPr>
              <a:t>Parsimonious logistic regression model</a:t>
            </a:r>
            <a:endParaRPr lang="en-US" sz="2400" dirty="0">
              <a:solidFill>
                <a:schemeClr val="tx1"/>
              </a:solidFill>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89778912"/>
              </p:ext>
            </p:extLst>
          </p:nvPr>
        </p:nvGraphicFramePr>
        <p:xfrm>
          <a:off x="1606556" y="4069158"/>
          <a:ext cx="5334000" cy="216408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629055">
                  <a:extLst>
                    <a:ext uri="{9D8B030D-6E8A-4147-A177-3AD203B41FA5}">
                      <a16:colId xmlns:a16="http://schemas.microsoft.com/office/drawing/2014/main" val="20001"/>
                    </a:ext>
                  </a:extLst>
                </a:gridCol>
                <a:gridCol w="1047345">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228600">
                <a:tc>
                  <a:txBody>
                    <a:bodyPr/>
                    <a:lstStyle/>
                    <a:p>
                      <a:r>
                        <a:rPr lang="en-US" sz="1600" b="1" dirty="0" smtClean="0">
                          <a:solidFill>
                            <a:schemeClr val="bg1"/>
                          </a:solidFill>
                          <a:latin typeface="Arial Narrow" panose="020B0606020202030204" pitchFamily="34" charset="0"/>
                        </a:rPr>
                        <a:t>Clinical &amp; Semantic Features</a:t>
                      </a:r>
                      <a:endParaRPr lang="en-US" sz="1600" b="1" dirty="0">
                        <a:solidFill>
                          <a:schemeClr val="bg1"/>
                        </a:solidFill>
                        <a:latin typeface="Arial Narrow" panose="020B0606020202030204" pitchFamily="34" charset="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600" b="1" dirty="0" smtClean="0">
                          <a:solidFill>
                            <a:schemeClr val="bg1"/>
                          </a:solidFill>
                          <a:latin typeface="Arial Narrow" panose="020B0606020202030204" pitchFamily="34" charset="0"/>
                        </a:rPr>
                        <a:t>OR</a:t>
                      </a:r>
                      <a:endParaRPr lang="en-US" sz="1600" b="1" dirty="0">
                        <a:solidFill>
                          <a:schemeClr val="bg1"/>
                        </a:solidFill>
                        <a:latin typeface="Arial Narrow" panose="020B0606020202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600" b="1" dirty="0" smtClean="0">
                          <a:solidFill>
                            <a:schemeClr val="bg1"/>
                          </a:solidFill>
                          <a:latin typeface="Arial Narrow" panose="020B0606020202030204" pitchFamily="34" charset="0"/>
                        </a:rPr>
                        <a:t>95% CI</a:t>
                      </a:r>
                      <a:endParaRPr lang="en-US" sz="1600" b="1" dirty="0">
                        <a:solidFill>
                          <a:schemeClr val="bg1"/>
                        </a:solidFill>
                        <a:latin typeface="Arial Narrow" panose="020B0606020202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600" b="1" dirty="0" smtClean="0">
                          <a:solidFill>
                            <a:schemeClr val="bg1"/>
                          </a:solidFill>
                          <a:latin typeface="Arial Narrow" panose="020B0606020202030204" pitchFamily="34" charset="0"/>
                        </a:rPr>
                        <a:t>P-value</a:t>
                      </a:r>
                      <a:endParaRPr lang="en-US" sz="1600" b="1" dirty="0">
                        <a:solidFill>
                          <a:schemeClr val="bg1"/>
                        </a:solidFill>
                        <a:latin typeface="Arial Narrow" panose="020B060602020203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121920">
                <a:tc>
                  <a:txBody>
                    <a:bodyPr/>
                    <a:lstStyle/>
                    <a:p>
                      <a:r>
                        <a:rPr lang="en-US" sz="1400" b="1" dirty="0" smtClean="0">
                          <a:latin typeface="Arial Narrow" panose="020B0606020202030204" pitchFamily="34" charset="0"/>
                        </a:rPr>
                        <a:t>Age (per 1 year increment)</a:t>
                      </a:r>
                      <a:endParaRPr lang="en-US" sz="1400" b="1" dirty="0">
                        <a:latin typeface="Arial Narrow" panose="020B0606020202030204" pitchFamily="34" charset="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1.061</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1.007-1.118</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0.027</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1920">
                <a:tc>
                  <a:txBody>
                    <a:bodyPr/>
                    <a:lstStyle/>
                    <a:p>
                      <a:r>
                        <a:rPr lang="en-US" sz="1400" b="1" dirty="0" smtClean="0">
                          <a:latin typeface="Arial Narrow" panose="020B0606020202030204" pitchFamily="34" charset="0"/>
                        </a:rPr>
                        <a:t>Nodule size per mm</a:t>
                      </a:r>
                      <a:endParaRPr lang="en-US" sz="1400" b="1" dirty="0">
                        <a:latin typeface="Arial Narrow" panose="020B0606020202030204" pitchFamily="34" charset="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1.12</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1.053-1.211</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0.001</a:t>
                      </a: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1920">
                <a:tc>
                  <a:txBody>
                    <a:bodyPr/>
                    <a:lstStyle/>
                    <a:p>
                      <a:r>
                        <a:rPr lang="en-US" sz="1400" b="1" dirty="0" smtClean="0">
                          <a:latin typeface="Arial Narrow" panose="020B0606020202030204" pitchFamily="34" charset="0"/>
                        </a:rPr>
                        <a:t>Consistency (sub-solid vs. solid)</a:t>
                      </a:r>
                      <a:endParaRPr lang="en-US" sz="1400" b="1" dirty="0">
                        <a:latin typeface="Arial Narrow" panose="020B0606020202030204" pitchFamily="34" charset="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3.579</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1.162-11.020</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0.026</a:t>
                      </a: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1920">
                <a:tc>
                  <a:txBody>
                    <a:bodyPr/>
                    <a:lstStyle/>
                    <a:p>
                      <a:r>
                        <a:rPr lang="en-US" sz="1400" b="1" dirty="0" smtClean="0">
                          <a:latin typeface="Arial Narrow" panose="020B0606020202030204" pitchFamily="34" charset="0"/>
                        </a:rPr>
                        <a:t>Margin (non-smooth vs. smooth)</a:t>
                      </a:r>
                      <a:endParaRPr lang="en-US" sz="1400" b="1" dirty="0">
                        <a:latin typeface="Arial Narrow" panose="020B0606020202030204" pitchFamily="34" charset="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3.538</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1.201-10.424</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0.022</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1920">
                <a:tc>
                  <a:txBody>
                    <a:bodyPr/>
                    <a:lstStyle/>
                    <a:p>
                      <a:r>
                        <a:rPr lang="en-US" sz="1400" b="1" dirty="0" smtClean="0">
                          <a:latin typeface="Arial Narrow" panose="020B0606020202030204" pitchFamily="34" charset="0"/>
                        </a:rPr>
                        <a:t>Radiologist suspicion</a:t>
                      </a:r>
                      <a:endParaRPr lang="en-US" sz="1400" b="1" dirty="0">
                        <a:latin typeface="Arial Narrow" panose="020B0606020202030204" pitchFamily="34" charset="0"/>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3.050</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1.942-4.791</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Narrow" panose="020B0606020202030204" pitchFamily="34" charset="0"/>
                        </a:rPr>
                        <a:t>0.000</a:t>
                      </a:r>
                      <a:endParaRPr lang="en-US" sz="1400" b="1" dirty="0">
                        <a:latin typeface="Arial Narrow" panose="020B0606020202030204" pitchFamily="34" charset="0"/>
                      </a:endParaRPr>
                    </a:p>
                  </a:txBody>
                  <a:tcPr marL="27432" marR="27432">
                    <a:lnL w="12700" cap="flat" cmpd="sng" algn="ctr">
                      <a:solidFill>
                        <a:schemeClr val="bg1">
                          <a:lumMod val="50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1920">
                <a:tc gridSpan="4">
                  <a:txBody>
                    <a:bodyPr/>
                    <a:lstStyle/>
                    <a:p>
                      <a:r>
                        <a:rPr lang="en-US" sz="1400" b="1" baseline="0" dirty="0" smtClean="0">
                          <a:solidFill>
                            <a:schemeClr val="tx1"/>
                          </a:solidFill>
                          <a:latin typeface="Arial Narrow" panose="020B0606020202030204" pitchFamily="34" charset="0"/>
                          <a:cs typeface="Arial" panose="020B0604020202020204" pitchFamily="34" charset="0"/>
                        </a:rPr>
                        <a:t>NPV = 86.84  |  PPV = 84.26  |   AUC = 0.90 (95% CI = 0.83-0.95)</a:t>
                      </a:r>
                      <a:endParaRPr lang="en-US" sz="1400" b="1" dirty="0">
                        <a:solidFill>
                          <a:schemeClr val="tx1"/>
                        </a:solidFill>
                        <a:latin typeface="Arial Narrow" panose="020B0606020202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p>
                  </a:txBody>
                  <a:tcPr marL="27432" marR="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1400" b="1" dirty="0"/>
                    </a:p>
                  </a:txBody>
                  <a:tcPr marL="27432" marR="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1400" b="1" dirty="0"/>
                    </a:p>
                  </a:txBody>
                  <a:tcPr marL="27432" marR="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802270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25"/>
            <a:ext cx="8229600" cy="665463"/>
          </a:xfrm>
        </p:spPr>
        <p:txBody>
          <a:bodyPr/>
          <a:lstStyle/>
          <a:p>
            <a:pPr>
              <a:defRPr/>
            </a:pPr>
            <a:r>
              <a:rPr lang="en-US" sz="3200" dirty="0" smtClean="0">
                <a:solidFill>
                  <a:schemeClr val="tx1"/>
                </a:solidFill>
              </a:rPr>
              <a:t>Quantitative feature analysis</a:t>
            </a:r>
            <a:endParaRPr lang="en-US" sz="3200" dirty="0">
              <a:solidFill>
                <a:schemeClr val="tx1"/>
              </a:solidFill>
            </a:endParaRPr>
          </a:p>
        </p:txBody>
      </p:sp>
      <p:sp>
        <p:nvSpPr>
          <p:cNvPr id="3" name="Content Placeholder 2"/>
          <p:cNvSpPr>
            <a:spLocks noGrp="1"/>
          </p:cNvSpPr>
          <p:nvPr>
            <p:ph idx="1"/>
          </p:nvPr>
        </p:nvSpPr>
        <p:spPr>
          <a:xfrm>
            <a:off x="457200" y="1219200"/>
            <a:ext cx="8610600" cy="4525963"/>
          </a:xfrm>
        </p:spPr>
        <p:txBody>
          <a:bodyPr/>
          <a:lstStyle/>
          <a:p>
            <a:pPr marL="0" indent="0" algn="ctr">
              <a:buNone/>
              <a:defRPr/>
            </a:pPr>
            <a:r>
              <a:rPr lang="en-US" sz="2400" dirty="0" smtClean="0"/>
              <a:t>Consecutive </a:t>
            </a:r>
            <a:r>
              <a:rPr lang="en-US" sz="2400" dirty="0"/>
              <a:t>individuals undergoing percutaneous lung biopsy (80%) or </a:t>
            </a:r>
            <a:r>
              <a:rPr lang="en-US" sz="2400" dirty="0" smtClean="0"/>
              <a:t/>
            </a:r>
            <a:br>
              <a:rPr lang="en-US" sz="2400" dirty="0" smtClean="0"/>
            </a:br>
            <a:r>
              <a:rPr lang="en-US" sz="2400" dirty="0" smtClean="0"/>
              <a:t>being </a:t>
            </a:r>
            <a:r>
              <a:rPr lang="en-US" sz="2400" dirty="0"/>
              <a:t>followed for indeterminate nodules (20%) </a:t>
            </a:r>
          </a:p>
          <a:p>
            <a:pPr>
              <a:buClrTx/>
              <a:defRPr/>
            </a:pPr>
            <a:r>
              <a:rPr lang="en-US" sz="2400" dirty="0" smtClean="0">
                <a:solidFill>
                  <a:schemeClr val="tx1"/>
                </a:solidFill>
              </a:rPr>
              <a:t>Segmentation:  Automated, semi-automated, manual</a:t>
            </a:r>
          </a:p>
          <a:p>
            <a:pPr>
              <a:buClrTx/>
              <a:defRPr/>
            </a:pPr>
            <a:r>
              <a:rPr lang="en-US" sz="2400" dirty="0" smtClean="0">
                <a:solidFill>
                  <a:schemeClr val="tx1"/>
                </a:solidFill>
              </a:rPr>
              <a:t>1000 </a:t>
            </a:r>
            <a:r>
              <a:rPr lang="en-US" sz="2400" dirty="0" smtClean="0">
                <a:solidFill>
                  <a:schemeClr val="tx1"/>
                </a:solidFill>
                <a:sym typeface="Wingdings"/>
              </a:rPr>
              <a:t> 18 features (sequential forward floating selection with 20-fold cross-over sampling)</a:t>
            </a:r>
          </a:p>
          <a:p>
            <a:pPr>
              <a:buClrTx/>
              <a:defRPr/>
            </a:pPr>
            <a:r>
              <a:rPr lang="en-US" sz="2400" dirty="0" smtClean="0">
                <a:solidFill>
                  <a:schemeClr val="tx1"/>
                </a:solidFill>
                <a:sym typeface="Wingdings"/>
              </a:rPr>
              <a:t>5 texture features using logistic regression with back feature selection</a:t>
            </a:r>
            <a:endParaRPr lang="en-US" sz="24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06101230"/>
              </p:ext>
            </p:extLst>
          </p:nvPr>
        </p:nvGraphicFramePr>
        <p:xfrm>
          <a:off x="1703022" y="4024988"/>
          <a:ext cx="5334000" cy="218012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110574">
                  <a:extLst>
                    <a:ext uri="{9D8B030D-6E8A-4147-A177-3AD203B41FA5}">
                      <a16:colId xmlns:a16="http://schemas.microsoft.com/office/drawing/2014/main" val="20002"/>
                    </a:ext>
                  </a:extLst>
                </a:gridCol>
                <a:gridCol w="718226">
                  <a:extLst>
                    <a:ext uri="{9D8B030D-6E8A-4147-A177-3AD203B41FA5}">
                      <a16:colId xmlns:a16="http://schemas.microsoft.com/office/drawing/2014/main" val="20003"/>
                    </a:ext>
                  </a:extLst>
                </a:gridCol>
              </a:tblGrid>
              <a:tr h="351252">
                <a:tc>
                  <a:txBody>
                    <a:bodyPr/>
                    <a:lstStyle/>
                    <a:p>
                      <a:r>
                        <a:rPr lang="en-US" sz="1600" dirty="0" smtClean="0">
                          <a:solidFill>
                            <a:schemeClr val="bg1"/>
                          </a:solidFill>
                          <a:latin typeface="Arial Narrow" panose="020B0606020202030204" pitchFamily="34" charset="0"/>
                        </a:rPr>
                        <a:t>Quantitative Features</a:t>
                      </a:r>
                      <a:endParaRPr lang="en-US" sz="1600" dirty="0">
                        <a:solidFill>
                          <a:schemeClr val="bg1"/>
                        </a:solidFill>
                        <a:latin typeface="Arial Narrow" panose="020B0606020202030204" pitchFamily="34" charset="0"/>
                      </a:endParaRPr>
                    </a:p>
                  </a:txBody>
                  <a:tcPr marT="45726" marB="45726">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600" dirty="0" smtClean="0">
                          <a:solidFill>
                            <a:schemeClr val="bg1"/>
                          </a:solidFill>
                          <a:latin typeface="Arial Narrow" panose="020B0606020202030204" pitchFamily="34" charset="0"/>
                        </a:rPr>
                        <a:t>OR</a:t>
                      </a:r>
                      <a:endParaRPr lang="en-US" sz="1600" dirty="0">
                        <a:solidFill>
                          <a:schemeClr val="bg1"/>
                        </a:solidFill>
                        <a:latin typeface="Arial Narrow" panose="020B0606020202030204" pitchFamily="34" charset="0"/>
                      </a:endParaRPr>
                    </a:p>
                  </a:txBody>
                  <a:tcPr marR="27432" marT="45726" marB="2743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600" dirty="0" smtClean="0">
                          <a:solidFill>
                            <a:schemeClr val="bg1"/>
                          </a:solidFill>
                          <a:latin typeface="Arial Narrow" panose="020B0606020202030204" pitchFamily="34" charset="0"/>
                        </a:rPr>
                        <a:t>95% CI</a:t>
                      </a:r>
                      <a:endParaRPr lang="en-US" sz="1600" dirty="0">
                        <a:solidFill>
                          <a:schemeClr val="bg1"/>
                        </a:solidFill>
                        <a:latin typeface="Arial Narrow" panose="020B0606020202030204" pitchFamily="34" charset="0"/>
                      </a:endParaRPr>
                    </a:p>
                  </a:txBody>
                  <a:tcPr marR="27432" marT="45726" marB="2743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400" dirty="0" smtClean="0">
                          <a:solidFill>
                            <a:schemeClr val="bg1"/>
                          </a:solidFill>
                          <a:latin typeface="Arial Narrow" panose="020B0606020202030204" pitchFamily="34" charset="0"/>
                        </a:rPr>
                        <a:t>P-value</a:t>
                      </a:r>
                      <a:endParaRPr lang="en-US" sz="1400" dirty="0">
                        <a:solidFill>
                          <a:schemeClr val="bg1"/>
                        </a:solidFill>
                        <a:latin typeface="Arial Narrow" panose="020B0606020202030204" pitchFamily="34" charset="0"/>
                      </a:endParaRPr>
                    </a:p>
                  </a:txBody>
                  <a:tcPr marR="27432" marT="45726" marB="27436">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298323">
                <a:tc>
                  <a:txBody>
                    <a:bodyPr/>
                    <a:lstStyle/>
                    <a:p>
                      <a:r>
                        <a:rPr lang="en-US" sz="1400" b="1" dirty="0" err="1" smtClean="0">
                          <a:solidFill>
                            <a:schemeClr val="accent4">
                              <a:lumMod val="10000"/>
                            </a:schemeClr>
                          </a:solidFill>
                          <a:latin typeface="Arial Narrow" panose="020B0606020202030204" pitchFamily="34" charset="0"/>
                        </a:rPr>
                        <a:t>QMBLobness</a:t>
                      </a:r>
                      <a:r>
                        <a:rPr lang="en-US" sz="1400" b="1" dirty="0" smtClean="0">
                          <a:solidFill>
                            <a:schemeClr val="accent4">
                              <a:lumMod val="10000"/>
                            </a:schemeClr>
                          </a:solidFill>
                          <a:latin typeface="Arial Narrow" panose="020B0606020202030204" pitchFamily="34" charset="0"/>
                        </a:rPr>
                        <a:t> 40_skewness</a:t>
                      </a:r>
                      <a:endParaRPr lang="en-US" sz="1400" b="1" dirty="0">
                        <a:solidFill>
                          <a:schemeClr val="accent4">
                            <a:lumMod val="10000"/>
                          </a:schemeClr>
                        </a:solidFill>
                        <a:latin typeface="Arial Narrow" panose="020B0606020202030204" pitchFamily="34" charset="0"/>
                      </a:endParaRPr>
                    </a:p>
                  </a:txBody>
                  <a:tcPr marL="27432" marR="27432" marT="45726" marB="45726">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-1.997</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-3.178-</a:t>
                      </a:r>
                      <a:r>
                        <a:rPr lang="en-US" sz="1400" b="1" baseline="0" dirty="0" smtClean="0">
                          <a:solidFill>
                            <a:schemeClr val="accent4">
                              <a:lumMod val="10000"/>
                            </a:schemeClr>
                          </a:solidFill>
                          <a:latin typeface="Arial Narrow" panose="020B0606020202030204" pitchFamily="34" charset="0"/>
                        </a:rPr>
                        <a:t> -</a:t>
                      </a:r>
                      <a:r>
                        <a:rPr lang="en-US" sz="1400" b="1" dirty="0" smtClean="0">
                          <a:solidFill>
                            <a:schemeClr val="accent4">
                              <a:lumMod val="10000"/>
                            </a:schemeClr>
                          </a:solidFill>
                          <a:latin typeface="Arial Narrow" panose="020B0606020202030204" pitchFamily="34" charset="0"/>
                        </a:rPr>
                        <a:t>0.816</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0.001</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700">
                <a:tc>
                  <a:txBody>
                    <a:bodyPr/>
                    <a:lstStyle/>
                    <a:p>
                      <a:r>
                        <a:rPr lang="en-US" sz="1400" b="1" dirty="0" smtClean="0">
                          <a:solidFill>
                            <a:schemeClr val="accent4">
                              <a:lumMod val="10000"/>
                            </a:schemeClr>
                          </a:solidFill>
                          <a:latin typeface="Arial Narrow" panose="020B0606020202030204" pitchFamily="34" charset="0"/>
                        </a:rPr>
                        <a:t>QMLyy10_skewness</a:t>
                      </a:r>
                      <a:endParaRPr lang="en-US" sz="1400" b="1" dirty="0">
                        <a:solidFill>
                          <a:schemeClr val="accent4">
                            <a:lumMod val="10000"/>
                          </a:schemeClr>
                        </a:solidFill>
                        <a:latin typeface="Arial Narrow" panose="020B0606020202030204" pitchFamily="34" charset="0"/>
                      </a:endParaRPr>
                    </a:p>
                  </a:txBody>
                  <a:tcPr marL="27432" marR="27432" marT="45726" marB="45726">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1.547</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0.447-2.646</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0.006</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700">
                <a:tc>
                  <a:txBody>
                    <a:bodyPr/>
                    <a:lstStyle/>
                    <a:p>
                      <a:r>
                        <a:rPr lang="en-US" sz="1400" b="1" dirty="0" smtClean="0">
                          <a:solidFill>
                            <a:schemeClr val="accent4">
                              <a:lumMod val="10000"/>
                            </a:schemeClr>
                          </a:solidFill>
                          <a:latin typeface="Arial Narrow" panose="020B0606020202030204" pitchFamily="34" charset="0"/>
                        </a:rPr>
                        <a:t>QMSurfaceFrobeniusNorm10_kurtosis</a:t>
                      </a:r>
                      <a:endParaRPr lang="en-US" sz="1400" b="1" dirty="0">
                        <a:solidFill>
                          <a:schemeClr val="accent4">
                            <a:lumMod val="10000"/>
                          </a:schemeClr>
                        </a:solidFill>
                        <a:latin typeface="Arial Narrow" panose="020B0606020202030204" pitchFamily="34" charset="0"/>
                      </a:endParaRPr>
                    </a:p>
                  </a:txBody>
                  <a:tcPr marL="27432" marR="27432" marT="45726" marB="45726">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0.619</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0.170-1.069</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0.007</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700">
                <a:tc>
                  <a:txBody>
                    <a:bodyPr/>
                    <a:lstStyle/>
                    <a:p>
                      <a:r>
                        <a:rPr lang="en-US" sz="1400" b="1" dirty="0" smtClean="0">
                          <a:solidFill>
                            <a:schemeClr val="accent4">
                              <a:lumMod val="10000"/>
                            </a:schemeClr>
                          </a:solidFill>
                          <a:latin typeface="Arial Narrow" panose="020B0606020202030204" pitchFamily="34" charset="0"/>
                        </a:rPr>
                        <a:t>QMSurfaceGlcm32InfoCorrelationA</a:t>
                      </a:r>
                      <a:endParaRPr lang="en-US" sz="1400" b="1" dirty="0">
                        <a:solidFill>
                          <a:schemeClr val="accent4">
                            <a:lumMod val="10000"/>
                          </a:schemeClr>
                        </a:solidFill>
                        <a:latin typeface="Arial Narrow" panose="020B0606020202030204" pitchFamily="34" charset="0"/>
                      </a:endParaRPr>
                    </a:p>
                  </a:txBody>
                  <a:tcPr marL="27432" marR="27432" marT="45726" marB="45726">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24.015</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13.088-34.942</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0.000</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700">
                <a:tc>
                  <a:txBody>
                    <a:bodyPr/>
                    <a:lstStyle/>
                    <a:p>
                      <a:r>
                        <a:rPr lang="en-US" sz="1400" b="1" dirty="0" smtClean="0">
                          <a:solidFill>
                            <a:schemeClr val="accent4">
                              <a:lumMod val="10000"/>
                            </a:schemeClr>
                          </a:solidFill>
                          <a:latin typeface="Arial Narrow" panose="020B0606020202030204" pitchFamily="34" charset="0"/>
                        </a:rPr>
                        <a:t>QMSurfaceLz10_skewness</a:t>
                      </a:r>
                      <a:endParaRPr lang="en-US" sz="1400" b="1" dirty="0">
                        <a:solidFill>
                          <a:schemeClr val="accent4">
                            <a:lumMod val="10000"/>
                          </a:schemeClr>
                        </a:solidFill>
                        <a:latin typeface="Arial Narrow" panose="020B0606020202030204" pitchFamily="34" charset="0"/>
                      </a:endParaRPr>
                    </a:p>
                  </a:txBody>
                  <a:tcPr marL="27432" marR="27432" marT="45726" marB="45726">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-2.189</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-4.371- -0.007</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accent4">
                              <a:lumMod val="10000"/>
                            </a:schemeClr>
                          </a:solidFill>
                          <a:latin typeface="Arial Narrow" panose="020B0606020202030204" pitchFamily="34" charset="0"/>
                        </a:rPr>
                        <a:t>0.049</a:t>
                      </a: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700">
                <a:tc gridSpan="4">
                  <a:txBody>
                    <a:bodyPr/>
                    <a:lstStyle/>
                    <a:p>
                      <a:pPr algn="ctr"/>
                      <a:r>
                        <a:rPr lang="en-US" sz="1400" b="1" baseline="0" dirty="0" smtClean="0">
                          <a:solidFill>
                            <a:schemeClr val="tx1"/>
                          </a:solidFill>
                          <a:latin typeface="Arial Narrow" panose="020B0606020202030204" pitchFamily="34" charset="0"/>
                          <a:cs typeface="Arial" panose="020B0604020202020204" pitchFamily="34" charset="0"/>
                        </a:rPr>
                        <a:t>NPV = 73.81 | PPV = 81.73 | AUC = 0.86 (95% CI = 0.77-0.91)</a:t>
                      </a:r>
                      <a:endParaRPr lang="en-US" sz="1400" b="1" dirty="0">
                        <a:solidFill>
                          <a:schemeClr val="tx1"/>
                        </a:solidFill>
                        <a:latin typeface="Arial Narrow" panose="020B0606020202030204" pitchFamily="34" charset="0"/>
                      </a:endParaRPr>
                    </a:p>
                  </a:txBody>
                  <a:tcPr marL="27432" marR="27432" marT="45726" marB="45726">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solidFill>
                          <a:schemeClr val="accent4">
                            <a:lumMod val="10000"/>
                          </a:schemeClr>
                        </a:solidFill>
                        <a:latin typeface="Arial Narrow" panose="020B0606020202030204" pitchFamily="34" charset="0"/>
                      </a:endParaRPr>
                    </a:p>
                  </a:txBody>
                  <a:tcPr marL="27432" marR="27432" marT="45726" marB="45726">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516064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
            <a:ext cx="8229600" cy="622610"/>
          </a:xfrm>
        </p:spPr>
        <p:txBody>
          <a:bodyPr/>
          <a:lstStyle/>
          <a:p>
            <a:pPr>
              <a:defRPr/>
            </a:pPr>
            <a:r>
              <a:rPr lang="en-US" dirty="0" smtClean="0">
                <a:solidFill>
                  <a:schemeClr val="tx1"/>
                </a:solidFill>
              </a:rPr>
              <a:t>Semantic and </a:t>
            </a:r>
            <a:r>
              <a:rPr lang="en-US" dirty="0">
                <a:solidFill>
                  <a:schemeClr val="tx1"/>
                </a:solidFill>
              </a:rPr>
              <a:t>q</a:t>
            </a:r>
            <a:r>
              <a:rPr lang="en-US" dirty="0" smtClean="0">
                <a:solidFill>
                  <a:schemeClr val="tx1"/>
                </a:solidFill>
              </a:rPr>
              <a:t>uantitative performance</a:t>
            </a:r>
            <a:endParaRPr lang="en-US" dirty="0">
              <a:solidFill>
                <a:schemeClr val="tx1"/>
              </a:solidFill>
            </a:endParaRP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t="8067"/>
          <a:stretch>
            <a:fillRect/>
          </a:stretch>
        </p:blipFill>
        <p:spPr bwMode="auto">
          <a:xfrm>
            <a:off x="1828800" y="1219200"/>
            <a:ext cx="5715000" cy="508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59831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 using CNNs</a:t>
            </a:r>
            <a:endParaRPr lang="en-US" dirty="0"/>
          </a:p>
        </p:txBody>
      </p:sp>
      <p:sp>
        <p:nvSpPr>
          <p:cNvPr id="3" name="Content Placeholder 2"/>
          <p:cNvSpPr>
            <a:spLocks noGrp="1"/>
          </p:cNvSpPr>
          <p:nvPr>
            <p:ph idx="1"/>
          </p:nvPr>
        </p:nvSpPr>
        <p:spPr>
          <a:xfrm>
            <a:off x="302678" y="1339403"/>
            <a:ext cx="8668327" cy="4633978"/>
          </a:xfrm>
        </p:spPr>
        <p:txBody>
          <a:bodyPr/>
          <a:lstStyle/>
          <a:p>
            <a:r>
              <a:rPr lang="en-US" sz="2400" dirty="0" smtClean="0"/>
              <a:t>Nonlinear alternative to ad hoc descriptors for pattern recognition</a:t>
            </a:r>
            <a:br>
              <a:rPr lang="en-US" sz="2400" dirty="0" smtClean="0"/>
            </a:br>
            <a:r>
              <a:rPr lang="en-US" sz="2400" b="1" dirty="0" smtClean="0"/>
              <a:t>Input</a:t>
            </a:r>
            <a:r>
              <a:rPr lang="en-US" sz="2400" dirty="0" smtClean="0"/>
              <a:t> is the image </a:t>
            </a:r>
            <a:br>
              <a:rPr lang="en-US" sz="2400" dirty="0" smtClean="0"/>
            </a:br>
            <a:r>
              <a:rPr lang="en-US" sz="2400" b="1" dirty="0" smtClean="0"/>
              <a:t>Output</a:t>
            </a:r>
            <a:r>
              <a:rPr lang="en-US" sz="2400" dirty="0" smtClean="0"/>
              <a:t> is prediction of indolent vs. aggressive | benign vs. malignant</a:t>
            </a:r>
          </a:p>
          <a:p>
            <a:r>
              <a:rPr lang="en-US" sz="2400" dirty="0" smtClean="0"/>
              <a:t>Learns from the raw data itself:  minimal preprocessing</a:t>
            </a:r>
          </a:p>
          <a:p>
            <a:r>
              <a:rPr lang="en-US" sz="2400" dirty="0" smtClean="0"/>
              <a:t>Not dependent on segmentation</a:t>
            </a:r>
          </a:p>
          <a:p>
            <a:r>
              <a:rPr lang="en-US" sz="2400" dirty="0" smtClean="0"/>
              <a:t>Relatively agnostic to image acquisition/reconstruction</a:t>
            </a:r>
          </a:p>
          <a:p>
            <a:r>
              <a:rPr lang="en-US" sz="2400" dirty="0" smtClean="0"/>
              <a:t>Requires LARGE data sets</a:t>
            </a:r>
          </a:p>
          <a:p>
            <a:r>
              <a:rPr lang="en-US" sz="2400" dirty="0" smtClean="0"/>
              <a:t>Several different architectures | transfer learning</a:t>
            </a:r>
            <a:endParaRPr lang="en-US" sz="2400" dirty="0"/>
          </a:p>
        </p:txBody>
      </p:sp>
    </p:spTree>
    <p:extLst>
      <p:ext uri="{BB962C8B-B14F-4D97-AF65-F5344CB8AC3E}">
        <p14:creationId xmlns:p14="http://schemas.microsoft.com/office/powerpoint/2010/main" val="3436095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937071" y="1326524"/>
            <a:ext cx="3820563" cy="3593206"/>
          </a:xfrm>
          <a:prstGeom prst="rect">
            <a:avLst/>
          </a:prstGeom>
          <a:solidFill>
            <a:schemeClr val="tx1"/>
          </a:solid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itle 1"/>
          <p:cNvSpPr>
            <a:spLocks noGrp="1"/>
          </p:cNvSpPr>
          <p:nvPr>
            <p:ph type="title"/>
          </p:nvPr>
        </p:nvSpPr>
        <p:spPr/>
        <p:txBody>
          <a:bodyPr/>
          <a:lstStyle/>
          <a:p>
            <a:r>
              <a:rPr lang="en-US" dirty="0" smtClean="0"/>
              <a:t>Data augmentation and scaling</a:t>
            </a:r>
            <a:endParaRPr lang="en-US" dirty="0"/>
          </a:p>
        </p:txBody>
      </p:sp>
      <p:pic>
        <p:nvPicPr>
          <p:cNvPr id="4" name="Picture 3"/>
          <p:cNvPicPr>
            <a:picLocks noChangeAspect="1"/>
          </p:cNvPicPr>
          <p:nvPr/>
        </p:nvPicPr>
        <p:blipFill>
          <a:blip r:embed="rId2"/>
          <a:stretch>
            <a:fillRect/>
          </a:stretch>
        </p:blipFill>
        <p:spPr>
          <a:xfrm>
            <a:off x="649283" y="2017241"/>
            <a:ext cx="3535441" cy="3542498"/>
          </a:xfrm>
          <a:prstGeom prst="rect">
            <a:avLst/>
          </a:prstGeom>
        </p:spPr>
      </p:pic>
      <p:grpSp>
        <p:nvGrpSpPr>
          <p:cNvPr id="5" name="Group 4"/>
          <p:cNvGrpSpPr/>
          <p:nvPr/>
        </p:nvGrpSpPr>
        <p:grpSpPr>
          <a:xfrm>
            <a:off x="5306562" y="1574455"/>
            <a:ext cx="3167643" cy="3118854"/>
            <a:chOff x="-3947224" y="5070989"/>
            <a:chExt cx="6991890" cy="7050541"/>
          </a:xfrm>
        </p:grpSpPr>
        <p:pic>
          <p:nvPicPr>
            <p:cNvPr id="6" name="Picture 5"/>
            <p:cNvPicPr>
              <a:picLocks noChangeAspect="1"/>
            </p:cNvPicPr>
            <p:nvPr/>
          </p:nvPicPr>
          <p:blipFill rotWithShape="1">
            <a:blip r:embed="rId3"/>
            <a:srcRect l="69656" t="22610" b="4855"/>
            <a:stretch/>
          </p:blipFill>
          <p:spPr>
            <a:xfrm>
              <a:off x="-3934752" y="9855407"/>
              <a:ext cx="6979418" cy="2266123"/>
            </a:xfrm>
            <a:prstGeom prst="rect">
              <a:avLst/>
            </a:prstGeom>
          </p:spPr>
        </p:pic>
        <p:pic>
          <p:nvPicPr>
            <p:cNvPr id="7" name="Picture 6"/>
            <p:cNvPicPr>
              <a:picLocks noChangeAspect="1"/>
            </p:cNvPicPr>
            <p:nvPr/>
          </p:nvPicPr>
          <p:blipFill rotWithShape="1">
            <a:blip r:embed="rId3"/>
            <a:srcRect l="34957" t="21459" r="34694" b="4734"/>
            <a:stretch/>
          </p:blipFill>
          <p:spPr>
            <a:xfrm>
              <a:off x="-3935896" y="7464712"/>
              <a:ext cx="6980562" cy="2305880"/>
            </a:xfrm>
            <a:prstGeom prst="rect">
              <a:avLst/>
            </a:prstGeom>
          </p:spPr>
        </p:pic>
        <p:pic>
          <p:nvPicPr>
            <p:cNvPr id="8" name="Picture 7"/>
            <p:cNvPicPr>
              <a:picLocks noChangeAspect="1"/>
            </p:cNvPicPr>
            <p:nvPr/>
          </p:nvPicPr>
          <p:blipFill rotWithShape="1">
            <a:blip r:embed="rId3"/>
            <a:srcRect l="245" t="21225" r="69507" b="3514"/>
            <a:stretch/>
          </p:blipFill>
          <p:spPr>
            <a:xfrm>
              <a:off x="-3947224" y="5070989"/>
              <a:ext cx="6957395" cy="2351315"/>
            </a:xfrm>
            <a:prstGeom prst="rect">
              <a:avLst/>
            </a:prstGeom>
          </p:spPr>
        </p:pic>
      </p:grpSp>
      <p:sp>
        <p:nvSpPr>
          <p:cNvPr id="9" name="TextBox 8"/>
          <p:cNvSpPr txBox="1"/>
          <p:nvPr/>
        </p:nvSpPr>
        <p:spPr>
          <a:xfrm>
            <a:off x="495946" y="5516451"/>
            <a:ext cx="4602997" cy="646331"/>
          </a:xfrm>
          <a:prstGeom prst="rect">
            <a:avLst/>
          </a:prstGeom>
          <a:noFill/>
        </p:spPr>
        <p:txBody>
          <a:bodyPr wrap="square" rtlCol="0">
            <a:spAutoFit/>
          </a:bodyPr>
          <a:lstStyle/>
          <a:p>
            <a:pPr algn="l"/>
            <a:r>
              <a:rPr lang="en-US" sz="1800" dirty="0" smtClean="0"/>
              <a:t>Data augmentation by generating orthogonal images as inputs into CNN</a:t>
            </a:r>
            <a:endParaRPr lang="en-US" sz="1800" dirty="0"/>
          </a:p>
        </p:txBody>
      </p:sp>
      <p:sp>
        <p:nvSpPr>
          <p:cNvPr id="10" name="TextBox 9"/>
          <p:cNvSpPr txBox="1"/>
          <p:nvPr/>
        </p:nvSpPr>
        <p:spPr>
          <a:xfrm>
            <a:off x="4937071" y="5054421"/>
            <a:ext cx="4014788" cy="1200329"/>
          </a:xfrm>
          <a:prstGeom prst="rect">
            <a:avLst/>
          </a:prstGeom>
          <a:noFill/>
        </p:spPr>
        <p:txBody>
          <a:bodyPr wrap="square" rtlCol="0">
            <a:spAutoFit/>
          </a:bodyPr>
          <a:lstStyle/>
          <a:p>
            <a:pPr algn="l"/>
            <a:r>
              <a:rPr lang="en-US" sz="1800" dirty="0" smtClean="0"/>
              <a:t>Scaling used to identify local pixel attenuations as well as larger context.</a:t>
            </a:r>
          </a:p>
          <a:p>
            <a:pPr algn="l"/>
            <a:r>
              <a:rPr lang="en-US" sz="1800" dirty="0" smtClean="0"/>
              <a:t>Scales here are all 64 x 64 at 10, 20, 40 mm</a:t>
            </a:r>
            <a:endParaRPr lang="en-US" sz="1800" dirty="0"/>
          </a:p>
        </p:txBody>
      </p:sp>
      <p:pic>
        <p:nvPicPr>
          <p:cNvPr id="11" name="Picture 10"/>
          <p:cNvPicPr>
            <a:picLocks noChangeAspect="1"/>
          </p:cNvPicPr>
          <p:nvPr/>
        </p:nvPicPr>
        <p:blipFill rotWithShape="1">
          <a:blip r:embed="rId4"/>
          <a:srcRect l="7956"/>
          <a:stretch/>
        </p:blipFill>
        <p:spPr>
          <a:xfrm>
            <a:off x="1161654" y="750416"/>
            <a:ext cx="2402205" cy="1266825"/>
          </a:xfrm>
          <a:prstGeom prst="rect">
            <a:avLst/>
          </a:prstGeom>
        </p:spPr>
      </p:pic>
      <p:sp>
        <p:nvSpPr>
          <p:cNvPr id="12" name="TextBox 11"/>
          <p:cNvSpPr txBox="1"/>
          <p:nvPr/>
        </p:nvSpPr>
        <p:spPr>
          <a:xfrm>
            <a:off x="1672082" y="6498396"/>
            <a:ext cx="7471918" cy="369332"/>
          </a:xfrm>
          <a:prstGeom prst="rect">
            <a:avLst/>
          </a:prstGeom>
          <a:noFill/>
        </p:spPr>
        <p:txBody>
          <a:bodyPr wrap="none" rtlCol="0">
            <a:spAutoFit/>
          </a:bodyPr>
          <a:lstStyle/>
          <a:p>
            <a:r>
              <a:rPr lang="en-US" sz="1800" b="1" dirty="0" err="1" smtClean="0">
                <a:latin typeface="Arial Narrow" panose="020B0606020202030204" pitchFamily="34" charset="0"/>
              </a:rPr>
              <a:t>Ciompi</a:t>
            </a:r>
            <a:r>
              <a:rPr lang="en-US" sz="1800" b="1" dirty="0" smtClean="0">
                <a:latin typeface="Arial Narrow" panose="020B0606020202030204" pitchFamily="34" charset="0"/>
              </a:rPr>
              <a:t> F et al.  Nature Scientific Reports 2017; </a:t>
            </a:r>
            <a:r>
              <a:rPr lang="en-US" sz="1800" b="1" dirty="0">
                <a:latin typeface="Arial Narrow" panose="020B0606020202030204" pitchFamily="34" charset="0"/>
              </a:rPr>
              <a:t>7:46479 | DOI: 10.1038/srep46479</a:t>
            </a:r>
            <a:r>
              <a:rPr lang="en-US" sz="1800" b="1" dirty="0" smtClean="0">
                <a:latin typeface="Arial Narrow" panose="020B0606020202030204" pitchFamily="34" charset="0"/>
              </a:rPr>
              <a:t> </a:t>
            </a:r>
            <a:endParaRPr lang="en-US" sz="1800" b="1" dirty="0">
              <a:latin typeface="Arial Narrow" panose="020B0606020202030204" pitchFamily="34" charset="0"/>
            </a:endParaRPr>
          </a:p>
        </p:txBody>
      </p:sp>
    </p:spTree>
    <p:extLst>
      <p:ext uri="{BB962C8B-B14F-4D97-AF65-F5344CB8AC3E}">
        <p14:creationId xmlns:p14="http://schemas.microsoft.com/office/powerpoint/2010/main" val="60601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2678" y="1339403"/>
            <a:ext cx="8581830" cy="4633978"/>
          </a:xfrm>
        </p:spPr>
        <p:txBody>
          <a:bodyPr/>
          <a:lstStyle/>
          <a:p>
            <a:pPr marL="0" indent="0">
              <a:buNone/>
            </a:pPr>
            <a:r>
              <a:rPr lang="en-US" dirty="0" smtClean="0"/>
              <a:t>Rationale and differences in approaches</a:t>
            </a:r>
          </a:p>
          <a:p>
            <a:r>
              <a:rPr lang="en-US" dirty="0" smtClean="0"/>
              <a:t>Semantic feature analysis</a:t>
            </a:r>
          </a:p>
          <a:p>
            <a:r>
              <a:rPr lang="en-US" dirty="0" smtClean="0"/>
              <a:t>Hand-crafted, quantitative features</a:t>
            </a:r>
          </a:p>
          <a:p>
            <a:r>
              <a:rPr lang="en-US" dirty="0" smtClean="0"/>
              <a:t>Deep learning</a:t>
            </a:r>
            <a:endParaRPr lang="en-US" dirty="0"/>
          </a:p>
        </p:txBody>
      </p:sp>
    </p:spTree>
    <p:extLst>
      <p:ext uri="{BB962C8B-B14F-4D97-AF65-F5344CB8AC3E}">
        <p14:creationId xmlns:p14="http://schemas.microsoft.com/office/powerpoint/2010/main" val="796163132"/>
      </p:ext>
    </p:extLst>
  </p:cSld>
  <p:clrMapOvr>
    <a:masterClrMapping/>
  </p:clrMapOvr>
  <mc:AlternateContent xmlns:mc="http://schemas.openxmlformats.org/markup-compatibility/2006" xmlns:p14="http://schemas.microsoft.com/office/powerpoint/2010/main">
    <mc:Choice Requires="p14">
      <p:transition spd="slow" p14:dur="2000" advTm="16620"/>
    </mc:Choice>
    <mc:Fallback xmlns="">
      <p:transition spd="slow" advTm="1662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architecture</a:t>
            </a:r>
            <a:endParaRPr lang="en-US" dirty="0"/>
          </a:p>
        </p:txBody>
      </p:sp>
      <p:pic>
        <p:nvPicPr>
          <p:cNvPr id="7" name="Picture 6"/>
          <p:cNvPicPr>
            <a:picLocks noChangeAspect="1"/>
          </p:cNvPicPr>
          <p:nvPr/>
        </p:nvPicPr>
        <p:blipFill>
          <a:blip r:embed="rId2"/>
          <a:stretch>
            <a:fillRect/>
          </a:stretch>
        </p:blipFill>
        <p:spPr>
          <a:xfrm>
            <a:off x="146165" y="1413630"/>
            <a:ext cx="8839200" cy="4981575"/>
          </a:xfrm>
          <a:prstGeom prst="rect">
            <a:avLst/>
          </a:prstGeom>
        </p:spPr>
      </p:pic>
      <p:sp>
        <p:nvSpPr>
          <p:cNvPr id="8" name="TextBox 7"/>
          <p:cNvSpPr txBox="1"/>
          <p:nvPr/>
        </p:nvSpPr>
        <p:spPr>
          <a:xfrm>
            <a:off x="4863837" y="5518673"/>
            <a:ext cx="1633781" cy="276999"/>
          </a:xfrm>
          <a:prstGeom prst="rect">
            <a:avLst/>
          </a:prstGeom>
          <a:noFill/>
        </p:spPr>
        <p:txBody>
          <a:bodyPr wrap="none" rtlCol="0">
            <a:spAutoFit/>
          </a:bodyPr>
          <a:lstStyle/>
          <a:p>
            <a:r>
              <a:rPr lang="en-US" sz="1200" dirty="0" smtClean="0"/>
              <a:t>Fully connected layer</a:t>
            </a:r>
            <a:endParaRPr lang="en-US" sz="1200" dirty="0"/>
          </a:p>
        </p:txBody>
      </p:sp>
      <p:sp>
        <p:nvSpPr>
          <p:cNvPr id="9" name="TextBox 8"/>
          <p:cNvSpPr txBox="1"/>
          <p:nvPr/>
        </p:nvSpPr>
        <p:spPr>
          <a:xfrm>
            <a:off x="1672082" y="6498396"/>
            <a:ext cx="7471918" cy="369332"/>
          </a:xfrm>
          <a:prstGeom prst="rect">
            <a:avLst/>
          </a:prstGeom>
          <a:noFill/>
        </p:spPr>
        <p:txBody>
          <a:bodyPr wrap="none" rtlCol="0">
            <a:spAutoFit/>
          </a:bodyPr>
          <a:lstStyle/>
          <a:p>
            <a:r>
              <a:rPr lang="en-US" sz="1800" b="1" dirty="0" err="1" smtClean="0">
                <a:latin typeface="Arial Narrow" panose="020B0606020202030204" pitchFamily="34" charset="0"/>
              </a:rPr>
              <a:t>Ciompi</a:t>
            </a:r>
            <a:r>
              <a:rPr lang="en-US" sz="1800" b="1" dirty="0" smtClean="0">
                <a:latin typeface="Arial Narrow" panose="020B0606020202030204" pitchFamily="34" charset="0"/>
              </a:rPr>
              <a:t> F et al.  Nature Scientific Reports 2017; </a:t>
            </a:r>
            <a:r>
              <a:rPr lang="en-US" sz="1800" b="1" dirty="0">
                <a:latin typeface="Arial Narrow" panose="020B0606020202030204" pitchFamily="34" charset="0"/>
              </a:rPr>
              <a:t>7:46479 | DOI: 10.1038/srep46479</a:t>
            </a:r>
            <a:r>
              <a:rPr lang="en-US" sz="1800" b="1" dirty="0" smtClean="0">
                <a:latin typeface="Arial Narrow" panose="020B0606020202030204" pitchFamily="34" charset="0"/>
              </a:rPr>
              <a:t> </a:t>
            </a:r>
            <a:endParaRPr lang="en-US" sz="1800" b="1" dirty="0">
              <a:latin typeface="Arial Narrow" panose="020B0606020202030204" pitchFamily="34" charset="0"/>
            </a:endParaRPr>
          </a:p>
        </p:txBody>
      </p:sp>
    </p:spTree>
    <p:extLst>
      <p:ext uri="{BB962C8B-B14F-4D97-AF65-F5344CB8AC3E}">
        <p14:creationId xmlns:p14="http://schemas.microsoft.com/office/powerpoint/2010/main" val="3159037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semantic features for learning</a:t>
            </a:r>
            <a:endParaRPr lang="en-US" dirty="0"/>
          </a:p>
        </p:txBody>
      </p:sp>
      <p:pic>
        <p:nvPicPr>
          <p:cNvPr id="4" name="Picture 3"/>
          <p:cNvPicPr>
            <a:picLocks noChangeAspect="1"/>
          </p:cNvPicPr>
          <p:nvPr/>
        </p:nvPicPr>
        <p:blipFill>
          <a:blip r:embed="rId3"/>
          <a:stretch>
            <a:fillRect/>
          </a:stretch>
        </p:blipFill>
        <p:spPr>
          <a:xfrm>
            <a:off x="2163651" y="695150"/>
            <a:ext cx="4808828" cy="3190472"/>
          </a:xfrm>
          <a:prstGeom prst="rect">
            <a:avLst/>
          </a:prstGeom>
        </p:spPr>
      </p:pic>
      <p:sp>
        <p:nvSpPr>
          <p:cNvPr id="5" name="TextBox 4"/>
          <p:cNvSpPr txBox="1"/>
          <p:nvPr/>
        </p:nvSpPr>
        <p:spPr>
          <a:xfrm>
            <a:off x="388085" y="3984007"/>
            <a:ext cx="8627127" cy="3062377"/>
          </a:xfrm>
          <a:prstGeom prst="rect">
            <a:avLst/>
          </a:prstGeom>
          <a:noFill/>
        </p:spPr>
        <p:txBody>
          <a:bodyPr wrap="square" rtlCol="0">
            <a:spAutoFit/>
          </a:bodyPr>
          <a:lstStyle/>
          <a:p>
            <a:pPr marL="342900" indent="-342900" algn="l">
              <a:spcBef>
                <a:spcPts val="800"/>
              </a:spcBef>
              <a:buFont typeface="Wingdings" panose="05000000000000000000" pitchFamily="2" charset="2"/>
              <a:buChar char="§"/>
            </a:pPr>
            <a:r>
              <a:rPr lang="en-US" sz="2200" dirty="0" smtClean="0">
                <a:latin typeface="Arial Narrow" panose="020B0606020202030204" pitchFamily="34" charset="0"/>
              </a:rPr>
              <a:t>Train CNN with semantic labels to make output more intuitive to humans</a:t>
            </a:r>
            <a:endParaRPr lang="en-US" sz="2200" dirty="0">
              <a:latin typeface="Arial Narrow" panose="020B0606020202030204" pitchFamily="34" charset="0"/>
            </a:endParaRPr>
          </a:p>
          <a:p>
            <a:pPr marL="342900" indent="-342900" algn="l">
              <a:spcBef>
                <a:spcPts val="800"/>
              </a:spcBef>
              <a:buFont typeface="Wingdings" panose="05000000000000000000" pitchFamily="2" charset="2"/>
              <a:buChar char="§"/>
            </a:pPr>
            <a:r>
              <a:rPr lang="en-US" sz="2200" dirty="0" smtClean="0">
                <a:latin typeface="Arial Narrow" panose="020B0606020202030204" pitchFamily="34" charset="0"/>
              </a:rPr>
              <a:t>Assess classification performance for semantic labels &amp; diagnostic prediction</a:t>
            </a:r>
          </a:p>
          <a:p>
            <a:pPr marL="342900" indent="-342900" algn="l">
              <a:spcBef>
                <a:spcPts val="800"/>
              </a:spcBef>
              <a:buFont typeface="Wingdings" panose="05000000000000000000" pitchFamily="2" charset="2"/>
              <a:buChar char="§"/>
            </a:pPr>
            <a:r>
              <a:rPr lang="en-US" sz="2200" dirty="0" smtClean="0">
                <a:latin typeface="Arial Narrow" panose="020B0606020202030204" pitchFamily="34" charset="0"/>
              </a:rPr>
              <a:t>Comparison:</a:t>
            </a:r>
          </a:p>
          <a:p>
            <a:pPr marL="800100" lvl="1" indent="-342900" algn="l">
              <a:spcBef>
                <a:spcPts val="600"/>
              </a:spcBef>
              <a:buFont typeface="Wingdings" panose="05000000000000000000" pitchFamily="2" charset="2"/>
              <a:buChar char="§"/>
            </a:pPr>
            <a:r>
              <a:rPr lang="en-US" sz="2000" dirty="0" smtClean="0">
                <a:latin typeface="Arial Narrow" panose="020B0606020202030204" pitchFamily="34" charset="0"/>
              </a:rPr>
              <a:t>3D hierarchical semantic network AUC = 0.856 (± 0.026)</a:t>
            </a:r>
          </a:p>
          <a:p>
            <a:pPr marL="800100" lvl="1" indent="-342900" algn="l">
              <a:spcBef>
                <a:spcPts val="600"/>
              </a:spcBef>
              <a:buFont typeface="Wingdings" panose="05000000000000000000" pitchFamily="2" charset="2"/>
              <a:buChar char="§"/>
            </a:pPr>
            <a:r>
              <a:rPr lang="en-US" sz="2000" dirty="0" smtClean="0">
                <a:latin typeface="Arial Narrow" panose="020B0606020202030204" pitchFamily="34" charset="0"/>
              </a:rPr>
              <a:t>3D single CNN AUC = 0.847 </a:t>
            </a:r>
            <a:r>
              <a:rPr lang="en-US" sz="2000" dirty="0">
                <a:latin typeface="Arial Narrow" panose="020B0606020202030204" pitchFamily="34" charset="0"/>
              </a:rPr>
              <a:t>(± </a:t>
            </a:r>
            <a:r>
              <a:rPr lang="en-US" sz="2000" dirty="0" smtClean="0">
                <a:latin typeface="Arial Narrow" panose="020B0606020202030204" pitchFamily="34" charset="0"/>
              </a:rPr>
              <a:t>0.024)</a:t>
            </a:r>
          </a:p>
          <a:p>
            <a:pPr marL="800100" lvl="1" indent="-342900" algn="l">
              <a:spcBef>
                <a:spcPts val="600"/>
              </a:spcBef>
              <a:buFont typeface="Wingdings" panose="05000000000000000000" pitchFamily="2" charset="2"/>
              <a:buChar char="§"/>
            </a:pPr>
            <a:r>
              <a:rPr lang="en-US" sz="2000" dirty="0" smtClean="0">
                <a:latin typeface="Arial Narrow" panose="020B0606020202030204" pitchFamily="34" charset="0"/>
              </a:rPr>
              <a:t>Mean difference = 0.005 (95% CI: 0.0051-0.0129); p = 0.009</a:t>
            </a:r>
            <a:endParaRPr lang="en-US" sz="2000" dirty="0">
              <a:latin typeface="Arial Narrow" panose="020B0606020202030204" pitchFamily="34" charset="0"/>
            </a:endParaRPr>
          </a:p>
          <a:p>
            <a:pPr marL="800100" lvl="1" indent="-342900" algn="l">
              <a:spcBef>
                <a:spcPts val="1200"/>
              </a:spcBef>
              <a:buFont typeface="Wingdings" panose="05000000000000000000" pitchFamily="2" charset="2"/>
              <a:buChar char="§"/>
            </a:pPr>
            <a:endParaRPr lang="en-US" sz="2200" dirty="0">
              <a:latin typeface="Arial Narrow" panose="020B0606020202030204" pitchFamily="34" charset="0"/>
            </a:endParaRPr>
          </a:p>
        </p:txBody>
      </p:sp>
      <p:sp>
        <p:nvSpPr>
          <p:cNvPr id="3" name="TextBox 2"/>
          <p:cNvSpPr txBox="1"/>
          <p:nvPr/>
        </p:nvSpPr>
        <p:spPr>
          <a:xfrm>
            <a:off x="7561625" y="6473609"/>
            <a:ext cx="1608133" cy="369332"/>
          </a:xfrm>
          <a:prstGeom prst="rect">
            <a:avLst/>
          </a:prstGeom>
          <a:noFill/>
        </p:spPr>
        <p:txBody>
          <a:bodyPr wrap="none" rtlCol="0">
            <a:spAutoFit/>
          </a:bodyPr>
          <a:lstStyle/>
          <a:p>
            <a:r>
              <a:rPr lang="en-US" sz="1800" dirty="0" smtClean="0"/>
              <a:t>Will Hsu, PhD</a:t>
            </a:r>
            <a:endParaRPr lang="en-US" sz="1800" dirty="0"/>
          </a:p>
        </p:txBody>
      </p:sp>
    </p:spTree>
    <p:extLst>
      <p:ext uri="{BB962C8B-B14F-4D97-AF65-F5344CB8AC3E}">
        <p14:creationId xmlns:p14="http://schemas.microsoft.com/office/powerpoint/2010/main" val="3984939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6201147" y="3092928"/>
            <a:ext cx="184731"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800"/>
              </a:lnSpc>
              <a:spcAft>
                <a:spcPct val="30000"/>
              </a:spcAft>
              <a:buChar char="•"/>
              <a:defRPr sz="2400">
                <a:solidFill>
                  <a:schemeClr val="accent1"/>
                </a:solidFill>
                <a:latin typeface="TradeGothic" panose="020B0500000000000000" pitchFamily="34" charset="0"/>
                <a:ea typeface="MS PGothic" panose="020B0600070205080204" pitchFamily="34" charset="-128"/>
                <a:cs typeface="TradeGothic" panose="020B0500000000000000" pitchFamily="34" charset="0"/>
              </a:defRPr>
            </a:lvl1pPr>
            <a:lvl2pPr marL="742950" indent="-285750">
              <a:lnSpc>
                <a:spcPts val="2200"/>
              </a:lnSpc>
              <a:spcBef>
                <a:spcPct val="10000"/>
              </a:spcBef>
              <a:spcAft>
                <a:spcPct val="30000"/>
              </a:spcAft>
              <a:buSzPct val="80000"/>
              <a:buChar char="•"/>
              <a:defRPr sz="2000">
                <a:solidFill>
                  <a:schemeClr val="tx1"/>
                </a:solidFill>
                <a:latin typeface="TradeGothic" panose="020B0500000000000000" pitchFamily="34" charset="0"/>
                <a:ea typeface="MS PGothic" panose="020B0600070205080204" pitchFamily="34" charset="-128"/>
                <a:cs typeface="TradeGothic" panose="020B0500000000000000" pitchFamily="34" charset="0"/>
              </a:defRPr>
            </a:lvl2pPr>
            <a:lvl3pPr marL="1143000" indent="-228600">
              <a:lnSpc>
                <a:spcPts val="2000"/>
              </a:lnSpc>
              <a:spcBef>
                <a:spcPct val="10000"/>
              </a:spcBef>
              <a:spcAft>
                <a:spcPct val="30000"/>
              </a:spcAft>
              <a:buSzPct val="80000"/>
              <a:buChar char="•"/>
              <a:defRPr>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3pPr>
            <a:lvl4pPr marL="1600200" indent="-228600">
              <a:lnSpc>
                <a:spcPts val="1800"/>
              </a:lnSpc>
              <a:spcBef>
                <a:spcPct val="10000"/>
              </a:spcBef>
              <a:spcAft>
                <a:spcPct val="30000"/>
              </a:spcAft>
              <a:buSzPct val="80000"/>
              <a:buChar char="•"/>
              <a:defRPr sz="16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4pPr>
            <a:lvl5pPr marL="2057400" indent="-22860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5pPr>
            <a:lvl6pPr marL="25146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6pPr>
            <a:lvl7pPr marL="29718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7pPr>
            <a:lvl8pPr marL="34290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8pPr>
            <a:lvl9pPr marL="3886200" indent="-228600" eaLnBrk="0" fontAlgn="base" hangingPunct="0">
              <a:lnSpc>
                <a:spcPts val="1600"/>
              </a:lnSpc>
              <a:spcBef>
                <a:spcPct val="10000"/>
              </a:spcBef>
              <a:spcAft>
                <a:spcPct val="30000"/>
              </a:spcAft>
              <a:buSzPct val="80000"/>
              <a:buChar char="•"/>
              <a:defRPr sz="1400">
                <a:solidFill>
                  <a:schemeClr val="accent2"/>
                </a:solidFill>
                <a:latin typeface="TradeGothic" panose="020B0500000000000000" pitchFamily="34" charset="0"/>
                <a:ea typeface="MS PGothic" panose="020B0600070205080204" pitchFamily="34" charset="-128"/>
                <a:cs typeface="TradeGothic" panose="020B0500000000000000" pitchFamily="34" charset="0"/>
              </a:defRPr>
            </a:lvl9pPr>
          </a:lstStyle>
          <a:p>
            <a:pPr algn="r" eaLnBrk="1" hangingPunct="1">
              <a:lnSpc>
                <a:spcPct val="100000"/>
              </a:lnSpc>
              <a:spcAft>
                <a:spcPct val="0"/>
              </a:spcAft>
              <a:buFontTx/>
              <a:buNone/>
            </a:pPr>
            <a:endParaRPr lang="en-US" altLang="en-US" sz="2320" dirty="0">
              <a:solidFill>
                <a:schemeClr val="tx1"/>
              </a:solidFill>
              <a:latin typeface="Arial" panose="020B0604020202020204" pitchFamily="34" charset="0"/>
              <a:cs typeface="Adobe Devanagari" panose="02040503050201020203" pitchFamily="18" charset="0"/>
            </a:endParaRPr>
          </a:p>
        </p:txBody>
      </p:sp>
    </p:spTree>
    <p:extLst>
      <p:ext uri="{BB962C8B-B14F-4D97-AF65-F5344CB8AC3E}">
        <p14:creationId xmlns:p14="http://schemas.microsoft.com/office/powerpoint/2010/main" val="441296279"/>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feature analysis</a:t>
            </a:r>
            <a:endParaRPr lang="en-US" dirty="0"/>
          </a:p>
        </p:txBody>
      </p:sp>
      <p:sp>
        <p:nvSpPr>
          <p:cNvPr id="3" name="Content Placeholder 2"/>
          <p:cNvSpPr>
            <a:spLocks noGrp="1"/>
          </p:cNvSpPr>
          <p:nvPr>
            <p:ph idx="1"/>
          </p:nvPr>
        </p:nvSpPr>
        <p:spPr>
          <a:xfrm>
            <a:off x="240894" y="1079911"/>
            <a:ext cx="8680684" cy="5011970"/>
          </a:xfrm>
        </p:spPr>
        <p:txBody>
          <a:bodyPr/>
          <a:lstStyle/>
          <a:p>
            <a:pPr marL="0" indent="0" algn="ctr">
              <a:buNone/>
            </a:pPr>
            <a:r>
              <a:rPr lang="en-US" dirty="0" smtClean="0">
                <a:solidFill>
                  <a:srgbClr val="0070C0"/>
                </a:solidFill>
              </a:rPr>
              <a:t>Visual characterization of object(s) using commonly </a:t>
            </a:r>
            <a:br>
              <a:rPr lang="en-US" dirty="0" smtClean="0">
                <a:solidFill>
                  <a:srgbClr val="0070C0"/>
                </a:solidFill>
              </a:rPr>
            </a:br>
            <a:r>
              <a:rPr lang="en-US" dirty="0" smtClean="0">
                <a:solidFill>
                  <a:srgbClr val="0070C0"/>
                </a:solidFill>
              </a:rPr>
              <a:t>understood terms &amp; definitions</a:t>
            </a:r>
            <a:endParaRPr lang="en-US" dirty="0" smtClean="0"/>
          </a:p>
          <a:p>
            <a:pPr>
              <a:spcBef>
                <a:spcPts val="2600"/>
              </a:spcBef>
            </a:pPr>
            <a:r>
              <a:rPr lang="en-US" dirty="0" smtClean="0"/>
              <a:t>Time tested  </a:t>
            </a:r>
          </a:p>
          <a:p>
            <a:r>
              <a:rPr lang="en-US" dirty="0" smtClean="0"/>
              <a:t>Requires minimal software (DICOM viewer, calipers, ROI)</a:t>
            </a:r>
          </a:p>
          <a:p>
            <a:r>
              <a:rPr lang="en-US" dirty="0" smtClean="0"/>
              <a:t>Agnostic to image acquisition/reconstruction parameters</a:t>
            </a:r>
          </a:p>
          <a:p>
            <a:r>
              <a:rPr lang="en-US" dirty="0" smtClean="0"/>
              <a:t>Highly labor intensive</a:t>
            </a:r>
          </a:p>
          <a:p>
            <a:r>
              <a:rPr lang="en-US" dirty="0" smtClean="0"/>
              <a:t>Not quantitative</a:t>
            </a:r>
          </a:p>
          <a:p>
            <a:r>
              <a:rPr lang="en-US" dirty="0"/>
              <a:t>Moderate to high inter-reader </a:t>
            </a:r>
            <a:r>
              <a:rPr lang="en-US" dirty="0" smtClean="0"/>
              <a:t>variability</a:t>
            </a:r>
            <a:endParaRPr lang="en-US" dirty="0"/>
          </a:p>
        </p:txBody>
      </p:sp>
    </p:spTree>
    <p:extLst>
      <p:ext uri="{BB962C8B-B14F-4D97-AF65-F5344CB8AC3E}">
        <p14:creationId xmlns:p14="http://schemas.microsoft.com/office/powerpoint/2010/main" val="4273047380"/>
      </p:ext>
    </p:extLst>
  </p:cSld>
  <p:clrMapOvr>
    <a:masterClrMapping/>
  </p:clrMapOvr>
  <mc:AlternateContent xmlns:mc="http://schemas.openxmlformats.org/markup-compatibility/2006" xmlns:p14="http://schemas.microsoft.com/office/powerpoint/2010/main">
    <mc:Choice Requires="p14">
      <p:transition spd="slow" p14:dur="2000" advTm="82884"/>
    </mc:Choice>
    <mc:Fallback xmlns="">
      <p:transition spd="slow" advTm="828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Semantic features: The Brock model </a:t>
            </a:r>
            <a:r>
              <a:rPr lang="en-US" dirty="0"/>
              <a:t>(</a:t>
            </a:r>
            <a:r>
              <a:rPr lang="en-US" dirty="0" smtClean="0"/>
              <a:t>screening)</a:t>
            </a:r>
            <a:endParaRPr lang="en-US" dirty="0"/>
          </a:p>
        </p:txBody>
      </p:sp>
      <p:sp>
        <p:nvSpPr>
          <p:cNvPr id="2" name="Content Placeholder 1"/>
          <p:cNvSpPr>
            <a:spLocks noGrp="1"/>
          </p:cNvSpPr>
          <p:nvPr>
            <p:ph idx="1"/>
          </p:nvPr>
        </p:nvSpPr>
        <p:spPr/>
        <p:txBody>
          <a:bodyPr/>
          <a:lstStyle/>
          <a:p>
            <a:r>
              <a:rPr lang="en-US" dirty="0" smtClean="0"/>
              <a:t>Developed </a:t>
            </a:r>
            <a:r>
              <a:rPr lang="en-US" dirty="0"/>
              <a:t>and validated in separate </a:t>
            </a:r>
            <a:r>
              <a:rPr lang="en-US" dirty="0" smtClean="0"/>
              <a:t>screening cohorts</a:t>
            </a:r>
          </a:p>
          <a:p>
            <a:pPr lvl="2">
              <a:spcBef>
                <a:spcPts val="800"/>
              </a:spcBef>
            </a:pPr>
            <a:r>
              <a:rPr lang="en-US" dirty="0" smtClean="0">
                <a:solidFill>
                  <a:srgbClr val="2A71A2"/>
                </a:solidFill>
              </a:rPr>
              <a:t>Developed:  </a:t>
            </a:r>
            <a:r>
              <a:rPr lang="en-US" dirty="0" err="1" smtClean="0">
                <a:solidFill>
                  <a:srgbClr val="2A71A2"/>
                </a:solidFill>
              </a:rPr>
              <a:t>PanCan</a:t>
            </a:r>
            <a:r>
              <a:rPr lang="en-US" dirty="0" smtClean="0">
                <a:solidFill>
                  <a:srgbClr val="2A71A2"/>
                </a:solidFill>
              </a:rPr>
              <a:t> | 1871 persons had 7008 nodules</a:t>
            </a:r>
          </a:p>
          <a:p>
            <a:pPr lvl="2"/>
            <a:r>
              <a:rPr lang="en-US" dirty="0" smtClean="0">
                <a:solidFill>
                  <a:srgbClr val="2A71A2"/>
                </a:solidFill>
              </a:rPr>
              <a:t>Validated:  BCCA | 1090 persons had 5021 nodules</a:t>
            </a:r>
          </a:p>
          <a:p>
            <a:pPr lvl="2"/>
            <a:r>
              <a:rPr lang="en-US" dirty="0">
                <a:solidFill>
                  <a:srgbClr val="2A71A2"/>
                </a:solidFill>
              </a:rPr>
              <a:t>A</a:t>
            </a:r>
            <a:r>
              <a:rPr lang="en-US" dirty="0" smtClean="0">
                <a:solidFill>
                  <a:srgbClr val="2A71A2"/>
                </a:solidFill>
              </a:rPr>
              <a:t>verage of 5 to 7 nodules per person</a:t>
            </a:r>
            <a:endParaRPr lang="en-US" dirty="0">
              <a:solidFill>
                <a:srgbClr val="2A71A2"/>
              </a:solidFill>
            </a:endParaRPr>
          </a:p>
          <a:p>
            <a:pPr>
              <a:spcBef>
                <a:spcPts val="1600"/>
              </a:spcBef>
            </a:pPr>
            <a:r>
              <a:rPr lang="en-US" dirty="0"/>
              <a:t>Combined clinical and imaging </a:t>
            </a:r>
            <a:r>
              <a:rPr lang="en-US" dirty="0" smtClean="0"/>
              <a:t>variables</a:t>
            </a:r>
          </a:p>
          <a:p>
            <a:r>
              <a:rPr lang="en-US" dirty="0"/>
              <a:t>Both parsimonious &amp; full models | AUC &gt; </a:t>
            </a:r>
            <a:r>
              <a:rPr lang="en-US" dirty="0" smtClean="0"/>
              <a:t>0.90</a:t>
            </a:r>
            <a:endParaRPr lang="en-US" dirty="0"/>
          </a:p>
          <a:p>
            <a:r>
              <a:rPr lang="en-US" dirty="0"/>
              <a:t>Nodules of </a:t>
            </a:r>
            <a:r>
              <a:rPr lang="en-US" i="1" dirty="0"/>
              <a:t>all </a:t>
            </a:r>
            <a:r>
              <a:rPr lang="en-US" dirty="0"/>
              <a:t>sizes (high </a:t>
            </a:r>
            <a:r>
              <a:rPr lang="en-US" dirty="0" smtClean="0"/>
              <a:t>number nodules </a:t>
            </a:r>
            <a:r>
              <a:rPr lang="en-US" dirty="0"/>
              <a:t>&lt; 4 mm)</a:t>
            </a:r>
            <a:br>
              <a:rPr lang="en-US" dirty="0"/>
            </a:br>
            <a:endParaRPr lang="en-US" dirty="0"/>
          </a:p>
        </p:txBody>
      </p:sp>
    </p:spTree>
    <p:extLst>
      <p:ext uri="{BB962C8B-B14F-4D97-AF65-F5344CB8AC3E}">
        <p14:creationId xmlns:p14="http://schemas.microsoft.com/office/powerpoint/2010/main" val="2223340430"/>
      </p:ext>
    </p:extLst>
  </p:cSld>
  <p:clrMapOvr>
    <a:masterClrMapping/>
  </p:clrMapOvr>
  <mc:AlternateContent xmlns:mc="http://schemas.openxmlformats.org/markup-compatibility/2006" xmlns:p14="http://schemas.microsoft.com/office/powerpoint/2010/main">
    <mc:Choice Requires="p14">
      <p:transition spd="slow" p14:dur="2000" advTm="142898"/>
    </mc:Choice>
    <mc:Fallback xmlns="">
      <p:transition spd="slow" advTm="14289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51141902"/>
              </p:ext>
            </p:extLst>
          </p:nvPr>
        </p:nvGraphicFramePr>
        <p:xfrm>
          <a:off x="191729" y="1161018"/>
          <a:ext cx="5686001" cy="5191760"/>
        </p:xfrm>
        <a:graphic>
          <a:graphicData uri="http://schemas.openxmlformats.org/drawingml/2006/table">
            <a:tbl>
              <a:tblPr firstRow="1" bandRow="1">
                <a:tableStyleId>{5C22544A-7EE6-4342-B048-85BDC9FD1C3A}</a:tableStyleId>
              </a:tblPr>
              <a:tblGrid>
                <a:gridCol w="2890684">
                  <a:extLst>
                    <a:ext uri="{9D8B030D-6E8A-4147-A177-3AD203B41FA5}">
                      <a16:colId xmlns:a16="http://schemas.microsoft.com/office/drawing/2014/main" val="20000"/>
                    </a:ext>
                  </a:extLst>
                </a:gridCol>
                <a:gridCol w="1932039">
                  <a:extLst>
                    <a:ext uri="{9D8B030D-6E8A-4147-A177-3AD203B41FA5}">
                      <a16:colId xmlns:a16="http://schemas.microsoft.com/office/drawing/2014/main" val="20001"/>
                    </a:ext>
                  </a:extLst>
                </a:gridCol>
                <a:gridCol w="863278">
                  <a:extLst>
                    <a:ext uri="{9D8B030D-6E8A-4147-A177-3AD203B41FA5}">
                      <a16:colId xmlns:a16="http://schemas.microsoft.com/office/drawing/2014/main" val="20002"/>
                    </a:ext>
                  </a:extLst>
                </a:gridCol>
              </a:tblGrid>
              <a:tr h="370840">
                <a:tc rowSpan="2">
                  <a:txBody>
                    <a:bodyPr/>
                    <a:lstStyle/>
                    <a:p>
                      <a:pPr algn="ctr"/>
                      <a:r>
                        <a:rPr lang="en-US" sz="1800" dirty="0" smtClean="0">
                          <a:latin typeface="Arial Narrow" panose="020B0606020202030204" pitchFamily="34" charset="0"/>
                        </a:rPr>
                        <a:t>9 Predictor Variables</a:t>
                      </a:r>
                      <a:endParaRPr lang="en-US" sz="1800" dirty="0">
                        <a:latin typeface="Arial Narrow" panose="020B0606020202030204" pitchFamily="34"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gridSpan="2">
                  <a:txBody>
                    <a:bodyPr/>
                    <a:lstStyle/>
                    <a:p>
                      <a:pPr algn="ctr"/>
                      <a:r>
                        <a:rPr lang="en-US" sz="1800" dirty="0" smtClean="0">
                          <a:latin typeface="Arial Narrow" panose="020B0606020202030204" pitchFamily="34" charset="0"/>
                        </a:rPr>
                        <a:t>Parsimonious Model</a:t>
                      </a:r>
                      <a:endParaRPr lang="en-US" sz="1800" dirty="0">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hMerge="1">
                  <a:txBody>
                    <a:bodyPr/>
                    <a:lstStyle/>
                    <a:p>
                      <a:endParaRPr lang="en-US" dirty="0">
                        <a:latin typeface="Arial Narrow" panose="020B0606020202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70840">
                <a:tc vMerge="1">
                  <a:txBody>
                    <a:bodyPr/>
                    <a:lstStyle/>
                    <a:p>
                      <a:endParaRPr lang="en-US" dirty="0">
                        <a:latin typeface="Arial Narrow" panose="020B060602020203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65000"/>
                        <a:lumOff val="35000"/>
                      </a:schemeClr>
                    </a:solidFill>
                  </a:tcPr>
                </a:tc>
                <a:tc>
                  <a:txBody>
                    <a:bodyPr/>
                    <a:lstStyle/>
                    <a:p>
                      <a:pPr algn="ctr"/>
                      <a:r>
                        <a:rPr lang="en-US" b="1" dirty="0" smtClean="0">
                          <a:solidFill>
                            <a:schemeClr val="bg1"/>
                          </a:solidFill>
                          <a:latin typeface="Arial Narrow" panose="020B0606020202030204" pitchFamily="34" charset="0"/>
                        </a:rPr>
                        <a:t>OR (95% CI)</a:t>
                      </a:r>
                      <a:endParaRPr lang="en-US" b="1" dirty="0">
                        <a:solidFill>
                          <a:schemeClr val="bg1"/>
                        </a:solidFill>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b="1" dirty="0" smtClean="0">
                          <a:solidFill>
                            <a:schemeClr val="bg1"/>
                          </a:solidFill>
                          <a:latin typeface="Arial Narrow" panose="020B0606020202030204" pitchFamily="34" charset="0"/>
                        </a:rPr>
                        <a:t>P value</a:t>
                      </a:r>
                      <a:endParaRPr lang="en-US" b="1" dirty="0">
                        <a:solidFill>
                          <a:schemeClr val="bg1"/>
                        </a:solidFill>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1"/>
                  </a:ext>
                </a:extLst>
              </a:tr>
              <a:tr h="370840">
                <a:tc>
                  <a:txBody>
                    <a:bodyPr/>
                    <a:lstStyle/>
                    <a:p>
                      <a:r>
                        <a:rPr lang="en-US" sz="1800" b="1" dirty="0" smtClean="0">
                          <a:latin typeface="Arial Narrow" panose="020B0606020202030204" pitchFamily="34" charset="0"/>
                        </a:rPr>
                        <a:t>Age (Centered at 62; per year)</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extLst>
                  <a:ext uri="{0D108BD9-81ED-4DB2-BD59-A6C34878D82A}">
                    <a16:rowId xmlns:a16="http://schemas.microsoft.com/office/drawing/2014/main" val="10002"/>
                  </a:ext>
                </a:extLst>
              </a:tr>
              <a:tr h="370840">
                <a:tc>
                  <a:txBody>
                    <a:bodyPr/>
                    <a:lstStyle/>
                    <a:p>
                      <a:r>
                        <a:rPr lang="en-US" sz="1800" b="1" dirty="0" smtClean="0">
                          <a:latin typeface="Arial Narrow" panose="020B0606020202030204" pitchFamily="34" charset="0"/>
                        </a:rPr>
                        <a:t>Sex (Female vs. Male)</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1.91 (1.19-3.07)</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0.008</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extLst>
                  <a:ext uri="{0D108BD9-81ED-4DB2-BD59-A6C34878D82A}">
                    <a16:rowId xmlns:a16="http://schemas.microsoft.com/office/drawing/2014/main" val="10003"/>
                  </a:ext>
                </a:extLst>
              </a:tr>
              <a:tr h="370840">
                <a:tc>
                  <a:txBody>
                    <a:bodyPr/>
                    <a:lstStyle/>
                    <a:p>
                      <a:r>
                        <a:rPr lang="en-US" sz="1800" b="1" dirty="0" smtClean="0">
                          <a:latin typeface="Arial Narrow" panose="020B0606020202030204" pitchFamily="34" charset="0"/>
                        </a:rPr>
                        <a:t>FH (Yes vs. No)</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extLst>
                  <a:ext uri="{0D108BD9-81ED-4DB2-BD59-A6C34878D82A}">
                    <a16:rowId xmlns:a16="http://schemas.microsoft.com/office/drawing/2014/main" val="10004"/>
                  </a:ext>
                </a:extLst>
              </a:tr>
              <a:tr h="370840">
                <a:tc>
                  <a:txBody>
                    <a:bodyPr/>
                    <a:lstStyle/>
                    <a:p>
                      <a:r>
                        <a:rPr lang="en-US" sz="1800" b="1" dirty="0" smtClean="0">
                          <a:latin typeface="Arial Narrow" panose="020B0606020202030204" pitchFamily="34" charset="0"/>
                        </a:rPr>
                        <a:t>Emphysema (Yes vs. No)</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5"/>
                  </a:ext>
                </a:extLst>
              </a:tr>
              <a:tr h="370840">
                <a:tc>
                  <a:txBody>
                    <a:bodyPr/>
                    <a:lstStyle/>
                    <a:p>
                      <a:r>
                        <a:rPr lang="en-US" sz="1800" b="1" dirty="0" smtClean="0">
                          <a:latin typeface="Arial Narrow" panose="020B0606020202030204" pitchFamily="34" charset="0"/>
                        </a:rPr>
                        <a:t>Nodule size (Centered at 4 mm)</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Non-linear</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&lt; 0.001</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6"/>
                  </a:ext>
                </a:extLst>
              </a:tr>
              <a:tr h="370840">
                <a:tc>
                  <a:txBody>
                    <a:bodyPr/>
                    <a:lstStyle/>
                    <a:p>
                      <a:pPr>
                        <a:tabLst>
                          <a:tab pos="2684463" algn="r"/>
                        </a:tabLst>
                      </a:pPr>
                      <a:r>
                        <a:rPr lang="en-US" sz="1800" b="1" dirty="0" smtClean="0">
                          <a:latin typeface="Arial Narrow" panose="020B0606020202030204" pitchFamily="34" charset="0"/>
                        </a:rPr>
                        <a:t>Nodule consistency:  	GGN</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7"/>
                  </a:ext>
                </a:extLst>
              </a:tr>
              <a:tr h="370840">
                <a:tc>
                  <a:txBody>
                    <a:bodyPr/>
                    <a:lstStyle/>
                    <a:p>
                      <a:pPr>
                        <a:tabLst>
                          <a:tab pos="2684463" algn="r"/>
                        </a:tabLst>
                      </a:pPr>
                      <a:r>
                        <a:rPr lang="en-US" sz="1800" b="1" dirty="0" smtClean="0">
                          <a:latin typeface="Arial Narrow" panose="020B0606020202030204" pitchFamily="34" charset="0"/>
                        </a:rPr>
                        <a:t>	PSN</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8"/>
                  </a:ext>
                </a:extLst>
              </a:tr>
              <a:tr h="370840">
                <a:tc>
                  <a:txBody>
                    <a:bodyPr/>
                    <a:lstStyle/>
                    <a:p>
                      <a:pPr>
                        <a:tabLst>
                          <a:tab pos="2684463" algn="r"/>
                        </a:tabLst>
                      </a:pPr>
                      <a:r>
                        <a:rPr lang="en-US" sz="1800" b="1" dirty="0" smtClean="0">
                          <a:latin typeface="Arial Narrow" panose="020B0606020202030204" pitchFamily="34" charset="0"/>
                        </a:rPr>
                        <a:t>	Solid</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9"/>
                  </a:ext>
                </a:extLst>
              </a:tr>
              <a:tr h="370840">
                <a:tc>
                  <a:txBody>
                    <a:bodyPr/>
                    <a:lstStyle/>
                    <a:p>
                      <a:r>
                        <a:rPr lang="en-US" sz="1800" b="1" dirty="0" smtClean="0">
                          <a:latin typeface="Arial Narrow" panose="020B0606020202030204" pitchFamily="34" charset="0"/>
                        </a:rPr>
                        <a:t>Lobe: Upper vs. other</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1.82 (1.12-2.98)</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0.02</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10"/>
                  </a:ext>
                </a:extLst>
              </a:tr>
              <a:tr h="370840">
                <a:tc>
                  <a:txBody>
                    <a:bodyPr/>
                    <a:lstStyle/>
                    <a:p>
                      <a:r>
                        <a:rPr lang="en-US" sz="1800" b="1" dirty="0" smtClean="0">
                          <a:latin typeface="Arial Narrow" panose="020B0606020202030204" pitchFamily="34" charset="0"/>
                        </a:rPr>
                        <a:t>Nodule count per scan </a:t>
                      </a:r>
                      <a:endParaRPr lang="en-US" sz="1800" b="1" baseline="30000"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11"/>
                  </a:ext>
                </a:extLst>
              </a:tr>
              <a:tr h="370840">
                <a:tc>
                  <a:txBody>
                    <a:bodyPr/>
                    <a:lstStyle/>
                    <a:p>
                      <a:r>
                        <a:rPr lang="en-US" sz="1800" b="1" dirty="0" smtClean="0">
                          <a:latin typeface="Arial Narrow" panose="020B0606020202030204" pitchFamily="34" charset="0"/>
                        </a:rPr>
                        <a:t>Spiculation (Yes vs. No)</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2.54 (1.45-4.43)</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0.001</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12"/>
                  </a:ext>
                </a:extLst>
              </a:tr>
              <a:tr h="370840">
                <a:tc gridSpan="3">
                  <a:txBody>
                    <a:bodyPr/>
                    <a:lstStyle/>
                    <a:p>
                      <a:pPr marL="0" indent="0">
                        <a:buFontTx/>
                        <a:buNone/>
                      </a:pPr>
                      <a:r>
                        <a:rPr lang="en-US" b="1" baseline="0" dirty="0" smtClean="0">
                          <a:solidFill>
                            <a:schemeClr val="tx1"/>
                          </a:solidFill>
                          <a:latin typeface="Arial Narrow" panose="020B0606020202030204" pitchFamily="34" charset="0"/>
                        </a:rPr>
                        <a:t>In test set: Parsimonious model AUC = </a:t>
                      </a:r>
                      <a:r>
                        <a:rPr lang="en-US" b="1" dirty="0" smtClean="0">
                          <a:latin typeface="Arial Narrow" panose="020B0606020202030204" pitchFamily="34" charset="0"/>
                        </a:rPr>
                        <a:t>0.960 (0.927-0.980)</a:t>
                      </a:r>
                      <a:r>
                        <a:rPr lang="en-US" b="1" baseline="0" dirty="0" smtClean="0">
                          <a:latin typeface="Arial Narrow" panose="020B0606020202030204" pitchFamily="34" charset="0"/>
                        </a:rPr>
                        <a:t> </a:t>
                      </a:r>
                      <a:endParaRPr lang="en-US" b="1" dirty="0">
                        <a:solidFill>
                          <a:schemeClr val="tx1"/>
                        </a:solidFill>
                        <a:latin typeface="Arial Narrow" panose="020B0606020202030204" pitchFamily="34" charset="0"/>
                      </a:endParaRPr>
                    </a:p>
                  </a:txBody>
                  <a:tcPr marL="18288" marR="18288">
                    <a:lnL w="127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b="1" dirty="0">
                        <a:latin typeface="Arial Narrow" panose="020B0606020202030204" pitchFamily="34" charset="0"/>
                      </a:endParaRPr>
                    </a:p>
                  </a:txBody>
                  <a:tcPr marL="18288" marR="18288">
                    <a:lnB w="12700" cap="flat" cmpd="sng" algn="ctr">
                      <a:noFill/>
                      <a:prstDash val="solid"/>
                      <a:round/>
                      <a:headEnd type="none" w="med" len="med"/>
                      <a:tailEnd type="none" w="med" len="med"/>
                    </a:lnB>
                  </a:tcPr>
                </a:tc>
                <a:tc hMerge="1">
                  <a:txBody>
                    <a:bodyPr/>
                    <a:lstStyle/>
                    <a:p>
                      <a:pPr algn="ctr"/>
                      <a:endParaRPr lang="en-US" b="1" dirty="0">
                        <a:latin typeface="Arial Narrow" panose="020B0606020202030204" pitchFamily="34" charset="0"/>
                      </a:endParaRPr>
                    </a:p>
                  </a:txBody>
                  <a:tcPr marL="18288" marR="18288">
                    <a:lnB w="12700" cap="flat" cmpd="sng" algn="ctr">
                      <a:no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 name="Title 3"/>
          <p:cNvSpPr>
            <a:spLocks noGrp="1"/>
          </p:cNvSpPr>
          <p:nvPr>
            <p:ph type="title"/>
          </p:nvPr>
        </p:nvSpPr>
        <p:spPr>
          <a:xfrm>
            <a:off x="1606556" y="-63798"/>
            <a:ext cx="7478829" cy="596766"/>
          </a:xfrm>
        </p:spPr>
        <p:txBody>
          <a:bodyPr/>
          <a:lstStyle/>
          <a:p>
            <a:r>
              <a:rPr lang="en-US" dirty="0" smtClean="0">
                <a:solidFill>
                  <a:schemeClr val="accent1">
                    <a:lumMod val="75000"/>
                  </a:schemeClr>
                </a:solidFill>
              </a:rPr>
              <a:t>Brock Model (Parsimonious &amp; Full)</a:t>
            </a:r>
            <a:endParaRPr lang="en-US" dirty="0">
              <a:solidFill>
                <a:schemeClr val="accent1">
                  <a:lumMod val="75000"/>
                </a:schemeClr>
              </a:solidFill>
            </a:endParaRPr>
          </a:p>
        </p:txBody>
      </p:sp>
      <p:sp>
        <p:nvSpPr>
          <p:cNvPr id="5" name="Content Placeholder 6"/>
          <p:cNvSpPr txBox="1">
            <a:spLocks/>
          </p:cNvSpPr>
          <p:nvPr/>
        </p:nvSpPr>
        <p:spPr>
          <a:xfrm>
            <a:off x="3935002" y="6472719"/>
            <a:ext cx="5208998" cy="397053"/>
          </a:xfrm>
          <a:prstGeom prst="rect">
            <a:avLst/>
          </a:prstGeom>
        </p:spPr>
        <p:txBody>
          <a:bodyPr>
            <a:normAutofit/>
          </a:bodyPr>
          <a:lstStyle>
            <a:lvl1pPr marL="342900" indent="-342900" algn="l" defTabSz="914400" rtl="0" eaLnBrk="1" latinLnBrk="0" hangingPunct="1">
              <a:lnSpc>
                <a:spcPct val="100000"/>
              </a:lnSpc>
              <a:spcBef>
                <a:spcPts val="1600"/>
              </a:spcBef>
              <a:buClr>
                <a:srgbClr val="FFC000"/>
              </a:buClr>
              <a:buSzPct val="80000"/>
              <a:buFont typeface="Wingdings" panose="05000000000000000000" pitchFamily="2" charset="2"/>
              <a:buChar char="§"/>
              <a:defRPr sz="28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100000"/>
              </a:lnSpc>
              <a:spcBef>
                <a:spcPts val="1000"/>
              </a:spcBef>
              <a:buClr>
                <a:schemeClr val="bg1">
                  <a:lumMod val="75000"/>
                </a:schemeClr>
              </a:buClr>
              <a:buSzPct val="80000"/>
              <a:buFont typeface="Arial" panose="020B0604020202020204" pitchFamily="34" charset="0"/>
              <a:buChar char="•"/>
              <a:defRPr sz="2400" kern="1200">
                <a:solidFill>
                  <a:schemeClr val="bg1"/>
                </a:solidFill>
                <a:latin typeface="Arial Narrow" panose="020B0606020202030204" pitchFamily="34" charset="0"/>
                <a:ea typeface="+mn-ea"/>
                <a:cs typeface="+mn-cs"/>
              </a:defRPr>
            </a:lvl2pPr>
            <a:lvl3pPr marL="1143000" indent="-228600" algn="l" defTabSz="914400" rtl="0" eaLnBrk="1" latinLnBrk="0" hangingPunct="1">
              <a:lnSpc>
                <a:spcPct val="100000"/>
              </a:lnSpc>
              <a:spcBef>
                <a:spcPts val="1000"/>
              </a:spcBef>
              <a:buClr>
                <a:schemeClr val="bg1">
                  <a:lumMod val="75000"/>
                </a:schemeClr>
              </a:buClr>
              <a:buSzPct val="80000"/>
              <a:buFont typeface="Courier New" panose="02070309020205020404" pitchFamily="49" charset="0"/>
              <a:buChar char="o"/>
              <a:defRPr sz="2000" kern="1200">
                <a:solidFill>
                  <a:schemeClr val="bg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chemeClr val="bg1">
                  <a:lumMod val="75000"/>
                </a:schemeClr>
              </a:buClr>
              <a:buSzPct val="80000"/>
              <a:buFont typeface="Wingdings" panose="05000000000000000000" pitchFamily="2" charset="2"/>
              <a:buChar char="§"/>
              <a:defRPr sz="1800" kern="1200">
                <a:solidFill>
                  <a:schemeClr val="bg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chemeClr val="bg1">
                  <a:lumMod val="75000"/>
                </a:schemeClr>
              </a:buClr>
              <a:buSzPct val="80000"/>
              <a:buFont typeface="Wingdings" panose="05000000000000000000" pitchFamily="2" charset="2"/>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smtClean="0"/>
              <a:t>McWilliams A et al.  NEJM 2013;369:910-919.</a:t>
            </a:r>
            <a:endParaRPr lang="en-US" sz="2000" dirty="0"/>
          </a:p>
        </p:txBody>
      </p:sp>
      <p:sp>
        <p:nvSpPr>
          <p:cNvPr id="2" name="TextBox 1"/>
          <p:cNvSpPr txBox="1"/>
          <p:nvPr/>
        </p:nvSpPr>
        <p:spPr>
          <a:xfrm>
            <a:off x="6089745" y="6489604"/>
            <a:ext cx="3070071" cy="369332"/>
          </a:xfrm>
          <a:prstGeom prst="rect">
            <a:avLst/>
          </a:prstGeom>
          <a:noFill/>
        </p:spPr>
        <p:txBody>
          <a:bodyPr wrap="none" rtlCol="0">
            <a:spAutoFit/>
          </a:bodyPr>
          <a:lstStyle/>
          <a:p>
            <a:r>
              <a:rPr lang="en-US" sz="1800" dirty="0" smtClean="0"/>
              <a:t>McWilliams M.  NEJM 2013.</a:t>
            </a:r>
            <a:endParaRPr lang="en-US" sz="1800" dirty="0"/>
          </a:p>
        </p:txBody>
      </p:sp>
    </p:spTree>
    <p:extLst>
      <p:ext uri="{BB962C8B-B14F-4D97-AF65-F5344CB8AC3E}">
        <p14:creationId xmlns:p14="http://schemas.microsoft.com/office/powerpoint/2010/main" val="3802419162"/>
      </p:ext>
    </p:extLst>
  </p:cSld>
  <p:clrMapOvr>
    <a:masterClrMapping/>
  </p:clrMapOvr>
  <mc:AlternateContent xmlns:mc="http://schemas.openxmlformats.org/markup-compatibility/2006" xmlns:p14="http://schemas.microsoft.com/office/powerpoint/2010/main">
    <mc:Choice Requires="p14">
      <p:transition spd="slow" p14:dur="2000" advTm="32327"/>
    </mc:Choice>
    <mc:Fallback xmlns="">
      <p:transition spd="slow" advTm="3232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6198496"/>
              </p:ext>
            </p:extLst>
          </p:nvPr>
        </p:nvGraphicFramePr>
        <p:xfrm>
          <a:off x="191729" y="1161018"/>
          <a:ext cx="8775289" cy="5191760"/>
        </p:xfrm>
        <a:graphic>
          <a:graphicData uri="http://schemas.openxmlformats.org/drawingml/2006/table">
            <a:tbl>
              <a:tblPr firstRow="1" bandRow="1">
                <a:tableStyleId>{5C22544A-7EE6-4342-B048-85BDC9FD1C3A}</a:tableStyleId>
              </a:tblPr>
              <a:tblGrid>
                <a:gridCol w="2890684">
                  <a:extLst>
                    <a:ext uri="{9D8B030D-6E8A-4147-A177-3AD203B41FA5}">
                      <a16:colId xmlns:a16="http://schemas.microsoft.com/office/drawing/2014/main" val="20000"/>
                    </a:ext>
                  </a:extLst>
                </a:gridCol>
                <a:gridCol w="1932039">
                  <a:extLst>
                    <a:ext uri="{9D8B030D-6E8A-4147-A177-3AD203B41FA5}">
                      <a16:colId xmlns:a16="http://schemas.microsoft.com/office/drawing/2014/main" val="20001"/>
                    </a:ext>
                  </a:extLst>
                </a:gridCol>
                <a:gridCol w="863278">
                  <a:extLst>
                    <a:ext uri="{9D8B030D-6E8A-4147-A177-3AD203B41FA5}">
                      <a16:colId xmlns:a16="http://schemas.microsoft.com/office/drawing/2014/main" val="20002"/>
                    </a:ext>
                  </a:extLst>
                </a:gridCol>
                <a:gridCol w="2130644">
                  <a:extLst>
                    <a:ext uri="{9D8B030D-6E8A-4147-A177-3AD203B41FA5}">
                      <a16:colId xmlns:a16="http://schemas.microsoft.com/office/drawing/2014/main" val="20003"/>
                    </a:ext>
                  </a:extLst>
                </a:gridCol>
                <a:gridCol w="958644">
                  <a:extLst>
                    <a:ext uri="{9D8B030D-6E8A-4147-A177-3AD203B41FA5}">
                      <a16:colId xmlns:a16="http://schemas.microsoft.com/office/drawing/2014/main" val="20004"/>
                    </a:ext>
                  </a:extLst>
                </a:gridCol>
              </a:tblGrid>
              <a:tr h="370840">
                <a:tc rowSpan="2">
                  <a:txBody>
                    <a:bodyPr/>
                    <a:lstStyle/>
                    <a:p>
                      <a:pPr algn="ctr"/>
                      <a:r>
                        <a:rPr lang="en-US" sz="1800" dirty="0" smtClean="0">
                          <a:latin typeface="Arial Narrow" panose="020B0606020202030204" pitchFamily="34" charset="0"/>
                        </a:rPr>
                        <a:t>9 Predictor Variables</a:t>
                      </a:r>
                      <a:endParaRPr lang="en-US" sz="1800" dirty="0">
                        <a:latin typeface="Arial Narrow" panose="020B0606020202030204" pitchFamily="34" charset="0"/>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gridSpan="2">
                  <a:txBody>
                    <a:bodyPr/>
                    <a:lstStyle/>
                    <a:p>
                      <a:pPr algn="ctr"/>
                      <a:r>
                        <a:rPr lang="en-US" sz="1800" dirty="0" smtClean="0">
                          <a:latin typeface="Arial Narrow" panose="020B0606020202030204" pitchFamily="34" charset="0"/>
                        </a:rPr>
                        <a:t>Parsimonious Model</a:t>
                      </a:r>
                      <a:endParaRPr lang="en-US" sz="1800" dirty="0">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hMerge="1">
                  <a:txBody>
                    <a:bodyPr/>
                    <a:lstStyle/>
                    <a:p>
                      <a:endParaRPr lang="en-US" dirty="0">
                        <a:latin typeface="Arial Narrow" panose="020B0606020202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65000"/>
                        <a:lumOff val="35000"/>
                      </a:schemeClr>
                    </a:solidFill>
                  </a:tcPr>
                </a:tc>
                <a:tc gridSpan="2">
                  <a:txBody>
                    <a:bodyPr/>
                    <a:lstStyle/>
                    <a:p>
                      <a:pPr algn="ctr"/>
                      <a:r>
                        <a:rPr lang="en-US" dirty="0" smtClean="0">
                          <a:latin typeface="Arial Narrow" panose="020B0606020202030204" pitchFamily="34" charset="0"/>
                        </a:rPr>
                        <a:t>Full Logistic Regression</a:t>
                      </a:r>
                      <a:endParaRPr lang="en-US" dirty="0">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hMerge="1">
                  <a:txBody>
                    <a:bodyPr/>
                    <a:lstStyle/>
                    <a:p>
                      <a:endParaRPr lang="en-US" dirty="0">
                        <a:latin typeface="Arial Narrow" panose="020B0606020202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370840">
                <a:tc vMerge="1">
                  <a:txBody>
                    <a:bodyPr/>
                    <a:lstStyle/>
                    <a:p>
                      <a:endParaRPr lang="en-US" dirty="0">
                        <a:latin typeface="Arial Narrow" panose="020B0606020202030204" pitchFamily="34"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65000"/>
                        <a:lumOff val="35000"/>
                      </a:schemeClr>
                    </a:solidFill>
                  </a:tcPr>
                </a:tc>
                <a:tc>
                  <a:txBody>
                    <a:bodyPr/>
                    <a:lstStyle/>
                    <a:p>
                      <a:pPr algn="ctr"/>
                      <a:r>
                        <a:rPr lang="en-US" b="1" dirty="0" smtClean="0">
                          <a:solidFill>
                            <a:schemeClr val="bg1"/>
                          </a:solidFill>
                          <a:latin typeface="Arial Narrow" panose="020B0606020202030204" pitchFamily="34" charset="0"/>
                        </a:rPr>
                        <a:t>OR (95% CI)</a:t>
                      </a:r>
                      <a:endParaRPr lang="en-US" b="1" dirty="0">
                        <a:solidFill>
                          <a:schemeClr val="bg1"/>
                        </a:solidFill>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b="1" dirty="0" smtClean="0">
                          <a:solidFill>
                            <a:schemeClr val="bg1"/>
                          </a:solidFill>
                          <a:latin typeface="Arial Narrow" panose="020B0606020202030204" pitchFamily="34" charset="0"/>
                        </a:rPr>
                        <a:t>P value</a:t>
                      </a:r>
                      <a:endParaRPr lang="en-US" b="1" dirty="0">
                        <a:solidFill>
                          <a:schemeClr val="bg1"/>
                        </a:solidFill>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pPr algn="ctr"/>
                      <a:r>
                        <a:rPr lang="en-US" b="1" dirty="0" smtClean="0">
                          <a:solidFill>
                            <a:schemeClr val="bg1"/>
                          </a:solidFill>
                          <a:latin typeface="Arial Narrow" panose="020B0606020202030204" pitchFamily="34" charset="0"/>
                        </a:rPr>
                        <a:t>OR (95% CI)</a:t>
                      </a:r>
                      <a:endParaRPr lang="en-US" b="1" dirty="0">
                        <a:solidFill>
                          <a:schemeClr val="bg1"/>
                        </a:solidFill>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b="1" dirty="0" smtClean="0">
                          <a:solidFill>
                            <a:schemeClr val="bg1"/>
                          </a:solidFill>
                          <a:latin typeface="Arial Narrow" panose="020B0606020202030204" pitchFamily="34" charset="0"/>
                        </a:rPr>
                        <a:t>P value</a:t>
                      </a:r>
                      <a:endParaRPr lang="en-US" b="1" dirty="0">
                        <a:solidFill>
                          <a:schemeClr val="bg1"/>
                        </a:solidFill>
                        <a:latin typeface="Arial Narrow" panose="020B060602020203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001"/>
                  </a:ext>
                </a:extLst>
              </a:tr>
              <a:tr h="370840">
                <a:tc>
                  <a:txBody>
                    <a:bodyPr/>
                    <a:lstStyle/>
                    <a:p>
                      <a:r>
                        <a:rPr lang="en-US" sz="1800" b="1" dirty="0" smtClean="0">
                          <a:latin typeface="Arial Narrow" panose="020B0606020202030204" pitchFamily="34" charset="0"/>
                        </a:rPr>
                        <a:t>Age (Centered at 62; per year)</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1.03 (0.99-1.07)</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0.16</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extLst>
                  <a:ext uri="{0D108BD9-81ED-4DB2-BD59-A6C34878D82A}">
                    <a16:rowId xmlns:a16="http://schemas.microsoft.com/office/drawing/2014/main" val="10002"/>
                  </a:ext>
                </a:extLst>
              </a:tr>
              <a:tr h="370840">
                <a:tc>
                  <a:txBody>
                    <a:bodyPr/>
                    <a:lstStyle/>
                    <a:p>
                      <a:r>
                        <a:rPr lang="en-US" sz="1800" b="1" dirty="0" smtClean="0">
                          <a:latin typeface="Arial Narrow" panose="020B0606020202030204" pitchFamily="34" charset="0"/>
                        </a:rPr>
                        <a:t>Sex (Female vs. Male)</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1.91 (1.19-3.07)</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0.008</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1.82 (1.12-2.97)</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0.02</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extLst>
                  <a:ext uri="{0D108BD9-81ED-4DB2-BD59-A6C34878D82A}">
                    <a16:rowId xmlns:a16="http://schemas.microsoft.com/office/drawing/2014/main" val="10003"/>
                  </a:ext>
                </a:extLst>
              </a:tr>
              <a:tr h="370840">
                <a:tc>
                  <a:txBody>
                    <a:bodyPr/>
                    <a:lstStyle/>
                    <a:p>
                      <a:r>
                        <a:rPr lang="en-US" sz="1800" b="1" dirty="0" smtClean="0">
                          <a:latin typeface="Arial Narrow" panose="020B0606020202030204" pitchFamily="34" charset="0"/>
                        </a:rPr>
                        <a:t>FH (Yes vs. No)</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1.34 (0.83-2.17)</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tc>
                  <a:txBody>
                    <a:bodyPr/>
                    <a:lstStyle/>
                    <a:p>
                      <a:pPr algn="ctr"/>
                      <a:r>
                        <a:rPr lang="en-US" sz="1800" b="1" dirty="0" smtClean="0">
                          <a:latin typeface="Arial Narrow" panose="020B0606020202030204" pitchFamily="34" charset="0"/>
                        </a:rPr>
                        <a:t>0.23</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E7EBF5"/>
                    </a:solidFill>
                  </a:tcPr>
                </a:tc>
                <a:extLst>
                  <a:ext uri="{0D108BD9-81ED-4DB2-BD59-A6C34878D82A}">
                    <a16:rowId xmlns:a16="http://schemas.microsoft.com/office/drawing/2014/main" val="10004"/>
                  </a:ext>
                </a:extLst>
              </a:tr>
              <a:tr h="370840">
                <a:tc>
                  <a:txBody>
                    <a:bodyPr/>
                    <a:lstStyle/>
                    <a:p>
                      <a:r>
                        <a:rPr lang="en-US" sz="1800" b="1" dirty="0" smtClean="0">
                          <a:latin typeface="Arial Narrow" panose="020B0606020202030204" pitchFamily="34" charset="0"/>
                        </a:rPr>
                        <a:t>Emphysema (Yes vs. No)</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1.34 (0.78-2.33)</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0.29</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5"/>
                  </a:ext>
                </a:extLst>
              </a:tr>
              <a:tr h="370840">
                <a:tc>
                  <a:txBody>
                    <a:bodyPr/>
                    <a:lstStyle/>
                    <a:p>
                      <a:r>
                        <a:rPr lang="en-US" sz="1800" b="1" dirty="0" smtClean="0">
                          <a:latin typeface="Arial Narrow" panose="020B0606020202030204" pitchFamily="34" charset="0"/>
                        </a:rPr>
                        <a:t>Nodule size (Centered at 4 mm)</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Non-linear</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&lt; 0.001</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Non-linear</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&lt; 0.001</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6"/>
                  </a:ext>
                </a:extLst>
              </a:tr>
              <a:tr h="370840">
                <a:tc>
                  <a:txBody>
                    <a:bodyPr/>
                    <a:lstStyle/>
                    <a:p>
                      <a:pPr>
                        <a:tabLst>
                          <a:tab pos="2684463" algn="r"/>
                        </a:tabLst>
                      </a:pPr>
                      <a:r>
                        <a:rPr lang="en-US" sz="1800" b="1" dirty="0" smtClean="0">
                          <a:latin typeface="Arial Narrow" panose="020B0606020202030204" pitchFamily="34" charset="0"/>
                        </a:rPr>
                        <a:t>Nodule consistency:  	GGN</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0.88 (0.48-1.62)</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0.68</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7"/>
                  </a:ext>
                </a:extLst>
              </a:tr>
              <a:tr h="370840">
                <a:tc>
                  <a:txBody>
                    <a:bodyPr/>
                    <a:lstStyle/>
                    <a:p>
                      <a:pPr>
                        <a:tabLst>
                          <a:tab pos="2684463" algn="r"/>
                        </a:tabLst>
                      </a:pPr>
                      <a:r>
                        <a:rPr lang="en-US" sz="1800" b="1" dirty="0" smtClean="0">
                          <a:latin typeface="Arial Narrow" panose="020B0606020202030204" pitchFamily="34" charset="0"/>
                        </a:rPr>
                        <a:t>	PSN</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1.46 (0.74-2.88)</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0.28</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8"/>
                  </a:ext>
                </a:extLst>
              </a:tr>
              <a:tr h="370840">
                <a:tc>
                  <a:txBody>
                    <a:bodyPr/>
                    <a:lstStyle/>
                    <a:p>
                      <a:pPr>
                        <a:tabLst>
                          <a:tab pos="2684463" algn="r"/>
                        </a:tabLst>
                      </a:pPr>
                      <a:r>
                        <a:rPr lang="en-US" sz="1800" b="1" dirty="0" smtClean="0">
                          <a:latin typeface="Arial Narrow" panose="020B0606020202030204" pitchFamily="34" charset="0"/>
                        </a:rPr>
                        <a:t>	Solid</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Reference</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09"/>
                  </a:ext>
                </a:extLst>
              </a:tr>
              <a:tr h="370840">
                <a:tc>
                  <a:txBody>
                    <a:bodyPr/>
                    <a:lstStyle/>
                    <a:p>
                      <a:r>
                        <a:rPr lang="en-US" sz="1800" b="1" dirty="0" smtClean="0">
                          <a:latin typeface="Arial Narrow" panose="020B0606020202030204" pitchFamily="34" charset="0"/>
                        </a:rPr>
                        <a:t>Lobe: Upper vs. other</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1.82 (1.12-2.98)</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0.02</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1.93 (1.14-3.27)</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0.02</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10"/>
                  </a:ext>
                </a:extLst>
              </a:tr>
              <a:tr h="370840">
                <a:tc>
                  <a:txBody>
                    <a:bodyPr/>
                    <a:lstStyle/>
                    <a:p>
                      <a:r>
                        <a:rPr lang="en-US" sz="1800" b="1" dirty="0" smtClean="0">
                          <a:latin typeface="Arial Narrow" panose="020B0606020202030204" pitchFamily="34" charset="0"/>
                        </a:rPr>
                        <a:t>Nodule count per scan </a:t>
                      </a:r>
                      <a:endParaRPr lang="en-US" sz="1800" b="1" baseline="30000"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0.92 (0.85-1.00)</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0.049</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11"/>
                  </a:ext>
                </a:extLst>
              </a:tr>
              <a:tr h="370840">
                <a:tc>
                  <a:txBody>
                    <a:bodyPr/>
                    <a:lstStyle/>
                    <a:p>
                      <a:r>
                        <a:rPr lang="en-US" sz="1800" b="1" dirty="0" smtClean="0">
                          <a:latin typeface="Arial Narrow" panose="020B0606020202030204" pitchFamily="34" charset="0"/>
                        </a:rPr>
                        <a:t>Spiculation (Yes vs. No)</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2.54 (1.45-4.43)</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0.001</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2.17 (1.16-4.05)</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tc>
                  <a:txBody>
                    <a:bodyPr/>
                    <a:lstStyle/>
                    <a:p>
                      <a:pPr algn="ctr"/>
                      <a:r>
                        <a:rPr lang="en-US" sz="1800" b="1" dirty="0" smtClean="0">
                          <a:latin typeface="Arial Narrow" panose="020B0606020202030204" pitchFamily="34" charset="0"/>
                        </a:rPr>
                        <a:t>0.02</a:t>
                      </a:r>
                      <a:endParaRPr lang="en-US" sz="1800" b="1" dirty="0">
                        <a:latin typeface="Arial Narrow" panose="020B0606020202030204" pitchFamily="34" charset="0"/>
                      </a:endParaRPr>
                    </a:p>
                  </a:txBody>
                  <a:tcPr marL="18288" marR="18288">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D5EA"/>
                    </a:solidFill>
                  </a:tcPr>
                </a:tc>
                <a:extLst>
                  <a:ext uri="{0D108BD9-81ED-4DB2-BD59-A6C34878D82A}">
                    <a16:rowId xmlns:a16="http://schemas.microsoft.com/office/drawing/2014/main" val="10012"/>
                  </a:ext>
                </a:extLst>
              </a:tr>
              <a:tr h="37084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latin typeface="Arial Narrow" panose="020B0606020202030204" pitchFamily="34" charset="0"/>
                        </a:rPr>
                        <a:t>In test set: Parsimonious model AUC = </a:t>
                      </a:r>
                      <a:r>
                        <a:rPr lang="en-US" b="1" dirty="0" smtClean="0">
                          <a:latin typeface="Arial Narrow" panose="020B0606020202030204" pitchFamily="34" charset="0"/>
                        </a:rPr>
                        <a:t>0.960 (0.927-0.980)</a:t>
                      </a:r>
                      <a:r>
                        <a:rPr lang="en-US" b="1" baseline="0" dirty="0" smtClean="0">
                          <a:latin typeface="Arial Narrow" panose="020B0606020202030204" pitchFamily="34" charset="0"/>
                        </a:rPr>
                        <a:t>  |  Full model AUC = </a:t>
                      </a:r>
                      <a:r>
                        <a:rPr lang="en-US" b="1" dirty="0" smtClean="0">
                          <a:latin typeface="Arial Narrow" panose="020B0606020202030204" pitchFamily="34" charset="0"/>
                        </a:rPr>
                        <a:t>0.970 (0.945-0.986)</a:t>
                      </a:r>
                    </a:p>
                  </a:txBody>
                  <a:tcPr marL="18288" marR="18288">
                    <a:lnL w="127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b="1" dirty="0">
                        <a:latin typeface="Arial Narrow" panose="020B0606020202030204" pitchFamily="34" charset="0"/>
                      </a:endParaRPr>
                    </a:p>
                  </a:txBody>
                  <a:tcPr marL="18288" marR="18288">
                    <a:lnB w="12700" cap="flat" cmpd="sng" algn="ctr">
                      <a:noFill/>
                      <a:prstDash val="solid"/>
                      <a:round/>
                      <a:headEnd type="none" w="med" len="med"/>
                      <a:tailEnd type="none" w="med" len="med"/>
                    </a:lnB>
                  </a:tcPr>
                </a:tc>
                <a:tc hMerge="1">
                  <a:txBody>
                    <a:bodyPr/>
                    <a:lstStyle/>
                    <a:p>
                      <a:pPr algn="ctr"/>
                      <a:endParaRPr lang="en-US" b="1" dirty="0">
                        <a:latin typeface="Arial Narrow" panose="020B0606020202030204" pitchFamily="34" charset="0"/>
                      </a:endParaRPr>
                    </a:p>
                  </a:txBody>
                  <a:tcPr marL="18288" marR="18288">
                    <a:lnB w="12700" cap="flat" cmpd="sng" algn="ctr">
                      <a:noFill/>
                      <a:prstDash val="solid"/>
                      <a:round/>
                      <a:headEnd type="none" w="med" len="med"/>
                      <a:tailEnd type="none" w="med" len="med"/>
                    </a:lnB>
                  </a:tcPr>
                </a:tc>
                <a:tc hMerge="1">
                  <a:txBody>
                    <a:bodyPr/>
                    <a:lstStyle/>
                    <a:p>
                      <a:pPr algn="ctr"/>
                      <a:endParaRPr lang="en-US" b="1" dirty="0">
                        <a:latin typeface="Arial Narrow" panose="020B0606020202030204" pitchFamily="34" charset="0"/>
                      </a:endParaRPr>
                    </a:p>
                  </a:txBody>
                  <a:tcPr marL="18288" marR="18288">
                    <a:lnB w="12700" cap="flat" cmpd="sng" algn="ctr">
                      <a:noFill/>
                      <a:prstDash val="solid"/>
                      <a:round/>
                      <a:headEnd type="none" w="med" len="med"/>
                      <a:tailEnd type="none" w="med" len="med"/>
                    </a:lnB>
                  </a:tcPr>
                </a:tc>
                <a:tc hMerge="1">
                  <a:txBody>
                    <a:bodyPr/>
                    <a:lstStyle/>
                    <a:p>
                      <a:pPr algn="ctr"/>
                      <a:endParaRPr lang="en-US" b="1" dirty="0">
                        <a:latin typeface="Arial Narrow" panose="020B0606020202030204" pitchFamily="34" charset="0"/>
                      </a:endParaRPr>
                    </a:p>
                  </a:txBody>
                  <a:tcPr marL="18288" marR="18288">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 name="Title 3"/>
          <p:cNvSpPr>
            <a:spLocks noGrp="1"/>
          </p:cNvSpPr>
          <p:nvPr>
            <p:ph type="title"/>
          </p:nvPr>
        </p:nvSpPr>
        <p:spPr>
          <a:xfrm>
            <a:off x="1606556" y="-63798"/>
            <a:ext cx="7478829" cy="596766"/>
          </a:xfrm>
        </p:spPr>
        <p:txBody>
          <a:bodyPr/>
          <a:lstStyle/>
          <a:p>
            <a:r>
              <a:rPr lang="en-US" dirty="0" smtClean="0">
                <a:solidFill>
                  <a:schemeClr val="accent1">
                    <a:lumMod val="75000"/>
                  </a:schemeClr>
                </a:solidFill>
              </a:rPr>
              <a:t>Brock Model (Parsimonious &amp; Full)</a:t>
            </a:r>
            <a:endParaRPr lang="en-US" dirty="0">
              <a:solidFill>
                <a:schemeClr val="accent1">
                  <a:lumMod val="75000"/>
                </a:schemeClr>
              </a:solidFill>
            </a:endParaRPr>
          </a:p>
        </p:txBody>
      </p:sp>
      <p:sp>
        <p:nvSpPr>
          <p:cNvPr id="5" name="Content Placeholder 6"/>
          <p:cNvSpPr txBox="1">
            <a:spLocks/>
          </p:cNvSpPr>
          <p:nvPr/>
        </p:nvSpPr>
        <p:spPr>
          <a:xfrm>
            <a:off x="3935002" y="6472719"/>
            <a:ext cx="5208998" cy="397053"/>
          </a:xfrm>
          <a:prstGeom prst="rect">
            <a:avLst/>
          </a:prstGeom>
        </p:spPr>
        <p:txBody>
          <a:bodyPr>
            <a:normAutofit/>
          </a:bodyPr>
          <a:lstStyle>
            <a:lvl1pPr marL="342900" indent="-342900" algn="l" defTabSz="914400" rtl="0" eaLnBrk="1" latinLnBrk="0" hangingPunct="1">
              <a:lnSpc>
                <a:spcPct val="100000"/>
              </a:lnSpc>
              <a:spcBef>
                <a:spcPts val="1600"/>
              </a:spcBef>
              <a:buClr>
                <a:srgbClr val="FFC000"/>
              </a:buClr>
              <a:buSzPct val="80000"/>
              <a:buFont typeface="Wingdings" panose="05000000000000000000" pitchFamily="2" charset="2"/>
              <a:buChar char="§"/>
              <a:defRPr sz="28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100000"/>
              </a:lnSpc>
              <a:spcBef>
                <a:spcPts val="1000"/>
              </a:spcBef>
              <a:buClr>
                <a:schemeClr val="bg1">
                  <a:lumMod val="75000"/>
                </a:schemeClr>
              </a:buClr>
              <a:buSzPct val="80000"/>
              <a:buFont typeface="Arial" panose="020B0604020202020204" pitchFamily="34" charset="0"/>
              <a:buChar char="•"/>
              <a:defRPr sz="2400" kern="1200">
                <a:solidFill>
                  <a:schemeClr val="bg1"/>
                </a:solidFill>
                <a:latin typeface="Arial Narrow" panose="020B0606020202030204" pitchFamily="34" charset="0"/>
                <a:ea typeface="+mn-ea"/>
                <a:cs typeface="+mn-cs"/>
              </a:defRPr>
            </a:lvl2pPr>
            <a:lvl3pPr marL="1143000" indent="-228600" algn="l" defTabSz="914400" rtl="0" eaLnBrk="1" latinLnBrk="0" hangingPunct="1">
              <a:lnSpc>
                <a:spcPct val="100000"/>
              </a:lnSpc>
              <a:spcBef>
                <a:spcPts val="1000"/>
              </a:spcBef>
              <a:buClr>
                <a:schemeClr val="bg1">
                  <a:lumMod val="75000"/>
                </a:schemeClr>
              </a:buClr>
              <a:buSzPct val="80000"/>
              <a:buFont typeface="Courier New" panose="02070309020205020404" pitchFamily="49" charset="0"/>
              <a:buChar char="o"/>
              <a:defRPr sz="2000" kern="1200">
                <a:solidFill>
                  <a:schemeClr val="bg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chemeClr val="bg1">
                  <a:lumMod val="75000"/>
                </a:schemeClr>
              </a:buClr>
              <a:buSzPct val="80000"/>
              <a:buFont typeface="Wingdings" panose="05000000000000000000" pitchFamily="2" charset="2"/>
              <a:buChar char="§"/>
              <a:defRPr sz="1800" kern="1200">
                <a:solidFill>
                  <a:schemeClr val="bg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chemeClr val="bg1">
                  <a:lumMod val="75000"/>
                </a:schemeClr>
              </a:buClr>
              <a:buSzPct val="80000"/>
              <a:buFont typeface="Wingdings" panose="05000000000000000000" pitchFamily="2" charset="2"/>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smtClean="0"/>
              <a:t>McWilliams A et al.  NEJM 2013;369:910-919.</a:t>
            </a:r>
            <a:endParaRPr lang="en-US" sz="2000" dirty="0"/>
          </a:p>
        </p:txBody>
      </p:sp>
      <p:sp>
        <p:nvSpPr>
          <p:cNvPr id="6" name="TextBox 5"/>
          <p:cNvSpPr txBox="1"/>
          <p:nvPr/>
        </p:nvSpPr>
        <p:spPr>
          <a:xfrm>
            <a:off x="6089745" y="6489604"/>
            <a:ext cx="3070071" cy="369332"/>
          </a:xfrm>
          <a:prstGeom prst="rect">
            <a:avLst/>
          </a:prstGeom>
          <a:noFill/>
        </p:spPr>
        <p:txBody>
          <a:bodyPr wrap="none" rtlCol="0">
            <a:spAutoFit/>
          </a:bodyPr>
          <a:lstStyle/>
          <a:p>
            <a:r>
              <a:rPr lang="en-US" sz="1800" dirty="0" smtClean="0"/>
              <a:t>McWilliams M.  NEJM 2013.</a:t>
            </a:r>
            <a:endParaRPr lang="en-US" sz="1800" dirty="0"/>
          </a:p>
        </p:txBody>
      </p:sp>
    </p:spTree>
    <p:extLst>
      <p:ext uri="{BB962C8B-B14F-4D97-AF65-F5344CB8AC3E}">
        <p14:creationId xmlns:p14="http://schemas.microsoft.com/office/powerpoint/2010/main" val="1768895354"/>
      </p:ext>
    </p:extLst>
  </p:cSld>
  <p:clrMapOvr>
    <a:masterClrMapping/>
  </p:clrMapOvr>
  <mc:AlternateContent xmlns:mc="http://schemas.openxmlformats.org/markup-compatibility/2006" xmlns:p14="http://schemas.microsoft.com/office/powerpoint/2010/main">
    <mc:Choice Requires="p14">
      <p:transition spd="slow" p14:dur="2000" advTm="31217"/>
    </mc:Choice>
    <mc:Fallback xmlns="">
      <p:transition spd="slow" advTm="3121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4294967295"/>
          </p:nvPr>
        </p:nvSpPr>
        <p:spPr>
          <a:xfrm>
            <a:off x="4598777" y="1561212"/>
            <a:ext cx="4343400" cy="4525963"/>
          </a:xfrm>
          <a:prstGeom prst="rect">
            <a:avLst/>
          </a:prstGeom>
        </p:spPr>
        <p:txBody>
          <a:bodyPr/>
          <a:lstStyle/>
          <a:p>
            <a:endParaRPr lang="en-US"/>
          </a:p>
        </p:txBody>
      </p:sp>
      <p:sp>
        <p:nvSpPr>
          <p:cNvPr id="2" name="Title 1"/>
          <p:cNvSpPr>
            <a:spLocks noGrp="1"/>
          </p:cNvSpPr>
          <p:nvPr>
            <p:ph type="title"/>
          </p:nvPr>
        </p:nvSpPr>
        <p:spPr/>
        <p:txBody>
          <a:bodyPr>
            <a:normAutofit fontScale="90000"/>
          </a:bodyPr>
          <a:lstStyle/>
          <a:p>
            <a:pPr algn="r"/>
            <a:r>
              <a:rPr lang="en-US" sz="3600" dirty="0" smtClean="0">
                <a:solidFill>
                  <a:schemeClr val="accent1">
                    <a:lumMod val="75000"/>
                  </a:schemeClr>
                </a:solidFill>
                <a:latin typeface="Arial Narrow" panose="020B0606020202030204" pitchFamily="34" charset="0"/>
              </a:rPr>
              <a:t>Diagnostic prediction in screening setting | NLST</a:t>
            </a:r>
            <a:endParaRPr lang="en-US" sz="3600" dirty="0">
              <a:solidFill>
                <a:schemeClr val="accent1">
                  <a:lumMod val="75000"/>
                </a:schemeClr>
              </a:solidFill>
              <a:latin typeface="Arial Narrow" panose="020B0606020202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3146547"/>
              </p:ext>
            </p:extLst>
          </p:nvPr>
        </p:nvGraphicFramePr>
        <p:xfrm>
          <a:off x="2998576" y="1038111"/>
          <a:ext cx="6030212" cy="5132832"/>
        </p:xfrm>
        <a:graphic>
          <a:graphicData uri="http://schemas.openxmlformats.org/drawingml/2006/table">
            <a:tbl>
              <a:tblPr bandRow="1">
                <a:tableStyleId>{5C22544A-7EE6-4342-B048-85BDC9FD1C3A}</a:tableStyleId>
              </a:tblPr>
              <a:tblGrid>
                <a:gridCol w="3446319">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1131013">
                  <a:extLst>
                    <a:ext uri="{9D8B030D-6E8A-4147-A177-3AD203B41FA5}">
                      <a16:colId xmlns:a16="http://schemas.microsoft.com/office/drawing/2014/main" val="20002"/>
                    </a:ext>
                  </a:extLst>
                </a:gridCol>
                <a:gridCol w="919480">
                  <a:extLst>
                    <a:ext uri="{9D8B030D-6E8A-4147-A177-3AD203B41FA5}">
                      <a16:colId xmlns:a16="http://schemas.microsoft.com/office/drawing/2014/main" val="20003"/>
                    </a:ext>
                  </a:extLst>
                </a:gridCol>
              </a:tblGrid>
              <a:tr h="294640">
                <a:tc>
                  <a:txBody>
                    <a:bodyPr/>
                    <a:lstStyle/>
                    <a:p>
                      <a:r>
                        <a:rPr lang="en-US" sz="1600" b="1" dirty="0" smtClean="0">
                          <a:solidFill>
                            <a:schemeClr val="bg1"/>
                          </a:solidFill>
                          <a:latin typeface="Arial Narrow" panose="020B0606020202030204" pitchFamily="34" charset="0"/>
                        </a:rPr>
                        <a:t>Variable</a:t>
                      </a:r>
                      <a:endParaRPr lang="en-US" sz="1600" b="1" dirty="0">
                        <a:solidFill>
                          <a:schemeClr val="bg1"/>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n-US" sz="1600" b="1" dirty="0" smtClean="0">
                          <a:solidFill>
                            <a:schemeClr val="bg1"/>
                          </a:solidFill>
                          <a:latin typeface="Arial Narrow" panose="020B0606020202030204" pitchFamily="34" charset="0"/>
                        </a:rPr>
                        <a:t>OR</a:t>
                      </a:r>
                      <a:endParaRPr lang="en-US" sz="1600" b="1" dirty="0">
                        <a:solidFill>
                          <a:schemeClr val="bg1"/>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r>
                        <a:rPr lang="en-US" sz="1600" b="1" dirty="0" smtClean="0">
                          <a:solidFill>
                            <a:schemeClr val="bg1"/>
                          </a:solidFill>
                          <a:latin typeface="Arial Narrow" panose="020B0606020202030204" pitchFamily="34" charset="0"/>
                        </a:rPr>
                        <a:t>95% CI</a:t>
                      </a:r>
                      <a:endParaRPr lang="en-US" sz="1600" b="1" dirty="0">
                        <a:solidFill>
                          <a:schemeClr val="bg1"/>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r>
                        <a:rPr lang="en-US" sz="1600" b="1" dirty="0" smtClean="0">
                          <a:solidFill>
                            <a:schemeClr val="bg1"/>
                          </a:solidFill>
                          <a:latin typeface="Arial Narrow" panose="020B0606020202030204" pitchFamily="34" charset="0"/>
                        </a:rPr>
                        <a:t>P-value</a:t>
                      </a:r>
                      <a:endParaRPr lang="en-US" sz="1600" b="1" dirty="0">
                        <a:solidFill>
                          <a:schemeClr val="bg1"/>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0">
                <a:tc>
                  <a:txBody>
                    <a:bodyPr/>
                    <a:lstStyle/>
                    <a:p>
                      <a:r>
                        <a:rPr lang="en-US" sz="1400" b="1" dirty="0" smtClean="0">
                          <a:latin typeface="Arial Narrow" panose="020B0606020202030204" pitchFamily="34" charset="0"/>
                        </a:rPr>
                        <a:t>Age (per 1 year increase)</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1.047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1.023 – 1.071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&lt; 0.0001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104648">
                <a:tc>
                  <a:txBody>
                    <a:bodyPr/>
                    <a:lstStyle/>
                    <a:p>
                      <a:r>
                        <a:rPr lang="en-US" sz="1400" b="1" dirty="0" smtClean="0">
                          <a:latin typeface="Arial Narrow" panose="020B0606020202030204" pitchFamily="34" charset="0"/>
                        </a:rPr>
                        <a:t>Sex:  female</a:t>
                      </a:r>
                      <a:r>
                        <a:rPr lang="en-US" sz="1400" b="1" baseline="0" dirty="0" smtClean="0">
                          <a:latin typeface="Arial Narrow" panose="020B0606020202030204" pitchFamily="34" charset="0"/>
                        </a:rPr>
                        <a:t> vs. male</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1.277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1.000 - 1.631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0.0500</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122936">
                <a:tc>
                  <a:txBody>
                    <a:bodyPr/>
                    <a:lstStyle/>
                    <a:p>
                      <a:r>
                        <a:rPr lang="en-US" sz="1400" b="1" dirty="0" smtClean="0">
                          <a:latin typeface="Arial Narrow" panose="020B0606020202030204" pitchFamily="34" charset="0"/>
                        </a:rPr>
                        <a:t>Family</a:t>
                      </a:r>
                      <a:r>
                        <a:rPr lang="en-US" sz="1400" b="1" baseline="0" dirty="0" smtClean="0">
                          <a:latin typeface="Arial Narrow" panose="020B0606020202030204" pitchFamily="34" charset="0"/>
                        </a:rPr>
                        <a:t> history of lung cancer</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1.312</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1.004 – 1.714</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0.0469</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r h="122936">
                <a:tc>
                  <a:txBody>
                    <a:bodyPr/>
                    <a:lstStyle/>
                    <a:p>
                      <a:r>
                        <a:rPr lang="en-US" sz="1400" b="1" dirty="0" smtClean="0">
                          <a:latin typeface="Arial Narrow" panose="020B0606020202030204" pitchFamily="34" charset="0"/>
                        </a:rPr>
                        <a:t>Body mass index (per 1 unit)</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0.972</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0.947 – 0.997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0.0285</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0">
                <a:tc>
                  <a:txBody>
                    <a:bodyPr/>
                    <a:lstStyle/>
                    <a:p>
                      <a:r>
                        <a:rPr lang="en-US" sz="1400" b="1" dirty="0" smtClean="0">
                          <a:latin typeface="Arial Narrow" panose="020B0606020202030204" pitchFamily="34" charset="0"/>
                        </a:rPr>
                        <a:t>Smoking</a:t>
                      </a:r>
                      <a:r>
                        <a:rPr lang="en-US" sz="1400" b="1" baseline="0" dirty="0" smtClean="0">
                          <a:latin typeface="Arial Narrow" panose="020B0606020202030204" pitchFamily="34" charset="0"/>
                        </a:rPr>
                        <a:t> status (current vs. former)</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1.226</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0.960 - 1.564</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0.1018</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0">
                <a:tc>
                  <a:txBody>
                    <a:bodyPr/>
                    <a:lstStyle/>
                    <a:p>
                      <a:r>
                        <a:rPr lang="en-US" sz="1400" b="1" dirty="0" smtClean="0">
                          <a:latin typeface="Arial Narrow" panose="020B0606020202030204" pitchFamily="34" charset="0"/>
                        </a:rPr>
                        <a:t>Pack-years</a:t>
                      </a:r>
                      <a:r>
                        <a:rPr lang="en-US" sz="1400" b="1" baseline="0" dirty="0" smtClean="0">
                          <a:latin typeface="Arial Narrow" panose="020B0606020202030204" pitchFamily="34" charset="0"/>
                        </a:rPr>
                        <a:t> (per 1 pack-year)</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1.011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1.006 – 1.015</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&lt; 0.0001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6"/>
                  </a:ext>
                </a:extLst>
              </a:tr>
              <a:tr h="101600">
                <a:tc>
                  <a:txBody>
                    <a:bodyPr/>
                    <a:lstStyle/>
                    <a:p>
                      <a:r>
                        <a:rPr lang="en-US" sz="1400" b="1" dirty="0" smtClean="0">
                          <a:latin typeface="Arial Narrow" panose="020B0606020202030204" pitchFamily="34" charset="0"/>
                        </a:rPr>
                        <a:t>Self-reported history of COPD</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0.928</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0.600 – 1.435</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b="1" dirty="0" smtClean="0">
                          <a:latin typeface="Arial Narrow" panose="020B0606020202030204" pitchFamily="34" charset="0"/>
                        </a:rPr>
                        <a:t>0.7368</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7"/>
                  </a:ext>
                </a:extLst>
              </a:tr>
              <a:tr h="0">
                <a:tc gridSpan="4">
                  <a:txBody>
                    <a:bodyPr/>
                    <a:lstStyle/>
                    <a:p>
                      <a:pPr algn="l"/>
                      <a:r>
                        <a:rPr lang="en-US" sz="1400" b="1" dirty="0" smtClean="0">
                          <a:latin typeface="Arial Narrow" panose="020B0606020202030204" pitchFamily="34" charset="0"/>
                        </a:rPr>
                        <a:t>Nodule-specific features</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hMerge="1">
                  <a:txBody>
                    <a:bodyPr/>
                    <a:lstStyle/>
                    <a:p>
                      <a:pPr algn="ctr"/>
                      <a:endParaRPr lang="en-US" sz="1400" b="1" dirty="0"/>
                    </a:p>
                  </a:txBody>
                  <a:tcPr marL="27432" marR="18288" marT="36576" marB="36576" anchor="ctr"/>
                </a:tc>
                <a:tc hMerge="1">
                  <a:txBody>
                    <a:bodyPr/>
                    <a:lstStyle/>
                    <a:p>
                      <a:pPr algn="ctr"/>
                      <a:endParaRPr lang="en-US" sz="1400" b="1" dirty="0"/>
                    </a:p>
                  </a:txBody>
                  <a:tcPr marL="27432" marR="18288" marT="36576" marB="36576" anchor="ctr"/>
                </a:tc>
                <a:tc hMerge="1">
                  <a:txBody>
                    <a:bodyPr/>
                    <a:lstStyle/>
                    <a:p>
                      <a:endParaRPr lang="en-US"/>
                    </a:p>
                  </a:txBody>
                  <a:tcPr/>
                </a:tc>
                <a:extLst>
                  <a:ext uri="{0D108BD9-81ED-4DB2-BD59-A6C34878D82A}">
                    <a16:rowId xmlns:a16="http://schemas.microsoft.com/office/drawing/2014/main" val="10008"/>
                  </a:ext>
                </a:extLst>
              </a:tr>
              <a:tr h="0">
                <a:tc>
                  <a:txBody>
                    <a:bodyPr/>
                    <a:lstStyle/>
                    <a:p>
                      <a:pPr marL="174625" indent="0"/>
                      <a:r>
                        <a:rPr lang="en-US" sz="1400" b="1" dirty="0" smtClean="0">
                          <a:solidFill>
                            <a:schemeClr val="tx1"/>
                          </a:solidFill>
                          <a:latin typeface="Arial Narrow" panose="020B0606020202030204" pitchFamily="34" charset="0"/>
                        </a:rPr>
                        <a:t>Longest diameter</a:t>
                      </a:r>
                      <a:r>
                        <a:rPr lang="en-US" sz="1400" b="1" baseline="0" dirty="0" smtClean="0">
                          <a:solidFill>
                            <a:schemeClr val="tx1"/>
                          </a:solidFill>
                          <a:latin typeface="Arial Narrow" panose="020B0606020202030204" pitchFamily="34" charset="0"/>
                        </a:rPr>
                        <a:t> (per 1 mm increment)</a:t>
                      </a:r>
                      <a:endParaRPr lang="en-US" sz="1400" b="1" dirty="0">
                        <a:solidFill>
                          <a:schemeClr val="tx1"/>
                        </a:solidFill>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solidFill>
                            <a:schemeClr val="tx1"/>
                          </a:solidFill>
                          <a:latin typeface="Arial Narrow" panose="020B0606020202030204" pitchFamily="34" charset="0"/>
                        </a:rPr>
                        <a:t>1.148</a:t>
                      </a:r>
                      <a:endParaRPr lang="en-US" sz="1400" b="1" dirty="0">
                        <a:solidFill>
                          <a:schemeClr val="tx1"/>
                        </a:solidFill>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solidFill>
                            <a:schemeClr val="tx1"/>
                          </a:solidFill>
                          <a:latin typeface="Arial Narrow" panose="020B0606020202030204" pitchFamily="34" charset="0"/>
                        </a:rPr>
                        <a:t>1.125 – 1.171</a:t>
                      </a:r>
                      <a:endParaRPr lang="en-US" sz="1400" b="1" dirty="0">
                        <a:solidFill>
                          <a:schemeClr val="tx1"/>
                        </a:solidFill>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solidFill>
                            <a:schemeClr val="tx1"/>
                          </a:solidFill>
                          <a:latin typeface="Arial Narrow" panose="020B0606020202030204" pitchFamily="34" charset="0"/>
                        </a:rPr>
                        <a:t>&lt; 0.0001</a:t>
                      </a:r>
                      <a:endParaRPr lang="en-US" sz="1400" b="1" dirty="0">
                        <a:solidFill>
                          <a:schemeClr val="tx1"/>
                        </a:solidFill>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9"/>
                  </a:ext>
                </a:extLst>
              </a:tr>
              <a:tr h="0">
                <a:tc>
                  <a:txBody>
                    <a:bodyPr/>
                    <a:lstStyle/>
                    <a:p>
                      <a:pPr marL="174625" indent="0"/>
                      <a:r>
                        <a:rPr lang="en-US" sz="1400" b="1" dirty="0" smtClean="0">
                          <a:latin typeface="Arial Narrow" panose="020B0606020202030204" pitchFamily="34" charset="0"/>
                        </a:rPr>
                        <a:t>Consistency:  GGN vs. solid nodule</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0.654</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0.479 – 0.894</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0.0077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10"/>
                  </a:ext>
                </a:extLst>
              </a:tr>
              <a:tr h="0">
                <a:tc>
                  <a:txBody>
                    <a:bodyPr/>
                    <a:lstStyle/>
                    <a:p>
                      <a:pPr marL="174625" indent="0"/>
                      <a:r>
                        <a:rPr lang="en-US" sz="1400" b="1" dirty="0" smtClean="0">
                          <a:latin typeface="Arial Narrow" panose="020B0606020202030204" pitchFamily="34" charset="0"/>
                        </a:rPr>
                        <a:t>Consistency:  PSN vs. solid nodule</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1.011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0.663 – 1.541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0.9605</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11"/>
                  </a:ext>
                </a:extLst>
              </a:tr>
              <a:tr h="0">
                <a:tc>
                  <a:txBody>
                    <a:bodyPr/>
                    <a:lstStyle/>
                    <a:p>
                      <a:pPr marL="174625" indent="0"/>
                      <a:r>
                        <a:rPr lang="en-US" sz="1400" b="1" dirty="0" smtClean="0">
                          <a:latin typeface="Arial Narrow" panose="020B0606020202030204" pitchFamily="34" charset="0"/>
                        </a:rPr>
                        <a:t>Upper vs. middle lobe</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3.815</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2.451 – 5.937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&lt; 0.0001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12"/>
                  </a:ext>
                </a:extLst>
              </a:tr>
              <a:tr h="116840">
                <a:tc>
                  <a:txBody>
                    <a:bodyPr/>
                    <a:lstStyle/>
                    <a:p>
                      <a:pPr marL="174625" indent="0"/>
                      <a:r>
                        <a:rPr lang="en-US" sz="1400" b="1" dirty="0" smtClean="0">
                          <a:latin typeface="Arial Narrow" panose="020B0606020202030204" pitchFamily="34" charset="0"/>
                        </a:rPr>
                        <a:t>Upper vs. lower lobe</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1.671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1.306 – 2.137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&lt; 0.0001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13"/>
                  </a:ext>
                </a:extLst>
              </a:tr>
              <a:tr h="135128">
                <a:tc>
                  <a:txBody>
                    <a:bodyPr/>
                    <a:lstStyle/>
                    <a:p>
                      <a:pPr marL="174625" indent="0"/>
                      <a:r>
                        <a:rPr lang="en-US" sz="1400" b="1" dirty="0" smtClean="0">
                          <a:latin typeface="Arial Narrow" panose="020B0606020202030204" pitchFamily="34" charset="0"/>
                        </a:rPr>
                        <a:t>Margins: spiculated</a:t>
                      </a:r>
                      <a:r>
                        <a:rPr lang="en-US" sz="1400" b="1" baseline="0" dirty="0" smtClean="0">
                          <a:latin typeface="Arial Narrow" panose="020B0606020202030204" pitchFamily="34" charset="0"/>
                        </a:rPr>
                        <a:t>/ill defined vs. smooth</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2.796</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2.132 – 3.667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&lt; 0.0001</a:t>
                      </a: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14"/>
                  </a:ext>
                </a:extLst>
              </a:tr>
              <a:tr h="0">
                <a:tc>
                  <a:txBody>
                    <a:bodyPr/>
                    <a:lstStyle/>
                    <a:p>
                      <a:pPr marL="174625" indent="0"/>
                      <a:r>
                        <a:rPr lang="en-US" sz="1400" b="1" dirty="0" smtClean="0">
                          <a:latin typeface="Arial Narrow" panose="020B0606020202030204" pitchFamily="34" charset="0"/>
                        </a:rPr>
                        <a:t>Nodule count per scan (per additional nodule)</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0.897</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0.823 – 0.978</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0.0140</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15"/>
                  </a:ext>
                </a:extLst>
              </a:tr>
              <a:tr h="0">
                <a:tc>
                  <a:txBody>
                    <a:bodyPr/>
                    <a:lstStyle/>
                    <a:p>
                      <a:pPr marL="0" indent="0"/>
                      <a:r>
                        <a:rPr lang="en-US" sz="1400" b="1" dirty="0" smtClean="0">
                          <a:latin typeface="Arial Narrow" panose="020B0606020202030204" pitchFamily="34" charset="0"/>
                        </a:rPr>
                        <a:t>Radiologist level of suspicion for lung cancer</a:t>
                      </a:r>
                      <a:r>
                        <a:rPr lang="en-US" sz="1400" b="1" baseline="30000" dirty="0" smtClean="0">
                          <a:latin typeface="Arial Narrow" panose="020B0606020202030204" pitchFamily="34" charset="0"/>
                        </a:rPr>
                        <a:t> </a:t>
                      </a:r>
                      <a:r>
                        <a:rPr lang="en-US" sz="1400" b="1" dirty="0" smtClean="0">
                          <a:latin typeface="Arial Narrow" panose="020B0606020202030204" pitchFamily="34" charset="0"/>
                        </a:rPr>
                        <a:t>(high/moderately high vs. low/no)</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9.739</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1400" b="1" dirty="0" smtClean="0">
                          <a:latin typeface="Arial Narrow" panose="020B0606020202030204" pitchFamily="34" charset="0"/>
                        </a:rPr>
                        <a:t>5.491 – 17.271</a:t>
                      </a:r>
                      <a:endParaRPr lang="en-US" sz="1400" b="1" dirty="0">
                        <a:latin typeface="Arial Narrow" panose="020B0606020202030204" pitchFamily="34" charset="0"/>
                      </a:endParaRP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Narrow" panose="020B0606020202030204" pitchFamily="34" charset="0"/>
                        </a:rPr>
                        <a:t>&lt; 0.0001</a:t>
                      </a:r>
                    </a:p>
                  </a:txBody>
                  <a:tcPr marL="27432" marR="18288" marT="36576" marB="3657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16"/>
                  </a:ext>
                </a:extLst>
              </a:tr>
            </a:tbl>
          </a:graphicData>
        </a:graphic>
      </p:graphicFrame>
      <p:sp>
        <p:nvSpPr>
          <p:cNvPr id="3" name="Rectangle 2"/>
          <p:cNvSpPr/>
          <p:nvPr/>
        </p:nvSpPr>
        <p:spPr bwMode="auto">
          <a:xfrm>
            <a:off x="3002119" y="1376580"/>
            <a:ext cx="6018029" cy="839973"/>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4" name="Right Arrow 3"/>
          <p:cNvSpPr/>
          <p:nvPr/>
        </p:nvSpPr>
        <p:spPr bwMode="auto">
          <a:xfrm>
            <a:off x="2743207" y="5814091"/>
            <a:ext cx="205467" cy="223655"/>
          </a:xfrm>
          <a:prstGeom prst="rightArrow">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7" name="Group 6"/>
          <p:cNvGrpSpPr/>
          <p:nvPr/>
        </p:nvGrpSpPr>
        <p:grpSpPr>
          <a:xfrm>
            <a:off x="2998576" y="2229147"/>
            <a:ext cx="6030212" cy="852330"/>
            <a:chOff x="3047999" y="1971567"/>
            <a:chExt cx="6030212" cy="852330"/>
          </a:xfrm>
        </p:grpSpPr>
        <p:sp>
          <p:nvSpPr>
            <p:cNvPr id="10" name="Rectangle 9"/>
            <p:cNvSpPr/>
            <p:nvPr/>
          </p:nvSpPr>
          <p:spPr bwMode="auto">
            <a:xfrm>
              <a:off x="3047999" y="1971567"/>
              <a:ext cx="6018029" cy="28972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1" name="Rectangle 10"/>
            <p:cNvSpPr/>
            <p:nvPr/>
          </p:nvSpPr>
          <p:spPr bwMode="auto">
            <a:xfrm>
              <a:off x="3060182" y="2534177"/>
              <a:ext cx="6018029" cy="28972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sp>
        <p:nvSpPr>
          <p:cNvPr id="12" name="Content Placeholder 8"/>
          <p:cNvSpPr>
            <a:spLocks noGrp="1"/>
          </p:cNvSpPr>
          <p:nvPr>
            <p:ph sz="half" idx="4294967295"/>
          </p:nvPr>
        </p:nvSpPr>
        <p:spPr>
          <a:xfrm>
            <a:off x="177139" y="1155435"/>
            <a:ext cx="2566068" cy="5257800"/>
          </a:xfrm>
          <a:prstGeom prst="rect">
            <a:avLst/>
          </a:prstGeom>
        </p:spPr>
        <p:txBody>
          <a:bodyPr/>
          <a:lstStyle/>
          <a:p>
            <a:pPr marL="173038" indent="-173038">
              <a:lnSpc>
                <a:spcPct val="100000"/>
              </a:lnSpc>
              <a:spcBef>
                <a:spcPts val="2000"/>
              </a:spcBef>
              <a:spcAft>
                <a:spcPts val="0"/>
              </a:spcAft>
            </a:pPr>
            <a:r>
              <a:rPr lang="en-US" sz="1600" dirty="0" smtClean="0">
                <a:solidFill>
                  <a:schemeClr val="tx1"/>
                </a:solidFill>
                <a:latin typeface="Arial Narrow" panose="020B0606020202030204" pitchFamily="34" charset="0"/>
              </a:rPr>
              <a:t>CT arm of NLST using</a:t>
            </a:r>
            <a:br>
              <a:rPr lang="en-US" sz="1600" dirty="0" smtClean="0">
                <a:solidFill>
                  <a:schemeClr val="tx1"/>
                </a:solidFill>
                <a:latin typeface="Arial Narrow" panose="020B0606020202030204" pitchFamily="34" charset="0"/>
              </a:rPr>
            </a:br>
            <a:r>
              <a:rPr lang="en-US" sz="1600" dirty="0" smtClean="0">
                <a:solidFill>
                  <a:schemeClr val="tx1"/>
                </a:solidFill>
                <a:latin typeface="Arial Narrow" panose="020B0606020202030204" pitchFamily="34" charset="0"/>
              </a:rPr>
              <a:t>Baseline positive screens </a:t>
            </a:r>
            <a:br>
              <a:rPr lang="en-US" sz="1600" dirty="0" smtClean="0">
                <a:solidFill>
                  <a:schemeClr val="tx1"/>
                </a:solidFill>
                <a:latin typeface="Arial Narrow" panose="020B0606020202030204" pitchFamily="34" charset="0"/>
              </a:rPr>
            </a:br>
            <a:r>
              <a:rPr lang="en-US" sz="1600" dirty="0" smtClean="0">
                <a:solidFill>
                  <a:schemeClr val="tx1"/>
                </a:solidFill>
                <a:latin typeface="Arial Narrow" panose="020B0606020202030204" pitchFamily="34" charset="0"/>
              </a:rPr>
              <a:t>(N = 11,128 nodules in 6726 participants)</a:t>
            </a:r>
          </a:p>
          <a:p>
            <a:pPr marL="173038" indent="-173038">
              <a:lnSpc>
                <a:spcPct val="100000"/>
              </a:lnSpc>
              <a:spcBef>
                <a:spcPts val="2000"/>
              </a:spcBef>
              <a:spcAft>
                <a:spcPts val="0"/>
              </a:spcAft>
            </a:pPr>
            <a:r>
              <a:rPr lang="en-US" sz="1600" dirty="0" smtClean="0">
                <a:solidFill>
                  <a:schemeClr val="tx1"/>
                </a:solidFill>
                <a:latin typeface="Arial Narrow" panose="020B0606020202030204" pitchFamily="34" charset="0"/>
              </a:rPr>
              <a:t>At nodule level (4-30 mm):  Predict lung cancer in same lobe as nodule</a:t>
            </a:r>
          </a:p>
          <a:p>
            <a:pPr marL="173038" indent="-173038">
              <a:lnSpc>
                <a:spcPct val="100000"/>
              </a:lnSpc>
              <a:spcBef>
                <a:spcPts val="2000"/>
              </a:spcBef>
              <a:spcAft>
                <a:spcPts val="0"/>
              </a:spcAft>
            </a:pPr>
            <a:r>
              <a:rPr lang="en-US" sz="1600" dirty="0" smtClean="0">
                <a:solidFill>
                  <a:schemeClr val="tx1"/>
                </a:solidFill>
                <a:latin typeface="Arial Narrow" panose="020B0606020202030204" pitchFamily="34" charset="0"/>
              </a:rPr>
              <a:t>Logistic regression with 10-fold cross-validation</a:t>
            </a:r>
          </a:p>
          <a:p>
            <a:pPr marL="173038" indent="-173038">
              <a:lnSpc>
                <a:spcPct val="100000"/>
              </a:lnSpc>
              <a:spcBef>
                <a:spcPts val="2000"/>
              </a:spcBef>
              <a:spcAft>
                <a:spcPts val="0"/>
              </a:spcAft>
            </a:pPr>
            <a:r>
              <a:rPr lang="en-US" sz="1600" dirty="0" smtClean="0">
                <a:solidFill>
                  <a:schemeClr val="tx1"/>
                </a:solidFill>
                <a:latin typeface="Arial Narrow" panose="020B0606020202030204" pitchFamily="34" charset="0"/>
              </a:rPr>
              <a:t>AUC = </a:t>
            </a:r>
            <a:r>
              <a:rPr lang="en-US" sz="1600" dirty="0">
                <a:solidFill>
                  <a:schemeClr val="tx1"/>
                </a:solidFill>
                <a:latin typeface="Arial Narrow" panose="020B0606020202030204" pitchFamily="34" charset="0"/>
              </a:rPr>
              <a:t>0.89 (0.87-09.03</a:t>
            </a:r>
            <a:r>
              <a:rPr lang="en-US" sz="1600" dirty="0" smtClean="0">
                <a:solidFill>
                  <a:schemeClr val="tx1"/>
                </a:solidFill>
                <a:latin typeface="Arial Narrow" panose="020B0606020202030204" pitchFamily="34" charset="0"/>
              </a:rPr>
              <a:t>) </a:t>
            </a:r>
            <a:br>
              <a:rPr lang="en-US" sz="1600" dirty="0" smtClean="0">
                <a:solidFill>
                  <a:schemeClr val="tx1"/>
                </a:solidFill>
                <a:latin typeface="Arial Narrow" panose="020B0606020202030204" pitchFamily="34" charset="0"/>
              </a:rPr>
            </a:br>
            <a:r>
              <a:rPr lang="en-US" sz="1600" dirty="0" smtClean="0">
                <a:solidFill>
                  <a:schemeClr val="tx1"/>
                </a:solidFill>
                <a:latin typeface="Arial Narrow" panose="020B0606020202030204" pitchFamily="34" charset="0"/>
              </a:rPr>
              <a:t>using clinical + imaging</a:t>
            </a:r>
            <a:r>
              <a:rPr lang="en-US" sz="1600" dirty="0">
                <a:solidFill>
                  <a:schemeClr val="tx1"/>
                </a:solidFill>
                <a:latin typeface="Arial Narrow" panose="020B0606020202030204" pitchFamily="34" charset="0"/>
              </a:rPr>
              <a:t> </a:t>
            </a:r>
            <a:r>
              <a:rPr lang="en-US" sz="1600" dirty="0" smtClean="0">
                <a:solidFill>
                  <a:schemeClr val="tx1"/>
                </a:solidFill>
                <a:latin typeface="Arial Narrow" panose="020B0606020202030204" pitchFamily="34" charset="0"/>
              </a:rPr>
              <a:t/>
            </a:r>
            <a:br>
              <a:rPr lang="en-US" sz="1600" dirty="0" smtClean="0">
                <a:solidFill>
                  <a:schemeClr val="tx1"/>
                </a:solidFill>
                <a:latin typeface="Arial Narrow" panose="020B0606020202030204" pitchFamily="34" charset="0"/>
              </a:rPr>
            </a:br>
            <a:endParaRPr lang="en-US" sz="1600" dirty="0" smtClean="0">
              <a:solidFill>
                <a:schemeClr val="tx1"/>
              </a:solidFill>
              <a:latin typeface="Arial Narrow" panose="020B0606020202030204" pitchFamily="34" charset="0"/>
            </a:endParaRPr>
          </a:p>
        </p:txBody>
      </p:sp>
      <p:sp>
        <p:nvSpPr>
          <p:cNvPr id="13" name="Rectangle 12"/>
          <p:cNvSpPr/>
          <p:nvPr/>
        </p:nvSpPr>
        <p:spPr bwMode="auto">
          <a:xfrm>
            <a:off x="3010759" y="3374591"/>
            <a:ext cx="6018029" cy="2307395"/>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custDataLst>
      <p:tags r:id="rId1"/>
    </p:custDataLst>
    <p:extLst>
      <p:ext uri="{BB962C8B-B14F-4D97-AF65-F5344CB8AC3E}">
        <p14:creationId xmlns:p14="http://schemas.microsoft.com/office/powerpoint/2010/main" val="4247457660"/>
      </p:ext>
    </p:extLst>
  </p:cSld>
  <p:clrMapOvr>
    <a:masterClrMapping/>
  </p:clrMapOvr>
  <mc:AlternateContent xmlns:mc="http://schemas.openxmlformats.org/markup-compatibility/2006" xmlns:p14="http://schemas.microsoft.com/office/powerpoint/2010/main">
    <mc:Choice Requires="p14">
      <p:transition spd="slow" p14:dur="2000" advTm="193357"/>
    </mc:Choice>
    <mc:Fallback xmlns="">
      <p:transition spd="slow" advTm="1933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678" y="1779373"/>
            <a:ext cx="4998728" cy="4194008"/>
          </a:xfrm>
        </p:spPr>
        <p:txBody>
          <a:bodyPr/>
          <a:lstStyle/>
          <a:p>
            <a:r>
              <a:rPr lang="en-US" dirty="0" smtClean="0"/>
              <a:t>Time intensive</a:t>
            </a:r>
          </a:p>
          <a:p>
            <a:r>
              <a:rPr lang="en-US" dirty="0" smtClean="0"/>
              <a:t>Low </a:t>
            </a:r>
            <a:r>
              <a:rPr lang="en-US" dirty="0"/>
              <a:t>to moderate reader </a:t>
            </a:r>
            <a:r>
              <a:rPr lang="en-US" dirty="0" smtClean="0"/>
              <a:t>agreement</a:t>
            </a:r>
          </a:p>
          <a:p>
            <a:pPr lvl="1"/>
            <a:r>
              <a:rPr lang="en-US" dirty="0"/>
              <a:t>Solid vs. subsolid </a:t>
            </a:r>
            <a:r>
              <a:rPr lang="en-US" dirty="0" smtClean="0"/>
              <a:t>nodules | </a:t>
            </a:r>
            <a:r>
              <a:rPr lang="en-US" dirty="0" smtClean="0">
                <a:latin typeface="Cambria" panose="02040503050406030204" pitchFamily="18" charset="0"/>
              </a:rPr>
              <a:t>K </a:t>
            </a:r>
            <a:r>
              <a:rPr lang="en-US" dirty="0"/>
              <a:t>= 0.61</a:t>
            </a:r>
          </a:p>
          <a:p>
            <a:pPr lvl="1"/>
            <a:r>
              <a:rPr lang="en-US" dirty="0"/>
              <a:t>Solid vs. PSN vs. GGN </a:t>
            </a:r>
            <a:r>
              <a:rPr lang="en-US" dirty="0" smtClean="0"/>
              <a:t>| </a:t>
            </a:r>
            <a:r>
              <a:rPr lang="en-US" dirty="0" smtClean="0">
                <a:latin typeface="Cambria" panose="02040503050406030204" pitchFamily="18" charset="0"/>
              </a:rPr>
              <a:t>K </a:t>
            </a:r>
            <a:r>
              <a:rPr lang="en-US" dirty="0"/>
              <a:t>= 0.33</a:t>
            </a:r>
          </a:p>
          <a:p>
            <a:pPr lvl="1"/>
            <a:r>
              <a:rPr lang="en-US" dirty="0" smtClean="0"/>
              <a:t>Margin characteristics</a:t>
            </a:r>
          </a:p>
          <a:p>
            <a:pPr lvl="1"/>
            <a:r>
              <a:rPr lang="en-US" dirty="0" smtClean="0"/>
              <a:t>Size variations depending upon </a:t>
            </a:r>
            <a:br>
              <a:rPr lang="en-US" dirty="0" smtClean="0"/>
            </a:br>
            <a:r>
              <a:rPr lang="en-US" dirty="0" smtClean="0"/>
              <a:t>perception of nodule boundary</a:t>
            </a:r>
          </a:p>
        </p:txBody>
      </p:sp>
      <p:sp>
        <p:nvSpPr>
          <p:cNvPr id="2" name="Title 1"/>
          <p:cNvSpPr>
            <a:spLocks noGrp="1"/>
          </p:cNvSpPr>
          <p:nvPr>
            <p:ph type="title" idx="4294967295"/>
          </p:nvPr>
        </p:nvSpPr>
        <p:spPr>
          <a:xfrm>
            <a:off x="1665288" y="0"/>
            <a:ext cx="7478712" cy="596900"/>
          </a:xfrm>
        </p:spPr>
        <p:txBody>
          <a:bodyPr/>
          <a:lstStyle/>
          <a:p>
            <a:r>
              <a:rPr lang="en-US" dirty="0" smtClean="0">
                <a:solidFill>
                  <a:schemeClr val="accent1">
                    <a:lumMod val="75000"/>
                  </a:schemeClr>
                </a:solidFill>
              </a:rPr>
              <a:t>Limitations of semantic analysis</a:t>
            </a:r>
            <a:endParaRPr lang="en-US" dirty="0">
              <a:solidFill>
                <a:schemeClr val="accent1">
                  <a:lumMod val="75000"/>
                </a:schemeClr>
              </a:solidFill>
            </a:endParaRPr>
          </a:p>
        </p:txBody>
      </p:sp>
      <p:sp>
        <p:nvSpPr>
          <p:cNvPr id="8" name="Rectangle 7"/>
          <p:cNvSpPr/>
          <p:nvPr/>
        </p:nvSpPr>
        <p:spPr bwMode="auto">
          <a:xfrm>
            <a:off x="5430097" y="1996652"/>
            <a:ext cx="2726824" cy="287079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2" name="TextBox 11"/>
          <p:cNvSpPr txBox="1"/>
          <p:nvPr/>
        </p:nvSpPr>
        <p:spPr>
          <a:xfrm>
            <a:off x="2444051" y="6267195"/>
            <a:ext cx="6699949" cy="646331"/>
          </a:xfrm>
          <a:prstGeom prst="rect">
            <a:avLst/>
          </a:prstGeom>
          <a:noFill/>
        </p:spPr>
        <p:txBody>
          <a:bodyPr wrap="square" rtlCol="0">
            <a:spAutoFit/>
          </a:bodyPr>
          <a:lstStyle/>
          <a:p>
            <a:pPr algn="r"/>
            <a:r>
              <a:rPr lang="en-US" sz="1800" dirty="0" err="1" smtClean="0">
                <a:latin typeface="Arial Narrow" panose="020B0606020202030204" pitchFamily="34" charset="0"/>
              </a:rPr>
              <a:t>Yildririm</a:t>
            </a:r>
            <a:r>
              <a:rPr lang="en-US" sz="1800" dirty="0" smtClean="0">
                <a:latin typeface="Arial Narrow" panose="020B0606020202030204" pitchFamily="34" charset="0"/>
              </a:rPr>
              <a:t> A.  </a:t>
            </a:r>
            <a:r>
              <a:rPr lang="en-US" sz="1800" dirty="0" err="1" smtClean="0">
                <a:latin typeface="Arial Narrow" panose="020B0606020202030204" pitchFamily="34" charset="0"/>
              </a:rPr>
              <a:t>Eur</a:t>
            </a:r>
            <a:r>
              <a:rPr lang="en-US" sz="1800" dirty="0" smtClean="0">
                <a:latin typeface="Arial Narrow" panose="020B0606020202030204" pitchFamily="34" charset="0"/>
              </a:rPr>
              <a:t> Congress </a:t>
            </a:r>
            <a:r>
              <a:rPr lang="en-US" sz="1800" dirty="0" err="1" smtClean="0">
                <a:latin typeface="Arial Narrow" panose="020B0606020202030204" pitchFamily="34" charset="0"/>
              </a:rPr>
              <a:t>Radiol</a:t>
            </a:r>
            <a:r>
              <a:rPr lang="en-US" sz="1800" dirty="0" smtClean="0">
                <a:latin typeface="Arial Narrow" panose="020B0606020202030204" pitchFamily="34" charset="0"/>
              </a:rPr>
              <a:t>; 03-2013.</a:t>
            </a:r>
          </a:p>
          <a:p>
            <a:pPr algn="r"/>
            <a:r>
              <a:rPr lang="en-US" sz="1800" dirty="0" smtClean="0">
                <a:latin typeface="Arial Narrow" panose="020B0606020202030204" pitchFamily="34" charset="0"/>
              </a:rPr>
              <a:t>Van Riel S.  RSNA 2013. </a:t>
            </a:r>
            <a:endParaRPr lang="en-US" sz="1800" dirty="0">
              <a:latin typeface="Arial Narrow" panose="020B0606020202030204" pitchFamily="34"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2271" t="42257" r="8499" b="31054"/>
          <a:stretch/>
        </p:blipFill>
        <p:spPr>
          <a:xfrm>
            <a:off x="5612335" y="2270788"/>
            <a:ext cx="2358336" cy="2308935"/>
          </a:xfrm>
          <a:prstGeom prst="rect">
            <a:avLst/>
          </a:prstGeom>
        </p:spPr>
      </p:pic>
      <p:grpSp>
        <p:nvGrpSpPr>
          <p:cNvPr id="23" name="Group 22"/>
          <p:cNvGrpSpPr/>
          <p:nvPr/>
        </p:nvGrpSpPr>
        <p:grpSpPr>
          <a:xfrm>
            <a:off x="6505856" y="3336323"/>
            <a:ext cx="767560" cy="625053"/>
            <a:chOff x="7165478" y="3336324"/>
            <a:chExt cx="767560" cy="625053"/>
          </a:xfrm>
        </p:grpSpPr>
        <p:cxnSp>
          <p:nvCxnSpPr>
            <p:cNvPr id="14" name="Straight Connector 13"/>
            <p:cNvCxnSpPr/>
            <p:nvPr/>
          </p:nvCxnSpPr>
          <p:spPr bwMode="auto">
            <a:xfrm flipV="1">
              <a:off x="7165478" y="3422822"/>
              <a:ext cx="767560" cy="321276"/>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flipH="1" flipV="1">
              <a:off x="7587050" y="3336324"/>
              <a:ext cx="283487" cy="625053"/>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0" name="Group 29"/>
          <p:cNvGrpSpPr/>
          <p:nvPr/>
        </p:nvGrpSpPr>
        <p:grpSpPr>
          <a:xfrm>
            <a:off x="6729719" y="3323968"/>
            <a:ext cx="461044" cy="420130"/>
            <a:chOff x="7360784" y="3323968"/>
            <a:chExt cx="461044" cy="420130"/>
          </a:xfrm>
        </p:grpSpPr>
        <p:cxnSp>
          <p:nvCxnSpPr>
            <p:cNvPr id="25" name="Straight Connector 24"/>
            <p:cNvCxnSpPr/>
            <p:nvPr/>
          </p:nvCxnSpPr>
          <p:spPr bwMode="auto">
            <a:xfrm flipV="1">
              <a:off x="7360784" y="3336324"/>
              <a:ext cx="461043" cy="407773"/>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p:cNvCxnSpPr/>
            <p:nvPr/>
          </p:nvCxnSpPr>
          <p:spPr bwMode="auto">
            <a:xfrm flipH="1" flipV="1">
              <a:off x="7463481" y="3323968"/>
              <a:ext cx="358347" cy="420130"/>
            </a:xfrm>
            <a:prstGeom prst="line">
              <a:avLst/>
            </a:prstGeom>
            <a:solidFill>
              <a:schemeClr val="accent1"/>
            </a:solidFill>
            <a:ln w="95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ustDataLst>
      <p:tags r:id="rId1"/>
    </p:custDataLst>
    <p:extLst>
      <p:ext uri="{BB962C8B-B14F-4D97-AF65-F5344CB8AC3E}">
        <p14:creationId xmlns:p14="http://schemas.microsoft.com/office/powerpoint/2010/main" val="2952853559"/>
      </p:ext>
    </p:extLst>
  </p:cSld>
  <p:clrMapOvr>
    <a:masterClrMapping/>
  </p:clrMapOvr>
  <mc:AlternateContent xmlns:mc="http://schemas.openxmlformats.org/markup-compatibility/2006" xmlns:p14="http://schemas.microsoft.com/office/powerpoint/2010/main">
    <mc:Choice Requires="p14">
      <p:transition spd="slow" p14:dur="2000" advTm="132938"/>
    </mc:Choice>
    <mc:Fallback xmlns="">
      <p:transition spd="slow" advTm="132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xit" presetSubtype="0" fill="hold"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Illustrated semantic atlas</a:t>
            </a:r>
            <a:endParaRPr lang="en-US" dirty="0"/>
          </a:p>
        </p:txBody>
      </p:sp>
      <p:sp>
        <p:nvSpPr>
          <p:cNvPr id="4" name="Content Placeholder 3"/>
          <p:cNvSpPr>
            <a:spLocks noGrp="1"/>
          </p:cNvSpPr>
          <p:nvPr>
            <p:ph idx="1"/>
          </p:nvPr>
        </p:nvSpPr>
        <p:spPr>
          <a:xfrm>
            <a:off x="302678" y="1339403"/>
            <a:ext cx="8557117" cy="4633978"/>
          </a:xfrm>
        </p:spPr>
        <p:txBody>
          <a:bodyPr/>
          <a:lstStyle/>
          <a:p>
            <a:pPr marL="0" indent="0" algn="ctr">
              <a:buNone/>
            </a:pPr>
            <a:r>
              <a:rPr lang="en-US" dirty="0" smtClean="0">
                <a:solidFill>
                  <a:srgbClr val="0070C0"/>
                </a:solidFill>
              </a:rPr>
              <a:t>Textual definitions &amp; representative images with </a:t>
            </a:r>
            <a:br>
              <a:rPr lang="en-US" dirty="0" smtClean="0">
                <a:solidFill>
                  <a:srgbClr val="0070C0"/>
                </a:solidFill>
              </a:rPr>
            </a:br>
            <a:r>
              <a:rPr lang="en-US" dirty="0" smtClean="0">
                <a:solidFill>
                  <a:srgbClr val="0070C0"/>
                </a:solidFill>
              </a:rPr>
              <a:t>consensus by thoracic radiologists</a:t>
            </a:r>
          </a:p>
          <a:p>
            <a:r>
              <a:rPr lang="en-US" dirty="0" smtClean="0"/>
              <a:t>General features:  Size | anatomic location</a:t>
            </a:r>
          </a:p>
          <a:p>
            <a:r>
              <a:rPr lang="en-US" dirty="0" smtClean="0"/>
              <a:t>Consistency</a:t>
            </a:r>
          </a:p>
          <a:p>
            <a:r>
              <a:rPr lang="en-US" dirty="0" smtClean="0"/>
              <a:t>Margins (Conspicuity and Type)</a:t>
            </a:r>
          </a:p>
          <a:p>
            <a:r>
              <a:rPr lang="en-US" dirty="0" smtClean="0"/>
              <a:t>Shape features</a:t>
            </a:r>
          </a:p>
          <a:p>
            <a:r>
              <a:rPr lang="en-US" dirty="0" smtClean="0"/>
              <a:t>Internal features</a:t>
            </a:r>
          </a:p>
          <a:p>
            <a:r>
              <a:rPr lang="en-US" dirty="0" smtClean="0"/>
              <a:t>External (Peri-nodule surround) features </a:t>
            </a:r>
            <a:endParaRPr lang="en-US" dirty="0"/>
          </a:p>
        </p:txBody>
      </p:sp>
    </p:spTree>
    <p:custDataLst>
      <p:tags r:id="rId1"/>
    </p:custDataLst>
    <p:extLst>
      <p:ext uri="{BB962C8B-B14F-4D97-AF65-F5344CB8AC3E}">
        <p14:creationId xmlns:p14="http://schemas.microsoft.com/office/powerpoint/2010/main" val="3907628474"/>
      </p:ext>
    </p:extLst>
  </p:cSld>
  <p:clrMapOvr>
    <a:masterClrMapping/>
  </p:clrMapOvr>
  <mc:AlternateContent xmlns:mc="http://schemas.openxmlformats.org/markup-compatibility/2006" xmlns:p14="http://schemas.microsoft.com/office/powerpoint/2010/main">
    <mc:Choice Requires="p14">
      <p:transition spd="slow" p14:dur="2000" advTm="147411"/>
    </mc:Choice>
    <mc:Fallback xmlns="">
      <p:transition spd="slow" advTm="147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1|11.3|18.8|24.5"/>
</p:tagLst>
</file>

<file path=ppt/tags/tag2.xml><?xml version="1.0" encoding="utf-8"?>
<p:tagLst xmlns:a="http://schemas.openxmlformats.org/drawingml/2006/main" xmlns:r="http://schemas.openxmlformats.org/officeDocument/2006/relationships" xmlns:p="http://schemas.openxmlformats.org/presentationml/2006/main">
  <p:tag name="TIMING" val="|95.4|14.3"/>
</p:tagLst>
</file>

<file path=ppt/tags/tag3.xml><?xml version="1.0" encoding="utf-8"?>
<p:tagLst xmlns:a="http://schemas.openxmlformats.org/drawingml/2006/main" xmlns:r="http://schemas.openxmlformats.org/officeDocument/2006/relationships" xmlns:p="http://schemas.openxmlformats.org/presentationml/2006/main">
  <p:tag name="TIMING" val="|63.6"/>
</p:tagLst>
</file>

<file path=ppt/tags/tag4.xml><?xml version="1.0" encoding="utf-8"?>
<p:tagLst xmlns:a="http://schemas.openxmlformats.org/drawingml/2006/main" xmlns:r="http://schemas.openxmlformats.org/officeDocument/2006/relationships" xmlns:p="http://schemas.openxmlformats.org/presentationml/2006/main">
  <p:tag name="TIMING" val="|104.2|38.4|32.1"/>
</p:tagLst>
</file>

<file path=ppt/theme/theme1.xml><?xml version="1.0" encoding="utf-8"?>
<a:theme xmlns:a="http://schemas.openxmlformats.org/drawingml/2006/main" name="UCLA DGSOM">
  <a:themeElements>
    <a:clrScheme name="Custom 1">
      <a:dk1>
        <a:srgbClr val="000000"/>
      </a:dk1>
      <a:lt1>
        <a:srgbClr val="FFFFFF"/>
      </a:lt1>
      <a:dk2>
        <a:srgbClr val="000000"/>
      </a:dk2>
      <a:lt2>
        <a:srgbClr val="8B8D8E"/>
      </a:lt2>
      <a:accent1>
        <a:srgbClr val="3284BE"/>
      </a:accent1>
      <a:accent2>
        <a:srgbClr val="616365"/>
      </a:accent2>
      <a:accent3>
        <a:srgbClr val="FFFFFF"/>
      </a:accent3>
      <a:accent4>
        <a:srgbClr val="000000"/>
      </a:accent4>
      <a:accent5>
        <a:srgbClr val="B3B9C8"/>
      </a:accent5>
      <a:accent6>
        <a:srgbClr val="57595B"/>
      </a:accent6>
      <a:hlink>
        <a:srgbClr val="F1E3BB"/>
      </a:hlink>
      <a:folHlink>
        <a:srgbClr val="FFB612"/>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1">
        <a:dk1>
          <a:srgbClr val="000000"/>
        </a:dk1>
        <a:lt1>
          <a:srgbClr val="FFFFFF"/>
        </a:lt1>
        <a:dk2>
          <a:srgbClr val="000000"/>
        </a:dk2>
        <a:lt2>
          <a:srgbClr val="8B8D8E"/>
        </a:lt2>
        <a:accent1>
          <a:srgbClr val="536895"/>
        </a:accent1>
        <a:accent2>
          <a:srgbClr val="616365"/>
        </a:accent2>
        <a:accent3>
          <a:srgbClr val="FFFFFF"/>
        </a:accent3>
        <a:accent4>
          <a:srgbClr val="000000"/>
        </a:accent4>
        <a:accent5>
          <a:srgbClr val="B3B9C8"/>
        </a:accent5>
        <a:accent6>
          <a:srgbClr val="57595B"/>
        </a:accent6>
        <a:hlink>
          <a:srgbClr val="F1E3BB"/>
        </a:hlink>
        <a:folHlink>
          <a:srgbClr val="FFB6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atient Outcomes in the NLST" id="{1ABE09CB-612F-4A74-9662-E72A900A66E8}" vid="{B128A1F7-2819-4A57-A143-D1B36BC341D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UCLA-White</Template>
  <TotalTime>2635</TotalTime>
  <Words>1751</Words>
  <Application>Microsoft Office PowerPoint</Application>
  <PresentationFormat>On-screen Show (4:3)</PresentationFormat>
  <Paragraphs>369</Paragraphs>
  <Slides>22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MS PGothic</vt:lpstr>
      <vt:lpstr>MS PGothic</vt:lpstr>
      <vt:lpstr>Adobe Devanagari</vt:lpstr>
      <vt:lpstr>Arial</vt:lpstr>
      <vt:lpstr>Arial Narrow</vt:lpstr>
      <vt:lpstr>Cambria</vt:lpstr>
      <vt:lpstr>Courier New</vt:lpstr>
      <vt:lpstr>Times</vt:lpstr>
      <vt:lpstr>Wingdings</vt:lpstr>
      <vt:lpstr>UCLA DGSOM</vt:lpstr>
      <vt:lpstr>PowerPoint Presentation</vt:lpstr>
      <vt:lpstr>Overview</vt:lpstr>
      <vt:lpstr>Semantic feature analysis</vt:lpstr>
      <vt:lpstr>Semantic features: The Brock model (screening)</vt:lpstr>
      <vt:lpstr>Brock Model (Parsimonious &amp; Full)</vt:lpstr>
      <vt:lpstr>Brock Model (Parsimonious &amp; Full)</vt:lpstr>
      <vt:lpstr>Diagnostic prediction in screening setting | NLST</vt:lpstr>
      <vt:lpstr>Limitations of semantic analysis</vt:lpstr>
      <vt:lpstr>Illustrated semantic atlas</vt:lpstr>
      <vt:lpstr>PowerPoint Presentation</vt:lpstr>
      <vt:lpstr>Progress</vt:lpstr>
      <vt:lpstr>Quantitative hand-crafted features</vt:lpstr>
      <vt:lpstr>Radiomics:  Hand-crafted features</vt:lpstr>
      <vt:lpstr>Effects of dose, kernel, and reconstruction on histogram</vt:lpstr>
      <vt:lpstr>Semantic features in screen-eligible patients</vt:lpstr>
      <vt:lpstr>Quantitative feature analysis</vt:lpstr>
      <vt:lpstr>Semantic and quantitative performance</vt:lpstr>
      <vt:lpstr>Deep learning using CNNs</vt:lpstr>
      <vt:lpstr>Data augmentation and scaling</vt:lpstr>
      <vt:lpstr>CNN architecture</vt:lpstr>
      <vt:lpstr>Using semantic features for learning</vt:lpstr>
      <vt:lpstr>PowerPoint Presentation</vt:lpstr>
    </vt:vector>
  </TitlesOfParts>
  <Company>UCLA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Aberle, Denise</dc:creator>
  <cp:lastModifiedBy>Aberle, Denise</cp:lastModifiedBy>
  <cp:revision>72</cp:revision>
  <cp:lastPrinted>2012-03-21T17:39:11Z</cp:lastPrinted>
  <dcterms:created xsi:type="dcterms:W3CDTF">2018-03-05T18:10:35Z</dcterms:created>
  <dcterms:modified xsi:type="dcterms:W3CDTF">2018-03-07T14:56:15Z</dcterms:modified>
</cp:coreProperties>
</file>