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749" r:id="rId2"/>
    <p:sldId id="1323" r:id="rId3"/>
    <p:sldId id="1338" r:id="rId4"/>
    <p:sldId id="1299" r:id="rId5"/>
    <p:sldId id="1339" r:id="rId6"/>
    <p:sldId id="1300" r:id="rId7"/>
    <p:sldId id="1304" r:id="rId8"/>
    <p:sldId id="1324" r:id="rId9"/>
    <p:sldId id="1301" r:id="rId10"/>
    <p:sldId id="1347" r:id="rId11"/>
    <p:sldId id="1307" r:id="rId12"/>
    <p:sldId id="1308" r:id="rId13"/>
    <p:sldId id="1309" r:id="rId14"/>
    <p:sldId id="1341" r:id="rId15"/>
    <p:sldId id="1328" r:id="rId16"/>
    <p:sldId id="1342" r:id="rId17"/>
    <p:sldId id="1343" r:id="rId18"/>
    <p:sldId id="1344" r:id="rId19"/>
    <p:sldId id="1345" r:id="rId20"/>
    <p:sldId id="1346" r:id="rId21"/>
    <p:sldId id="1352" r:id="rId22"/>
    <p:sldId id="1266" r:id="rId23"/>
    <p:sldId id="1275" r:id="rId24"/>
    <p:sldId id="1279" r:id="rId25"/>
    <p:sldId id="1310" r:id="rId26"/>
    <p:sldId id="1311" r:id="rId27"/>
    <p:sldId id="1351" r:id="rId28"/>
    <p:sldId id="1348" r:id="rId29"/>
    <p:sldId id="1349" r:id="rId30"/>
    <p:sldId id="1350" r:id="rId31"/>
    <p:sldId id="1330" r:id="rId32"/>
    <p:sldId id="1331" r:id="rId33"/>
    <p:sldId id="1333" r:id="rId34"/>
    <p:sldId id="133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0FF00"/>
    <a:srgbClr val="0033CC"/>
    <a:srgbClr val="FFFF00"/>
    <a:srgbClr val="E9E7B5"/>
    <a:srgbClr val="33CC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2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A89520-84FF-4F25-8BED-584EAB0D7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8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DDB24-7EF2-4FE4-8153-43E0AF0BEBC4}" type="slidenum">
              <a:rPr lang="en-US"/>
              <a:pPr/>
              <a:t>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48D0620-358C-4C57-AF1B-089EE47FF348}" type="slidenum">
              <a:rPr lang="en-US"/>
              <a:pPr/>
              <a:t>4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07E2D-80DC-4EF0-BAA9-A54C8AE6C1A5}" type="slidenum">
              <a:rPr lang="en-US"/>
              <a:pPr/>
              <a:t>5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A702B35-12F7-4C1A-AA8C-5CF23D5EB2A0}" type="slidenum">
              <a:rPr lang="en-US"/>
              <a:pPr/>
              <a:t>6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C7B7751-EC65-4D81-B0FB-B275FEE4DAD9}" type="slidenum">
              <a:rPr lang="en-US"/>
              <a:pPr/>
              <a:t>7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02B7F8-0D7B-45A3-A6C9-61C8712042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STK11, SMARCA4: </a:t>
            </a:r>
            <a:r>
              <a:rPr lang="en-US" dirty="0" err="1"/>
              <a:t>Montse</a:t>
            </a:r>
            <a:r>
              <a:rPr lang="en-US" dirty="0"/>
              <a:t> Sanchez-</a:t>
            </a:r>
            <a:r>
              <a:rPr lang="en-US" dirty="0" err="1"/>
              <a:t>Cespedes</a:t>
            </a:r>
            <a:endParaRPr lang="en-US" dirty="0"/>
          </a:p>
          <a:p>
            <a:r>
              <a:rPr lang="en-US" dirty="0"/>
              <a:t>Unreported</a:t>
            </a:r>
            <a:r>
              <a:rPr lang="en-US" baseline="0" dirty="0"/>
              <a:t> mutations?, MGA and RIT1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909E-3705-4DBF-A195-854A8A8B20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04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C7B7751-EC65-4D81-B0FB-B275FEE4DAD9}" type="slidenum">
              <a:rPr lang="en-US"/>
              <a:pPr/>
              <a:t>34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6113B-E299-4F05-9017-089FF2472E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2C6AB-503F-40FA-9181-F073D3C88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49E51-762E-44B4-9181-7B077002D4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43C2F6-4EE5-48FE-9ABB-AE8730367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8F4AF-4183-4296-8FC8-27BCAEDDF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8BE27-095C-42FD-AABE-468278B28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2E2DB-5423-4AA5-A254-3152166A7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CA010-C9C9-43E1-B406-F3DA96E58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4A4C3-67A7-4917-BA99-9A91BD707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11917-307E-4E49-AFD6-82AA86351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CD206-8587-4AF1-B45D-5EC31E666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37ED4-684F-443D-89C7-223EEC7A2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473B59-BC1A-4177-A435-7521F916F7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25131" y="454273"/>
            <a:ext cx="83654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/>
              <a:t>What makes a neoplasm malignant or benign? Is it in the genes?</a:t>
            </a:r>
            <a:endParaRPr lang="en-US" sz="4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38980"/>
            <a:ext cx="74676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Early </a:t>
            </a:r>
            <a:r>
              <a:rPr lang="en-US" sz="2000">
                <a:latin typeface="Calibri" pitchFamily="34" charset="0"/>
                <a:cs typeface="Calibri" pitchFamily="34" charset="0"/>
              </a:rPr>
              <a:t>Detection Research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Network annual meeting</a:t>
            </a:r>
          </a:p>
          <a:p>
            <a:pPr algn="ctr">
              <a:spcBef>
                <a:spcPts val="30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Bethesda, Maryland</a:t>
            </a:r>
          </a:p>
          <a:p>
            <a:pPr algn="ctr">
              <a:spcBef>
                <a:spcPts val="30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March 7, 2018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409252" y="2823221"/>
            <a:ext cx="63254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>
                <a:latin typeface="Calibri" pitchFamily="34" charset="0"/>
                <a:cs typeface="Calibri" pitchFamily="34" charset="0"/>
              </a:rPr>
              <a:t>Matthew Meyerson, M.D., Ph.D.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Dana-Farber Cancer Institute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Harvard Medical School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31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176"/>
            <a:ext cx="8229600" cy="1143000"/>
          </a:xfrm>
        </p:spPr>
        <p:txBody>
          <a:bodyPr/>
          <a:lstStyle/>
          <a:p>
            <a:pPr algn="ctr"/>
            <a:r>
              <a:rPr lang="en-US" sz="32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But how is this all different between cancer (malignant) and pre-cance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 (benign)?</a:t>
            </a:r>
            <a:endParaRPr lang="en-US" sz="32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74800"/>
            <a:ext cx="7772400" cy="4953000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Many of the same genes are mutated in both cancers and benign lesions</a:t>
            </a:r>
          </a:p>
          <a:p>
            <a:pPr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Cellular or animal experiments often won’t help because they only show that a gene is important for cancer</a:t>
            </a:r>
          </a:p>
          <a:p>
            <a:pPr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So we need intensive sequencing of pre-malignant lesions and data analysis to begin to understand the relevant genes that turn a benign tumor into a malignant and deadly cancer!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0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2120" y="2130425"/>
            <a:ext cx="8239760" cy="1470025"/>
          </a:xfrm>
        </p:spPr>
        <p:txBody>
          <a:bodyPr>
            <a:normAutofit/>
          </a:bodyPr>
          <a:lstStyle/>
          <a:p>
            <a:r>
              <a:rPr lang="en-US" dirty="0"/>
              <a:t>Lung cancer genomes: general features</a:t>
            </a:r>
          </a:p>
        </p:txBody>
      </p:sp>
    </p:spTree>
    <p:extLst>
      <p:ext uri="{BB962C8B-B14F-4D97-AF65-F5344CB8AC3E}">
        <p14:creationId xmlns:p14="http://schemas.microsoft.com/office/powerpoint/2010/main" val="2868422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228600" y="59106"/>
            <a:ext cx="8686800" cy="96461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Lung cancers are </a:t>
            </a:r>
            <a:r>
              <a:rPr lang="en-US" sz="2800" dirty="0" err="1">
                <a:solidFill>
                  <a:schemeClr val="tx1"/>
                </a:solidFill>
              </a:rPr>
              <a:t>genomically</a:t>
            </a:r>
            <a:r>
              <a:rPr lang="en-US" sz="2800" dirty="0">
                <a:solidFill>
                  <a:schemeClr val="tx1"/>
                </a:solidFill>
              </a:rPr>
              <a:t> deranged with high mutation frequencies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4300" y="6412335"/>
            <a:ext cx="2490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/>
                <a:cs typeface="Verdana"/>
              </a:rPr>
              <a:t>Lawrence et al., Nature, 2013</a:t>
            </a:r>
          </a:p>
        </p:txBody>
      </p:sp>
      <p:pic>
        <p:nvPicPr>
          <p:cNvPr id="2" name="Picture 1" descr="Screen Shot 2014-04-08 at 12.39.5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7" y="1586148"/>
            <a:ext cx="8835047" cy="40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6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60400" y="54426"/>
            <a:ext cx="7823200" cy="104502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Lung cancers are characterized by common chromosome arm level alterations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918905" y="2002316"/>
            <a:ext cx="2505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Lung adenocarcinoma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3685382" y="1990648"/>
            <a:ext cx="33457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Squamous cell lung carcinoma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489200" y="6127470"/>
            <a:ext cx="3001963" cy="527050"/>
            <a:chOff x="2695698" y="6111764"/>
            <a:chExt cx="3001224" cy="526749"/>
          </a:xfrm>
        </p:grpSpPr>
        <p:pic>
          <p:nvPicPr>
            <p:cNvPr id="19" name="Picture 2" descr="\\krypton\achernia\desktop\New Folder (4)\raw_copy_number_luad.png"/>
            <p:cNvPicPr>
              <a:picLocks noChangeAspect="1" noChangeArrowheads="1"/>
            </p:cNvPicPr>
            <p:nvPr/>
          </p:nvPicPr>
          <p:blipFill>
            <a:blip r:embed="rId3" cstate="print"/>
            <a:srcRect l="23943" t="90314" r="35033"/>
            <a:stretch>
              <a:fillRect/>
            </a:stretch>
          </p:blipFill>
          <p:spPr bwMode="auto">
            <a:xfrm>
              <a:off x="2695698" y="6111764"/>
              <a:ext cx="3001224" cy="45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24"/>
            <p:cNvSpPr txBox="1">
              <a:spLocks noChangeArrowheads="1"/>
            </p:cNvSpPr>
            <p:nvPr/>
          </p:nvSpPr>
          <p:spPr bwMode="auto">
            <a:xfrm>
              <a:off x="5024943" y="6269181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Gain</a:t>
              </a:r>
            </a:p>
          </p:txBody>
        </p:sp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2695698" y="6269181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Loss</a:t>
              </a:r>
            </a:p>
          </p:txBody>
        </p:sp>
      </p:grpSp>
      <p:pic>
        <p:nvPicPr>
          <p:cNvPr id="22" name="Picture 2" descr="C:\Users\achernia\Desktop\lusc.pn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6" t="13124" r="34943" b="10808"/>
          <a:stretch>
            <a:fillRect/>
          </a:stretch>
        </p:blipFill>
        <p:spPr bwMode="auto">
          <a:xfrm>
            <a:off x="3533191" y="2514778"/>
            <a:ext cx="3563656" cy="35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chernia\Documents\20121101 luad_analaysis\Laud freze jobs\firehouse\GISTIC\raw_copy_number.pn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6" t="13124" r="34943" b="10808"/>
          <a:stretch/>
        </p:blipFill>
        <p:spPr bwMode="auto">
          <a:xfrm>
            <a:off x="1021622" y="2514778"/>
            <a:ext cx="2395735" cy="354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chernia\Documents\20121101 luad_analaysis\Laud freze jobs\firehouse\GISTIC\raw_copy_numbe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13124" r="77387" b="10808"/>
          <a:stretch/>
        </p:blipFill>
        <p:spPr bwMode="auto">
          <a:xfrm>
            <a:off x="289524" y="2514778"/>
            <a:ext cx="612475" cy="354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790808" y="6339339"/>
            <a:ext cx="224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/>
                <a:cs typeface="Verdana"/>
              </a:rPr>
              <a:t>TCGA, Nature, 2012, 2014</a:t>
            </a:r>
          </a:p>
        </p:txBody>
      </p:sp>
    </p:spTree>
    <p:extLst>
      <p:ext uri="{BB962C8B-B14F-4D97-AF65-F5344CB8AC3E}">
        <p14:creationId xmlns:p14="http://schemas.microsoft.com/office/powerpoint/2010/main" val="76638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0548" y="2740913"/>
            <a:ext cx="7202905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Lung squamous carcinomas and pre-malignant lesions (Josh Campbell,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Avi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Spira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endParaRPr lang="en-US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66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0729" y="0"/>
            <a:ext cx="7282543" cy="1143000"/>
          </a:xfrm>
        </p:spPr>
        <p:txBody>
          <a:bodyPr/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Top mutated genes in squamous cell lung cancer (expression-filtered significance)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" y="1950212"/>
            <a:ext cx="8939753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64817" y="6295540"/>
            <a:ext cx="2002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TCGA, Nature, 2012</a:t>
            </a:r>
          </a:p>
        </p:txBody>
      </p:sp>
    </p:spTree>
    <p:extLst>
      <p:ext uri="{BB962C8B-B14F-4D97-AF65-F5344CB8AC3E}">
        <p14:creationId xmlns:p14="http://schemas.microsoft.com/office/powerpoint/2010/main" val="163774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459" y="410604"/>
            <a:ext cx="8381260" cy="1054394"/>
          </a:xfrm>
        </p:spPr>
        <p:txBody>
          <a:bodyPr/>
          <a:lstStyle/>
          <a:p>
            <a:r>
              <a:rPr lang="en-US" sz="2400" dirty="0"/>
              <a:t>H</a:t>
            </a:r>
            <a:r>
              <a:rPr lang="en-US" sz="2400" dirty="0">
                <a:latin typeface="+mj-lt"/>
              </a:rPr>
              <a:t>ow do </a:t>
            </a:r>
            <a:r>
              <a:rPr lang="en-US" sz="2400" dirty="0"/>
              <a:t>g</a:t>
            </a:r>
            <a:r>
              <a:rPr lang="en-US" sz="2400" dirty="0">
                <a:latin typeface="+mj-lt"/>
              </a:rPr>
              <a:t>enomic alterations contribute to development of lung </a:t>
            </a:r>
            <a:r>
              <a:rPr lang="en-US" sz="2400" dirty="0" err="1">
                <a:latin typeface="+mj-lt"/>
              </a:rPr>
              <a:t>preneoplasia</a:t>
            </a:r>
            <a:r>
              <a:rPr lang="en-US" sz="2400" dirty="0">
                <a:latin typeface="+mj-lt"/>
              </a:rPr>
              <a:t>? (Josh Campbell)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8082"/>
          <a:stretch/>
        </p:blipFill>
        <p:spPr>
          <a:xfrm>
            <a:off x="4950208" y="2281108"/>
            <a:ext cx="3865605" cy="21088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93" t="21019" r="79612" b="64098"/>
          <a:stretch/>
        </p:blipFill>
        <p:spPr>
          <a:xfrm>
            <a:off x="375503" y="2586548"/>
            <a:ext cx="1549551" cy="99836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560521" y="2249983"/>
            <a:ext cx="3831006" cy="326971"/>
          </a:xfrm>
          <a:prstGeom prst="rightArrow">
            <a:avLst>
              <a:gd name="adj1" fmla="val 63357"/>
              <a:gd name="adj2" fmla="val 83239"/>
            </a:avLst>
          </a:prstGeom>
          <a:gradFill flip="none" rotWithShape="1">
            <a:gsLst>
              <a:gs pos="100000">
                <a:srgbClr val="800000">
                  <a:alpha val="73000"/>
                </a:srgbClr>
              </a:gs>
              <a:gs pos="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25" y="2221786"/>
            <a:ext cx="380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Squamous Lung Carcinogenesis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176" y="3636601"/>
            <a:ext cx="907695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Normal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6644" y="3525848"/>
            <a:ext cx="1068968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Severe dysplasia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8982" y="3525848"/>
            <a:ext cx="1335309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Carcinoma </a:t>
            </a:r>
            <a:r>
              <a:rPr lang="en-US" sz="1600" i="1" dirty="0"/>
              <a:t>in situ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70574" y="4962238"/>
            <a:ext cx="2273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Many airway premalignant lesions will regress without intervention </a:t>
            </a:r>
          </a:p>
          <a:p>
            <a:pPr algn="ctr"/>
            <a:endParaRPr lang="en-US" sz="16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73327" y="4596073"/>
            <a:ext cx="1718200" cy="0"/>
          </a:xfrm>
          <a:prstGeom prst="straightConnector1">
            <a:avLst/>
          </a:prstGeom>
          <a:ln w="60325">
            <a:gradFill flip="none" rotWithShape="1">
              <a:gsLst>
                <a:gs pos="70000">
                  <a:schemeClr val="accent2">
                    <a:lumMod val="75000"/>
                  </a:schemeClr>
                </a:gs>
                <a:gs pos="0">
                  <a:srgbClr val="FFFFFF"/>
                </a:gs>
              </a:gsLst>
              <a:lin ang="0" scaled="1"/>
              <a:tileRect/>
            </a:gra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88757" y="5647912"/>
            <a:ext cx="2057401" cy="0"/>
          </a:xfrm>
          <a:prstGeom prst="straightConnector1">
            <a:avLst/>
          </a:prstGeom>
          <a:ln w="190500">
            <a:gradFill flip="none" rotWithShape="1">
              <a:gsLst>
                <a:gs pos="23000">
                  <a:schemeClr val="accent2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6817" y="4275504"/>
            <a:ext cx="255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Only a subset of airway premalignant lesions progress to CIS/tumor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66118" t="21019" r="4524" b="64098"/>
          <a:stretch/>
        </p:blipFill>
        <p:spPr>
          <a:xfrm>
            <a:off x="1925054" y="2593317"/>
            <a:ext cx="2615173" cy="9983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02207" y="6089693"/>
            <a:ext cx="32047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Keith, R. L. &amp; Miller, Y.E.  </a:t>
            </a:r>
            <a:r>
              <a:rPr lang="en-US" sz="1000" i="1" dirty="0">
                <a:latin typeface="Arial" charset="0"/>
                <a:ea typeface="Arial" charset="0"/>
                <a:cs typeface="Arial" charset="0"/>
              </a:rPr>
              <a:t>Nat. Rev. </a:t>
            </a:r>
            <a:r>
              <a:rPr lang="en-US" sz="1000" i="1" dirty="0" err="1">
                <a:latin typeface="Arial" charset="0"/>
                <a:ea typeface="Arial" charset="0"/>
                <a:cs typeface="Arial" charset="0"/>
              </a:rPr>
              <a:t>Clin</a:t>
            </a:r>
            <a:r>
              <a:rPr lang="en-US" sz="1000" i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i="1" dirty="0" err="1">
                <a:latin typeface="Arial" charset="0"/>
                <a:ea typeface="Arial" charset="0"/>
                <a:cs typeface="Arial" charset="0"/>
              </a:rPr>
              <a:t>Oncol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. 2013</a:t>
            </a:r>
          </a:p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Breuer et al, </a:t>
            </a:r>
            <a:r>
              <a:rPr lang="en-US" sz="1000" i="1" dirty="0" err="1">
                <a:latin typeface="Arial" charset="0"/>
                <a:ea typeface="Arial" charset="0"/>
                <a:cs typeface="Arial" charset="0"/>
              </a:rPr>
              <a:t>Clin</a:t>
            </a:r>
            <a:r>
              <a:rPr lang="en-US" sz="1000" i="1" dirty="0">
                <a:latin typeface="Arial" charset="0"/>
                <a:ea typeface="Arial" charset="0"/>
                <a:cs typeface="Arial" charset="0"/>
              </a:rPr>
              <a:t> Cancer Res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., 2005</a:t>
            </a:r>
          </a:p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en-US" sz="1000" dirty="0" err="1">
                <a:latin typeface="Arial" charset="0"/>
                <a:ea typeface="Arial" charset="0"/>
                <a:cs typeface="Arial" charset="0"/>
              </a:rPr>
              <a:t>Boerdonk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i="1" dirty="0">
                <a:latin typeface="Arial" charset="0"/>
                <a:ea typeface="Arial" charset="0"/>
                <a:cs typeface="Arial" charset="0"/>
              </a:rPr>
              <a:t>AJRCCM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, 2015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847" y="1718519"/>
            <a:ext cx="380896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Background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70753" y="1718519"/>
            <a:ext cx="380896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Study 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0017" y="3999869"/>
            <a:ext cx="127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DNA-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12989" y="4575473"/>
            <a:ext cx="2169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Arial" charset="0"/>
                <a:ea typeface="Arial" charset="0"/>
                <a:cs typeface="Arial" charset="0"/>
              </a:rPr>
              <a:t>Avrum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err="1">
                <a:latin typeface="Arial" charset="0"/>
                <a:ea typeface="Arial" charset="0"/>
                <a:cs typeface="Arial" charset="0"/>
              </a:rPr>
              <a:t>Spira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, BUSM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1113" y="4575473"/>
            <a:ext cx="200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Mary Reid, RPCI</a:t>
            </a:r>
          </a:p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2"/>
          <a:stretch/>
        </p:blipFill>
        <p:spPr>
          <a:xfrm>
            <a:off x="7158367" y="5181389"/>
            <a:ext cx="1412110" cy="1363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528" y="5065755"/>
            <a:ext cx="1245659" cy="157290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644189" y="1718519"/>
            <a:ext cx="37071" cy="4826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032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459" y="410604"/>
            <a:ext cx="8381260" cy="1054394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Sequencing of airway premalignant lesions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17" y="1804087"/>
            <a:ext cx="5059475" cy="46214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2212" b="56757"/>
          <a:stretch/>
        </p:blipFill>
        <p:spPr>
          <a:xfrm>
            <a:off x="5915622" y="4201299"/>
            <a:ext cx="2444336" cy="20959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646" y="2565776"/>
            <a:ext cx="1157711" cy="1268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61390" y="225361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Matt Wilkerson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8605" y="225361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Clifton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Dalgard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861" y="2578132"/>
            <a:ext cx="1241314" cy="12413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38978" y="1615162"/>
            <a:ext cx="3297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Uniformed Services University/ Walter Reed hospital</a:t>
            </a:r>
          </a:p>
        </p:txBody>
      </p:sp>
    </p:spTree>
    <p:extLst>
      <p:ext uri="{BB962C8B-B14F-4D97-AF65-F5344CB8AC3E}">
        <p14:creationId xmlns:p14="http://schemas.microsoft.com/office/powerpoint/2010/main" val="317032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459" y="410604"/>
            <a:ext cx="8381260" cy="1054394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Mutational landscape of airway premalignant lesions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0740"/>
          <a:stretch/>
        </p:blipFill>
        <p:spPr>
          <a:xfrm>
            <a:off x="361111" y="1828800"/>
            <a:ext cx="8452729" cy="46090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3487" t="25352" r="7846" b="59155"/>
          <a:stretch/>
        </p:blipFill>
        <p:spPr>
          <a:xfrm>
            <a:off x="7325981" y="3383502"/>
            <a:ext cx="135488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60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459" y="410604"/>
            <a:ext cx="8381260" cy="1054394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Unexpected findings: Example of “genomic” progression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1" y="1705232"/>
            <a:ext cx="8419790" cy="4905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73104" y="4962954"/>
            <a:ext cx="1773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History of SCC</a:t>
            </a:r>
          </a:p>
          <a:p>
            <a:pPr algn="ctr"/>
            <a:r>
              <a:rPr lang="en-US" sz="1400" dirty="0"/>
              <a:t>High risk occupation</a:t>
            </a:r>
          </a:p>
          <a:p>
            <a:pPr algn="ctr"/>
            <a:r>
              <a:rPr lang="en-US" sz="1400" dirty="0"/>
              <a:t>40 Pack years</a:t>
            </a:r>
          </a:p>
        </p:txBody>
      </p:sp>
    </p:spTree>
    <p:extLst>
      <p:ext uri="{BB962C8B-B14F-4D97-AF65-F5344CB8AC3E}">
        <p14:creationId xmlns:p14="http://schemas.microsoft.com/office/powerpoint/2010/main" val="332924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538" y="360957"/>
            <a:ext cx="8388924" cy="846898"/>
          </a:xfrm>
        </p:spPr>
        <p:txBody>
          <a:bodyPr/>
          <a:lstStyle/>
          <a:p>
            <a:pPr algn="ctr"/>
            <a:r>
              <a:rPr lang="en-US" sz="3200" dirty="0">
                <a:latin typeface="Calibri" pitchFamily="34" charset="0"/>
                <a:cs typeface="Calibri" pitchFamily="34" charset="0"/>
              </a:rPr>
              <a:t>Disclosures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06982"/>
            <a:ext cx="7772400" cy="4720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Inventor on patent for the use of </a:t>
            </a:r>
            <a:r>
              <a:rPr lang="en-US" sz="2400" i="1" dirty="0"/>
              <a:t>EGFR </a:t>
            </a:r>
            <a:r>
              <a:rPr lang="en-US" sz="2400" dirty="0"/>
              <a:t>mutations in lung cancer diagnosis, licensed to </a:t>
            </a:r>
            <a:r>
              <a:rPr lang="en-US" sz="2400" dirty="0" err="1"/>
              <a:t>Labcorp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Research support from Bayer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Retired founder of Foundation Medicine (no longer have financial interest, but still have an “emotional conflict of interest”)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Scientific advisory board chair and equity holder of </a:t>
            </a:r>
            <a:r>
              <a:rPr lang="en-US" sz="2400" dirty="0" err="1"/>
              <a:t>OrigiMed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6514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Plans for next year: Development of ”2017” lung Targeted panel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96" y="1691138"/>
            <a:ext cx="1079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 err="1">
                <a:latin typeface="Arial" charset="0"/>
                <a:ea typeface="Arial" charset="0"/>
                <a:cs typeface="Arial" charset="0"/>
              </a:rPr>
              <a:t>SqCC</a:t>
            </a:r>
            <a:endParaRPr lang="en-US" sz="1300" b="1" u="sng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NFE2L2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HRAS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FGFR2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FGFR3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PTEN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NOTCH1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FAT1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CUL3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FBXW7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KDM6A</a:t>
            </a:r>
          </a:p>
          <a:p>
            <a:endParaRPr lang="en-US" sz="1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7744" y="1691138"/>
            <a:ext cx="9482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>
                <a:latin typeface="Arial" charset="0"/>
                <a:ea typeface="Arial" charset="0"/>
                <a:cs typeface="Arial" charset="0"/>
              </a:rPr>
              <a:t>Both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PIK3CA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KLF5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NRAS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TP53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CDKN2A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NF1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RB1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KEAP1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STK11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ARID1A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RASA1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EP300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CREBBP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HLA-A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B2M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6801" y="1691138"/>
            <a:ext cx="1426313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>
                <a:latin typeface="Arial" charset="0"/>
                <a:ea typeface="Arial" charset="0"/>
                <a:cs typeface="Arial" charset="0"/>
              </a:rPr>
              <a:t>Adeno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KRAS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EGFR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ERBB2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MET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BRAF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HRAS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RIT1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U2AF1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SOS1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RAF1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MAP2K1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CTNNB1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SMARCA4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RBM10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SETD2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MGA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CMTR2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ATM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ARID2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APC</a:t>
            </a:r>
          </a:p>
          <a:p>
            <a:r>
              <a:rPr lang="en-US" sz="13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SMAD4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126" y="5085546"/>
            <a:ext cx="1507918" cy="14927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u="sng" dirty="0">
                <a:latin typeface="Arial" charset="0"/>
                <a:ea typeface="Arial" charset="0"/>
                <a:cs typeface="Arial" charset="0"/>
              </a:rPr>
              <a:t>Common Fusion Breakpoints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ALK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ROS1</a:t>
            </a:r>
            <a:b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RET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NTRK1/2/3</a:t>
            </a:r>
          </a:p>
          <a:p>
            <a:r>
              <a:rPr lang="en-US" sz="1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987" y="1786127"/>
            <a:ext cx="3186842" cy="23365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3987" y="4122684"/>
            <a:ext cx="3503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Campbell et al,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Nat. Genet.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8103" y="4435725"/>
            <a:ext cx="3503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Zhang et al,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Cancer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Discov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2017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544" y="5179919"/>
            <a:ext cx="1087223" cy="13978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767" y="5172045"/>
            <a:ext cx="3427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Aaron </a:t>
            </a:r>
            <a:r>
              <a:rPr lang="en-US" sz="1600" dirty="0" err="1"/>
              <a:t>Thorner</a:t>
            </a:r>
            <a:r>
              <a:rPr lang="en-US" sz="1600" dirty="0"/>
              <a:t>, PhD</a:t>
            </a:r>
          </a:p>
          <a:p>
            <a:r>
              <a:rPr lang="en-US" sz="1600" dirty="0"/>
              <a:t>Associate Director</a:t>
            </a:r>
          </a:p>
          <a:p>
            <a:r>
              <a:rPr lang="en-US" sz="1600" dirty="0"/>
              <a:t>Center for Cancer Genome Discovery</a:t>
            </a:r>
          </a:p>
          <a:p>
            <a:r>
              <a:rPr lang="en-US" sz="1600" dirty="0"/>
              <a:t>Dana-Farber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3440554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34235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What are the key events for squamous cell lung cancer progression?</a:t>
            </a:r>
            <a:endParaRPr lang="en-US" sz="3200" i="1" dirty="0">
              <a:latin typeface="Calibri"/>
              <a:cs typeface="Calibri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92257" y="1706829"/>
            <a:ext cx="7559486" cy="45076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TP53 mutations?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Copy number alterations? Aneuploidy?</a:t>
            </a: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009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0548" y="2740913"/>
            <a:ext cx="7202905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Lung adenocarcinomas and pre-malignant lesions (Jian Carrot-Zhang, Yue Zhao)</a:t>
            </a:r>
            <a:endParaRPr lang="en-US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53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1770" y="87084"/>
            <a:ext cx="9114420" cy="1001486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yriad Pro" pitchFamily="34" charset="0"/>
              </a:defRPr>
            </a:lvl9pPr>
          </a:lstStyle>
          <a:p>
            <a:pPr algn="ctr"/>
            <a:r>
              <a:rPr lang="en-US" sz="2400" b="0" dirty="0">
                <a:solidFill>
                  <a:srgbClr val="000000"/>
                </a:solidFill>
                <a:latin typeface="Arial"/>
                <a:cs typeface="Arial"/>
              </a:rPr>
              <a:t>Landscape of significantly mutated genes in lung adenocarcinoma</a:t>
            </a:r>
          </a:p>
          <a:p>
            <a:pPr algn="ctr"/>
            <a:r>
              <a:rPr lang="en-US" sz="2400" b="0" dirty="0">
                <a:solidFill>
                  <a:srgbClr val="000000"/>
                </a:solidFill>
                <a:latin typeface="Arial"/>
                <a:cs typeface="Arial"/>
              </a:rPr>
              <a:t>(TCGA)</a:t>
            </a:r>
          </a:p>
        </p:txBody>
      </p:sp>
      <p:pic>
        <p:nvPicPr>
          <p:cNvPr id="4" name="Picture 3" descr="Screen Shot 2014-01-08 at 2.18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75260"/>
            <a:ext cx="9160745" cy="4588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3255" y="6331750"/>
            <a:ext cx="2250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TCGA, </a:t>
            </a:r>
            <a:r>
              <a:rPr lang="en-US" sz="1600" i="1" dirty="0">
                <a:latin typeface="Arial"/>
                <a:cs typeface="Arial"/>
              </a:rPr>
              <a:t>Nature</a:t>
            </a:r>
            <a:r>
              <a:rPr lang="en-US" sz="1600" dirty="0">
                <a:latin typeface="Arial"/>
                <a:cs typeface="Arial"/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753774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552070" y="183714"/>
            <a:ext cx="8039861" cy="1025857"/>
          </a:xfrm>
        </p:spPr>
        <p:txBody>
          <a:bodyPr>
            <a:noAutofit/>
          </a:bodyPr>
          <a:lstStyle/>
          <a:p>
            <a:r>
              <a:rPr lang="en-US" sz="2800" dirty="0"/>
              <a:t>RTK/</a:t>
            </a:r>
            <a:r>
              <a:rPr lang="en-US" sz="2800" dirty="0" err="1"/>
              <a:t>Ras-Raf</a:t>
            </a:r>
            <a:r>
              <a:rPr lang="en-US" sz="2800" dirty="0"/>
              <a:t> driver mutations in lung adenocarcinoma—including </a:t>
            </a:r>
            <a:r>
              <a:rPr lang="en-US" sz="2800" i="1" dirty="0"/>
              <a:t>MET, NF1 </a:t>
            </a:r>
            <a:r>
              <a:rPr lang="en-US" sz="2800" dirty="0"/>
              <a:t>and </a:t>
            </a:r>
            <a:r>
              <a:rPr lang="en-US" sz="2800" i="1" dirty="0"/>
              <a:t>RIT1</a:t>
            </a:r>
            <a:endParaRPr lang="en-US" sz="2800" dirty="0"/>
          </a:p>
        </p:txBody>
      </p:sp>
      <p:pic>
        <p:nvPicPr>
          <p:cNvPr id="4" name="Picture 3" descr="Screen Shot 2013-12-07 at 8.36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9" y="1255858"/>
            <a:ext cx="6123205" cy="53326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81859" y="3583652"/>
            <a:ext cx="2962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By including amplification of </a:t>
            </a:r>
            <a:r>
              <a:rPr lang="en-US" sz="1600" i="1" dirty="0"/>
              <a:t>MET </a:t>
            </a:r>
            <a:r>
              <a:rPr lang="en-US" sz="1600" dirty="0"/>
              <a:t>and </a:t>
            </a:r>
            <a:r>
              <a:rPr lang="en-US" sz="1600" i="1" dirty="0"/>
              <a:t>ERBB2</a:t>
            </a:r>
            <a:r>
              <a:rPr lang="en-US" sz="1600" dirty="0"/>
              <a:t>, </a:t>
            </a:r>
            <a:r>
              <a:rPr lang="en-US" sz="1600" i="1" dirty="0"/>
              <a:t>MET </a:t>
            </a:r>
            <a:r>
              <a:rPr lang="en-US" sz="1600" dirty="0"/>
              <a:t>exon 14 splicing mutations, </a:t>
            </a:r>
            <a:r>
              <a:rPr lang="en-US" sz="1600" i="1" dirty="0"/>
              <a:t>RIT1 </a:t>
            </a:r>
            <a:r>
              <a:rPr lang="en-US" sz="1600" dirty="0"/>
              <a:t>mutations, and </a:t>
            </a:r>
            <a:r>
              <a:rPr lang="en-US" sz="1600" i="1" dirty="0"/>
              <a:t>NF1 </a:t>
            </a:r>
            <a:r>
              <a:rPr lang="en-US" sz="1600" dirty="0"/>
              <a:t>loss-of-function mutations, the driver-positive group increases to 75% of cases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2275" y="6344150"/>
            <a:ext cx="381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TCGA, Nature, 2014</a:t>
            </a:r>
          </a:p>
        </p:txBody>
      </p:sp>
    </p:spTree>
    <p:extLst>
      <p:ext uri="{BB962C8B-B14F-4D97-AF65-F5344CB8AC3E}">
        <p14:creationId xmlns:p14="http://schemas.microsoft.com/office/powerpoint/2010/main" val="183872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1" y="1928812"/>
            <a:ext cx="4929188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67891" y="178594"/>
            <a:ext cx="8599289" cy="1714500"/>
          </a:xfrm>
          <a:ln/>
        </p:spPr>
        <p:txBody>
          <a:bodyPr>
            <a:normAutofit/>
          </a:bodyPr>
          <a:lstStyle/>
          <a:p>
            <a:r>
              <a:rPr lang="en-US" sz="3200" dirty="0">
                <a:latin typeface="Calibri"/>
                <a:cs typeface="Calibri"/>
                <a:sym typeface="Candara" charset="0"/>
              </a:rPr>
              <a:t>Alternative splicing of </a:t>
            </a:r>
            <a:r>
              <a:rPr lang="en-US" sz="3200" i="1" dirty="0">
                <a:latin typeface="Calibri"/>
                <a:cs typeface="Calibri"/>
                <a:sym typeface="Candara" charset="0"/>
              </a:rPr>
              <a:t>MET</a:t>
            </a:r>
            <a:r>
              <a:rPr lang="en-US" sz="3200" dirty="0">
                <a:latin typeface="Calibri"/>
                <a:cs typeface="Calibri"/>
                <a:sym typeface="Candara" charset="0"/>
              </a:rPr>
              <a:t> exon 14 in TCGA lung adenocarcinoma RNA sequencing data</a:t>
            </a:r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3441308" y="6440969"/>
            <a:ext cx="1668100" cy="20005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latin typeface="Calibri"/>
                <a:ea typeface="ＭＳ Ｐゴシック" charset="0"/>
                <a:cs typeface="Calibri"/>
                <a:sym typeface="Arial" charset="0"/>
              </a:rPr>
              <a:t>MET splice site mutation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1028060" y="6445433"/>
            <a:ext cx="1901318" cy="20005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latin typeface="Calibri"/>
                <a:ea typeface="ＭＳ Ｐゴシック" charset="0"/>
                <a:cs typeface="Calibri"/>
                <a:sym typeface="Arial" charset="0"/>
              </a:rPr>
              <a:t>No MET splice site mutation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 rot="-5400000">
            <a:off x="-547603" y="3820581"/>
            <a:ext cx="1842852" cy="2616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Percent Spliced In, %</a:t>
            </a:r>
          </a:p>
        </p:txBody>
      </p:sp>
      <p:sp>
        <p:nvSpPr>
          <p:cNvPr id="33799" name="Oval 7"/>
          <p:cNvSpPr>
            <a:spLocks/>
          </p:cNvSpPr>
          <p:nvPr/>
        </p:nvSpPr>
        <p:spPr bwMode="auto">
          <a:xfrm>
            <a:off x="1963011" y="5228252"/>
            <a:ext cx="258961" cy="232172"/>
          </a:xfrm>
          <a:prstGeom prst="ellipse">
            <a:avLst/>
          </a:prstGeom>
          <a:noFill/>
          <a:ln w="254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3800" name="Oval 8"/>
          <p:cNvSpPr>
            <a:spLocks/>
          </p:cNvSpPr>
          <p:nvPr/>
        </p:nvSpPr>
        <p:spPr bwMode="auto">
          <a:xfrm>
            <a:off x="2248761" y="5094307"/>
            <a:ext cx="258961" cy="232172"/>
          </a:xfrm>
          <a:prstGeom prst="ellipse">
            <a:avLst/>
          </a:prstGeom>
          <a:noFill/>
          <a:ln w="254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2221925" y="5458181"/>
            <a:ext cx="50616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latin typeface="Calibri"/>
                <a:ea typeface="ＭＳ Ｐゴシック" charset="0"/>
                <a:cs typeface="Calibri"/>
                <a:sym typeface="Candara" charset="0"/>
              </a:rPr>
              <a:t>5</a:t>
            </a:r>
            <a:r>
              <a:rPr lang="ja-JP" altLang="en-US" sz="1300" dirty="0">
                <a:latin typeface="Calibri"/>
                <a:ea typeface="ＭＳ Ｐゴシック" charset="0"/>
                <a:cs typeface="Calibri"/>
                <a:sym typeface="Candara" charset="0"/>
              </a:rPr>
              <a:t>’</a:t>
            </a:r>
            <a:r>
              <a:rPr lang="en-US" sz="1300" dirty="0" err="1">
                <a:latin typeface="Calibri"/>
                <a:ea typeface="ＭＳ Ｐゴシック" charset="0"/>
                <a:cs typeface="Calibri"/>
                <a:sym typeface="Candara" charset="0"/>
              </a:rPr>
              <a:t>ss</a:t>
            </a:r>
            <a:r>
              <a:rPr lang="en-US" sz="1300" dirty="0">
                <a:latin typeface="Calibri"/>
                <a:ea typeface="ＭＳ Ｐゴシック" charset="0"/>
                <a:cs typeface="Calibri"/>
                <a:sym typeface="Candara" charset="0"/>
              </a:rPr>
              <a:t> +3 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2465307" y="4936523"/>
            <a:ext cx="92676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latin typeface="Calibri"/>
                <a:ea typeface="ＭＳ Ｐゴシック" charset="0"/>
                <a:cs typeface="Calibri"/>
                <a:sym typeface="Candara" charset="0"/>
              </a:rPr>
              <a:t>3</a:t>
            </a:r>
            <a:r>
              <a:rPr lang="ja-JP" altLang="en-US" sz="1300" dirty="0">
                <a:latin typeface="Calibri"/>
                <a:ea typeface="ＭＳ Ｐゴシック" charset="0"/>
                <a:cs typeface="Calibri"/>
                <a:sym typeface="Candara" charset="0"/>
              </a:rPr>
              <a:t>’</a:t>
            </a:r>
            <a:r>
              <a:rPr lang="en-US" sz="1300" dirty="0" err="1">
                <a:latin typeface="Calibri"/>
                <a:ea typeface="ＭＳ Ｐゴシック" charset="0"/>
                <a:cs typeface="Calibri"/>
                <a:sym typeface="Candara" charset="0"/>
              </a:rPr>
              <a:t>ss</a:t>
            </a:r>
            <a:r>
              <a:rPr lang="en-US" sz="1300" dirty="0">
                <a:latin typeface="Calibri"/>
                <a:ea typeface="ＭＳ Ｐゴシック" charset="0"/>
                <a:cs typeface="Calibri"/>
                <a:sym typeface="Candara" charset="0"/>
              </a:rPr>
              <a:t> 19bp del  </a:t>
            </a:r>
          </a:p>
        </p:txBody>
      </p:sp>
      <p:sp>
        <p:nvSpPr>
          <p:cNvPr id="33803" name="Oval 11"/>
          <p:cNvSpPr>
            <a:spLocks/>
          </p:cNvSpPr>
          <p:nvPr/>
        </p:nvSpPr>
        <p:spPr bwMode="auto">
          <a:xfrm>
            <a:off x="2373777" y="6076312"/>
            <a:ext cx="258961" cy="232172"/>
          </a:xfrm>
          <a:prstGeom prst="ellipse">
            <a:avLst/>
          </a:prstGeom>
          <a:noFill/>
          <a:ln w="254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2486515" y="5771162"/>
            <a:ext cx="92660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latin typeface="Calibri"/>
                <a:ea typeface="ＭＳ Ｐゴシック" charset="0"/>
                <a:cs typeface="Calibri"/>
                <a:sym typeface="Candara" charset="0"/>
              </a:rPr>
              <a:t>5</a:t>
            </a:r>
            <a:r>
              <a:rPr lang="ja-JP" altLang="en-US" sz="1300">
                <a:latin typeface="Calibri"/>
                <a:ea typeface="ＭＳ Ｐゴシック" charset="0"/>
                <a:cs typeface="Calibri"/>
                <a:sym typeface="Candara" charset="0"/>
              </a:rPr>
              <a:t>’</a:t>
            </a:r>
            <a:r>
              <a:rPr lang="en-US" sz="1300">
                <a:latin typeface="Calibri"/>
                <a:ea typeface="ＭＳ Ｐゴシック" charset="0"/>
                <a:cs typeface="Calibri"/>
                <a:sym typeface="Candara" charset="0"/>
              </a:rPr>
              <a:t>ss 12bp del  </a:t>
            </a:r>
          </a:p>
        </p:txBody>
      </p: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1373652" y="4618801"/>
            <a:ext cx="552525" cy="430858"/>
            <a:chOff x="0" y="30"/>
            <a:chExt cx="495" cy="386"/>
          </a:xfrm>
        </p:grpSpPr>
        <p:sp>
          <p:nvSpPr>
            <p:cNvPr id="33805" name="Rectangle 13"/>
            <p:cNvSpPr>
              <a:spLocks/>
            </p:cNvSpPr>
            <p:nvPr/>
          </p:nvSpPr>
          <p:spPr bwMode="auto">
            <a:xfrm>
              <a:off x="0" y="30"/>
              <a:ext cx="44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 dirty="0">
                  <a:latin typeface="Calibri"/>
                  <a:ea typeface="ＭＳ Ｐゴシック" charset="0"/>
                  <a:cs typeface="Calibri"/>
                  <a:sym typeface="Candara" charset="0"/>
                </a:rPr>
                <a:t>Y1003*</a:t>
              </a:r>
            </a:p>
          </p:txBody>
        </p:sp>
        <p:sp>
          <p:nvSpPr>
            <p:cNvPr id="33806" name="Oval 14"/>
            <p:cNvSpPr>
              <a:spLocks/>
            </p:cNvSpPr>
            <p:nvPr/>
          </p:nvSpPr>
          <p:spPr bwMode="auto">
            <a:xfrm>
              <a:off x="263" y="208"/>
              <a:ext cx="232" cy="208"/>
            </a:xfrm>
            <a:prstGeom prst="ellipse">
              <a:avLst/>
            </a:prstGeom>
            <a:noFill/>
            <a:ln w="25400" cap="flat">
              <a:solidFill>
                <a:srgbClr val="FF271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20339" y="1871398"/>
            <a:ext cx="322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 </a:t>
            </a:r>
            <a:r>
              <a:rPr lang="en-US" i="1" dirty="0"/>
              <a:t>MET </a:t>
            </a:r>
            <a:r>
              <a:rPr lang="en-US" dirty="0"/>
              <a:t>transcript: contains exon 14 in 220 samples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25319" y="2994037"/>
            <a:ext cx="322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Abnormal </a:t>
            </a:r>
            <a:r>
              <a:rPr lang="en-US" i="1" dirty="0"/>
              <a:t>MET </a:t>
            </a:r>
            <a:r>
              <a:rPr lang="en-US" dirty="0"/>
              <a:t>transcript: lacks exon 14 in 10 samples—all of these cases are otherwise oncogene-negative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44409" y="5676116"/>
            <a:ext cx="2262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/>
                <a:cs typeface="Verdana"/>
              </a:rPr>
              <a:t>TCGA, </a:t>
            </a:r>
            <a:r>
              <a:rPr lang="en-US" sz="1600" i="1" dirty="0">
                <a:latin typeface="Verdana"/>
                <a:cs typeface="Verdana"/>
              </a:rPr>
              <a:t>Nature</a:t>
            </a:r>
            <a:r>
              <a:rPr lang="en-US" sz="1600" dirty="0">
                <a:latin typeface="Verdana"/>
                <a:cs typeface="Verdana"/>
              </a:rPr>
              <a:t>, 2014</a:t>
            </a:r>
          </a:p>
        </p:txBody>
      </p:sp>
      <p:sp>
        <p:nvSpPr>
          <p:cNvPr id="19" name="Rectangle 3"/>
          <p:cNvSpPr>
            <a:spLocks/>
          </p:cNvSpPr>
          <p:nvPr/>
        </p:nvSpPr>
        <p:spPr bwMode="auto">
          <a:xfrm>
            <a:off x="5700889" y="6211231"/>
            <a:ext cx="32626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300" dirty="0">
                <a:latin typeface="Calibri"/>
                <a:ea typeface="ＭＳ Ｐゴシック" charset="0"/>
                <a:cs typeface="Calibri"/>
                <a:sym typeface="Arial" charset="0"/>
              </a:rPr>
              <a:t>Kong-Beltran et al. 2006, </a:t>
            </a:r>
            <a:r>
              <a:rPr lang="en-US" sz="1300" dirty="0" err="1">
                <a:latin typeface="Calibri"/>
                <a:ea typeface="ＭＳ Ｐゴシック" charset="0"/>
                <a:cs typeface="Calibri"/>
                <a:sym typeface="Arial" charset="0"/>
              </a:rPr>
              <a:t>Onozato</a:t>
            </a:r>
            <a:r>
              <a:rPr lang="en-US" sz="1300" dirty="0">
                <a:latin typeface="Calibri"/>
                <a:ea typeface="ＭＳ Ｐゴシック" charset="0"/>
                <a:cs typeface="Calibri"/>
                <a:sym typeface="Arial" charset="0"/>
              </a:rPr>
              <a:t> et al. 2009; </a:t>
            </a:r>
            <a:r>
              <a:rPr lang="en-US" sz="1300" dirty="0" err="1">
                <a:latin typeface="Calibri"/>
                <a:ea typeface="ＭＳ Ｐゴシック" charset="0"/>
                <a:cs typeface="Calibri"/>
                <a:sym typeface="Arial" charset="0"/>
              </a:rPr>
              <a:t>Seo</a:t>
            </a:r>
            <a:r>
              <a:rPr lang="en-US" sz="1300" dirty="0">
                <a:latin typeface="Calibri"/>
                <a:ea typeface="ＭＳ Ｐゴシック" charset="0"/>
                <a:cs typeface="Calibri"/>
                <a:sym typeface="Arial" charset="0"/>
              </a:rPr>
              <a:t> et al., 2012</a:t>
            </a:r>
          </a:p>
        </p:txBody>
      </p:sp>
    </p:spTree>
    <p:extLst>
      <p:ext uri="{BB962C8B-B14F-4D97-AF65-F5344CB8AC3E}">
        <p14:creationId xmlns:p14="http://schemas.microsoft.com/office/powerpoint/2010/main" val="1268859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552070" y="183714"/>
            <a:ext cx="8039861" cy="1025857"/>
          </a:xfrm>
        </p:spPr>
        <p:txBody>
          <a:bodyPr>
            <a:noAutofit/>
          </a:bodyPr>
          <a:lstStyle/>
          <a:p>
            <a:r>
              <a:rPr lang="en-US" sz="2800" dirty="0"/>
              <a:t>Response of metastatic lung adenocarcinoma with </a:t>
            </a:r>
            <a:r>
              <a:rPr lang="en-US" sz="2800" i="1" dirty="0"/>
              <a:t>MET </a:t>
            </a:r>
            <a:r>
              <a:rPr lang="en-US" sz="2800" dirty="0"/>
              <a:t>exon 14 splicing mutation to </a:t>
            </a:r>
            <a:r>
              <a:rPr lang="en-US" sz="2800" dirty="0" err="1"/>
              <a:t>crizotinib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46223" y="6344150"/>
            <a:ext cx="461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Jenkins et al., Clinical Lung Cancer, 2015 </a:t>
            </a:r>
          </a:p>
        </p:txBody>
      </p:sp>
      <p:pic>
        <p:nvPicPr>
          <p:cNvPr id="3" name="Picture 2" descr="Screen Shot 2015-12-01 at 10.09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10" y="1519470"/>
            <a:ext cx="5392580" cy="45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07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34235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Study of minimally invasive adenocarcinoma/adenocarcinoma in situ (MIA/AIS) versus invasive lung adenocarcinoma</a:t>
            </a:r>
            <a:endParaRPr lang="en-US" sz="3200" i="1" dirty="0">
              <a:latin typeface="Calibri"/>
              <a:cs typeface="Calibri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92257" y="1706829"/>
            <a:ext cx="7559486" cy="45076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Patients from </a:t>
            </a:r>
            <a:r>
              <a:rPr lang="en-US" sz="2400" dirty="0" err="1">
                <a:latin typeface="Calibri"/>
                <a:cs typeface="Calibri"/>
              </a:rPr>
              <a:t>Fudan</a:t>
            </a:r>
            <a:r>
              <a:rPr lang="en-US" sz="2400" dirty="0">
                <a:latin typeface="Calibri"/>
                <a:cs typeface="Calibri"/>
              </a:rPr>
              <a:t> Cancer Center, Shanghai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100 MIA/AIS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100 invasive lung adenocarcinomas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Exome sequencing</a:t>
            </a: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353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611030"/>
            <a:ext cx="4747022" cy="2736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75534" y="3418243"/>
            <a:ext cx="4868466" cy="258250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242685" y="987783"/>
            <a:ext cx="1189428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/>
          <a:p>
            <a:pPr>
              <a:defRPr sz="2400"/>
            </a:pPr>
            <a:r>
              <a:t>Significantly mutated genes in AIS/MIA group (left) and invasive group(right) by Mutect </a:t>
            </a:r>
          </a:p>
          <a:p>
            <a:pPr>
              <a:defRPr sz="2400"/>
            </a:pPr>
            <a:r>
              <a:t> and Mutect2 (consensus)</a:t>
            </a:r>
          </a:p>
        </p:txBody>
      </p:sp>
    </p:spTree>
    <p:extLst>
      <p:ext uri="{BB962C8B-B14F-4D97-AF65-F5344CB8AC3E}">
        <p14:creationId xmlns:p14="http://schemas.microsoft.com/office/powerpoint/2010/main" val="136704574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327" y="1330904"/>
            <a:ext cx="3688855" cy="4669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84442" y="1330903"/>
            <a:ext cx="3688854" cy="466984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1295588" y="984655"/>
            <a:ext cx="730212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2400"/>
            </a:lvl1pPr>
          </a:lstStyle>
          <a:p>
            <a:r>
              <a:rPr sz="1800"/>
              <a:t>Copy number changes in AIS/MIA group (left) and invasive group(right)</a:t>
            </a:r>
          </a:p>
        </p:txBody>
      </p:sp>
      <p:sp>
        <p:nvSpPr>
          <p:cNvPr id="126" name="Shape 126"/>
          <p:cNvSpPr/>
          <p:nvPr/>
        </p:nvSpPr>
        <p:spPr>
          <a:xfrm>
            <a:off x="3940152" y="4227467"/>
            <a:ext cx="436336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400"/>
            </a:lvl1pPr>
          </a:lstStyle>
          <a:p>
            <a:r>
              <a:rPr sz="1050"/>
              <a:t>KRAS</a:t>
            </a:r>
          </a:p>
        </p:txBody>
      </p:sp>
      <p:sp>
        <p:nvSpPr>
          <p:cNvPr id="127" name="Shape 127"/>
          <p:cNvSpPr/>
          <p:nvPr/>
        </p:nvSpPr>
        <p:spPr>
          <a:xfrm>
            <a:off x="8252267" y="4266656"/>
            <a:ext cx="436336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400"/>
            </a:lvl1pPr>
          </a:lstStyle>
          <a:p>
            <a:r>
              <a:rPr sz="1050"/>
              <a:t>KRAS</a:t>
            </a:r>
          </a:p>
        </p:txBody>
      </p:sp>
      <p:sp>
        <p:nvSpPr>
          <p:cNvPr id="128" name="Shape 128"/>
          <p:cNvSpPr/>
          <p:nvPr/>
        </p:nvSpPr>
        <p:spPr>
          <a:xfrm>
            <a:off x="8232673" y="3175907"/>
            <a:ext cx="442748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400"/>
            </a:lvl1pPr>
          </a:lstStyle>
          <a:p>
            <a:r>
              <a:rPr sz="1050"/>
              <a:t>EGFR</a:t>
            </a:r>
          </a:p>
        </p:txBody>
      </p:sp>
      <p:sp>
        <p:nvSpPr>
          <p:cNvPr id="129" name="Shape 129"/>
          <p:cNvSpPr/>
          <p:nvPr/>
        </p:nvSpPr>
        <p:spPr>
          <a:xfrm>
            <a:off x="8206106" y="1732462"/>
            <a:ext cx="429924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400"/>
            </a:lvl1pPr>
          </a:lstStyle>
          <a:p>
            <a:r>
              <a:rPr sz="1050"/>
              <a:t>MCL1</a:t>
            </a:r>
          </a:p>
        </p:txBody>
      </p:sp>
      <p:sp>
        <p:nvSpPr>
          <p:cNvPr id="130" name="Shape 130"/>
          <p:cNvSpPr/>
          <p:nvPr/>
        </p:nvSpPr>
        <p:spPr>
          <a:xfrm>
            <a:off x="8252267" y="2799320"/>
            <a:ext cx="420306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400"/>
            </a:lvl1pPr>
          </a:lstStyle>
          <a:p>
            <a:r>
              <a:rPr sz="1050"/>
              <a:t>TERT</a:t>
            </a:r>
          </a:p>
        </p:txBody>
      </p:sp>
      <p:sp>
        <p:nvSpPr>
          <p:cNvPr id="131" name="Shape 131"/>
          <p:cNvSpPr/>
          <p:nvPr/>
        </p:nvSpPr>
        <p:spPr>
          <a:xfrm>
            <a:off x="3928937" y="2818913"/>
            <a:ext cx="420306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400"/>
            </a:lvl1pPr>
          </a:lstStyle>
          <a:p>
            <a:r>
              <a:rPr sz="1050"/>
              <a:t>TERT</a:t>
            </a:r>
          </a:p>
        </p:txBody>
      </p:sp>
      <p:sp>
        <p:nvSpPr>
          <p:cNvPr id="132" name="Shape 132"/>
          <p:cNvSpPr/>
          <p:nvPr/>
        </p:nvSpPr>
        <p:spPr>
          <a:xfrm>
            <a:off x="8252267" y="4621501"/>
            <a:ext cx="542134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400"/>
            </a:lvl1pPr>
          </a:lstStyle>
          <a:p>
            <a:r>
              <a:rPr sz="1050"/>
              <a:t>NKX2-1</a:t>
            </a:r>
          </a:p>
        </p:txBody>
      </p:sp>
    </p:spTree>
    <p:extLst>
      <p:ext uri="{BB962C8B-B14F-4D97-AF65-F5344CB8AC3E}">
        <p14:creationId xmlns:p14="http://schemas.microsoft.com/office/powerpoint/2010/main" val="303015787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538" y="360957"/>
            <a:ext cx="8388924" cy="846898"/>
          </a:xfrm>
        </p:spPr>
        <p:txBody>
          <a:bodyPr/>
          <a:lstStyle/>
          <a:p>
            <a:pPr algn="ctr"/>
            <a:r>
              <a:rPr lang="en-US" sz="3200" dirty="0"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06982"/>
            <a:ext cx="7772400" cy="47208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Introduction to cancer genomes</a:t>
            </a:r>
          </a:p>
          <a:p>
            <a:pPr marL="0" indent="0">
              <a:buNone/>
            </a:pPr>
            <a:r>
              <a:rPr lang="en-US" sz="2400" dirty="0"/>
              <a:t>General features of lung cancer genomes</a:t>
            </a:r>
          </a:p>
          <a:p>
            <a:pPr marL="0" indent="0">
              <a:buNone/>
            </a:pPr>
            <a:r>
              <a:rPr lang="en-US" sz="2400" dirty="0"/>
              <a:t>Lung squamous carcinoma and pre-malignant lesions</a:t>
            </a:r>
          </a:p>
          <a:p>
            <a:pPr marL="0" indent="0">
              <a:buNone/>
            </a:pPr>
            <a:r>
              <a:rPr lang="en-US" sz="2400" dirty="0"/>
              <a:t>Lung adenocarcinoma and pre-malignant lesions</a:t>
            </a:r>
          </a:p>
          <a:p>
            <a:pPr marL="0" indent="0">
              <a:buNone/>
            </a:pPr>
            <a:r>
              <a:rPr lang="en-US" sz="2400" dirty="0"/>
              <a:t>What does it all mean?</a:t>
            </a:r>
          </a:p>
        </p:txBody>
      </p:sp>
    </p:spTree>
    <p:extLst>
      <p:ext uri="{BB962C8B-B14F-4D97-AF65-F5344CB8AC3E}">
        <p14:creationId xmlns:p14="http://schemas.microsoft.com/office/powerpoint/2010/main" val="1854316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4426" y="1417098"/>
            <a:ext cx="6482954" cy="458365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2198003" y="1070850"/>
            <a:ext cx="465608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2400"/>
            </a:lvl1pPr>
          </a:lstStyle>
          <a:p>
            <a:r>
              <a:rPr sz="1800"/>
              <a:t>Correlation of TP53 and copy number events</a:t>
            </a:r>
          </a:p>
        </p:txBody>
      </p:sp>
    </p:spTree>
    <p:extLst>
      <p:ext uri="{BB962C8B-B14F-4D97-AF65-F5344CB8AC3E}">
        <p14:creationId xmlns:p14="http://schemas.microsoft.com/office/powerpoint/2010/main" val="383408208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34235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What are the differences in between minimally invasive lung adenocarcinoma, and actual invasive lung adenocarcinoma?</a:t>
            </a:r>
            <a:endParaRPr lang="en-US" sz="3200" i="1" dirty="0">
              <a:latin typeface="Calibri"/>
              <a:cs typeface="Calibri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92257" y="1706829"/>
            <a:ext cx="7559486" cy="45076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Is it RB1 and TP53?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The same driver genes (MET, EGFR, ERBB2, KRAS) in pre-malignant and malignant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Can we use kinase inhibitors as prevention?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Same or different in Western populations?</a:t>
            </a: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161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2120" y="2130425"/>
            <a:ext cx="823976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next steps: finding the key premalignant versus malignant drivers</a:t>
            </a:r>
          </a:p>
        </p:txBody>
      </p:sp>
    </p:spTree>
    <p:extLst>
      <p:ext uri="{BB962C8B-B14F-4D97-AF65-F5344CB8AC3E}">
        <p14:creationId xmlns:p14="http://schemas.microsoft.com/office/powerpoint/2010/main" val="3171964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176"/>
            <a:ext cx="8229600" cy="1143000"/>
          </a:xfrm>
        </p:spPr>
        <p:txBody>
          <a:bodyPr/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key will be statistical power!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96170"/>
            <a:ext cx="7772400" cy="45658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Sequencing enough cases so that we can analyze pre-neoplasia versus neoplasia, in very large volume, and look for signatures </a:t>
            </a:r>
            <a:r>
              <a:rPr lang="en-US" sz="2000">
                <a:latin typeface="Calibri" pitchFamily="34" charset="0"/>
                <a:cs typeface="Calibri" pitchFamily="34" charset="0"/>
              </a:rPr>
              <a:t>of difference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69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16" y="214044"/>
            <a:ext cx="8708571" cy="933450"/>
          </a:xfrm>
        </p:spPr>
        <p:txBody>
          <a:bodyPr lIns="91435" tIns="45718" rIns="91435" bIns="45718">
            <a:normAutofit fontScale="90000"/>
          </a:bodyPr>
          <a:lstStyle/>
          <a:p>
            <a:r>
              <a:rPr lang="en-US" sz="3600" dirty="0"/>
              <a:t>Increasing power of genome sequencing technology</a:t>
            </a:r>
          </a:p>
        </p:txBody>
      </p:sp>
      <p:pic>
        <p:nvPicPr>
          <p:cNvPr id="268292" name="Picture 4" descr="4color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429000"/>
            <a:ext cx="1752600" cy="1335088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0" y="5029201"/>
            <a:ext cx="1868488" cy="1368425"/>
            <a:chOff x="1248" y="2192"/>
            <a:chExt cx="1657" cy="1246"/>
          </a:xfrm>
        </p:grpSpPr>
        <p:pic>
          <p:nvPicPr>
            <p:cNvPr id="268294" name="Picture 6" descr="4colorPicture1"/>
            <p:cNvPicPr>
              <a:picLocks noChangeAspect="1" noChangeArrowheads="1"/>
            </p:cNvPicPr>
            <p:nvPr/>
          </p:nvPicPr>
          <p:blipFill>
            <a:blip r:embed="rId4" cstate="print"/>
            <a:srcRect l="21663" t="49931" r="49574" b="21686"/>
            <a:stretch>
              <a:fillRect/>
            </a:stretch>
          </p:blipFill>
          <p:spPr bwMode="auto">
            <a:xfrm>
              <a:off x="1248" y="2192"/>
              <a:ext cx="1657" cy="1246"/>
            </a:xfrm>
            <a:prstGeom prst="rect">
              <a:avLst/>
            </a:prstGeom>
            <a:noFill/>
          </p:spPr>
        </p:pic>
        <p:sp>
          <p:nvSpPr>
            <p:cNvPr id="268295" name="Rectangle 7"/>
            <p:cNvSpPr>
              <a:spLocks noChangeArrowheads="1"/>
            </p:cNvSpPr>
            <p:nvPr/>
          </p:nvSpPr>
          <p:spPr bwMode="auto">
            <a:xfrm>
              <a:off x="1248" y="2195"/>
              <a:ext cx="1648" cy="1242"/>
            </a:xfrm>
            <a:prstGeom prst="rect">
              <a:avLst/>
            </a:prstGeom>
            <a:noFill/>
            <a:ln w="38100">
              <a:solidFill>
                <a:srgbClr val="F3232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ea typeface="ＭＳ Ｐゴシック" pitchFamily="-107" charset="-128"/>
              </a:endParaRPr>
            </a:p>
          </p:txBody>
        </p:sp>
      </p:grpSp>
      <p:pic>
        <p:nvPicPr>
          <p:cNvPr id="268296" name="Picture 8"/>
          <p:cNvPicPr>
            <a:picLocks noChangeAspect="1" noChangeArrowheads="1"/>
          </p:cNvPicPr>
          <p:nvPr/>
        </p:nvPicPr>
        <p:blipFill>
          <a:blip r:embed="rId5" cstate="print"/>
          <a:srcRect l="23334" t="32222" r="31111" b="18889"/>
          <a:stretch>
            <a:fillRect/>
          </a:stretch>
        </p:blipFill>
        <p:spPr bwMode="auto">
          <a:xfrm>
            <a:off x="6858000" y="1676400"/>
            <a:ext cx="1752600" cy="14112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268297" name="Line 9"/>
          <p:cNvSpPr>
            <a:spLocks noChangeShapeType="1"/>
          </p:cNvSpPr>
          <p:nvPr/>
        </p:nvSpPr>
        <p:spPr bwMode="auto">
          <a:xfrm>
            <a:off x="7391400" y="2667000"/>
            <a:ext cx="12192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/>
          </a:p>
        </p:txBody>
      </p:sp>
      <p:pic>
        <p:nvPicPr>
          <p:cNvPr id="4" name="Picture 3" descr="cost_per_genome_oct201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3" y="1665111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7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9473"/>
            <a:ext cx="7772400" cy="831850"/>
          </a:xfrm>
        </p:spPr>
        <p:txBody>
          <a:bodyPr lIns="91435" tIns="45718" rIns="91435" bIns="45718">
            <a:normAutofit fontScale="90000"/>
          </a:bodyPr>
          <a:lstStyle/>
          <a:p>
            <a:r>
              <a:rPr lang="en-US" sz="4000" dirty="0"/>
              <a:t>Cancer is a disease of the genome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4" y="1501775"/>
            <a:ext cx="1546225" cy="446088"/>
          </a:xfrm>
        </p:spPr>
        <p:txBody>
          <a:bodyPr lIns="91435" tIns="45718" rIns="91435" bIns="45718"/>
          <a:lstStyle/>
          <a:p>
            <a:pPr algn="l">
              <a:lnSpc>
                <a:spcPct val="90000"/>
              </a:lnSpc>
            </a:pPr>
            <a:r>
              <a:rPr lang="en-US" sz="2400" b="1" dirty="0"/>
              <a:t>Mutation</a:t>
            </a: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257176" y="4010025"/>
            <a:ext cx="8445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/>
              <a:t>GGT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/>
              <a:t>Gly</a:t>
            </a:r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1665288" y="4384675"/>
            <a:ext cx="8445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G</a:t>
            </a:r>
            <a:r>
              <a:rPr lang="en-US" sz="2000" dirty="0">
                <a:solidFill>
                  <a:srgbClr val="FF5050"/>
                </a:solidFill>
              </a:rPr>
              <a:t>A</a:t>
            </a:r>
            <a:r>
              <a:rPr lang="en-US" sz="2000" dirty="0"/>
              <a:t>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Asp</a:t>
            </a:r>
          </a:p>
        </p:txBody>
      </p:sp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1662114" y="5170489"/>
            <a:ext cx="8445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G</a:t>
            </a:r>
            <a:r>
              <a:rPr lang="en-US" sz="2000" dirty="0">
                <a:solidFill>
                  <a:srgbClr val="FF5050"/>
                </a:solidFill>
              </a:rPr>
              <a:t>C</a:t>
            </a:r>
            <a:r>
              <a:rPr lang="en-US" sz="2000" dirty="0"/>
              <a:t>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 err="1"/>
              <a:t>Ala</a:t>
            </a:r>
            <a:endParaRPr lang="en-US" sz="2000" dirty="0"/>
          </a:p>
        </p:txBody>
      </p:sp>
      <p:sp>
        <p:nvSpPr>
          <p:cNvPr id="295943" name="Rectangle 7"/>
          <p:cNvSpPr>
            <a:spLocks noChangeArrowheads="1"/>
          </p:cNvSpPr>
          <p:nvPr/>
        </p:nvSpPr>
        <p:spPr bwMode="auto">
          <a:xfrm>
            <a:off x="1658938" y="5945189"/>
            <a:ext cx="8445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G</a:t>
            </a:r>
            <a:r>
              <a:rPr lang="en-US" sz="2000" dirty="0">
                <a:solidFill>
                  <a:srgbClr val="FF5050"/>
                </a:solidFill>
              </a:rPr>
              <a:t>T</a:t>
            </a:r>
            <a:r>
              <a:rPr lang="en-US" sz="2000" dirty="0"/>
              <a:t>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Val</a:t>
            </a:r>
          </a:p>
        </p:txBody>
      </p:sp>
      <p:sp>
        <p:nvSpPr>
          <p:cNvPr id="295944" name="Rectangle 8"/>
          <p:cNvSpPr>
            <a:spLocks noChangeArrowheads="1"/>
          </p:cNvSpPr>
          <p:nvPr/>
        </p:nvSpPr>
        <p:spPr bwMode="auto">
          <a:xfrm>
            <a:off x="1662114" y="2181225"/>
            <a:ext cx="8445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>
                <a:solidFill>
                  <a:srgbClr val="FF5050"/>
                </a:solidFill>
              </a:rPr>
              <a:t>A</a:t>
            </a:r>
            <a:r>
              <a:rPr lang="en-US" sz="2000" dirty="0"/>
              <a:t>GT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 err="1"/>
              <a:t>Arg</a:t>
            </a:r>
            <a:endParaRPr lang="en-US" sz="2000" dirty="0"/>
          </a:p>
        </p:txBody>
      </p:sp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1658938" y="2911475"/>
            <a:ext cx="8445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>
                <a:solidFill>
                  <a:srgbClr val="FF5050"/>
                </a:solidFill>
              </a:rPr>
              <a:t>C</a:t>
            </a:r>
            <a:r>
              <a:rPr lang="en-US" sz="2000" dirty="0"/>
              <a:t>GT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 err="1"/>
              <a:t>Cys</a:t>
            </a:r>
            <a:endParaRPr lang="en-US" sz="2000" dirty="0"/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1655764" y="3641725"/>
            <a:ext cx="8445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>
                <a:solidFill>
                  <a:srgbClr val="FF5050"/>
                </a:solidFill>
              </a:rPr>
              <a:t>T</a:t>
            </a:r>
            <a:r>
              <a:rPr lang="en-US" sz="2000" dirty="0"/>
              <a:t>GT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 err="1"/>
              <a:t>Ser</a:t>
            </a:r>
            <a:endParaRPr lang="en-US" sz="2000" dirty="0"/>
          </a:p>
        </p:txBody>
      </p:sp>
      <p:sp>
        <p:nvSpPr>
          <p:cNvPr id="295947" name="Line 11"/>
          <p:cNvSpPr>
            <a:spLocks noChangeShapeType="1"/>
          </p:cNvSpPr>
          <p:nvPr/>
        </p:nvSpPr>
        <p:spPr bwMode="auto">
          <a:xfrm flipV="1">
            <a:off x="1027114" y="4057651"/>
            <a:ext cx="58102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48" name="Line 12"/>
          <p:cNvSpPr>
            <a:spLocks noChangeShapeType="1"/>
          </p:cNvSpPr>
          <p:nvPr/>
        </p:nvSpPr>
        <p:spPr bwMode="auto">
          <a:xfrm>
            <a:off x="1012826" y="4443414"/>
            <a:ext cx="58102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49" name="Line 13"/>
          <p:cNvSpPr>
            <a:spLocks noChangeShapeType="1"/>
          </p:cNvSpPr>
          <p:nvPr/>
        </p:nvSpPr>
        <p:spPr bwMode="auto">
          <a:xfrm flipV="1">
            <a:off x="900113" y="2652714"/>
            <a:ext cx="584200" cy="1069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50" name="Line 14"/>
          <p:cNvSpPr>
            <a:spLocks noChangeShapeType="1"/>
          </p:cNvSpPr>
          <p:nvPr/>
        </p:nvSpPr>
        <p:spPr bwMode="auto">
          <a:xfrm>
            <a:off x="896938" y="4945064"/>
            <a:ext cx="584200" cy="1069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51" name="Line 15"/>
          <p:cNvSpPr>
            <a:spLocks noChangeShapeType="1"/>
          </p:cNvSpPr>
          <p:nvPr/>
        </p:nvSpPr>
        <p:spPr bwMode="auto">
          <a:xfrm>
            <a:off x="952500" y="4700589"/>
            <a:ext cx="673100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52" name="Line 16"/>
          <p:cNvSpPr>
            <a:spLocks noChangeShapeType="1"/>
          </p:cNvSpPr>
          <p:nvPr/>
        </p:nvSpPr>
        <p:spPr bwMode="auto">
          <a:xfrm flipV="1">
            <a:off x="982663" y="3336926"/>
            <a:ext cx="673100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auto">
          <a:xfrm>
            <a:off x="3048000" y="1498601"/>
            <a:ext cx="2264374" cy="48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/>
              <a:t>Amplification/deletion</a:t>
            </a:r>
          </a:p>
        </p:txBody>
      </p:sp>
      <p:sp>
        <p:nvSpPr>
          <p:cNvPr id="295954" name="Rectangle 18"/>
          <p:cNvSpPr>
            <a:spLocks noChangeArrowheads="1"/>
          </p:cNvSpPr>
          <p:nvPr/>
        </p:nvSpPr>
        <p:spPr bwMode="auto">
          <a:xfrm>
            <a:off x="3122614" y="3995739"/>
            <a:ext cx="220503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Translocation</a:t>
            </a:r>
          </a:p>
        </p:txBody>
      </p:sp>
      <p:sp>
        <p:nvSpPr>
          <p:cNvPr id="295955" name="Freeform 19"/>
          <p:cNvSpPr>
            <a:spLocks/>
          </p:cNvSpPr>
          <p:nvPr/>
        </p:nvSpPr>
        <p:spPr bwMode="auto">
          <a:xfrm>
            <a:off x="3921126" y="4816476"/>
            <a:ext cx="220663" cy="366713"/>
          </a:xfrm>
          <a:custGeom>
            <a:avLst/>
            <a:gdLst/>
            <a:ahLst/>
            <a:cxnLst>
              <a:cxn ang="0">
                <a:pos x="46" y="5"/>
              </a:cxn>
              <a:cxn ang="0">
                <a:pos x="32" y="26"/>
              </a:cxn>
              <a:cxn ang="0">
                <a:pos x="22" y="44"/>
              </a:cxn>
              <a:cxn ang="0">
                <a:pos x="17" y="67"/>
              </a:cxn>
              <a:cxn ang="0">
                <a:pos x="16" y="73"/>
              </a:cxn>
              <a:cxn ang="0">
                <a:pos x="37" y="206"/>
              </a:cxn>
              <a:cxn ang="0">
                <a:pos x="85" y="227"/>
              </a:cxn>
              <a:cxn ang="0">
                <a:pos x="109" y="227"/>
              </a:cxn>
              <a:cxn ang="0">
                <a:pos x="110" y="218"/>
              </a:cxn>
              <a:cxn ang="0">
                <a:pos x="131" y="202"/>
              </a:cxn>
              <a:cxn ang="0">
                <a:pos x="139" y="160"/>
              </a:cxn>
              <a:cxn ang="0">
                <a:pos x="137" y="71"/>
              </a:cxn>
              <a:cxn ang="0">
                <a:pos x="133" y="67"/>
              </a:cxn>
              <a:cxn ang="0">
                <a:pos x="119" y="25"/>
              </a:cxn>
              <a:cxn ang="0">
                <a:pos x="77" y="5"/>
              </a:cxn>
              <a:cxn ang="0">
                <a:pos x="59" y="5"/>
              </a:cxn>
              <a:cxn ang="0">
                <a:pos x="46" y="5"/>
              </a:cxn>
            </a:cxnLst>
            <a:rect l="0" t="0" r="r" b="b"/>
            <a:pathLst>
              <a:path w="139" h="231">
                <a:moveTo>
                  <a:pt x="46" y="5"/>
                </a:moveTo>
                <a:cubicBezTo>
                  <a:pt x="41" y="12"/>
                  <a:pt x="36" y="18"/>
                  <a:pt x="32" y="26"/>
                </a:cubicBezTo>
                <a:cubicBezTo>
                  <a:pt x="30" y="34"/>
                  <a:pt x="28" y="39"/>
                  <a:pt x="22" y="44"/>
                </a:cubicBezTo>
                <a:cubicBezTo>
                  <a:pt x="18" y="55"/>
                  <a:pt x="20" y="47"/>
                  <a:pt x="17" y="67"/>
                </a:cubicBezTo>
                <a:cubicBezTo>
                  <a:pt x="17" y="69"/>
                  <a:pt x="16" y="73"/>
                  <a:pt x="16" y="73"/>
                </a:cubicBezTo>
                <a:cubicBezTo>
                  <a:pt x="16" y="101"/>
                  <a:pt x="0" y="199"/>
                  <a:pt x="37" y="206"/>
                </a:cubicBezTo>
                <a:cubicBezTo>
                  <a:pt x="41" y="227"/>
                  <a:pt x="70" y="226"/>
                  <a:pt x="85" y="227"/>
                </a:cubicBezTo>
                <a:cubicBezTo>
                  <a:pt x="87" y="227"/>
                  <a:pt x="105" y="231"/>
                  <a:pt x="109" y="227"/>
                </a:cubicBezTo>
                <a:cubicBezTo>
                  <a:pt x="111" y="225"/>
                  <a:pt x="109" y="221"/>
                  <a:pt x="110" y="218"/>
                </a:cubicBezTo>
                <a:cubicBezTo>
                  <a:pt x="112" y="208"/>
                  <a:pt x="122" y="204"/>
                  <a:pt x="131" y="202"/>
                </a:cubicBezTo>
                <a:cubicBezTo>
                  <a:pt x="132" y="187"/>
                  <a:pt x="130" y="172"/>
                  <a:pt x="139" y="160"/>
                </a:cubicBezTo>
                <a:cubicBezTo>
                  <a:pt x="138" y="130"/>
                  <a:pt x="139" y="101"/>
                  <a:pt x="137" y="71"/>
                </a:cubicBezTo>
                <a:cubicBezTo>
                  <a:pt x="137" y="69"/>
                  <a:pt x="133" y="69"/>
                  <a:pt x="133" y="67"/>
                </a:cubicBezTo>
                <a:cubicBezTo>
                  <a:pt x="131" y="55"/>
                  <a:pt x="137" y="29"/>
                  <a:pt x="119" y="25"/>
                </a:cubicBezTo>
                <a:cubicBezTo>
                  <a:pt x="97" y="9"/>
                  <a:pt x="111" y="8"/>
                  <a:pt x="77" y="5"/>
                </a:cubicBezTo>
                <a:cubicBezTo>
                  <a:pt x="71" y="0"/>
                  <a:pt x="66" y="4"/>
                  <a:pt x="59" y="5"/>
                </a:cubicBezTo>
                <a:cubicBezTo>
                  <a:pt x="53" y="10"/>
                  <a:pt x="53" y="5"/>
                  <a:pt x="46" y="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56" name="Freeform 20"/>
          <p:cNvSpPr>
            <a:spLocks/>
          </p:cNvSpPr>
          <p:nvPr/>
        </p:nvSpPr>
        <p:spPr bwMode="auto">
          <a:xfrm>
            <a:off x="3957638" y="5175250"/>
            <a:ext cx="176212" cy="95250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8" y="19"/>
              </a:cxn>
              <a:cxn ang="0">
                <a:pos x="0" y="34"/>
              </a:cxn>
              <a:cxn ang="0">
                <a:pos x="30" y="60"/>
              </a:cxn>
              <a:cxn ang="0">
                <a:pos x="95" y="51"/>
              </a:cxn>
              <a:cxn ang="0">
                <a:pos x="111" y="43"/>
              </a:cxn>
              <a:cxn ang="0">
                <a:pos x="98" y="12"/>
              </a:cxn>
              <a:cxn ang="0">
                <a:pos x="81" y="4"/>
              </a:cxn>
              <a:cxn ang="0">
                <a:pos x="72" y="19"/>
              </a:cxn>
            </a:cxnLst>
            <a:rect l="0" t="0" r="r" b="b"/>
            <a:pathLst>
              <a:path w="111" h="60">
                <a:moveTo>
                  <a:pt x="53" y="0"/>
                </a:moveTo>
                <a:cubicBezTo>
                  <a:pt x="39" y="1"/>
                  <a:pt x="17" y="6"/>
                  <a:pt x="8" y="19"/>
                </a:cubicBezTo>
                <a:cubicBezTo>
                  <a:pt x="5" y="24"/>
                  <a:pt x="4" y="29"/>
                  <a:pt x="0" y="34"/>
                </a:cubicBezTo>
                <a:cubicBezTo>
                  <a:pt x="3" y="55"/>
                  <a:pt x="12" y="54"/>
                  <a:pt x="30" y="60"/>
                </a:cubicBezTo>
                <a:cubicBezTo>
                  <a:pt x="60" y="59"/>
                  <a:pt x="71" y="54"/>
                  <a:pt x="95" y="51"/>
                </a:cubicBezTo>
                <a:cubicBezTo>
                  <a:pt x="102" y="49"/>
                  <a:pt x="109" y="51"/>
                  <a:pt x="111" y="43"/>
                </a:cubicBezTo>
                <a:cubicBezTo>
                  <a:pt x="108" y="32"/>
                  <a:pt x="108" y="19"/>
                  <a:pt x="98" y="12"/>
                </a:cubicBezTo>
                <a:cubicBezTo>
                  <a:pt x="95" y="6"/>
                  <a:pt x="88" y="4"/>
                  <a:pt x="81" y="4"/>
                </a:cubicBezTo>
                <a:lnTo>
                  <a:pt x="72" y="19"/>
                </a:ln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57" name="Freeform 21"/>
          <p:cNvSpPr>
            <a:spLocks/>
          </p:cNvSpPr>
          <p:nvPr/>
        </p:nvSpPr>
        <p:spPr bwMode="auto">
          <a:xfrm>
            <a:off x="3959226" y="5259389"/>
            <a:ext cx="234950" cy="325437"/>
          </a:xfrm>
          <a:custGeom>
            <a:avLst/>
            <a:gdLst/>
            <a:ahLst/>
            <a:cxnLst>
              <a:cxn ang="0">
                <a:pos x="18" y="10"/>
              </a:cxn>
              <a:cxn ang="0">
                <a:pos x="7" y="70"/>
              </a:cxn>
              <a:cxn ang="0">
                <a:pos x="0" y="160"/>
              </a:cxn>
              <a:cxn ang="0">
                <a:pos x="18" y="200"/>
              </a:cxn>
              <a:cxn ang="0">
                <a:pos x="117" y="199"/>
              </a:cxn>
              <a:cxn ang="0">
                <a:pos x="121" y="182"/>
              </a:cxn>
              <a:cxn ang="0">
                <a:pos x="138" y="154"/>
              </a:cxn>
              <a:cxn ang="0">
                <a:pos x="112" y="59"/>
              </a:cxn>
              <a:cxn ang="0">
                <a:pos x="103" y="28"/>
              </a:cxn>
              <a:cxn ang="0">
                <a:pos x="72" y="13"/>
              </a:cxn>
              <a:cxn ang="0">
                <a:pos x="30" y="8"/>
              </a:cxn>
              <a:cxn ang="0">
                <a:pos x="18" y="10"/>
              </a:cxn>
            </a:cxnLst>
            <a:rect l="0" t="0" r="r" b="b"/>
            <a:pathLst>
              <a:path w="148" h="205">
                <a:moveTo>
                  <a:pt x="18" y="10"/>
                </a:moveTo>
                <a:cubicBezTo>
                  <a:pt x="16" y="25"/>
                  <a:pt x="14" y="52"/>
                  <a:pt x="7" y="70"/>
                </a:cubicBezTo>
                <a:cubicBezTo>
                  <a:pt x="5" y="118"/>
                  <a:pt x="4" y="126"/>
                  <a:pt x="0" y="160"/>
                </a:cubicBezTo>
                <a:cubicBezTo>
                  <a:pt x="5" y="176"/>
                  <a:pt x="4" y="191"/>
                  <a:pt x="18" y="200"/>
                </a:cubicBezTo>
                <a:cubicBezTo>
                  <a:pt x="51" y="200"/>
                  <a:pt x="84" y="205"/>
                  <a:pt x="117" y="199"/>
                </a:cubicBezTo>
                <a:cubicBezTo>
                  <a:pt x="123" y="198"/>
                  <a:pt x="119" y="187"/>
                  <a:pt x="121" y="182"/>
                </a:cubicBezTo>
                <a:cubicBezTo>
                  <a:pt x="124" y="173"/>
                  <a:pt x="132" y="162"/>
                  <a:pt x="138" y="154"/>
                </a:cubicBezTo>
                <a:cubicBezTo>
                  <a:pt x="148" y="104"/>
                  <a:pt x="138" y="91"/>
                  <a:pt x="112" y="59"/>
                </a:cubicBezTo>
                <a:cubicBezTo>
                  <a:pt x="111" y="50"/>
                  <a:pt x="114" y="30"/>
                  <a:pt x="103" y="28"/>
                </a:cubicBezTo>
                <a:cubicBezTo>
                  <a:pt x="92" y="23"/>
                  <a:pt x="84" y="15"/>
                  <a:pt x="72" y="13"/>
                </a:cubicBezTo>
                <a:cubicBezTo>
                  <a:pt x="64" y="0"/>
                  <a:pt x="44" y="8"/>
                  <a:pt x="30" y="8"/>
                </a:cubicBezTo>
                <a:cubicBezTo>
                  <a:pt x="22" y="12"/>
                  <a:pt x="26" y="11"/>
                  <a:pt x="18" y="1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58" name="Freeform 22"/>
          <p:cNvSpPr>
            <a:spLocks/>
          </p:cNvSpPr>
          <p:nvPr/>
        </p:nvSpPr>
        <p:spPr bwMode="auto">
          <a:xfrm>
            <a:off x="3324226" y="5384800"/>
            <a:ext cx="176213" cy="95250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8" y="19"/>
              </a:cxn>
              <a:cxn ang="0">
                <a:pos x="0" y="34"/>
              </a:cxn>
              <a:cxn ang="0">
                <a:pos x="30" y="60"/>
              </a:cxn>
              <a:cxn ang="0">
                <a:pos x="95" y="51"/>
              </a:cxn>
              <a:cxn ang="0">
                <a:pos x="111" y="43"/>
              </a:cxn>
              <a:cxn ang="0">
                <a:pos x="98" y="12"/>
              </a:cxn>
              <a:cxn ang="0">
                <a:pos x="81" y="4"/>
              </a:cxn>
              <a:cxn ang="0">
                <a:pos x="72" y="19"/>
              </a:cxn>
            </a:cxnLst>
            <a:rect l="0" t="0" r="r" b="b"/>
            <a:pathLst>
              <a:path w="111" h="60">
                <a:moveTo>
                  <a:pt x="53" y="0"/>
                </a:moveTo>
                <a:cubicBezTo>
                  <a:pt x="39" y="1"/>
                  <a:pt x="17" y="6"/>
                  <a:pt x="8" y="19"/>
                </a:cubicBezTo>
                <a:cubicBezTo>
                  <a:pt x="5" y="24"/>
                  <a:pt x="4" y="29"/>
                  <a:pt x="0" y="34"/>
                </a:cubicBezTo>
                <a:cubicBezTo>
                  <a:pt x="3" y="55"/>
                  <a:pt x="12" y="54"/>
                  <a:pt x="30" y="60"/>
                </a:cubicBezTo>
                <a:cubicBezTo>
                  <a:pt x="60" y="59"/>
                  <a:pt x="71" y="54"/>
                  <a:pt x="95" y="51"/>
                </a:cubicBezTo>
                <a:cubicBezTo>
                  <a:pt x="102" y="49"/>
                  <a:pt x="109" y="51"/>
                  <a:pt x="111" y="43"/>
                </a:cubicBezTo>
                <a:cubicBezTo>
                  <a:pt x="108" y="32"/>
                  <a:pt x="108" y="19"/>
                  <a:pt x="98" y="12"/>
                </a:cubicBezTo>
                <a:cubicBezTo>
                  <a:pt x="95" y="6"/>
                  <a:pt x="88" y="4"/>
                  <a:pt x="81" y="4"/>
                </a:cubicBezTo>
                <a:lnTo>
                  <a:pt x="72" y="19"/>
                </a:ln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59" name="Freeform 23"/>
          <p:cNvSpPr>
            <a:spLocks/>
          </p:cNvSpPr>
          <p:nvPr/>
        </p:nvSpPr>
        <p:spPr bwMode="auto">
          <a:xfrm>
            <a:off x="3208339" y="5448301"/>
            <a:ext cx="306387" cy="692150"/>
          </a:xfrm>
          <a:custGeom>
            <a:avLst/>
            <a:gdLst/>
            <a:ahLst/>
            <a:cxnLst>
              <a:cxn ang="0">
                <a:pos x="81" y="37"/>
              </a:cxn>
              <a:cxn ang="0">
                <a:pos x="64" y="55"/>
              </a:cxn>
              <a:cxn ang="0">
                <a:pos x="52" y="73"/>
              </a:cxn>
              <a:cxn ang="0">
                <a:pos x="15" y="165"/>
              </a:cxn>
              <a:cxn ang="0">
                <a:pos x="7" y="189"/>
              </a:cxn>
              <a:cxn ang="0">
                <a:pos x="7" y="229"/>
              </a:cxn>
              <a:cxn ang="0">
                <a:pos x="16" y="241"/>
              </a:cxn>
              <a:cxn ang="0">
                <a:pos x="18" y="310"/>
              </a:cxn>
              <a:cxn ang="0">
                <a:pos x="33" y="340"/>
              </a:cxn>
              <a:cxn ang="0">
                <a:pos x="37" y="399"/>
              </a:cxn>
              <a:cxn ang="0">
                <a:pos x="79" y="424"/>
              </a:cxn>
              <a:cxn ang="0">
                <a:pos x="117" y="436"/>
              </a:cxn>
              <a:cxn ang="0">
                <a:pos x="162" y="418"/>
              </a:cxn>
              <a:cxn ang="0">
                <a:pos x="171" y="405"/>
              </a:cxn>
              <a:cxn ang="0">
                <a:pos x="178" y="388"/>
              </a:cxn>
              <a:cxn ang="0">
                <a:pos x="181" y="277"/>
              </a:cxn>
              <a:cxn ang="0">
                <a:pos x="192" y="235"/>
              </a:cxn>
              <a:cxn ang="0">
                <a:pos x="190" y="130"/>
              </a:cxn>
              <a:cxn ang="0">
                <a:pos x="181" y="91"/>
              </a:cxn>
              <a:cxn ang="0">
                <a:pos x="175" y="55"/>
              </a:cxn>
              <a:cxn ang="0">
                <a:pos x="171" y="15"/>
              </a:cxn>
              <a:cxn ang="0">
                <a:pos x="88" y="34"/>
              </a:cxn>
              <a:cxn ang="0">
                <a:pos x="81" y="37"/>
              </a:cxn>
              <a:cxn ang="0">
                <a:pos x="78" y="42"/>
              </a:cxn>
              <a:cxn ang="0">
                <a:pos x="81" y="37"/>
              </a:cxn>
            </a:cxnLst>
            <a:rect l="0" t="0" r="r" b="b"/>
            <a:pathLst>
              <a:path w="193" h="436">
                <a:moveTo>
                  <a:pt x="81" y="37"/>
                </a:moveTo>
                <a:cubicBezTo>
                  <a:pt x="73" y="41"/>
                  <a:pt x="70" y="48"/>
                  <a:pt x="64" y="55"/>
                </a:cubicBezTo>
                <a:cubicBezTo>
                  <a:pt x="61" y="64"/>
                  <a:pt x="60" y="68"/>
                  <a:pt x="52" y="73"/>
                </a:cubicBezTo>
                <a:cubicBezTo>
                  <a:pt x="33" y="104"/>
                  <a:pt x="24" y="128"/>
                  <a:pt x="15" y="165"/>
                </a:cubicBezTo>
                <a:cubicBezTo>
                  <a:pt x="13" y="173"/>
                  <a:pt x="7" y="189"/>
                  <a:pt x="7" y="189"/>
                </a:cubicBezTo>
                <a:cubicBezTo>
                  <a:pt x="5" y="206"/>
                  <a:pt x="0" y="206"/>
                  <a:pt x="7" y="229"/>
                </a:cubicBezTo>
                <a:cubicBezTo>
                  <a:pt x="8" y="234"/>
                  <a:pt x="16" y="241"/>
                  <a:pt x="16" y="241"/>
                </a:cubicBezTo>
                <a:cubicBezTo>
                  <a:pt x="17" y="264"/>
                  <a:pt x="17" y="287"/>
                  <a:pt x="18" y="310"/>
                </a:cubicBezTo>
                <a:cubicBezTo>
                  <a:pt x="18" y="321"/>
                  <a:pt x="21" y="338"/>
                  <a:pt x="33" y="340"/>
                </a:cubicBezTo>
                <a:cubicBezTo>
                  <a:pt x="38" y="364"/>
                  <a:pt x="31" y="328"/>
                  <a:pt x="37" y="399"/>
                </a:cubicBezTo>
                <a:cubicBezTo>
                  <a:pt x="38" y="411"/>
                  <a:pt x="70" y="423"/>
                  <a:pt x="79" y="424"/>
                </a:cubicBezTo>
                <a:cubicBezTo>
                  <a:pt x="90" y="428"/>
                  <a:pt x="106" y="431"/>
                  <a:pt x="117" y="436"/>
                </a:cubicBezTo>
                <a:cubicBezTo>
                  <a:pt x="132" y="432"/>
                  <a:pt x="148" y="425"/>
                  <a:pt x="162" y="418"/>
                </a:cubicBezTo>
                <a:cubicBezTo>
                  <a:pt x="165" y="414"/>
                  <a:pt x="168" y="409"/>
                  <a:pt x="171" y="405"/>
                </a:cubicBezTo>
                <a:cubicBezTo>
                  <a:pt x="172" y="397"/>
                  <a:pt x="177" y="396"/>
                  <a:pt x="178" y="388"/>
                </a:cubicBezTo>
                <a:cubicBezTo>
                  <a:pt x="179" y="351"/>
                  <a:pt x="178" y="314"/>
                  <a:pt x="181" y="277"/>
                </a:cubicBezTo>
                <a:cubicBezTo>
                  <a:pt x="182" y="263"/>
                  <a:pt x="192" y="235"/>
                  <a:pt x="192" y="235"/>
                </a:cubicBezTo>
                <a:cubicBezTo>
                  <a:pt x="191" y="200"/>
                  <a:pt x="193" y="165"/>
                  <a:pt x="190" y="130"/>
                </a:cubicBezTo>
                <a:cubicBezTo>
                  <a:pt x="189" y="117"/>
                  <a:pt x="181" y="91"/>
                  <a:pt x="181" y="91"/>
                </a:cubicBezTo>
                <a:cubicBezTo>
                  <a:pt x="180" y="78"/>
                  <a:pt x="178" y="67"/>
                  <a:pt x="175" y="55"/>
                </a:cubicBezTo>
                <a:cubicBezTo>
                  <a:pt x="173" y="40"/>
                  <a:pt x="172" y="31"/>
                  <a:pt x="171" y="15"/>
                </a:cubicBezTo>
                <a:cubicBezTo>
                  <a:pt x="75" y="16"/>
                  <a:pt x="116" y="0"/>
                  <a:pt x="88" y="34"/>
                </a:cubicBezTo>
                <a:cubicBezTo>
                  <a:pt x="87" y="39"/>
                  <a:pt x="83" y="47"/>
                  <a:pt x="81" y="37"/>
                </a:cubicBezTo>
                <a:cubicBezTo>
                  <a:pt x="80" y="39"/>
                  <a:pt x="78" y="42"/>
                  <a:pt x="78" y="42"/>
                </a:cubicBezTo>
                <a:cubicBezTo>
                  <a:pt x="78" y="42"/>
                  <a:pt x="80" y="39"/>
                  <a:pt x="81" y="3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60" name="Freeform 24"/>
          <p:cNvSpPr>
            <a:spLocks/>
          </p:cNvSpPr>
          <p:nvPr/>
        </p:nvSpPr>
        <p:spPr bwMode="auto">
          <a:xfrm>
            <a:off x="3262314" y="4822826"/>
            <a:ext cx="296862" cy="584200"/>
          </a:xfrm>
          <a:custGeom>
            <a:avLst/>
            <a:gdLst/>
            <a:ahLst/>
            <a:cxnLst>
              <a:cxn ang="0">
                <a:pos x="6" y="39"/>
              </a:cxn>
              <a:cxn ang="0">
                <a:pos x="12" y="183"/>
              </a:cxn>
              <a:cxn ang="0">
                <a:pos x="15" y="276"/>
              </a:cxn>
              <a:cxn ang="0">
                <a:pos x="54" y="357"/>
              </a:cxn>
              <a:cxn ang="0">
                <a:pos x="114" y="359"/>
              </a:cxn>
              <a:cxn ang="0">
                <a:pos x="154" y="347"/>
              </a:cxn>
              <a:cxn ang="0">
                <a:pos x="163" y="326"/>
              </a:cxn>
              <a:cxn ang="0">
                <a:pos x="171" y="308"/>
              </a:cxn>
              <a:cxn ang="0">
                <a:pos x="177" y="291"/>
              </a:cxn>
              <a:cxn ang="0">
                <a:pos x="172" y="143"/>
              </a:cxn>
              <a:cxn ang="0">
                <a:pos x="171" y="128"/>
              </a:cxn>
              <a:cxn ang="0">
                <a:pos x="118" y="20"/>
              </a:cxn>
              <a:cxn ang="0">
                <a:pos x="97" y="14"/>
              </a:cxn>
              <a:cxn ang="0">
                <a:pos x="78" y="0"/>
              </a:cxn>
              <a:cxn ang="0">
                <a:pos x="48" y="12"/>
              </a:cxn>
              <a:cxn ang="0">
                <a:pos x="36" y="23"/>
              </a:cxn>
              <a:cxn ang="0">
                <a:pos x="36" y="23"/>
              </a:cxn>
              <a:cxn ang="0">
                <a:pos x="10" y="32"/>
              </a:cxn>
              <a:cxn ang="0">
                <a:pos x="6" y="39"/>
              </a:cxn>
            </a:cxnLst>
            <a:rect l="0" t="0" r="r" b="b"/>
            <a:pathLst>
              <a:path w="187" h="368">
                <a:moveTo>
                  <a:pt x="6" y="39"/>
                </a:moveTo>
                <a:cubicBezTo>
                  <a:pt x="7" y="87"/>
                  <a:pt x="11" y="135"/>
                  <a:pt x="12" y="183"/>
                </a:cubicBezTo>
                <a:cubicBezTo>
                  <a:pt x="15" y="277"/>
                  <a:pt x="0" y="245"/>
                  <a:pt x="15" y="276"/>
                </a:cubicBezTo>
                <a:cubicBezTo>
                  <a:pt x="18" y="297"/>
                  <a:pt x="29" y="352"/>
                  <a:pt x="54" y="357"/>
                </a:cubicBezTo>
                <a:cubicBezTo>
                  <a:pt x="68" y="368"/>
                  <a:pt x="99" y="359"/>
                  <a:pt x="114" y="359"/>
                </a:cubicBezTo>
                <a:cubicBezTo>
                  <a:pt x="122" y="347"/>
                  <a:pt x="154" y="347"/>
                  <a:pt x="154" y="347"/>
                </a:cubicBezTo>
                <a:cubicBezTo>
                  <a:pt x="164" y="329"/>
                  <a:pt x="154" y="348"/>
                  <a:pt x="163" y="326"/>
                </a:cubicBezTo>
                <a:cubicBezTo>
                  <a:pt x="165" y="320"/>
                  <a:pt x="171" y="308"/>
                  <a:pt x="171" y="308"/>
                </a:cubicBezTo>
                <a:cubicBezTo>
                  <a:pt x="172" y="302"/>
                  <a:pt x="174" y="297"/>
                  <a:pt x="177" y="291"/>
                </a:cubicBezTo>
                <a:cubicBezTo>
                  <a:pt x="183" y="246"/>
                  <a:pt x="185" y="189"/>
                  <a:pt x="172" y="143"/>
                </a:cubicBezTo>
                <a:cubicBezTo>
                  <a:pt x="172" y="138"/>
                  <a:pt x="171" y="133"/>
                  <a:pt x="171" y="128"/>
                </a:cubicBezTo>
                <a:cubicBezTo>
                  <a:pt x="168" y="45"/>
                  <a:pt x="187" y="34"/>
                  <a:pt x="118" y="20"/>
                </a:cubicBezTo>
                <a:cubicBezTo>
                  <a:pt x="111" y="17"/>
                  <a:pt x="105" y="15"/>
                  <a:pt x="97" y="14"/>
                </a:cubicBezTo>
                <a:cubicBezTo>
                  <a:pt x="89" y="10"/>
                  <a:pt x="87" y="3"/>
                  <a:pt x="78" y="0"/>
                </a:cubicBezTo>
                <a:cubicBezTo>
                  <a:pt x="67" y="3"/>
                  <a:pt x="59" y="10"/>
                  <a:pt x="48" y="12"/>
                </a:cubicBezTo>
                <a:cubicBezTo>
                  <a:pt x="39" y="15"/>
                  <a:pt x="44" y="13"/>
                  <a:pt x="36" y="23"/>
                </a:cubicBezTo>
                <a:lnTo>
                  <a:pt x="36" y="23"/>
                </a:lnTo>
                <a:cubicBezTo>
                  <a:pt x="26" y="29"/>
                  <a:pt x="22" y="30"/>
                  <a:pt x="10" y="32"/>
                </a:cubicBezTo>
                <a:cubicBezTo>
                  <a:pt x="9" y="36"/>
                  <a:pt x="8" y="54"/>
                  <a:pt x="6" y="39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61" name="Freeform 25"/>
          <p:cNvSpPr>
            <a:spLocks/>
          </p:cNvSpPr>
          <p:nvPr/>
        </p:nvSpPr>
        <p:spPr bwMode="auto">
          <a:xfrm>
            <a:off x="5535614" y="4840289"/>
            <a:ext cx="220662" cy="366712"/>
          </a:xfrm>
          <a:custGeom>
            <a:avLst/>
            <a:gdLst/>
            <a:ahLst/>
            <a:cxnLst>
              <a:cxn ang="0">
                <a:pos x="46" y="5"/>
              </a:cxn>
              <a:cxn ang="0">
                <a:pos x="32" y="26"/>
              </a:cxn>
              <a:cxn ang="0">
                <a:pos x="22" y="44"/>
              </a:cxn>
              <a:cxn ang="0">
                <a:pos x="17" y="67"/>
              </a:cxn>
              <a:cxn ang="0">
                <a:pos x="16" y="73"/>
              </a:cxn>
              <a:cxn ang="0">
                <a:pos x="37" y="206"/>
              </a:cxn>
              <a:cxn ang="0">
                <a:pos x="85" y="227"/>
              </a:cxn>
              <a:cxn ang="0">
                <a:pos x="109" y="227"/>
              </a:cxn>
              <a:cxn ang="0">
                <a:pos x="110" y="218"/>
              </a:cxn>
              <a:cxn ang="0">
                <a:pos x="131" y="202"/>
              </a:cxn>
              <a:cxn ang="0">
                <a:pos x="139" y="160"/>
              </a:cxn>
              <a:cxn ang="0">
                <a:pos x="137" y="71"/>
              </a:cxn>
              <a:cxn ang="0">
                <a:pos x="133" y="67"/>
              </a:cxn>
              <a:cxn ang="0">
                <a:pos x="119" y="25"/>
              </a:cxn>
              <a:cxn ang="0">
                <a:pos x="77" y="5"/>
              </a:cxn>
              <a:cxn ang="0">
                <a:pos x="59" y="5"/>
              </a:cxn>
              <a:cxn ang="0">
                <a:pos x="46" y="5"/>
              </a:cxn>
            </a:cxnLst>
            <a:rect l="0" t="0" r="r" b="b"/>
            <a:pathLst>
              <a:path w="139" h="231">
                <a:moveTo>
                  <a:pt x="46" y="5"/>
                </a:moveTo>
                <a:cubicBezTo>
                  <a:pt x="41" y="12"/>
                  <a:pt x="36" y="18"/>
                  <a:pt x="32" y="26"/>
                </a:cubicBezTo>
                <a:cubicBezTo>
                  <a:pt x="30" y="34"/>
                  <a:pt x="28" y="39"/>
                  <a:pt x="22" y="44"/>
                </a:cubicBezTo>
                <a:cubicBezTo>
                  <a:pt x="18" y="55"/>
                  <a:pt x="20" y="47"/>
                  <a:pt x="17" y="67"/>
                </a:cubicBezTo>
                <a:cubicBezTo>
                  <a:pt x="17" y="69"/>
                  <a:pt x="16" y="73"/>
                  <a:pt x="16" y="73"/>
                </a:cubicBezTo>
                <a:cubicBezTo>
                  <a:pt x="16" y="101"/>
                  <a:pt x="0" y="199"/>
                  <a:pt x="37" y="206"/>
                </a:cubicBezTo>
                <a:cubicBezTo>
                  <a:pt x="41" y="227"/>
                  <a:pt x="70" y="226"/>
                  <a:pt x="85" y="227"/>
                </a:cubicBezTo>
                <a:cubicBezTo>
                  <a:pt x="87" y="227"/>
                  <a:pt x="105" y="231"/>
                  <a:pt x="109" y="227"/>
                </a:cubicBezTo>
                <a:cubicBezTo>
                  <a:pt x="111" y="225"/>
                  <a:pt x="109" y="221"/>
                  <a:pt x="110" y="218"/>
                </a:cubicBezTo>
                <a:cubicBezTo>
                  <a:pt x="112" y="208"/>
                  <a:pt x="122" y="204"/>
                  <a:pt x="131" y="202"/>
                </a:cubicBezTo>
                <a:cubicBezTo>
                  <a:pt x="132" y="187"/>
                  <a:pt x="130" y="172"/>
                  <a:pt x="139" y="160"/>
                </a:cubicBezTo>
                <a:cubicBezTo>
                  <a:pt x="138" y="130"/>
                  <a:pt x="139" y="101"/>
                  <a:pt x="137" y="71"/>
                </a:cubicBezTo>
                <a:cubicBezTo>
                  <a:pt x="137" y="69"/>
                  <a:pt x="133" y="69"/>
                  <a:pt x="133" y="67"/>
                </a:cubicBezTo>
                <a:cubicBezTo>
                  <a:pt x="131" y="55"/>
                  <a:pt x="137" y="29"/>
                  <a:pt x="119" y="25"/>
                </a:cubicBezTo>
                <a:cubicBezTo>
                  <a:pt x="97" y="9"/>
                  <a:pt x="111" y="8"/>
                  <a:pt x="77" y="5"/>
                </a:cubicBezTo>
                <a:cubicBezTo>
                  <a:pt x="71" y="0"/>
                  <a:pt x="66" y="4"/>
                  <a:pt x="59" y="5"/>
                </a:cubicBezTo>
                <a:cubicBezTo>
                  <a:pt x="53" y="10"/>
                  <a:pt x="53" y="5"/>
                  <a:pt x="46" y="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62" name="Freeform 26"/>
          <p:cNvSpPr>
            <a:spLocks/>
          </p:cNvSpPr>
          <p:nvPr/>
        </p:nvSpPr>
        <p:spPr bwMode="auto">
          <a:xfrm>
            <a:off x="5572126" y="5199063"/>
            <a:ext cx="176213" cy="95250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8" y="19"/>
              </a:cxn>
              <a:cxn ang="0">
                <a:pos x="0" y="34"/>
              </a:cxn>
              <a:cxn ang="0">
                <a:pos x="30" y="60"/>
              </a:cxn>
              <a:cxn ang="0">
                <a:pos x="95" y="51"/>
              </a:cxn>
              <a:cxn ang="0">
                <a:pos x="111" y="43"/>
              </a:cxn>
              <a:cxn ang="0">
                <a:pos x="98" y="12"/>
              </a:cxn>
              <a:cxn ang="0">
                <a:pos x="81" y="4"/>
              </a:cxn>
              <a:cxn ang="0">
                <a:pos x="72" y="19"/>
              </a:cxn>
            </a:cxnLst>
            <a:rect l="0" t="0" r="r" b="b"/>
            <a:pathLst>
              <a:path w="111" h="60">
                <a:moveTo>
                  <a:pt x="53" y="0"/>
                </a:moveTo>
                <a:cubicBezTo>
                  <a:pt x="39" y="1"/>
                  <a:pt x="17" y="6"/>
                  <a:pt x="8" y="19"/>
                </a:cubicBezTo>
                <a:cubicBezTo>
                  <a:pt x="5" y="24"/>
                  <a:pt x="4" y="29"/>
                  <a:pt x="0" y="34"/>
                </a:cubicBezTo>
                <a:cubicBezTo>
                  <a:pt x="3" y="55"/>
                  <a:pt x="12" y="54"/>
                  <a:pt x="30" y="60"/>
                </a:cubicBezTo>
                <a:cubicBezTo>
                  <a:pt x="60" y="59"/>
                  <a:pt x="71" y="54"/>
                  <a:pt x="95" y="51"/>
                </a:cubicBezTo>
                <a:cubicBezTo>
                  <a:pt x="102" y="49"/>
                  <a:pt x="109" y="51"/>
                  <a:pt x="111" y="43"/>
                </a:cubicBezTo>
                <a:cubicBezTo>
                  <a:pt x="108" y="32"/>
                  <a:pt x="108" y="19"/>
                  <a:pt x="98" y="12"/>
                </a:cubicBezTo>
                <a:cubicBezTo>
                  <a:pt x="95" y="6"/>
                  <a:pt x="88" y="4"/>
                  <a:pt x="81" y="4"/>
                </a:cubicBezTo>
                <a:lnTo>
                  <a:pt x="72" y="19"/>
                </a:ln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63" name="Freeform 27"/>
          <p:cNvSpPr>
            <a:spLocks/>
          </p:cNvSpPr>
          <p:nvPr/>
        </p:nvSpPr>
        <p:spPr bwMode="auto">
          <a:xfrm>
            <a:off x="5497514" y="5367339"/>
            <a:ext cx="306387" cy="692150"/>
          </a:xfrm>
          <a:custGeom>
            <a:avLst/>
            <a:gdLst/>
            <a:ahLst/>
            <a:cxnLst>
              <a:cxn ang="0">
                <a:pos x="81" y="37"/>
              </a:cxn>
              <a:cxn ang="0">
                <a:pos x="64" y="55"/>
              </a:cxn>
              <a:cxn ang="0">
                <a:pos x="52" y="73"/>
              </a:cxn>
              <a:cxn ang="0">
                <a:pos x="15" y="165"/>
              </a:cxn>
              <a:cxn ang="0">
                <a:pos x="7" y="189"/>
              </a:cxn>
              <a:cxn ang="0">
                <a:pos x="7" y="229"/>
              </a:cxn>
              <a:cxn ang="0">
                <a:pos x="16" y="241"/>
              </a:cxn>
              <a:cxn ang="0">
                <a:pos x="18" y="310"/>
              </a:cxn>
              <a:cxn ang="0">
                <a:pos x="33" y="340"/>
              </a:cxn>
              <a:cxn ang="0">
                <a:pos x="37" y="399"/>
              </a:cxn>
              <a:cxn ang="0">
                <a:pos x="79" y="424"/>
              </a:cxn>
              <a:cxn ang="0">
                <a:pos x="117" y="436"/>
              </a:cxn>
              <a:cxn ang="0">
                <a:pos x="162" y="418"/>
              </a:cxn>
              <a:cxn ang="0">
                <a:pos x="171" y="405"/>
              </a:cxn>
              <a:cxn ang="0">
                <a:pos x="178" y="388"/>
              </a:cxn>
              <a:cxn ang="0">
                <a:pos x="181" y="277"/>
              </a:cxn>
              <a:cxn ang="0">
                <a:pos x="192" y="235"/>
              </a:cxn>
              <a:cxn ang="0">
                <a:pos x="190" y="130"/>
              </a:cxn>
              <a:cxn ang="0">
                <a:pos x="181" y="91"/>
              </a:cxn>
              <a:cxn ang="0">
                <a:pos x="175" y="55"/>
              </a:cxn>
              <a:cxn ang="0">
                <a:pos x="171" y="15"/>
              </a:cxn>
              <a:cxn ang="0">
                <a:pos x="88" y="34"/>
              </a:cxn>
              <a:cxn ang="0">
                <a:pos x="81" y="37"/>
              </a:cxn>
              <a:cxn ang="0">
                <a:pos x="78" y="42"/>
              </a:cxn>
              <a:cxn ang="0">
                <a:pos x="81" y="37"/>
              </a:cxn>
            </a:cxnLst>
            <a:rect l="0" t="0" r="r" b="b"/>
            <a:pathLst>
              <a:path w="193" h="436">
                <a:moveTo>
                  <a:pt x="81" y="37"/>
                </a:moveTo>
                <a:cubicBezTo>
                  <a:pt x="73" y="41"/>
                  <a:pt x="70" y="48"/>
                  <a:pt x="64" y="55"/>
                </a:cubicBezTo>
                <a:cubicBezTo>
                  <a:pt x="61" y="64"/>
                  <a:pt x="60" y="68"/>
                  <a:pt x="52" y="73"/>
                </a:cubicBezTo>
                <a:cubicBezTo>
                  <a:pt x="33" y="104"/>
                  <a:pt x="24" y="128"/>
                  <a:pt x="15" y="165"/>
                </a:cubicBezTo>
                <a:cubicBezTo>
                  <a:pt x="13" y="173"/>
                  <a:pt x="7" y="189"/>
                  <a:pt x="7" y="189"/>
                </a:cubicBezTo>
                <a:cubicBezTo>
                  <a:pt x="5" y="206"/>
                  <a:pt x="0" y="206"/>
                  <a:pt x="7" y="229"/>
                </a:cubicBezTo>
                <a:cubicBezTo>
                  <a:pt x="8" y="234"/>
                  <a:pt x="16" y="241"/>
                  <a:pt x="16" y="241"/>
                </a:cubicBezTo>
                <a:cubicBezTo>
                  <a:pt x="17" y="264"/>
                  <a:pt x="17" y="287"/>
                  <a:pt x="18" y="310"/>
                </a:cubicBezTo>
                <a:cubicBezTo>
                  <a:pt x="18" y="321"/>
                  <a:pt x="21" y="338"/>
                  <a:pt x="33" y="340"/>
                </a:cubicBezTo>
                <a:cubicBezTo>
                  <a:pt x="38" y="364"/>
                  <a:pt x="31" y="328"/>
                  <a:pt x="37" y="399"/>
                </a:cubicBezTo>
                <a:cubicBezTo>
                  <a:pt x="38" y="411"/>
                  <a:pt x="70" y="423"/>
                  <a:pt x="79" y="424"/>
                </a:cubicBezTo>
                <a:cubicBezTo>
                  <a:pt x="90" y="428"/>
                  <a:pt x="106" y="431"/>
                  <a:pt x="117" y="436"/>
                </a:cubicBezTo>
                <a:cubicBezTo>
                  <a:pt x="132" y="432"/>
                  <a:pt x="148" y="425"/>
                  <a:pt x="162" y="418"/>
                </a:cubicBezTo>
                <a:cubicBezTo>
                  <a:pt x="165" y="414"/>
                  <a:pt x="168" y="409"/>
                  <a:pt x="171" y="405"/>
                </a:cubicBezTo>
                <a:cubicBezTo>
                  <a:pt x="172" y="397"/>
                  <a:pt x="177" y="396"/>
                  <a:pt x="178" y="388"/>
                </a:cubicBezTo>
                <a:cubicBezTo>
                  <a:pt x="179" y="351"/>
                  <a:pt x="178" y="314"/>
                  <a:pt x="181" y="277"/>
                </a:cubicBezTo>
                <a:cubicBezTo>
                  <a:pt x="182" y="263"/>
                  <a:pt x="192" y="235"/>
                  <a:pt x="192" y="235"/>
                </a:cubicBezTo>
                <a:cubicBezTo>
                  <a:pt x="191" y="200"/>
                  <a:pt x="193" y="165"/>
                  <a:pt x="190" y="130"/>
                </a:cubicBezTo>
                <a:cubicBezTo>
                  <a:pt x="189" y="117"/>
                  <a:pt x="181" y="91"/>
                  <a:pt x="181" y="91"/>
                </a:cubicBezTo>
                <a:cubicBezTo>
                  <a:pt x="180" y="78"/>
                  <a:pt x="178" y="67"/>
                  <a:pt x="175" y="55"/>
                </a:cubicBezTo>
                <a:cubicBezTo>
                  <a:pt x="173" y="40"/>
                  <a:pt x="172" y="31"/>
                  <a:pt x="171" y="15"/>
                </a:cubicBezTo>
                <a:cubicBezTo>
                  <a:pt x="75" y="16"/>
                  <a:pt x="116" y="0"/>
                  <a:pt x="88" y="34"/>
                </a:cubicBezTo>
                <a:cubicBezTo>
                  <a:pt x="87" y="39"/>
                  <a:pt x="83" y="47"/>
                  <a:pt x="81" y="37"/>
                </a:cubicBezTo>
                <a:cubicBezTo>
                  <a:pt x="80" y="39"/>
                  <a:pt x="78" y="42"/>
                  <a:pt x="78" y="42"/>
                </a:cubicBezTo>
                <a:cubicBezTo>
                  <a:pt x="78" y="42"/>
                  <a:pt x="80" y="39"/>
                  <a:pt x="81" y="3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64" name="Freeform 28"/>
          <p:cNvSpPr>
            <a:spLocks/>
          </p:cNvSpPr>
          <p:nvPr/>
        </p:nvSpPr>
        <p:spPr bwMode="auto">
          <a:xfrm>
            <a:off x="5573714" y="5283201"/>
            <a:ext cx="234950" cy="325438"/>
          </a:xfrm>
          <a:custGeom>
            <a:avLst/>
            <a:gdLst/>
            <a:ahLst/>
            <a:cxnLst>
              <a:cxn ang="0">
                <a:pos x="18" y="10"/>
              </a:cxn>
              <a:cxn ang="0">
                <a:pos x="7" y="70"/>
              </a:cxn>
              <a:cxn ang="0">
                <a:pos x="0" y="160"/>
              </a:cxn>
              <a:cxn ang="0">
                <a:pos x="18" y="200"/>
              </a:cxn>
              <a:cxn ang="0">
                <a:pos x="117" y="199"/>
              </a:cxn>
              <a:cxn ang="0">
                <a:pos x="121" y="182"/>
              </a:cxn>
              <a:cxn ang="0">
                <a:pos x="138" y="154"/>
              </a:cxn>
              <a:cxn ang="0">
                <a:pos x="112" y="59"/>
              </a:cxn>
              <a:cxn ang="0">
                <a:pos x="103" y="28"/>
              </a:cxn>
              <a:cxn ang="0">
                <a:pos x="72" y="13"/>
              </a:cxn>
              <a:cxn ang="0">
                <a:pos x="30" y="8"/>
              </a:cxn>
              <a:cxn ang="0">
                <a:pos x="18" y="10"/>
              </a:cxn>
            </a:cxnLst>
            <a:rect l="0" t="0" r="r" b="b"/>
            <a:pathLst>
              <a:path w="148" h="205">
                <a:moveTo>
                  <a:pt x="18" y="10"/>
                </a:moveTo>
                <a:cubicBezTo>
                  <a:pt x="16" y="25"/>
                  <a:pt x="14" y="52"/>
                  <a:pt x="7" y="70"/>
                </a:cubicBezTo>
                <a:cubicBezTo>
                  <a:pt x="5" y="118"/>
                  <a:pt x="4" y="126"/>
                  <a:pt x="0" y="160"/>
                </a:cubicBezTo>
                <a:cubicBezTo>
                  <a:pt x="5" y="176"/>
                  <a:pt x="4" y="191"/>
                  <a:pt x="18" y="200"/>
                </a:cubicBezTo>
                <a:cubicBezTo>
                  <a:pt x="51" y="200"/>
                  <a:pt x="84" y="205"/>
                  <a:pt x="117" y="199"/>
                </a:cubicBezTo>
                <a:cubicBezTo>
                  <a:pt x="123" y="198"/>
                  <a:pt x="119" y="187"/>
                  <a:pt x="121" y="182"/>
                </a:cubicBezTo>
                <a:cubicBezTo>
                  <a:pt x="124" y="173"/>
                  <a:pt x="132" y="162"/>
                  <a:pt x="138" y="154"/>
                </a:cubicBezTo>
                <a:cubicBezTo>
                  <a:pt x="148" y="104"/>
                  <a:pt x="138" y="91"/>
                  <a:pt x="112" y="59"/>
                </a:cubicBezTo>
                <a:cubicBezTo>
                  <a:pt x="111" y="50"/>
                  <a:pt x="114" y="30"/>
                  <a:pt x="103" y="28"/>
                </a:cubicBezTo>
                <a:cubicBezTo>
                  <a:pt x="92" y="23"/>
                  <a:pt x="84" y="15"/>
                  <a:pt x="72" y="13"/>
                </a:cubicBezTo>
                <a:cubicBezTo>
                  <a:pt x="64" y="0"/>
                  <a:pt x="44" y="8"/>
                  <a:pt x="30" y="8"/>
                </a:cubicBezTo>
                <a:cubicBezTo>
                  <a:pt x="22" y="12"/>
                  <a:pt x="26" y="11"/>
                  <a:pt x="18" y="1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65" name="Freeform 29"/>
          <p:cNvSpPr>
            <a:spLocks/>
          </p:cNvSpPr>
          <p:nvPr/>
        </p:nvSpPr>
        <p:spPr bwMode="auto">
          <a:xfrm>
            <a:off x="3757614" y="2560638"/>
            <a:ext cx="220662" cy="366712"/>
          </a:xfrm>
          <a:custGeom>
            <a:avLst/>
            <a:gdLst/>
            <a:ahLst/>
            <a:cxnLst>
              <a:cxn ang="0">
                <a:pos x="46" y="5"/>
              </a:cxn>
              <a:cxn ang="0">
                <a:pos x="32" y="26"/>
              </a:cxn>
              <a:cxn ang="0">
                <a:pos x="22" y="44"/>
              </a:cxn>
              <a:cxn ang="0">
                <a:pos x="17" y="67"/>
              </a:cxn>
              <a:cxn ang="0">
                <a:pos x="16" y="73"/>
              </a:cxn>
              <a:cxn ang="0">
                <a:pos x="37" y="206"/>
              </a:cxn>
              <a:cxn ang="0">
                <a:pos x="85" y="227"/>
              </a:cxn>
              <a:cxn ang="0">
                <a:pos x="109" y="227"/>
              </a:cxn>
              <a:cxn ang="0">
                <a:pos x="110" y="218"/>
              </a:cxn>
              <a:cxn ang="0">
                <a:pos x="131" y="202"/>
              </a:cxn>
              <a:cxn ang="0">
                <a:pos x="139" y="160"/>
              </a:cxn>
              <a:cxn ang="0">
                <a:pos x="137" y="71"/>
              </a:cxn>
              <a:cxn ang="0">
                <a:pos x="133" y="67"/>
              </a:cxn>
              <a:cxn ang="0">
                <a:pos x="119" y="25"/>
              </a:cxn>
              <a:cxn ang="0">
                <a:pos x="77" y="5"/>
              </a:cxn>
              <a:cxn ang="0">
                <a:pos x="59" y="5"/>
              </a:cxn>
              <a:cxn ang="0">
                <a:pos x="46" y="5"/>
              </a:cxn>
            </a:cxnLst>
            <a:rect l="0" t="0" r="r" b="b"/>
            <a:pathLst>
              <a:path w="139" h="231">
                <a:moveTo>
                  <a:pt x="46" y="5"/>
                </a:moveTo>
                <a:cubicBezTo>
                  <a:pt x="41" y="12"/>
                  <a:pt x="36" y="18"/>
                  <a:pt x="32" y="26"/>
                </a:cubicBezTo>
                <a:cubicBezTo>
                  <a:pt x="30" y="34"/>
                  <a:pt x="28" y="39"/>
                  <a:pt x="22" y="44"/>
                </a:cubicBezTo>
                <a:cubicBezTo>
                  <a:pt x="18" y="55"/>
                  <a:pt x="20" y="47"/>
                  <a:pt x="17" y="67"/>
                </a:cubicBezTo>
                <a:cubicBezTo>
                  <a:pt x="17" y="69"/>
                  <a:pt x="16" y="73"/>
                  <a:pt x="16" y="73"/>
                </a:cubicBezTo>
                <a:cubicBezTo>
                  <a:pt x="16" y="101"/>
                  <a:pt x="0" y="199"/>
                  <a:pt x="37" y="206"/>
                </a:cubicBezTo>
                <a:cubicBezTo>
                  <a:pt x="41" y="227"/>
                  <a:pt x="70" y="226"/>
                  <a:pt x="85" y="227"/>
                </a:cubicBezTo>
                <a:cubicBezTo>
                  <a:pt x="87" y="227"/>
                  <a:pt x="105" y="231"/>
                  <a:pt x="109" y="227"/>
                </a:cubicBezTo>
                <a:cubicBezTo>
                  <a:pt x="111" y="225"/>
                  <a:pt x="109" y="221"/>
                  <a:pt x="110" y="218"/>
                </a:cubicBezTo>
                <a:cubicBezTo>
                  <a:pt x="112" y="208"/>
                  <a:pt x="122" y="204"/>
                  <a:pt x="131" y="202"/>
                </a:cubicBezTo>
                <a:cubicBezTo>
                  <a:pt x="132" y="187"/>
                  <a:pt x="130" y="172"/>
                  <a:pt x="139" y="160"/>
                </a:cubicBezTo>
                <a:cubicBezTo>
                  <a:pt x="138" y="130"/>
                  <a:pt x="139" y="101"/>
                  <a:pt x="137" y="71"/>
                </a:cubicBezTo>
                <a:cubicBezTo>
                  <a:pt x="137" y="69"/>
                  <a:pt x="133" y="69"/>
                  <a:pt x="133" y="67"/>
                </a:cubicBezTo>
                <a:cubicBezTo>
                  <a:pt x="131" y="55"/>
                  <a:pt x="137" y="29"/>
                  <a:pt x="119" y="25"/>
                </a:cubicBezTo>
                <a:cubicBezTo>
                  <a:pt x="97" y="9"/>
                  <a:pt x="111" y="8"/>
                  <a:pt x="77" y="5"/>
                </a:cubicBezTo>
                <a:cubicBezTo>
                  <a:pt x="71" y="0"/>
                  <a:pt x="66" y="4"/>
                  <a:pt x="59" y="5"/>
                </a:cubicBezTo>
                <a:cubicBezTo>
                  <a:pt x="53" y="10"/>
                  <a:pt x="53" y="5"/>
                  <a:pt x="46" y="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66" name="Freeform 30"/>
          <p:cNvSpPr>
            <a:spLocks/>
          </p:cNvSpPr>
          <p:nvPr/>
        </p:nvSpPr>
        <p:spPr bwMode="auto">
          <a:xfrm>
            <a:off x="3794126" y="2919413"/>
            <a:ext cx="176213" cy="95250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8" y="19"/>
              </a:cxn>
              <a:cxn ang="0">
                <a:pos x="0" y="34"/>
              </a:cxn>
              <a:cxn ang="0">
                <a:pos x="30" y="60"/>
              </a:cxn>
              <a:cxn ang="0">
                <a:pos x="95" y="51"/>
              </a:cxn>
              <a:cxn ang="0">
                <a:pos x="111" y="43"/>
              </a:cxn>
              <a:cxn ang="0">
                <a:pos x="98" y="12"/>
              </a:cxn>
              <a:cxn ang="0">
                <a:pos x="81" y="4"/>
              </a:cxn>
              <a:cxn ang="0">
                <a:pos x="72" y="19"/>
              </a:cxn>
            </a:cxnLst>
            <a:rect l="0" t="0" r="r" b="b"/>
            <a:pathLst>
              <a:path w="111" h="60">
                <a:moveTo>
                  <a:pt x="53" y="0"/>
                </a:moveTo>
                <a:cubicBezTo>
                  <a:pt x="39" y="1"/>
                  <a:pt x="17" y="6"/>
                  <a:pt x="8" y="19"/>
                </a:cubicBezTo>
                <a:cubicBezTo>
                  <a:pt x="5" y="24"/>
                  <a:pt x="4" y="29"/>
                  <a:pt x="0" y="34"/>
                </a:cubicBezTo>
                <a:cubicBezTo>
                  <a:pt x="3" y="55"/>
                  <a:pt x="12" y="54"/>
                  <a:pt x="30" y="60"/>
                </a:cubicBezTo>
                <a:cubicBezTo>
                  <a:pt x="60" y="59"/>
                  <a:pt x="71" y="54"/>
                  <a:pt x="95" y="51"/>
                </a:cubicBezTo>
                <a:cubicBezTo>
                  <a:pt x="102" y="49"/>
                  <a:pt x="109" y="51"/>
                  <a:pt x="111" y="43"/>
                </a:cubicBezTo>
                <a:cubicBezTo>
                  <a:pt x="108" y="32"/>
                  <a:pt x="108" y="19"/>
                  <a:pt x="98" y="12"/>
                </a:cubicBezTo>
                <a:cubicBezTo>
                  <a:pt x="95" y="6"/>
                  <a:pt x="88" y="4"/>
                  <a:pt x="81" y="4"/>
                </a:cubicBezTo>
                <a:lnTo>
                  <a:pt x="72" y="19"/>
                </a:ln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67" name="Freeform 31"/>
          <p:cNvSpPr>
            <a:spLocks/>
          </p:cNvSpPr>
          <p:nvPr/>
        </p:nvSpPr>
        <p:spPr bwMode="auto">
          <a:xfrm>
            <a:off x="3795714" y="3003551"/>
            <a:ext cx="234950" cy="325438"/>
          </a:xfrm>
          <a:custGeom>
            <a:avLst/>
            <a:gdLst/>
            <a:ahLst/>
            <a:cxnLst>
              <a:cxn ang="0">
                <a:pos x="18" y="10"/>
              </a:cxn>
              <a:cxn ang="0">
                <a:pos x="7" y="70"/>
              </a:cxn>
              <a:cxn ang="0">
                <a:pos x="0" y="160"/>
              </a:cxn>
              <a:cxn ang="0">
                <a:pos x="18" y="200"/>
              </a:cxn>
              <a:cxn ang="0">
                <a:pos x="117" y="199"/>
              </a:cxn>
              <a:cxn ang="0">
                <a:pos x="121" y="182"/>
              </a:cxn>
              <a:cxn ang="0">
                <a:pos x="138" y="154"/>
              </a:cxn>
              <a:cxn ang="0">
                <a:pos x="112" y="59"/>
              </a:cxn>
              <a:cxn ang="0">
                <a:pos x="103" y="28"/>
              </a:cxn>
              <a:cxn ang="0">
                <a:pos x="72" y="13"/>
              </a:cxn>
              <a:cxn ang="0">
                <a:pos x="30" y="8"/>
              </a:cxn>
              <a:cxn ang="0">
                <a:pos x="18" y="10"/>
              </a:cxn>
            </a:cxnLst>
            <a:rect l="0" t="0" r="r" b="b"/>
            <a:pathLst>
              <a:path w="148" h="205">
                <a:moveTo>
                  <a:pt x="18" y="10"/>
                </a:moveTo>
                <a:cubicBezTo>
                  <a:pt x="16" y="25"/>
                  <a:pt x="14" y="52"/>
                  <a:pt x="7" y="70"/>
                </a:cubicBezTo>
                <a:cubicBezTo>
                  <a:pt x="5" y="118"/>
                  <a:pt x="4" y="126"/>
                  <a:pt x="0" y="160"/>
                </a:cubicBezTo>
                <a:cubicBezTo>
                  <a:pt x="5" y="176"/>
                  <a:pt x="4" y="191"/>
                  <a:pt x="18" y="200"/>
                </a:cubicBezTo>
                <a:cubicBezTo>
                  <a:pt x="51" y="200"/>
                  <a:pt x="84" y="205"/>
                  <a:pt x="117" y="199"/>
                </a:cubicBezTo>
                <a:cubicBezTo>
                  <a:pt x="123" y="198"/>
                  <a:pt x="119" y="187"/>
                  <a:pt x="121" y="182"/>
                </a:cubicBezTo>
                <a:cubicBezTo>
                  <a:pt x="124" y="173"/>
                  <a:pt x="132" y="162"/>
                  <a:pt x="138" y="154"/>
                </a:cubicBezTo>
                <a:cubicBezTo>
                  <a:pt x="148" y="104"/>
                  <a:pt x="138" y="91"/>
                  <a:pt x="112" y="59"/>
                </a:cubicBezTo>
                <a:cubicBezTo>
                  <a:pt x="111" y="50"/>
                  <a:pt x="114" y="30"/>
                  <a:pt x="103" y="28"/>
                </a:cubicBezTo>
                <a:cubicBezTo>
                  <a:pt x="92" y="23"/>
                  <a:pt x="84" y="15"/>
                  <a:pt x="72" y="13"/>
                </a:cubicBezTo>
                <a:cubicBezTo>
                  <a:pt x="64" y="0"/>
                  <a:pt x="44" y="8"/>
                  <a:pt x="30" y="8"/>
                </a:cubicBezTo>
                <a:cubicBezTo>
                  <a:pt x="22" y="12"/>
                  <a:pt x="26" y="11"/>
                  <a:pt x="18" y="1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68" name="Rectangle 32"/>
          <p:cNvSpPr>
            <a:spLocks noChangeArrowheads="1"/>
          </p:cNvSpPr>
          <p:nvPr/>
        </p:nvSpPr>
        <p:spPr bwMode="auto">
          <a:xfrm>
            <a:off x="3783013" y="2717801"/>
            <a:ext cx="190500" cy="428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95969" name="Freeform 33"/>
          <p:cNvSpPr>
            <a:spLocks/>
          </p:cNvSpPr>
          <p:nvPr/>
        </p:nvSpPr>
        <p:spPr bwMode="auto">
          <a:xfrm>
            <a:off x="5214938" y="2667001"/>
            <a:ext cx="220662" cy="366713"/>
          </a:xfrm>
          <a:custGeom>
            <a:avLst/>
            <a:gdLst/>
            <a:ahLst/>
            <a:cxnLst>
              <a:cxn ang="0">
                <a:pos x="46" y="5"/>
              </a:cxn>
              <a:cxn ang="0">
                <a:pos x="32" y="26"/>
              </a:cxn>
              <a:cxn ang="0">
                <a:pos x="22" y="44"/>
              </a:cxn>
              <a:cxn ang="0">
                <a:pos x="17" y="67"/>
              </a:cxn>
              <a:cxn ang="0">
                <a:pos x="16" y="73"/>
              </a:cxn>
              <a:cxn ang="0">
                <a:pos x="37" y="206"/>
              </a:cxn>
              <a:cxn ang="0">
                <a:pos x="85" y="227"/>
              </a:cxn>
              <a:cxn ang="0">
                <a:pos x="109" y="227"/>
              </a:cxn>
              <a:cxn ang="0">
                <a:pos x="110" y="218"/>
              </a:cxn>
              <a:cxn ang="0">
                <a:pos x="131" y="202"/>
              </a:cxn>
              <a:cxn ang="0">
                <a:pos x="139" y="160"/>
              </a:cxn>
              <a:cxn ang="0">
                <a:pos x="137" y="71"/>
              </a:cxn>
              <a:cxn ang="0">
                <a:pos x="133" y="67"/>
              </a:cxn>
              <a:cxn ang="0">
                <a:pos x="119" y="25"/>
              </a:cxn>
              <a:cxn ang="0">
                <a:pos x="77" y="5"/>
              </a:cxn>
              <a:cxn ang="0">
                <a:pos x="59" y="5"/>
              </a:cxn>
              <a:cxn ang="0">
                <a:pos x="46" y="5"/>
              </a:cxn>
            </a:cxnLst>
            <a:rect l="0" t="0" r="r" b="b"/>
            <a:pathLst>
              <a:path w="139" h="231">
                <a:moveTo>
                  <a:pt x="46" y="5"/>
                </a:moveTo>
                <a:cubicBezTo>
                  <a:pt x="41" y="12"/>
                  <a:pt x="36" y="18"/>
                  <a:pt x="32" y="26"/>
                </a:cubicBezTo>
                <a:cubicBezTo>
                  <a:pt x="30" y="34"/>
                  <a:pt x="28" y="39"/>
                  <a:pt x="22" y="44"/>
                </a:cubicBezTo>
                <a:cubicBezTo>
                  <a:pt x="18" y="55"/>
                  <a:pt x="20" y="47"/>
                  <a:pt x="17" y="67"/>
                </a:cubicBezTo>
                <a:cubicBezTo>
                  <a:pt x="17" y="69"/>
                  <a:pt x="16" y="73"/>
                  <a:pt x="16" y="73"/>
                </a:cubicBezTo>
                <a:cubicBezTo>
                  <a:pt x="16" y="101"/>
                  <a:pt x="0" y="199"/>
                  <a:pt x="37" y="206"/>
                </a:cubicBezTo>
                <a:cubicBezTo>
                  <a:pt x="41" y="227"/>
                  <a:pt x="70" y="226"/>
                  <a:pt x="85" y="227"/>
                </a:cubicBezTo>
                <a:cubicBezTo>
                  <a:pt x="87" y="227"/>
                  <a:pt x="105" y="231"/>
                  <a:pt x="109" y="227"/>
                </a:cubicBezTo>
                <a:cubicBezTo>
                  <a:pt x="111" y="225"/>
                  <a:pt x="109" y="221"/>
                  <a:pt x="110" y="218"/>
                </a:cubicBezTo>
                <a:cubicBezTo>
                  <a:pt x="112" y="208"/>
                  <a:pt x="122" y="204"/>
                  <a:pt x="131" y="202"/>
                </a:cubicBezTo>
                <a:cubicBezTo>
                  <a:pt x="132" y="187"/>
                  <a:pt x="130" y="172"/>
                  <a:pt x="139" y="160"/>
                </a:cubicBezTo>
                <a:cubicBezTo>
                  <a:pt x="138" y="130"/>
                  <a:pt x="139" y="101"/>
                  <a:pt x="137" y="71"/>
                </a:cubicBezTo>
                <a:cubicBezTo>
                  <a:pt x="137" y="69"/>
                  <a:pt x="133" y="69"/>
                  <a:pt x="133" y="67"/>
                </a:cubicBezTo>
                <a:cubicBezTo>
                  <a:pt x="131" y="55"/>
                  <a:pt x="137" y="29"/>
                  <a:pt x="119" y="25"/>
                </a:cubicBezTo>
                <a:cubicBezTo>
                  <a:pt x="97" y="9"/>
                  <a:pt x="111" y="8"/>
                  <a:pt x="77" y="5"/>
                </a:cubicBezTo>
                <a:cubicBezTo>
                  <a:pt x="71" y="0"/>
                  <a:pt x="66" y="4"/>
                  <a:pt x="59" y="5"/>
                </a:cubicBezTo>
                <a:cubicBezTo>
                  <a:pt x="53" y="10"/>
                  <a:pt x="53" y="5"/>
                  <a:pt x="46" y="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70" name="Freeform 34"/>
          <p:cNvSpPr>
            <a:spLocks/>
          </p:cNvSpPr>
          <p:nvPr/>
        </p:nvSpPr>
        <p:spPr bwMode="auto">
          <a:xfrm>
            <a:off x="5251451" y="3025775"/>
            <a:ext cx="176213" cy="95250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8" y="19"/>
              </a:cxn>
              <a:cxn ang="0">
                <a:pos x="0" y="34"/>
              </a:cxn>
              <a:cxn ang="0">
                <a:pos x="30" y="60"/>
              </a:cxn>
              <a:cxn ang="0">
                <a:pos x="95" y="51"/>
              </a:cxn>
              <a:cxn ang="0">
                <a:pos x="111" y="43"/>
              </a:cxn>
              <a:cxn ang="0">
                <a:pos x="98" y="12"/>
              </a:cxn>
              <a:cxn ang="0">
                <a:pos x="81" y="4"/>
              </a:cxn>
              <a:cxn ang="0">
                <a:pos x="72" y="19"/>
              </a:cxn>
            </a:cxnLst>
            <a:rect l="0" t="0" r="r" b="b"/>
            <a:pathLst>
              <a:path w="111" h="60">
                <a:moveTo>
                  <a:pt x="53" y="0"/>
                </a:moveTo>
                <a:cubicBezTo>
                  <a:pt x="39" y="1"/>
                  <a:pt x="17" y="6"/>
                  <a:pt x="8" y="19"/>
                </a:cubicBezTo>
                <a:cubicBezTo>
                  <a:pt x="5" y="24"/>
                  <a:pt x="4" y="29"/>
                  <a:pt x="0" y="34"/>
                </a:cubicBezTo>
                <a:cubicBezTo>
                  <a:pt x="3" y="55"/>
                  <a:pt x="12" y="54"/>
                  <a:pt x="30" y="60"/>
                </a:cubicBezTo>
                <a:cubicBezTo>
                  <a:pt x="60" y="59"/>
                  <a:pt x="71" y="54"/>
                  <a:pt x="95" y="51"/>
                </a:cubicBezTo>
                <a:cubicBezTo>
                  <a:pt x="102" y="49"/>
                  <a:pt x="109" y="51"/>
                  <a:pt x="111" y="43"/>
                </a:cubicBezTo>
                <a:cubicBezTo>
                  <a:pt x="108" y="32"/>
                  <a:pt x="108" y="19"/>
                  <a:pt x="98" y="12"/>
                </a:cubicBezTo>
                <a:cubicBezTo>
                  <a:pt x="95" y="6"/>
                  <a:pt x="88" y="4"/>
                  <a:pt x="81" y="4"/>
                </a:cubicBezTo>
                <a:lnTo>
                  <a:pt x="72" y="19"/>
                </a:ln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71" name="Freeform 35"/>
          <p:cNvSpPr>
            <a:spLocks/>
          </p:cNvSpPr>
          <p:nvPr/>
        </p:nvSpPr>
        <p:spPr bwMode="auto">
          <a:xfrm>
            <a:off x="5253038" y="3109913"/>
            <a:ext cx="234950" cy="325437"/>
          </a:xfrm>
          <a:custGeom>
            <a:avLst/>
            <a:gdLst/>
            <a:ahLst/>
            <a:cxnLst>
              <a:cxn ang="0">
                <a:pos x="18" y="10"/>
              </a:cxn>
              <a:cxn ang="0">
                <a:pos x="7" y="70"/>
              </a:cxn>
              <a:cxn ang="0">
                <a:pos x="0" y="160"/>
              </a:cxn>
              <a:cxn ang="0">
                <a:pos x="18" y="200"/>
              </a:cxn>
              <a:cxn ang="0">
                <a:pos x="117" y="199"/>
              </a:cxn>
              <a:cxn ang="0">
                <a:pos x="121" y="182"/>
              </a:cxn>
              <a:cxn ang="0">
                <a:pos x="138" y="154"/>
              </a:cxn>
              <a:cxn ang="0">
                <a:pos x="112" y="59"/>
              </a:cxn>
              <a:cxn ang="0">
                <a:pos x="103" y="28"/>
              </a:cxn>
              <a:cxn ang="0">
                <a:pos x="72" y="13"/>
              </a:cxn>
              <a:cxn ang="0">
                <a:pos x="30" y="8"/>
              </a:cxn>
              <a:cxn ang="0">
                <a:pos x="18" y="10"/>
              </a:cxn>
            </a:cxnLst>
            <a:rect l="0" t="0" r="r" b="b"/>
            <a:pathLst>
              <a:path w="148" h="205">
                <a:moveTo>
                  <a:pt x="18" y="10"/>
                </a:moveTo>
                <a:cubicBezTo>
                  <a:pt x="16" y="25"/>
                  <a:pt x="14" y="52"/>
                  <a:pt x="7" y="70"/>
                </a:cubicBezTo>
                <a:cubicBezTo>
                  <a:pt x="5" y="118"/>
                  <a:pt x="4" y="126"/>
                  <a:pt x="0" y="160"/>
                </a:cubicBezTo>
                <a:cubicBezTo>
                  <a:pt x="5" y="176"/>
                  <a:pt x="4" y="191"/>
                  <a:pt x="18" y="200"/>
                </a:cubicBezTo>
                <a:cubicBezTo>
                  <a:pt x="51" y="200"/>
                  <a:pt x="84" y="205"/>
                  <a:pt x="117" y="199"/>
                </a:cubicBezTo>
                <a:cubicBezTo>
                  <a:pt x="123" y="198"/>
                  <a:pt x="119" y="187"/>
                  <a:pt x="121" y="182"/>
                </a:cubicBezTo>
                <a:cubicBezTo>
                  <a:pt x="124" y="173"/>
                  <a:pt x="132" y="162"/>
                  <a:pt x="138" y="154"/>
                </a:cubicBezTo>
                <a:cubicBezTo>
                  <a:pt x="148" y="104"/>
                  <a:pt x="138" y="91"/>
                  <a:pt x="112" y="59"/>
                </a:cubicBezTo>
                <a:cubicBezTo>
                  <a:pt x="111" y="50"/>
                  <a:pt x="114" y="30"/>
                  <a:pt x="103" y="28"/>
                </a:cubicBezTo>
                <a:cubicBezTo>
                  <a:pt x="92" y="23"/>
                  <a:pt x="84" y="15"/>
                  <a:pt x="72" y="13"/>
                </a:cubicBezTo>
                <a:cubicBezTo>
                  <a:pt x="64" y="0"/>
                  <a:pt x="44" y="8"/>
                  <a:pt x="30" y="8"/>
                </a:cubicBezTo>
                <a:cubicBezTo>
                  <a:pt x="22" y="12"/>
                  <a:pt x="26" y="11"/>
                  <a:pt x="18" y="1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72" name="Rectangle 36"/>
          <p:cNvSpPr>
            <a:spLocks noChangeArrowheads="1"/>
          </p:cNvSpPr>
          <p:nvPr/>
        </p:nvSpPr>
        <p:spPr bwMode="auto">
          <a:xfrm>
            <a:off x="5240338" y="2824164"/>
            <a:ext cx="190500" cy="428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95973" name="Freeform 37"/>
          <p:cNvSpPr>
            <a:spLocks/>
          </p:cNvSpPr>
          <p:nvPr/>
        </p:nvSpPr>
        <p:spPr bwMode="auto">
          <a:xfrm>
            <a:off x="5213351" y="2459039"/>
            <a:ext cx="220663" cy="366712"/>
          </a:xfrm>
          <a:custGeom>
            <a:avLst/>
            <a:gdLst/>
            <a:ahLst/>
            <a:cxnLst>
              <a:cxn ang="0">
                <a:pos x="46" y="5"/>
              </a:cxn>
              <a:cxn ang="0">
                <a:pos x="32" y="26"/>
              </a:cxn>
              <a:cxn ang="0">
                <a:pos x="22" y="44"/>
              </a:cxn>
              <a:cxn ang="0">
                <a:pos x="17" y="67"/>
              </a:cxn>
              <a:cxn ang="0">
                <a:pos x="16" y="73"/>
              </a:cxn>
              <a:cxn ang="0">
                <a:pos x="37" y="206"/>
              </a:cxn>
              <a:cxn ang="0">
                <a:pos x="85" y="227"/>
              </a:cxn>
              <a:cxn ang="0">
                <a:pos x="109" y="227"/>
              </a:cxn>
              <a:cxn ang="0">
                <a:pos x="110" y="218"/>
              </a:cxn>
              <a:cxn ang="0">
                <a:pos x="131" y="202"/>
              </a:cxn>
              <a:cxn ang="0">
                <a:pos x="139" y="160"/>
              </a:cxn>
              <a:cxn ang="0">
                <a:pos x="137" y="71"/>
              </a:cxn>
              <a:cxn ang="0">
                <a:pos x="133" y="67"/>
              </a:cxn>
              <a:cxn ang="0">
                <a:pos x="119" y="25"/>
              </a:cxn>
              <a:cxn ang="0">
                <a:pos x="77" y="5"/>
              </a:cxn>
              <a:cxn ang="0">
                <a:pos x="59" y="5"/>
              </a:cxn>
              <a:cxn ang="0">
                <a:pos x="46" y="5"/>
              </a:cxn>
            </a:cxnLst>
            <a:rect l="0" t="0" r="r" b="b"/>
            <a:pathLst>
              <a:path w="139" h="231">
                <a:moveTo>
                  <a:pt x="46" y="5"/>
                </a:moveTo>
                <a:cubicBezTo>
                  <a:pt x="41" y="12"/>
                  <a:pt x="36" y="18"/>
                  <a:pt x="32" y="26"/>
                </a:cubicBezTo>
                <a:cubicBezTo>
                  <a:pt x="30" y="34"/>
                  <a:pt x="28" y="39"/>
                  <a:pt x="22" y="44"/>
                </a:cubicBezTo>
                <a:cubicBezTo>
                  <a:pt x="18" y="55"/>
                  <a:pt x="20" y="47"/>
                  <a:pt x="17" y="67"/>
                </a:cubicBezTo>
                <a:cubicBezTo>
                  <a:pt x="17" y="69"/>
                  <a:pt x="16" y="73"/>
                  <a:pt x="16" y="73"/>
                </a:cubicBezTo>
                <a:cubicBezTo>
                  <a:pt x="16" y="101"/>
                  <a:pt x="0" y="199"/>
                  <a:pt x="37" y="206"/>
                </a:cubicBezTo>
                <a:cubicBezTo>
                  <a:pt x="41" y="227"/>
                  <a:pt x="70" y="226"/>
                  <a:pt x="85" y="227"/>
                </a:cubicBezTo>
                <a:cubicBezTo>
                  <a:pt x="87" y="227"/>
                  <a:pt x="105" y="231"/>
                  <a:pt x="109" y="227"/>
                </a:cubicBezTo>
                <a:cubicBezTo>
                  <a:pt x="111" y="225"/>
                  <a:pt x="109" y="221"/>
                  <a:pt x="110" y="218"/>
                </a:cubicBezTo>
                <a:cubicBezTo>
                  <a:pt x="112" y="208"/>
                  <a:pt x="122" y="204"/>
                  <a:pt x="131" y="202"/>
                </a:cubicBezTo>
                <a:cubicBezTo>
                  <a:pt x="132" y="187"/>
                  <a:pt x="130" y="172"/>
                  <a:pt x="139" y="160"/>
                </a:cubicBezTo>
                <a:cubicBezTo>
                  <a:pt x="138" y="130"/>
                  <a:pt x="139" y="101"/>
                  <a:pt x="137" y="71"/>
                </a:cubicBezTo>
                <a:cubicBezTo>
                  <a:pt x="137" y="69"/>
                  <a:pt x="133" y="69"/>
                  <a:pt x="133" y="67"/>
                </a:cubicBezTo>
                <a:cubicBezTo>
                  <a:pt x="131" y="55"/>
                  <a:pt x="137" y="29"/>
                  <a:pt x="119" y="25"/>
                </a:cubicBezTo>
                <a:cubicBezTo>
                  <a:pt x="97" y="9"/>
                  <a:pt x="111" y="8"/>
                  <a:pt x="77" y="5"/>
                </a:cubicBezTo>
                <a:cubicBezTo>
                  <a:pt x="71" y="0"/>
                  <a:pt x="66" y="4"/>
                  <a:pt x="59" y="5"/>
                </a:cubicBezTo>
                <a:cubicBezTo>
                  <a:pt x="53" y="10"/>
                  <a:pt x="53" y="5"/>
                  <a:pt x="46" y="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74" name="Rectangle 38"/>
          <p:cNvSpPr>
            <a:spLocks noChangeArrowheads="1"/>
          </p:cNvSpPr>
          <p:nvPr/>
        </p:nvSpPr>
        <p:spPr bwMode="auto">
          <a:xfrm>
            <a:off x="5240338" y="2779713"/>
            <a:ext cx="190500" cy="428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95975" name="Rectangle 39"/>
          <p:cNvSpPr>
            <a:spLocks noChangeArrowheads="1"/>
          </p:cNvSpPr>
          <p:nvPr/>
        </p:nvSpPr>
        <p:spPr bwMode="auto">
          <a:xfrm>
            <a:off x="5240338" y="2733676"/>
            <a:ext cx="190500" cy="428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95976" name="Rectangle 40"/>
          <p:cNvSpPr>
            <a:spLocks noChangeArrowheads="1"/>
          </p:cNvSpPr>
          <p:nvPr/>
        </p:nvSpPr>
        <p:spPr bwMode="auto">
          <a:xfrm>
            <a:off x="5240338" y="2689226"/>
            <a:ext cx="190500" cy="428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95977" name="Rectangle 41"/>
          <p:cNvSpPr>
            <a:spLocks noChangeArrowheads="1"/>
          </p:cNvSpPr>
          <p:nvPr/>
        </p:nvSpPr>
        <p:spPr bwMode="auto">
          <a:xfrm>
            <a:off x="5237163" y="2643189"/>
            <a:ext cx="190500" cy="428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95978" name="Rectangle 42"/>
          <p:cNvSpPr>
            <a:spLocks noChangeArrowheads="1"/>
          </p:cNvSpPr>
          <p:nvPr/>
        </p:nvSpPr>
        <p:spPr bwMode="auto">
          <a:xfrm>
            <a:off x="5237163" y="2598738"/>
            <a:ext cx="190500" cy="428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95979" name="Line 43"/>
          <p:cNvSpPr>
            <a:spLocks noChangeShapeType="1"/>
          </p:cNvSpPr>
          <p:nvPr/>
        </p:nvSpPr>
        <p:spPr bwMode="auto">
          <a:xfrm>
            <a:off x="4303714" y="2933700"/>
            <a:ext cx="666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80" name="Line 44"/>
          <p:cNvSpPr>
            <a:spLocks noChangeShapeType="1"/>
          </p:cNvSpPr>
          <p:nvPr/>
        </p:nvSpPr>
        <p:spPr bwMode="auto">
          <a:xfrm>
            <a:off x="4535488" y="5561013"/>
            <a:ext cx="666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5981" name="Rectangle 45"/>
          <p:cNvSpPr>
            <a:spLocks noChangeArrowheads="1"/>
          </p:cNvSpPr>
          <p:nvPr/>
        </p:nvSpPr>
        <p:spPr bwMode="auto">
          <a:xfrm>
            <a:off x="6718301" y="1498600"/>
            <a:ext cx="15462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Infection</a:t>
            </a:r>
          </a:p>
        </p:txBody>
      </p:sp>
      <p:pic>
        <p:nvPicPr>
          <p:cNvPr id="295982" name="Picture 46" descr="vi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4" y="2568576"/>
            <a:ext cx="2511425" cy="3148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94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6420"/>
            <a:ext cx="7772400" cy="831850"/>
          </a:xfrm>
        </p:spPr>
        <p:txBody>
          <a:bodyPr/>
          <a:lstStyle/>
          <a:p>
            <a:r>
              <a:rPr lang="en-US" sz="3600" dirty="0"/>
              <a:t>Genomic changes that cause cancer: a word-centered view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501775"/>
            <a:ext cx="1546225" cy="446088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400" b="1" dirty="0" err="1"/>
              <a:t>Mis</a:t>
            </a:r>
            <a:r>
              <a:rPr lang="en-US" sz="2400" b="1" dirty="0"/>
              <a:t>-spelling</a:t>
            </a:r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auto">
          <a:xfrm>
            <a:off x="3048000" y="1498600"/>
            <a:ext cx="22050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Amplification/deletion</a:t>
            </a:r>
          </a:p>
        </p:txBody>
      </p:sp>
      <p:sp>
        <p:nvSpPr>
          <p:cNvPr id="295954" name="Rectangle 18"/>
          <p:cNvSpPr>
            <a:spLocks noChangeArrowheads="1"/>
          </p:cNvSpPr>
          <p:nvPr/>
        </p:nvSpPr>
        <p:spPr bwMode="auto">
          <a:xfrm>
            <a:off x="3122613" y="3995738"/>
            <a:ext cx="220503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Translocation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476" y="3181048"/>
            <a:ext cx="143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Dancer</a:t>
            </a:r>
            <a:r>
              <a:rPr lang="en-US" dirty="0">
                <a:sym typeface="Wingdings"/>
              </a:rPr>
              <a:t></a:t>
            </a:r>
          </a:p>
          <a:p>
            <a:r>
              <a:rPr lang="en-US" dirty="0">
                <a:sym typeface="Wingdings"/>
              </a:rPr>
              <a:t>Cancer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514876" y="5123543"/>
            <a:ext cx="1439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Tro</a:t>
            </a:r>
            <a:r>
              <a:rPr lang="en-US" dirty="0"/>
              <a:t>pical +  B</a:t>
            </a:r>
            <a:r>
              <a:rPr lang="en-US" dirty="0">
                <a:solidFill>
                  <a:srgbClr val="FF0000"/>
                </a:solidFill>
              </a:rPr>
              <a:t>ubble</a:t>
            </a:r>
            <a:r>
              <a:rPr lang="en-US" dirty="0">
                <a:sym typeface="Wingdings"/>
              </a:rPr>
              <a:t></a:t>
            </a:r>
          </a:p>
          <a:p>
            <a:r>
              <a:rPr lang="en-US" dirty="0" err="1">
                <a:sym typeface="Wingdings"/>
              </a:rPr>
              <a:t>Troubble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587447" y="2668210"/>
            <a:ext cx="185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Dalmatian</a:t>
            </a:r>
            <a:r>
              <a:rPr lang="en-US" dirty="0">
                <a:sym typeface="Wingdings"/>
              </a:rPr>
              <a:t></a:t>
            </a:r>
          </a:p>
          <a:p>
            <a:r>
              <a:rPr lang="en-US" dirty="0">
                <a:sym typeface="Wingdings"/>
              </a:rPr>
              <a:t>101 Dalmatians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425" y="1447801"/>
            <a:ext cx="8001000" cy="2268621"/>
          </a:xfrm>
        </p:spPr>
        <p:txBody>
          <a:bodyPr lIns="91435" tIns="45718" rIns="91435" bIns="45718">
            <a:normAutofit/>
          </a:bodyPr>
          <a:lstStyle/>
          <a:p>
            <a:r>
              <a:rPr lang="en-US" sz="2800" dirty="0">
                <a:latin typeface="+mn-lt"/>
              </a:rPr>
              <a:t>“Happy families are all alike; every unhappy family is unhappy in its own way”.</a:t>
            </a:r>
            <a:br>
              <a:rPr lang="en-US" sz="2800" dirty="0">
                <a:latin typeface="+mn-lt"/>
              </a:rPr>
            </a:b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r>
              <a:rPr lang="en-US" sz="2800" dirty="0">
                <a:latin typeface="+mn-lt"/>
              </a:rPr>
              <a:t>Leo Tolstoy, </a:t>
            </a:r>
            <a:r>
              <a:rPr lang="en-US" sz="2800" i="1" dirty="0">
                <a:latin typeface="+mn-lt"/>
              </a:rPr>
              <a:t>Anna Karenina</a:t>
            </a:r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685800" y="304800"/>
            <a:ext cx="7772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dirty="0">
                <a:latin typeface="+mn-lt"/>
              </a:rPr>
              <a:t>Every cancer genome is uniquely altered from its host normal genome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98409" y="3406809"/>
            <a:ext cx="8001000" cy="2216237"/>
          </a:xfrm>
          <a:prstGeom prst="rect">
            <a:avLst/>
          </a:prstGeom>
        </p:spPr>
        <p:txBody>
          <a:bodyPr vert="horz" lIns="91435" tIns="45718" rIns="91435" bIns="45718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Normal human genomes are all (mostly) alike; every cancer genome is abnormal in its own way.</a:t>
            </a:r>
          </a:p>
          <a:p>
            <a:endParaRPr lang="en-US" sz="700" dirty="0">
              <a:latin typeface="+mn-lt"/>
            </a:endParaRPr>
          </a:p>
          <a:p>
            <a:r>
              <a:rPr lang="en-US" sz="2400" dirty="0">
                <a:latin typeface="+mn-lt"/>
              </a:rPr>
              <a:t>Each cancer genome has a unique set of genome alterations from its normal host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93828" y="5549907"/>
            <a:ext cx="8001000" cy="881857"/>
          </a:xfrm>
          <a:prstGeom prst="rect">
            <a:avLst/>
          </a:prstGeom>
        </p:spPr>
        <p:txBody>
          <a:bodyPr vert="horz" lIns="91435" tIns="45718" rIns="91435" bIns="45718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These alterations, however, are not random but act in common pathways and mechanisms</a:t>
            </a:r>
          </a:p>
        </p:txBody>
      </p:sp>
    </p:spTree>
    <p:extLst>
      <p:ext uri="{BB962C8B-B14F-4D97-AF65-F5344CB8AC3E}">
        <p14:creationId xmlns:p14="http://schemas.microsoft.com/office/powerpoint/2010/main" val="27353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16" y="214044"/>
            <a:ext cx="8708571" cy="933450"/>
          </a:xfrm>
        </p:spPr>
        <p:txBody>
          <a:bodyPr lIns="91435" tIns="45718" rIns="91435" bIns="45718">
            <a:normAutofit fontScale="90000"/>
          </a:bodyPr>
          <a:lstStyle/>
          <a:p>
            <a:r>
              <a:rPr lang="en-US" sz="3600" dirty="0"/>
              <a:t>Increasing power of genome sequencing technology</a:t>
            </a:r>
          </a:p>
        </p:txBody>
      </p:sp>
      <p:pic>
        <p:nvPicPr>
          <p:cNvPr id="268292" name="Picture 4" descr="4color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429000"/>
            <a:ext cx="1752600" cy="1335088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0" y="5029201"/>
            <a:ext cx="1868488" cy="1368425"/>
            <a:chOff x="1248" y="2192"/>
            <a:chExt cx="1657" cy="1246"/>
          </a:xfrm>
        </p:grpSpPr>
        <p:pic>
          <p:nvPicPr>
            <p:cNvPr id="268294" name="Picture 6" descr="4colorPicture1"/>
            <p:cNvPicPr>
              <a:picLocks noChangeAspect="1" noChangeArrowheads="1"/>
            </p:cNvPicPr>
            <p:nvPr/>
          </p:nvPicPr>
          <p:blipFill>
            <a:blip r:embed="rId4" cstate="print"/>
            <a:srcRect l="21663" t="49931" r="49574" b="21686"/>
            <a:stretch>
              <a:fillRect/>
            </a:stretch>
          </p:blipFill>
          <p:spPr bwMode="auto">
            <a:xfrm>
              <a:off x="1248" y="2192"/>
              <a:ext cx="1657" cy="1246"/>
            </a:xfrm>
            <a:prstGeom prst="rect">
              <a:avLst/>
            </a:prstGeom>
            <a:noFill/>
          </p:spPr>
        </p:pic>
        <p:sp>
          <p:nvSpPr>
            <p:cNvPr id="268295" name="Rectangle 7"/>
            <p:cNvSpPr>
              <a:spLocks noChangeArrowheads="1"/>
            </p:cNvSpPr>
            <p:nvPr/>
          </p:nvSpPr>
          <p:spPr bwMode="auto">
            <a:xfrm>
              <a:off x="1248" y="2195"/>
              <a:ext cx="1648" cy="1242"/>
            </a:xfrm>
            <a:prstGeom prst="rect">
              <a:avLst/>
            </a:prstGeom>
            <a:noFill/>
            <a:ln w="38100">
              <a:solidFill>
                <a:srgbClr val="F3232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ea typeface="ＭＳ Ｐゴシック" pitchFamily="-107" charset="-128"/>
              </a:endParaRPr>
            </a:p>
          </p:txBody>
        </p:sp>
      </p:grpSp>
      <p:pic>
        <p:nvPicPr>
          <p:cNvPr id="268296" name="Picture 8"/>
          <p:cNvPicPr>
            <a:picLocks noChangeAspect="1" noChangeArrowheads="1"/>
          </p:cNvPicPr>
          <p:nvPr/>
        </p:nvPicPr>
        <p:blipFill>
          <a:blip r:embed="rId5" cstate="print"/>
          <a:srcRect l="23334" t="32222" r="31111" b="18889"/>
          <a:stretch>
            <a:fillRect/>
          </a:stretch>
        </p:blipFill>
        <p:spPr bwMode="auto">
          <a:xfrm>
            <a:off x="6858000" y="1676400"/>
            <a:ext cx="1752600" cy="14112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268297" name="Line 9"/>
          <p:cNvSpPr>
            <a:spLocks noChangeShapeType="1"/>
          </p:cNvSpPr>
          <p:nvPr/>
        </p:nvSpPr>
        <p:spPr bwMode="auto">
          <a:xfrm>
            <a:off x="7391400" y="2667000"/>
            <a:ext cx="12192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endParaRPr lang="en-US"/>
          </a:p>
        </p:txBody>
      </p:sp>
      <p:pic>
        <p:nvPicPr>
          <p:cNvPr id="4" name="Picture 3" descr="cost_per_genome_oct201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3" y="1665111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7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176"/>
            <a:ext cx="8229600" cy="1143000"/>
          </a:xfrm>
        </p:spPr>
        <p:txBody>
          <a:bodyPr/>
          <a:lstStyle/>
          <a:p>
            <a:pPr algn="ctr"/>
            <a:r>
              <a:rPr lang="en-US" sz="32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Why somatic cell genomics of cancer?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74800"/>
            <a:ext cx="7772400" cy="4953000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Most cancer-causing mutations are somatic</a:t>
            </a:r>
          </a:p>
          <a:p>
            <a:pPr marL="740664" lvl="1" indent="-283464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Present in the cancer DNA but not in the germ-line DNA</a:t>
            </a:r>
          </a:p>
          <a:p>
            <a:pPr marL="740664" lvl="1" indent="-283464">
              <a:buNone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Somatic alterations are internally controlled</a:t>
            </a:r>
          </a:p>
          <a:p>
            <a:pPr lvl="1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Comparison between germ-line and cancer defines the cancer-specific alterations and allows accurate discovery/diagnosis</a:t>
            </a:r>
          </a:p>
          <a:p>
            <a:pPr>
              <a:buNone/>
            </a:pPr>
            <a:endParaRPr lang="en-US" sz="105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Somatic alterations provide therapeutic window for treatment</a:t>
            </a:r>
          </a:p>
          <a:p>
            <a:pPr lvl="1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Targeted therapies kill cancer cells with unique genomic alterations</a:t>
            </a:r>
          </a:p>
          <a:p>
            <a:pPr lvl="1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Immunotherapies kill cancer cells with unique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neoantigens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None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5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100"/>
            <a:ext cx="8229600" cy="1143000"/>
          </a:xfrm>
        </p:spPr>
        <p:txBody>
          <a:bodyPr lIns="91435" tIns="45718" rIns="91435" bIns="45718"/>
          <a:lstStyle/>
          <a:p>
            <a:pPr algn="ctr"/>
            <a:r>
              <a:rPr lang="en-US" sz="3200" dirty="0">
                <a:latin typeface="Calibri" pitchFamily="34" charset="0"/>
                <a:cs typeface="Calibri" pitchFamily="34" charset="0"/>
              </a:rPr>
              <a:t>Recurrent somatic genome alterations target oncogenes and tumor suppressor genes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13596"/>
            <a:ext cx="7772400" cy="2458453"/>
          </a:xfrm>
        </p:spPr>
        <p:txBody>
          <a:bodyPr lIns="91435" tIns="45718" rIns="91435" bIns="45718"/>
          <a:lstStyle/>
          <a:p>
            <a:pPr>
              <a:spcBef>
                <a:spcPts val="350"/>
              </a:spcBef>
              <a:buNone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Somatic alterations can provide a large therapeutic window</a:t>
            </a:r>
          </a:p>
          <a:p>
            <a:pPr lvl="1">
              <a:spcBef>
                <a:spcPts val="350"/>
              </a:spcBef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Present in cancer DNA but not in germ-line DNA</a:t>
            </a:r>
          </a:p>
          <a:p>
            <a:pPr lvl="1">
              <a:spcBef>
                <a:spcPts val="350"/>
              </a:spcBef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Genome-targeted treatments can kill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genomically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altered cancer cells and spare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genomically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normal cells</a:t>
            </a:r>
          </a:p>
          <a:p>
            <a:pPr>
              <a:buNone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95664" y="2858758"/>
            <a:ext cx="6427537" cy="2868529"/>
            <a:chOff x="139035" y="1665731"/>
            <a:chExt cx="8545698" cy="425405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646739" y="1665731"/>
              <a:ext cx="3078162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</a:rPr>
                <a:t>Oncogenes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246688" y="1665731"/>
              <a:ext cx="3438045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</a:rPr>
                <a:t>Tumor suppressors</a:t>
              </a: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 rot="-1153842">
              <a:off x="6010275" y="4903788"/>
              <a:ext cx="1938338" cy="1016000"/>
              <a:chOff x="3786" y="2984"/>
              <a:chExt cx="1221" cy="640"/>
            </a:xfrm>
          </p:grpSpPr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3786" y="2984"/>
                <a:ext cx="1221" cy="640"/>
              </a:xfrm>
              <a:custGeom>
                <a:avLst/>
                <a:gdLst>
                  <a:gd name="T0" fmla="*/ 0 w 1536"/>
                  <a:gd name="T1" fmla="*/ 290 h 914"/>
                  <a:gd name="T2" fmla="*/ 1536 w 1536"/>
                  <a:gd name="T3" fmla="*/ 914 h 914"/>
                  <a:gd name="T4" fmla="*/ 1536 w 1536"/>
                  <a:gd name="T5" fmla="*/ 722 h 914"/>
                  <a:gd name="T6" fmla="*/ 1536 w 1536"/>
                  <a:gd name="T7" fmla="*/ 674 h 914"/>
                  <a:gd name="T8" fmla="*/ 1104 w 1536"/>
                  <a:gd name="T9" fmla="*/ 482 h 914"/>
                  <a:gd name="T10" fmla="*/ 1056 w 1536"/>
                  <a:gd name="T11" fmla="*/ 194 h 914"/>
                  <a:gd name="T12" fmla="*/ 624 w 1536"/>
                  <a:gd name="T13" fmla="*/ 2 h 914"/>
                  <a:gd name="T14" fmla="*/ 620 w 1536"/>
                  <a:gd name="T15" fmla="*/ 22 h 914"/>
                  <a:gd name="T16" fmla="*/ 602 w 1536"/>
                  <a:gd name="T17" fmla="*/ 58 h 914"/>
                  <a:gd name="T18" fmla="*/ 624 w 1536"/>
                  <a:gd name="T19" fmla="*/ 2 h 914"/>
                  <a:gd name="T20" fmla="*/ 384 w 1536"/>
                  <a:gd name="T21" fmla="*/ 146 h 914"/>
                  <a:gd name="T22" fmla="*/ 96 w 1536"/>
                  <a:gd name="T23" fmla="*/ 98 h 914"/>
                  <a:gd name="T24" fmla="*/ 0 w 1536"/>
                  <a:gd name="T25" fmla="*/ 290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36" h="914">
                    <a:moveTo>
                      <a:pt x="0" y="290"/>
                    </a:moveTo>
                    <a:lnTo>
                      <a:pt x="1536" y="914"/>
                    </a:lnTo>
                    <a:lnTo>
                      <a:pt x="1536" y="722"/>
                    </a:lnTo>
                    <a:lnTo>
                      <a:pt x="1536" y="674"/>
                    </a:lnTo>
                    <a:lnTo>
                      <a:pt x="1104" y="482"/>
                    </a:lnTo>
                    <a:lnTo>
                      <a:pt x="1056" y="194"/>
                    </a:lnTo>
                    <a:cubicBezTo>
                      <a:pt x="912" y="130"/>
                      <a:pt x="771" y="60"/>
                      <a:pt x="624" y="2"/>
                    </a:cubicBezTo>
                    <a:cubicBezTo>
                      <a:pt x="618" y="0"/>
                      <a:pt x="622" y="16"/>
                      <a:pt x="620" y="22"/>
                    </a:cubicBezTo>
                    <a:cubicBezTo>
                      <a:pt x="618" y="29"/>
                      <a:pt x="602" y="67"/>
                      <a:pt x="602" y="58"/>
                    </a:cubicBezTo>
                    <a:lnTo>
                      <a:pt x="624" y="2"/>
                    </a:lnTo>
                    <a:lnTo>
                      <a:pt x="384" y="146"/>
                    </a:lnTo>
                    <a:lnTo>
                      <a:pt x="96" y="98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Oval 8"/>
              <p:cNvSpPr>
                <a:spLocks noChangeArrowheads="1"/>
              </p:cNvSpPr>
              <p:nvPr/>
            </p:nvSpPr>
            <p:spPr bwMode="auto">
              <a:xfrm>
                <a:off x="4702" y="3456"/>
                <a:ext cx="191" cy="1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9"/>
              <p:cNvSpPr>
                <a:spLocks noChangeArrowheads="1"/>
              </p:cNvSpPr>
              <p:nvPr/>
            </p:nvSpPr>
            <p:spPr bwMode="auto">
              <a:xfrm>
                <a:off x="3900" y="3165"/>
                <a:ext cx="191" cy="1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10"/>
              <p:cNvSpPr>
                <a:spLocks noChangeArrowheads="1"/>
              </p:cNvSpPr>
              <p:nvPr/>
            </p:nvSpPr>
            <p:spPr bwMode="auto">
              <a:xfrm>
                <a:off x="4244" y="3011"/>
                <a:ext cx="76" cy="67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4124" y="2995"/>
                <a:ext cx="320" cy="198"/>
              </a:xfrm>
              <a:custGeom>
                <a:avLst/>
                <a:gdLst>
                  <a:gd name="T0" fmla="*/ 198 w 402"/>
                  <a:gd name="T1" fmla="*/ 0 h 282"/>
                  <a:gd name="T2" fmla="*/ 158 w 402"/>
                  <a:gd name="T3" fmla="*/ 36 h 282"/>
                  <a:gd name="T4" fmla="*/ 152 w 402"/>
                  <a:gd name="T5" fmla="*/ 48 h 282"/>
                  <a:gd name="T6" fmla="*/ 140 w 402"/>
                  <a:gd name="T7" fmla="*/ 52 h 282"/>
                  <a:gd name="T8" fmla="*/ 0 w 402"/>
                  <a:gd name="T9" fmla="*/ 144 h 282"/>
                  <a:gd name="T10" fmla="*/ 322 w 402"/>
                  <a:gd name="T11" fmla="*/ 282 h 282"/>
                  <a:gd name="T12" fmla="*/ 402 w 402"/>
                  <a:gd name="T13" fmla="*/ 94 h 282"/>
                  <a:gd name="T14" fmla="*/ 198 w 402"/>
                  <a:gd name="T15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2" h="282">
                    <a:moveTo>
                      <a:pt x="198" y="0"/>
                    </a:moveTo>
                    <a:cubicBezTo>
                      <a:pt x="182" y="11"/>
                      <a:pt x="174" y="26"/>
                      <a:pt x="158" y="36"/>
                    </a:cubicBezTo>
                    <a:cubicBezTo>
                      <a:pt x="156" y="40"/>
                      <a:pt x="156" y="45"/>
                      <a:pt x="152" y="48"/>
                    </a:cubicBezTo>
                    <a:cubicBezTo>
                      <a:pt x="149" y="50"/>
                      <a:pt x="140" y="52"/>
                      <a:pt x="140" y="52"/>
                    </a:cubicBezTo>
                    <a:lnTo>
                      <a:pt x="0" y="144"/>
                    </a:lnTo>
                    <a:lnTo>
                      <a:pt x="322" y="282"/>
                    </a:lnTo>
                    <a:lnTo>
                      <a:pt x="402" y="94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 rot="2775248" flipH="1">
                <a:off x="4396" y="3079"/>
                <a:ext cx="282" cy="224"/>
              </a:xfrm>
              <a:custGeom>
                <a:avLst/>
                <a:gdLst>
                  <a:gd name="T0" fmla="*/ 198 w 402"/>
                  <a:gd name="T1" fmla="*/ 0 h 282"/>
                  <a:gd name="T2" fmla="*/ 158 w 402"/>
                  <a:gd name="T3" fmla="*/ 36 h 282"/>
                  <a:gd name="T4" fmla="*/ 152 w 402"/>
                  <a:gd name="T5" fmla="*/ 48 h 282"/>
                  <a:gd name="T6" fmla="*/ 140 w 402"/>
                  <a:gd name="T7" fmla="*/ 52 h 282"/>
                  <a:gd name="T8" fmla="*/ 0 w 402"/>
                  <a:gd name="T9" fmla="*/ 144 h 282"/>
                  <a:gd name="T10" fmla="*/ 322 w 402"/>
                  <a:gd name="T11" fmla="*/ 282 h 282"/>
                  <a:gd name="T12" fmla="*/ 402 w 402"/>
                  <a:gd name="T13" fmla="*/ 94 h 282"/>
                  <a:gd name="T14" fmla="*/ 198 w 402"/>
                  <a:gd name="T15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2" h="282">
                    <a:moveTo>
                      <a:pt x="198" y="0"/>
                    </a:moveTo>
                    <a:cubicBezTo>
                      <a:pt x="182" y="11"/>
                      <a:pt x="174" y="26"/>
                      <a:pt x="158" y="36"/>
                    </a:cubicBezTo>
                    <a:cubicBezTo>
                      <a:pt x="156" y="40"/>
                      <a:pt x="156" y="45"/>
                      <a:pt x="152" y="48"/>
                    </a:cubicBezTo>
                    <a:cubicBezTo>
                      <a:pt x="149" y="50"/>
                      <a:pt x="140" y="52"/>
                      <a:pt x="140" y="52"/>
                    </a:cubicBezTo>
                    <a:lnTo>
                      <a:pt x="0" y="144"/>
                    </a:lnTo>
                    <a:lnTo>
                      <a:pt x="322" y="282"/>
                    </a:lnTo>
                    <a:lnTo>
                      <a:pt x="402" y="94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rot="-1149633">
              <a:off x="5487988" y="3396666"/>
              <a:ext cx="3025775" cy="11017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4"/>
            <p:cNvGrpSpPr>
              <a:grpSpLocks/>
            </p:cNvGrpSpPr>
            <p:nvPr/>
          </p:nvGrpSpPr>
          <p:grpSpPr bwMode="auto">
            <a:xfrm rot="-1148918">
              <a:off x="6094413" y="3168066"/>
              <a:ext cx="1938337" cy="1016000"/>
              <a:chOff x="3783" y="1304"/>
              <a:chExt cx="1221" cy="640"/>
            </a:xfrm>
          </p:grpSpPr>
          <p:sp>
            <p:nvSpPr>
              <p:cNvPr id="74" name="Freeform 15"/>
              <p:cNvSpPr>
                <a:spLocks/>
              </p:cNvSpPr>
              <p:nvPr/>
            </p:nvSpPr>
            <p:spPr bwMode="auto">
              <a:xfrm>
                <a:off x="3783" y="1304"/>
                <a:ext cx="1221" cy="640"/>
              </a:xfrm>
              <a:custGeom>
                <a:avLst/>
                <a:gdLst>
                  <a:gd name="T0" fmla="*/ 0 w 1536"/>
                  <a:gd name="T1" fmla="*/ 290 h 914"/>
                  <a:gd name="T2" fmla="*/ 1536 w 1536"/>
                  <a:gd name="T3" fmla="*/ 914 h 914"/>
                  <a:gd name="T4" fmla="*/ 1536 w 1536"/>
                  <a:gd name="T5" fmla="*/ 722 h 914"/>
                  <a:gd name="T6" fmla="*/ 1536 w 1536"/>
                  <a:gd name="T7" fmla="*/ 674 h 914"/>
                  <a:gd name="T8" fmla="*/ 1104 w 1536"/>
                  <a:gd name="T9" fmla="*/ 482 h 914"/>
                  <a:gd name="T10" fmla="*/ 1056 w 1536"/>
                  <a:gd name="T11" fmla="*/ 194 h 914"/>
                  <a:gd name="T12" fmla="*/ 624 w 1536"/>
                  <a:gd name="T13" fmla="*/ 2 h 914"/>
                  <a:gd name="T14" fmla="*/ 620 w 1536"/>
                  <a:gd name="T15" fmla="*/ 22 h 914"/>
                  <a:gd name="T16" fmla="*/ 602 w 1536"/>
                  <a:gd name="T17" fmla="*/ 58 h 914"/>
                  <a:gd name="T18" fmla="*/ 624 w 1536"/>
                  <a:gd name="T19" fmla="*/ 2 h 914"/>
                  <a:gd name="T20" fmla="*/ 384 w 1536"/>
                  <a:gd name="T21" fmla="*/ 146 h 914"/>
                  <a:gd name="T22" fmla="*/ 96 w 1536"/>
                  <a:gd name="T23" fmla="*/ 98 h 914"/>
                  <a:gd name="T24" fmla="*/ 0 w 1536"/>
                  <a:gd name="T25" fmla="*/ 290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36" h="914">
                    <a:moveTo>
                      <a:pt x="0" y="290"/>
                    </a:moveTo>
                    <a:lnTo>
                      <a:pt x="1536" y="914"/>
                    </a:lnTo>
                    <a:lnTo>
                      <a:pt x="1536" y="722"/>
                    </a:lnTo>
                    <a:lnTo>
                      <a:pt x="1536" y="674"/>
                    </a:lnTo>
                    <a:lnTo>
                      <a:pt x="1104" y="482"/>
                    </a:lnTo>
                    <a:lnTo>
                      <a:pt x="1056" y="194"/>
                    </a:lnTo>
                    <a:cubicBezTo>
                      <a:pt x="912" y="130"/>
                      <a:pt x="771" y="60"/>
                      <a:pt x="624" y="2"/>
                    </a:cubicBezTo>
                    <a:cubicBezTo>
                      <a:pt x="618" y="0"/>
                      <a:pt x="622" y="16"/>
                      <a:pt x="620" y="22"/>
                    </a:cubicBezTo>
                    <a:cubicBezTo>
                      <a:pt x="618" y="29"/>
                      <a:pt x="602" y="67"/>
                      <a:pt x="602" y="58"/>
                    </a:cubicBezTo>
                    <a:lnTo>
                      <a:pt x="624" y="2"/>
                    </a:lnTo>
                    <a:lnTo>
                      <a:pt x="384" y="146"/>
                    </a:lnTo>
                    <a:lnTo>
                      <a:pt x="96" y="98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Oval 16"/>
              <p:cNvSpPr>
                <a:spLocks noChangeArrowheads="1"/>
              </p:cNvSpPr>
              <p:nvPr/>
            </p:nvSpPr>
            <p:spPr bwMode="auto">
              <a:xfrm>
                <a:off x="4699" y="1776"/>
                <a:ext cx="191" cy="1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17"/>
              <p:cNvSpPr>
                <a:spLocks noChangeArrowheads="1"/>
              </p:cNvSpPr>
              <p:nvPr/>
            </p:nvSpPr>
            <p:spPr bwMode="auto">
              <a:xfrm>
                <a:off x="3897" y="1485"/>
                <a:ext cx="191" cy="1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18"/>
              <p:cNvSpPr>
                <a:spLocks noChangeArrowheads="1"/>
              </p:cNvSpPr>
              <p:nvPr/>
            </p:nvSpPr>
            <p:spPr bwMode="auto">
              <a:xfrm>
                <a:off x="4241" y="1331"/>
                <a:ext cx="76" cy="67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Freeform 19"/>
              <p:cNvSpPr>
                <a:spLocks/>
              </p:cNvSpPr>
              <p:nvPr/>
            </p:nvSpPr>
            <p:spPr bwMode="auto">
              <a:xfrm>
                <a:off x="4121" y="1315"/>
                <a:ext cx="320" cy="198"/>
              </a:xfrm>
              <a:custGeom>
                <a:avLst/>
                <a:gdLst>
                  <a:gd name="T0" fmla="*/ 198 w 402"/>
                  <a:gd name="T1" fmla="*/ 0 h 282"/>
                  <a:gd name="T2" fmla="*/ 158 w 402"/>
                  <a:gd name="T3" fmla="*/ 36 h 282"/>
                  <a:gd name="T4" fmla="*/ 152 w 402"/>
                  <a:gd name="T5" fmla="*/ 48 h 282"/>
                  <a:gd name="T6" fmla="*/ 140 w 402"/>
                  <a:gd name="T7" fmla="*/ 52 h 282"/>
                  <a:gd name="T8" fmla="*/ 0 w 402"/>
                  <a:gd name="T9" fmla="*/ 144 h 282"/>
                  <a:gd name="T10" fmla="*/ 322 w 402"/>
                  <a:gd name="T11" fmla="*/ 282 h 282"/>
                  <a:gd name="T12" fmla="*/ 402 w 402"/>
                  <a:gd name="T13" fmla="*/ 94 h 282"/>
                  <a:gd name="T14" fmla="*/ 198 w 402"/>
                  <a:gd name="T15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2" h="282">
                    <a:moveTo>
                      <a:pt x="198" y="0"/>
                    </a:moveTo>
                    <a:cubicBezTo>
                      <a:pt x="182" y="11"/>
                      <a:pt x="174" y="26"/>
                      <a:pt x="158" y="36"/>
                    </a:cubicBezTo>
                    <a:cubicBezTo>
                      <a:pt x="156" y="40"/>
                      <a:pt x="156" y="45"/>
                      <a:pt x="152" y="48"/>
                    </a:cubicBezTo>
                    <a:cubicBezTo>
                      <a:pt x="149" y="50"/>
                      <a:pt x="140" y="52"/>
                      <a:pt x="140" y="52"/>
                    </a:cubicBezTo>
                    <a:lnTo>
                      <a:pt x="0" y="144"/>
                    </a:lnTo>
                    <a:lnTo>
                      <a:pt x="322" y="282"/>
                    </a:lnTo>
                    <a:lnTo>
                      <a:pt x="402" y="94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 rot="2775248" flipH="1">
                <a:off x="4393" y="1399"/>
                <a:ext cx="282" cy="224"/>
              </a:xfrm>
              <a:custGeom>
                <a:avLst/>
                <a:gdLst>
                  <a:gd name="T0" fmla="*/ 198 w 402"/>
                  <a:gd name="T1" fmla="*/ 0 h 282"/>
                  <a:gd name="T2" fmla="*/ 158 w 402"/>
                  <a:gd name="T3" fmla="*/ 36 h 282"/>
                  <a:gd name="T4" fmla="*/ 152 w 402"/>
                  <a:gd name="T5" fmla="*/ 48 h 282"/>
                  <a:gd name="T6" fmla="*/ 140 w 402"/>
                  <a:gd name="T7" fmla="*/ 52 h 282"/>
                  <a:gd name="T8" fmla="*/ 0 w 402"/>
                  <a:gd name="T9" fmla="*/ 144 h 282"/>
                  <a:gd name="T10" fmla="*/ 322 w 402"/>
                  <a:gd name="T11" fmla="*/ 282 h 282"/>
                  <a:gd name="T12" fmla="*/ 402 w 402"/>
                  <a:gd name="T13" fmla="*/ 94 h 282"/>
                  <a:gd name="T14" fmla="*/ 198 w 402"/>
                  <a:gd name="T15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2" h="282">
                    <a:moveTo>
                      <a:pt x="198" y="0"/>
                    </a:moveTo>
                    <a:cubicBezTo>
                      <a:pt x="182" y="11"/>
                      <a:pt x="174" y="26"/>
                      <a:pt x="158" y="36"/>
                    </a:cubicBezTo>
                    <a:cubicBezTo>
                      <a:pt x="156" y="40"/>
                      <a:pt x="156" y="45"/>
                      <a:pt x="152" y="48"/>
                    </a:cubicBezTo>
                    <a:cubicBezTo>
                      <a:pt x="149" y="50"/>
                      <a:pt x="140" y="52"/>
                      <a:pt x="140" y="52"/>
                    </a:cubicBezTo>
                    <a:lnTo>
                      <a:pt x="0" y="144"/>
                    </a:lnTo>
                    <a:lnTo>
                      <a:pt x="322" y="282"/>
                    </a:lnTo>
                    <a:lnTo>
                      <a:pt x="402" y="94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2543676" y="4876800"/>
              <a:ext cx="1938338" cy="1016000"/>
              <a:chOff x="844" y="3072"/>
              <a:chExt cx="1221" cy="640"/>
            </a:xfrm>
          </p:grpSpPr>
          <p:sp>
            <p:nvSpPr>
              <p:cNvPr id="68" name="Freeform 23"/>
              <p:cNvSpPr>
                <a:spLocks/>
              </p:cNvSpPr>
              <p:nvPr/>
            </p:nvSpPr>
            <p:spPr bwMode="auto">
              <a:xfrm rot="-1139828">
                <a:off x="844" y="3072"/>
                <a:ext cx="1221" cy="640"/>
              </a:xfrm>
              <a:custGeom>
                <a:avLst/>
                <a:gdLst>
                  <a:gd name="T0" fmla="*/ 0 w 1536"/>
                  <a:gd name="T1" fmla="*/ 290 h 914"/>
                  <a:gd name="T2" fmla="*/ 1536 w 1536"/>
                  <a:gd name="T3" fmla="*/ 914 h 914"/>
                  <a:gd name="T4" fmla="*/ 1536 w 1536"/>
                  <a:gd name="T5" fmla="*/ 722 h 914"/>
                  <a:gd name="T6" fmla="*/ 1536 w 1536"/>
                  <a:gd name="T7" fmla="*/ 674 h 914"/>
                  <a:gd name="T8" fmla="*/ 1104 w 1536"/>
                  <a:gd name="T9" fmla="*/ 482 h 914"/>
                  <a:gd name="T10" fmla="*/ 1056 w 1536"/>
                  <a:gd name="T11" fmla="*/ 194 h 914"/>
                  <a:gd name="T12" fmla="*/ 624 w 1536"/>
                  <a:gd name="T13" fmla="*/ 2 h 914"/>
                  <a:gd name="T14" fmla="*/ 620 w 1536"/>
                  <a:gd name="T15" fmla="*/ 22 h 914"/>
                  <a:gd name="T16" fmla="*/ 602 w 1536"/>
                  <a:gd name="T17" fmla="*/ 58 h 914"/>
                  <a:gd name="T18" fmla="*/ 624 w 1536"/>
                  <a:gd name="T19" fmla="*/ 2 h 914"/>
                  <a:gd name="T20" fmla="*/ 384 w 1536"/>
                  <a:gd name="T21" fmla="*/ 146 h 914"/>
                  <a:gd name="T22" fmla="*/ 96 w 1536"/>
                  <a:gd name="T23" fmla="*/ 98 h 914"/>
                  <a:gd name="T24" fmla="*/ 0 w 1536"/>
                  <a:gd name="T25" fmla="*/ 290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36" h="914">
                    <a:moveTo>
                      <a:pt x="0" y="290"/>
                    </a:moveTo>
                    <a:lnTo>
                      <a:pt x="1536" y="914"/>
                    </a:lnTo>
                    <a:lnTo>
                      <a:pt x="1536" y="722"/>
                    </a:lnTo>
                    <a:lnTo>
                      <a:pt x="1536" y="674"/>
                    </a:lnTo>
                    <a:lnTo>
                      <a:pt x="1104" y="482"/>
                    </a:lnTo>
                    <a:lnTo>
                      <a:pt x="1056" y="194"/>
                    </a:lnTo>
                    <a:cubicBezTo>
                      <a:pt x="912" y="130"/>
                      <a:pt x="771" y="60"/>
                      <a:pt x="624" y="2"/>
                    </a:cubicBezTo>
                    <a:cubicBezTo>
                      <a:pt x="618" y="0"/>
                      <a:pt x="622" y="16"/>
                      <a:pt x="620" y="22"/>
                    </a:cubicBezTo>
                    <a:cubicBezTo>
                      <a:pt x="618" y="29"/>
                      <a:pt x="602" y="67"/>
                      <a:pt x="602" y="58"/>
                    </a:cubicBezTo>
                    <a:lnTo>
                      <a:pt x="624" y="2"/>
                    </a:lnTo>
                    <a:lnTo>
                      <a:pt x="384" y="146"/>
                    </a:lnTo>
                    <a:lnTo>
                      <a:pt x="96" y="98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Oval 24"/>
              <p:cNvSpPr>
                <a:spLocks noChangeArrowheads="1"/>
              </p:cNvSpPr>
              <p:nvPr/>
            </p:nvSpPr>
            <p:spPr bwMode="auto">
              <a:xfrm rot="-1139828">
                <a:off x="1815" y="3400"/>
                <a:ext cx="191" cy="1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25"/>
              <p:cNvSpPr>
                <a:spLocks noChangeArrowheads="1"/>
              </p:cNvSpPr>
              <p:nvPr/>
            </p:nvSpPr>
            <p:spPr bwMode="auto">
              <a:xfrm rot="-1139828">
                <a:off x="962" y="3386"/>
                <a:ext cx="191" cy="1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 rot="-1139828">
                <a:off x="1224" y="3150"/>
                <a:ext cx="76" cy="67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Freeform 27"/>
              <p:cNvSpPr>
                <a:spLocks/>
              </p:cNvSpPr>
              <p:nvPr/>
            </p:nvSpPr>
            <p:spPr bwMode="auto">
              <a:xfrm rot="-1139828">
                <a:off x="1120" y="3131"/>
                <a:ext cx="320" cy="198"/>
              </a:xfrm>
              <a:custGeom>
                <a:avLst/>
                <a:gdLst>
                  <a:gd name="T0" fmla="*/ 198 w 402"/>
                  <a:gd name="T1" fmla="*/ 0 h 282"/>
                  <a:gd name="T2" fmla="*/ 158 w 402"/>
                  <a:gd name="T3" fmla="*/ 36 h 282"/>
                  <a:gd name="T4" fmla="*/ 152 w 402"/>
                  <a:gd name="T5" fmla="*/ 48 h 282"/>
                  <a:gd name="T6" fmla="*/ 140 w 402"/>
                  <a:gd name="T7" fmla="*/ 52 h 282"/>
                  <a:gd name="T8" fmla="*/ 0 w 402"/>
                  <a:gd name="T9" fmla="*/ 144 h 282"/>
                  <a:gd name="T10" fmla="*/ 322 w 402"/>
                  <a:gd name="T11" fmla="*/ 282 h 282"/>
                  <a:gd name="T12" fmla="*/ 402 w 402"/>
                  <a:gd name="T13" fmla="*/ 94 h 282"/>
                  <a:gd name="T14" fmla="*/ 198 w 402"/>
                  <a:gd name="T15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2" h="282">
                    <a:moveTo>
                      <a:pt x="198" y="0"/>
                    </a:moveTo>
                    <a:cubicBezTo>
                      <a:pt x="182" y="11"/>
                      <a:pt x="174" y="26"/>
                      <a:pt x="158" y="36"/>
                    </a:cubicBezTo>
                    <a:cubicBezTo>
                      <a:pt x="156" y="40"/>
                      <a:pt x="156" y="45"/>
                      <a:pt x="152" y="48"/>
                    </a:cubicBezTo>
                    <a:cubicBezTo>
                      <a:pt x="149" y="50"/>
                      <a:pt x="140" y="52"/>
                      <a:pt x="140" y="52"/>
                    </a:cubicBezTo>
                    <a:lnTo>
                      <a:pt x="0" y="144"/>
                    </a:lnTo>
                    <a:lnTo>
                      <a:pt x="322" y="282"/>
                    </a:lnTo>
                    <a:lnTo>
                      <a:pt x="402" y="94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8"/>
              <p:cNvSpPr>
                <a:spLocks/>
              </p:cNvSpPr>
              <p:nvPr/>
            </p:nvSpPr>
            <p:spPr bwMode="auto">
              <a:xfrm rot="1635420" flipH="1">
                <a:off x="1410" y="3127"/>
                <a:ext cx="282" cy="224"/>
              </a:xfrm>
              <a:custGeom>
                <a:avLst/>
                <a:gdLst>
                  <a:gd name="T0" fmla="*/ 198 w 402"/>
                  <a:gd name="T1" fmla="*/ 0 h 282"/>
                  <a:gd name="T2" fmla="*/ 158 w 402"/>
                  <a:gd name="T3" fmla="*/ 36 h 282"/>
                  <a:gd name="T4" fmla="*/ 152 w 402"/>
                  <a:gd name="T5" fmla="*/ 48 h 282"/>
                  <a:gd name="T6" fmla="*/ 140 w 402"/>
                  <a:gd name="T7" fmla="*/ 52 h 282"/>
                  <a:gd name="T8" fmla="*/ 0 w 402"/>
                  <a:gd name="T9" fmla="*/ 144 h 282"/>
                  <a:gd name="T10" fmla="*/ 322 w 402"/>
                  <a:gd name="T11" fmla="*/ 282 h 282"/>
                  <a:gd name="T12" fmla="*/ 402 w 402"/>
                  <a:gd name="T13" fmla="*/ 94 h 282"/>
                  <a:gd name="T14" fmla="*/ 198 w 402"/>
                  <a:gd name="T15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2" h="282">
                    <a:moveTo>
                      <a:pt x="198" y="0"/>
                    </a:moveTo>
                    <a:cubicBezTo>
                      <a:pt x="182" y="11"/>
                      <a:pt x="174" y="26"/>
                      <a:pt x="158" y="36"/>
                    </a:cubicBezTo>
                    <a:cubicBezTo>
                      <a:pt x="156" y="40"/>
                      <a:pt x="156" y="45"/>
                      <a:pt x="152" y="48"/>
                    </a:cubicBezTo>
                    <a:cubicBezTo>
                      <a:pt x="149" y="50"/>
                      <a:pt x="140" y="52"/>
                      <a:pt x="140" y="52"/>
                    </a:cubicBezTo>
                    <a:lnTo>
                      <a:pt x="0" y="144"/>
                    </a:lnTo>
                    <a:lnTo>
                      <a:pt x="322" y="282"/>
                    </a:lnTo>
                    <a:lnTo>
                      <a:pt x="402" y="94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 rot="-1139828">
              <a:off x="1721351" y="3295066"/>
              <a:ext cx="3330575" cy="12128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2551614" y="3118853"/>
              <a:ext cx="1938337" cy="1016000"/>
              <a:chOff x="841" y="1392"/>
              <a:chExt cx="1221" cy="640"/>
            </a:xfrm>
          </p:grpSpPr>
          <p:sp>
            <p:nvSpPr>
              <p:cNvPr id="62" name="Freeform 31"/>
              <p:cNvSpPr>
                <a:spLocks/>
              </p:cNvSpPr>
              <p:nvPr/>
            </p:nvSpPr>
            <p:spPr bwMode="auto">
              <a:xfrm rot="-1139828">
                <a:off x="841" y="1392"/>
                <a:ext cx="1221" cy="640"/>
              </a:xfrm>
              <a:custGeom>
                <a:avLst/>
                <a:gdLst>
                  <a:gd name="T0" fmla="*/ 0 w 1536"/>
                  <a:gd name="T1" fmla="*/ 290 h 914"/>
                  <a:gd name="T2" fmla="*/ 1536 w 1536"/>
                  <a:gd name="T3" fmla="*/ 914 h 914"/>
                  <a:gd name="T4" fmla="*/ 1536 w 1536"/>
                  <a:gd name="T5" fmla="*/ 722 h 914"/>
                  <a:gd name="T6" fmla="*/ 1536 w 1536"/>
                  <a:gd name="T7" fmla="*/ 674 h 914"/>
                  <a:gd name="T8" fmla="*/ 1104 w 1536"/>
                  <a:gd name="T9" fmla="*/ 482 h 914"/>
                  <a:gd name="T10" fmla="*/ 1056 w 1536"/>
                  <a:gd name="T11" fmla="*/ 194 h 914"/>
                  <a:gd name="T12" fmla="*/ 624 w 1536"/>
                  <a:gd name="T13" fmla="*/ 2 h 914"/>
                  <a:gd name="T14" fmla="*/ 620 w 1536"/>
                  <a:gd name="T15" fmla="*/ 22 h 914"/>
                  <a:gd name="T16" fmla="*/ 602 w 1536"/>
                  <a:gd name="T17" fmla="*/ 58 h 914"/>
                  <a:gd name="T18" fmla="*/ 624 w 1536"/>
                  <a:gd name="T19" fmla="*/ 2 h 914"/>
                  <a:gd name="T20" fmla="*/ 384 w 1536"/>
                  <a:gd name="T21" fmla="*/ 146 h 914"/>
                  <a:gd name="T22" fmla="*/ 96 w 1536"/>
                  <a:gd name="T23" fmla="*/ 98 h 914"/>
                  <a:gd name="T24" fmla="*/ 0 w 1536"/>
                  <a:gd name="T25" fmla="*/ 290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36" h="914">
                    <a:moveTo>
                      <a:pt x="0" y="290"/>
                    </a:moveTo>
                    <a:lnTo>
                      <a:pt x="1536" y="914"/>
                    </a:lnTo>
                    <a:lnTo>
                      <a:pt x="1536" y="722"/>
                    </a:lnTo>
                    <a:lnTo>
                      <a:pt x="1536" y="674"/>
                    </a:lnTo>
                    <a:lnTo>
                      <a:pt x="1104" y="482"/>
                    </a:lnTo>
                    <a:lnTo>
                      <a:pt x="1056" y="194"/>
                    </a:lnTo>
                    <a:cubicBezTo>
                      <a:pt x="912" y="130"/>
                      <a:pt x="771" y="60"/>
                      <a:pt x="624" y="2"/>
                    </a:cubicBezTo>
                    <a:cubicBezTo>
                      <a:pt x="618" y="0"/>
                      <a:pt x="622" y="16"/>
                      <a:pt x="620" y="22"/>
                    </a:cubicBezTo>
                    <a:cubicBezTo>
                      <a:pt x="618" y="29"/>
                      <a:pt x="602" y="67"/>
                      <a:pt x="602" y="58"/>
                    </a:cubicBezTo>
                    <a:lnTo>
                      <a:pt x="624" y="2"/>
                    </a:lnTo>
                    <a:lnTo>
                      <a:pt x="384" y="146"/>
                    </a:lnTo>
                    <a:lnTo>
                      <a:pt x="96" y="98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32"/>
              <p:cNvSpPr>
                <a:spLocks noChangeArrowheads="1"/>
              </p:cNvSpPr>
              <p:nvPr/>
            </p:nvSpPr>
            <p:spPr bwMode="auto">
              <a:xfrm rot="-1139828">
                <a:off x="1812" y="1720"/>
                <a:ext cx="191" cy="1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33"/>
              <p:cNvSpPr>
                <a:spLocks noChangeArrowheads="1"/>
              </p:cNvSpPr>
              <p:nvPr/>
            </p:nvSpPr>
            <p:spPr bwMode="auto">
              <a:xfrm rot="-1139828">
                <a:off x="959" y="1706"/>
                <a:ext cx="191" cy="1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34"/>
              <p:cNvSpPr>
                <a:spLocks noChangeArrowheads="1"/>
              </p:cNvSpPr>
              <p:nvPr/>
            </p:nvSpPr>
            <p:spPr bwMode="auto">
              <a:xfrm rot="-1139828">
                <a:off x="1221" y="1470"/>
                <a:ext cx="76" cy="67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35"/>
              <p:cNvSpPr>
                <a:spLocks/>
              </p:cNvSpPr>
              <p:nvPr/>
            </p:nvSpPr>
            <p:spPr bwMode="auto">
              <a:xfrm rot="-1139828">
                <a:off x="1117" y="1451"/>
                <a:ext cx="320" cy="198"/>
              </a:xfrm>
              <a:custGeom>
                <a:avLst/>
                <a:gdLst>
                  <a:gd name="T0" fmla="*/ 198 w 402"/>
                  <a:gd name="T1" fmla="*/ 0 h 282"/>
                  <a:gd name="T2" fmla="*/ 158 w 402"/>
                  <a:gd name="T3" fmla="*/ 36 h 282"/>
                  <a:gd name="T4" fmla="*/ 152 w 402"/>
                  <a:gd name="T5" fmla="*/ 48 h 282"/>
                  <a:gd name="T6" fmla="*/ 140 w 402"/>
                  <a:gd name="T7" fmla="*/ 52 h 282"/>
                  <a:gd name="T8" fmla="*/ 0 w 402"/>
                  <a:gd name="T9" fmla="*/ 144 h 282"/>
                  <a:gd name="T10" fmla="*/ 322 w 402"/>
                  <a:gd name="T11" fmla="*/ 282 h 282"/>
                  <a:gd name="T12" fmla="*/ 402 w 402"/>
                  <a:gd name="T13" fmla="*/ 94 h 282"/>
                  <a:gd name="T14" fmla="*/ 198 w 402"/>
                  <a:gd name="T15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2" h="282">
                    <a:moveTo>
                      <a:pt x="198" y="0"/>
                    </a:moveTo>
                    <a:cubicBezTo>
                      <a:pt x="182" y="11"/>
                      <a:pt x="174" y="26"/>
                      <a:pt x="158" y="36"/>
                    </a:cubicBezTo>
                    <a:cubicBezTo>
                      <a:pt x="156" y="40"/>
                      <a:pt x="156" y="45"/>
                      <a:pt x="152" y="48"/>
                    </a:cubicBezTo>
                    <a:cubicBezTo>
                      <a:pt x="149" y="50"/>
                      <a:pt x="140" y="52"/>
                      <a:pt x="140" y="52"/>
                    </a:cubicBezTo>
                    <a:lnTo>
                      <a:pt x="0" y="144"/>
                    </a:lnTo>
                    <a:lnTo>
                      <a:pt x="322" y="282"/>
                    </a:lnTo>
                    <a:lnTo>
                      <a:pt x="402" y="94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6"/>
              <p:cNvSpPr>
                <a:spLocks/>
              </p:cNvSpPr>
              <p:nvPr/>
            </p:nvSpPr>
            <p:spPr bwMode="auto">
              <a:xfrm rot="1635420" flipH="1">
                <a:off x="1407" y="1447"/>
                <a:ext cx="282" cy="224"/>
              </a:xfrm>
              <a:custGeom>
                <a:avLst/>
                <a:gdLst>
                  <a:gd name="T0" fmla="*/ 198 w 402"/>
                  <a:gd name="T1" fmla="*/ 0 h 282"/>
                  <a:gd name="T2" fmla="*/ 158 w 402"/>
                  <a:gd name="T3" fmla="*/ 36 h 282"/>
                  <a:gd name="T4" fmla="*/ 152 w 402"/>
                  <a:gd name="T5" fmla="*/ 48 h 282"/>
                  <a:gd name="T6" fmla="*/ 140 w 402"/>
                  <a:gd name="T7" fmla="*/ 52 h 282"/>
                  <a:gd name="T8" fmla="*/ 0 w 402"/>
                  <a:gd name="T9" fmla="*/ 144 h 282"/>
                  <a:gd name="T10" fmla="*/ 322 w 402"/>
                  <a:gd name="T11" fmla="*/ 282 h 282"/>
                  <a:gd name="T12" fmla="*/ 402 w 402"/>
                  <a:gd name="T13" fmla="*/ 94 h 282"/>
                  <a:gd name="T14" fmla="*/ 198 w 402"/>
                  <a:gd name="T15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2" h="282">
                    <a:moveTo>
                      <a:pt x="198" y="0"/>
                    </a:moveTo>
                    <a:cubicBezTo>
                      <a:pt x="182" y="11"/>
                      <a:pt x="174" y="26"/>
                      <a:pt x="158" y="36"/>
                    </a:cubicBezTo>
                    <a:cubicBezTo>
                      <a:pt x="156" y="40"/>
                      <a:pt x="156" y="45"/>
                      <a:pt x="152" y="48"/>
                    </a:cubicBezTo>
                    <a:cubicBezTo>
                      <a:pt x="149" y="50"/>
                      <a:pt x="140" y="52"/>
                      <a:pt x="140" y="52"/>
                    </a:cubicBezTo>
                    <a:lnTo>
                      <a:pt x="0" y="144"/>
                    </a:lnTo>
                    <a:lnTo>
                      <a:pt x="322" y="282"/>
                    </a:lnTo>
                    <a:lnTo>
                      <a:pt x="402" y="94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8094663" y="3568116"/>
              <a:ext cx="490537" cy="438150"/>
            </a:xfrm>
            <a:custGeom>
              <a:avLst/>
              <a:gdLst>
                <a:gd name="T0" fmla="*/ 127 w 309"/>
                <a:gd name="T1" fmla="*/ 10 h 276"/>
                <a:gd name="T2" fmla="*/ 106 w 309"/>
                <a:gd name="T3" fmla="*/ 17 h 276"/>
                <a:gd name="T4" fmla="*/ 92 w 309"/>
                <a:gd name="T5" fmla="*/ 60 h 276"/>
                <a:gd name="T6" fmla="*/ 56 w 309"/>
                <a:gd name="T7" fmla="*/ 109 h 276"/>
                <a:gd name="T8" fmla="*/ 28 w 309"/>
                <a:gd name="T9" fmla="*/ 172 h 276"/>
                <a:gd name="T10" fmla="*/ 21 w 309"/>
                <a:gd name="T11" fmla="*/ 151 h 276"/>
                <a:gd name="T12" fmla="*/ 148 w 309"/>
                <a:gd name="T13" fmla="*/ 235 h 276"/>
                <a:gd name="T14" fmla="*/ 190 w 309"/>
                <a:gd name="T15" fmla="*/ 221 h 276"/>
                <a:gd name="T16" fmla="*/ 211 w 309"/>
                <a:gd name="T17" fmla="*/ 214 h 276"/>
                <a:gd name="T18" fmla="*/ 232 w 309"/>
                <a:gd name="T19" fmla="*/ 221 h 276"/>
                <a:gd name="T20" fmla="*/ 246 w 309"/>
                <a:gd name="T21" fmla="*/ 242 h 276"/>
                <a:gd name="T22" fmla="*/ 274 w 309"/>
                <a:gd name="T23" fmla="*/ 200 h 276"/>
                <a:gd name="T24" fmla="*/ 295 w 309"/>
                <a:gd name="T25" fmla="*/ 130 h 276"/>
                <a:gd name="T26" fmla="*/ 309 w 309"/>
                <a:gd name="T27" fmla="*/ 88 h 276"/>
                <a:gd name="T28" fmla="*/ 162 w 309"/>
                <a:gd name="T29" fmla="*/ 38 h 276"/>
                <a:gd name="T30" fmla="*/ 148 w 309"/>
                <a:gd name="T31" fmla="*/ 17 h 276"/>
                <a:gd name="T32" fmla="*/ 134 w 309"/>
                <a:gd name="T33" fmla="*/ 38 h 276"/>
                <a:gd name="T34" fmla="*/ 127 w 309"/>
                <a:gd name="T35" fmla="*/ 1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" h="276">
                  <a:moveTo>
                    <a:pt x="127" y="10"/>
                  </a:moveTo>
                  <a:cubicBezTo>
                    <a:pt x="120" y="12"/>
                    <a:pt x="110" y="11"/>
                    <a:pt x="106" y="17"/>
                  </a:cubicBezTo>
                  <a:cubicBezTo>
                    <a:pt x="97" y="29"/>
                    <a:pt x="100" y="47"/>
                    <a:pt x="92" y="60"/>
                  </a:cubicBezTo>
                  <a:cubicBezTo>
                    <a:pt x="71" y="91"/>
                    <a:pt x="83" y="74"/>
                    <a:pt x="56" y="109"/>
                  </a:cubicBezTo>
                  <a:cubicBezTo>
                    <a:pt x="52" y="137"/>
                    <a:pt x="54" y="179"/>
                    <a:pt x="28" y="172"/>
                  </a:cubicBezTo>
                  <a:cubicBezTo>
                    <a:pt x="21" y="170"/>
                    <a:pt x="23" y="158"/>
                    <a:pt x="21" y="151"/>
                  </a:cubicBezTo>
                  <a:cubicBezTo>
                    <a:pt x="0" y="276"/>
                    <a:pt x="7" y="243"/>
                    <a:pt x="148" y="235"/>
                  </a:cubicBezTo>
                  <a:cubicBezTo>
                    <a:pt x="162" y="230"/>
                    <a:pt x="176" y="226"/>
                    <a:pt x="190" y="221"/>
                  </a:cubicBezTo>
                  <a:cubicBezTo>
                    <a:pt x="197" y="219"/>
                    <a:pt x="211" y="214"/>
                    <a:pt x="211" y="214"/>
                  </a:cubicBezTo>
                  <a:cubicBezTo>
                    <a:pt x="218" y="216"/>
                    <a:pt x="226" y="216"/>
                    <a:pt x="232" y="221"/>
                  </a:cubicBezTo>
                  <a:cubicBezTo>
                    <a:pt x="239" y="226"/>
                    <a:pt x="238" y="246"/>
                    <a:pt x="246" y="242"/>
                  </a:cubicBezTo>
                  <a:cubicBezTo>
                    <a:pt x="261" y="234"/>
                    <a:pt x="274" y="200"/>
                    <a:pt x="274" y="200"/>
                  </a:cubicBezTo>
                  <a:cubicBezTo>
                    <a:pt x="285" y="158"/>
                    <a:pt x="278" y="181"/>
                    <a:pt x="295" y="130"/>
                  </a:cubicBezTo>
                  <a:cubicBezTo>
                    <a:pt x="300" y="116"/>
                    <a:pt x="309" y="88"/>
                    <a:pt x="309" y="88"/>
                  </a:cubicBezTo>
                  <a:cubicBezTo>
                    <a:pt x="295" y="0"/>
                    <a:pt x="264" y="32"/>
                    <a:pt x="162" y="38"/>
                  </a:cubicBezTo>
                  <a:cubicBezTo>
                    <a:pt x="157" y="31"/>
                    <a:pt x="156" y="17"/>
                    <a:pt x="148" y="17"/>
                  </a:cubicBezTo>
                  <a:cubicBezTo>
                    <a:pt x="140" y="17"/>
                    <a:pt x="142" y="41"/>
                    <a:pt x="134" y="38"/>
                  </a:cubicBezTo>
                  <a:cubicBezTo>
                    <a:pt x="125" y="35"/>
                    <a:pt x="129" y="19"/>
                    <a:pt x="127" y="10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auto">
            <a:xfrm rot="-1150740">
              <a:off x="8153400" y="5616575"/>
              <a:ext cx="74613" cy="76200"/>
            </a:xfrm>
            <a:custGeom>
              <a:avLst/>
              <a:gdLst>
                <a:gd name="T0" fmla="*/ 0 w 47"/>
                <a:gd name="T1" fmla="*/ 8 h 48"/>
                <a:gd name="T2" fmla="*/ 28 w 47"/>
                <a:gd name="T3" fmla="*/ 34 h 48"/>
                <a:gd name="T4" fmla="*/ 30 w 47"/>
                <a:gd name="T5" fmla="*/ 46 h 48"/>
                <a:gd name="T6" fmla="*/ 42 w 47"/>
                <a:gd name="T7" fmla="*/ 42 h 48"/>
                <a:gd name="T8" fmla="*/ 28 w 47"/>
                <a:gd name="T9" fmla="*/ 10 h 48"/>
                <a:gd name="T10" fmla="*/ 18 w 47"/>
                <a:gd name="T11" fmla="*/ 12 h 48"/>
                <a:gd name="T12" fmla="*/ 0 w 47"/>
                <a:gd name="T13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8">
                  <a:moveTo>
                    <a:pt x="0" y="8"/>
                  </a:moveTo>
                  <a:cubicBezTo>
                    <a:pt x="6" y="27"/>
                    <a:pt x="8" y="31"/>
                    <a:pt x="28" y="34"/>
                  </a:cubicBezTo>
                  <a:cubicBezTo>
                    <a:pt x="29" y="38"/>
                    <a:pt x="26" y="44"/>
                    <a:pt x="30" y="46"/>
                  </a:cubicBezTo>
                  <a:cubicBezTo>
                    <a:pt x="34" y="48"/>
                    <a:pt x="40" y="46"/>
                    <a:pt x="42" y="42"/>
                  </a:cubicBezTo>
                  <a:cubicBezTo>
                    <a:pt x="47" y="33"/>
                    <a:pt x="35" y="14"/>
                    <a:pt x="28" y="10"/>
                  </a:cubicBezTo>
                  <a:cubicBezTo>
                    <a:pt x="25" y="0"/>
                    <a:pt x="21" y="4"/>
                    <a:pt x="18" y="12"/>
                  </a:cubicBezTo>
                  <a:cubicBezTo>
                    <a:pt x="15" y="11"/>
                    <a:pt x="0" y="7"/>
                    <a:pt x="0" y="8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 rot="-1150740">
              <a:off x="8302625" y="5621338"/>
              <a:ext cx="74613" cy="76200"/>
            </a:xfrm>
            <a:custGeom>
              <a:avLst/>
              <a:gdLst>
                <a:gd name="T0" fmla="*/ 0 w 47"/>
                <a:gd name="T1" fmla="*/ 8 h 48"/>
                <a:gd name="T2" fmla="*/ 28 w 47"/>
                <a:gd name="T3" fmla="*/ 34 h 48"/>
                <a:gd name="T4" fmla="*/ 30 w 47"/>
                <a:gd name="T5" fmla="*/ 46 h 48"/>
                <a:gd name="T6" fmla="*/ 42 w 47"/>
                <a:gd name="T7" fmla="*/ 42 h 48"/>
                <a:gd name="T8" fmla="*/ 28 w 47"/>
                <a:gd name="T9" fmla="*/ 10 h 48"/>
                <a:gd name="T10" fmla="*/ 18 w 47"/>
                <a:gd name="T11" fmla="*/ 12 h 48"/>
                <a:gd name="T12" fmla="*/ 0 w 47"/>
                <a:gd name="T13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8">
                  <a:moveTo>
                    <a:pt x="0" y="8"/>
                  </a:moveTo>
                  <a:cubicBezTo>
                    <a:pt x="6" y="27"/>
                    <a:pt x="8" y="31"/>
                    <a:pt x="28" y="34"/>
                  </a:cubicBezTo>
                  <a:cubicBezTo>
                    <a:pt x="29" y="38"/>
                    <a:pt x="26" y="44"/>
                    <a:pt x="30" y="46"/>
                  </a:cubicBezTo>
                  <a:cubicBezTo>
                    <a:pt x="34" y="48"/>
                    <a:pt x="40" y="46"/>
                    <a:pt x="42" y="42"/>
                  </a:cubicBezTo>
                  <a:cubicBezTo>
                    <a:pt x="47" y="33"/>
                    <a:pt x="35" y="14"/>
                    <a:pt x="28" y="10"/>
                  </a:cubicBezTo>
                  <a:cubicBezTo>
                    <a:pt x="25" y="0"/>
                    <a:pt x="21" y="4"/>
                    <a:pt x="18" y="12"/>
                  </a:cubicBezTo>
                  <a:cubicBezTo>
                    <a:pt x="15" y="11"/>
                    <a:pt x="0" y="7"/>
                    <a:pt x="0" y="8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40"/>
            <p:cNvSpPr>
              <a:spLocks/>
            </p:cNvSpPr>
            <p:nvPr/>
          </p:nvSpPr>
          <p:spPr bwMode="auto">
            <a:xfrm rot="-1150740">
              <a:off x="8461375" y="5622925"/>
              <a:ext cx="74613" cy="76200"/>
            </a:xfrm>
            <a:custGeom>
              <a:avLst/>
              <a:gdLst>
                <a:gd name="T0" fmla="*/ 0 w 47"/>
                <a:gd name="T1" fmla="*/ 8 h 48"/>
                <a:gd name="T2" fmla="*/ 28 w 47"/>
                <a:gd name="T3" fmla="*/ 34 h 48"/>
                <a:gd name="T4" fmla="*/ 30 w 47"/>
                <a:gd name="T5" fmla="*/ 46 h 48"/>
                <a:gd name="T6" fmla="*/ 42 w 47"/>
                <a:gd name="T7" fmla="*/ 42 h 48"/>
                <a:gd name="T8" fmla="*/ 28 w 47"/>
                <a:gd name="T9" fmla="*/ 10 h 48"/>
                <a:gd name="T10" fmla="*/ 18 w 47"/>
                <a:gd name="T11" fmla="*/ 12 h 48"/>
                <a:gd name="T12" fmla="*/ 0 w 47"/>
                <a:gd name="T13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8">
                  <a:moveTo>
                    <a:pt x="0" y="8"/>
                  </a:moveTo>
                  <a:cubicBezTo>
                    <a:pt x="6" y="27"/>
                    <a:pt x="8" y="31"/>
                    <a:pt x="28" y="34"/>
                  </a:cubicBezTo>
                  <a:cubicBezTo>
                    <a:pt x="29" y="38"/>
                    <a:pt x="26" y="44"/>
                    <a:pt x="30" y="46"/>
                  </a:cubicBezTo>
                  <a:cubicBezTo>
                    <a:pt x="34" y="48"/>
                    <a:pt x="40" y="46"/>
                    <a:pt x="42" y="42"/>
                  </a:cubicBezTo>
                  <a:cubicBezTo>
                    <a:pt x="47" y="33"/>
                    <a:pt x="35" y="14"/>
                    <a:pt x="28" y="10"/>
                  </a:cubicBezTo>
                  <a:cubicBezTo>
                    <a:pt x="25" y="0"/>
                    <a:pt x="21" y="4"/>
                    <a:pt x="18" y="12"/>
                  </a:cubicBezTo>
                  <a:cubicBezTo>
                    <a:pt x="15" y="11"/>
                    <a:pt x="0" y="7"/>
                    <a:pt x="0" y="8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41"/>
            <p:cNvSpPr>
              <a:spLocks noChangeArrowheads="1"/>
            </p:cNvSpPr>
            <p:nvPr/>
          </p:nvSpPr>
          <p:spPr bwMode="auto">
            <a:xfrm>
              <a:off x="2375401" y="3182353"/>
              <a:ext cx="123825" cy="1714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 flipH="1">
              <a:off x="2362701" y="3360153"/>
              <a:ext cx="57150" cy="234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>
              <a:off x="2362701" y="3595103"/>
              <a:ext cx="114300" cy="130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 flipH="1">
              <a:off x="2429376" y="3722103"/>
              <a:ext cx="47625" cy="174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 flipH="1">
              <a:off x="2299201" y="3591928"/>
              <a:ext cx="60325" cy="165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 flipH="1">
              <a:off x="2194426" y="3753853"/>
              <a:ext cx="107950" cy="127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>
              <a:off x="2400801" y="3433178"/>
              <a:ext cx="177800" cy="92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48"/>
            <p:cNvGrpSpPr>
              <a:grpSpLocks/>
            </p:cNvGrpSpPr>
            <p:nvPr/>
          </p:nvGrpSpPr>
          <p:grpSpPr bwMode="auto">
            <a:xfrm>
              <a:off x="2203951" y="4933950"/>
              <a:ext cx="384175" cy="714375"/>
              <a:chOff x="616" y="1432"/>
              <a:chExt cx="242" cy="450"/>
            </a:xfrm>
          </p:grpSpPr>
          <p:sp>
            <p:nvSpPr>
              <p:cNvPr id="55" name="Oval 49"/>
              <p:cNvSpPr>
                <a:spLocks noChangeArrowheads="1"/>
              </p:cNvSpPr>
              <p:nvPr/>
            </p:nvSpPr>
            <p:spPr bwMode="auto">
              <a:xfrm>
                <a:off x="730" y="1432"/>
                <a:ext cx="78" cy="10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50"/>
              <p:cNvSpPr>
                <a:spLocks noChangeShapeType="1"/>
              </p:cNvSpPr>
              <p:nvPr/>
            </p:nvSpPr>
            <p:spPr bwMode="auto">
              <a:xfrm flipH="1">
                <a:off x="722" y="1544"/>
                <a:ext cx="36" cy="1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51"/>
              <p:cNvSpPr>
                <a:spLocks noChangeShapeType="1"/>
              </p:cNvSpPr>
              <p:nvPr/>
            </p:nvSpPr>
            <p:spPr bwMode="auto">
              <a:xfrm>
                <a:off x="722" y="1692"/>
                <a:ext cx="72" cy="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52"/>
              <p:cNvSpPr>
                <a:spLocks noChangeShapeType="1"/>
              </p:cNvSpPr>
              <p:nvPr/>
            </p:nvSpPr>
            <p:spPr bwMode="auto">
              <a:xfrm flipH="1">
                <a:off x="764" y="1772"/>
                <a:ext cx="30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53"/>
              <p:cNvSpPr>
                <a:spLocks noChangeShapeType="1"/>
              </p:cNvSpPr>
              <p:nvPr/>
            </p:nvSpPr>
            <p:spPr bwMode="auto">
              <a:xfrm flipH="1">
                <a:off x="682" y="1690"/>
                <a:ext cx="38" cy="1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54"/>
              <p:cNvSpPr>
                <a:spLocks noChangeShapeType="1"/>
              </p:cNvSpPr>
              <p:nvPr/>
            </p:nvSpPr>
            <p:spPr bwMode="auto">
              <a:xfrm flipH="1">
                <a:off x="616" y="1792"/>
                <a:ext cx="68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55"/>
              <p:cNvSpPr>
                <a:spLocks noChangeShapeType="1"/>
              </p:cNvSpPr>
              <p:nvPr/>
            </p:nvSpPr>
            <p:spPr bwMode="auto">
              <a:xfrm>
                <a:off x="746" y="1590"/>
                <a:ext cx="112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56"/>
            <p:cNvGrpSpPr>
              <a:grpSpLocks/>
            </p:cNvGrpSpPr>
            <p:nvPr/>
          </p:nvGrpSpPr>
          <p:grpSpPr bwMode="auto">
            <a:xfrm>
              <a:off x="2003926" y="4930775"/>
              <a:ext cx="384175" cy="714375"/>
              <a:chOff x="616" y="1432"/>
              <a:chExt cx="242" cy="450"/>
            </a:xfrm>
          </p:grpSpPr>
          <p:sp>
            <p:nvSpPr>
              <p:cNvPr id="48" name="Oval 57"/>
              <p:cNvSpPr>
                <a:spLocks noChangeArrowheads="1"/>
              </p:cNvSpPr>
              <p:nvPr/>
            </p:nvSpPr>
            <p:spPr bwMode="auto">
              <a:xfrm>
                <a:off x="730" y="1432"/>
                <a:ext cx="78" cy="10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58"/>
              <p:cNvSpPr>
                <a:spLocks noChangeShapeType="1"/>
              </p:cNvSpPr>
              <p:nvPr/>
            </p:nvSpPr>
            <p:spPr bwMode="auto">
              <a:xfrm flipH="1">
                <a:off x="722" y="1544"/>
                <a:ext cx="36" cy="1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59"/>
              <p:cNvSpPr>
                <a:spLocks noChangeShapeType="1"/>
              </p:cNvSpPr>
              <p:nvPr/>
            </p:nvSpPr>
            <p:spPr bwMode="auto">
              <a:xfrm>
                <a:off x="722" y="1692"/>
                <a:ext cx="72" cy="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0"/>
              <p:cNvSpPr>
                <a:spLocks noChangeShapeType="1"/>
              </p:cNvSpPr>
              <p:nvPr/>
            </p:nvSpPr>
            <p:spPr bwMode="auto">
              <a:xfrm flipH="1">
                <a:off x="764" y="1772"/>
                <a:ext cx="30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61"/>
              <p:cNvSpPr>
                <a:spLocks noChangeShapeType="1"/>
              </p:cNvSpPr>
              <p:nvPr/>
            </p:nvSpPr>
            <p:spPr bwMode="auto">
              <a:xfrm flipH="1">
                <a:off x="682" y="1690"/>
                <a:ext cx="38" cy="1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62"/>
              <p:cNvSpPr>
                <a:spLocks noChangeShapeType="1"/>
              </p:cNvSpPr>
              <p:nvPr/>
            </p:nvSpPr>
            <p:spPr bwMode="auto">
              <a:xfrm flipH="1">
                <a:off x="616" y="1792"/>
                <a:ext cx="68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63"/>
              <p:cNvSpPr>
                <a:spLocks noChangeShapeType="1"/>
              </p:cNvSpPr>
              <p:nvPr/>
            </p:nvSpPr>
            <p:spPr bwMode="auto">
              <a:xfrm>
                <a:off x="746" y="1590"/>
                <a:ext cx="112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64"/>
            <p:cNvGrpSpPr>
              <a:grpSpLocks/>
            </p:cNvGrpSpPr>
            <p:nvPr/>
          </p:nvGrpSpPr>
          <p:grpSpPr bwMode="auto">
            <a:xfrm>
              <a:off x="1800726" y="4930775"/>
              <a:ext cx="384175" cy="714375"/>
              <a:chOff x="616" y="1432"/>
              <a:chExt cx="242" cy="450"/>
            </a:xfrm>
          </p:grpSpPr>
          <p:sp>
            <p:nvSpPr>
              <p:cNvPr id="41" name="Oval 65"/>
              <p:cNvSpPr>
                <a:spLocks noChangeArrowheads="1"/>
              </p:cNvSpPr>
              <p:nvPr/>
            </p:nvSpPr>
            <p:spPr bwMode="auto">
              <a:xfrm>
                <a:off x="730" y="1432"/>
                <a:ext cx="78" cy="10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66"/>
              <p:cNvSpPr>
                <a:spLocks noChangeShapeType="1"/>
              </p:cNvSpPr>
              <p:nvPr/>
            </p:nvSpPr>
            <p:spPr bwMode="auto">
              <a:xfrm flipH="1">
                <a:off x="722" y="1544"/>
                <a:ext cx="36" cy="1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67"/>
              <p:cNvSpPr>
                <a:spLocks noChangeShapeType="1"/>
              </p:cNvSpPr>
              <p:nvPr/>
            </p:nvSpPr>
            <p:spPr bwMode="auto">
              <a:xfrm>
                <a:off x="722" y="1692"/>
                <a:ext cx="72" cy="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68"/>
              <p:cNvSpPr>
                <a:spLocks noChangeShapeType="1"/>
              </p:cNvSpPr>
              <p:nvPr/>
            </p:nvSpPr>
            <p:spPr bwMode="auto">
              <a:xfrm flipH="1">
                <a:off x="764" y="1772"/>
                <a:ext cx="30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69"/>
              <p:cNvSpPr>
                <a:spLocks noChangeShapeType="1"/>
              </p:cNvSpPr>
              <p:nvPr/>
            </p:nvSpPr>
            <p:spPr bwMode="auto">
              <a:xfrm flipH="1">
                <a:off x="682" y="1690"/>
                <a:ext cx="38" cy="1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70"/>
              <p:cNvSpPr>
                <a:spLocks noChangeShapeType="1"/>
              </p:cNvSpPr>
              <p:nvPr/>
            </p:nvSpPr>
            <p:spPr bwMode="auto">
              <a:xfrm flipH="1">
                <a:off x="616" y="1792"/>
                <a:ext cx="68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71"/>
              <p:cNvSpPr>
                <a:spLocks noChangeShapeType="1"/>
              </p:cNvSpPr>
              <p:nvPr/>
            </p:nvSpPr>
            <p:spPr bwMode="auto">
              <a:xfrm>
                <a:off x="746" y="1590"/>
                <a:ext cx="112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72"/>
            <p:cNvGrpSpPr>
              <a:grpSpLocks/>
            </p:cNvGrpSpPr>
            <p:nvPr/>
          </p:nvGrpSpPr>
          <p:grpSpPr bwMode="auto">
            <a:xfrm>
              <a:off x="1594351" y="4930775"/>
              <a:ext cx="384175" cy="714375"/>
              <a:chOff x="616" y="1432"/>
              <a:chExt cx="242" cy="450"/>
            </a:xfrm>
          </p:grpSpPr>
          <p:sp>
            <p:nvSpPr>
              <p:cNvPr id="34" name="Oval 73"/>
              <p:cNvSpPr>
                <a:spLocks noChangeArrowheads="1"/>
              </p:cNvSpPr>
              <p:nvPr/>
            </p:nvSpPr>
            <p:spPr bwMode="auto">
              <a:xfrm>
                <a:off x="730" y="1432"/>
                <a:ext cx="78" cy="10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74"/>
              <p:cNvSpPr>
                <a:spLocks noChangeShapeType="1"/>
              </p:cNvSpPr>
              <p:nvPr/>
            </p:nvSpPr>
            <p:spPr bwMode="auto">
              <a:xfrm flipH="1">
                <a:off x="722" y="1544"/>
                <a:ext cx="36" cy="1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75"/>
              <p:cNvSpPr>
                <a:spLocks noChangeShapeType="1"/>
              </p:cNvSpPr>
              <p:nvPr/>
            </p:nvSpPr>
            <p:spPr bwMode="auto">
              <a:xfrm>
                <a:off x="722" y="1692"/>
                <a:ext cx="72" cy="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76"/>
              <p:cNvSpPr>
                <a:spLocks noChangeShapeType="1"/>
              </p:cNvSpPr>
              <p:nvPr/>
            </p:nvSpPr>
            <p:spPr bwMode="auto">
              <a:xfrm flipH="1">
                <a:off x="764" y="1772"/>
                <a:ext cx="30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77"/>
              <p:cNvSpPr>
                <a:spLocks noChangeShapeType="1"/>
              </p:cNvSpPr>
              <p:nvPr/>
            </p:nvSpPr>
            <p:spPr bwMode="auto">
              <a:xfrm flipH="1">
                <a:off x="682" y="1690"/>
                <a:ext cx="38" cy="1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78"/>
              <p:cNvSpPr>
                <a:spLocks noChangeShapeType="1"/>
              </p:cNvSpPr>
              <p:nvPr/>
            </p:nvSpPr>
            <p:spPr bwMode="auto">
              <a:xfrm flipH="1">
                <a:off x="616" y="1792"/>
                <a:ext cx="68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79"/>
              <p:cNvSpPr>
                <a:spLocks noChangeShapeType="1"/>
              </p:cNvSpPr>
              <p:nvPr/>
            </p:nvSpPr>
            <p:spPr bwMode="auto">
              <a:xfrm>
                <a:off x="746" y="1590"/>
                <a:ext cx="112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Rectangle 80"/>
            <p:cNvSpPr>
              <a:spLocks noChangeArrowheads="1"/>
            </p:cNvSpPr>
            <p:nvPr/>
          </p:nvSpPr>
          <p:spPr bwMode="auto">
            <a:xfrm>
              <a:off x="1524501" y="2536241"/>
              <a:ext cx="2563813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1600" dirty="0">
                  <a:solidFill>
                    <a:schemeClr val="tx2"/>
                  </a:solidFill>
                </a:rPr>
                <a:t>Wild-type proto-oncogene</a:t>
              </a:r>
            </a:p>
          </p:txBody>
        </p:sp>
        <p:sp>
          <p:nvSpPr>
            <p:cNvPr id="29" name="Rectangle 81"/>
            <p:cNvSpPr>
              <a:spLocks noChangeArrowheads="1"/>
            </p:cNvSpPr>
            <p:nvPr/>
          </p:nvSpPr>
          <p:spPr bwMode="auto">
            <a:xfrm>
              <a:off x="1521326" y="4062413"/>
              <a:ext cx="2563813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1600">
                  <a:solidFill>
                    <a:schemeClr val="tx2"/>
                  </a:solidFill>
                </a:rPr>
                <a:t>Activated oncogene</a:t>
              </a:r>
            </a:p>
          </p:txBody>
        </p:sp>
        <p:sp>
          <p:nvSpPr>
            <p:cNvPr id="30" name="Rectangle 82"/>
            <p:cNvSpPr>
              <a:spLocks noChangeArrowheads="1"/>
            </p:cNvSpPr>
            <p:nvPr/>
          </p:nvSpPr>
          <p:spPr bwMode="auto">
            <a:xfrm>
              <a:off x="5078413" y="2534653"/>
              <a:ext cx="2563812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1600">
                  <a:solidFill>
                    <a:schemeClr val="tx2"/>
                  </a:solidFill>
                </a:rPr>
                <a:t>Wild-type</a:t>
              </a:r>
            </a:p>
          </p:txBody>
        </p:sp>
        <p:sp>
          <p:nvSpPr>
            <p:cNvPr id="31" name="Rectangle 83"/>
            <p:cNvSpPr>
              <a:spLocks noChangeArrowheads="1"/>
            </p:cNvSpPr>
            <p:nvPr/>
          </p:nvSpPr>
          <p:spPr bwMode="auto">
            <a:xfrm>
              <a:off x="5075238" y="4060825"/>
              <a:ext cx="2563812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1600">
                  <a:solidFill>
                    <a:schemeClr val="tx2"/>
                  </a:solidFill>
                </a:rPr>
                <a:t>Inactivated</a:t>
              </a: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147051" y="2847307"/>
              <a:ext cx="1577475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</a:rPr>
                <a:t>Normal</a:t>
              </a:r>
            </a:p>
            <a:p>
              <a:pPr algn="ctr"/>
              <a:r>
                <a:rPr lang="en-US" sz="2200" dirty="0">
                  <a:solidFill>
                    <a:schemeClr val="tx2"/>
                  </a:solidFill>
                </a:rPr>
                <a:t>cells</a:t>
              </a:r>
            </a:p>
          </p:txBody>
        </p:sp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139035" y="4898023"/>
              <a:ext cx="1577475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</a:rPr>
                <a:t>Cancer</a:t>
              </a:r>
            </a:p>
            <a:p>
              <a:pPr algn="ctr"/>
              <a:r>
                <a:rPr lang="en-US" sz="2200" dirty="0">
                  <a:solidFill>
                    <a:schemeClr val="tx2"/>
                  </a:solidFill>
                </a:rPr>
                <a:t>cells</a:t>
              </a:r>
            </a:p>
          </p:txBody>
        </p:sp>
      </p:grp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681219" y="5789481"/>
            <a:ext cx="7772400" cy="106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50"/>
              </a:spcBef>
              <a:buFontTx/>
              <a:buNone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Target oncogenes directly: e.g. EGFR inhibitors</a:t>
            </a:r>
          </a:p>
          <a:p>
            <a:pPr>
              <a:spcBef>
                <a:spcPts val="350"/>
              </a:spcBef>
              <a:buFontTx/>
              <a:buNone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Target tumor suppressor genes indirectly: e.g. synthetic lethality of PARP inhibitors like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olaparib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with BRCA1/BRCA2 mutations </a:t>
            </a:r>
          </a:p>
        </p:txBody>
      </p:sp>
    </p:spTree>
    <p:extLst>
      <p:ext uri="{BB962C8B-B14F-4D97-AF65-F5344CB8AC3E}">
        <p14:creationId xmlns:p14="http://schemas.microsoft.com/office/powerpoint/2010/main" val="172451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8563</TotalTime>
  <Words>1188</Words>
  <Application>Microsoft Office PowerPoint</Application>
  <PresentationFormat>On-screen Show (4:3)</PresentationFormat>
  <Paragraphs>251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Calibri</vt:lpstr>
      <vt:lpstr>Candara</vt:lpstr>
      <vt:lpstr>Osaka</vt:lpstr>
      <vt:lpstr>Times</vt:lpstr>
      <vt:lpstr>Verdana</vt:lpstr>
      <vt:lpstr>Wingdings</vt:lpstr>
      <vt:lpstr>Default Design</vt:lpstr>
      <vt:lpstr>PowerPoint Presentation</vt:lpstr>
      <vt:lpstr>Disclosures</vt:lpstr>
      <vt:lpstr>Outline</vt:lpstr>
      <vt:lpstr>Cancer is a disease of the genome</vt:lpstr>
      <vt:lpstr>Genomic changes that cause cancer: a word-centered view</vt:lpstr>
      <vt:lpstr>“Happy families are all alike; every unhappy family is unhappy in its own way”.  Leo Tolstoy, Anna Karenina</vt:lpstr>
      <vt:lpstr>Increasing power of genome sequencing technology</vt:lpstr>
      <vt:lpstr>Why somatic cell genomics of cancer?</vt:lpstr>
      <vt:lpstr>Recurrent somatic genome alterations target oncogenes and tumor suppressor genes</vt:lpstr>
      <vt:lpstr>But how is this all different between cancer (malignant) and pre-cancer (benign)?</vt:lpstr>
      <vt:lpstr>Lung cancer genomes: general features</vt:lpstr>
      <vt:lpstr>Lung cancers are genomically deranged with high mutation frequencies</vt:lpstr>
      <vt:lpstr>Lung cancers are characterized by common chromosome arm level alterations</vt:lpstr>
      <vt:lpstr>Lung squamous carcinomas and pre-malignant lesions (Josh Campbell, Avi Spira)</vt:lpstr>
      <vt:lpstr>Top mutated genes in squamous cell lung cancer (expression-filtered significance)</vt:lpstr>
      <vt:lpstr>How do genomic alterations contribute to development of lung preneoplasia? (Josh Campbell)</vt:lpstr>
      <vt:lpstr>Sequencing of airway premalignant lesions</vt:lpstr>
      <vt:lpstr>Mutational landscape of airway premalignant lesions</vt:lpstr>
      <vt:lpstr>Unexpected findings: Example of “genomic” progression</vt:lpstr>
      <vt:lpstr>Plans for next year: Development of ”2017” lung Targeted panel  </vt:lpstr>
      <vt:lpstr>What are the key events for squamous cell lung cancer progression?</vt:lpstr>
      <vt:lpstr>Lung adenocarcinomas and pre-malignant lesions (Jian Carrot-Zhang, Yue Zhao)</vt:lpstr>
      <vt:lpstr>PowerPoint Presentation</vt:lpstr>
      <vt:lpstr>RTK/Ras-Raf driver mutations in lung adenocarcinoma—including MET, NF1 and RIT1</vt:lpstr>
      <vt:lpstr>Alternative splicing of MET exon 14 in TCGA lung adenocarcinoma RNA sequencing data</vt:lpstr>
      <vt:lpstr>Response of metastatic lung adenocarcinoma with MET exon 14 splicing mutation to crizotinib</vt:lpstr>
      <vt:lpstr>Study of minimally invasive adenocarcinoma/adenocarcinoma in situ (MIA/AIS) versus invasive lung adenocarcinoma</vt:lpstr>
      <vt:lpstr>PowerPoint Presentation</vt:lpstr>
      <vt:lpstr>PowerPoint Presentation</vt:lpstr>
      <vt:lpstr>PowerPoint Presentation</vt:lpstr>
      <vt:lpstr>What are the differences in between minimally invasive lung adenocarcinoma, and actual invasive lung adenocarcinoma?</vt:lpstr>
      <vt:lpstr>The next steps: finding the key premalignant versus malignant drivers</vt:lpstr>
      <vt:lpstr>The key will be statistical power!</vt:lpstr>
      <vt:lpstr>Increasing power of genome sequencing technology</vt:lpstr>
    </vt:vector>
  </TitlesOfParts>
  <Company>Broad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number alteration in cancer</dc:title>
  <dc:creator>meyerson</dc:creator>
  <cp:lastModifiedBy>Malnik, Royceann</cp:lastModifiedBy>
  <cp:revision>379</cp:revision>
  <dcterms:created xsi:type="dcterms:W3CDTF">2007-10-04T13:51:29Z</dcterms:created>
  <dcterms:modified xsi:type="dcterms:W3CDTF">2018-03-16T15:24:10Z</dcterms:modified>
</cp:coreProperties>
</file>