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60" r:id="rId2"/>
    <p:sldId id="310" r:id="rId3"/>
    <p:sldId id="273" r:id="rId4"/>
    <p:sldId id="276" r:id="rId5"/>
    <p:sldId id="313" r:id="rId6"/>
    <p:sldId id="279" r:id="rId7"/>
    <p:sldId id="277" r:id="rId8"/>
    <p:sldId id="300" r:id="rId9"/>
    <p:sldId id="293" r:id="rId10"/>
    <p:sldId id="275" r:id="rId11"/>
    <p:sldId id="329" r:id="rId12"/>
    <p:sldId id="327" r:id="rId13"/>
    <p:sldId id="328" r:id="rId14"/>
    <p:sldId id="323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95D15BB6-6ECA-4AAF-B28E-81984574CB50}">
          <p14:sldIdLst>
            <p14:sldId id="260"/>
            <p14:sldId id="310"/>
            <p14:sldId id="273"/>
            <p14:sldId id="276"/>
            <p14:sldId id="313"/>
            <p14:sldId id="279"/>
            <p14:sldId id="277"/>
            <p14:sldId id="300"/>
            <p14:sldId id="293"/>
            <p14:sldId id="275"/>
            <p14:sldId id="329"/>
            <p14:sldId id="327"/>
            <p14:sldId id="328"/>
            <p14:sldId id="323"/>
            <p14:sldId id="301"/>
          </p14:sldIdLst>
        </p14:section>
        <p14:section name="Backup" id="{2750FF9A-C58A-4993-BD25-9AAECBFAA4B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ner, Kelly" initials="OK" lastIdx="13" clrIdx="0">
    <p:extLst/>
  </p:cmAuthor>
  <p:cmAuthor id="2" name="Jeffery, Doug" initials="JD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705" autoAdjust="0"/>
  </p:normalViewPr>
  <p:slideViewPr>
    <p:cSldViewPr snapToGrid="0" snapToObjects="1"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where</a:t>
            </a:r>
            <a:r>
              <a:rPr lang="en-US" baseline="0" dirty="0"/>
              <a:t> I mention that the FDA has dedicated team with expertise in AV/CV/Stats/Regulatory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1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link is to clarify</a:t>
            </a:r>
            <a:r>
              <a:rPr lang="en-US" baseline="0" dirty="0"/>
              <a:t> how to submit a </a:t>
            </a:r>
            <a:r>
              <a:rPr lang="en-US" baseline="0" dirty="0" err="1"/>
              <a:t>presubmission</a:t>
            </a:r>
            <a:r>
              <a:rPr lang="en-US" baseline="0" dirty="0"/>
              <a:t> . . . This information is provided for your reference.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8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459"/>
            <a:fld id="{CC6F6AAF-E418-419C-9FE9-0316E3337749}" type="slidenum">
              <a:rPr lang="en-US" altLang="en-US" smtClean="0"/>
              <a:pPr defTabSz="915459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3/6/2018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3/6/2018</a:t>
            </a:fld>
            <a:endParaRPr lang="en-US" dirty="0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3/6/2018</a:t>
            </a:fld>
            <a:endParaRPr lang="en-US" dirty="0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3/6/2018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3/6/2018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3/6/2018</a:t>
            </a:fld>
            <a:endParaRPr lang="en-US" dirty="0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3/6/2018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3/6/2018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MedicalDevices/DeviceRegulationandGuidance/GuidanceDocuments/UCM31117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da.gov/downloads/AboutFDA/ReportsManualsForms/Forms/UCM080872.pdf" TargetMode="External"/><Relationship Id="rId4" Type="http://schemas.openxmlformats.org/officeDocument/2006/relationships/hyperlink" Target="https://www.fda.gov/MedicalDevices/DeviceRegulationandGuidance/HowtoMarketYourDevice/ucm370879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2313" y="2156201"/>
            <a:ext cx="7772400" cy="1362075"/>
          </a:xfrm>
        </p:spPr>
        <p:txBody>
          <a:bodyPr/>
          <a:lstStyle/>
          <a:p>
            <a:r>
              <a:rPr lang="en-US" cap="none" dirty="0">
                <a:solidFill>
                  <a:srgbClr val="0000FF"/>
                </a:solidFill>
              </a:rPr>
              <a:t>The FDA/CDRH Pre-Submission Program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72522" y="4201507"/>
            <a:ext cx="7772400" cy="1500187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EDRN Workshop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March 2018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Anand Pathak, MD, PhD, MPH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Office of In Vitro Devices and Radiological Health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Division of Molecular Genetics and Pathology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Molecular Genetics Branch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97894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537327"/>
            <a:ext cx="7057338" cy="109186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Pre-Submissions cover a variety of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798869"/>
            <a:ext cx="8509103" cy="76357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Pre-Submissions are one of several interactions to which FDA assigns a tracking number beginning with the letter “Q”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56149"/>
              </p:ext>
            </p:extLst>
          </p:nvPr>
        </p:nvGraphicFramePr>
        <p:xfrm>
          <a:off x="500466" y="2937164"/>
          <a:ext cx="8003469" cy="236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382">
                  <a:extLst>
                    <a:ext uri="{9D8B030D-6E8A-4147-A177-3AD203B41FA5}">
                      <a16:colId xmlns:a16="http://schemas.microsoft.com/office/drawing/2014/main" xmlns="" val="4179352108"/>
                    </a:ext>
                  </a:extLst>
                </a:gridCol>
                <a:gridCol w="5328087">
                  <a:extLst>
                    <a:ext uri="{9D8B030D-6E8A-4147-A177-3AD203B41FA5}">
                      <a16:colId xmlns:a16="http://schemas.microsoft.com/office/drawing/2014/main" xmlns="" val="2172002504"/>
                    </a:ext>
                  </a:extLst>
                </a:gridCol>
              </a:tblGrid>
              <a:tr h="445305">
                <a:tc>
                  <a:txBody>
                    <a:bodyPr/>
                    <a:lstStyle/>
                    <a:p>
                      <a:r>
                        <a:rPr lang="en-US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0853040"/>
                  </a:ext>
                </a:extLst>
              </a:tr>
              <a:tr h="445305">
                <a:tc>
                  <a:txBody>
                    <a:bodyPr/>
                    <a:lstStyle/>
                    <a:p>
                      <a:r>
                        <a:rPr lang="en-US" sz="1600" dirty="0"/>
                        <a:t>Pre-Submission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Opportunity for sponsor</a:t>
                      </a:r>
                      <a:r>
                        <a:rPr lang="en-US" sz="1600" baseline="0" dirty="0"/>
                        <a:t> to obtain FDA feedback prior to an intended marketing application or IDE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1160539"/>
                  </a:ext>
                </a:extLst>
              </a:tr>
              <a:tr h="445305">
                <a:tc>
                  <a:txBody>
                    <a:bodyPr/>
                    <a:lstStyle/>
                    <a:p>
                      <a:r>
                        <a:rPr lang="en-US" sz="1600" dirty="0"/>
                        <a:t>Submission Issue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To discuss deficiencies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identified during a premarket review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354531"/>
                  </a:ext>
                </a:extLst>
              </a:tr>
              <a:tr h="445305">
                <a:tc>
                  <a:txBody>
                    <a:bodyPr/>
                    <a:lstStyle/>
                    <a:p>
                      <a:r>
                        <a:rPr lang="en-US" sz="1600" dirty="0"/>
                        <a:t>Informational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To share information with FDA without expecting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9631998"/>
                  </a:ext>
                </a:extLst>
              </a:tr>
              <a:tr h="445305">
                <a:tc>
                  <a:txBody>
                    <a:bodyPr/>
                    <a:lstStyle/>
                    <a:p>
                      <a:r>
                        <a:rPr lang="en-US" sz="1600" dirty="0"/>
                        <a:t>Study Risk Determinations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Risk determination for a prospective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study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1855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32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61061" y="1252301"/>
            <a:ext cx="8509103" cy="9260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7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Study Risk Determination Pre-submissions and IDEs</a:t>
            </a:r>
            <a:r>
              <a:rPr lang="en-US" altLang="en-US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en-US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IDEs: </a:t>
            </a:r>
            <a:r>
              <a:rPr lang="en-US" altLang="en-US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Investigational Device Exemptions</a:t>
            </a:r>
            <a:r>
              <a:rPr lang="en-US" altLang="en-US" sz="3600" dirty="0">
                <a:latin typeface="Tahoma" pitchFamily="34" charset="0"/>
                <a:cs typeface="Tahoma" pitchFamily="34" charset="0"/>
              </a:rPr>
              <a:t/>
            </a:r>
            <a:br>
              <a:rPr lang="en-US" altLang="en-US" sz="3600" dirty="0">
                <a:latin typeface="Tahoma" pitchFamily="34" charset="0"/>
                <a:cs typeface="Tahoma" pitchFamily="34" charset="0"/>
              </a:rPr>
            </a:br>
            <a:r>
              <a:rPr lang="en-US" altLang="en-US" sz="3600" dirty="0">
                <a:latin typeface="Tahoma" pitchFamily="34" charset="0"/>
                <a:cs typeface="Tahoma" pitchFamily="34" charset="0"/>
              </a:rPr>
              <a:t/>
            </a:r>
            <a:br>
              <a:rPr lang="en-US" altLang="en-US" sz="3600" dirty="0">
                <a:latin typeface="Tahoma" pitchFamily="34" charset="0"/>
                <a:cs typeface="Tahoma" pitchFamily="34" charset="0"/>
              </a:rPr>
            </a:br>
            <a:r>
              <a:rPr lang="en-US" altLang="en-US" sz="2400" dirty="0">
                <a:latin typeface="Tahoma" pitchFamily="34" charset="0"/>
                <a:cs typeface="Tahoma" pitchFamily="34" charset="0"/>
              </a:rPr>
              <a:t>An investigational device exemption (IDE) allows the investigational device to be used in a clinical study in order to collect safety and effectiveness data.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15" y="3537093"/>
            <a:ext cx="4710408" cy="332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54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693" y="409704"/>
            <a:ext cx="8509103" cy="92602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Key questions with respect to risk for a SRD to determine whether an IDE is needed: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Note: risk is conferred largely by the possibility of erroneous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48827"/>
            <a:ext cx="8509103" cy="4286043"/>
          </a:xfrm>
        </p:spPr>
        <p:txBody>
          <a:bodyPr/>
          <a:lstStyle/>
          <a:p>
            <a:r>
              <a:rPr lang="en-US" sz="2800" dirty="0"/>
              <a:t>Will the results from the device be used for enrollment?</a:t>
            </a:r>
          </a:p>
          <a:p>
            <a:r>
              <a:rPr lang="en-US" sz="2800" dirty="0"/>
              <a:t>Will the results from the device cause patients to forego known effective/ approved therapy?</a:t>
            </a:r>
          </a:p>
          <a:p>
            <a:r>
              <a:rPr lang="en-US" sz="2800" dirty="0"/>
              <a:t>Will the results from the device cause patients to be subjected to unacceptable toxicities?</a:t>
            </a:r>
          </a:p>
          <a:p>
            <a:r>
              <a:rPr lang="en-US" sz="2800" dirty="0"/>
              <a:t>Will the results from the device cause patients to undergo a potentially high-risk biopsy?</a:t>
            </a:r>
          </a:p>
        </p:txBody>
      </p:sp>
    </p:spTree>
    <p:extLst>
      <p:ext uri="{BB962C8B-B14F-4D97-AF65-F5344CB8AC3E}">
        <p14:creationId xmlns:p14="http://schemas.microsoft.com/office/powerpoint/2010/main" val="41051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610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IDE approval aims to ensure that: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001000" cy="37338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Risks are outweighed by anticipated benefits to subjects and importance of knowledge to be gained.</a:t>
            </a:r>
          </a:p>
          <a:p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Informed consent is adequate.</a:t>
            </a:r>
          </a:p>
          <a:p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Investigation is scientifically sound.</a:t>
            </a:r>
          </a:p>
          <a:p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Investigational device plausibly is effective.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43A2CF-7913-4A97-AA74-7A02171E5FD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625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40" y="504134"/>
            <a:ext cx="8509103" cy="9260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98048"/>
            <a:ext cx="8509103" cy="4286043"/>
          </a:xfrm>
        </p:spPr>
        <p:txBody>
          <a:bodyPr>
            <a:normAutofit fontScale="85000" lnSpcReduction="20000"/>
          </a:bodyPr>
          <a:lstStyle/>
          <a:p>
            <a:pPr>
              <a:buSzPct val="150000"/>
            </a:pPr>
            <a:r>
              <a:rPr lang="en-US" altLang="en-US" dirty="0"/>
              <a:t>Pre-submission are a mechanism for talking to the FDA early about analytical and clinical validation studies.</a:t>
            </a:r>
          </a:p>
          <a:p>
            <a:pPr>
              <a:buSzPct val="150000"/>
            </a:pPr>
            <a:endParaRPr lang="en-US" altLang="en-US" dirty="0"/>
          </a:p>
          <a:p>
            <a:pPr>
              <a:buSzPct val="150000"/>
            </a:pPr>
            <a:r>
              <a:rPr lang="en-US" altLang="en-US" dirty="0"/>
              <a:t>The information that should be contained in your pre-submission has been suggested.</a:t>
            </a:r>
          </a:p>
          <a:p>
            <a:pPr>
              <a:buSzPct val="150000"/>
            </a:pPr>
            <a:endParaRPr lang="en-US" altLang="en-US" dirty="0"/>
          </a:p>
          <a:p>
            <a:pPr>
              <a:buSzPct val="150000"/>
            </a:pPr>
            <a:r>
              <a:rPr lang="en-US" altLang="en-US" dirty="0"/>
              <a:t>Our response is dependent upon the information provided by you.</a:t>
            </a:r>
          </a:p>
          <a:p>
            <a:pPr>
              <a:buSzPct val="150000"/>
            </a:pPr>
            <a:endParaRPr lang="en-US" altLang="en-US" dirty="0"/>
          </a:p>
          <a:p>
            <a:pPr>
              <a:buSzPct val="150000"/>
            </a:pPr>
            <a:r>
              <a:rPr lang="en-US" altLang="en-US" dirty="0"/>
              <a:t>Talk to us early for a win-win situation.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Questions?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45" y="2009775"/>
            <a:ext cx="2594210" cy="4286250"/>
          </a:xfr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0686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560669"/>
            <a:ext cx="8509103" cy="92602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is a Pre-submission?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4381" y="2209219"/>
            <a:ext cx="8509103" cy="1467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800" dirty="0"/>
              <a:t>A pre-submission is a formal way for your to interact with FDA early in your test development, </a:t>
            </a:r>
            <a:r>
              <a:rPr lang="en-US" altLang="en-US" sz="2800" dirty="0">
                <a:solidFill>
                  <a:srgbClr val="FF0000"/>
                </a:solidFill>
              </a:rPr>
              <a:t>ask us questions about  your assay</a:t>
            </a:r>
            <a:r>
              <a:rPr lang="en-US" altLang="en-US" sz="2800" dirty="0"/>
              <a:t>, and </a:t>
            </a:r>
            <a:r>
              <a:rPr lang="en-US" altLang="en-US" sz="2800" dirty="0">
                <a:solidFill>
                  <a:srgbClr val="FF0000"/>
                </a:solidFill>
              </a:rPr>
              <a:t>help shape your analytical and clinical validation studies </a:t>
            </a:r>
            <a:r>
              <a:rPr lang="en-US" altLang="en-US" sz="2800" dirty="0"/>
              <a:t>in a way that facilitates clearance or approval. FDA feedback takes about 75 days. It is free!</a:t>
            </a:r>
          </a:p>
        </p:txBody>
      </p:sp>
    </p:spTree>
    <p:extLst>
      <p:ext uri="{BB962C8B-B14F-4D97-AF65-F5344CB8AC3E}">
        <p14:creationId xmlns:p14="http://schemas.microsoft.com/office/powerpoint/2010/main" val="16741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537327"/>
            <a:ext cx="7868044" cy="109186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What is a Pre-submission?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Early Interaction to Reduce Sponsor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2" y="1791093"/>
            <a:ext cx="8859982" cy="45047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Can address many types of sponsor questions, the more specific the better</a:t>
            </a:r>
          </a:p>
          <a:p>
            <a:pPr lvl="1"/>
            <a:r>
              <a:rPr lang="en-US" altLang="en-US" dirty="0"/>
              <a:t>Solicit comments and feedback on features of upcoming submissions, such as analytical studies, clinical study design, intended use, statistical analysis approaches and regulatory path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have had successful submission for cancer screening tests such as </a:t>
            </a:r>
            <a:r>
              <a:rPr lang="en-US" dirty="0" err="1"/>
              <a:t>Cologuard</a:t>
            </a:r>
            <a:r>
              <a:rPr lang="en-US" dirty="0"/>
              <a:t>.  Study design for screening tests may depend on cancer type</a:t>
            </a:r>
            <a:r>
              <a:rPr lang="en-US" dirty="0" smtClean="0"/>
              <a:t>.</a:t>
            </a:r>
          </a:p>
          <a:p>
            <a:r>
              <a:rPr lang="en-US" dirty="0"/>
              <a:t>Early interaction can be very valuable.  Work towards a win/win. </a:t>
            </a:r>
            <a:r>
              <a:rPr lang="en-US"/>
              <a:t>Can be useful at different stages of development</a:t>
            </a:r>
            <a:endParaRPr lang="en-US" dirty="0"/>
          </a:p>
          <a:p>
            <a:r>
              <a:rPr lang="en-US" dirty="0"/>
              <a:t>Future submission can be a PMA, 510(k), De Novo, or IDE</a:t>
            </a:r>
          </a:p>
          <a:p>
            <a:r>
              <a:rPr lang="en-US" altLang="en-US" dirty="0"/>
              <a:t>Voluntary interaction with the FDA</a:t>
            </a:r>
          </a:p>
          <a:p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4882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537327"/>
            <a:ext cx="7868044" cy="109186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Links to Information: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sz="1800" b="1" dirty="0">
                <a:solidFill>
                  <a:srgbClr val="0000FF"/>
                </a:solidFill>
              </a:rPr>
              <a:t>Review the Info FDA has for You before Submitting a Pre-Submission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91093"/>
            <a:ext cx="8509103" cy="450472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The Pre-Submission Guidance</a:t>
            </a:r>
          </a:p>
          <a:p>
            <a:pPr lvl="1"/>
            <a:r>
              <a:rPr lang="en-US" altLang="en-US" i="1" dirty="0"/>
              <a:t>Requests for Feedback on Medical Device Submissions: The Pre-Submission Program and Meetings with FDA Staff</a:t>
            </a:r>
          </a:p>
          <a:p>
            <a:pPr lvl="2"/>
            <a:r>
              <a:rPr lang="en-US" dirty="0"/>
              <a:t>Final issued February 18, 2014</a:t>
            </a:r>
          </a:p>
          <a:p>
            <a:pPr lvl="2"/>
            <a:r>
              <a:rPr lang="en-US" altLang="en-US" dirty="0">
                <a:hlinkClick r:id="rId3"/>
              </a:rPr>
              <a:t>http://www.fda.gov/downloads/MedicalDevices/DeviceRegulationandGuidance/GuidanceDocuments/UCM311176.pdf</a:t>
            </a:r>
            <a:r>
              <a:rPr lang="en-US" altLang="en-US" dirty="0"/>
              <a:t> </a:t>
            </a:r>
            <a:endParaRPr lang="en-US" dirty="0"/>
          </a:p>
          <a:p>
            <a:r>
              <a:rPr lang="en-US" b="1" dirty="0"/>
              <a:t>eCopy Program </a:t>
            </a:r>
          </a:p>
          <a:p>
            <a:pPr lvl="1"/>
            <a:r>
              <a:rPr lang="en-US" dirty="0"/>
              <a:t>The page contains links to Guidance, video, FAQ, and tools, including a validation module </a:t>
            </a:r>
            <a:r>
              <a:rPr lang="en-US" dirty="0">
                <a:hlinkClick r:id="rId4"/>
              </a:rPr>
              <a:t>https://www.fda.gov/MedicalDevices/DeviceRegulationandGuidance/HowtoMarketYourDevice/ucm370879.htm</a:t>
            </a:r>
            <a:endParaRPr lang="en-US" dirty="0"/>
          </a:p>
          <a:p>
            <a:r>
              <a:rPr lang="en-US" b="1" dirty="0"/>
              <a:t>Optional form 3514</a:t>
            </a:r>
          </a:p>
          <a:p>
            <a:pPr lvl="1"/>
            <a:r>
              <a:rPr lang="en-US" sz="2900" dirty="0"/>
              <a:t>Be clear about what you’re submitting, who you are, and whom we should contact – optional because a good cover letter can have all this</a:t>
            </a:r>
          </a:p>
          <a:p>
            <a:pPr lvl="1"/>
            <a:r>
              <a:rPr lang="en-US" dirty="0">
                <a:hlinkClick r:id="rId5"/>
              </a:rPr>
              <a:t>https://www.fda.gov/downloads/AboutFDA/ReportsManualsForms/Forms/UCM080872.pdf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4445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86" y="372515"/>
            <a:ext cx="8509103" cy="9260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What feedback is useful to get?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sz="2200" b="1" dirty="0">
                <a:solidFill>
                  <a:srgbClr val="0000FF"/>
                </a:solidFill>
              </a:rPr>
              <a:t>Specific Questions are needed to get Specific Feedback</a:t>
            </a:r>
            <a:br>
              <a:rPr lang="en-US" sz="2200" b="1" dirty="0">
                <a:solidFill>
                  <a:srgbClr val="0000FF"/>
                </a:solidFill>
              </a:rPr>
            </a:br>
            <a:r>
              <a:rPr lang="en-US" sz="2200" b="1" dirty="0">
                <a:solidFill>
                  <a:srgbClr val="0000FF"/>
                </a:solidFill>
              </a:rPr>
              <a:t>Key Clinical Study Design Questions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Useful to ask about specifics of a proposed indication for use </a:t>
            </a:r>
            <a:r>
              <a:rPr lang="en-US" altLang="en-US" dirty="0">
                <a:solidFill>
                  <a:srgbClr val="0000FF"/>
                </a:solidFill>
              </a:rPr>
              <a:t>(the IFU should dictate the study design in general)</a:t>
            </a:r>
          </a:p>
          <a:p>
            <a:pPr lvl="1">
              <a:defRPr/>
            </a:pPr>
            <a:r>
              <a:rPr lang="en-US" altLang="en-US" dirty="0"/>
              <a:t>Define the population the device is intended to be used in (asymptomatic, at risk vs previously diagnosed)</a:t>
            </a:r>
          </a:p>
          <a:p>
            <a:pPr lvl="1">
              <a:defRPr/>
            </a:pPr>
            <a:r>
              <a:rPr lang="en-US" altLang="en-US" dirty="0"/>
              <a:t>What is the use? Diagnose, Screen, Confirm, Monitor</a:t>
            </a:r>
          </a:p>
          <a:p>
            <a:pPr lvl="1">
              <a:defRPr/>
            </a:pPr>
            <a:r>
              <a:rPr lang="en-US" altLang="en-US" dirty="0"/>
              <a:t>Sample type (e.g. DNA, RNA, microRNA, </a:t>
            </a:r>
            <a:r>
              <a:rPr lang="en-US" altLang="en-US" dirty="0" err="1"/>
              <a:t>cfDNA</a:t>
            </a:r>
            <a:r>
              <a:rPr lang="en-US" altLang="en-US" dirty="0"/>
              <a:t>, etc.)</a:t>
            </a:r>
          </a:p>
          <a:p>
            <a:pPr lvl="1">
              <a:defRPr/>
            </a:pPr>
            <a:r>
              <a:rPr lang="en-US" dirty="0"/>
              <a:t>How can banked samples be selected without bias for clinical validation studies?</a:t>
            </a:r>
          </a:p>
          <a:p>
            <a:pPr lvl="1">
              <a:defRPr/>
            </a:pPr>
            <a:r>
              <a:rPr lang="en-US" altLang="en-US" dirty="0"/>
              <a:t>Prescription, direct to consumer testing</a:t>
            </a:r>
            <a:endParaRPr lang="en-US" dirty="0"/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125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71992"/>
            <a:ext cx="8314459" cy="9260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What feedback is useful to get?</a:t>
            </a:r>
            <a:r>
              <a:rPr lang="en-US" sz="3600" b="1" dirty="0">
                <a:solidFill>
                  <a:srgbClr val="0000FF"/>
                </a:solidFill>
              </a:rPr>
              <a:t/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Analytical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Example: Does FDA agree with the proposal for use of banked samples in analytical studies described in Section X?  </a:t>
            </a:r>
          </a:p>
          <a:p>
            <a:r>
              <a:rPr lang="en-US" sz="3400" dirty="0"/>
              <a:t>Example: Are the proposed study designs for demonstrating  precision and accuracy adequate?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7650" y="1842513"/>
            <a:ext cx="8509103" cy="4439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000000"/>
              </a:solidFill>
              <a:latin typeface="Comic Sans MS"/>
            </a:endParaRPr>
          </a:p>
          <a:p>
            <a:pPr>
              <a:buSzPct val="150000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Precision </a:t>
            </a:r>
          </a:p>
          <a:p>
            <a:pPr>
              <a:buSzPct val="150000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Linearity/assay reportable range </a:t>
            </a:r>
          </a:p>
          <a:p>
            <a:pPr>
              <a:buSzPct val="150000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Limit of Detection </a:t>
            </a:r>
          </a:p>
          <a:p>
            <a:pPr>
              <a:buSzPct val="150000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Cross reactivity/ Interfering substances </a:t>
            </a:r>
          </a:p>
          <a:p>
            <a:pPr>
              <a:buSzPct val="150000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Method comparison (to the predicate or reference method)</a:t>
            </a:r>
          </a:p>
          <a:p>
            <a:pPr>
              <a:buSzPct val="150000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Matrix comparison </a:t>
            </a:r>
          </a:p>
          <a:p>
            <a:pPr>
              <a:buSzPct val="150000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Traceability, Stability</a:t>
            </a:r>
          </a:p>
          <a:p>
            <a:pPr>
              <a:buSzPct val="150000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Controls and calibrators</a:t>
            </a:r>
          </a:p>
          <a:p>
            <a:pPr>
              <a:buSzPct val="150000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Reference range (in normal population) </a:t>
            </a:r>
          </a:p>
        </p:txBody>
      </p:sp>
    </p:spTree>
    <p:extLst>
      <p:ext uri="{BB962C8B-B14F-4D97-AF65-F5344CB8AC3E}">
        <p14:creationId xmlns:p14="http://schemas.microsoft.com/office/powerpoint/2010/main" val="10079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07219"/>
            <a:ext cx="8509103" cy="9260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What feedback is useful to get?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sz="2200" b="1" dirty="0">
                <a:solidFill>
                  <a:srgbClr val="0000FF"/>
                </a:solidFill>
              </a:rPr>
              <a:t>Conducting a Study if You are Unsure and Tips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When you are unsure:</a:t>
            </a:r>
          </a:p>
          <a:p>
            <a:pPr lvl="1"/>
            <a:r>
              <a:rPr lang="en-US" dirty="0"/>
              <a:t>Has a new intended use</a:t>
            </a:r>
            <a:r>
              <a:rPr lang="en-US" dirty="0">
                <a:solidFill>
                  <a:srgbClr val="0000FF"/>
                </a:solidFill>
              </a:rPr>
              <a:t>, new technology, or new analytes </a:t>
            </a:r>
          </a:p>
          <a:p>
            <a:pPr lvl="1"/>
            <a:r>
              <a:rPr lang="en-US" dirty="0"/>
              <a:t>Presents new clinical questions or complex data/statistical questions</a:t>
            </a:r>
          </a:p>
          <a:p>
            <a:pPr lvl="1"/>
            <a:r>
              <a:rPr lang="en-US" dirty="0"/>
              <a:t>Presents a significantly new approach </a:t>
            </a:r>
            <a:r>
              <a:rPr lang="en-US" dirty="0">
                <a:solidFill>
                  <a:srgbClr val="0000FF"/>
                </a:solidFill>
              </a:rPr>
              <a:t>to validation</a:t>
            </a:r>
          </a:p>
          <a:p>
            <a:pPr lvl="1"/>
            <a:r>
              <a:rPr lang="en-US" dirty="0"/>
              <a:t>Uses a predicate or reference method that is unclear or uncertain</a:t>
            </a:r>
          </a:p>
          <a:p>
            <a:endParaRPr lang="en-US" sz="3400" i="1" dirty="0"/>
          </a:p>
          <a:p>
            <a:r>
              <a:rPr lang="en-US" sz="3400" i="1" dirty="0"/>
              <a:t>Caution</a:t>
            </a:r>
            <a:r>
              <a:rPr lang="en-US" sz="3400" dirty="0"/>
              <a:t>: </a:t>
            </a:r>
          </a:p>
          <a:p>
            <a:pPr lvl="1"/>
            <a:r>
              <a:rPr lang="en-US" sz="3400" dirty="0"/>
              <a:t>A pre-sub is not a dry run for a marketing application or IDE </a:t>
            </a:r>
            <a:r>
              <a:rPr lang="en-US" sz="3400" dirty="0">
                <a:solidFill>
                  <a:srgbClr val="0000FF"/>
                </a:solidFill>
              </a:rPr>
              <a:t>because the review team does not review data</a:t>
            </a:r>
          </a:p>
          <a:p>
            <a:pPr lvl="1"/>
            <a:endParaRPr lang="en-US" sz="3400" dirty="0"/>
          </a:p>
          <a:p>
            <a:pPr lvl="1"/>
            <a:r>
              <a:rPr lang="en-US" sz="3400" dirty="0"/>
              <a:t>Should present an analytical, clinical and statistical plan, including acceptance criteria for the success for all studies.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4655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-498763" y="879294"/>
            <a:ext cx="9254836" cy="92602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solidFill>
                  <a:srgbClr val="0000FF"/>
                </a:solidFill>
              </a:rPr>
              <a:t>Tips for Successful Meetings with FDA:</a:t>
            </a:r>
            <a:br>
              <a:rPr lang="en-US" altLang="en-US" dirty="0">
                <a:solidFill>
                  <a:srgbClr val="0000FF"/>
                </a:solidFill>
              </a:rPr>
            </a:br>
            <a:r>
              <a:rPr lang="en-US" altLang="en-US" dirty="0">
                <a:solidFill>
                  <a:srgbClr val="0000FF"/>
                </a:solidFill>
              </a:rPr>
              <a:t>How to get the most out of your pre-submission.</a:t>
            </a:r>
          </a:p>
        </p:txBody>
      </p:sp>
      <p:pic>
        <p:nvPicPr>
          <p:cNvPr id="28675" name="Picture 4" descr="https://encrypted-tbn1.gstatic.com/images?q=tbn:ANd9GcRCLP0dZ7N5A7MGurv7eut4l2jcOuYr4rpKev6qdM2SBygywl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1100" y="2379662"/>
            <a:ext cx="4091940" cy="353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50080" y="2602338"/>
            <a:ext cx="1389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Brand New </a:t>
            </a:r>
          </a:p>
          <a:p>
            <a:r>
              <a:rPr lang="en-US" sz="1600" dirty="0"/>
              <a:t>     Diagnostic  </a:t>
            </a:r>
          </a:p>
          <a:p>
            <a:r>
              <a:rPr lang="en-US" sz="1600" dirty="0"/>
              <a:t>     Test</a:t>
            </a:r>
          </a:p>
        </p:txBody>
      </p:sp>
    </p:spTree>
    <p:extLst>
      <p:ext uri="{BB962C8B-B14F-4D97-AF65-F5344CB8AC3E}">
        <p14:creationId xmlns:p14="http://schemas.microsoft.com/office/powerpoint/2010/main" val="354312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24" y="576192"/>
            <a:ext cx="7905750" cy="92602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How to get the most out of your pre-submission?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Provide FDA </a:t>
            </a:r>
            <a:r>
              <a:rPr lang="en-US" dirty="0">
                <a:solidFill>
                  <a:srgbClr val="0000FF"/>
                </a:solidFill>
              </a:rPr>
              <a:t>sufficient information </a:t>
            </a:r>
            <a:r>
              <a:rPr lang="en-US" dirty="0"/>
              <a:t>to get a complete picture of your device, analytical study design, intended use, clinical study design and statistical analysis plans.</a:t>
            </a:r>
          </a:p>
          <a:p>
            <a:r>
              <a:rPr lang="en-US" dirty="0"/>
              <a:t>Focus the meeting on what you want to get out of it</a:t>
            </a:r>
          </a:p>
          <a:p>
            <a:pPr lvl="1"/>
            <a:r>
              <a:rPr lang="en-US" dirty="0"/>
              <a:t>Allow 2/3 of the time for discussion, so your presentation should be about 1/3 of the time</a:t>
            </a:r>
          </a:p>
          <a:p>
            <a:r>
              <a:rPr lang="en-US" dirty="0"/>
              <a:t>Bring a dedicated attendee to take notes: there would be meeting minutes sent by the sponsor.  You can ask for post meeting minute comments/clarifications.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1821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959</Words>
  <Application>Microsoft Office PowerPoint</Application>
  <PresentationFormat>On-screen Show (4:3)</PresentationFormat>
  <Paragraphs>115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FDA/CDRH Pre-Submission Program</vt:lpstr>
      <vt:lpstr>What is a Pre-submission?</vt:lpstr>
      <vt:lpstr>What is a Pre-submission? Early Interaction to Reduce Sponsor Uncertainty</vt:lpstr>
      <vt:lpstr>Links to Information: Review the Info FDA has for You before Submitting a Pre-Submission</vt:lpstr>
      <vt:lpstr>What feedback is useful to get? Specific Questions are needed to get Specific Feedback Key Clinical Study Design Questions</vt:lpstr>
      <vt:lpstr>What feedback is useful to get? Analytical Studies</vt:lpstr>
      <vt:lpstr>What feedback is useful to get? Conducting a Study if You are Unsure and Tips </vt:lpstr>
      <vt:lpstr>Tips for Successful Meetings with FDA: How to get the most out of your pre-submission.</vt:lpstr>
      <vt:lpstr>How to get the most out of your pre-submission?</vt:lpstr>
      <vt:lpstr>Pre-Submissions cover a variety of interactions</vt:lpstr>
      <vt:lpstr>Study Risk Determination Pre-submissions and IDEs IDEs: Investigational Device Exemptions  An investigational device exemption (IDE) allows the investigational device to be used in a clinical study in order to collect safety and effectiveness data. </vt:lpstr>
      <vt:lpstr>Key questions with respect to risk for a SRD to determine whether an IDE is needed: Note: risk is conferred largely by the possibility of erroneous results</vt:lpstr>
      <vt:lpstr>IDE approval aims to ensure that:</vt:lpstr>
      <vt:lpstr>Summary</vt:lpstr>
      <vt:lpstr>Questions?</vt:lpstr>
    </vt:vector>
  </TitlesOfParts>
  <Company>FDA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 Hill</dc:creator>
  <cp:lastModifiedBy>enduser</cp:lastModifiedBy>
  <cp:revision>86</cp:revision>
  <cp:lastPrinted>2018-03-05T19:07:29Z</cp:lastPrinted>
  <dcterms:created xsi:type="dcterms:W3CDTF">2015-10-02T20:33:31Z</dcterms:created>
  <dcterms:modified xsi:type="dcterms:W3CDTF">2018-03-06T12:56:59Z</dcterms:modified>
</cp:coreProperties>
</file>