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0" r:id="rId4"/>
    <p:sldId id="262" r:id="rId5"/>
    <p:sldId id="278" r:id="rId6"/>
    <p:sldId id="280" r:id="rId7"/>
    <p:sldId id="281" r:id="rId8"/>
    <p:sldId id="279" r:id="rId9"/>
    <p:sldId id="264" r:id="rId10"/>
    <p:sldId id="282" r:id="rId11"/>
    <p:sldId id="283" r:id="rId12"/>
    <p:sldId id="263" r:id="rId13"/>
    <p:sldId id="265" r:id="rId14"/>
    <p:sldId id="267" r:id="rId15"/>
    <p:sldId id="269" r:id="rId16"/>
    <p:sldId id="284" r:id="rId17"/>
    <p:sldId id="270" r:id="rId18"/>
    <p:sldId id="276" r:id="rId19"/>
    <p:sldId id="271" r:id="rId20"/>
    <p:sldId id="277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53"/>
    <p:restoredTop sz="94674"/>
  </p:normalViewPr>
  <p:slideViewPr>
    <p:cSldViewPr snapToGrid="0" snapToObjects="1">
      <p:cViewPr>
        <p:scale>
          <a:sx n="90" d="100"/>
          <a:sy n="90" d="100"/>
        </p:scale>
        <p:origin x="1218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PCPark\Dropbox\Paper\Park%20et%20al%202018\data%20with%20updated%20time%20signals_vary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PCPark\Dropbox\Paper\Park%20et%20al%202018\data%20with%20updated%20time%20signals_varyR-onlyepm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 CNR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'n-dep_30rep'!$H$3</c:f>
              <c:strCache>
                <c:ptCount val="1"/>
                <c:pt idx="0">
                  <c:v>EPM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'n-dep_30rep'!$B$4:$B$13</c:f>
              <c:numCache>
                <c:formatCode>0.000</c:formatCode>
                <c:ptCount val="10"/>
                <c:pt idx="0">
                  <c:v>1E-3</c:v>
                </c:pt>
                <c:pt idx="1">
                  <c:v>2E-3</c:v>
                </c:pt>
                <c:pt idx="2">
                  <c:v>4.0000000000000001E-3</c:v>
                </c:pt>
                <c:pt idx="3">
                  <c:v>6.0000000000000001E-3</c:v>
                </c:pt>
                <c:pt idx="4">
                  <c:v>8.0000000000000002E-3</c:v>
                </c:pt>
                <c:pt idx="5">
                  <c:v>0.01</c:v>
                </c:pt>
                <c:pt idx="6">
                  <c:v>1.2E-2</c:v>
                </c:pt>
                <c:pt idx="7">
                  <c:v>0.02</c:v>
                </c:pt>
                <c:pt idx="8">
                  <c:v>0.03</c:v>
                </c:pt>
                <c:pt idx="9">
                  <c:v>0.04</c:v>
                </c:pt>
              </c:numCache>
            </c:numRef>
          </c:xVal>
          <c:yVal>
            <c:numRef>
              <c:f>'n-dep_30rep'!$H$4:$H$13</c:f>
              <c:numCache>
                <c:formatCode>General</c:formatCode>
                <c:ptCount val="10"/>
                <c:pt idx="0">
                  <c:v>4.9485887153624599</c:v>
                </c:pt>
                <c:pt idx="1">
                  <c:v>3.3801129611746901</c:v>
                </c:pt>
                <c:pt idx="2">
                  <c:v>2.3234490077761398</c:v>
                </c:pt>
                <c:pt idx="3">
                  <c:v>1.82397280142567</c:v>
                </c:pt>
                <c:pt idx="4">
                  <c:v>1.4826392702634601</c:v>
                </c:pt>
                <c:pt idx="5">
                  <c:v>1.40549083978627</c:v>
                </c:pt>
                <c:pt idx="6">
                  <c:v>1.2857408550475899</c:v>
                </c:pt>
                <c:pt idx="7">
                  <c:v>1.0746414004879401</c:v>
                </c:pt>
                <c:pt idx="8">
                  <c:v>0.76866339939616302</c:v>
                </c:pt>
                <c:pt idx="9">
                  <c:v>0.79876571377350003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'n-dep_30rep'!$I$3</c:f>
              <c:strCache>
                <c:ptCount val="1"/>
              </c:strCache>
            </c:strRef>
          </c:tx>
          <c:spPr>
            <a:ln w="222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'n-dep_30rep'!$B$4:$B$13</c:f>
              <c:numCache>
                <c:formatCode>0.000</c:formatCode>
                <c:ptCount val="10"/>
                <c:pt idx="0">
                  <c:v>1E-3</c:v>
                </c:pt>
                <c:pt idx="1">
                  <c:v>2E-3</c:v>
                </c:pt>
                <c:pt idx="2">
                  <c:v>4.0000000000000001E-3</c:v>
                </c:pt>
                <c:pt idx="3">
                  <c:v>6.0000000000000001E-3</c:v>
                </c:pt>
                <c:pt idx="4">
                  <c:v>8.0000000000000002E-3</c:v>
                </c:pt>
                <c:pt idx="5">
                  <c:v>0.01</c:v>
                </c:pt>
                <c:pt idx="6">
                  <c:v>1.2E-2</c:v>
                </c:pt>
                <c:pt idx="7">
                  <c:v>0.02</c:v>
                </c:pt>
                <c:pt idx="8">
                  <c:v>0.03</c:v>
                </c:pt>
                <c:pt idx="9">
                  <c:v>0.04</c:v>
                </c:pt>
              </c:numCache>
            </c:numRef>
          </c:xVal>
          <c:yVal>
            <c:numRef>
              <c:f>'n-dep_30rep'!$I$4:$I$13</c:f>
              <c:numCache>
                <c:formatCode>General</c:formatCode>
                <c:ptCount val="10"/>
              </c:numCache>
            </c:numRef>
          </c:yVal>
          <c:smooth val="0"/>
        </c:ser>
        <c:ser>
          <c:idx val="2"/>
          <c:order val="2"/>
          <c:tx>
            <c:strRef>
              <c:f>'n-dep_30rep'!$C$3</c:f>
              <c:strCache>
                <c:ptCount val="1"/>
                <c:pt idx="0">
                  <c:v>Phase 1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'n-dep_30rep'!$B$4:$B$13</c:f>
              <c:numCache>
                <c:formatCode>0.000</c:formatCode>
                <c:ptCount val="10"/>
                <c:pt idx="0">
                  <c:v>1E-3</c:v>
                </c:pt>
                <c:pt idx="1">
                  <c:v>2E-3</c:v>
                </c:pt>
                <c:pt idx="2">
                  <c:v>4.0000000000000001E-3</c:v>
                </c:pt>
                <c:pt idx="3">
                  <c:v>6.0000000000000001E-3</c:v>
                </c:pt>
                <c:pt idx="4">
                  <c:v>8.0000000000000002E-3</c:v>
                </c:pt>
                <c:pt idx="5">
                  <c:v>0.01</c:v>
                </c:pt>
                <c:pt idx="6">
                  <c:v>1.2E-2</c:v>
                </c:pt>
                <c:pt idx="7">
                  <c:v>0.02</c:v>
                </c:pt>
                <c:pt idx="8">
                  <c:v>0.03</c:v>
                </c:pt>
                <c:pt idx="9">
                  <c:v>0.04</c:v>
                </c:pt>
              </c:numCache>
            </c:numRef>
          </c:xVal>
          <c:yVal>
            <c:numRef>
              <c:f>'n-dep_30rep'!$C$4:$C$13</c:f>
              <c:numCache>
                <c:formatCode>General</c:formatCode>
                <c:ptCount val="10"/>
                <c:pt idx="0">
                  <c:v>3.2397558692816002</c:v>
                </c:pt>
                <c:pt idx="1">
                  <c:v>2.2909971646221301</c:v>
                </c:pt>
                <c:pt idx="2">
                  <c:v>1.62120415663939</c:v>
                </c:pt>
                <c:pt idx="3">
                  <c:v>1.2867320271820399</c:v>
                </c:pt>
                <c:pt idx="4">
                  <c:v>1.0501600173418799</c:v>
                </c:pt>
                <c:pt idx="5">
                  <c:v>0.97620437593110498</c:v>
                </c:pt>
                <c:pt idx="6">
                  <c:v>0.90994479281394203</c:v>
                </c:pt>
                <c:pt idx="7">
                  <c:v>0.71572916873619297</c:v>
                </c:pt>
                <c:pt idx="8">
                  <c:v>0.56520369789848801</c:v>
                </c:pt>
                <c:pt idx="9">
                  <c:v>0.527266685617094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'n-dep_30rep'!$D$3</c:f>
              <c:strCache>
                <c:ptCount val="1"/>
                <c:pt idx="0">
                  <c:v>Phase 2</c:v>
                </c:pt>
              </c:strCache>
            </c:strRef>
          </c:tx>
          <c:spPr>
            <a:ln w="2222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'n-dep_30rep'!$B$4:$B$13</c:f>
              <c:numCache>
                <c:formatCode>0.000</c:formatCode>
                <c:ptCount val="10"/>
                <c:pt idx="0">
                  <c:v>1E-3</c:v>
                </c:pt>
                <c:pt idx="1">
                  <c:v>2E-3</c:v>
                </c:pt>
                <c:pt idx="2">
                  <c:v>4.0000000000000001E-3</c:v>
                </c:pt>
                <c:pt idx="3">
                  <c:v>6.0000000000000001E-3</c:v>
                </c:pt>
                <c:pt idx="4">
                  <c:v>8.0000000000000002E-3</c:v>
                </c:pt>
                <c:pt idx="5">
                  <c:v>0.01</c:v>
                </c:pt>
                <c:pt idx="6">
                  <c:v>1.2E-2</c:v>
                </c:pt>
                <c:pt idx="7">
                  <c:v>0.02</c:v>
                </c:pt>
                <c:pt idx="8">
                  <c:v>0.03</c:v>
                </c:pt>
                <c:pt idx="9">
                  <c:v>0.04</c:v>
                </c:pt>
              </c:numCache>
            </c:numRef>
          </c:xVal>
          <c:yVal>
            <c:numRef>
              <c:f>'n-dep_30rep'!$D$4:$D$13</c:f>
              <c:numCache>
                <c:formatCode>General</c:formatCode>
                <c:ptCount val="10"/>
                <c:pt idx="0">
                  <c:v>2.7352148219650498</c:v>
                </c:pt>
                <c:pt idx="1">
                  <c:v>1.90355642987264</c:v>
                </c:pt>
                <c:pt idx="2">
                  <c:v>1.3588318024223001</c:v>
                </c:pt>
                <c:pt idx="3">
                  <c:v>1.1532568943828201</c:v>
                </c:pt>
                <c:pt idx="4">
                  <c:v>1.03657516379479</c:v>
                </c:pt>
                <c:pt idx="5">
                  <c:v>0.91121081283688599</c:v>
                </c:pt>
                <c:pt idx="6">
                  <c:v>0.80396939677496204</c:v>
                </c:pt>
                <c:pt idx="7">
                  <c:v>0.58534401138799497</c:v>
                </c:pt>
                <c:pt idx="8">
                  <c:v>0.44507908933354601</c:v>
                </c:pt>
                <c:pt idx="9">
                  <c:v>0.38000420910386301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'n-dep_30rep'!$E$3</c:f>
              <c:strCache>
                <c:ptCount val="1"/>
                <c:pt idx="0">
                  <c:v>Phase 3</c:v>
                </c:pt>
              </c:strCache>
            </c:strRef>
          </c:tx>
          <c:spPr>
            <a:ln w="222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'n-dep_30rep'!$B$4:$B$13</c:f>
              <c:numCache>
                <c:formatCode>0.000</c:formatCode>
                <c:ptCount val="10"/>
                <c:pt idx="0">
                  <c:v>1E-3</c:v>
                </c:pt>
                <c:pt idx="1">
                  <c:v>2E-3</c:v>
                </c:pt>
                <c:pt idx="2">
                  <c:v>4.0000000000000001E-3</c:v>
                </c:pt>
                <c:pt idx="3">
                  <c:v>6.0000000000000001E-3</c:v>
                </c:pt>
                <c:pt idx="4">
                  <c:v>8.0000000000000002E-3</c:v>
                </c:pt>
                <c:pt idx="5">
                  <c:v>0.01</c:v>
                </c:pt>
                <c:pt idx="6">
                  <c:v>1.2E-2</c:v>
                </c:pt>
                <c:pt idx="7">
                  <c:v>0.02</c:v>
                </c:pt>
                <c:pt idx="8">
                  <c:v>0.03</c:v>
                </c:pt>
                <c:pt idx="9">
                  <c:v>0.04</c:v>
                </c:pt>
              </c:numCache>
            </c:numRef>
          </c:xVal>
          <c:yVal>
            <c:numRef>
              <c:f>'n-dep_30rep'!$E$4:$E$13</c:f>
              <c:numCache>
                <c:formatCode>General</c:formatCode>
                <c:ptCount val="10"/>
                <c:pt idx="0">
                  <c:v>2.69253584852741</c:v>
                </c:pt>
                <c:pt idx="1">
                  <c:v>1.94198098004544</c:v>
                </c:pt>
                <c:pt idx="2">
                  <c:v>1.4479276169206701</c:v>
                </c:pt>
                <c:pt idx="3">
                  <c:v>1.06777593642543</c:v>
                </c:pt>
                <c:pt idx="4">
                  <c:v>0.85420328478518104</c:v>
                </c:pt>
                <c:pt idx="5">
                  <c:v>0.88700659069287202</c:v>
                </c:pt>
                <c:pt idx="6">
                  <c:v>0.77848451383094996</c:v>
                </c:pt>
                <c:pt idx="7">
                  <c:v>0.59909871148746496</c:v>
                </c:pt>
                <c:pt idx="8">
                  <c:v>0.48524428480860998</c:v>
                </c:pt>
                <c:pt idx="9">
                  <c:v>0.39643951887123702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'n-dep_30rep'!$F$3</c:f>
              <c:strCache>
                <c:ptCount val="1"/>
                <c:pt idx="0">
                  <c:v>Phase 4</c:v>
                </c:pt>
              </c:strCache>
            </c:strRef>
          </c:tx>
          <c:spPr>
            <a:ln w="2222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'n-dep_30rep'!$B$4:$B$13</c:f>
              <c:numCache>
                <c:formatCode>0.000</c:formatCode>
                <c:ptCount val="10"/>
                <c:pt idx="0">
                  <c:v>1E-3</c:v>
                </c:pt>
                <c:pt idx="1">
                  <c:v>2E-3</c:v>
                </c:pt>
                <c:pt idx="2">
                  <c:v>4.0000000000000001E-3</c:v>
                </c:pt>
                <c:pt idx="3">
                  <c:v>6.0000000000000001E-3</c:v>
                </c:pt>
                <c:pt idx="4">
                  <c:v>8.0000000000000002E-3</c:v>
                </c:pt>
                <c:pt idx="5">
                  <c:v>0.01</c:v>
                </c:pt>
                <c:pt idx="6">
                  <c:v>1.2E-2</c:v>
                </c:pt>
                <c:pt idx="7">
                  <c:v>0.02</c:v>
                </c:pt>
                <c:pt idx="8">
                  <c:v>0.03</c:v>
                </c:pt>
                <c:pt idx="9">
                  <c:v>0.04</c:v>
                </c:pt>
              </c:numCache>
            </c:numRef>
          </c:xVal>
          <c:yVal>
            <c:numRef>
              <c:f>'n-dep_30rep'!$F$4:$F$13</c:f>
              <c:numCache>
                <c:formatCode>General</c:formatCode>
                <c:ptCount val="10"/>
                <c:pt idx="0">
                  <c:v>2.6944204070706901</c:v>
                </c:pt>
                <c:pt idx="1">
                  <c:v>1.9871826255917</c:v>
                </c:pt>
                <c:pt idx="2">
                  <c:v>1.3412045793673699</c:v>
                </c:pt>
                <c:pt idx="3">
                  <c:v>1.1495022725817401</c:v>
                </c:pt>
                <c:pt idx="4">
                  <c:v>0.96080195138775104</c:v>
                </c:pt>
                <c:pt idx="5">
                  <c:v>0.85722931210727205</c:v>
                </c:pt>
                <c:pt idx="6">
                  <c:v>0.76978907720829803</c:v>
                </c:pt>
                <c:pt idx="7">
                  <c:v>0.666870417288418</c:v>
                </c:pt>
                <c:pt idx="8">
                  <c:v>0.38126412020338302</c:v>
                </c:pt>
                <c:pt idx="9">
                  <c:v>0.41621732070198902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'n-dep_30rep'!$G$3</c:f>
              <c:strCache>
                <c:ptCount val="1"/>
                <c:pt idx="0">
                  <c:v>Phase 5</c:v>
                </c:pt>
              </c:strCache>
            </c:strRef>
          </c:tx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'n-dep_30rep'!$B$4:$B$13</c:f>
              <c:numCache>
                <c:formatCode>0.000</c:formatCode>
                <c:ptCount val="10"/>
                <c:pt idx="0">
                  <c:v>1E-3</c:v>
                </c:pt>
                <c:pt idx="1">
                  <c:v>2E-3</c:v>
                </c:pt>
                <c:pt idx="2">
                  <c:v>4.0000000000000001E-3</c:v>
                </c:pt>
                <c:pt idx="3">
                  <c:v>6.0000000000000001E-3</c:v>
                </c:pt>
                <c:pt idx="4">
                  <c:v>8.0000000000000002E-3</c:v>
                </c:pt>
                <c:pt idx="5">
                  <c:v>0.01</c:v>
                </c:pt>
                <c:pt idx="6">
                  <c:v>1.2E-2</c:v>
                </c:pt>
                <c:pt idx="7">
                  <c:v>0.02</c:v>
                </c:pt>
                <c:pt idx="8">
                  <c:v>0.03</c:v>
                </c:pt>
                <c:pt idx="9">
                  <c:v>0.04</c:v>
                </c:pt>
              </c:numCache>
            </c:numRef>
          </c:xVal>
          <c:yVal>
            <c:numRef>
              <c:f>'n-dep_30rep'!$G$4:$G$13</c:f>
              <c:numCache>
                <c:formatCode>General</c:formatCode>
                <c:ptCount val="10"/>
                <c:pt idx="0">
                  <c:v>2.7914844960820102</c:v>
                </c:pt>
                <c:pt idx="1">
                  <c:v>2.0175736826453101</c:v>
                </c:pt>
                <c:pt idx="2">
                  <c:v>1.3966911816344001</c:v>
                </c:pt>
                <c:pt idx="3">
                  <c:v>1.1012822309841099</c:v>
                </c:pt>
                <c:pt idx="4">
                  <c:v>0.95603849700726695</c:v>
                </c:pt>
                <c:pt idx="5">
                  <c:v>0.83688608644960805</c:v>
                </c:pt>
                <c:pt idx="6">
                  <c:v>0.77443722907206003</c:v>
                </c:pt>
                <c:pt idx="7">
                  <c:v>0.63867843117793899</c:v>
                </c:pt>
                <c:pt idx="8">
                  <c:v>0.50327710643595502</c:v>
                </c:pt>
                <c:pt idx="9">
                  <c:v>0.49674210695107501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618112"/>
        <c:axId val="32618688"/>
      </c:scatterChart>
      <c:valAx>
        <c:axId val="32618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Noise level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18688"/>
        <c:crosses val="autoZero"/>
        <c:crossBetween val="midCat"/>
      </c:valAx>
      <c:valAx>
        <c:axId val="326186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CNR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181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 CNR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'r-dep_30rep'!$H$3</c:f>
              <c:strCache>
                <c:ptCount val="1"/>
                <c:pt idx="0">
                  <c:v>EPM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'r-dep_30rep'!$B$4:$B$13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</c:numCache>
            </c:numRef>
          </c:xVal>
          <c:yVal>
            <c:numRef>
              <c:f>'r-dep_30rep'!$H$4:$H$13</c:f>
              <c:numCache>
                <c:formatCode>General</c:formatCode>
                <c:ptCount val="10"/>
                <c:pt idx="0">
                  <c:v>0.79934898867790505</c:v>
                </c:pt>
                <c:pt idx="1">
                  <c:v>0.81012412039701898</c:v>
                </c:pt>
                <c:pt idx="2">
                  <c:v>1.06787655654483</c:v>
                </c:pt>
                <c:pt idx="3">
                  <c:v>1.1921084709385901</c:v>
                </c:pt>
                <c:pt idx="4">
                  <c:v>1.2241265074178</c:v>
                </c:pt>
                <c:pt idx="5">
                  <c:v>1.4033537807472001</c:v>
                </c:pt>
                <c:pt idx="6">
                  <c:v>1.45110103196442</c:v>
                </c:pt>
                <c:pt idx="7">
                  <c:v>1.49041487540194</c:v>
                </c:pt>
                <c:pt idx="8">
                  <c:v>1.5248334924234199</c:v>
                </c:pt>
                <c:pt idx="9">
                  <c:v>1.5122378614516201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'r-dep_30rep'!$I$3</c:f>
              <c:strCache>
                <c:ptCount val="1"/>
              </c:strCache>
            </c:strRef>
          </c:tx>
          <c:spPr>
            <a:ln w="222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'r-dep_30rep'!$B$4:$B$13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</c:numCache>
            </c:numRef>
          </c:xVal>
          <c:yVal>
            <c:numRef>
              <c:f>'r-dep_30rep'!$I$4:$I$13</c:f>
              <c:numCache>
                <c:formatCode>General</c:formatCode>
                <c:ptCount val="10"/>
              </c:numCache>
            </c:numRef>
          </c:yVal>
          <c:smooth val="0"/>
        </c:ser>
        <c:ser>
          <c:idx val="2"/>
          <c:order val="2"/>
          <c:tx>
            <c:strRef>
              <c:f>'r-dep_30rep'!$C$3</c:f>
              <c:strCache>
                <c:ptCount val="1"/>
                <c:pt idx="0">
                  <c:v>Phase 1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'r-dep_30rep'!$B$4:$B$13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</c:numCache>
            </c:numRef>
          </c:xVal>
          <c:yVal>
            <c:numRef>
              <c:f>'r-dep_30rep'!$C$4:$C$13</c:f>
              <c:numCache>
                <c:formatCode>General</c:formatCode>
                <c:ptCount val="10"/>
                <c:pt idx="0">
                  <c:v>0.758567751589177</c:v>
                </c:pt>
                <c:pt idx="1">
                  <c:v>0.70970063861079002</c:v>
                </c:pt>
                <c:pt idx="2">
                  <c:v>0.76962212103621597</c:v>
                </c:pt>
                <c:pt idx="3">
                  <c:v>0.858459194339936</c:v>
                </c:pt>
                <c:pt idx="4">
                  <c:v>0.71069785489804704</c:v>
                </c:pt>
                <c:pt idx="5">
                  <c:v>0.96287515825535097</c:v>
                </c:pt>
                <c:pt idx="6">
                  <c:v>1.00226434127784</c:v>
                </c:pt>
                <c:pt idx="7">
                  <c:v>1.02402158073773</c:v>
                </c:pt>
                <c:pt idx="8">
                  <c:v>1.0387664135499901</c:v>
                </c:pt>
                <c:pt idx="9">
                  <c:v>1.0813017023961899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'r-dep_30rep'!$D$3</c:f>
              <c:strCache>
                <c:ptCount val="1"/>
                <c:pt idx="0">
                  <c:v>Phase 2</c:v>
                </c:pt>
              </c:strCache>
            </c:strRef>
          </c:tx>
          <c:spPr>
            <a:ln w="2222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'r-dep_30rep'!$B$4:$B$13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</c:numCache>
            </c:numRef>
          </c:xVal>
          <c:yVal>
            <c:numRef>
              <c:f>'r-dep_30rep'!$D$4:$D$13</c:f>
              <c:numCache>
                <c:formatCode>General</c:formatCode>
                <c:ptCount val="10"/>
                <c:pt idx="0">
                  <c:v>0.66735235087630695</c:v>
                </c:pt>
                <c:pt idx="1">
                  <c:v>0.69422042457516497</c:v>
                </c:pt>
                <c:pt idx="2">
                  <c:v>0.72521527742382097</c:v>
                </c:pt>
                <c:pt idx="3">
                  <c:v>0.69771689831409001</c:v>
                </c:pt>
                <c:pt idx="4">
                  <c:v>0.77462674327784797</c:v>
                </c:pt>
                <c:pt idx="5">
                  <c:v>0.81683571709781899</c:v>
                </c:pt>
                <c:pt idx="6">
                  <c:v>0.88186968080459605</c:v>
                </c:pt>
                <c:pt idx="7">
                  <c:v>0.90927637764132596</c:v>
                </c:pt>
                <c:pt idx="8">
                  <c:v>0.89089890189183896</c:v>
                </c:pt>
                <c:pt idx="9">
                  <c:v>0.91025173708687201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'r-dep_30rep'!$E$3</c:f>
              <c:strCache>
                <c:ptCount val="1"/>
                <c:pt idx="0">
                  <c:v>Phase 3</c:v>
                </c:pt>
              </c:strCache>
            </c:strRef>
          </c:tx>
          <c:spPr>
            <a:ln w="222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'r-dep_30rep'!$B$4:$B$13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</c:numCache>
            </c:numRef>
          </c:xVal>
          <c:yVal>
            <c:numRef>
              <c:f>'r-dep_30rep'!$E$4:$E$13</c:f>
              <c:numCache>
                <c:formatCode>General</c:formatCode>
                <c:ptCount val="10"/>
                <c:pt idx="0">
                  <c:v>0.74210655521858104</c:v>
                </c:pt>
                <c:pt idx="1">
                  <c:v>0.68969783123418205</c:v>
                </c:pt>
                <c:pt idx="2">
                  <c:v>0.67895503391751999</c:v>
                </c:pt>
                <c:pt idx="3">
                  <c:v>0.69826027489088105</c:v>
                </c:pt>
                <c:pt idx="4">
                  <c:v>0.75452505312070695</c:v>
                </c:pt>
                <c:pt idx="5">
                  <c:v>0.82039747384623496</c:v>
                </c:pt>
                <c:pt idx="6">
                  <c:v>0.87940891040706404</c:v>
                </c:pt>
                <c:pt idx="7">
                  <c:v>0.89050660931874304</c:v>
                </c:pt>
                <c:pt idx="8">
                  <c:v>0.89230078569960802</c:v>
                </c:pt>
                <c:pt idx="9">
                  <c:v>0.89624077913713995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'r-dep_30rep'!$F$3</c:f>
              <c:strCache>
                <c:ptCount val="1"/>
                <c:pt idx="0">
                  <c:v>Phase 4</c:v>
                </c:pt>
              </c:strCache>
            </c:strRef>
          </c:tx>
          <c:spPr>
            <a:ln w="2222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'r-dep_30rep'!$B$4:$B$13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</c:numCache>
            </c:numRef>
          </c:xVal>
          <c:yVal>
            <c:numRef>
              <c:f>'r-dep_30rep'!$F$4:$F$13</c:f>
              <c:numCache>
                <c:formatCode>General</c:formatCode>
                <c:ptCount val="10"/>
                <c:pt idx="0">
                  <c:v>0.54789474466427501</c:v>
                </c:pt>
                <c:pt idx="1">
                  <c:v>0.68648891640385101</c:v>
                </c:pt>
                <c:pt idx="2">
                  <c:v>0.66266180373651296</c:v>
                </c:pt>
                <c:pt idx="3">
                  <c:v>0.725110518268542</c:v>
                </c:pt>
                <c:pt idx="4">
                  <c:v>0.77045995795127398</c:v>
                </c:pt>
                <c:pt idx="5">
                  <c:v>0.85099860712906195</c:v>
                </c:pt>
                <c:pt idx="6">
                  <c:v>0.87516470215563402</c:v>
                </c:pt>
                <c:pt idx="7">
                  <c:v>0.91110799982855795</c:v>
                </c:pt>
                <c:pt idx="8">
                  <c:v>0.90265620949914405</c:v>
                </c:pt>
                <c:pt idx="9">
                  <c:v>0.91206948200307902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'r-dep_30rep'!$G$3</c:f>
              <c:strCache>
                <c:ptCount val="1"/>
                <c:pt idx="0">
                  <c:v>Phase 5</c:v>
                </c:pt>
              </c:strCache>
            </c:strRef>
          </c:tx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'r-dep_30rep'!$B$4:$B$13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</c:numCache>
            </c:numRef>
          </c:xVal>
          <c:yVal>
            <c:numRef>
              <c:f>'r-dep_30rep'!$G$4:$G$13</c:f>
              <c:numCache>
                <c:formatCode>General</c:formatCode>
                <c:ptCount val="10"/>
                <c:pt idx="0">
                  <c:v>0.71732215224861995</c:v>
                </c:pt>
                <c:pt idx="1">
                  <c:v>0.66605559864672204</c:v>
                </c:pt>
                <c:pt idx="2">
                  <c:v>0.77433249820212202</c:v>
                </c:pt>
                <c:pt idx="3">
                  <c:v>0.80809750196213903</c:v>
                </c:pt>
                <c:pt idx="4">
                  <c:v>0.90031859727091001</c:v>
                </c:pt>
                <c:pt idx="5">
                  <c:v>0.86952253880645103</c:v>
                </c:pt>
                <c:pt idx="6">
                  <c:v>0.84642069975622702</c:v>
                </c:pt>
                <c:pt idx="7">
                  <c:v>0.88588284031265196</c:v>
                </c:pt>
                <c:pt idx="8">
                  <c:v>0.90255812535193103</c:v>
                </c:pt>
                <c:pt idx="9">
                  <c:v>0.88036089559272801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487744"/>
        <c:axId val="35488320"/>
      </c:scatterChart>
      <c:valAx>
        <c:axId val="35487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Tumor radius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88320"/>
        <c:crosses val="autoZero"/>
        <c:crossBetween val="midCat"/>
      </c:valAx>
      <c:valAx>
        <c:axId val="354883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CNR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877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FCA69-44E7-3444-92F8-28FBBC4A52FF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4D674-8CD3-8E45-AA4E-902ABD5C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2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Lesion 14  and 15 are corresponding to a </a:t>
            </a:r>
            <a:r>
              <a:rPr lang="en-US" baseline="0" dirty="0" err="1" smtClean="0"/>
              <a:t>hyperdense</a:t>
            </a:r>
            <a:r>
              <a:rPr lang="en-US" baseline="0" dirty="0" smtClean="0"/>
              <a:t> opacity in BL.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65C25-B321-41CA-BD80-0D700E3F27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77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A66-BFD6-5646-B05A-B925E3CF2757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22F0-9E11-5242-8C3D-CCBFB002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A66-BFD6-5646-B05A-B925E3CF2757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22F0-9E11-5242-8C3D-CCBFB002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8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A66-BFD6-5646-B05A-B925E3CF2757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22F0-9E11-5242-8C3D-CCBFB002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4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A66-BFD6-5646-B05A-B925E3CF2757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22F0-9E11-5242-8C3D-CCBFB002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5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A66-BFD6-5646-B05A-B925E3CF2757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22F0-9E11-5242-8C3D-CCBFB002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2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A66-BFD6-5646-B05A-B925E3CF2757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22F0-9E11-5242-8C3D-CCBFB002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A66-BFD6-5646-B05A-B925E3CF2757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22F0-9E11-5242-8C3D-CCBFB002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3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A66-BFD6-5646-B05A-B925E3CF2757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22F0-9E11-5242-8C3D-CCBFB002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8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A66-BFD6-5646-B05A-B925E3CF2757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22F0-9E11-5242-8C3D-CCBFB002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8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A66-BFD6-5646-B05A-B925E3CF2757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22F0-9E11-5242-8C3D-CCBFB002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9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A66-BFD6-5646-B05A-B925E3CF2757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22F0-9E11-5242-8C3D-CCBFB002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4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2CA66-BFD6-5646-B05A-B925E3CF2757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722F0-9E11-5242-8C3D-CCBFB002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0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924" y="-400050"/>
            <a:ext cx="10624327" cy="2696941"/>
          </a:xfrm>
        </p:spPr>
        <p:txBody>
          <a:bodyPr>
            <a:noAutofit/>
          </a:bodyPr>
          <a:lstStyle/>
          <a:p>
            <a:pPr algn="l"/>
            <a:r>
              <a:rPr lang="en-US" sz="4400" b="1" dirty="0" err="1" smtClean="0">
                <a:latin typeface="+mn-lt"/>
              </a:rPr>
              <a:t>Multiparametric</a:t>
            </a:r>
            <a:r>
              <a:rPr lang="en-US" sz="4400" b="1" dirty="0" smtClean="0">
                <a:latin typeface="+mn-lt"/>
              </a:rPr>
              <a:t> image processing </a:t>
            </a:r>
            <a:br>
              <a:rPr lang="en-US" sz="4400" b="1" dirty="0" smtClean="0">
                <a:latin typeface="+mn-lt"/>
              </a:rPr>
            </a:br>
            <a:r>
              <a:rPr lang="en-US" sz="4400" b="1" dirty="0" smtClean="0">
                <a:latin typeface="+mn-lt"/>
              </a:rPr>
              <a:t>for early detection of cancer</a:t>
            </a:r>
            <a:br>
              <a:rPr lang="en-US" sz="4400" b="1" dirty="0" smtClean="0">
                <a:latin typeface="+mn-lt"/>
              </a:rPr>
            </a:br>
            <a:endParaRPr lang="en-US" sz="44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511" y="3645116"/>
            <a:ext cx="9144000" cy="284417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Eugene J. </a:t>
            </a:r>
            <a:r>
              <a:rPr lang="en-US" dirty="0" err="1" smtClean="0"/>
              <a:t>Koay</a:t>
            </a:r>
            <a:r>
              <a:rPr lang="en-US" dirty="0" smtClean="0"/>
              <a:t>, MD, PhD</a:t>
            </a:r>
          </a:p>
          <a:p>
            <a:pPr algn="l"/>
            <a:r>
              <a:rPr lang="en-US" dirty="0" err="1" smtClean="0"/>
              <a:t>Anirban</a:t>
            </a:r>
            <a:r>
              <a:rPr lang="en-US" dirty="0" smtClean="0"/>
              <a:t> Maitra, MBBS</a:t>
            </a:r>
          </a:p>
          <a:p>
            <a:pPr algn="l"/>
            <a:r>
              <a:rPr lang="en-US" dirty="0" smtClean="0"/>
              <a:t>Peter C. Park, PhD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Division of Radiation Oncology</a:t>
            </a:r>
          </a:p>
          <a:p>
            <a:pPr algn="l"/>
            <a:r>
              <a:rPr lang="en-US" dirty="0" smtClean="0"/>
              <a:t>Sheikh Ahmed Center for Pancreatic Cancer Research</a:t>
            </a:r>
          </a:p>
          <a:p>
            <a:pPr algn="l"/>
            <a:r>
              <a:rPr lang="en-US" dirty="0" smtClean="0"/>
              <a:t>The University of Texas MD Anderson Cancer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595" y="1871663"/>
            <a:ext cx="7159128" cy="3281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69684" y="515293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NASA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4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Application to patient scans: HCC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7" b="4991"/>
          <a:stretch/>
        </p:blipFill>
        <p:spPr bwMode="auto">
          <a:xfrm>
            <a:off x="2315534" y="2052954"/>
            <a:ext cx="7330433" cy="3276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6801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" y="393700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CNR improved in cholangiocarcinoma, HCC, and colorectal liver metastases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 descr="C:\Users\PCPark\Dropbox\Paper\Park et al 2018\Screenshot\boxplot1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0" y="2115500"/>
            <a:ext cx="4222114" cy="316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PCPark\Dropbox\Paper\Park et al 2018\Screenshot\boxplot2.t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890" y="2115500"/>
            <a:ext cx="4222114" cy="316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PCPark\Dropbox\Paper\Park et al 2018\Screenshot\boxplot3.t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660" y="2115500"/>
            <a:ext cx="4222114" cy="3163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4317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Early detection study design</a:t>
            </a:r>
            <a:endParaRPr lang="en-US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selected patients with colorectal cancer and hepatocellular cancer who had CT scans with contrast</a:t>
            </a:r>
          </a:p>
          <a:p>
            <a:r>
              <a:rPr lang="en-US" dirty="0" smtClean="0"/>
              <a:t>All patients had liver tumors at the time of the baseline scan</a:t>
            </a:r>
          </a:p>
          <a:p>
            <a:r>
              <a:rPr lang="en-US" dirty="0" smtClean="0"/>
              <a:t>Some developed new liver metastasis within 1-6 months after the baseline scan (follow-up scan)</a:t>
            </a:r>
          </a:p>
          <a:p>
            <a:r>
              <a:rPr lang="en-US" dirty="0" smtClean="0"/>
              <a:t>We had experts identify signal abnormalities using EPM and the standard gray-scale images in a </a:t>
            </a:r>
            <a:r>
              <a:rPr lang="en-US" u="sng" dirty="0" smtClean="0"/>
              <a:t>blinded</a:t>
            </a:r>
            <a:r>
              <a:rPr lang="en-US" dirty="0" smtClean="0"/>
              <a:t> fashion</a:t>
            </a:r>
          </a:p>
          <a:p>
            <a:r>
              <a:rPr lang="en-US" dirty="0" smtClean="0"/>
              <a:t>We measured the sensitivity of detecting the primary lesion and liver metastasis on the baseline scan, using the follow-up scan as the gold standard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Study population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 patients with colorectal liver </a:t>
            </a:r>
            <a:r>
              <a:rPr lang="en-US" dirty="0" err="1" smtClean="0"/>
              <a:t>mets</a:t>
            </a:r>
            <a:endParaRPr lang="en-US" dirty="0"/>
          </a:p>
          <a:p>
            <a:pPr lvl="1"/>
            <a:r>
              <a:rPr lang="en-US" dirty="0" smtClean="0"/>
              <a:t>16 baseline lesions</a:t>
            </a:r>
          </a:p>
          <a:p>
            <a:pPr lvl="1"/>
            <a:r>
              <a:rPr lang="en-US" dirty="0" smtClean="0"/>
              <a:t>15 new lesions within 1-6 months after baseline in 6 patients</a:t>
            </a:r>
          </a:p>
          <a:p>
            <a:pPr lvl="1"/>
            <a:endParaRPr lang="en-US" dirty="0"/>
          </a:p>
          <a:p>
            <a:r>
              <a:rPr lang="en-US" dirty="0" smtClean="0"/>
              <a:t>12 patients with hepatocellular carcinoma</a:t>
            </a:r>
          </a:p>
          <a:p>
            <a:pPr lvl="1"/>
            <a:r>
              <a:rPr lang="en-US" dirty="0" smtClean="0"/>
              <a:t>21 baseline lesions</a:t>
            </a:r>
          </a:p>
          <a:p>
            <a:pPr lvl="1"/>
            <a:r>
              <a:rPr lang="en-US" dirty="0" smtClean="0"/>
              <a:t>28 new lesions within 1-6 months after baseline in 5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5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86" y="1270072"/>
            <a:ext cx="3452118" cy="19205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3829" y="5711950"/>
            <a:ext cx="2375696" cy="4341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Baseline GS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2464" y="5711950"/>
            <a:ext cx="2375696" cy="4341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Baseline EPM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07437" y="5711950"/>
            <a:ext cx="2375696" cy="4341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Follow Up CT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-373546" y="2044713"/>
            <a:ext cx="1663409" cy="4341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Future tumor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373546" y="4027774"/>
            <a:ext cx="1663409" cy="4341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Known tumor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26886" y="3265965"/>
            <a:ext cx="3452117" cy="1918934"/>
            <a:chOff x="813451" y="44774"/>
            <a:chExt cx="4100945" cy="301044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451" y="44774"/>
              <a:ext cx="4100945" cy="3010444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>
            <a:xfrm flipH="1">
              <a:off x="1537940" y="965921"/>
              <a:ext cx="267681" cy="274854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687563" y="1270860"/>
            <a:ext cx="3491553" cy="1913668"/>
            <a:chOff x="4835386" y="4358043"/>
            <a:chExt cx="3090672" cy="1849435"/>
          </a:xfrm>
        </p:grpSpPr>
        <p:pic>
          <p:nvPicPr>
            <p:cNvPr id="5" name="Picture 4"/>
            <p:cNvPicPr preferRelativeResize="0"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35386" y="4358043"/>
              <a:ext cx="3090672" cy="1849435"/>
            </a:xfrm>
            <a:prstGeom prst="rect">
              <a:avLst/>
            </a:prstGeom>
          </p:spPr>
        </p:pic>
        <p:cxnSp>
          <p:nvCxnSpPr>
            <p:cNvPr id="29" name="Straight Arrow Connector 28"/>
            <p:cNvCxnSpPr>
              <a:cxnSpLocks/>
            </p:cNvCxnSpPr>
            <p:nvPr/>
          </p:nvCxnSpPr>
          <p:spPr>
            <a:xfrm>
              <a:off x="6079998" y="4518990"/>
              <a:ext cx="247299" cy="4912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5-Point Star 26"/>
          <p:cNvSpPr>
            <a:spLocks/>
          </p:cNvSpPr>
          <p:nvPr/>
        </p:nvSpPr>
        <p:spPr>
          <a:xfrm>
            <a:off x="7665918" y="1330834"/>
            <a:ext cx="445768" cy="321895"/>
          </a:xfrm>
          <a:prstGeom prst="star5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671642" y="3265967"/>
            <a:ext cx="3491552" cy="1918932"/>
            <a:chOff x="4812235" y="2691578"/>
            <a:chExt cx="3090672" cy="1664208"/>
          </a:xfrm>
        </p:grpSpPr>
        <p:pic>
          <p:nvPicPr>
            <p:cNvPr id="15" name="Picture 14"/>
            <p:cNvPicPr preferRelativeResize="0"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12235" y="2691578"/>
              <a:ext cx="3090672" cy="1664208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>
              <a:cxnSpLocks/>
            </p:cNvCxnSpPr>
            <p:nvPr/>
          </p:nvCxnSpPr>
          <p:spPr>
            <a:xfrm>
              <a:off x="4876279" y="2974835"/>
              <a:ext cx="213728" cy="4171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8414285" y="1270860"/>
            <a:ext cx="3499432" cy="1913668"/>
            <a:chOff x="8567192" y="4413460"/>
            <a:chExt cx="3034978" cy="17940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7192" y="4413460"/>
              <a:ext cx="3034978" cy="1794019"/>
            </a:xfrm>
            <a:prstGeom prst="rect">
              <a:avLst/>
            </a:prstGeom>
          </p:spPr>
        </p:pic>
        <p:cxnSp>
          <p:nvCxnSpPr>
            <p:cNvPr id="36" name="Straight Arrow Connector 35"/>
            <p:cNvCxnSpPr>
              <a:cxnSpLocks/>
            </p:cNvCxnSpPr>
            <p:nvPr/>
          </p:nvCxnSpPr>
          <p:spPr>
            <a:xfrm>
              <a:off x="9869064" y="4679938"/>
              <a:ext cx="215616" cy="23125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8415877" y="3265965"/>
            <a:ext cx="3485559" cy="1918934"/>
            <a:chOff x="8541998" y="2531531"/>
            <a:chExt cx="3085365" cy="172725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41998" y="2531531"/>
              <a:ext cx="3085365" cy="1727250"/>
            </a:xfrm>
            <a:prstGeom prst="rect">
              <a:avLst/>
            </a:prstGeom>
          </p:spPr>
        </p:pic>
        <p:cxnSp>
          <p:nvCxnSpPr>
            <p:cNvPr id="37" name="Straight Arrow Connector 36"/>
            <p:cNvCxnSpPr>
              <a:cxnSpLocks/>
            </p:cNvCxnSpPr>
            <p:nvPr/>
          </p:nvCxnSpPr>
          <p:spPr>
            <a:xfrm>
              <a:off x="8735610" y="2796438"/>
              <a:ext cx="247299" cy="49129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5-Point Star 27"/>
          <p:cNvSpPr>
            <a:spLocks/>
          </p:cNvSpPr>
          <p:nvPr/>
        </p:nvSpPr>
        <p:spPr>
          <a:xfrm>
            <a:off x="11569564" y="1356551"/>
            <a:ext cx="315060" cy="321895"/>
          </a:xfrm>
          <a:prstGeom prst="star5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4802" y="400409"/>
            <a:ext cx="1189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</a:t>
            </a:r>
            <a:r>
              <a:rPr lang="en-US" sz="3200" b="1" dirty="0" smtClean="0"/>
              <a:t>ignal </a:t>
            </a:r>
            <a:r>
              <a:rPr lang="en-US" sz="3200" b="1" smtClean="0"/>
              <a:t>abnormalities detected with EPM </a:t>
            </a:r>
            <a:r>
              <a:rPr lang="en-US" sz="3200" b="1" dirty="0" smtClean="0"/>
              <a:t>in colorectal liver metastasis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472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6200000">
            <a:off x="-373546" y="2075701"/>
            <a:ext cx="1663409" cy="4341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Future tumor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-382550" y="4205296"/>
            <a:ext cx="1681416" cy="4341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Known tumor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3628" y="5830723"/>
            <a:ext cx="2375696" cy="4341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Baseline GS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8577" y="5858598"/>
            <a:ext cx="2646181" cy="4341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Baseline EPM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24011" y="5858597"/>
            <a:ext cx="2375696" cy="4341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Follow Up CT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61" y="1286887"/>
            <a:ext cx="3385483" cy="198324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8272898" y="1286887"/>
            <a:ext cx="3613307" cy="1983247"/>
            <a:chOff x="7958009" y="2301315"/>
            <a:chExt cx="3253695" cy="270516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8009" y="2301315"/>
              <a:ext cx="3253695" cy="2705161"/>
            </a:xfrm>
            <a:prstGeom prst="rect">
              <a:avLst/>
            </a:prstGeom>
          </p:spPr>
        </p:pic>
        <p:cxnSp>
          <p:nvCxnSpPr>
            <p:cNvPr id="37" name="Straight Arrow Connector 36"/>
            <p:cNvCxnSpPr>
              <a:cxnSpLocks/>
            </p:cNvCxnSpPr>
            <p:nvPr/>
          </p:nvCxnSpPr>
          <p:spPr>
            <a:xfrm flipH="1" flipV="1">
              <a:off x="8562053" y="3596245"/>
              <a:ext cx="433215" cy="246166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535507" y="1286887"/>
            <a:ext cx="3586027" cy="1983246"/>
            <a:chOff x="3831562" y="2301315"/>
            <a:chExt cx="2968877" cy="2303936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31562" y="2301315"/>
              <a:ext cx="2968877" cy="2303936"/>
            </a:xfrm>
            <a:prstGeom prst="rect">
              <a:avLst/>
            </a:prstGeom>
          </p:spPr>
        </p:pic>
        <p:cxnSp>
          <p:nvCxnSpPr>
            <p:cNvPr id="40" name="Straight Arrow Connector 39"/>
            <p:cNvCxnSpPr>
              <a:cxnSpLocks/>
            </p:cNvCxnSpPr>
            <p:nvPr/>
          </p:nvCxnSpPr>
          <p:spPr>
            <a:xfrm flipH="1" flipV="1">
              <a:off x="4228407" y="3875899"/>
              <a:ext cx="433215" cy="2461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5-Point Star 40"/>
            <p:cNvSpPr/>
            <p:nvPr/>
          </p:nvSpPr>
          <p:spPr>
            <a:xfrm>
              <a:off x="6289022" y="2407961"/>
              <a:ext cx="334848" cy="41219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703" y="3397251"/>
            <a:ext cx="3392583" cy="20847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5508" y="3418393"/>
            <a:ext cx="3586028" cy="206356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2898" y="3429012"/>
            <a:ext cx="3613307" cy="2052949"/>
          </a:xfrm>
          <a:prstGeom prst="rect">
            <a:avLst/>
          </a:prstGeom>
        </p:spPr>
      </p:pic>
      <p:sp>
        <p:nvSpPr>
          <p:cNvPr id="50" name="5-Point Star 49"/>
          <p:cNvSpPr/>
          <p:nvPr/>
        </p:nvSpPr>
        <p:spPr>
          <a:xfrm>
            <a:off x="11340391" y="1431024"/>
            <a:ext cx="404454" cy="2964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>
            <a:cxnSpLocks/>
          </p:cNvCxnSpPr>
          <p:nvPr/>
        </p:nvCxnSpPr>
        <p:spPr>
          <a:xfrm>
            <a:off x="5164459" y="3465713"/>
            <a:ext cx="323156" cy="24688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9240698" y="3512207"/>
            <a:ext cx="323156" cy="24688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</p:cNvCxnSpPr>
          <p:nvPr/>
        </p:nvCxnSpPr>
        <p:spPr>
          <a:xfrm>
            <a:off x="1665353" y="3465960"/>
            <a:ext cx="323156" cy="24688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4802" y="400409"/>
            <a:ext cx="8180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</a:t>
            </a:r>
            <a:r>
              <a:rPr lang="en-US" sz="3200" b="1" dirty="0" smtClean="0"/>
              <a:t>ignal abnormalities detected with EPM </a:t>
            </a:r>
            <a:r>
              <a:rPr lang="en-US" sz="3200" b="1" smtClean="0"/>
              <a:t>in HCC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149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6200000">
            <a:off x="-496475" y="1799883"/>
            <a:ext cx="1850511" cy="4341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Abnormal signal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532931" y="3953310"/>
            <a:ext cx="1923423" cy="4341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Abnormal signal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77049" y="5762544"/>
            <a:ext cx="2375696" cy="4341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Baseline GS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81182" y="5762544"/>
            <a:ext cx="2375696" cy="4341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Baseline EPM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48374" y="5762544"/>
            <a:ext cx="2375696" cy="4341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Follow Up CT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410513" y="3208654"/>
            <a:ext cx="3379027" cy="1923422"/>
            <a:chOff x="4605611" y="3208654"/>
            <a:chExt cx="3152933" cy="2037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5611" y="3208654"/>
              <a:ext cx="3152933" cy="2037600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>
              <a:cxnSpLocks/>
            </p:cNvCxnSpPr>
            <p:nvPr/>
          </p:nvCxnSpPr>
          <p:spPr>
            <a:xfrm flipV="1">
              <a:off x="4865897" y="4364736"/>
              <a:ext cx="312359" cy="30665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980219" y="3208653"/>
            <a:ext cx="3512008" cy="1923423"/>
            <a:chOff x="7980218" y="3029527"/>
            <a:chExt cx="3662543" cy="22167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0218" y="3029527"/>
              <a:ext cx="3662543" cy="2216727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 flipV="1">
              <a:off x="8464288" y="4261218"/>
              <a:ext cx="312359" cy="30665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973726" y="3208653"/>
            <a:ext cx="3272810" cy="1923423"/>
            <a:chOff x="973726" y="3103417"/>
            <a:chExt cx="3564280" cy="21428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3726" y="3103417"/>
              <a:ext cx="3564280" cy="2142837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>
              <a:cxnSpLocks/>
            </p:cNvCxnSpPr>
            <p:nvPr/>
          </p:nvCxnSpPr>
          <p:spPr>
            <a:xfrm flipV="1">
              <a:off x="1583317" y="4304286"/>
              <a:ext cx="312359" cy="30665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973727" y="1111268"/>
            <a:ext cx="3272809" cy="1918259"/>
            <a:chOff x="973727" y="1111268"/>
            <a:chExt cx="3564279" cy="18309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3727" y="1111268"/>
              <a:ext cx="3564279" cy="1830925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>
              <a:off x="1177049" y="1573811"/>
              <a:ext cx="320391" cy="24205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410513" y="1111268"/>
            <a:ext cx="3379027" cy="1924403"/>
            <a:chOff x="4605612" y="1179014"/>
            <a:chExt cx="3152933" cy="19244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05612" y="1179014"/>
              <a:ext cx="3152933" cy="1924403"/>
            </a:xfrm>
            <a:prstGeom prst="rect">
              <a:avLst/>
            </a:prstGeom>
          </p:spPr>
        </p:pic>
        <p:cxnSp>
          <p:nvCxnSpPr>
            <p:cNvPr id="21" name="Straight Arrow Connector 20"/>
            <p:cNvCxnSpPr>
              <a:cxnSpLocks/>
            </p:cNvCxnSpPr>
            <p:nvPr/>
          </p:nvCxnSpPr>
          <p:spPr>
            <a:xfrm flipV="1">
              <a:off x="4648842" y="1967257"/>
              <a:ext cx="229587" cy="38318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980218" y="1091681"/>
            <a:ext cx="3512009" cy="1937846"/>
            <a:chOff x="7980218" y="1042219"/>
            <a:chExt cx="3662544" cy="19873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80218" y="1042219"/>
              <a:ext cx="3662544" cy="1987308"/>
            </a:xfrm>
            <a:prstGeom prst="rect">
              <a:avLst/>
            </a:prstGeom>
          </p:spPr>
        </p:pic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 flipV="1">
              <a:off x="8177194" y="1941455"/>
              <a:ext cx="312359" cy="30665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44802" y="400409"/>
            <a:ext cx="6088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False positive detections with EPM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671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Early detection achieved using EPM</a:t>
            </a:r>
            <a:endParaRPr lang="en-US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665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Colorectal cancer</a:t>
            </a:r>
          </a:p>
          <a:p>
            <a:pPr lvl="1"/>
            <a:r>
              <a:rPr lang="en-US" sz="3200" dirty="0" smtClean="0"/>
              <a:t>EPM:  7 of 15 early liver lesions </a:t>
            </a:r>
            <a:r>
              <a:rPr lang="en-US" sz="3200" dirty="0" smtClean="0">
                <a:sym typeface="Wingdings"/>
              </a:rPr>
              <a:t> 46% sensitivity</a:t>
            </a:r>
          </a:p>
          <a:p>
            <a:pPr lvl="2"/>
            <a:r>
              <a:rPr lang="en-US" sz="2800" dirty="0" smtClean="0">
                <a:sym typeface="Wingdings"/>
              </a:rPr>
              <a:t>20 false positives</a:t>
            </a:r>
          </a:p>
          <a:p>
            <a:pPr lvl="1"/>
            <a:r>
              <a:rPr lang="en-US" sz="3200" dirty="0" smtClean="0">
                <a:sym typeface="Wingdings"/>
              </a:rPr>
              <a:t>Gray scale: 0 of 15 early liver lesions  0% sensitivity</a:t>
            </a:r>
          </a:p>
          <a:p>
            <a:pPr lvl="1"/>
            <a:endParaRPr lang="en-US" sz="3600" dirty="0" smtClean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Hepatocellular cancer</a:t>
            </a:r>
          </a:p>
          <a:p>
            <a:pPr lvl="1"/>
            <a:r>
              <a:rPr lang="en-US" sz="3200" dirty="0" smtClean="0">
                <a:sym typeface="Wingdings"/>
              </a:rPr>
              <a:t>EPM: 12 of 28 early liver lesions  42% sensitivity</a:t>
            </a:r>
          </a:p>
          <a:p>
            <a:pPr lvl="2"/>
            <a:r>
              <a:rPr lang="en-US" sz="2800" dirty="0" smtClean="0">
                <a:sym typeface="Wingdings"/>
              </a:rPr>
              <a:t>19 false positives</a:t>
            </a:r>
          </a:p>
          <a:p>
            <a:pPr lvl="1"/>
            <a:r>
              <a:rPr lang="en-US" sz="3200" dirty="0" smtClean="0">
                <a:sym typeface="Wingdings"/>
              </a:rPr>
              <a:t>Gray scale: 0 of 28 early liver lesions  0% sensitivity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543888" y="5903893"/>
            <a:ext cx="91042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Baseline lesions detected in all cases with EPM and gray scale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75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Summary: improved CNR and early detection with enhancement pattern mapping (EPM)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934700" cy="490378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Multiparametric</a:t>
            </a:r>
            <a:r>
              <a:rPr lang="en-US" dirty="0" smtClean="0"/>
              <a:t> EPM achieved through </a:t>
            </a:r>
          </a:p>
          <a:p>
            <a:pPr lvl="1"/>
            <a:r>
              <a:rPr lang="en-US" dirty="0" smtClean="0"/>
              <a:t>Motion management</a:t>
            </a:r>
          </a:p>
          <a:p>
            <a:pPr lvl="1"/>
            <a:r>
              <a:rPr lang="en-US" dirty="0" smtClean="0"/>
              <a:t>Deformable image registration</a:t>
            </a:r>
          </a:p>
          <a:p>
            <a:pPr lvl="1"/>
            <a:r>
              <a:rPr lang="en-US" dirty="0" smtClean="0"/>
              <a:t>Normal liver model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EPM results in</a:t>
            </a:r>
          </a:p>
          <a:p>
            <a:pPr lvl="1"/>
            <a:r>
              <a:rPr lang="en-US" dirty="0" smtClean="0"/>
              <a:t>Significant improvement in CNR (6-7 fold)</a:t>
            </a:r>
          </a:p>
          <a:p>
            <a:pPr lvl="1"/>
            <a:r>
              <a:rPr lang="en-US" dirty="0" smtClean="0"/>
              <a:t>An improvement in sensitivity to detect early liver metastasis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Objectives of ongoing work</a:t>
            </a:r>
          </a:p>
          <a:p>
            <a:pPr lvl="1"/>
            <a:r>
              <a:rPr lang="en-US" dirty="0" smtClean="0"/>
              <a:t>Evaluate specificity </a:t>
            </a:r>
          </a:p>
          <a:p>
            <a:pPr lvl="1"/>
            <a:r>
              <a:rPr lang="en-US" dirty="0" smtClean="0"/>
              <a:t>Increase number of patients/lesions</a:t>
            </a:r>
          </a:p>
        </p:txBody>
      </p:sp>
    </p:spTree>
    <p:extLst>
      <p:ext uri="{BB962C8B-B14F-4D97-AF65-F5344CB8AC3E}">
        <p14:creationId xmlns:p14="http://schemas.microsoft.com/office/powerpoint/2010/main" val="19923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Future directions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correlations</a:t>
            </a:r>
          </a:p>
          <a:p>
            <a:endParaRPr lang="en-US" dirty="0" smtClean="0"/>
          </a:p>
          <a:p>
            <a:r>
              <a:rPr lang="en-US" dirty="0" smtClean="0"/>
              <a:t>Pathological correlations</a:t>
            </a:r>
          </a:p>
          <a:p>
            <a:endParaRPr lang="en-US" dirty="0" smtClean="0"/>
          </a:p>
          <a:p>
            <a:r>
              <a:rPr lang="en-US" dirty="0" smtClean="0"/>
              <a:t>Calculation of other EPM-based features</a:t>
            </a:r>
          </a:p>
          <a:p>
            <a:endParaRPr lang="en-US" dirty="0"/>
          </a:p>
          <a:p>
            <a:r>
              <a:rPr lang="en-US" dirty="0" smtClean="0"/>
              <a:t>Deep Learning</a:t>
            </a:r>
          </a:p>
          <a:p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07" y="3535681"/>
            <a:ext cx="4081906" cy="250793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07" y="733743"/>
            <a:ext cx="4081906" cy="243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9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The importance of early detection: 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it saves lives</a:t>
            </a:r>
            <a:endParaRPr lang="en-US" b="1" dirty="0">
              <a:latin typeface="+mn-l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49749" y="1723702"/>
            <a:ext cx="4045534" cy="4525963"/>
          </a:xfrm>
        </p:spPr>
        <p:txBody>
          <a:bodyPr/>
          <a:lstStyle/>
          <a:p>
            <a:r>
              <a:rPr lang="en-US" dirty="0" smtClean="0"/>
              <a:t>Most malignancies, including pancreatic and liver cancers, are found when the tumor is advanced</a:t>
            </a:r>
          </a:p>
          <a:p>
            <a:r>
              <a:rPr lang="en-US" dirty="0" smtClean="0"/>
              <a:t>Finding these cancers early increases the chances of a cure</a:t>
            </a:r>
          </a:p>
          <a:p>
            <a:r>
              <a:rPr lang="en-US" dirty="0" smtClean="0"/>
              <a:t>Current imaging is unable to do this reliably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14" y="2126134"/>
            <a:ext cx="4440183" cy="372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Acknowledgments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690938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Mohamed Zaid</a:t>
            </a:r>
          </a:p>
          <a:p>
            <a:r>
              <a:rPr lang="en-US" dirty="0" err="1" smtClean="0"/>
              <a:t>Baishali</a:t>
            </a:r>
            <a:r>
              <a:rPr lang="en-US" dirty="0" smtClean="0"/>
              <a:t> </a:t>
            </a:r>
            <a:r>
              <a:rPr lang="en-US" dirty="0" err="1" smtClean="0"/>
              <a:t>Chaudhury</a:t>
            </a:r>
            <a:endParaRPr lang="en-US" dirty="0" smtClean="0"/>
          </a:p>
          <a:p>
            <a:r>
              <a:rPr lang="en-US" dirty="0" smtClean="0"/>
              <a:t>Eric Tamm</a:t>
            </a:r>
          </a:p>
          <a:p>
            <a:r>
              <a:rPr lang="en-US" dirty="0" smtClean="0"/>
              <a:t>Corey Jensen</a:t>
            </a:r>
          </a:p>
          <a:p>
            <a:r>
              <a:rPr lang="en-US" dirty="0" err="1" smtClean="0"/>
              <a:t>Jingfei</a:t>
            </a:r>
            <a:r>
              <a:rPr lang="en-US" dirty="0" smtClean="0"/>
              <a:t> Ma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982634" y="4834358"/>
            <a:ext cx="2939677" cy="17278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MDACC_Rev_CMYK_TC_tag_V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647" y="5123702"/>
            <a:ext cx="2449512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291696" y="1825625"/>
            <a:ext cx="36909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NIH:</a:t>
            </a:r>
          </a:p>
          <a:p>
            <a:pPr lvl="1"/>
            <a:r>
              <a:rPr lang="en-US" dirty="0" smtClean="0"/>
              <a:t>EDRN</a:t>
            </a:r>
          </a:p>
          <a:p>
            <a:pPr lvl="1"/>
            <a:r>
              <a:rPr lang="en-US" dirty="0" smtClean="0"/>
              <a:t>MCL</a:t>
            </a:r>
          </a:p>
          <a:p>
            <a:pPr lvl="1"/>
            <a:r>
              <a:rPr lang="en-US" dirty="0" smtClean="0"/>
              <a:t>PSON</a:t>
            </a:r>
          </a:p>
          <a:p>
            <a:r>
              <a:rPr lang="en-US" dirty="0" smtClean="0"/>
              <a:t>Project Purple</a:t>
            </a:r>
          </a:p>
          <a:p>
            <a:r>
              <a:rPr lang="en-US" dirty="0" smtClean="0"/>
              <a:t>PANCAN</a:t>
            </a:r>
          </a:p>
          <a:p>
            <a:r>
              <a:rPr lang="en-US" dirty="0" smtClean="0"/>
              <a:t>RSNA</a:t>
            </a:r>
          </a:p>
          <a:p>
            <a:r>
              <a:rPr lang="en-US" dirty="0" smtClean="0"/>
              <a:t>Sabin Family Fellowship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8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s-1996-01-c-full_jpg-660x6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992" y="1616625"/>
            <a:ext cx="4683965" cy="4584608"/>
          </a:xfrm>
          <a:prstGeom prst="rect">
            <a:avLst/>
          </a:prstGeom>
        </p:spPr>
      </p:pic>
      <p:pic>
        <p:nvPicPr>
          <p:cNvPr id="5" name="Picture 4" descr="Hubble_Deep_Field_loc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09" y="1616624"/>
            <a:ext cx="4590339" cy="4584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0810" y="564205"/>
            <a:ext cx="25396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Questions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90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3789196" y="394953"/>
            <a:ext cx="3821195" cy="3821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892" y="3554571"/>
            <a:ext cx="10515600" cy="285273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Our objective: </a:t>
            </a:r>
            <a:br>
              <a:rPr lang="en-US" sz="4000" b="1" dirty="0" smtClean="0">
                <a:latin typeface="+mn-lt"/>
              </a:rPr>
            </a:br>
            <a:r>
              <a:rPr lang="en-US" sz="4000" dirty="0" smtClean="0"/>
              <a:t>Achieve early detection of cancer </a:t>
            </a:r>
            <a:br>
              <a:rPr lang="en-US" sz="4000" dirty="0" smtClean="0"/>
            </a:br>
            <a:r>
              <a:rPr lang="en-US" sz="4000" dirty="0" smtClean="0"/>
              <a:t>by increasing the sensitivity of imaging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3279439" y="1631783"/>
            <a:ext cx="1411704" cy="1347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Imaging physicists</a:t>
            </a:r>
            <a:endParaRPr lang="en-US" sz="1600" dirty="0"/>
          </a:p>
        </p:txBody>
      </p:sp>
      <p:sp>
        <p:nvSpPr>
          <p:cNvPr id="6" name="Oval 5"/>
          <p:cNvSpPr/>
          <p:nvPr/>
        </p:nvSpPr>
        <p:spPr>
          <a:xfrm>
            <a:off x="4073527" y="3023808"/>
            <a:ext cx="1454151" cy="1347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Cancer researchers</a:t>
            </a:r>
            <a:endParaRPr lang="en-US" sz="1400" dirty="0"/>
          </a:p>
        </p:txBody>
      </p:sp>
      <p:sp>
        <p:nvSpPr>
          <p:cNvPr id="7" name="Oval 6"/>
          <p:cNvSpPr/>
          <p:nvPr/>
        </p:nvSpPr>
        <p:spPr>
          <a:xfrm>
            <a:off x="6708445" y="1631783"/>
            <a:ext cx="1411704" cy="1347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Process engineers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5914358" y="3071243"/>
            <a:ext cx="1411704" cy="1347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Clinical experts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4074696" y="171071"/>
            <a:ext cx="1411704" cy="1347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Electrical engineers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5914358" y="171071"/>
            <a:ext cx="1411704" cy="1347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Software engineers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4921752" y="1526200"/>
            <a:ext cx="1556084" cy="14899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Early detection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8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150400" y="1794003"/>
            <a:ext cx="3513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 distinct patterns based </a:t>
            </a:r>
          </a:p>
          <a:p>
            <a:r>
              <a:rPr lang="en-US" sz="2000" dirty="0" smtClean="0"/>
              <a:t>on enhancement characteristics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049" y="3721649"/>
            <a:ext cx="1958983" cy="19181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50400" y="4326792"/>
            <a:ext cx="2180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Clustering analysis based on EPM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96944" y="222780"/>
            <a:ext cx="91829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The idea: Classify tissues with </a:t>
            </a:r>
            <a:r>
              <a:rPr lang="en-US" sz="3600" b="1" dirty="0" err="1" smtClean="0"/>
              <a:t>multiparametric</a:t>
            </a:r>
            <a:r>
              <a:rPr lang="en-US" sz="3600" b="1" dirty="0" smtClean="0"/>
              <a:t> </a:t>
            </a:r>
          </a:p>
          <a:p>
            <a:r>
              <a:rPr lang="en-US" sz="3600" b="1" dirty="0" smtClean="0"/>
              <a:t>enhancement pattern mapping (EPM)</a:t>
            </a:r>
            <a:endParaRPr lang="en-US" sz="3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727" y="1639747"/>
            <a:ext cx="5488305" cy="114724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111187" y="3093917"/>
            <a:ext cx="3412474" cy="3159236"/>
            <a:chOff x="2111187" y="3093917"/>
            <a:chExt cx="3412474" cy="315923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1187" y="3399780"/>
              <a:ext cx="3412474" cy="254645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438058" y="309391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T1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10476" y="309391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T2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82894" y="309391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T3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38058" y="588382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T4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10476" y="588382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T5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82894" y="588382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T6</a:t>
              </a:r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635955" y="1332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489173" y="1332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80353" y="1332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51515" y="1332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25834" y="13164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017014" y="13164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3181" y="1962519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820" y="3829093"/>
            <a:ext cx="20423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Checkerboard phantom</a:t>
            </a:r>
          </a:p>
          <a:p>
            <a:pPr algn="r"/>
            <a:r>
              <a:rPr lang="en-US" dirty="0"/>
              <a:t>w</a:t>
            </a:r>
            <a:r>
              <a:rPr lang="en-US" dirty="0" smtClean="0"/>
              <a:t>ith the 6 patterns and Gaussian noise and blurring</a:t>
            </a:r>
          </a:p>
        </p:txBody>
      </p:sp>
    </p:spTree>
    <p:extLst>
      <p:ext uri="{BB962C8B-B14F-4D97-AF65-F5344CB8AC3E}">
        <p14:creationId xmlns:p14="http://schemas.microsoft.com/office/powerpoint/2010/main" val="213798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Challenges with </a:t>
            </a:r>
            <a:r>
              <a:rPr lang="en-US" b="1" dirty="0" err="1" smtClean="0">
                <a:latin typeface="+mn-lt"/>
              </a:rPr>
              <a:t>multiparametric</a:t>
            </a:r>
            <a:r>
              <a:rPr lang="en-US" b="1" dirty="0" smtClean="0">
                <a:latin typeface="+mn-lt"/>
              </a:rPr>
              <a:t> image processing</a:t>
            </a:r>
            <a:endParaRPr lang="en-US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Organ motion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Image registration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Comparison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3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Motion management during image acquisition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94779" y="2157411"/>
            <a:ext cx="10002442" cy="38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84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Deformable image registration technique</a:t>
            </a:r>
            <a:endParaRPr lang="en-US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1" b="2082"/>
          <a:stretch/>
        </p:blipFill>
        <p:spPr>
          <a:xfrm>
            <a:off x="642935" y="2162181"/>
            <a:ext cx="4578879" cy="3410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3" b="2081"/>
          <a:stretch/>
        </p:blipFill>
        <p:spPr>
          <a:xfrm>
            <a:off x="2731857" y="2162181"/>
            <a:ext cx="4578879" cy="3410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3" b="2081"/>
          <a:stretch/>
        </p:blipFill>
        <p:spPr>
          <a:xfrm>
            <a:off x="4819348" y="2162181"/>
            <a:ext cx="4578879" cy="3410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3" b="2081"/>
          <a:stretch/>
        </p:blipFill>
        <p:spPr>
          <a:xfrm>
            <a:off x="6908270" y="2162181"/>
            <a:ext cx="4578879" cy="341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86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Normal liver models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44643"/>
            <a:ext cx="5419613" cy="402152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13" y="2044643"/>
            <a:ext cx="5380126" cy="4035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2691" y="1846403"/>
            <a:ext cx="1611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Patient-specific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33331" y="1846403"/>
            <a:ext cx="1829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Population-based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88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643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CNR improved across a range of noise levels and tumor sizes using EPM</a:t>
            </a:r>
            <a:endParaRPr lang="en-US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738" y="14097000"/>
            <a:ext cx="4443412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413" y="14097000"/>
            <a:ext cx="4402137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138" y="14249400"/>
            <a:ext cx="4443412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813" y="14249400"/>
            <a:ext cx="4402137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1538" y="14401800"/>
            <a:ext cx="4443412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4213" y="14401800"/>
            <a:ext cx="4402137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938" y="14554200"/>
            <a:ext cx="4443412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613" y="14554200"/>
            <a:ext cx="4402137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6338" y="14706600"/>
            <a:ext cx="4443412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9013" y="14706600"/>
            <a:ext cx="4402137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738" y="14859000"/>
            <a:ext cx="4443412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413" y="14859000"/>
            <a:ext cx="4402137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138" y="15011400"/>
            <a:ext cx="4443412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813" y="15011400"/>
            <a:ext cx="4402137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538" y="15163800"/>
            <a:ext cx="4443412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938" y="15316200"/>
            <a:ext cx="4443412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1926402003"/>
              </p:ext>
            </p:extLst>
          </p:nvPr>
        </p:nvGraphicFramePr>
        <p:xfrm>
          <a:off x="614363" y="2461176"/>
          <a:ext cx="5481637" cy="3107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1279423501"/>
              </p:ext>
            </p:extLst>
          </p:nvPr>
        </p:nvGraphicFramePr>
        <p:xfrm>
          <a:off x="6276975" y="2309816"/>
          <a:ext cx="5076825" cy="3358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216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3198</TotalTime>
  <Words>582</Words>
  <Application>Microsoft Office PowerPoint</Application>
  <PresentationFormat>Custom</PresentationFormat>
  <Paragraphs>140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Multiparametric image processing  for early detection of cancer </vt:lpstr>
      <vt:lpstr>The importance of early detection:  it saves lives</vt:lpstr>
      <vt:lpstr>Our objective:  Achieve early detection of cancer  by increasing the sensitivity of imaging</vt:lpstr>
      <vt:lpstr>PowerPoint Presentation</vt:lpstr>
      <vt:lpstr>Challenges with multiparametric image processing</vt:lpstr>
      <vt:lpstr>Motion management during image acquisition</vt:lpstr>
      <vt:lpstr>Deformable image registration technique</vt:lpstr>
      <vt:lpstr>Normal liver models</vt:lpstr>
      <vt:lpstr>CNR improved across a range of noise levels and tumor sizes using EPM</vt:lpstr>
      <vt:lpstr>Application to patient scans: HCC</vt:lpstr>
      <vt:lpstr>CNR improved in cholangiocarcinoma, HCC, and colorectal liver metastases</vt:lpstr>
      <vt:lpstr>Early detection study design</vt:lpstr>
      <vt:lpstr>Study population</vt:lpstr>
      <vt:lpstr>PowerPoint Presentation</vt:lpstr>
      <vt:lpstr>PowerPoint Presentation</vt:lpstr>
      <vt:lpstr>PowerPoint Presentation</vt:lpstr>
      <vt:lpstr>Early detection achieved using EPM</vt:lpstr>
      <vt:lpstr>Summary: improved CNR and early detection with enhancement pattern mapping (EPM)</vt:lpstr>
      <vt:lpstr>Future directions</vt:lpstr>
      <vt:lpstr>Acknowledgments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detection of cancer through temporally-integrated signal amplification: A Raytheon/MD Anderson joint project</dc:title>
  <dc:creator>Microsoft Office User</dc:creator>
  <cp:lastModifiedBy>compass</cp:lastModifiedBy>
  <cp:revision>40</cp:revision>
  <dcterms:created xsi:type="dcterms:W3CDTF">2017-08-07T14:24:38Z</dcterms:created>
  <dcterms:modified xsi:type="dcterms:W3CDTF">2018-03-08T20:04:01Z</dcterms:modified>
</cp:coreProperties>
</file>