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6" r:id="rId2"/>
  </p:sldMasterIdLst>
  <p:notesMasterIdLst>
    <p:notesMasterId r:id="rId21"/>
  </p:notesMasterIdLst>
  <p:sldIdLst>
    <p:sldId id="274" r:id="rId3"/>
    <p:sldId id="279" r:id="rId4"/>
    <p:sldId id="275" r:id="rId5"/>
    <p:sldId id="276" r:id="rId6"/>
    <p:sldId id="277" r:id="rId7"/>
    <p:sldId id="259" r:id="rId8"/>
    <p:sldId id="262" r:id="rId9"/>
    <p:sldId id="263" r:id="rId10"/>
    <p:sldId id="264" r:id="rId11"/>
    <p:sldId id="265" r:id="rId12"/>
    <p:sldId id="266" r:id="rId13"/>
    <p:sldId id="260" r:id="rId14"/>
    <p:sldId id="267" r:id="rId15"/>
    <p:sldId id="268" r:id="rId16"/>
    <p:sldId id="269" r:id="rId17"/>
    <p:sldId id="272" r:id="rId18"/>
    <p:sldId id="273" r:id="rId19"/>
    <p:sldId id="270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/>
    <p:restoredTop sz="94691"/>
  </p:normalViewPr>
  <p:slideViewPr>
    <p:cSldViewPr snapToGrid="0" snapToObjects="1">
      <p:cViewPr varScale="1">
        <p:scale>
          <a:sx n="101" d="100"/>
          <a:sy n="101" d="100"/>
        </p:scale>
        <p:origin x="200" y="2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2EBF6F-07FD-8D4E-AE2A-886E48EEAA27}" type="datetimeFigureOut">
              <a:rPr lang="en-US" smtClean="0"/>
              <a:t>3/5/18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C19160-813D-B54D-9F18-F05259E84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60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F9A5E715-026F-A441-A979-E5F42B66A8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078306-02E0-AC40-9E4C-E1EB1A62B78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97DDE372-6956-1E47-A2A3-FE9D4BB614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F46CFE80-86FD-8149-A1EE-9EECDE6EFE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43587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F9A5E715-026F-A441-A979-E5F42B66A8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078306-02E0-AC40-9E4C-E1EB1A62B78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97DDE372-6956-1E47-A2A3-FE9D4BB614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F46CFE80-86FD-8149-A1EE-9EECDE6EFE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7765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9E530D13-85DB-CD48-82E0-B5119AF240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45A1C9-56F3-754F-8F2B-016EE143FC0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D4B9EA59-2F13-6643-9625-1FDAFDEA13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12A27BDC-0C5C-C14F-B1A1-292A8850BE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90235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97E0C351-4198-E84A-9F29-5479139A16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71ED93-DE27-B84D-82D8-AFA3F9155DF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C12D28B0-5F71-7A4A-A5B9-7EEAEB7EDC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A65252CB-82AA-0F45-9FFA-E02FD79729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047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43DE508B-6BB1-6A43-8C41-5882A7B676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27EBDC-0542-F949-93E9-BBDA86A8B95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D0C8D6AD-7804-454F-9E59-6BEB078A9C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25EFE422-AB6E-3547-9BBE-D322FFEBE4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50564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>
            <a:extLst>
              <a:ext uri="{FF2B5EF4-FFF2-40B4-BE49-F238E27FC236}">
                <a16:creationId xmlns:a16="http://schemas.microsoft.com/office/drawing/2014/main" id="{975E3F25-E8F5-3E4A-9667-33703A8CDB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6B60F41-BF15-374C-95C8-4CE461189A35}" type="slidenum">
              <a:rPr lang="en-US" altLang="en-US" sz="1200">
                <a:solidFill>
                  <a:srgbClr val="000000"/>
                </a:solidFill>
                <a:latin typeface="Arial Unicode MS" panose="020B0604020202020204" pitchFamily="34" charset="-128"/>
              </a:rPr>
              <a:pPr eaLnBrk="1" hangingPunct="1"/>
              <a:t>17</a:t>
            </a:fld>
            <a:endParaRPr lang="en-US" altLang="en-US" sz="1200">
              <a:solidFill>
                <a:srgbClr val="000000"/>
              </a:solidFill>
              <a:latin typeface="Arial Unicode MS" panose="020B0604020202020204" pitchFamily="34" charset="-128"/>
            </a:endParaRPr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6C8DB97C-32B9-0841-B552-C6F7DD103D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06D8CB0F-B278-034C-8787-6B13074BD5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4343400"/>
            <a:ext cx="6553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z="14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92744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BRG_cover2_a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3962400"/>
            <a:ext cx="9144000" cy="609600"/>
          </a:xfrm>
        </p:spPr>
        <p:txBody>
          <a:bodyPr anchor="t"/>
          <a:lstStyle>
            <a:lvl1pPr algn="ctr">
              <a:defRPr sz="4000" b="0">
                <a:solidFill>
                  <a:srgbClr val="003399"/>
                </a:solidFill>
                <a:latin typeface="Arial Black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0" y="4876800"/>
            <a:ext cx="9144000" cy="457200"/>
          </a:xfrm>
        </p:spPr>
        <p:txBody>
          <a:bodyPr/>
          <a:lstStyle>
            <a:lvl1pPr marL="0" indent="0" algn="ctr">
              <a:defRPr sz="2400" i="1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74315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9436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0"/>
            <a:ext cx="2057400" cy="6324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0"/>
            <a:ext cx="6019800" cy="6324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68358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33400" y="0"/>
            <a:ext cx="8229600" cy="632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96312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5334000" cy="1219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371600"/>
            <a:ext cx="40386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371600"/>
            <a:ext cx="40386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21205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5334000" cy="1219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0" y="1371600"/>
            <a:ext cx="8229600" cy="4953000"/>
          </a:xfrm>
        </p:spPr>
        <p:txBody>
          <a:bodyPr/>
          <a:lstStyle/>
          <a:p>
            <a:pPr lvl="0"/>
            <a:r>
              <a:rPr lang="en-US" noProof="0" dirty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667505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678569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2A4E95D6-8E23-8E42-990A-1CC3426FE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FE6921AD-D8F4-3F47-8D02-DD29F848D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500859A6-92B9-B849-B6BD-936EBB9C5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E10B6B-D082-F440-B31F-D8D380A20E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40679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17BD51CB-82FB-E94E-B70A-5FE1855ED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54CDBADD-B6D4-D44A-A0DA-C351911CE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F0C8D571-8E8A-A440-9316-6DE61EDF8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92F560-C26A-B049-83D7-31BA3CAB97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68001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36770D87-92CC-C645-839C-BE941F8AB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CE4728EC-B785-204C-A63D-9F22A9794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75CEBE5E-9374-F842-9862-B665E8A9A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95E19D-8C91-AE4A-95B0-DA00ED8A1B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31345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74D00C8F-0281-D140-B104-821F407F6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C342EEF8-65EC-5840-A7A5-C5873587D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F1C12060-8F70-1C4A-A52F-74B8A03E0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033168-DE5E-8C44-B767-097B304B5B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4925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77835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>
            <a:extLst>
              <a:ext uri="{FF2B5EF4-FFF2-40B4-BE49-F238E27FC236}">
                <a16:creationId xmlns:a16="http://schemas.microsoft.com/office/drawing/2014/main" id="{BEDA8E19-F120-A342-B4A0-56E849833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>
            <a:extLst>
              <a:ext uri="{FF2B5EF4-FFF2-40B4-BE49-F238E27FC236}">
                <a16:creationId xmlns:a16="http://schemas.microsoft.com/office/drawing/2014/main" id="{C1FDCF0A-1FD3-FE4F-ACF7-0EAE5A472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>
            <a:extLst>
              <a:ext uri="{FF2B5EF4-FFF2-40B4-BE49-F238E27FC236}">
                <a16:creationId xmlns:a16="http://schemas.microsoft.com/office/drawing/2014/main" id="{3D5A4173-57E3-7B43-A4B5-0AD7BCF9E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537055-2B62-DF48-953D-840FCE4118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52027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id="{2E41604E-7295-2F43-BB70-2CBC3333E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>
            <a:extLst>
              <a:ext uri="{FF2B5EF4-FFF2-40B4-BE49-F238E27FC236}">
                <a16:creationId xmlns:a16="http://schemas.microsoft.com/office/drawing/2014/main" id="{DE6ED0EC-1D96-204C-B058-8F20CC6CA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D1AC4336-F3B4-854B-A798-FC959D842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2BED0A-2A45-594D-B7E4-91184D84BB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07587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6E24C02C-3FAB-5A4B-889A-754815831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>
            <a:extLst>
              <a:ext uri="{FF2B5EF4-FFF2-40B4-BE49-F238E27FC236}">
                <a16:creationId xmlns:a16="http://schemas.microsoft.com/office/drawing/2014/main" id="{A3DD6C6B-5401-DB40-BE90-2F7BD1420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3D90E1E9-817C-3145-8CBB-B8E3590DB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FCCDD9-27D4-774F-A0D6-DC0E467D8D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27043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25E4AAD6-C88F-A346-A95C-B5F76DF77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E9F34503-61D8-3043-8AC4-036B70632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6E618828-9518-4045-BEAC-F540D33AA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28F2F2-7CEB-114B-8AD4-34BA105EBB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31594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>
            <a:extLst>
              <a:ext uri="{FF2B5EF4-FFF2-40B4-BE49-F238E27FC236}">
                <a16:creationId xmlns:a16="http://schemas.microsoft.com/office/drawing/2014/main" id="{0F4D4F59-2A24-6E48-8AD8-5809A12EFFC1}"/>
              </a:ext>
            </a:extLst>
          </p:cNvPr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5C370DAD-7EC3-E940-8A82-B1C3F853A4EE}"/>
              </a:ext>
            </a:extLst>
          </p:cNvPr>
          <p:cNvSpPr>
            <a:spLocks noChangeArrowheads="1"/>
          </p:cNvSpPr>
          <p:nvPr/>
        </p:nvSpPr>
        <p:spPr bwMode="auto"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>
            <a:solidFill>
              <a:srgbClr val="FFFFFF"/>
            </a:solidFill>
            <a:bevel/>
            <a:headEnd/>
            <a:tailEnd/>
          </a:ln>
          <a:effectLst>
            <a:outerShdw blurRad="19685" dist="6350" dir="12899787" algn="tl" rotWithShape="0">
              <a:srgbClr val="808080">
                <a:alpha val="46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7D1E8FFB-C529-5344-BE7C-3C5ADCC3A803}"/>
              </a:ext>
            </a:extLst>
          </p:cNvPr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629737DD-49C7-934A-AF48-56664D725DCE}"/>
              </a:ext>
            </a:extLst>
          </p:cNvPr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DFD62717-F5D7-F24B-B434-36B09578B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1369C0A7-36C5-404E-A5D5-42560EB4D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9808EDC0-F8ED-9D47-B96B-A9D56DF9F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5833D056-59AD-874B-A786-E51C95C518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34048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31128994-9888-CC49-9C7A-51FECEAF8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8716A4C4-401F-4A4E-A6C2-93CD6890A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06BE897A-6060-4646-AB35-3FB1C7632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5BB2F-37F7-2D4F-8381-B4EEF64586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74484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2059EC95-7D04-B54E-875D-19DD858D5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9449617D-0F70-6A4B-ADDB-7B907A2EE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5D328ED3-C091-1844-B7B9-77BBBB607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887186-3166-1F46-A044-309CC922C7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43991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55626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19200"/>
            <a:ext cx="4152900" cy="2362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362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304800" y="3733800"/>
            <a:ext cx="8458200" cy="2362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4242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5903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3716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2086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4523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74421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9947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257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7484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CBRG_inside2_alt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2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0"/>
            <a:ext cx="533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371600"/>
            <a:ext cx="82296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1341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000" b="1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Char char="•"/>
        <a:defRPr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Char char="•"/>
        <a:defRPr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Char char="•"/>
        <a:defRPr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Char char="•"/>
        <a:defRPr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EC6E1A17-EA98-A54E-A238-18AF3B2A27B5}"/>
              </a:ext>
            </a:extLst>
          </p:cNvPr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69D37AFC-2780-414E-8316-5FBE921DD4F0}"/>
              </a:ext>
            </a:extLst>
          </p:cNvPr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028" name="Title Placeholder 8">
            <a:extLst>
              <a:ext uri="{FF2B5EF4-FFF2-40B4-BE49-F238E27FC236}">
                <a16:creationId xmlns:a16="http://schemas.microsoft.com/office/drawing/2014/main" id="{8703DEA8-EFCC-BE48-8E4F-81591B8EAE0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29">
            <a:extLst>
              <a:ext uri="{FF2B5EF4-FFF2-40B4-BE49-F238E27FC236}">
                <a16:creationId xmlns:a16="http://schemas.microsoft.com/office/drawing/2014/main" id="{F4A6F499-1133-5B4F-B098-AD4ED0CBB6F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EB20EB50-4E68-BD4B-9389-11D47C5D79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17E5E5EF-E53D-7F4F-AF36-B046E6C023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E44A633B-A591-874B-BFED-F9865AD46A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</a:defRPr>
            </a:lvl1pPr>
          </a:lstStyle>
          <a:p>
            <a:fld id="{F167F34C-84D3-4F49-8C0A-17D11EC5F345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1033" name="Group 1">
            <a:extLst>
              <a:ext uri="{FF2B5EF4-FFF2-40B4-BE49-F238E27FC236}">
                <a16:creationId xmlns:a16="http://schemas.microsoft.com/office/drawing/2014/main" id="{15BAD998-DBF7-0B48-A54F-93221BCE2EF8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E24694D9-C5BE-0048-98EB-AF6B0E488581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D6A2EED6-AC83-6B40-9417-D9E4B4F8C6EB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4032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2" charset="2"/>
        <a:buChar char=""/>
        <a:defRPr sz="26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2" charset="2"/>
        <a:buChar char="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2" charset="2"/>
        <a:buChar char=""/>
        <a:defRPr sz="21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2" charset="2"/>
        <a:buChar char="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2" charset="2"/>
        <a:buChar char="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4DFD65E-495D-4442-94EC-EE0B6428918C}"/>
              </a:ext>
            </a:extLst>
          </p:cNvPr>
          <p:cNvSpPr txBox="1"/>
          <p:nvPr/>
        </p:nvSpPr>
        <p:spPr>
          <a:xfrm>
            <a:off x="0" y="259493"/>
            <a:ext cx="9143999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EDRN-FDA Meeting                       6 February 2018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800" dirty="0"/>
              <a:t>Topic #1: </a:t>
            </a:r>
          </a:p>
          <a:p>
            <a:endParaRPr lang="en-US" dirty="0"/>
          </a:p>
          <a:p>
            <a:r>
              <a:rPr lang="en-US" dirty="0"/>
              <a:t>Pathway for EDRN investigators for an FDA pre-submission on proposed design(s) for early detection and/or diagnostic studies - without necessarily having an industry partner – with EDRN ovarian cancer example study</a:t>
            </a:r>
          </a:p>
          <a:p>
            <a:endParaRPr lang="en-US" dirty="0"/>
          </a:p>
          <a:p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FDA described Pathway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EDRN Investigator welcome to FDA Pre-Submission with or without industry partner</a:t>
            </a:r>
          </a:p>
          <a:p>
            <a:pPr lvl="1"/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When should an EDRN Investigator approach </a:t>
            </a:r>
            <a:r>
              <a:rPr lang="en-US"/>
              <a:t>FDA?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930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23" name="TextBox 2"/>
          <p:cNvSpPr txBox="1">
            <a:spLocks noChangeArrowheads="1"/>
          </p:cNvSpPr>
          <p:nvPr/>
        </p:nvSpPr>
        <p:spPr bwMode="auto">
          <a:xfrm>
            <a:off x="0" y="0"/>
            <a:ext cx="7467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FF00"/>
                </a:solidFill>
              </a:rPr>
              <a:t>Ovarian Validation Study – Early Detection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FF00"/>
                </a:solidFill>
              </a:rPr>
              <a:t>Modified design</a:t>
            </a:r>
          </a:p>
        </p:txBody>
      </p:sp>
      <p:sp>
        <p:nvSpPr>
          <p:cNvPr id="218133" name="TextBox 15"/>
          <p:cNvSpPr txBox="1">
            <a:spLocks noChangeArrowheads="1"/>
          </p:cNvSpPr>
          <p:nvPr/>
        </p:nvSpPr>
        <p:spPr bwMode="auto">
          <a:xfrm>
            <a:off x="1981200" y="3657600"/>
            <a:ext cx="1814513" cy="6461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</a:rPr>
              <a:t>50 SRM Assays 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</a:rPr>
              <a:t>PNNL (BRL)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F3D774-4E7E-DF4B-ACC2-F937E74BDF66}"/>
              </a:ext>
            </a:extLst>
          </p:cNvPr>
          <p:cNvSpPr txBox="1"/>
          <p:nvPr/>
        </p:nvSpPr>
        <p:spPr>
          <a:xfrm>
            <a:off x="135924" y="1606378"/>
            <a:ext cx="89092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PNNL – </a:t>
            </a:r>
            <a:r>
              <a:rPr lang="en-US" dirty="0"/>
              <a:t>Pacific Northwest National Lab (</a:t>
            </a:r>
            <a:r>
              <a:rPr lang="en-US" dirty="0" err="1"/>
              <a:t>Rodland</a:t>
            </a:r>
            <a:r>
              <a:rPr lang="en-US" dirty="0"/>
              <a:t> – EDRN BRL)</a:t>
            </a:r>
          </a:p>
          <a:p>
            <a:endParaRPr lang="en-US" b="1" dirty="0"/>
          </a:p>
          <a:p>
            <a:r>
              <a:rPr lang="en-US" dirty="0"/>
              <a:t>Developed antibody-free, targeted mass-spectrometric approach for </a:t>
            </a:r>
          </a:p>
          <a:p>
            <a:r>
              <a:rPr lang="en-US" dirty="0"/>
              <a:t>quantification of proteins at low </a:t>
            </a:r>
            <a:r>
              <a:rPr lang="en-US" dirty="0" err="1"/>
              <a:t>picogram</a:t>
            </a:r>
            <a:r>
              <a:rPr lang="en-US" dirty="0"/>
              <a:t> /mL levels in human plasma/serum</a:t>
            </a:r>
          </a:p>
          <a:p>
            <a:endParaRPr lang="en-US" b="1" dirty="0"/>
          </a:p>
          <a:p>
            <a:r>
              <a:rPr lang="en-US" b="1" dirty="0"/>
              <a:t>PRISM: high-pressure, high-resolution separations coupled with intelligent selection and multiplexing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D4AABC-2314-1C41-922D-EA4D21CC619E}"/>
              </a:ext>
            </a:extLst>
          </p:cNvPr>
          <p:cNvSpPr txBox="1"/>
          <p:nvPr/>
        </p:nvSpPr>
        <p:spPr>
          <a:xfrm>
            <a:off x="135924" y="4658498"/>
            <a:ext cx="795602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Developed selective reaction monitoring assays for 50 candidates</a:t>
            </a:r>
          </a:p>
          <a:p>
            <a:endParaRPr lang="en-US" dirty="0"/>
          </a:p>
          <a:p>
            <a:r>
              <a:rPr lang="en-US" dirty="0"/>
              <a:t>Where SRM not analytically sensitive enough, developed PRISM assay</a:t>
            </a:r>
          </a:p>
          <a:p>
            <a:endParaRPr lang="en-US" dirty="0"/>
          </a:p>
          <a:p>
            <a:r>
              <a:rPr lang="en-US" dirty="0"/>
              <a:t>Evaluated 50 candidates in graduated sample sets: 10 cases vs. 10 controls</a:t>
            </a:r>
          </a:p>
          <a:p>
            <a:r>
              <a:rPr lang="en-US" dirty="0"/>
              <a:t>20 cases vs. 20 controls</a:t>
            </a:r>
          </a:p>
        </p:txBody>
      </p:sp>
    </p:spTree>
    <p:extLst>
      <p:ext uri="{BB962C8B-B14F-4D97-AF65-F5344CB8AC3E}">
        <p14:creationId xmlns:p14="http://schemas.microsoft.com/office/powerpoint/2010/main" val="4134983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23" name="TextBox 2"/>
          <p:cNvSpPr txBox="1">
            <a:spLocks noChangeArrowheads="1"/>
          </p:cNvSpPr>
          <p:nvPr/>
        </p:nvSpPr>
        <p:spPr bwMode="auto">
          <a:xfrm>
            <a:off x="0" y="0"/>
            <a:ext cx="7467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FF00"/>
                </a:solidFill>
              </a:rPr>
              <a:t>Ovarian Validation Study – Early Detection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FF00"/>
                </a:solidFill>
              </a:rPr>
              <a:t>Modified design</a:t>
            </a:r>
          </a:p>
        </p:txBody>
      </p:sp>
      <p:sp>
        <p:nvSpPr>
          <p:cNvPr id="218134" name="TextBox 16"/>
          <p:cNvSpPr txBox="1">
            <a:spLocks noChangeArrowheads="1"/>
          </p:cNvSpPr>
          <p:nvPr/>
        </p:nvSpPr>
        <p:spPr bwMode="auto">
          <a:xfrm>
            <a:off x="1523889" y="4535488"/>
            <a:ext cx="2764060" cy="64633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000000"/>
                </a:solidFill>
              </a:rPr>
              <a:t>8 high throughput assays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000000"/>
                </a:solidFill>
              </a:rPr>
              <a:t>JHU (BRL)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19356F-8D8F-C24A-8699-3CB1496DAD73}"/>
              </a:ext>
            </a:extLst>
          </p:cNvPr>
          <p:cNvSpPr txBox="1"/>
          <p:nvPr/>
        </p:nvSpPr>
        <p:spPr>
          <a:xfrm>
            <a:off x="160639" y="2323070"/>
            <a:ext cx="8884507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Johns Hopkins University – Dan Chan EDRN BRL – Biomarker Reference Laboratory</a:t>
            </a:r>
          </a:p>
          <a:p>
            <a:endParaRPr lang="en-US" dirty="0"/>
          </a:p>
          <a:p>
            <a:r>
              <a:rPr lang="en-US" dirty="0"/>
              <a:t>Developed 8 high throughput, low CV, low cost, immunoassays on Mesoscale Diagnostics (MSD) </a:t>
            </a:r>
            <a:r>
              <a:rPr lang="en-US" dirty="0" err="1"/>
              <a:t>electrochemiluminescence</a:t>
            </a:r>
            <a:r>
              <a:rPr lang="en-US" dirty="0"/>
              <a:t> platform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3196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19819" y="179725"/>
            <a:ext cx="7622742" cy="6317031"/>
            <a:chOff x="467561" y="833193"/>
            <a:chExt cx="8172910" cy="548445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7561" y="4147813"/>
              <a:ext cx="1685925" cy="164020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2801" y="833193"/>
              <a:ext cx="1670685" cy="159639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0421" y="2492408"/>
              <a:ext cx="1663065" cy="159258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30287" y="833193"/>
              <a:ext cx="1659255" cy="157924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30287" y="2492408"/>
              <a:ext cx="1659255" cy="159067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739812" y="4203058"/>
              <a:ext cx="1649730" cy="158496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966343" y="833193"/>
              <a:ext cx="1647825" cy="158877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962533" y="2498123"/>
              <a:ext cx="1651635" cy="158496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962532" y="4204963"/>
              <a:ext cx="1651635" cy="158305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005981" y="833193"/>
              <a:ext cx="1634490" cy="156781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992646" y="2494313"/>
              <a:ext cx="1647825" cy="158877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992645" y="4210678"/>
              <a:ext cx="1647825" cy="157734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823236" y="5948314"/>
              <a:ext cx="16470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Arial"/>
                </a:rPr>
                <a:t>CA125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065006" y="5948314"/>
              <a:ext cx="9898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Arial"/>
                </a:rPr>
                <a:t>HE4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293441" y="5948314"/>
              <a:ext cx="15696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Arial"/>
                </a:rPr>
                <a:t>SPON1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360069" y="5917106"/>
              <a:ext cx="912973" cy="3473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rPr>
                <a:t>FOLR1</a:t>
              </a:r>
              <a:endParaRPr lang="en-US" sz="2000" dirty="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 flipH="1">
            <a:off x="7489222" y="3027979"/>
            <a:ext cx="16667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0000"/>
                </a:solidFill>
                <a:latin typeface="Arial"/>
              </a:rPr>
              <a:t>4-Plex</a:t>
            </a:r>
          </a:p>
        </p:txBody>
      </p:sp>
    </p:spTree>
    <p:extLst>
      <p:ext uri="{BB962C8B-B14F-4D97-AF65-F5344CB8AC3E}">
        <p14:creationId xmlns:p14="http://schemas.microsoft.com/office/powerpoint/2010/main" val="2102106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23" name="TextBox 2"/>
          <p:cNvSpPr txBox="1">
            <a:spLocks noChangeArrowheads="1"/>
          </p:cNvSpPr>
          <p:nvPr/>
        </p:nvSpPr>
        <p:spPr bwMode="auto">
          <a:xfrm>
            <a:off x="0" y="0"/>
            <a:ext cx="7467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FF00"/>
                </a:solidFill>
              </a:rPr>
              <a:t>Ovarian Validation Study – Early Detection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FF00"/>
                </a:solidFill>
              </a:rPr>
              <a:t>Modified design</a:t>
            </a:r>
          </a:p>
        </p:txBody>
      </p:sp>
      <p:sp>
        <p:nvSpPr>
          <p:cNvPr id="218143" name="TextBox 14"/>
          <p:cNvSpPr txBox="1">
            <a:spLocks noChangeArrowheads="1"/>
          </p:cNvSpPr>
          <p:nvPr/>
        </p:nvSpPr>
        <p:spPr bwMode="auto">
          <a:xfrm>
            <a:off x="5486400" y="4572000"/>
            <a:ext cx="2021294" cy="369332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000000"/>
                </a:solidFill>
              </a:rPr>
              <a:t>+ 3 NAPPA (ASU)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5068B2-FA05-0B41-8C99-8EA21675A1E6}"/>
              </a:ext>
            </a:extLst>
          </p:cNvPr>
          <p:cNvSpPr txBox="1"/>
          <p:nvPr/>
        </p:nvSpPr>
        <p:spPr>
          <a:xfrm>
            <a:off x="926757" y="2458995"/>
            <a:ext cx="748153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Using parallel process with multiple plasma sample sets at </a:t>
            </a:r>
            <a:r>
              <a:rPr lang="en-US" dirty="0" err="1"/>
              <a:t>Dx</a:t>
            </a:r>
            <a:endParaRPr lang="en-US" dirty="0"/>
          </a:p>
          <a:p>
            <a:endParaRPr lang="en-US" dirty="0"/>
          </a:p>
          <a:p>
            <a:r>
              <a:rPr lang="en-US" dirty="0"/>
              <a:t>3 high probability ovarian cancer candidates from over 9,000 antibodies</a:t>
            </a:r>
          </a:p>
          <a:p>
            <a:endParaRPr lang="en-US" dirty="0"/>
          </a:p>
          <a:p>
            <a:r>
              <a:rPr lang="en-US" dirty="0"/>
              <a:t>ASU developed 3 antibody candidate assays on MSD platform</a:t>
            </a:r>
          </a:p>
        </p:txBody>
      </p:sp>
    </p:spTree>
    <p:extLst>
      <p:ext uri="{BB962C8B-B14F-4D97-AF65-F5344CB8AC3E}">
        <p14:creationId xmlns:p14="http://schemas.microsoft.com/office/powerpoint/2010/main" val="344630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23" name="TextBox 2"/>
          <p:cNvSpPr txBox="1">
            <a:spLocks noChangeArrowheads="1"/>
          </p:cNvSpPr>
          <p:nvPr/>
        </p:nvSpPr>
        <p:spPr bwMode="auto">
          <a:xfrm>
            <a:off x="0" y="0"/>
            <a:ext cx="7467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FF00"/>
                </a:solidFill>
              </a:rPr>
              <a:t>Ovarian Validation Study – Early Detection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FF00"/>
                </a:solidFill>
              </a:rPr>
              <a:t>Modified design</a:t>
            </a:r>
          </a:p>
        </p:txBody>
      </p:sp>
      <p:sp>
        <p:nvSpPr>
          <p:cNvPr id="218137" name="TextBox 47"/>
          <p:cNvSpPr txBox="1">
            <a:spLocks noChangeArrowheads="1"/>
          </p:cNvSpPr>
          <p:nvPr/>
        </p:nvSpPr>
        <p:spPr bwMode="auto">
          <a:xfrm>
            <a:off x="1066800" y="5573713"/>
            <a:ext cx="6400800" cy="36988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</a:rPr>
              <a:t>Cases vs. Benigns at Diagnosis – rule out (FHCRC – CEVC)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9056998-BE77-7140-AC72-C70446801D8B}"/>
              </a:ext>
            </a:extLst>
          </p:cNvPr>
          <p:cNvSpPr/>
          <p:nvPr/>
        </p:nvSpPr>
        <p:spPr>
          <a:xfrm>
            <a:off x="838200" y="3397247"/>
            <a:ext cx="7552038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Evaluated 11 protein and autoantibody candidates on plasma at </a:t>
            </a:r>
            <a:r>
              <a:rPr lang="en-US" dirty="0" err="1"/>
              <a:t>Dx</a:t>
            </a:r>
            <a:r>
              <a:rPr lang="en-US" dirty="0"/>
              <a:t> from: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100 serous ovarian cancer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100 serous benign ovarian disease </a:t>
            </a:r>
          </a:p>
        </p:txBody>
      </p:sp>
    </p:spTree>
    <p:extLst>
      <p:ext uri="{BB962C8B-B14F-4D97-AF65-F5344CB8AC3E}">
        <p14:creationId xmlns:p14="http://schemas.microsoft.com/office/powerpoint/2010/main" val="2852028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23" name="TextBox 2"/>
          <p:cNvSpPr txBox="1">
            <a:spLocks noChangeArrowheads="1"/>
          </p:cNvSpPr>
          <p:nvPr/>
        </p:nvSpPr>
        <p:spPr bwMode="auto">
          <a:xfrm>
            <a:off x="0" y="0"/>
            <a:ext cx="7467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FF00"/>
                </a:solidFill>
              </a:rPr>
              <a:t>Ovarian Validation Study – Early Detection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FF00"/>
                </a:solidFill>
              </a:rPr>
              <a:t>Modified design</a:t>
            </a:r>
          </a:p>
        </p:txBody>
      </p:sp>
      <p:sp>
        <p:nvSpPr>
          <p:cNvPr id="218138" name="TextBox 48"/>
          <p:cNvSpPr txBox="1">
            <a:spLocks noChangeArrowheads="1"/>
          </p:cNvSpPr>
          <p:nvPr/>
        </p:nvSpPr>
        <p:spPr bwMode="auto">
          <a:xfrm>
            <a:off x="914747" y="6197600"/>
            <a:ext cx="5451043" cy="36933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000000"/>
                </a:solidFill>
              </a:rPr>
              <a:t>11 candidates x </a:t>
            </a:r>
            <a:r>
              <a:rPr lang="en-US" sz="1800">
                <a:solidFill>
                  <a:srgbClr val="000000"/>
                </a:solidFill>
              </a:rPr>
              <a:t>Longitudinal samples </a:t>
            </a:r>
            <a:r>
              <a:rPr lang="en-US" sz="1800" dirty="0">
                <a:solidFill>
                  <a:srgbClr val="000000"/>
                </a:solidFill>
              </a:rPr>
              <a:t>(MGH/Broad)</a:t>
            </a: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>
          <a:xfrm flipV="1">
            <a:off x="156411" y="6059210"/>
            <a:ext cx="6792433" cy="11341"/>
          </a:xfrm>
          <a:prstGeom prst="line">
            <a:avLst/>
          </a:prstGeom>
          <a:ln w="63500">
            <a:solidFill>
              <a:srgbClr val="E0000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96210F78-0157-EC48-B655-CC36A03879B8}"/>
              </a:ext>
            </a:extLst>
          </p:cNvPr>
          <p:cNvSpPr txBox="1"/>
          <p:nvPr/>
        </p:nvSpPr>
        <p:spPr>
          <a:xfrm>
            <a:off x="383059" y="2360141"/>
            <a:ext cx="844974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Evaluate up to 11 candidates in pre-diagnostic plasma samples from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Cases identified during screening study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Controls – age at study entry and time matched to cases – 5 controls per case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Blood draw goal was every 3 months – averaged 3 times per year</a:t>
            </a:r>
          </a:p>
          <a:p>
            <a:endParaRPr lang="en-US" dirty="0"/>
          </a:p>
          <a:p>
            <a:r>
              <a:rPr lang="en-US" dirty="0"/>
              <a:t>98% specificity per year set by variation within controls over time</a:t>
            </a:r>
          </a:p>
          <a:p>
            <a:endParaRPr lang="en-US" dirty="0"/>
          </a:p>
          <a:p>
            <a:r>
              <a:rPr lang="en-US" dirty="0"/>
              <a:t>Sensitivity estimated for 6 </a:t>
            </a:r>
            <a:r>
              <a:rPr lang="en-US" dirty="0" err="1"/>
              <a:t>mths</a:t>
            </a:r>
            <a:r>
              <a:rPr lang="en-US" dirty="0"/>
              <a:t>, 1yr, 2yrs prior to </a:t>
            </a:r>
            <a:r>
              <a:rPr lang="en-US" dirty="0" err="1"/>
              <a:t>Dx</a:t>
            </a:r>
            <a:r>
              <a:rPr lang="en-US" dirty="0"/>
              <a:t> at 98% specificity </a:t>
            </a:r>
          </a:p>
        </p:txBody>
      </p:sp>
    </p:spTree>
    <p:extLst>
      <p:ext uri="{BB962C8B-B14F-4D97-AF65-F5344CB8AC3E}">
        <p14:creationId xmlns:p14="http://schemas.microsoft.com/office/powerpoint/2010/main" val="2009492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23" name="TextBox 2"/>
          <p:cNvSpPr txBox="1">
            <a:spLocks noChangeArrowheads="1"/>
          </p:cNvSpPr>
          <p:nvPr/>
        </p:nvSpPr>
        <p:spPr bwMode="auto">
          <a:xfrm>
            <a:off x="0" y="0"/>
            <a:ext cx="7467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FF00"/>
                </a:solidFill>
              </a:rPr>
              <a:t>Ovarian Validation Study – Early Detection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FF00"/>
                </a:solidFill>
              </a:rPr>
              <a:t>Modified design</a:t>
            </a:r>
          </a:p>
        </p:txBody>
      </p:sp>
      <p:sp>
        <p:nvSpPr>
          <p:cNvPr id="218138" name="TextBox 48"/>
          <p:cNvSpPr txBox="1">
            <a:spLocks noChangeArrowheads="1"/>
          </p:cNvSpPr>
          <p:nvPr/>
        </p:nvSpPr>
        <p:spPr bwMode="auto">
          <a:xfrm>
            <a:off x="914747" y="6197600"/>
            <a:ext cx="5451043" cy="36933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000000"/>
                </a:solidFill>
              </a:rPr>
              <a:t>11 candidates x </a:t>
            </a:r>
            <a:r>
              <a:rPr lang="en-US" sz="1800">
                <a:solidFill>
                  <a:srgbClr val="000000"/>
                </a:solidFill>
              </a:rPr>
              <a:t>Longitudinal samples </a:t>
            </a:r>
            <a:r>
              <a:rPr lang="en-US" sz="1800" dirty="0">
                <a:solidFill>
                  <a:srgbClr val="000000"/>
                </a:solidFill>
              </a:rPr>
              <a:t>(MGH/Broad)</a:t>
            </a: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>
          <a:xfrm flipV="1">
            <a:off x="156411" y="6059210"/>
            <a:ext cx="6792433" cy="11341"/>
          </a:xfrm>
          <a:prstGeom prst="line">
            <a:avLst/>
          </a:prstGeom>
          <a:ln w="63500">
            <a:solidFill>
              <a:srgbClr val="E0000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96210F78-0157-EC48-B655-CC36A03879B8}"/>
              </a:ext>
            </a:extLst>
          </p:cNvPr>
          <p:cNvSpPr txBox="1"/>
          <p:nvPr/>
        </p:nvSpPr>
        <p:spPr>
          <a:xfrm>
            <a:off x="0" y="2372498"/>
            <a:ext cx="90204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Per Candidate: Systematic evaluation through hierarchical longitudinal mixture model estimates probability of change-point in candidate</a:t>
            </a:r>
          </a:p>
          <a:p>
            <a:endParaRPr lang="en-US" dirty="0"/>
          </a:p>
          <a:p>
            <a:r>
              <a:rPr lang="en-US" dirty="0"/>
              <a:t>Panel: hierarchical longitudinal multivariate mixture model estimates probability of change-point in any candidate</a:t>
            </a:r>
          </a:p>
          <a:p>
            <a:endParaRPr lang="en-US" dirty="0"/>
          </a:p>
          <a:p>
            <a:r>
              <a:rPr lang="en-US" dirty="0"/>
              <a:t>Evaluate each candidate and panel with sample sets from independent studies</a:t>
            </a:r>
          </a:p>
          <a:p>
            <a:endParaRPr lang="en-US" dirty="0"/>
          </a:p>
          <a:p>
            <a:r>
              <a:rPr lang="en-US" dirty="0"/>
              <a:t>If candidate has significant sensitivity prior to </a:t>
            </a:r>
            <a:r>
              <a:rPr lang="en-US" dirty="0" err="1"/>
              <a:t>Dx</a:t>
            </a:r>
            <a:r>
              <a:rPr lang="en-US" dirty="0"/>
              <a:t> at high specificity –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 Early Detection Biomarker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 Early Detection Classifier..   </a:t>
            </a:r>
          </a:p>
        </p:txBody>
      </p:sp>
      <p:sp>
        <p:nvSpPr>
          <p:cNvPr id="6" name="TextBox 49">
            <a:extLst>
              <a:ext uri="{FF2B5EF4-FFF2-40B4-BE49-F238E27FC236}">
                <a16:creationId xmlns:a16="http://schemas.microsoft.com/office/drawing/2014/main" id="{3A80B8C5-D3EC-A343-BF9B-85B22D1F1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6059488"/>
            <a:ext cx="1905000" cy="64611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000000"/>
                </a:solidFill>
              </a:rPr>
              <a:t>Early Detection Biomarkers</a:t>
            </a:r>
          </a:p>
        </p:txBody>
      </p:sp>
      <p:cxnSp>
        <p:nvCxnSpPr>
          <p:cNvPr id="7" name="Elbow Connector 6">
            <a:extLst>
              <a:ext uri="{FF2B5EF4-FFF2-40B4-BE49-F238E27FC236}">
                <a16:creationId xmlns:a16="http://schemas.microsoft.com/office/drawing/2014/main" id="{181BCD33-9990-A141-9C3E-A7B15E77DD0B}"/>
              </a:ext>
            </a:extLst>
          </p:cNvPr>
          <p:cNvCxnSpPr/>
          <p:nvPr/>
        </p:nvCxnSpPr>
        <p:spPr>
          <a:xfrm>
            <a:off x="6365790" y="6382266"/>
            <a:ext cx="797010" cy="278"/>
          </a:xfrm>
          <a:prstGeom prst="bentConnector3">
            <a:avLst>
              <a:gd name="adj1" fmla="val 50000"/>
            </a:avLst>
          </a:prstGeom>
          <a:ln w="76200">
            <a:solidFill>
              <a:schemeClr val="accent1">
                <a:lumMod val="50000"/>
              </a:schemeClr>
            </a:solidFill>
            <a:tailEnd type="triangle" w="med" len="sm"/>
          </a:ln>
          <a:effectLst>
            <a:softEdge rad="12700"/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1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87">
            <a:extLst>
              <a:ext uri="{FF2B5EF4-FFF2-40B4-BE49-F238E27FC236}">
                <a16:creationId xmlns:a16="http://schemas.microsoft.com/office/drawing/2014/main" id="{AA28AFF3-8974-124B-BEDB-C39F0B101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117"/>
            <a:ext cx="750093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800" dirty="0">
                <a:solidFill>
                  <a:srgbClr val="FFFF66"/>
                </a:solidFill>
              </a:rPr>
              <a:t>Known Cancer Biomarkers in Cancer Screening Trials</a:t>
            </a:r>
            <a:endParaRPr lang="en-US" altLang="en-US" dirty="0">
              <a:solidFill>
                <a:srgbClr val="FFFF66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49E3AA-FC9B-624B-8513-64274A61988E}"/>
              </a:ext>
            </a:extLst>
          </p:cNvPr>
          <p:cNvSpPr txBox="1"/>
          <p:nvPr/>
        </p:nvSpPr>
        <p:spPr>
          <a:xfrm>
            <a:off x="228600" y="1342751"/>
            <a:ext cx="8915400" cy="107791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 sz="1800" dirty="0"/>
              <a:t>Screening: Measure early detection biomarker at regular intervals</a:t>
            </a:r>
          </a:p>
          <a:p>
            <a:pPr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800" dirty="0"/>
              <a:t>Change-point: Rises above each case’s baseline before detection</a:t>
            </a:r>
          </a:p>
          <a:p>
            <a:pPr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800" dirty="0"/>
              <a:t>Stable over time in controls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499A4C-B7C4-2641-B1F3-33666F3441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3668713"/>
            <a:ext cx="2590800" cy="304800"/>
          </a:xfrm>
          <a:prstGeom prst="rect">
            <a:avLst/>
          </a:prstGeom>
          <a:gradFill rotWithShape="1">
            <a:gsLst>
              <a:gs pos="0">
                <a:srgbClr val="85FFDB"/>
              </a:gs>
              <a:gs pos="100000">
                <a:srgbClr val="00EBA8"/>
              </a:gs>
            </a:gsLst>
            <a:lin ang="5400000"/>
          </a:gradFill>
          <a:ln w="9525">
            <a:solidFill>
              <a:srgbClr val="00CC98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6E50E508-55A2-BF4B-A173-EE33CC63B2D6}"/>
              </a:ext>
            </a:extLst>
          </p:cNvPr>
          <p:cNvSpPr>
            <a:spLocks noChangeArrowheads="1"/>
          </p:cNvSpPr>
          <p:nvPr/>
        </p:nvSpPr>
        <p:spPr bwMode="auto">
          <a:xfrm rot="-1721628">
            <a:off x="5113338" y="2992438"/>
            <a:ext cx="2136775" cy="762000"/>
          </a:xfrm>
          <a:prstGeom prst="rightArrow">
            <a:avLst>
              <a:gd name="adj1" fmla="val 50000"/>
              <a:gd name="adj2" fmla="val 50021"/>
            </a:avLst>
          </a:prstGeom>
          <a:gradFill rotWithShape="1">
            <a:gsLst>
              <a:gs pos="0">
                <a:srgbClr val="85FFDB"/>
              </a:gs>
              <a:gs pos="100000">
                <a:srgbClr val="00EBA8"/>
              </a:gs>
            </a:gsLst>
            <a:lin ang="5400000"/>
          </a:gradFill>
          <a:ln w="9525">
            <a:solidFill>
              <a:srgbClr val="00CC98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34F0B6F-EACE-E448-BF4A-348CA2A8908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196138" y="2438400"/>
            <a:ext cx="0" cy="1600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278" name="TextBox 8">
            <a:extLst>
              <a:ext uri="{FF2B5EF4-FFF2-40B4-BE49-F238E27FC236}">
                <a16:creationId xmlns:a16="http://schemas.microsoft.com/office/drawing/2014/main" id="{ECF1E53F-0FD4-DF4B-9E90-24F0F6E613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513" y="4114800"/>
            <a:ext cx="16652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/>
              <a:t>CA125  HE4 PSA</a:t>
            </a:r>
          </a:p>
        </p:txBody>
      </p:sp>
      <p:sp>
        <p:nvSpPr>
          <p:cNvPr id="54279" name="TextBox 9">
            <a:extLst>
              <a:ext uri="{FF2B5EF4-FFF2-40B4-BE49-F238E27FC236}">
                <a16:creationId xmlns:a16="http://schemas.microsoft.com/office/drawing/2014/main" id="{EB418379-D5AF-334E-A995-D38FD7B4F8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7138" y="2982913"/>
            <a:ext cx="942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/>
              <a:t>case</a:t>
            </a: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CB90856E-4289-A44C-8A1A-AF9371E60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5334000"/>
            <a:ext cx="4648200" cy="762000"/>
          </a:xfrm>
          <a:prstGeom prst="rightArrow">
            <a:avLst>
              <a:gd name="adj1" fmla="val 50000"/>
              <a:gd name="adj2" fmla="val 49986"/>
            </a:avLst>
          </a:prstGeom>
          <a:gradFill rotWithShape="1">
            <a:gsLst>
              <a:gs pos="0">
                <a:srgbClr val="85FFDB"/>
              </a:gs>
              <a:gs pos="100000">
                <a:srgbClr val="00EBA8"/>
              </a:gs>
            </a:gsLst>
            <a:lin ang="5400000"/>
          </a:gradFill>
          <a:ln w="9525">
            <a:solidFill>
              <a:srgbClr val="00CC98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4281" name="TextBox 105">
            <a:extLst>
              <a:ext uri="{FF2B5EF4-FFF2-40B4-BE49-F238E27FC236}">
                <a16:creationId xmlns:a16="http://schemas.microsoft.com/office/drawing/2014/main" id="{9753E891-DBEC-BF4B-8027-4B25F742D7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0938" y="5486400"/>
            <a:ext cx="1262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/>
              <a:t>control</a:t>
            </a:r>
          </a:p>
        </p:txBody>
      </p:sp>
      <p:sp>
        <p:nvSpPr>
          <p:cNvPr id="54282" name="TextBox 13">
            <a:extLst>
              <a:ext uri="{FF2B5EF4-FFF2-40B4-BE49-F238E27FC236}">
                <a16:creationId xmlns:a16="http://schemas.microsoft.com/office/drawing/2014/main" id="{848584A0-DCC5-754F-959D-737B7FA0A0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7538" y="4049713"/>
            <a:ext cx="466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Dx</a:t>
            </a:r>
          </a:p>
        </p:txBody>
      </p:sp>
      <p:sp>
        <p:nvSpPr>
          <p:cNvPr id="54283" name="TextBox 14">
            <a:extLst>
              <a:ext uri="{FF2B5EF4-FFF2-40B4-BE49-F238E27FC236}">
                <a16:creationId xmlns:a16="http://schemas.microsoft.com/office/drawing/2014/main" id="{B8E85550-180F-BC48-BA03-D9162E684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2338" y="4202113"/>
            <a:ext cx="25828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Pre-diagnostic samples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860A40A-6033-4049-843A-F5C1F77A9C7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700338" y="3516313"/>
            <a:ext cx="0" cy="6096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B81FF2D2-7DBB-EA42-B239-B9506E893C3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538538" y="3516313"/>
            <a:ext cx="0" cy="6096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88DD111F-461D-CA49-A32D-FA73DE8FB0C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224338" y="3516313"/>
            <a:ext cx="0" cy="6096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6E930E2C-6206-3F44-B53B-2E8BCDCD11F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062538" y="3516313"/>
            <a:ext cx="0" cy="6096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613DB927-D078-A444-AD7A-7279EF12E44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672138" y="3363913"/>
            <a:ext cx="0" cy="6096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277FA8F5-E641-0A46-8E77-D6C5103696F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281738" y="2982913"/>
            <a:ext cx="0" cy="6096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5A5A1539-949C-FE4F-94B5-227FAA119BE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815138" y="2754313"/>
            <a:ext cx="0" cy="6096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4B1822CB-1033-C444-B0FE-D942575016C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700338" y="5410200"/>
            <a:ext cx="0" cy="6096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C3316711-08CB-C745-BC2C-4E275CDE6D8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614738" y="5410200"/>
            <a:ext cx="0" cy="6096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0D49B066-776B-3D43-BB40-743107171DB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224338" y="5410200"/>
            <a:ext cx="0" cy="6096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4F708C7B-AB29-C645-8AC4-B562B547D39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062538" y="5410200"/>
            <a:ext cx="0" cy="6096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48CF6B6C-EE05-2B4E-B0D9-85CAE70E0D5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748338" y="5410200"/>
            <a:ext cx="0" cy="6096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23BEB341-4BEB-124D-9356-3EF6189C114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434138" y="5410200"/>
            <a:ext cx="0" cy="6096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B6836583-86E4-EF48-B395-A190F9DD5F9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891338" y="5410200"/>
            <a:ext cx="0" cy="6096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D3FDF10-55C0-8541-8221-1CD64AA2704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19338" y="2514600"/>
            <a:ext cx="0" cy="3886200"/>
          </a:xfrm>
          <a:prstGeom prst="line">
            <a:avLst/>
          </a:prstGeom>
          <a:noFill/>
          <a:ln w="50800">
            <a:solidFill>
              <a:schemeClr val="accent1"/>
            </a:solidFill>
            <a:round/>
            <a:headEnd type="stealth" w="lg" len="lg"/>
            <a:tailEnd type="non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57CCA6F-D96D-B847-91BA-D1AB198795A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19338" y="6400800"/>
            <a:ext cx="5943600" cy="0"/>
          </a:xfrm>
          <a:prstGeom prst="line">
            <a:avLst/>
          </a:prstGeom>
          <a:noFill/>
          <a:ln w="50800">
            <a:solidFill>
              <a:schemeClr val="accent1"/>
            </a:solidFill>
            <a:round/>
            <a:headEnd/>
            <a:tailEnd type="stealth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300" name="TextBox 21">
            <a:extLst>
              <a:ext uri="{FF2B5EF4-FFF2-40B4-BE49-F238E27FC236}">
                <a16:creationId xmlns:a16="http://schemas.microsoft.com/office/drawing/2014/main" id="{1E11FECA-26A1-EC42-973E-8290CBF00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6350" y="6400800"/>
            <a:ext cx="857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36784981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Elbow Connector 18"/>
          <p:cNvCxnSpPr/>
          <p:nvPr/>
        </p:nvCxnSpPr>
        <p:spPr>
          <a:xfrm rot="16200000" flipH="1">
            <a:off x="1666082" y="1475581"/>
            <a:ext cx="392112" cy="1990725"/>
          </a:xfrm>
          <a:prstGeom prst="bentConnector3">
            <a:avLst>
              <a:gd name="adj1" fmla="val 50000"/>
            </a:avLst>
          </a:prstGeom>
          <a:ln w="76200">
            <a:solidFill>
              <a:schemeClr val="accent1">
                <a:lumMod val="50000"/>
              </a:schemeClr>
            </a:solidFill>
            <a:tailEnd type="triangle" w="med" len="sm"/>
          </a:ln>
          <a:effectLst>
            <a:softEdge rad="12700"/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/>
          <p:nvPr/>
        </p:nvCxnSpPr>
        <p:spPr>
          <a:xfrm rot="16200000" flipH="1">
            <a:off x="2503488" y="2312988"/>
            <a:ext cx="392112" cy="315912"/>
          </a:xfrm>
          <a:prstGeom prst="bentConnector3">
            <a:avLst>
              <a:gd name="adj1" fmla="val 50000"/>
            </a:avLst>
          </a:prstGeom>
          <a:ln w="76200">
            <a:solidFill>
              <a:schemeClr val="accent1">
                <a:lumMod val="50000"/>
              </a:schemeClr>
            </a:solidFill>
            <a:tailEnd type="triangle" w="med" len="sm"/>
          </a:ln>
          <a:effectLst>
            <a:softEdge rad="12700"/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/>
          <p:nvPr/>
        </p:nvCxnSpPr>
        <p:spPr>
          <a:xfrm rot="5400000">
            <a:off x="3179763" y="1952625"/>
            <a:ext cx="392112" cy="1036638"/>
          </a:xfrm>
          <a:prstGeom prst="bentConnector3">
            <a:avLst>
              <a:gd name="adj1" fmla="val 50000"/>
            </a:avLst>
          </a:prstGeom>
          <a:ln w="76200">
            <a:solidFill>
              <a:schemeClr val="accent1">
                <a:lumMod val="50000"/>
              </a:schemeClr>
            </a:solidFill>
            <a:tailEnd type="triangle" w="med" len="sm"/>
          </a:ln>
          <a:effectLst>
            <a:softEdge rad="12700"/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/>
          <p:nvPr/>
        </p:nvCxnSpPr>
        <p:spPr>
          <a:xfrm rot="5400000">
            <a:off x="3724276" y="1408112"/>
            <a:ext cx="392112" cy="2125663"/>
          </a:xfrm>
          <a:prstGeom prst="bentConnector3">
            <a:avLst>
              <a:gd name="adj1" fmla="val 50000"/>
            </a:avLst>
          </a:prstGeom>
          <a:ln w="76200">
            <a:solidFill>
              <a:schemeClr val="accent1">
                <a:lumMod val="50000"/>
              </a:schemeClr>
            </a:solidFill>
            <a:tailEnd type="triangle" w="med" len="sm"/>
          </a:ln>
          <a:effectLst>
            <a:softEdge rad="12700"/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/>
          <p:nvPr/>
        </p:nvCxnSpPr>
        <p:spPr>
          <a:xfrm rot="5400000">
            <a:off x="4183063" y="949325"/>
            <a:ext cx="392112" cy="3043238"/>
          </a:xfrm>
          <a:prstGeom prst="bentConnector3">
            <a:avLst>
              <a:gd name="adj1" fmla="val 50000"/>
            </a:avLst>
          </a:prstGeom>
          <a:ln w="76200">
            <a:solidFill>
              <a:schemeClr val="accent1">
                <a:lumMod val="50000"/>
              </a:schemeClr>
            </a:solidFill>
            <a:tailEnd type="triangle" w="med" len="sm"/>
          </a:ln>
          <a:effectLst>
            <a:softEdge rad="12700"/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/>
          <p:nvPr/>
        </p:nvCxnSpPr>
        <p:spPr>
          <a:xfrm rot="5400000">
            <a:off x="4788694" y="343694"/>
            <a:ext cx="392112" cy="4254500"/>
          </a:xfrm>
          <a:prstGeom prst="bentConnector3">
            <a:avLst>
              <a:gd name="adj1" fmla="val 50000"/>
            </a:avLst>
          </a:prstGeom>
          <a:ln w="76200">
            <a:solidFill>
              <a:schemeClr val="accent1">
                <a:lumMod val="50000"/>
              </a:schemeClr>
            </a:solidFill>
            <a:tailEnd type="triangle" w="med" len="sm"/>
          </a:ln>
          <a:effectLst>
            <a:softEdge rad="12700"/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/>
          <p:nvPr/>
        </p:nvCxnSpPr>
        <p:spPr>
          <a:xfrm rot="16200000" flipH="1">
            <a:off x="2720426" y="3489873"/>
            <a:ext cx="304800" cy="30653"/>
          </a:xfrm>
          <a:prstGeom prst="bentConnector3">
            <a:avLst>
              <a:gd name="adj1" fmla="val 50000"/>
            </a:avLst>
          </a:prstGeom>
          <a:ln w="76200">
            <a:solidFill>
              <a:schemeClr val="accent1">
                <a:lumMod val="50000"/>
              </a:schemeClr>
            </a:solidFill>
            <a:tailEnd type="triangle" w="med" len="sm"/>
          </a:ln>
          <a:effectLst>
            <a:softEdge rad="12700"/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8120" name="TextBox 94"/>
          <p:cNvSpPr txBox="1">
            <a:spLocks noChangeArrowheads="1"/>
          </p:cNvSpPr>
          <p:nvPr/>
        </p:nvSpPr>
        <p:spPr bwMode="auto">
          <a:xfrm>
            <a:off x="4724400" y="2667000"/>
            <a:ext cx="3048000" cy="6461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000000"/>
                </a:solidFill>
              </a:rPr>
              <a:t>Accurate Inclusion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000000"/>
                </a:solidFill>
              </a:rPr>
              <a:t>Mass Screening (Broad)</a:t>
            </a:r>
          </a:p>
        </p:txBody>
      </p:sp>
      <p:cxnSp>
        <p:nvCxnSpPr>
          <p:cNvPr id="96" name="Elbow Connector 95"/>
          <p:cNvCxnSpPr/>
          <p:nvPr/>
        </p:nvCxnSpPr>
        <p:spPr bwMode="auto">
          <a:xfrm rot="5400000">
            <a:off x="7112794" y="1410494"/>
            <a:ext cx="392112" cy="21209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Elbow Connector 98"/>
          <p:cNvCxnSpPr>
            <a:stCxn id="218120" idx="2"/>
            <a:endCxn id="218133" idx="0"/>
          </p:cNvCxnSpPr>
          <p:nvPr/>
        </p:nvCxnSpPr>
        <p:spPr bwMode="auto">
          <a:xfrm rot="5400000">
            <a:off x="4396186" y="1805385"/>
            <a:ext cx="344487" cy="3359943"/>
          </a:xfrm>
          <a:prstGeom prst="bentConnector3">
            <a:avLst>
              <a:gd name="adj1" fmla="val 50000"/>
            </a:avLst>
          </a:prstGeom>
          <a:ln w="76200">
            <a:solidFill>
              <a:schemeClr val="accent1">
                <a:lumMod val="50000"/>
              </a:schemeClr>
            </a:solidFill>
            <a:tailEnd type="stealth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8123" name="TextBox 2"/>
          <p:cNvSpPr txBox="1">
            <a:spLocks noChangeArrowheads="1"/>
          </p:cNvSpPr>
          <p:nvPr/>
        </p:nvSpPr>
        <p:spPr bwMode="auto">
          <a:xfrm>
            <a:off x="0" y="0"/>
            <a:ext cx="7467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FF00"/>
                </a:solidFill>
              </a:rPr>
              <a:t>Ovarian Validation Study – Early Detection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FF00"/>
                </a:solidFill>
              </a:rPr>
              <a:t>Modified design</a:t>
            </a:r>
          </a:p>
        </p:txBody>
      </p:sp>
      <p:sp>
        <p:nvSpPr>
          <p:cNvPr id="218124" name="TextBox 4"/>
          <p:cNvSpPr txBox="1">
            <a:spLocks noChangeArrowheads="1"/>
          </p:cNvSpPr>
          <p:nvPr/>
        </p:nvSpPr>
        <p:spPr bwMode="auto">
          <a:xfrm>
            <a:off x="0" y="1219200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</a:rPr>
              <a:t>150+ ovarian cancer candidates discovered in previous round of funding</a:t>
            </a:r>
          </a:p>
        </p:txBody>
      </p:sp>
      <p:sp>
        <p:nvSpPr>
          <p:cNvPr id="218125" name="TextBox 6"/>
          <p:cNvSpPr txBox="1">
            <a:spLocks noChangeArrowheads="1"/>
          </p:cNvSpPr>
          <p:nvPr/>
        </p:nvSpPr>
        <p:spPr bwMode="auto">
          <a:xfrm>
            <a:off x="2057400" y="1905000"/>
            <a:ext cx="966788" cy="36988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</a:rPr>
              <a:t>Godwin</a:t>
            </a:r>
          </a:p>
        </p:txBody>
      </p:sp>
      <p:sp>
        <p:nvSpPr>
          <p:cNvPr id="218126" name="TextBox 7"/>
          <p:cNvSpPr txBox="1">
            <a:spLocks noChangeArrowheads="1"/>
          </p:cNvSpPr>
          <p:nvPr/>
        </p:nvSpPr>
        <p:spPr bwMode="auto">
          <a:xfrm>
            <a:off x="3429000" y="1905000"/>
            <a:ext cx="928688" cy="36988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</a:rPr>
              <a:t>LaBaer</a:t>
            </a:r>
          </a:p>
        </p:txBody>
      </p:sp>
      <p:sp>
        <p:nvSpPr>
          <p:cNvPr id="218127" name="TextBox 8"/>
          <p:cNvSpPr txBox="1">
            <a:spLocks noChangeArrowheads="1"/>
          </p:cNvSpPr>
          <p:nvPr/>
        </p:nvSpPr>
        <p:spPr bwMode="auto">
          <a:xfrm>
            <a:off x="4800600" y="1905000"/>
            <a:ext cx="363538" cy="36988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</a:rPr>
              <a:t>Li</a:t>
            </a:r>
          </a:p>
        </p:txBody>
      </p:sp>
      <p:sp>
        <p:nvSpPr>
          <p:cNvPr id="218128" name="TextBox 9"/>
          <p:cNvSpPr txBox="1">
            <a:spLocks noChangeArrowheads="1"/>
          </p:cNvSpPr>
          <p:nvPr/>
        </p:nvSpPr>
        <p:spPr bwMode="auto">
          <a:xfrm>
            <a:off x="5410200" y="1905000"/>
            <a:ext cx="981075" cy="36988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</a:rPr>
              <a:t>Lokshin</a:t>
            </a:r>
          </a:p>
        </p:txBody>
      </p:sp>
      <p:sp>
        <p:nvSpPr>
          <p:cNvPr id="218129" name="TextBox 10"/>
          <p:cNvSpPr txBox="1">
            <a:spLocks noChangeArrowheads="1"/>
          </p:cNvSpPr>
          <p:nvPr/>
        </p:nvSpPr>
        <p:spPr bwMode="auto">
          <a:xfrm>
            <a:off x="7924800" y="1905000"/>
            <a:ext cx="890588" cy="36988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</a:rPr>
              <a:t>Skates</a:t>
            </a:r>
          </a:p>
        </p:txBody>
      </p:sp>
      <p:sp>
        <p:nvSpPr>
          <p:cNvPr id="218130" name="TextBox 11"/>
          <p:cNvSpPr txBox="1">
            <a:spLocks noChangeArrowheads="1"/>
          </p:cNvSpPr>
          <p:nvPr/>
        </p:nvSpPr>
        <p:spPr bwMode="auto">
          <a:xfrm>
            <a:off x="6705600" y="1905000"/>
            <a:ext cx="812800" cy="36988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</a:rPr>
              <a:t>Marks</a:t>
            </a:r>
          </a:p>
        </p:txBody>
      </p:sp>
      <p:sp>
        <p:nvSpPr>
          <p:cNvPr id="218131" name="TextBox 12"/>
          <p:cNvSpPr txBox="1">
            <a:spLocks noChangeArrowheads="1"/>
          </p:cNvSpPr>
          <p:nvPr/>
        </p:nvSpPr>
        <p:spPr bwMode="auto">
          <a:xfrm>
            <a:off x="228600" y="1905000"/>
            <a:ext cx="1274763" cy="3698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</a:rPr>
              <a:t>Diamandis</a:t>
            </a:r>
          </a:p>
        </p:txBody>
      </p:sp>
      <p:sp>
        <p:nvSpPr>
          <p:cNvPr id="218132" name="TextBox 13"/>
          <p:cNvSpPr txBox="1">
            <a:spLocks noChangeArrowheads="1"/>
          </p:cNvSpPr>
          <p:nvPr/>
        </p:nvSpPr>
        <p:spPr bwMode="auto">
          <a:xfrm>
            <a:off x="1524000" y="2706688"/>
            <a:ext cx="2667000" cy="646112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000000"/>
                </a:solidFill>
              </a:rPr>
              <a:t>Bioinformatics (in </a:t>
            </a:r>
            <a:r>
              <a:rPr lang="en-US" sz="1800" dirty="0" err="1">
                <a:solidFill>
                  <a:srgbClr val="000000"/>
                </a:solidFill>
              </a:rPr>
              <a:t>silico</a:t>
            </a:r>
            <a:r>
              <a:rPr lang="en-US" sz="1800" dirty="0">
                <a:solidFill>
                  <a:srgbClr val="000000"/>
                </a:solidFill>
              </a:rPr>
              <a:t>) mRNA filter (Toronto)</a:t>
            </a:r>
          </a:p>
        </p:txBody>
      </p:sp>
      <p:sp>
        <p:nvSpPr>
          <p:cNvPr id="218133" name="TextBox 15"/>
          <p:cNvSpPr txBox="1">
            <a:spLocks noChangeArrowheads="1"/>
          </p:cNvSpPr>
          <p:nvPr/>
        </p:nvSpPr>
        <p:spPr bwMode="auto">
          <a:xfrm>
            <a:off x="1981200" y="3657600"/>
            <a:ext cx="1814513" cy="6461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</a:rPr>
              <a:t>50 SRM Assays 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</a:rPr>
              <a:t>PNNL (BRL)</a:t>
            </a:r>
          </a:p>
        </p:txBody>
      </p:sp>
      <p:sp>
        <p:nvSpPr>
          <p:cNvPr id="218134" name="TextBox 16"/>
          <p:cNvSpPr txBox="1">
            <a:spLocks noChangeArrowheads="1"/>
          </p:cNvSpPr>
          <p:nvPr/>
        </p:nvSpPr>
        <p:spPr bwMode="auto">
          <a:xfrm>
            <a:off x="1523889" y="4535488"/>
            <a:ext cx="2764060" cy="64633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000000"/>
                </a:solidFill>
              </a:rPr>
              <a:t>8 high throughput assays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000000"/>
                </a:solidFill>
              </a:rPr>
              <a:t>JHU (BRL)</a:t>
            </a:r>
          </a:p>
        </p:txBody>
      </p:sp>
      <p:cxnSp>
        <p:nvCxnSpPr>
          <p:cNvPr id="35" name="Elbow Connector 34"/>
          <p:cNvCxnSpPr/>
          <p:nvPr/>
        </p:nvCxnSpPr>
        <p:spPr>
          <a:xfrm rot="5400000">
            <a:off x="5417344" y="-284956"/>
            <a:ext cx="392112" cy="5511800"/>
          </a:xfrm>
          <a:prstGeom prst="bentConnector3">
            <a:avLst>
              <a:gd name="adj1" fmla="val 50000"/>
            </a:avLst>
          </a:prstGeom>
          <a:ln w="76200">
            <a:solidFill>
              <a:schemeClr val="accent1">
                <a:lumMod val="50000"/>
              </a:schemeClr>
            </a:solidFill>
            <a:tailEnd type="triangle" w="med" len="sm"/>
          </a:ln>
          <a:effectLst>
            <a:softEdge rad="12700"/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/>
          <p:cNvCxnSpPr/>
          <p:nvPr/>
        </p:nvCxnSpPr>
        <p:spPr>
          <a:xfrm rot="16200000" flipH="1">
            <a:off x="2781422" y="4410661"/>
            <a:ext cx="231338" cy="17877"/>
          </a:xfrm>
          <a:prstGeom prst="bentConnector3">
            <a:avLst>
              <a:gd name="adj1" fmla="val 50000"/>
            </a:avLst>
          </a:prstGeom>
          <a:ln w="76200">
            <a:solidFill>
              <a:schemeClr val="accent1">
                <a:lumMod val="50000"/>
              </a:schemeClr>
            </a:solidFill>
            <a:tailEnd type="triangle" w="med" len="sm"/>
          </a:ln>
          <a:effectLst>
            <a:softEdge rad="12700"/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8137" name="TextBox 47"/>
          <p:cNvSpPr txBox="1">
            <a:spLocks noChangeArrowheads="1"/>
          </p:cNvSpPr>
          <p:nvPr/>
        </p:nvSpPr>
        <p:spPr bwMode="auto">
          <a:xfrm>
            <a:off x="1066800" y="5573713"/>
            <a:ext cx="6400800" cy="36988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</a:rPr>
              <a:t>Cases vs. Benigns at Diagnosis – rule out (FHCRC – CEVC)</a:t>
            </a:r>
          </a:p>
        </p:txBody>
      </p:sp>
      <p:sp>
        <p:nvSpPr>
          <p:cNvPr id="218138" name="TextBox 48"/>
          <p:cNvSpPr txBox="1">
            <a:spLocks noChangeArrowheads="1"/>
          </p:cNvSpPr>
          <p:nvPr/>
        </p:nvSpPr>
        <p:spPr bwMode="auto">
          <a:xfrm>
            <a:off x="914747" y="6197600"/>
            <a:ext cx="5451043" cy="36933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000000"/>
                </a:solidFill>
              </a:rPr>
              <a:t>11 candidates x </a:t>
            </a:r>
            <a:r>
              <a:rPr lang="en-US" sz="1800">
                <a:solidFill>
                  <a:srgbClr val="000000"/>
                </a:solidFill>
              </a:rPr>
              <a:t>Longitudinal samples </a:t>
            </a:r>
            <a:r>
              <a:rPr lang="en-US" sz="1800" dirty="0">
                <a:solidFill>
                  <a:srgbClr val="000000"/>
                </a:solidFill>
              </a:rPr>
              <a:t>(MGH/Broad)</a:t>
            </a:r>
          </a:p>
        </p:txBody>
      </p:sp>
      <p:sp>
        <p:nvSpPr>
          <p:cNvPr id="218139" name="TextBox 49"/>
          <p:cNvSpPr txBox="1">
            <a:spLocks noChangeArrowheads="1"/>
          </p:cNvSpPr>
          <p:nvPr/>
        </p:nvSpPr>
        <p:spPr bwMode="auto">
          <a:xfrm>
            <a:off x="7162800" y="6059488"/>
            <a:ext cx="1905000" cy="64611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000000"/>
                </a:solidFill>
              </a:rPr>
              <a:t>Early Detection Biomarkers</a:t>
            </a:r>
          </a:p>
        </p:txBody>
      </p:sp>
      <p:cxnSp>
        <p:nvCxnSpPr>
          <p:cNvPr id="51" name="Elbow Connector 50"/>
          <p:cNvCxnSpPr/>
          <p:nvPr/>
        </p:nvCxnSpPr>
        <p:spPr>
          <a:xfrm rot="16200000" flipH="1">
            <a:off x="3390559" y="4697071"/>
            <a:ext cx="392113" cy="1361170"/>
          </a:xfrm>
          <a:prstGeom prst="bentConnector3">
            <a:avLst>
              <a:gd name="adj1" fmla="val 50000"/>
            </a:avLst>
          </a:prstGeom>
          <a:ln w="76200">
            <a:solidFill>
              <a:schemeClr val="accent1">
                <a:lumMod val="50000"/>
              </a:schemeClr>
            </a:solidFill>
            <a:tailEnd type="triangle" w="med" len="sm"/>
          </a:ln>
          <a:effectLst>
            <a:softEdge rad="12700"/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56"/>
          <p:cNvCxnSpPr>
            <a:stCxn id="218137" idx="2"/>
          </p:cNvCxnSpPr>
          <p:nvPr/>
        </p:nvCxnSpPr>
        <p:spPr>
          <a:xfrm rot="16200000" flipH="1">
            <a:off x="4147345" y="6063454"/>
            <a:ext cx="253999" cy="14289"/>
          </a:xfrm>
          <a:prstGeom prst="bentConnector3">
            <a:avLst>
              <a:gd name="adj1" fmla="val 50000"/>
            </a:avLst>
          </a:prstGeom>
          <a:ln w="76200">
            <a:solidFill>
              <a:schemeClr val="accent1">
                <a:lumMod val="50000"/>
              </a:schemeClr>
            </a:solidFill>
            <a:tailEnd type="triangle" w="med" len="sm"/>
          </a:ln>
          <a:effectLst>
            <a:softEdge rad="12700"/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59"/>
          <p:cNvCxnSpPr>
            <a:stCxn id="218138" idx="3"/>
            <a:endCxn id="218139" idx="1"/>
          </p:cNvCxnSpPr>
          <p:nvPr/>
        </p:nvCxnSpPr>
        <p:spPr>
          <a:xfrm>
            <a:off x="6365790" y="6382266"/>
            <a:ext cx="797010" cy="278"/>
          </a:xfrm>
          <a:prstGeom prst="bentConnector3">
            <a:avLst>
              <a:gd name="adj1" fmla="val 50000"/>
            </a:avLst>
          </a:prstGeom>
          <a:ln w="76200">
            <a:solidFill>
              <a:schemeClr val="accent1">
                <a:lumMod val="50000"/>
              </a:schemeClr>
            </a:solidFill>
            <a:tailEnd type="triangle" w="med" len="sm"/>
          </a:ln>
          <a:effectLst>
            <a:softEdge rad="12700"/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8143" name="TextBox 14"/>
          <p:cNvSpPr txBox="1">
            <a:spLocks noChangeArrowheads="1"/>
          </p:cNvSpPr>
          <p:nvPr/>
        </p:nvSpPr>
        <p:spPr bwMode="auto">
          <a:xfrm>
            <a:off x="5486400" y="4572000"/>
            <a:ext cx="2021294" cy="369332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000000"/>
                </a:solidFill>
              </a:rPr>
              <a:t>+ 3 NAPPA (ASU)</a:t>
            </a:r>
          </a:p>
        </p:txBody>
      </p:sp>
      <p:cxnSp>
        <p:nvCxnSpPr>
          <p:cNvPr id="4" name="Elbow Connector 3"/>
          <p:cNvCxnSpPr/>
          <p:nvPr/>
        </p:nvCxnSpPr>
        <p:spPr>
          <a:xfrm rot="5400000">
            <a:off x="5018087" y="4191000"/>
            <a:ext cx="631826" cy="2133600"/>
          </a:xfrm>
          <a:prstGeom prst="bentConnector3">
            <a:avLst>
              <a:gd name="adj1" fmla="val 67067"/>
            </a:avLst>
          </a:prstGeom>
          <a:ln w="762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>
            <a:cxnSpLocks/>
          </p:cNvCxnSpPr>
          <p:nvPr/>
        </p:nvCxnSpPr>
        <p:spPr>
          <a:xfrm flipV="1">
            <a:off x="156411" y="6059210"/>
            <a:ext cx="6792433" cy="11341"/>
          </a:xfrm>
          <a:prstGeom prst="line">
            <a:avLst/>
          </a:prstGeom>
          <a:ln w="63500">
            <a:solidFill>
              <a:srgbClr val="E0000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202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>
            <a:extLst>
              <a:ext uri="{FF2B5EF4-FFF2-40B4-BE49-F238E27FC236}">
                <a16:creationId xmlns:a16="http://schemas.microsoft.com/office/drawing/2014/main" id="{27336B71-C20D-EA4D-8AF2-617E70160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365125"/>
            <a:ext cx="184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000" b="1" i="0" u="none" strike="noStrike" kern="1200" cap="none" spc="0" normalizeH="0" baseline="0" noProof="0">
              <a:ln>
                <a:noFill/>
              </a:ln>
              <a:solidFill>
                <a:srgbClr val="090909"/>
              </a:solidFill>
              <a:effectLst/>
              <a:uLnTx/>
              <a:uFillTx/>
              <a:latin typeface="Times" pitchFamily="2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411" name="Title 1">
            <a:extLst>
              <a:ext uri="{FF2B5EF4-FFF2-40B4-BE49-F238E27FC236}">
                <a16:creationId xmlns:a16="http://schemas.microsoft.com/office/drawing/2014/main" id="{C5847113-E378-5641-B074-1B32E8B9F485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Biomarker Pipeline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7C6224-6317-474D-BE32-4BD794D5088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423988" y="1524000"/>
            <a:ext cx="6705600" cy="11430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57150" dist="38100" dir="5400000" algn="ctr" rotWithShape="0">
              <a:srgbClr val="002041">
                <a:alpha val="4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D711AE0-5849-454C-A4D0-B68DCC2B924D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423988" y="3200400"/>
            <a:ext cx="6705600" cy="10668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57150" dist="38100" dir="5400000" algn="ctr" rotWithShape="0">
              <a:srgbClr val="002041">
                <a:alpha val="4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3FF62C17-FD59-A94A-A721-51617BDED770}"/>
              </a:ext>
            </a:extLst>
          </p:cNvPr>
          <p:cNvSpPr/>
          <p:nvPr/>
        </p:nvSpPr>
        <p:spPr>
          <a:xfrm>
            <a:off x="1195293" y="1524000"/>
            <a:ext cx="381000" cy="2743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D787718-9F3D-4041-82EC-D67EF2BD43F8}"/>
              </a:ext>
            </a:extLst>
          </p:cNvPr>
          <p:cNvSpPr/>
          <p:nvPr/>
        </p:nvSpPr>
        <p:spPr>
          <a:xfrm>
            <a:off x="8053293" y="2667000"/>
            <a:ext cx="152400" cy="533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7420" name="TextBox 11">
            <a:extLst>
              <a:ext uri="{FF2B5EF4-FFF2-40B4-BE49-F238E27FC236}">
                <a16:creationId xmlns:a16="http://schemas.microsoft.com/office/drawing/2014/main" id="{3BDA2278-3283-1D4B-9636-D5F718C54A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066800"/>
            <a:ext cx="36972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Number of candidates</a:t>
            </a:r>
          </a:p>
        </p:txBody>
      </p:sp>
      <p:sp>
        <p:nvSpPr>
          <p:cNvPr id="17421" name="TextBox 12">
            <a:extLst>
              <a:ext uri="{FF2B5EF4-FFF2-40B4-BE49-F238E27FC236}">
                <a16:creationId xmlns:a16="http://schemas.microsoft.com/office/drawing/2014/main" id="{02031B7A-EA5D-424B-8822-8347A5B79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788" y="2754313"/>
            <a:ext cx="749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Many</a:t>
            </a:r>
          </a:p>
        </p:txBody>
      </p:sp>
      <p:sp>
        <p:nvSpPr>
          <p:cNvPr id="17422" name="TextBox 13">
            <a:extLst>
              <a:ext uri="{FF2B5EF4-FFF2-40B4-BE49-F238E27FC236}">
                <a16:creationId xmlns:a16="http://schemas.microsoft.com/office/drawing/2014/main" id="{DE810A7B-1912-7E44-A217-68F354A46E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8188" y="2754313"/>
            <a:ext cx="6334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Few</a:t>
            </a:r>
          </a:p>
        </p:txBody>
      </p:sp>
      <p:grpSp>
        <p:nvGrpSpPr>
          <p:cNvPr id="2" name="Group 21">
            <a:extLst>
              <a:ext uri="{FF2B5EF4-FFF2-40B4-BE49-F238E27FC236}">
                <a16:creationId xmlns:a16="http://schemas.microsoft.com/office/drawing/2014/main" id="{8B651534-F17A-5C4E-BA21-B08611787950}"/>
              </a:ext>
            </a:extLst>
          </p:cNvPr>
          <p:cNvGrpSpPr>
            <a:grpSpLocks/>
          </p:cNvGrpSpPr>
          <p:nvPr/>
        </p:nvGrpSpPr>
        <p:grpSpPr bwMode="auto">
          <a:xfrm>
            <a:off x="3481388" y="1981200"/>
            <a:ext cx="890587" cy="2655888"/>
            <a:chOff x="3581400" y="2590800"/>
            <a:chExt cx="890125" cy="2655332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69EBE36-1BF0-1941-8731-9A4DF1D1B3C0}"/>
                </a:ext>
              </a:extLst>
            </p:cNvPr>
            <p:cNvSpPr/>
            <p:nvPr/>
          </p:nvSpPr>
          <p:spPr>
            <a:xfrm>
              <a:off x="3886200" y="2590800"/>
              <a:ext cx="228600" cy="1905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7435" name="TextBox 16">
              <a:extLst>
                <a:ext uri="{FF2B5EF4-FFF2-40B4-BE49-F238E27FC236}">
                  <a16:creationId xmlns:a16="http://schemas.microsoft.com/office/drawing/2014/main" id="{14AC03C2-3B7F-744B-9D42-3885C398CA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1400" y="4876800"/>
              <a:ext cx="89012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Filter 1</a:t>
              </a:r>
            </a:p>
          </p:txBody>
        </p:sp>
      </p:grpSp>
      <p:grpSp>
        <p:nvGrpSpPr>
          <p:cNvPr id="3" name="Group 22">
            <a:extLst>
              <a:ext uri="{FF2B5EF4-FFF2-40B4-BE49-F238E27FC236}">
                <a16:creationId xmlns:a16="http://schemas.microsoft.com/office/drawing/2014/main" id="{9B5A3B3F-D56E-CC4A-BEBB-7431DBC6EAA2}"/>
              </a:ext>
            </a:extLst>
          </p:cNvPr>
          <p:cNvGrpSpPr>
            <a:grpSpLocks/>
          </p:cNvGrpSpPr>
          <p:nvPr/>
        </p:nvGrpSpPr>
        <p:grpSpPr bwMode="auto">
          <a:xfrm>
            <a:off x="5386388" y="2286000"/>
            <a:ext cx="890587" cy="2046288"/>
            <a:chOff x="5486400" y="2895600"/>
            <a:chExt cx="890125" cy="2045732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AE28C94-7FC8-7F43-9F43-1C51CB18D565}"/>
                </a:ext>
              </a:extLst>
            </p:cNvPr>
            <p:cNvSpPr/>
            <p:nvPr/>
          </p:nvSpPr>
          <p:spPr>
            <a:xfrm>
              <a:off x="5867400" y="2895600"/>
              <a:ext cx="152400" cy="1295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7431" name="TextBox 17">
              <a:extLst>
                <a:ext uri="{FF2B5EF4-FFF2-40B4-BE49-F238E27FC236}">
                  <a16:creationId xmlns:a16="http://schemas.microsoft.com/office/drawing/2014/main" id="{4DABCC81-0C66-684F-97A2-C6C2B54D7B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86400" y="4572000"/>
              <a:ext cx="89012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Filter 2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3F183345-8339-F146-B44B-1F020A98C1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3588" y="2754313"/>
            <a:ext cx="1198562" cy="369887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Discovery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3A5429E-A6BD-5040-B990-80F33B43E8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3388" y="2754313"/>
            <a:ext cx="1327150" cy="369887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Verification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81DCE24-08C7-3D40-AED0-AF0F0D4852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788" y="2754313"/>
            <a:ext cx="1193800" cy="369887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Validation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99B9E0-F2C6-AC42-89D3-D5B264AF1DAD}"/>
              </a:ext>
            </a:extLst>
          </p:cNvPr>
          <p:cNvSpPr txBox="1"/>
          <p:nvPr/>
        </p:nvSpPr>
        <p:spPr>
          <a:xfrm>
            <a:off x="2267928" y="6367973"/>
            <a:ext cx="5017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When should EDRN Investigator approach FDA?</a:t>
            </a: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8F56FC87-C79F-D04D-8ABC-B91169D9F1D8}"/>
              </a:ext>
            </a:extLst>
          </p:cNvPr>
          <p:cNvSpPr/>
          <p:nvPr/>
        </p:nvSpPr>
        <p:spPr>
          <a:xfrm rot="14767650">
            <a:off x="2597364" y="4967488"/>
            <a:ext cx="1927654" cy="46733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B576EBE7-FCBA-8241-B142-A7E0E24FACD2}"/>
              </a:ext>
            </a:extLst>
          </p:cNvPr>
          <p:cNvSpPr/>
          <p:nvPr/>
        </p:nvSpPr>
        <p:spPr>
          <a:xfrm rot="16200000">
            <a:off x="4046626" y="4877734"/>
            <a:ext cx="1927654" cy="46733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D39DFE32-6A91-784A-B10A-99C1F109B1DA}"/>
              </a:ext>
            </a:extLst>
          </p:cNvPr>
          <p:cNvSpPr/>
          <p:nvPr/>
        </p:nvSpPr>
        <p:spPr>
          <a:xfrm rot="17434515">
            <a:off x="5304417" y="4991308"/>
            <a:ext cx="1927654" cy="46733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>
            <a:extLst>
              <a:ext uri="{FF2B5EF4-FFF2-40B4-BE49-F238E27FC236}">
                <a16:creationId xmlns:a16="http://schemas.microsoft.com/office/drawing/2014/main" id="{01306763-E196-2E45-8849-4F78F7155528}"/>
              </a:ext>
            </a:extLst>
          </p:cNvPr>
          <p:cNvSpPr/>
          <p:nvPr/>
        </p:nvSpPr>
        <p:spPr>
          <a:xfrm rot="13434230">
            <a:off x="42333" y="4836667"/>
            <a:ext cx="2974267" cy="46733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>
            <a:extLst>
              <a:ext uri="{FF2B5EF4-FFF2-40B4-BE49-F238E27FC236}">
                <a16:creationId xmlns:a16="http://schemas.microsoft.com/office/drawing/2014/main" id="{269F862D-C897-9245-AB73-3D531ECF7F87}"/>
              </a:ext>
            </a:extLst>
          </p:cNvPr>
          <p:cNvSpPr/>
          <p:nvPr/>
        </p:nvSpPr>
        <p:spPr>
          <a:xfrm rot="18210898">
            <a:off x="5915165" y="4710161"/>
            <a:ext cx="3100110" cy="46733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C5E34A-B549-7949-A3E0-9631AB93956F}"/>
              </a:ext>
            </a:extLst>
          </p:cNvPr>
          <p:cNvSpPr txBox="1"/>
          <p:nvPr/>
        </p:nvSpPr>
        <p:spPr>
          <a:xfrm>
            <a:off x="-12188" y="4574494"/>
            <a:ext cx="1038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too soon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A40F9E0-29DF-2544-B500-14C64084297D}"/>
              </a:ext>
            </a:extLst>
          </p:cNvPr>
          <p:cNvSpPr txBox="1"/>
          <p:nvPr/>
        </p:nvSpPr>
        <p:spPr>
          <a:xfrm>
            <a:off x="8250359" y="3967860"/>
            <a:ext cx="928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too late</a:t>
            </a:r>
          </a:p>
        </p:txBody>
      </p:sp>
    </p:spTree>
    <p:extLst>
      <p:ext uri="{BB962C8B-B14F-4D97-AF65-F5344CB8AC3E}">
        <p14:creationId xmlns:p14="http://schemas.microsoft.com/office/powerpoint/2010/main" val="86685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>
            <a:extLst>
              <a:ext uri="{FF2B5EF4-FFF2-40B4-BE49-F238E27FC236}">
                <a16:creationId xmlns:a16="http://schemas.microsoft.com/office/drawing/2014/main" id="{E90F2540-D1FD-054C-974C-C4ED53F25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365125"/>
            <a:ext cx="184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000" b="1" i="0" u="none" strike="noStrike" kern="1200" cap="none" spc="0" normalizeH="0" baseline="0" noProof="0">
              <a:ln>
                <a:noFill/>
              </a:ln>
              <a:solidFill>
                <a:srgbClr val="090909"/>
              </a:solidFill>
              <a:effectLst/>
              <a:uLnTx/>
              <a:uFillTx/>
              <a:latin typeface="Times" pitchFamily="2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9459" name="Title 1">
            <a:extLst>
              <a:ext uri="{FF2B5EF4-FFF2-40B4-BE49-F238E27FC236}">
                <a16:creationId xmlns:a16="http://schemas.microsoft.com/office/drawing/2014/main" id="{E3153573-77AE-024F-B084-CB66B008C6E2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0"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b="1" dirty="0">
                <a:solidFill>
                  <a:prstClr val="black"/>
                </a:solidFill>
              </a:rPr>
              <a:t>Biomarker Pipeline</a:t>
            </a:r>
            <a:endParaRPr lang="en-US" altLang="en-US" sz="3600" dirty="0">
              <a:solidFill>
                <a:prstClr val="black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A40B888-2CB3-3E49-9B05-FC5E1E869EC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524000" y="1447800"/>
            <a:ext cx="6705600" cy="11430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57150" dist="38100" dir="5400000" algn="ctr" rotWithShape="0">
              <a:srgbClr val="002041">
                <a:alpha val="4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FA2B942-511B-5042-922F-3A2AC682071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524000" y="3124200"/>
            <a:ext cx="6705600" cy="10668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57150" dist="38100" dir="5400000" algn="ctr" rotWithShape="0">
              <a:srgbClr val="002041">
                <a:alpha val="4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2F4C6723-EDEB-D749-8135-8F2E46520190}"/>
              </a:ext>
            </a:extLst>
          </p:cNvPr>
          <p:cNvSpPr/>
          <p:nvPr/>
        </p:nvSpPr>
        <p:spPr>
          <a:xfrm>
            <a:off x="1295400" y="1447800"/>
            <a:ext cx="381000" cy="2743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F789896-6A32-2C47-9E7A-AC8A34B60DF4}"/>
              </a:ext>
            </a:extLst>
          </p:cNvPr>
          <p:cNvSpPr/>
          <p:nvPr/>
        </p:nvSpPr>
        <p:spPr>
          <a:xfrm>
            <a:off x="8153400" y="2590800"/>
            <a:ext cx="152400" cy="533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9468" name="TextBox 11">
            <a:extLst>
              <a:ext uri="{FF2B5EF4-FFF2-40B4-BE49-F238E27FC236}">
                <a16:creationId xmlns:a16="http://schemas.microsoft.com/office/drawing/2014/main" id="{EA2DC4E9-5AEB-D54B-ABAF-AE68B6B9B9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914400"/>
            <a:ext cx="3398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Technology platform</a:t>
            </a:r>
          </a:p>
        </p:txBody>
      </p:sp>
      <p:sp>
        <p:nvSpPr>
          <p:cNvPr id="19469" name="TextBox 12">
            <a:extLst>
              <a:ext uri="{FF2B5EF4-FFF2-40B4-BE49-F238E27FC236}">
                <a16:creationId xmlns:a16="http://schemas.microsoft.com/office/drawing/2014/main" id="{BAB51915-694A-E84E-A904-DD8D7FA849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678113"/>
            <a:ext cx="749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Many</a:t>
            </a:r>
          </a:p>
        </p:txBody>
      </p:sp>
      <p:sp>
        <p:nvSpPr>
          <p:cNvPr id="19470" name="TextBox 13">
            <a:extLst>
              <a:ext uri="{FF2B5EF4-FFF2-40B4-BE49-F238E27FC236}">
                <a16:creationId xmlns:a16="http://schemas.microsoft.com/office/drawing/2014/main" id="{537582FC-4DF9-2644-BEFA-114BBA4E07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200" y="2678113"/>
            <a:ext cx="633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Few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9171FFC-6343-5A46-954C-9EC756E7531D}"/>
              </a:ext>
            </a:extLst>
          </p:cNvPr>
          <p:cNvSpPr/>
          <p:nvPr/>
        </p:nvSpPr>
        <p:spPr>
          <a:xfrm>
            <a:off x="3886200" y="1905000"/>
            <a:ext cx="228600" cy="1905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9474" name="TextBox 16">
            <a:extLst>
              <a:ext uri="{FF2B5EF4-FFF2-40B4-BE49-F238E27FC236}">
                <a16:creationId xmlns:a16="http://schemas.microsoft.com/office/drawing/2014/main" id="{89BBB8BC-7DB3-8F4D-8365-3A9E9ED5F3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049713"/>
            <a:ext cx="8905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Filter 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1E2B2B7-242B-B647-81BF-A69540FF429A}"/>
              </a:ext>
            </a:extLst>
          </p:cNvPr>
          <p:cNvSpPr/>
          <p:nvPr/>
        </p:nvSpPr>
        <p:spPr>
          <a:xfrm>
            <a:off x="5867400" y="2209800"/>
            <a:ext cx="152400" cy="1295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9478" name="TextBox 17">
            <a:extLst>
              <a:ext uri="{FF2B5EF4-FFF2-40B4-BE49-F238E27FC236}">
                <a16:creationId xmlns:a16="http://schemas.microsoft.com/office/drawing/2014/main" id="{D3700BE3-A682-A748-A5A2-D1E52A5187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3744913"/>
            <a:ext cx="8905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Filter 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DECF06A-CCC5-ED4E-88DB-C1F136E5A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678113"/>
            <a:ext cx="11985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Discovery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A5A2DA4-8260-0941-9CAE-42669F6914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2678113"/>
            <a:ext cx="1327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Verification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7821BF9-5ED1-3740-9F8D-541F63205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2678113"/>
            <a:ext cx="1193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Validation</a:t>
            </a:r>
          </a:p>
        </p:txBody>
      </p:sp>
      <p:sp>
        <p:nvSpPr>
          <p:cNvPr id="19482" name="TextBox 21">
            <a:extLst>
              <a:ext uri="{FF2B5EF4-FFF2-40B4-BE49-F238E27FC236}">
                <a16:creationId xmlns:a16="http://schemas.microsoft.com/office/drawing/2014/main" id="{EB4264F4-3BA6-9B45-8A47-10F8F68FC3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953000"/>
            <a:ext cx="2971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High resolution Mass Spec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OrbiTrap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Low throughput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Lower accuracy</a:t>
            </a:r>
          </a:p>
        </p:txBody>
      </p:sp>
      <p:sp>
        <p:nvSpPr>
          <p:cNvPr id="19483" name="TextBox 22">
            <a:extLst>
              <a:ext uri="{FF2B5EF4-FFF2-40B4-BE49-F238E27FC236}">
                <a16:creationId xmlns:a16="http://schemas.microsoft.com/office/drawing/2014/main" id="{82CEE434-8BD1-504B-9FD7-D08D29DED3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4495800"/>
            <a:ext cx="22510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Targeted mass spec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Triple Quad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Med throughput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Med accuracy</a:t>
            </a:r>
          </a:p>
        </p:txBody>
      </p:sp>
      <p:sp>
        <p:nvSpPr>
          <p:cNvPr id="19484" name="TextBox 23">
            <a:extLst>
              <a:ext uri="{FF2B5EF4-FFF2-40B4-BE49-F238E27FC236}">
                <a16:creationId xmlns:a16="http://schemas.microsoft.com/office/drawing/2014/main" id="{6E98910A-C26F-FD41-B2E0-E1EA8A25A1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4038600"/>
            <a:ext cx="18272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ELISAs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High throughput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High accuracy</a:t>
            </a:r>
          </a:p>
        </p:txBody>
      </p:sp>
    </p:spTree>
    <p:extLst>
      <p:ext uri="{BB962C8B-B14F-4D97-AF65-F5344CB8AC3E}">
        <p14:creationId xmlns:p14="http://schemas.microsoft.com/office/powerpoint/2010/main" val="252593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>
            <a:extLst>
              <a:ext uri="{FF2B5EF4-FFF2-40B4-BE49-F238E27FC236}">
                <a16:creationId xmlns:a16="http://schemas.microsoft.com/office/drawing/2014/main" id="{B6EA108C-147E-E045-8353-9FBE9C2787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365125"/>
            <a:ext cx="184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000" b="1" i="0" u="none" strike="noStrike" kern="1200" cap="none" spc="0" normalizeH="0" baseline="0" noProof="0">
              <a:ln>
                <a:noFill/>
              </a:ln>
              <a:solidFill>
                <a:srgbClr val="090909"/>
              </a:solidFill>
              <a:effectLst/>
              <a:uLnTx/>
              <a:uFillTx/>
              <a:latin typeface="Times" pitchFamily="2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1507" name="Title 1">
            <a:extLst>
              <a:ext uri="{FF2B5EF4-FFF2-40B4-BE49-F238E27FC236}">
                <a16:creationId xmlns:a16="http://schemas.microsoft.com/office/drawing/2014/main" id="{E4484079-A245-364C-BF53-0A8377A27D99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0"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b="1" dirty="0">
                <a:solidFill>
                  <a:prstClr val="black"/>
                </a:solidFill>
              </a:rPr>
              <a:t>Biomarker Pipeline</a:t>
            </a:r>
            <a:endParaRPr lang="en-US" altLang="en-US" sz="3600" dirty="0">
              <a:solidFill>
                <a:prstClr val="black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08F58A3-AA14-0049-8AD1-FAEEF06B60B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524000" y="1524000"/>
            <a:ext cx="6705600" cy="11430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57150" dist="38100" dir="5400000" algn="ctr" rotWithShape="0">
              <a:srgbClr val="002041">
                <a:alpha val="4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754BD52-AB80-B743-9218-0235E1159CB5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524000" y="3200400"/>
            <a:ext cx="6705600" cy="10668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57150" dist="38100" dir="5400000" algn="ctr" rotWithShape="0">
              <a:srgbClr val="002041">
                <a:alpha val="4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CD2FB30E-B077-2E40-B951-F63ADDEB98A9}"/>
              </a:ext>
            </a:extLst>
          </p:cNvPr>
          <p:cNvSpPr/>
          <p:nvPr/>
        </p:nvSpPr>
        <p:spPr>
          <a:xfrm>
            <a:off x="1295400" y="1524000"/>
            <a:ext cx="381000" cy="2743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2A332AA-EA22-B442-BF17-58B766509749}"/>
              </a:ext>
            </a:extLst>
          </p:cNvPr>
          <p:cNvSpPr/>
          <p:nvPr/>
        </p:nvSpPr>
        <p:spPr>
          <a:xfrm>
            <a:off x="8153400" y="2667000"/>
            <a:ext cx="152400" cy="533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21516" name="TextBox 11">
            <a:extLst>
              <a:ext uri="{FF2B5EF4-FFF2-40B4-BE49-F238E27FC236}">
                <a16:creationId xmlns:a16="http://schemas.microsoft.com/office/drawing/2014/main" id="{1FC47E20-99EE-B646-A871-6A852DCCFD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0888" y="990600"/>
            <a:ext cx="30591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Biospecimen Sets</a:t>
            </a:r>
          </a:p>
        </p:txBody>
      </p:sp>
      <p:sp>
        <p:nvSpPr>
          <p:cNvPr id="21517" name="TextBox 12">
            <a:extLst>
              <a:ext uri="{FF2B5EF4-FFF2-40B4-BE49-F238E27FC236}">
                <a16:creationId xmlns:a16="http://schemas.microsoft.com/office/drawing/2014/main" id="{299F7B94-6D53-0249-B5E8-DBD7A9E94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754313"/>
            <a:ext cx="749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Many</a:t>
            </a:r>
          </a:p>
        </p:txBody>
      </p:sp>
      <p:sp>
        <p:nvSpPr>
          <p:cNvPr id="21518" name="TextBox 13">
            <a:extLst>
              <a:ext uri="{FF2B5EF4-FFF2-40B4-BE49-F238E27FC236}">
                <a16:creationId xmlns:a16="http://schemas.microsoft.com/office/drawing/2014/main" id="{9279576C-89D3-8C42-9B8C-4C1DE61E7F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200" y="2754313"/>
            <a:ext cx="633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Few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2EA7333-F9AE-0E4A-8603-62699F7746C4}"/>
              </a:ext>
            </a:extLst>
          </p:cNvPr>
          <p:cNvSpPr/>
          <p:nvPr/>
        </p:nvSpPr>
        <p:spPr>
          <a:xfrm>
            <a:off x="3886200" y="1981200"/>
            <a:ext cx="228600" cy="1905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21522" name="TextBox 16">
            <a:extLst>
              <a:ext uri="{FF2B5EF4-FFF2-40B4-BE49-F238E27FC236}">
                <a16:creationId xmlns:a16="http://schemas.microsoft.com/office/drawing/2014/main" id="{2E4E59D8-6158-3D49-9C83-A11236D028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4125913"/>
            <a:ext cx="8905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Filter 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03A75E9-F0D2-AB41-815D-3BCCB96966CA}"/>
              </a:ext>
            </a:extLst>
          </p:cNvPr>
          <p:cNvSpPr/>
          <p:nvPr/>
        </p:nvSpPr>
        <p:spPr>
          <a:xfrm>
            <a:off x="5867400" y="2286000"/>
            <a:ext cx="152400" cy="1295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21526" name="TextBox 17">
            <a:extLst>
              <a:ext uri="{FF2B5EF4-FFF2-40B4-BE49-F238E27FC236}">
                <a16:creationId xmlns:a16="http://schemas.microsoft.com/office/drawing/2014/main" id="{0A911558-9CE6-3142-87F7-22F8A3418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3733800"/>
            <a:ext cx="8905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Filter 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26BD1CC-DC26-4141-8A45-3D7D1B6B75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754313"/>
            <a:ext cx="11985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Discovery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80A560-69A4-0E40-9912-4B61AAF07B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2754313"/>
            <a:ext cx="1327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Verification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DEDC0C4-7480-9443-B78A-EB6668E2CE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2754313"/>
            <a:ext cx="1193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Validation</a:t>
            </a:r>
          </a:p>
        </p:txBody>
      </p:sp>
      <p:sp>
        <p:nvSpPr>
          <p:cNvPr id="21530" name="TextBox 21">
            <a:extLst>
              <a:ext uri="{FF2B5EF4-FFF2-40B4-BE49-F238E27FC236}">
                <a16:creationId xmlns:a16="http://schemas.microsoft.com/office/drawing/2014/main" id="{AEDE25F3-E23F-5F42-BD12-0C9808DC6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181600"/>
            <a:ext cx="2667000" cy="923925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Disease or Proximal biospecimen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High signal/noise</a:t>
            </a:r>
          </a:p>
        </p:txBody>
      </p:sp>
      <p:sp>
        <p:nvSpPr>
          <p:cNvPr id="21531" name="TextBox 22">
            <a:extLst>
              <a:ext uri="{FF2B5EF4-FFF2-40B4-BE49-F238E27FC236}">
                <a16:creationId xmlns:a16="http://schemas.microsoft.com/office/drawing/2014/main" id="{EA909A4A-81FC-3442-B3D2-A916CAB3A8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9775" y="4714875"/>
            <a:ext cx="2968625" cy="923925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Easily accessible biofluid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(plasma, urine)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Unbiased diagnostic cohort</a:t>
            </a:r>
          </a:p>
        </p:txBody>
      </p:sp>
      <p:sp>
        <p:nvSpPr>
          <p:cNvPr id="21532" name="TextBox 23">
            <a:extLst>
              <a:ext uri="{FF2B5EF4-FFF2-40B4-BE49-F238E27FC236}">
                <a16:creationId xmlns:a16="http://schemas.microsoft.com/office/drawing/2014/main" id="{ABEFFFFA-C6D2-1E49-98EE-9F93F07A7D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7463" y="4181475"/>
            <a:ext cx="2776537" cy="9239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Easily accessible biofluid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(plasma, urine)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Preclinical serial samples</a:t>
            </a:r>
          </a:p>
        </p:txBody>
      </p:sp>
    </p:spTree>
    <p:extLst>
      <p:ext uri="{BB962C8B-B14F-4D97-AF65-F5344CB8AC3E}">
        <p14:creationId xmlns:p14="http://schemas.microsoft.com/office/powerpoint/2010/main" val="191242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">
            <a:extLst>
              <a:ext uri="{FF2B5EF4-FFF2-40B4-BE49-F238E27FC236}">
                <a16:creationId xmlns:a16="http://schemas.microsoft.com/office/drawing/2014/main" id="{338160B8-AE7A-9545-848A-CEB1660F51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365125"/>
            <a:ext cx="184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000" b="1" i="0" u="none" strike="noStrike" kern="1200" cap="none" spc="0" normalizeH="0" baseline="0" noProof="0">
              <a:ln>
                <a:noFill/>
              </a:ln>
              <a:solidFill>
                <a:srgbClr val="090909"/>
              </a:solidFill>
              <a:effectLst/>
              <a:uLnTx/>
              <a:uFillTx/>
              <a:latin typeface="Times" pitchFamily="2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555" name="Title 1">
            <a:extLst>
              <a:ext uri="{FF2B5EF4-FFF2-40B4-BE49-F238E27FC236}">
                <a16:creationId xmlns:a16="http://schemas.microsoft.com/office/drawing/2014/main" id="{210648E0-3A2F-C44E-800C-F2A3F7982B2F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0"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b="1" dirty="0">
                <a:solidFill>
                  <a:prstClr val="black"/>
                </a:solidFill>
              </a:rPr>
              <a:t>Biomarker Pipeline</a:t>
            </a:r>
            <a:endParaRPr lang="en-US" altLang="en-US" sz="3600" dirty="0">
              <a:solidFill>
                <a:prstClr val="black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95F5128-DE11-C743-B1F3-BFB95D71EDB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524000" y="1524000"/>
            <a:ext cx="6705600" cy="11430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57150" dist="38100" dir="5400000" algn="ctr" rotWithShape="0">
              <a:srgbClr val="002041">
                <a:alpha val="4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4E3D42C-3FED-1348-8927-EDCD8387D58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524000" y="3200400"/>
            <a:ext cx="6705600" cy="10668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57150" dist="38100" dir="5400000" algn="ctr" rotWithShape="0">
              <a:srgbClr val="002041">
                <a:alpha val="4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0C630837-645B-4C44-9D6E-45A9A904E81C}"/>
              </a:ext>
            </a:extLst>
          </p:cNvPr>
          <p:cNvSpPr/>
          <p:nvPr/>
        </p:nvSpPr>
        <p:spPr>
          <a:xfrm>
            <a:off x="1295400" y="1524000"/>
            <a:ext cx="381000" cy="2743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46F5F06-2C75-0249-93F9-60B32F92E778}"/>
              </a:ext>
            </a:extLst>
          </p:cNvPr>
          <p:cNvSpPr/>
          <p:nvPr/>
        </p:nvSpPr>
        <p:spPr>
          <a:xfrm>
            <a:off x="8153400" y="2667000"/>
            <a:ext cx="152400" cy="533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23564" name="TextBox 11">
            <a:extLst>
              <a:ext uri="{FF2B5EF4-FFF2-40B4-BE49-F238E27FC236}">
                <a16:creationId xmlns:a16="http://schemas.microsoft.com/office/drawing/2014/main" id="{F2A11A0E-1563-904C-A2A5-97C023E1A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0888" y="990600"/>
            <a:ext cx="2200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Sample Size</a:t>
            </a:r>
          </a:p>
        </p:txBody>
      </p:sp>
      <p:sp>
        <p:nvSpPr>
          <p:cNvPr id="23565" name="TextBox 12">
            <a:extLst>
              <a:ext uri="{FF2B5EF4-FFF2-40B4-BE49-F238E27FC236}">
                <a16:creationId xmlns:a16="http://schemas.microsoft.com/office/drawing/2014/main" id="{EE2F34BE-46B5-1841-B08B-1FBE8C9AD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754313"/>
            <a:ext cx="749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Many</a:t>
            </a:r>
          </a:p>
        </p:txBody>
      </p:sp>
      <p:sp>
        <p:nvSpPr>
          <p:cNvPr id="23566" name="TextBox 13">
            <a:extLst>
              <a:ext uri="{FF2B5EF4-FFF2-40B4-BE49-F238E27FC236}">
                <a16:creationId xmlns:a16="http://schemas.microsoft.com/office/drawing/2014/main" id="{96613A1B-52F0-6148-9615-C1516914D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200" y="2754313"/>
            <a:ext cx="633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Few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DE93586-7D5E-7048-875E-35DE84AADC25}"/>
              </a:ext>
            </a:extLst>
          </p:cNvPr>
          <p:cNvSpPr/>
          <p:nvPr/>
        </p:nvSpPr>
        <p:spPr>
          <a:xfrm>
            <a:off x="3886200" y="1981200"/>
            <a:ext cx="228600" cy="1905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23570" name="TextBox 16">
            <a:extLst>
              <a:ext uri="{FF2B5EF4-FFF2-40B4-BE49-F238E27FC236}">
                <a16:creationId xmlns:a16="http://schemas.microsoft.com/office/drawing/2014/main" id="{6796D261-610F-1848-AAA1-216A1109AB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4125913"/>
            <a:ext cx="8905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Filter 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2C98D71-AB6C-9345-8F39-7F3709A09000}"/>
              </a:ext>
            </a:extLst>
          </p:cNvPr>
          <p:cNvSpPr/>
          <p:nvPr/>
        </p:nvSpPr>
        <p:spPr>
          <a:xfrm>
            <a:off x="5867400" y="2286000"/>
            <a:ext cx="152400" cy="1295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23574" name="TextBox 17">
            <a:extLst>
              <a:ext uri="{FF2B5EF4-FFF2-40B4-BE49-F238E27FC236}">
                <a16:creationId xmlns:a16="http://schemas.microsoft.com/office/drawing/2014/main" id="{473761F1-AD00-734E-B827-9B0CFE14D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3733800"/>
            <a:ext cx="8905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Filter 2</a:t>
            </a:r>
          </a:p>
        </p:txBody>
      </p:sp>
      <p:sp>
        <p:nvSpPr>
          <p:cNvPr id="23575" name="TextBox 18">
            <a:extLst>
              <a:ext uri="{FF2B5EF4-FFF2-40B4-BE49-F238E27FC236}">
                <a16:creationId xmlns:a16="http://schemas.microsoft.com/office/drawing/2014/main" id="{003FCD1A-A632-9744-A8F8-D45DBF6BA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754313"/>
            <a:ext cx="11985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Discovery</a:t>
            </a:r>
          </a:p>
        </p:txBody>
      </p:sp>
      <p:sp>
        <p:nvSpPr>
          <p:cNvPr id="23576" name="TextBox 19">
            <a:extLst>
              <a:ext uri="{FF2B5EF4-FFF2-40B4-BE49-F238E27FC236}">
                <a16:creationId xmlns:a16="http://schemas.microsoft.com/office/drawing/2014/main" id="{1CAC91E9-EA07-8C4B-94B9-0A84E6DB5E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2754313"/>
            <a:ext cx="1327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Verification</a:t>
            </a:r>
          </a:p>
        </p:txBody>
      </p:sp>
      <p:sp>
        <p:nvSpPr>
          <p:cNvPr id="23577" name="TextBox 20">
            <a:extLst>
              <a:ext uri="{FF2B5EF4-FFF2-40B4-BE49-F238E27FC236}">
                <a16:creationId xmlns:a16="http://schemas.microsoft.com/office/drawing/2014/main" id="{61502F18-462D-BB49-864B-FC0D507C14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2754313"/>
            <a:ext cx="1193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Validation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16B5566-9801-DC47-8B6F-D0C2D83E4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181600"/>
            <a:ext cx="2667000" cy="923925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10’s case, 10’s controls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10 – 4 SD separation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50 – 2 SD separation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8EA9601-E02C-6A44-9B64-157702A61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125" y="4714875"/>
            <a:ext cx="1938338" cy="647700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50-100’s cases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50-100’s controls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988D4E6-8073-C148-B3A2-ABC0D18905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4181475"/>
            <a:ext cx="1797050" cy="6477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  100’s cases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1,000’s controls</a:t>
            </a:r>
          </a:p>
        </p:txBody>
      </p:sp>
    </p:spTree>
    <p:extLst>
      <p:ext uri="{BB962C8B-B14F-4D97-AF65-F5344CB8AC3E}">
        <p14:creationId xmlns:p14="http://schemas.microsoft.com/office/powerpoint/2010/main" val="27409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Elbow Connector 18"/>
          <p:cNvCxnSpPr/>
          <p:nvPr/>
        </p:nvCxnSpPr>
        <p:spPr>
          <a:xfrm rot="16200000" flipH="1">
            <a:off x="1666082" y="1475581"/>
            <a:ext cx="392112" cy="1990725"/>
          </a:xfrm>
          <a:prstGeom prst="bentConnector3">
            <a:avLst>
              <a:gd name="adj1" fmla="val 50000"/>
            </a:avLst>
          </a:prstGeom>
          <a:ln w="76200">
            <a:solidFill>
              <a:schemeClr val="accent1">
                <a:lumMod val="50000"/>
              </a:schemeClr>
            </a:solidFill>
            <a:tailEnd type="triangle" w="med" len="sm"/>
          </a:ln>
          <a:effectLst>
            <a:softEdge rad="12700"/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/>
          <p:nvPr/>
        </p:nvCxnSpPr>
        <p:spPr>
          <a:xfrm rot="16200000" flipH="1">
            <a:off x="2503488" y="2312988"/>
            <a:ext cx="392112" cy="315912"/>
          </a:xfrm>
          <a:prstGeom prst="bentConnector3">
            <a:avLst>
              <a:gd name="adj1" fmla="val 50000"/>
            </a:avLst>
          </a:prstGeom>
          <a:ln w="76200">
            <a:solidFill>
              <a:schemeClr val="accent1">
                <a:lumMod val="50000"/>
              </a:schemeClr>
            </a:solidFill>
            <a:tailEnd type="triangle" w="med" len="sm"/>
          </a:ln>
          <a:effectLst>
            <a:softEdge rad="12700"/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/>
          <p:nvPr/>
        </p:nvCxnSpPr>
        <p:spPr>
          <a:xfrm rot="5400000">
            <a:off x="3179763" y="1952625"/>
            <a:ext cx="392112" cy="1036638"/>
          </a:xfrm>
          <a:prstGeom prst="bentConnector3">
            <a:avLst>
              <a:gd name="adj1" fmla="val 50000"/>
            </a:avLst>
          </a:prstGeom>
          <a:ln w="76200">
            <a:solidFill>
              <a:schemeClr val="accent1">
                <a:lumMod val="50000"/>
              </a:schemeClr>
            </a:solidFill>
            <a:tailEnd type="triangle" w="med" len="sm"/>
          </a:ln>
          <a:effectLst>
            <a:softEdge rad="12700"/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/>
          <p:nvPr/>
        </p:nvCxnSpPr>
        <p:spPr>
          <a:xfrm rot="5400000">
            <a:off x="3724276" y="1408112"/>
            <a:ext cx="392112" cy="2125663"/>
          </a:xfrm>
          <a:prstGeom prst="bentConnector3">
            <a:avLst>
              <a:gd name="adj1" fmla="val 50000"/>
            </a:avLst>
          </a:prstGeom>
          <a:ln w="76200">
            <a:solidFill>
              <a:schemeClr val="accent1">
                <a:lumMod val="50000"/>
              </a:schemeClr>
            </a:solidFill>
            <a:tailEnd type="triangle" w="med" len="sm"/>
          </a:ln>
          <a:effectLst>
            <a:softEdge rad="12700"/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/>
          <p:nvPr/>
        </p:nvCxnSpPr>
        <p:spPr>
          <a:xfrm rot="5400000">
            <a:off x="4183063" y="949325"/>
            <a:ext cx="392112" cy="3043238"/>
          </a:xfrm>
          <a:prstGeom prst="bentConnector3">
            <a:avLst>
              <a:gd name="adj1" fmla="val 50000"/>
            </a:avLst>
          </a:prstGeom>
          <a:ln w="76200">
            <a:solidFill>
              <a:schemeClr val="accent1">
                <a:lumMod val="50000"/>
              </a:schemeClr>
            </a:solidFill>
            <a:tailEnd type="triangle" w="med" len="sm"/>
          </a:ln>
          <a:effectLst>
            <a:softEdge rad="12700"/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/>
          <p:nvPr/>
        </p:nvCxnSpPr>
        <p:spPr>
          <a:xfrm rot="5400000">
            <a:off x="4788694" y="343694"/>
            <a:ext cx="392112" cy="4254500"/>
          </a:xfrm>
          <a:prstGeom prst="bentConnector3">
            <a:avLst>
              <a:gd name="adj1" fmla="val 50000"/>
            </a:avLst>
          </a:prstGeom>
          <a:ln w="76200">
            <a:solidFill>
              <a:schemeClr val="accent1">
                <a:lumMod val="50000"/>
              </a:schemeClr>
            </a:solidFill>
            <a:tailEnd type="triangle" w="med" len="sm"/>
          </a:ln>
          <a:effectLst>
            <a:softEdge rad="12700"/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/>
          <p:nvPr/>
        </p:nvCxnSpPr>
        <p:spPr>
          <a:xfrm rot="16200000" flipH="1">
            <a:off x="2720426" y="3489873"/>
            <a:ext cx="304800" cy="30653"/>
          </a:xfrm>
          <a:prstGeom prst="bentConnector3">
            <a:avLst>
              <a:gd name="adj1" fmla="val 50000"/>
            </a:avLst>
          </a:prstGeom>
          <a:ln w="76200">
            <a:solidFill>
              <a:schemeClr val="accent1">
                <a:lumMod val="50000"/>
              </a:schemeClr>
            </a:solidFill>
            <a:tailEnd type="triangle" w="med" len="sm"/>
          </a:ln>
          <a:effectLst>
            <a:softEdge rad="12700"/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8120" name="TextBox 94"/>
          <p:cNvSpPr txBox="1">
            <a:spLocks noChangeArrowheads="1"/>
          </p:cNvSpPr>
          <p:nvPr/>
        </p:nvSpPr>
        <p:spPr bwMode="auto">
          <a:xfrm>
            <a:off x="4724400" y="2667000"/>
            <a:ext cx="3048000" cy="6461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000000"/>
                </a:solidFill>
              </a:rPr>
              <a:t>Accurate Inclusion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000000"/>
                </a:solidFill>
              </a:rPr>
              <a:t>Mass Screening (Broad)</a:t>
            </a:r>
          </a:p>
        </p:txBody>
      </p:sp>
      <p:cxnSp>
        <p:nvCxnSpPr>
          <p:cNvPr id="96" name="Elbow Connector 95"/>
          <p:cNvCxnSpPr/>
          <p:nvPr/>
        </p:nvCxnSpPr>
        <p:spPr bwMode="auto">
          <a:xfrm rot="5400000">
            <a:off x="7112794" y="1410494"/>
            <a:ext cx="392112" cy="21209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Elbow Connector 98"/>
          <p:cNvCxnSpPr>
            <a:stCxn id="218120" idx="2"/>
            <a:endCxn id="218133" idx="0"/>
          </p:cNvCxnSpPr>
          <p:nvPr/>
        </p:nvCxnSpPr>
        <p:spPr bwMode="auto">
          <a:xfrm rot="5400000">
            <a:off x="4396186" y="1805385"/>
            <a:ext cx="344487" cy="3359943"/>
          </a:xfrm>
          <a:prstGeom prst="bentConnector3">
            <a:avLst>
              <a:gd name="adj1" fmla="val 50000"/>
            </a:avLst>
          </a:prstGeom>
          <a:ln w="76200">
            <a:solidFill>
              <a:schemeClr val="accent1">
                <a:lumMod val="50000"/>
              </a:schemeClr>
            </a:solidFill>
            <a:tailEnd type="stealth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8123" name="TextBox 2"/>
          <p:cNvSpPr txBox="1">
            <a:spLocks noChangeArrowheads="1"/>
          </p:cNvSpPr>
          <p:nvPr/>
        </p:nvSpPr>
        <p:spPr bwMode="auto">
          <a:xfrm>
            <a:off x="0" y="0"/>
            <a:ext cx="7467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FF00"/>
                </a:solidFill>
              </a:rPr>
              <a:t>Ovarian Validation Study – Early Detection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FF00"/>
                </a:solidFill>
              </a:rPr>
              <a:t>Modified design</a:t>
            </a:r>
          </a:p>
        </p:txBody>
      </p:sp>
      <p:sp>
        <p:nvSpPr>
          <p:cNvPr id="218124" name="TextBox 4"/>
          <p:cNvSpPr txBox="1">
            <a:spLocks noChangeArrowheads="1"/>
          </p:cNvSpPr>
          <p:nvPr/>
        </p:nvSpPr>
        <p:spPr bwMode="auto">
          <a:xfrm>
            <a:off x="0" y="1219200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</a:rPr>
              <a:t>150+ ovarian cancer candidates discovered in previous round of funding</a:t>
            </a:r>
          </a:p>
        </p:txBody>
      </p:sp>
      <p:sp>
        <p:nvSpPr>
          <p:cNvPr id="218125" name="TextBox 6"/>
          <p:cNvSpPr txBox="1">
            <a:spLocks noChangeArrowheads="1"/>
          </p:cNvSpPr>
          <p:nvPr/>
        </p:nvSpPr>
        <p:spPr bwMode="auto">
          <a:xfrm>
            <a:off x="2057400" y="1905000"/>
            <a:ext cx="966788" cy="36988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</a:rPr>
              <a:t>Godwin</a:t>
            </a:r>
          </a:p>
        </p:txBody>
      </p:sp>
      <p:sp>
        <p:nvSpPr>
          <p:cNvPr id="218126" name="TextBox 7"/>
          <p:cNvSpPr txBox="1">
            <a:spLocks noChangeArrowheads="1"/>
          </p:cNvSpPr>
          <p:nvPr/>
        </p:nvSpPr>
        <p:spPr bwMode="auto">
          <a:xfrm>
            <a:off x="3429000" y="1905000"/>
            <a:ext cx="928688" cy="36988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</a:rPr>
              <a:t>LaBaer</a:t>
            </a:r>
          </a:p>
        </p:txBody>
      </p:sp>
      <p:sp>
        <p:nvSpPr>
          <p:cNvPr id="218127" name="TextBox 8"/>
          <p:cNvSpPr txBox="1">
            <a:spLocks noChangeArrowheads="1"/>
          </p:cNvSpPr>
          <p:nvPr/>
        </p:nvSpPr>
        <p:spPr bwMode="auto">
          <a:xfrm>
            <a:off x="4800600" y="1905000"/>
            <a:ext cx="363538" cy="36988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</a:rPr>
              <a:t>Li</a:t>
            </a:r>
          </a:p>
        </p:txBody>
      </p:sp>
      <p:sp>
        <p:nvSpPr>
          <p:cNvPr id="218128" name="TextBox 9"/>
          <p:cNvSpPr txBox="1">
            <a:spLocks noChangeArrowheads="1"/>
          </p:cNvSpPr>
          <p:nvPr/>
        </p:nvSpPr>
        <p:spPr bwMode="auto">
          <a:xfrm>
            <a:off x="5410200" y="1905000"/>
            <a:ext cx="981075" cy="36988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</a:rPr>
              <a:t>Lokshin</a:t>
            </a:r>
          </a:p>
        </p:txBody>
      </p:sp>
      <p:sp>
        <p:nvSpPr>
          <p:cNvPr id="218129" name="TextBox 10"/>
          <p:cNvSpPr txBox="1">
            <a:spLocks noChangeArrowheads="1"/>
          </p:cNvSpPr>
          <p:nvPr/>
        </p:nvSpPr>
        <p:spPr bwMode="auto">
          <a:xfrm>
            <a:off x="7924800" y="1905000"/>
            <a:ext cx="890588" cy="36988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</a:rPr>
              <a:t>Skates</a:t>
            </a:r>
          </a:p>
        </p:txBody>
      </p:sp>
      <p:sp>
        <p:nvSpPr>
          <p:cNvPr id="218130" name="TextBox 11"/>
          <p:cNvSpPr txBox="1">
            <a:spLocks noChangeArrowheads="1"/>
          </p:cNvSpPr>
          <p:nvPr/>
        </p:nvSpPr>
        <p:spPr bwMode="auto">
          <a:xfrm>
            <a:off x="6705600" y="1905000"/>
            <a:ext cx="812800" cy="36988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</a:rPr>
              <a:t>Marks</a:t>
            </a:r>
          </a:p>
        </p:txBody>
      </p:sp>
      <p:sp>
        <p:nvSpPr>
          <p:cNvPr id="218131" name="TextBox 12"/>
          <p:cNvSpPr txBox="1">
            <a:spLocks noChangeArrowheads="1"/>
          </p:cNvSpPr>
          <p:nvPr/>
        </p:nvSpPr>
        <p:spPr bwMode="auto">
          <a:xfrm>
            <a:off x="228600" y="1905000"/>
            <a:ext cx="1274763" cy="3698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</a:rPr>
              <a:t>Diamandis</a:t>
            </a:r>
          </a:p>
        </p:txBody>
      </p:sp>
      <p:sp>
        <p:nvSpPr>
          <p:cNvPr id="218132" name="TextBox 13"/>
          <p:cNvSpPr txBox="1">
            <a:spLocks noChangeArrowheads="1"/>
          </p:cNvSpPr>
          <p:nvPr/>
        </p:nvSpPr>
        <p:spPr bwMode="auto">
          <a:xfrm>
            <a:off x="1524000" y="2706688"/>
            <a:ext cx="2667000" cy="646112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000000"/>
                </a:solidFill>
              </a:rPr>
              <a:t>Bioinformatics (in </a:t>
            </a:r>
            <a:r>
              <a:rPr lang="en-US" sz="1800" dirty="0" err="1">
                <a:solidFill>
                  <a:srgbClr val="000000"/>
                </a:solidFill>
              </a:rPr>
              <a:t>silico</a:t>
            </a:r>
            <a:r>
              <a:rPr lang="en-US" sz="1800" dirty="0">
                <a:solidFill>
                  <a:srgbClr val="000000"/>
                </a:solidFill>
              </a:rPr>
              <a:t>) mRNA filter (Toronto)</a:t>
            </a:r>
          </a:p>
        </p:txBody>
      </p:sp>
      <p:sp>
        <p:nvSpPr>
          <p:cNvPr id="218133" name="TextBox 15"/>
          <p:cNvSpPr txBox="1">
            <a:spLocks noChangeArrowheads="1"/>
          </p:cNvSpPr>
          <p:nvPr/>
        </p:nvSpPr>
        <p:spPr bwMode="auto">
          <a:xfrm>
            <a:off x="1981200" y="3657600"/>
            <a:ext cx="1814513" cy="6461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</a:rPr>
              <a:t>50 SRM Assays 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</a:rPr>
              <a:t>PNNL (BRL)</a:t>
            </a:r>
          </a:p>
        </p:txBody>
      </p:sp>
      <p:sp>
        <p:nvSpPr>
          <p:cNvPr id="218134" name="TextBox 16"/>
          <p:cNvSpPr txBox="1">
            <a:spLocks noChangeArrowheads="1"/>
          </p:cNvSpPr>
          <p:nvPr/>
        </p:nvSpPr>
        <p:spPr bwMode="auto">
          <a:xfrm>
            <a:off x="1523889" y="4535488"/>
            <a:ext cx="2764060" cy="64633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000000"/>
                </a:solidFill>
              </a:rPr>
              <a:t>8 high throughput assays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000000"/>
                </a:solidFill>
              </a:rPr>
              <a:t>JHU (BRL)</a:t>
            </a:r>
          </a:p>
        </p:txBody>
      </p:sp>
      <p:cxnSp>
        <p:nvCxnSpPr>
          <p:cNvPr id="35" name="Elbow Connector 34"/>
          <p:cNvCxnSpPr/>
          <p:nvPr/>
        </p:nvCxnSpPr>
        <p:spPr>
          <a:xfrm rot="5400000">
            <a:off x="5417344" y="-284956"/>
            <a:ext cx="392112" cy="5511800"/>
          </a:xfrm>
          <a:prstGeom prst="bentConnector3">
            <a:avLst>
              <a:gd name="adj1" fmla="val 50000"/>
            </a:avLst>
          </a:prstGeom>
          <a:ln w="76200">
            <a:solidFill>
              <a:schemeClr val="accent1">
                <a:lumMod val="50000"/>
              </a:schemeClr>
            </a:solidFill>
            <a:tailEnd type="triangle" w="med" len="sm"/>
          </a:ln>
          <a:effectLst>
            <a:softEdge rad="12700"/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/>
          <p:cNvCxnSpPr/>
          <p:nvPr/>
        </p:nvCxnSpPr>
        <p:spPr>
          <a:xfrm rot="16200000" flipH="1">
            <a:off x="2781422" y="4410661"/>
            <a:ext cx="231338" cy="17877"/>
          </a:xfrm>
          <a:prstGeom prst="bentConnector3">
            <a:avLst>
              <a:gd name="adj1" fmla="val 50000"/>
            </a:avLst>
          </a:prstGeom>
          <a:ln w="76200">
            <a:solidFill>
              <a:schemeClr val="accent1">
                <a:lumMod val="50000"/>
              </a:schemeClr>
            </a:solidFill>
            <a:tailEnd type="triangle" w="med" len="sm"/>
          </a:ln>
          <a:effectLst>
            <a:softEdge rad="12700"/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8137" name="TextBox 47"/>
          <p:cNvSpPr txBox="1">
            <a:spLocks noChangeArrowheads="1"/>
          </p:cNvSpPr>
          <p:nvPr/>
        </p:nvSpPr>
        <p:spPr bwMode="auto">
          <a:xfrm>
            <a:off x="1066800" y="5573713"/>
            <a:ext cx="6400800" cy="36988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</a:rPr>
              <a:t>Cases vs. Benigns at Diagnosis – rule out (FHCRC – CEVC)</a:t>
            </a:r>
          </a:p>
        </p:txBody>
      </p:sp>
      <p:sp>
        <p:nvSpPr>
          <p:cNvPr id="218138" name="TextBox 48"/>
          <p:cNvSpPr txBox="1">
            <a:spLocks noChangeArrowheads="1"/>
          </p:cNvSpPr>
          <p:nvPr/>
        </p:nvSpPr>
        <p:spPr bwMode="auto">
          <a:xfrm>
            <a:off x="914747" y="6197600"/>
            <a:ext cx="5451043" cy="36933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000000"/>
                </a:solidFill>
              </a:rPr>
              <a:t>11 candidates x Longitudinal samples (MGH/Broad)</a:t>
            </a:r>
          </a:p>
        </p:txBody>
      </p:sp>
      <p:sp>
        <p:nvSpPr>
          <p:cNvPr id="218139" name="TextBox 49"/>
          <p:cNvSpPr txBox="1">
            <a:spLocks noChangeArrowheads="1"/>
          </p:cNvSpPr>
          <p:nvPr/>
        </p:nvSpPr>
        <p:spPr bwMode="auto">
          <a:xfrm>
            <a:off x="7162800" y="6059488"/>
            <a:ext cx="1905000" cy="64611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</a:rPr>
              <a:t>Early Detection Biomarkers</a:t>
            </a:r>
          </a:p>
        </p:txBody>
      </p:sp>
      <p:cxnSp>
        <p:nvCxnSpPr>
          <p:cNvPr id="51" name="Elbow Connector 50"/>
          <p:cNvCxnSpPr/>
          <p:nvPr/>
        </p:nvCxnSpPr>
        <p:spPr>
          <a:xfrm rot="16200000" flipH="1">
            <a:off x="3390559" y="4697071"/>
            <a:ext cx="392113" cy="1361170"/>
          </a:xfrm>
          <a:prstGeom prst="bentConnector3">
            <a:avLst>
              <a:gd name="adj1" fmla="val 50000"/>
            </a:avLst>
          </a:prstGeom>
          <a:ln w="76200">
            <a:solidFill>
              <a:schemeClr val="accent1">
                <a:lumMod val="50000"/>
              </a:schemeClr>
            </a:solidFill>
            <a:tailEnd type="triangle" w="med" len="sm"/>
          </a:ln>
          <a:effectLst>
            <a:softEdge rad="12700"/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56"/>
          <p:cNvCxnSpPr>
            <a:stCxn id="218137" idx="2"/>
          </p:cNvCxnSpPr>
          <p:nvPr/>
        </p:nvCxnSpPr>
        <p:spPr>
          <a:xfrm rot="16200000" flipH="1">
            <a:off x="4147345" y="6063454"/>
            <a:ext cx="253999" cy="14289"/>
          </a:xfrm>
          <a:prstGeom prst="bentConnector3">
            <a:avLst>
              <a:gd name="adj1" fmla="val 50000"/>
            </a:avLst>
          </a:prstGeom>
          <a:ln w="76200">
            <a:solidFill>
              <a:schemeClr val="accent1">
                <a:lumMod val="50000"/>
              </a:schemeClr>
            </a:solidFill>
            <a:tailEnd type="triangle" w="med" len="sm"/>
          </a:ln>
          <a:effectLst>
            <a:softEdge rad="12700"/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59"/>
          <p:cNvCxnSpPr>
            <a:stCxn id="218138" idx="3"/>
            <a:endCxn id="218139" idx="1"/>
          </p:cNvCxnSpPr>
          <p:nvPr/>
        </p:nvCxnSpPr>
        <p:spPr>
          <a:xfrm>
            <a:off x="6365790" y="6382266"/>
            <a:ext cx="797010" cy="278"/>
          </a:xfrm>
          <a:prstGeom prst="bentConnector3">
            <a:avLst>
              <a:gd name="adj1" fmla="val 50000"/>
            </a:avLst>
          </a:prstGeom>
          <a:ln w="76200">
            <a:solidFill>
              <a:schemeClr val="accent1">
                <a:lumMod val="50000"/>
              </a:schemeClr>
            </a:solidFill>
            <a:tailEnd type="triangle" w="med" len="sm"/>
          </a:ln>
          <a:effectLst>
            <a:softEdge rad="12700"/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8143" name="TextBox 14"/>
          <p:cNvSpPr txBox="1">
            <a:spLocks noChangeArrowheads="1"/>
          </p:cNvSpPr>
          <p:nvPr/>
        </p:nvSpPr>
        <p:spPr bwMode="auto">
          <a:xfrm>
            <a:off x="5486400" y="4572000"/>
            <a:ext cx="2021294" cy="369332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000000"/>
                </a:solidFill>
              </a:rPr>
              <a:t>+ 3 NAPPA (ASU)</a:t>
            </a:r>
          </a:p>
        </p:txBody>
      </p:sp>
      <p:cxnSp>
        <p:nvCxnSpPr>
          <p:cNvPr id="4" name="Elbow Connector 3"/>
          <p:cNvCxnSpPr/>
          <p:nvPr/>
        </p:nvCxnSpPr>
        <p:spPr>
          <a:xfrm rot="5400000">
            <a:off x="5018087" y="4191000"/>
            <a:ext cx="631826" cy="2133600"/>
          </a:xfrm>
          <a:prstGeom prst="bentConnector3">
            <a:avLst>
              <a:gd name="adj1" fmla="val 67067"/>
            </a:avLst>
          </a:prstGeom>
          <a:ln w="762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>
            <a:cxnSpLocks/>
          </p:cNvCxnSpPr>
          <p:nvPr/>
        </p:nvCxnSpPr>
        <p:spPr>
          <a:xfrm flipV="1">
            <a:off x="156411" y="6059210"/>
            <a:ext cx="6792433" cy="11341"/>
          </a:xfrm>
          <a:prstGeom prst="line">
            <a:avLst/>
          </a:prstGeom>
          <a:ln w="63500">
            <a:solidFill>
              <a:srgbClr val="E0000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386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23" name="TextBox 2"/>
          <p:cNvSpPr txBox="1">
            <a:spLocks noChangeArrowheads="1"/>
          </p:cNvSpPr>
          <p:nvPr/>
        </p:nvSpPr>
        <p:spPr bwMode="auto">
          <a:xfrm>
            <a:off x="0" y="0"/>
            <a:ext cx="7467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FF00"/>
                </a:solidFill>
              </a:rPr>
              <a:t>Ovarian Validation Study – Early Detection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FF00"/>
                </a:solidFill>
              </a:rPr>
              <a:t>Modified design</a:t>
            </a:r>
          </a:p>
        </p:txBody>
      </p:sp>
      <p:sp>
        <p:nvSpPr>
          <p:cNvPr id="218125" name="TextBox 6"/>
          <p:cNvSpPr txBox="1">
            <a:spLocks noChangeArrowheads="1"/>
          </p:cNvSpPr>
          <p:nvPr/>
        </p:nvSpPr>
        <p:spPr bwMode="auto">
          <a:xfrm>
            <a:off x="2057400" y="1905000"/>
            <a:ext cx="966788" cy="36988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</a:rPr>
              <a:t>Godwin</a:t>
            </a:r>
          </a:p>
        </p:txBody>
      </p:sp>
      <p:sp>
        <p:nvSpPr>
          <p:cNvPr id="218126" name="TextBox 7"/>
          <p:cNvSpPr txBox="1">
            <a:spLocks noChangeArrowheads="1"/>
          </p:cNvSpPr>
          <p:nvPr/>
        </p:nvSpPr>
        <p:spPr bwMode="auto">
          <a:xfrm>
            <a:off x="3429000" y="1905000"/>
            <a:ext cx="928688" cy="36988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</a:rPr>
              <a:t>LaBaer</a:t>
            </a:r>
          </a:p>
        </p:txBody>
      </p:sp>
      <p:sp>
        <p:nvSpPr>
          <p:cNvPr id="218127" name="TextBox 8"/>
          <p:cNvSpPr txBox="1">
            <a:spLocks noChangeArrowheads="1"/>
          </p:cNvSpPr>
          <p:nvPr/>
        </p:nvSpPr>
        <p:spPr bwMode="auto">
          <a:xfrm>
            <a:off x="4800600" y="1905000"/>
            <a:ext cx="363538" cy="36988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</a:rPr>
              <a:t>Li</a:t>
            </a:r>
          </a:p>
        </p:txBody>
      </p:sp>
      <p:sp>
        <p:nvSpPr>
          <p:cNvPr id="218128" name="TextBox 9"/>
          <p:cNvSpPr txBox="1">
            <a:spLocks noChangeArrowheads="1"/>
          </p:cNvSpPr>
          <p:nvPr/>
        </p:nvSpPr>
        <p:spPr bwMode="auto">
          <a:xfrm>
            <a:off x="5410200" y="1905000"/>
            <a:ext cx="981075" cy="36988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</a:rPr>
              <a:t>Lokshin</a:t>
            </a:r>
          </a:p>
        </p:txBody>
      </p:sp>
      <p:sp>
        <p:nvSpPr>
          <p:cNvPr id="218129" name="TextBox 10"/>
          <p:cNvSpPr txBox="1">
            <a:spLocks noChangeArrowheads="1"/>
          </p:cNvSpPr>
          <p:nvPr/>
        </p:nvSpPr>
        <p:spPr bwMode="auto">
          <a:xfrm>
            <a:off x="7924800" y="1905000"/>
            <a:ext cx="890588" cy="36988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</a:rPr>
              <a:t>Skates</a:t>
            </a:r>
          </a:p>
        </p:txBody>
      </p:sp>
      <p:sp>
        <p:nvSpPr>
          <p:cNvPr id="218130" name="TextBox 11"/>
          <p:cNvSpPr txBox="1">
            <a:spLocks noChangeArrowheads="1"/>
          </p:cNvSpPr>
          <p:nvPr/>
        </p:nvSpPr>
        <p:spPr bwMode="auto">
          <a:xfrm>
            <a:off x="6705600" y="1905000"/>
            <a:ext cx="812800" cy="36988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</a:rPr>
              <a:t>Marks</a:t>
            </a:r>
          </a:p>
        </p:txBody>
      </p:sp>
      <p:sp>
        <p:nvSpPr>
          <p:cNvPr id="218131" name="TextBox 12"/>
          <p:cNvSpPr txBox="1">
            <a:spLocks noChangeArrowheads="1"/>
          </p:cNvSpPr>
          <p:nvPr/>
        </p:nvSpPr>
        <p:spPr bwMode="auto">
          <a:xfrm>
            <a:off x="228600" y="1905000"/>
            <a:ext cx="1274763" cy="3698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</a:rPr>
              <a:t>Diamandis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456DE5-F5B8-2E47-AA35-4242747BF444}"/>
              </a:ext>
            </a:extLst>
          </p:cNvPr>
          <p:cNvSpPr txBox="1"/>
          <p:nvPr/>
        </p:nvSpPr>
        <p:spPr>
          <a:xfrm>
            <a:off x="228600" y="3089189"/>
            <a:ext cx="8816546" cy="286232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Seven EDRN investigators put forward ovarian cancer biomarker candidates from previous investigations</a:t>
            </a:r>
          </a:p>
          <a:p>
            <a:endParaRPr lang="en-US" dirty="0"/>
          </a:p>
          <a:p>
            <a:r>
              <a:rPr lang="en-US" dirty="0"/>
              <a:t>165 plasma protein candidates contributed</a:t>
            </a:r>
          </a:p>
          <a:p>
            <a:endParaRPr lang="en-US" dirty="0"/>
          </a:p>
          <a:p>
            <a:r>
              <a:rPr lang="en-US" dirty="0"/>
              <a:t>Too many to create immunoassays for each candidate</a:t>
            </a:r>
          </a:p>
          <a:p>
            <a:endParaRPr lang="en-US" dirty="0"/>
          </a:p>
          <a:p>
            <a:r>
              <a:rPr lang="en-US" dirty="0"/>
              <a:t>Auto-antibody study in parallel at ASU (Anderson) using NAPPA technology (</a:t>
            </a:r>
            <a:r>
              <a:rPr lang="en-US" dirty="0" err="1"/>
              <a:t>LaBaer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NAPPA – nucleic acid programmable protein array                    </a:t>
            </a:r>
            <a:r>
              <a:rPr lang="en-US" dirty="0" err="1"/>
              <a:t>nappaproteinarray.org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863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23" name="TextBox 2"/>
          <p:cNvSpPr txBox="1">
            <a:spLocks noChangeArrowheads="1"/>
          </p:cNvSpPr>
          <p:nvPr/>
        </p:nvSpPr>
        <p:spPr bwMode="auto">
          <a:xfrm>
            <a:off x="0" y="0"/>
            <a:ext cx="7467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FF00"/>
                </a:solidFill>
              </a:rPr>
              <a:t>Ovarian Validation Study – Early Detection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FF00"/>
                </a:solidFill>
              </a:rPr>
              <a:t>Modified design</a:t>
            </a:r>
          </a:p>
        </p:txBody>
      </p:sp>
      <p:sp>
        <p:nvSpPr>
          <p:cNvPr id="218132" name="TextBox 13"/>
          <p:cNvSpPr txBox="1">
            <a:spLocks noChangeArrowheads="1"/>
          </p:cNvSpPr>
          <p:nvPr/>
        </p:nvSpPr>
        <p:spPr bwMode="auto">
          <a:xfrm>
            <a:off x="1524000" y="2706688"/>
            <a:ext cx="2667000" cy="646112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000000"/>
                </a:solidFill>
              </a:rPr>
              <a:t>Bioinformatics (in </a:t>
            </a:r>
            <a:r>
              <a:rPr lang="en-US" sz="1800" dirty="0" err="1">
                <a:solidFill>
                  <a:srgbClr val="000000"/>
                </a:solidFill>
              </a:rPr>
              <a:t>silico</a:t>
            </a:r>
            <a:r>
              <a:rPr lang="en-US" sz="1800" dirty="0">
                <a:solidFill>
                  <a:srgbClr val="000000"/>
                </a:solidFill>
              </a:rPr>
              <a:t>) mRNA filter (Toronto)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1D4BFA-EF2A-E340-AC68-46D0D739DBF6}"/>
              </a:ext>
            </a:extLst>
          </p:cNvPr>
          <p:cNvSpPr txBox="1"/>
          <p:nvPr/>
        </p:nvSpPr>
        <p:spPr>
          <a:xfrm>
            <a:off x="333633" y="3472245"/>
            <a:ext cx="85508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Two existing transcriptomic databases reduce candidates based on levels at transcript from 165 to 100 candidates</a:t>
            </a:r>
          </a:p>
          <a:p>
            <a:endParaRPr lang="en-US" dirty="0"/>
          </a:p>
          <a:p>
            <a:r>
              <a:rPr lang="en-US" dirty="0"/>
              <a:t>Rank by sensitivity at 98% specificity</a:t>
            </a:r>
          </a:p>
          <a:p>
            <a:endParaRPr lang="en-US" dirty="0"/>
          </a:p>
          <a:p>
            <a:r>
              <a:rPr lang="en-US" dirty="0"/>
              <a:t>Level of specificity selected by experience with blood test followed by trans-vaginal sonography for positive blood test – 10 fold reduction in false positives</a:t>
            </a:r>
          </a:p>
          <a:p>
            <a:endParaRPr lang="en-US" dirty="0"/>
          </a:p>
          <a:p>
            <a:r>
              <a:rPr lang="en-US" dirty="0"/>
              <a:t>Achieves 20% positive predictive value (PPV)</a:t>
            </a:r>
          </a:p>
          <a:p>
            <a:endParaRPr lang="en-US" dirty="0"/>
          </a:p>
          <a:p>
            <a:r>
              <a:rPr lang="en-US" dirty="0"/>
              <a:t>1 in 2,500   </a:t>
            </a:r>
            <a:r>
              <a:rPr lang="en-US" dirty="0">
                <a:sym typeface="Wingdings" pitchFamily="2" charset="2"/>
              </a:rPr>
              <a:t>   1 in 5        ----------     50 fold blood test    x  10 fold TVS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07405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20" name="TextBox 94"/>
          <p:cNvSpPr txBox="1">
            <a:spLocks noChangeArrowheads="1"/>
          </p:cNvSpPr>
          <p:nvPr/>
        </p:nvSpPr>
        <p:spPr bwMode="auto">
          <a:xfrm>
            <a:off x="4724400" y="2667000"/>
            <a:ext cx="3048000" cy="6461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000000"/>
                </a:solidFill>
              </a:rPr>
              <a:t>Accurate Inclusion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000000"/>
                </a:solidFill>
              </a:rPr>
              <a:t>Mass Screening (Broad)</a:t>
            </a:r>
          </a:p>
        </p:txBody>
      </p:sp>
      <p:sp>
        <p:nvSpPr>
          <p:cNvPr id="218123" name="TextBox 2"/>
          <p:cNvSpPr txBox="1">
            <a:spLocks noChangeArrowheads="1"/>
          </p:cNvSpPr>
          <p:nvPr/>
        </p:nvSpPr>
        <p:spPr bwMode="auto">
          <a:xfrm>
            <a:off x="0" y="0"/>
            <a:ext cx="7467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FF00"/>
                </a:solidFill>
              </a:rPr>
              <a:t>Ovarian Validation Study – Early Detection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FF00"/>
                </a:solidFill>
              </a:rPr>
              <a:t>Modified design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48E8E4-13EF-7944-BEAA-4A957D124807}"/>
              </a:ext>
            </a:extLst>
          </p:cNvPr>
          <p:cNvSpPr txBox="1"/>
          <p:nvPr/>
        </p:nvSpPr>
        <p:spPr>
          <a:xfrm>
            <a:off x="395416" y="3756454"/>
            <a:ext cx="8279027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AIMS – mass spectrometry technique to measure 100 candidates in two plasma pools</a:t>
            </a:r>
          </a:p>
          <a:p>
            <a:endParaRPr lang="en-US" dirty="0"/>
          </a:p>
          <a:p>
            <a:r>
              <a:rPr lang="en-US" dirty="0"/>
              <a:t>Reduce candidates from 100 to 50</a:t>
            </a:r>
          </a:p>
          <a:p>
            <a:endParaRPr lang="en-US" dirty="0"/>
          </a:p>
          <a:p>
            <a:r>
              <a:rPr lang="en-US" dirty="0"/>
              <a:t>Plasma pools from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Cases: serous ovarian cancer patients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Controls: serous benign ovarian disease</a:t>
            </a:r>
          </a:p>
        </p:txBody>
      </p:sp>
    </p:spTree>
    <p:extLst>
      <p:ext uri="{BB962C8B-B14F-4D97-AF65-F5344CB8AC3E}">
        <p14:creationId xmlns:p14="http://schemas.microsoft.com/office/powerpoint/2010/main" val="13699309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NCI_cbrg_1b_alt">
  <a:themeElements>
    <a:clrScheme name="NCI_cbrg_1b_al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CI_cbrg_1b_a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CI_cbrg_1b_a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_cbrg_1b_a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_cbrg_1b_a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_cbrg_1b_a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_cbrg_1b_a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_cbrg_1b_a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I_cbrg_1b_a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I_cbrg_1b_a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I_cbrg_1b_a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I_cbrg_1b_a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I_cbrg_1b_a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I_cbrg_1b_a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ＭＳ Ｐ明朝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1049</Words>
  <Application>Microsoft Macintosh PowerPoint</Application>
  <PresentationFormat>On-screen Show (4:3)</PresentationFormat>
  <Paragraphs>246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Arial Unicode MS</vt:lpstr>
      <vt:lpstr>ＭＳ Ｐゴシック</vt:lpstr>
      <vt:lpstr>SimSun</vt:lpstr>
      <vt:lpstr>Arial</vt:lpstr>
      <vt:lpstr>Arial Black</vt:lpstr>
      <vt:lpstr>Calibri</vt:lpstr>
      <vt:lpstr>Constantia</vt:lpstr>
      <vt:lpstr>Times</vt:lpstr>
      <vt:lpstr>Wingdings</vt:lpstr>
      <vt:lpstr>Wingdings 2</vt:lpstr>
      <vt:lpstr>NCI_cbrg_1b_alt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Steven Skates</dc:creator>
  <cp:keywords/>
  <dc:description/>
  <cp:lastModifiedBy>Skates, Steven J.</cp:lastModifiedBy>
  <cp:revision>16</cp:revision>
  <dcterms:created xsi:type="dcterms:W3CDTF">2017-03-08T15:14:31Z</dcterms:created>
  <dcterms:modified xsi:type="dcterms:W3CDTF">2018-03-05T08:01:15Z</dcterms:modified>
  <cp:category/>
</cp:coreProperties>
</file>