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xml" ContentType="application/vnd.openxmlformats-officedocument.drawingml.chart+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2.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9" r:id="rId1"/>
  </p:sldMasterIdLst>
  <p:notesMasterIdLst>
    <p:notesMasterId r:id="rId90"/>
  </p:notesMasterIdLst>
  <p:handoutMasterIdLst>
    <p:handoutMasterId r:id="rId91"/>
  </p:handoutMasterIdLst>
  <p:sldIdLst>
    <p:sldId id="1061" r:id="rId2"/>
    <p:sldId id="1135" r:id="rId3"/>
    <p:sldId id="1136" r:id="rId4"/>
    <p:sldId id="1137" r:id="rId5"/>
    <p:sldId id="1138" r:id="rId6"/>
    <p:sldId id="1139" r:id="rId7"/>
    <p:sldId id="1119" r:id="rId8"/>
    <p:sldId id="1092" r:id="rId9"/>
    <p:sldId id="1095" r:id="rId10"/>
    <p:sldId id="1096" r:id="rId11"/>
    <p:sldId id="1097" r:id="rId12"/>
    <p:sldId id="1098" r:id="rId13"/>
    <p:sldId id="1120" r:id="rId14"/>
    <p:sldId id="950" r:id="rId15"/>
    <p:sldId id="967" r:id="rId16"/>
    <p:sldId id="982" r:id="rId17"/>
    <p:sldId id="1001" r:id="rId18"/>
    <p:sldId id="966" r:id="rId19"/>
    <p:sldId id="1140" r:id="rId20"/>
    <p:sldId id="984" r:id="rId21"/>
    <p:sldId id="985" r:id="rId22"/>
    <p:sldId id="1002" r:id="rId23"/>
    <p:sldId id="986" r:id="rId24"/>
    <p:sldId id="991" r:id="rId25"/>
    <p:sldId id="992" r:id="rId26"/>
    <p:sldId id="993" r:id="rId27"/>
    <p:sldId id="994" r:id="rId28"/>
    <p:sldId id="1127" r:id="rId29"/>
    <p:sldId id="920" r:id="rId30"/>
    <p:sldId id="921" r:id="rId31"/>
    <p:sldId id="922" r:id="rId32"/>
    <p:sldId id="1141" r:id="rId33"/>
    <p:sldId id="958" r:id="rId34"/>
    <p:sldId id="1071" r:id="rId35"/>
    <p:sldId id="1072" r:id="rId36"/>
    <p:sldId id="1086" r:id="rId37"/>
    <p:sldId id="1087" r:id="rId38"/>
    <p:sldId id="1088" r:id="rId39"/>
    <p:sldId id="1073" r:id="rId40"/>
    <p:sldId id="1089" r:id="rId41"/>
    <p:sldId id="929" r:id="rId42"/>
    <p:sldId id="953" r:id="rId43"/>
    <p:sldId id="963" r:id="rId44"/>
    <p:sldId id="964" r:id="rId45"/>
    <p:sldId id="978" r:id="rId46"/>
    <p:sldId id="979" r:id="rId47"/>
    <p:sldId id="980" r:id="rId48"/>
    <p:sldId id="983" r:id="rId49"/>
    <p:sldId id="987" r:id="rId50"/>
    <p:sldId id="988" r:id="rId51"/>
    <p:sldId id="997" r:id="rId52"/>
    <p:sldId id="999" r:id="rId53"/>
    <p:sldId id="1079" r:id="rId54"/>
    <p:sldId id="1080" r:id="rId55"/>
    <p:sldId id="1082" r:id="rId56"/>
    <p:sldId id="1083" r:id="rId57"/>
    <p:sldId id="1084" r:id="rId58"/>
    <p:sldId id="1099" r:id="rId59"/>
    <p:sldId id="1100" r:id="rId60"/>
    <p:sldId id="1101" r:id="rId61"/>
    <p:sldId id="1102" r:id="rId62"/>
    <p:sldId id="1103" r:id="rId63"/>
    <p:sldId id="1104" r:id="rId64"/>
    <p:sldId id="1105" r:id="rId65"/>
    <p:sldId id="1106" r:id="rId66"/>
    <p:sldId id="1107" r:id="rId67"/>
    <p:sldId id="1108" r:id="rId68"/>
    <p:sldId id="1109" r:id="rId69"/>
    <p:sldId id="1110" r:id="rId70"/>
    <p:sldId id="1111" r:id="rId71"/>
    <p:sldId id="1112" r:id="rId72"/>
    <p:sldId id="1113" r:id="rId73"/>
    <p:sldId id="1114" r:id="rId74"/>
    <p:sldId id="1115" r:id="rId75"/>
    <p:sldId id="1116" r:id="rId76"/>
    <p:sldId id="1117" r:id="rId77"/>
    <p:sldId id="1118" r:id="rId78"/>
    <p:sldId id="1121" r:id="rId79"/>
    <p:sldId id="1123" r:id="rId80"/>
    <p:sldId id="1124" r:id="rId81"/>
    <p:sldId id="1126" r:id="rId82"/>
    <p:sldId id="1128" r:id="rId83"/>
    <p:sldId id="1129" r:id="rId84"/>
    <p:sldId id="1130" r:id="rId85"/>
    <p:sldId id="1131" r:id="rId86"/>
    <p:sldId id="1132" r:id="rId87"/>
    <p:sldId id="1133" r:id="rId88"/>
    <p:sldId id="1134" r:id="rId89"/>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Garamond" pitchFamily="18" charset="0"/>
        <a:ea typeface="+mn-ea"/>
        <a:cs typeface="+mn-cs"/>
      </a:defRPr>
    </a:lvl1pPr>
    <a:lvl2pPr marL="457200" algn="l" rtl="0" eaLnBrk="0" fontAlgn="base" hangingPunct="0">
      <a:spcBef>
        <a:spcPct val="0"/>
      </a:spcBef>
      <a:spcAft>
        <a:spcPct val="0"/>
      </a:spcAft>
      <a:defRPr kern="1200">
        <a:solidFill>
          <a:schemeClr val="tx1"/>
        </a:solidFill>
        <a:latin typeface="Garamond" pitchFamily="18" charset="0"/>
        <a:ea typeface="+mn-ea"/>
        <a:cs typeface="+mn-cs"/>
      </a:defRPr>
    </a:lvl2pPr>
    <a:lvl3pPr marL="914400" algn="l" rtl="0" eaLnBrk="0" fontAlgn="base" hangingPunct="0">
      <a:spcBef>
        <a:spcPct val="0"/>
      </a:spcBef>
      <a:spcAft>
        <a:spcPct val="0"/>
      </a:spcAft>
      <a:defRPr kern="1200">
        <a:solidFill>
          <a:schemeClr val="tx1"/>
        </a:solidFill>
        <a:latin typeface="Garamond" pitchFamily="18" charset="0"/>
        <a:ea typeface="+mn-ea"/>
        <a:cs typeface="+mn-cs"/>
      </a:defRPr>
    </a:lvl3pPr>
    <a:lvl4pPr marL="1371600" algn="l" rtl="0" eaLnBrk="0" fontAlgn="base" hangingPunct="0">
      <a:spcBef>
        <a:spcPct val="0"/>
      </a:spcBef>
      <a:spcAft>
        <a:spcPct val="0"/>
      </a:spcAft>
      <a:defRPr kern="1200">
        <a:solidFill>
          <a:schemeClr val="tx1"/>
        </a:solidFill>
        <a:latin typeface="Garamond" pitchFamily="18" charset="0"/>
        <a:ea typeface="+mn-ea"/>
        <a:cs typeface="+mn-cs"/>
      </a:defRPr>
    </a:lvl4pPr>
    <a:lvl5pPr marL="1828800" algn="l" rtl="0" eaLnBrk="0" fontAlgn="base" hangingPunct="0">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78B4"/>
    <a:srgbClr val="A6CEE3"/>
    <a:srgbClr val="00BFC4"/>
    <a:srgbClr val="F876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966" autoAdjust="0"/>
    <p:restoredTop sz="80680" autoAdjust="0"/>
  </p:normalViewPr>
  <p:slideViewPr>
    <p:cSldViewPr>
      <p:cViewPr varScale="1">
        <p:scale>
          <a:sx n="54" d="100"/>
          <a:sy n="54" d="100"/>
        </p:scale>
        <p:origin x="-1454" y="-82"/>
      </p:cViewPr>
      <p:guideLst>
        <p:guide orient="horz" pos="2160"/>
        <p:guide pos="2880"/>
      </p:guideLst>
    </p:cSldViewPr>
  </p:slideViewPr>
  <p:notesTextViewPr>
    <p:cViewPr>
      <p:scale>
        <a:sx n="3" d="2"/>
        <a:sy n="3" d="2"/>
      </p:scale>
      <p:origin x="0" y="0"/>
    </p:cViewPr>
  </p:notesTextViewPr>
  <p:sorterViewPr>
    <p:cViewPr varScale="1">
      <p:scale>
        <a:sx n="1" d="1"/>
        <a:sy n="1" d="1"/>
      </p:scale>
      <p:origin x="0" y="985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969885954521389"/>
          <c:y val="0.11734434362485745"/>
          <c:w val="0.84882621420111115"/>
          <c:h val="0.81954658207188769"/>
        </c:manualLayout>
      </c:layout>
      <c:barChart>
        <c:barDir val="col"/>
        <c:grouping val="clustered"/>
        <c:varyColors val="0"/>
        <c:ser>
          <c:idx val="0"/>
          <c:order val="0"/>
          <c:tx>
            <c:strRef>
              <c:f>Sheet1!$B$1</c:f>
              <c:strCache>
                <c:ptCount val="1"/>
                <c:pt idx="0">
                  <c:v>Bases per Sample</c:v>
                </c:pt>
              </c:strCache>
            </c:strRef>
          </c:tx>
          <c:invertIfNegative val="0"/>
          <c:cat>
            <c:numRef>
              <c:f>Sheet1!$A$2:$A$8</c:f>
              <c:numCache>
                <c:formatCode>General</c:formatCode>
                <c:ptCount val="7"/>
              </c:numCache>
            </c:numRef>
          </c:cat>
          <c:val>
            <c:numRef>
              <c:f>Sheet1!$B$2:$B$8</c:f>
              <c:numCache>
                <c:formatCode>General</c:formatCode>
                <c:ptCount val="7"/>
                <c:pt idx="0">
                  <c:v>16</c:v>
                </c:pt>
                <c:pt idx="1">
                  <c:v>1179</c:v>
                </c:pt>
                <c:pt idx="2">
                  <c:v>8529</c:v>
                </c:pt>
                <c:pt idx="3">
                  <c:v>24000</c:v>
                </c:pt>
                <c:pt idx="4">
                  <c:v>21000000</c:v>
                </c:pt>
                <c:pt idx="5" formatCode="#,##0_);\(#,##0\)">
                  <c:v>38000000</c:v>
                </c:pt>
                <c:pt idx="6" formatCode="#,##0_);\(#,##0\)">
                  <c:v>3000000000</c:v>
                </c:pt>
              </c:numCache>
            </c:numRef>
          </c:val>
          <c:extLst xmlns:c16r2="http://schemas.microsoft.com/office/drawing/2015/06/chart">
            <c:ext xmlns:c16="http://schemas.microsoft.com/office/drawing/2014/chart" uri="{C3380CC4-5D6E-409C-BE32-E72D297353CC}">
              <c16:uniqueId val="{00000000-530A-4A16-83A8-3A7909702749}"/>
            </c:ext>
          </c:extLst>
        </c:ser>
        <c:ser>
          <c:idx val="1"/>
          <c:order val="1"/>
          <c:tx>
            <c:strRef>
              <c:f>Sheet1!$C$1</c:f>
              <c:strCache>
                <c:ptCount val="1"/>
                <c:pt idx="0">
                  <c:v>Cost ($/Base)</c:v>
                </c:pt>
              </c:strCache>
            </c:strRef>
          </c:tx>
          <c:invertIfNegative val="0"/>
          <c:cat>
            <c:numRef>
              <c:f>Sheet1!$A$2:$A$8</c:f>
              <c:numCache>
                <c:formatCode>General</c:formatCode>
                <c:ptCount val="7"/>
              </c:numCache>
            </c:numRef>
          </c:cat>
          <c:val>
            <c:numRef>
              <c:f>Sheet1!$C$2:$C$8</c:f>
              <c:numCache>
                <c:formatCode>_(* #,##0.000000_);_(* \(#,##0.000000\);_(* "-"??_);_(@_)</c:formatCode>
                <c:ptCount val="7"/>
                <c:pt idx="0">
                  <c:v>50</c:v>
                </c:pt>
                <c:pt idx="1">
                  <c:v>21.204410517387586</c:v>
                </c:pt>
                <c:pt idx="2">
                  <c:v>0.25</c:v>
                </c:pt>
                <c:pt idx="3">
                  <c:v>2.0000000000000014E-2</c:v>
                </c:pt>
                <c:pt idx="4">
                  <c:v>1.0000000000000007E-2</c:v>
                </c:pt>
                <c:pt idx="5">
                  <c:v>3.9676207233909873E-5</c:v>
                </c:pt>
                <c:pt idx="6" formatCode="_(* #,##0.000000000_);_(* \(#,##0.000000000\);_(* &quot;-&quot;??_);_(@_)">
                  <c:v>3.5000000000001088E-8</c:v>
                </c:pt>
              </c:numCache>
            </c:numRef>
          </c:val>
          <c:extLst xmlns:c16r2="http://schemas.microsoft.com/office/drawing/2015/06/chart">
            <c:ext xmlns:c16="http://schemas.microsoft.com/office/drawing/2014/chart" uri="{C3380CC4-5D6E-409C-BE32-E72D297353CC}">
              <c16:uniqueId val="{00000001-530A-4A16-83A8-3A7909702749}"/>
            </c:ext>
          </c:extLst>
        </c:ser>
        <c:dLbls>
          <c:showLegendKey val="0"/>
          <c:showVal val="0"/>
          <c:showCatName val="0"/>
          <c:showSerName val="0"/>
          <c:showPercent val="0"/>
          <c:showBubbleSize val="0"/>
        </c:dLbls>
        <c:gapWidth val="150"/>
        <c:axId val="168580992"/>
        <c:axId val="168582528"/>
      </c:barChart>
      <c:catAx>
        <c:axId val="168580992"/>
        <c:scaling>
          <c:orientation val="minMax"/>
        </c:scaling>
        <c:delete val="0"/>
        <c:axPos val="b"/>
        <c:numFmt formatCode="General" sourceLinked="1"/>
        <c:majorTickMark val="out"/>
        <c:minorTickMark val="none"/>
        <c:tickLblPos val="nextTo"/>
        <c:crossAx val="168582528"/>
        <c:crosses val="autoZero"/>
        <c:auto val="1"/>
        <c:lblAlgn val="ctr"/>
        <c:lblOffset val="100"/>
        <c:noMultiLvlLbl val="0"/>
      </c:catAx>
      <c:valAx>
        <c:axId val="168582528"/>
        <c:scaling>
          <c:logBase val="10"/>
          <c:orientation val="minMax"/>
        </c:scaling>
        <c:delete val="0"/>
        <c:axPos val="l"/>
        <c:majorGridlines/>
        <c:numFmt formatCode="General" sourceLinked="1"/>
        <c:majorTickMark val="out"/>
        <c:minorTickMark val="none"/>
        <c:tickLblPos val="nextTo"/>
        <c:crossAx val="168580992"/>
        <c:crosses val="autoZero"/>
        <c:crossBetween val="between"/>
      </c:valAx>
    </c:plotArea>
    <c:legend>
      <c:legendPos val="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756955380577426"/>
          <c:y val="2.8252405949256341E-2"/>
          <c:w val="0.66604658792650961"/>
          <c:h val="0.79822506561679785"/>
        </c:manualLayout>
      </c:layout>
      <c:lineChart>
        <c:grouping val="standard"/>
        <c:varyColors val="0"/>
        <c:ser>
          <c:idx val="0"/>
          <c:order val="0"/>
          <c:tx>
            <c:strRef>
              <c:f>Sheet1!$A$1</c:f>
              <c:strCache>
                <c:ptCount val="1"/>
                <c:pt idx="0">
                  <c:v>Mutant</c:v>
                </c:pt>
              </c:strCache>
            </c:strRef>
          </c:tx>
          <c:spPr>
            <a:ln>
              <a:solidFill>
                <a:srgbClr val="FF0000"/>
              </a:solidFill>
            </a:ln>
          </c:spPr>
          <c:marker>
            <c:symbol val="none"/>
          </c:marker>
          <c:val>
            <c:numRef>
              <c:f>Sheet1!$A$2:$A$49</c:f>
              <c:numCache>
                <c:formatCode>General</c:formatCode>
                <c:ptCount val="48"/>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6</c:v>
                </c:pt>
                <c:pt idx="20">
                  <c:v>12</c:v>
                </c:pt>
                <c:pt idx="21">
                  <c:v>25</c:v>
                </c:pt>
                <c:pt idx="22">
                  <c:v>50</c:v>
                </c:pt>
                <c:pt idx="23">
                  <c:v>100</c:v>
                </c:pt>
                <c:pt idx="24">
                  <c:v>50</c:v>
                </c:pt>
                <c:pt idx="25">
                  <c:v>25</c:v>
                </c:pt>
                <c:pt idx="26">
                  <c:v>12</c:v>
                </c:pt>
                <c:pt idx="27">
                  <c:v>6</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numCache>
            </c:numRef>
          </c:val>
          <c:smooth val="0"/>
          <c:extLst xmlns:c16r2="http://schemas.microsoft.com/office/drawing/2015/06/chart">
            <c:ext xmlns:c16="http://schemas.microsoft.com/office/drawing/2014/chart" uri="{C3380CC4-5D6E-409C-BE32-E72D297353CC}">
              <c16:uniqueId val="{00000000-9E2A-4721-A09B-9DD3C6452EC7}"/>
            </c:ext>
          </c:extLst>
        </c:ser>
        <c:ser>
          <c:idx val="1"/>
          <c:order val="1"/>
          <c:tx>
            <c:strRef>
              <c:f>Sheet1!$B$1</c:f>
              <c:strCache>
                <c:ptCount val="1"/>
                <c:pt idx="0">
                  <c:v>WT</c:v>
                </c:pt>
              </c:strCache>
            </c:strRef>
          </c:tx>
          <c:spPr>
            <a:ln>
              <a:solidFill>
                <a:srgbClr val="00B050"/>
              </a:solidFill>
            </a:ln>
          </c:spPr>
          <c:marker>
            <c:symbol val="none"/>
          </c:marker>
          <c:val>
            <c:numRef>
              <c:f>Sheet1!$B$2:$B$49</c:f>
              <c:numCache>
                <c:formatCode>General</c:formatCode>
                <c:ptCount val="48"/>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90</c:v>
                </c:pt>
                <c:pt idx="20">
                  <c:v>180</c:v>
                </c:pt>
                <c:pt idx="21">
                  <c:v>375</c:v>
                </c:pt>
                <c:pt idx="22">
                  <c:v>750</c:v>
                </c:pt>
                <c:pt idx="23">
                  <c:v>1500</c:v>
                </c:pt>
                <c:pt idx="24">
                  <c:v>750</c:v>
                </c:pt>
                <c:pt idx="25">
                  <c:v>375</c:v>
                </c:pt>
                <c:pt idx="26">
                  <c:v>180</c:v>
                </c:pt>
                <c:pt idx="27">
                  <c:v>90</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numCache>
            </c:numRef>
          </c:val>
          <c:smooth val="0"/>
          <c:extLst xmlns:c16r2="http://schemas.microsoft.com/office/drawing/2015/06/chart">
            <c:ext xmlns:c16="http://schemas.microsoft.com/office/drawing/2014/chart" uri="{C3380CC4-5D6E-409C-BE32-E72D297353CC}">
              <c16:uniqueId val="{00000001-9E2A-4721-A09B-9DD3C6452EC7}"/>
            </c:ext>
          </c:extLst>
        </c:ser>
        <c:dLbls>
          <c:showLegendKey val="0"/>
          <c:showVal val="0"/>
          <c:showCatName val="0"/>
          <c:showSerName val="0"/>
          <c:showPercent val="0"/>
          <c:showBubbleSize val="0"/>
        </c:dLbls>
        <c:marker val="1"/>
        <c:smooth val="0"/>
        <c:axId val="212735488"/>
        <c:axId val="212737024"/>
      </c:lineChart>
      <c:catAx>
        <c:axId val="212735488"/>
        <c:scaling>
          <c:orientation val="minMax"/>
        </c:scaling>
        <c:delete val="0"/>
        <c:axPos val="b"/>
        <c:majorTickMark val="out"/>
        <c:minorTickMark val="none"/>
        <c:tickLblPos val="nextTo"/>
        <c:crossAx val="212737024"/>
        <c:crosses val="autoZero"/>
        <c:auto val="1"/>
        <c:lblAlgn val="ctr"/>
        <c:lblOffset val="100"/>
        <c:noMultiLvlLbl val="0"/>
      </c:catAx>
      <c:valAx>
        <c:axId val="212737024"/>
        <c:scaling>
          <c:orientation val="minMax"/>
        </c:scaling>
        <c:delete val="0"/>
        <c:axPos val="l"/>
        <c:majorGridlines/>
        <c:numFmt formatCode="General" sourceLinked="1"/>
        <c:majorTickMark val="out"/>
        <c:minorTickMark val="none"/>
        <c:tickLblPos val="nextTo"/>
        <c:crossAx val="212735488"/>
        <c:crosses val="autoZero"/>
        <c:crossBetween val="between"/>
      </c:valAx>
      <c:spPr>
        <a:noFill/>
        <a:ln w="25400">
          <a:noFill/>
        </a:ln>
      </c:spPr>
    </c:plotArea>
    <c:legend>
      <c:legendPos val="tr"/>
      <c:layout>
        <c:manualLayout>
          <c:xMode val="edge"/>
          <c:yMode val="edge"/>
          <c:x val="0.55958346456691865"/>
          <c:y val="0.1944444444444508"/>
          <c:w val="0.20183333333333581"/>
          <c:h val="0.16743438320210569"/>
        </c:manualLayout>
      </c:layout>
      <c:overlay val="1"/>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226307" name="Rectangle 3"/>
          <p:cNvSpPr>
            <a:spLocks noGrp="1" noChangeArrowheads="1"/>
          </p:cNvSpPr>
          <p:nvPr>
            <p:ph type="dt" sz="quarter"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226308" name="Rectangle 4"/>
          <p:cNvSpPr>
            <a:spLocks noGrp="1" noChangeArrowheads="1"/>
          </p:cNvSpPr>
          <p:nvPr>
            <p:ph type="ftr" sz="quarter" idx="2"/>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226309" name="Rectangle 5"/>
          <p:cNvSpPr>
            <a:spLocks noGrp="1" noChangeArrowheads="1"/>
          </p:cNvSpPr>
          <p:nvPr>
            <p:ph type="sldNum" sz="quarter" idx="3"/>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1" hangingPunct="1">
              <a:defRPr sz="1200">
                <a:latin typeface="Arial" pitchFamily="34" charset="0"/>
              </a:defRPr>
            </a:lvl1pPr>
          </a:lstStyle>
          <a:p>
            <a:pPr>
              <a:defRPr/>
            </a:pPr>
            <a:fld id="{FF657B45-C1DF-4890-808A-B94F8BAF3F66}" type="slidenum">
              <a:rPr lang="en-US"/>
              <a:pPr>
                <a:defRPr/>
              </a:pPr>
              <a:t>‹#›</a:t>
            </a:fld>
            <a:endParaRPr lang="en-US"/>
          </a:p>
        </p:txBody>
      </p:sp>
    </p:spTree>
    <p:extLst>
      <p:ext uri="{BB962C8B-B14F-4D97-AF65-F5344CB8AC3E}">
        <p14:creationId xmlns:p14="http://schemas.microsoft.com/office/powerpoint/2010/main" val="29356937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88067"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8294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88069"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8070"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88071"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1" hangingPunct="1">
              <a:defRPr sz="1200">
                <a:latin typeface="Arial" pitchFamily="34" charset="0"/>
              </a:defRPr>
            </a:lvl1pPr>
          </a:lstStyle>
          <a:p>
            <a:pPr>
              <a:defRPr/>
            </a:pPr>
            <a:fld id="{EAF84E3E-6CEA-467E-990C-AFD3FA6818DA}" type="slidenum">
              <a:rPr lang="en-US"/>
              <a:pPr>
                <a:defRPr/>
              </a:pPr>
              <a:t>‹#›</a:t>
            </a:fld>
            <a:endParaRPr lang="en-US"/>
          </a:p>
        </p:txBody>
      </p:sp>
    </p:spTree>
    <p:extLst>
      <p:ext uri="{BB962C8B-B14F-4D97-AF65-F5344CB8AC3E}">
        <p14:creationId xmlns:p14="http://schemas.microsoft.com/office/powerpoint/2010/main" val="32780029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ncbi.nlm.nih.gov/pmc/articles/PMC4771089/#b12-ptj4103185"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https://www.ncbi.nlm.nih.gov/pmc/articles/PMC4771089/#b13-ptj4103185"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4211E6D7-A544-493E-8234-8F5F924F430B}" type="slidenum">
              <a:rPr lang="en-US" smtClean="0"/>
              <a:pPr/>
              <a:t>1</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89527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14</a:t>
            </a:fld>
            <a:endParaRPr lang="en-US"/>
          </a:p>
        </p:txBody>
      </p:sp>
    </p:spTree>
    <p:extLst>
      <p:ext uri="{BB962C8B-B14F-4D97-AF65-F5344CB8AC3E}">
        <p14:creationId xmlns:p14="http://schemas.microsoft.com/office/powerpoint/2010/main" val="183368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15</a:t>
            </a:fld>
            <a:endParaRPr lang="en-US"/>
          </a:p>
        </p:txBody>
      </p:sp>
    </p:spTree>
    <p:extLst>
      <p:ext uri="{BB962C8B-B14F-4D97-AF65-F5344CB8AC3E}">
        <p14:creationId xmlns:p14="http://schemas.microsoft.com/office/powerpoint/2010/main" val="1284319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16</a:t>
            </a:fld>
            <a:endParaRPr lang="en-US"/>
          </a:p>
        </p:txBody>
      </p:sp>
    </p:spTree>
    <p:extLst>
      <p:ext uri="{BB962C8B-B14F-4D97-AF65-F5344CB8AC3E}">
        <p14:creationId xmlns:p14="http://schemas.microsoft.com/office/powerpoint/2010/main" val="351800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Across 15 cancer Types</a:t>
            </a:r>
            <a:endParaRPr lang="en-US" dirty="0"/>
          </a:p>
        </p:txBody>
      </p:sp>
      <p:sp>
        <p:nvSpPr>
          <p:cNvPr id="4" name="Slide Number Placeholder 3"/>
          <p:cNvSpPr>
            <a:spLocks noGrp="1"/>
          </p:cNvSpPr>
          <p:nvPr>
            <p:ph type="sldNum" sz="quarter" idx="10"/>
          </p:nvPr>
        </p:nvSpPr>
        <p:spPr/>
        <p:txBody>
          <a:bodyPr/>
          <a:lstStyle/>
          <a:p>
            <a:pPr>
              <a:defRPr/>
            </a:pPr>
            <a:fld id="{CA8903E2-E000-4241-BF2A-03E3C9E39FC5}" type="slidenum">
              <a:rPr lang="en-US" smtClean="0"/>
              <a:pPr>
                <a:defRPr/>
              </a:pPr>
              <a:t>17</a:t>
            </a:fld>
            <a:endParaRPr lang="en-US"/>
          </a:p>
        </p:txBody>
      </p:sp>
    </p:spTree>
    <p:extLst>
      <p:ext uri="{BB962C8B-B14F-4D97-AF65-F5344CB8AC3E}">
        <p14:creationId xmlns:p14="http://schemas.microsoft.com/office/powerpoint/2010/main" val="849352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8903E2-E000-4241-BF2A-03E3C9E39FC5}" type="slidenum">
              <a:rPr lang="en-US" smtClean="0"/>
              <a:pPr>
                <a:defRPr/>
              </a:pPr>
              <a:t>18</a:t>
            </a:fld>
            <a:endParaRPr lang="en-US"/>
          </a:p>
        </p:txBody>
      </p:sp>
    </p:spTree>
    <p:extLst>
      <p:ext uri="{BB962C8B-B14F-4D97-AF65-F5344CB8AC3E}">
        <p14:creationId xmlns:p14="http://schemas.microsoft.com/office/powerpoint/2010/main" val="739600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20</a:t>
            </a:fld>
            <a:endParaRPr lang="en-US"/>
          </a:p>
        </p:txBody>
      </p:sp>
    </p:spTree>
    <p:extLst>
      <p:ext uri="{BB962C8B-B14F-4D97-AF65-F5344CB8AC3E}">
        <p14:creationId xmlns:p14="http://schemas.microsoft.com/office/powerpoint/2010/main" val="4115231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Selected 41 markers that were elevated in &gt; 10%</a:t>
            </a:r>
            <a:r>
              <a:rPr lang="en-US" baseline="0" dirty="0" smtClean="0"/>
              <a:t> of at least one of the 8 cancer types with &gt; 99% </a:t>
            </a:r>
            <a:r>
              <a:rPr lang="en-US" baseline="0" dirty="0" err="1" smtClean="0"/>
              <a:t>specfiicty</a:t>
            </a:r>
            <a:r>
              <a:rPr lang="en-US" baseline="0" dirty="0" smtClean="0"/>
              <a:t>.  39 could be reproducibly assayed in a multiplexed assay with </a:t>
            </a:r>
            <a:r>
              <a:rPr lang="en-US" baseline="0" dirty="0" err="1" smtClean="0"/>
              <a:t>Luminex</a:t>
            </a:r>
            <a:r>
              <a:rPr lang="en-US" baseline="0" dirty="0" smtClean="0"/>
              <a:t> Bead based assays on a </a:t>
            </a:r>
            <a:r>
              <a:rPr lang="en-US" baseline="0" dirty="0" err="1" smtClean="0"/>
              <a:t>Bioprad</a:t>
            </a:r>
            <a:r>
              <a:rPr lang="en-US" baseline="0" dirty="0" smtClean="0"/>
              <a:t> </a:t>
            </a:r>
            <a:r>
              <a:rPr lang="en-US" baseline="0" dirty="0" err="1" smtClean="0"/>
              <a:t>Bioplex</a:t>
            </a:r>
            <a:r>
              <a:rPr lang="en-US" baseline="0" dirty="0" smtClean="0"/>
              <a:t> 200 instrument.</a:t>
            </a:r>
            <a:endParaRPr lang="en-US" dirty="0"/>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21</a:t>
            </a:fld>
            <a:endParaRPr lang="en-US"/>
          </a:p>
        </p:txBody>
      </p:sp>
    </p:spTree>
    <p:extLst>
      <p:ext uri="{BB962C8B-B14F-4D97-AF65-F5344CB8AC3E}">
        <p14:creationId xmlns:p14="http://schemas.microsoft.com/office/powerpoint/2010/main" val="2369970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22</a:t>
            </a:fld>
            <a:endParaRPr lang="en-US"/>
          </a:p>
        </p:txBody>
      </p:sp>
    </p:spTree>
    <p:extLst>
      <p:ext uri="{BB962C8B-B14F-4D97-AF65-F5344CB8AC3E}">
        <p14:creationId xmlns:p14="http://schemas.microsoft.com/office/powerpoint/2010/main" val="2966638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used log ratios to evaluate mutations (omega scores) and incorporated them into</a:t>
            </a:r>
            <a:r>
              <a:rPr lang="en-US" baseline="0" dirty="0" smtClean="0"/>
              <a:t> Logistics Regression algorithm that incorporated the mutation data and the 8 protein markers indicated.  Specificity and sensitivity we evaluated using 10 iterations of a 10-fold cross validation.</a:t>
            </a:r>
            <a:endParaRPr lang="en-US" dirty="0"/>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23</a:t>
            </a:fld>
            <a:endParaRPr lang="en-US"/>
          </a:p>
        </p:txBody>
      </p:sp>
    </p:spTree>
    <p:extLst>
      <p:ext uri="{BB962C8B-B14F-4D97-AF65-F5344CB8AC3E}">
        <p14:creationId xmlns:p14="http://schemas.microsoft.com/office/powerpoint/2010/main" val="4218848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62% </a:t>
            </a:r>
            <a:r>
              <a:rPr lang="en-US" dirty="0" smtClean="0"/>
              <a:t>average</a:t>
            </a:r>
          </a:p>
          <a:p>
            <a:r>
              <a:rPr lang="en-US" dirty="0" smtClean="0"/>
              <a:t>55% when adjusted for tumor</a:t>
            </a:r>
            <a:r>
              <a:rPr lang="en-US" baseline="0" dirty="0" smtClean="0"/>
              <a:t> distributions in populations.</a:t>
            </a:r>
            <a:endParaRPr lang="en-US" dirty="0"/>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24</a:t>
            </a:fld>
            <a:endParaRPr lang="en-US"/>
          </a:p>
        </p:txBody>
      </p:sp>
    </p:spTree>
    <p:extLst>
      <p:ext uri="{BB962C8B-B14F-4D97-AF65-F5344CB8AC3E}">
        <p14:creationId xmlns:p14="http://schemas.microsoft.com/office/powerpoint/2010/main" val="454918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2</a:t>
            </a:fld>
            <a:endParaRPr lang="en-US"/>
          </a:p>
        </p:txBody>
      </p:sp>
    </p:spTree>
    <p:extLst>
      <p:ext uri="{BB962C8B-B14F-4D97-AF65-F5344CB8AC3E}">
        <p14:creationId xmlns:p14="http://schemas.microsoft.com/office/powerpoint/2010/main" val="1965594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25</a:t>
            </a:fld>
            <a:endParaRPr lang="en-US"/>
          </a:p>
        </p:txBody>
      </p:sp>
    </p:spTree>
    <p:extLst>
      <p:ext uri="{BB962C8B-B14F-4D97-AF65-F5344CB8AC3E}">
        <p14:creationId xmlns:p14="http://schemas.microsoft.com/office/powerpoint/2010/main" val="1393099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Trees and </a:t>
            </a:r>
            <a:r>
              <a:rPr lang="en-US" b="1" dirty="0" smtClean="0"/>
              <a:t>Forests</a:t>
            </a:r>
            <a:r>
              <a:rPr lang="en-US" dirty="0" smtClean="0"/>
              <a:t>. The </a:t>
            </a:r>
            <a:r>
              <a:rPr lang="en-US" b="1" dirty="0" smtClean="0"/>
              <a:t>random forest</a:t>
            </a:r>
            <a:r>
              <a:rPr lang="en-US" dirty="0" smtClean="0"/>
              <a:t> starts with a standard machine learning technique called a “decision tree” which, in ensemble terms, corresponds to our weak learner. In a decision tree, an input is entered at the top and as it traverses down the tree the data gets bucketed into smaller and smaller sets.</a:t>
            </a:r>
            <a:endParaRPr lang="en-US" b="1" dirty="0" smtClean="0">
              <a:effectLst/>
            </a:endParaRPr>
          </a:p>
          <a:p>
            <a:endParaRPr lang="en-US" b="1" dirty="0" smtClean="0">
              <a:effectLst/>
            </a:endParaRPr>
          </a:p>
          <a:p>
            <a:r>
              <a:rPr lang="en-US" b="1" dirty="0" smtClean="0">
                <a:effectLst/>
              </a:rPr>
              <a:t>Why is it called random then?</a:t>
            </a:r>
            <a:endParaRPr lang="en-US" dirty="0" smtClean="0"/>
          </a:p>
          <a:p>
            <a:r>
              <a:rPr lang="en-US" dirty="0" smtClean="0"/>
              <a:t>Say our dataset has 1,000 rows and 30 columns. There are two levels of randomness in this algorithm:</a:t>
            </a:r>
          </a:p>
          <a:p>
            <a:r>
              <a:rPr lang="en-US" b="1" dirty="0" smtClean="0"/>
              <a:t>At row level</a:t>
            </a:r>
            <a:r>
              <a:rPr lang="en-US" dirty="0" smtClean="0"/>
              <a:t>: Each of these decision trees gets a random sample of the training data (say 10%) i.e. each of these trees will be trained independently on 100 randomly chosen rows out of 1,000 rows of data. Keep in mind that each of these decision trees is getting trained on 100 randomly chosen rows from the dataset </a:t>
            </a:r>
            <a:r>
              <a:rPr lang="en-US" dirty="0" err="1" smtClean="0"/>
              <a:t>i.e</a:t>
            </a:r>
            <a:r>
              <a:rPr lang="en-US" dirty="0" smtClean="0"/>
              <a:t> they are different from each other in terms of predictions.</a:t>
            </a:r>
          </a:p>
          <a:p>
            <a:r>
              <a:rPr lang="en-US" b="1" dirty="0" smtClean="0"/>
              <a:t>At column level</a:t>
            </a:r>
            <a:r>
              <a:rPr lang="en-US" dirty="0" smtClean="0"/>
              <a:t>: The second level of randomness is introduced at the column level. Not all the columns are passed into training each of the decision trees. Say we want only 10% of columns to be sent to each tree. This means a randomly selected 3 column will be sent to each tree. So for the first decision tree, may be column C1, C2 and C4 were chosen. The next DT will have C4, C5, C10 as chosen columns and so on. </a:t>
            </a:r>
            <a:endParaRPr lang="en-US" dirty="0"/>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26</a:t>
            </a:fld>
            <a:endParaRPr lang="en-US"/>
          </a:p>
        </p:txBody>
      </p:sp>
    </p:spTree>
    <p:extLst>
      <p:ext uri="{BB962C8B-B14F-4D97-AF65-F5344CB8AC3E}">
        <p14:creationId xmlns:p14="http://schemas.microsoft.com/office/powerpoint/2010/main" val="3571515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626 patients who tested positive</a:t>
            </a:r>
          </a:p>
          <a:p>
            <a:r>
              <a:rPr lang="en-US" dirty="0" smtClean="0"/>
              <a:t>Used all 39 Protein Markers,</a:t>
            </a:r>
            <a:r>
              <a:rPr lang="en-US" baseline="0" dirty="0" smtClean="0"/>
              <a:t> </a:t>
            </a:r>
            <a:r>
              <a:rPr lang="en-US" dirty="0" err="1" smtClean="0"/>
              <a:t>ctDNA</a:t>
            </a:r>
            <a:r>
              <a:rPr lang="en-US" dirty="0" smtClean="0"/>
              <a:t> and gender</a:t>
            </a:r>
          </a:p>
          <a:p>
            <a:r>
              <a:rPr lang="en-US" dirty="0" smtClean="0"/>
              <a:t>Grouped Gastric and esophageal together</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27</a:t>
            </a:fld>
            <a:endParaRPr lang="en-US"/>
          </a:p>
        </p:txBody>
      </p:sp>
    </p:spTree>
    <p:extLst>
      <p:ext uri="{BB962C8B-B14F-4D97-AF65-F5344CB8AC3E}">
        <p14:creationId xmlns:p14="http://schemas.microsoft.com/office/powerpoint/2010/main" val="3997743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8903E2-E000-4241-BF2A-03E3C9E39FC5}" type="slidenum">
              <a:rPr lang="en-US" smtClean="0"/>
              <a:pPr>
                <a:defRPr/>
              </a:pPr>
              <a:t>29</a:t>
            </a:fld>
            <a:endParaRPr lang="en-US"/>
          </a:p>
        </p:txBody>
      </p:sp>
    </p:spTree>
    <p:extLst>
      <p:ext uri="{BB962C8B-B14F-4D97-AF65-F5344CB8AC3E}">
        <p14:creationId xmlns:p14="http://schemas.microsoft.com/office/powerpoint/2010/main" val="2803637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30</a:t>
            </a:fld>
            <a:endParaRPr lang="en-US"/>
          </a:p>
        </p:txBody>
      </p:sp>
    </p:spTree>
    <p:extLst>
      <p:ext uri="{BB962C8B-B14F-4D97-AF65-F5344CB8AC3E}">
        <p14:creationId xmlns:p14="http://schemas.microsoft.com/office/powerpoint/2010/main" val="158401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31</a:t>
            </a:fld>
            <a:endParaRPr lang="en-US"/>
          </a:p>
        </p:txBody>
      </p:sp>
    </p:spTree>
    <p:extLst>
      <p:ext uri="{BB962C8B-B14F-4D97-AF65-F5344CB8AC3E}">
        <p14:creationId xmlns:p14="http://schemas.microsoft.com/office/powerpoint/2010/main" val="976279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Stage 1</a:t>
            </a:r>
            <a:r>
              <a:rPr lang="en-US" baseline="0" dirty="0" smtClean="0"/>
              <a:t> r</a:t>
            </a:r>
            <a:r>
              <a:rPr lang="en-US" dirty="0" smtClean="0"/>
              <a:t>anged from 20% for </a:t>
            </a:r>
            <a:r>
              <a:rPr lang="en-US" dirty="0" err="1" smtClean="0"/>
              <a:t>Eso</a:t>
            </a:r>
            <a:r>
              <a:rPr lang="en-US" dirty="0" smtClean="0"/>
              <a:t> to 100% for Liver</a:t>
            </a:r>
          </a:p>
          <a:p>
            <a:r>
              <a:rPr lang="en-US" dirty="0" smtClean="0"/>
              <a:t>No independent</a:t>
            </a:r>
            <a:r>
              <a:rPr lang="en-US" baseline="0" dirty="0" smtClean="0"/>
              <a:t> test group</a:t>
            </a:r>
          </a:p>
          <a:p>
            <a:r>
              <a:rPr lang="en-US" baseline="0" dirty="0" smtClean="0"/>
              <a:t>Most patients presented with symptoms</a:t>
            </a:r>
          </a:p>
          <a:p>
            <a:r>
              <a:rPr lang="en-US" baseline="0" dirty="0" smtClean="0"/>
              <a:t>Need a prospective trial</a:t>
            </a:r>
          </a:p>
          <a:p>
            <a:endParaRPr lang="en-US" dirty="0"/>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32</a:t>
            </a:fld>
            <a:endParaRPr lang="en-US"/>
          </a:p>
        </p:txBody>
      </p:sp>
    </p:spTree>
    <p:extLst>
      <p:ext uri="{BB962C8B-B14F-4D97-AF65-F5344CB8AC3E}">
        <p14:creationId xmlns:p14="http://schemas.microsoft.com/office/powerpoint/2010/main" val="1346814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33</a:t>
            </a:fld>
            <a:endParaRPr lang="en-US"/>
          </a:p>
        </p:txBody>
      </p:sp>
    </p:spTree>
    <p:extLst>
      <p:ext uri="{BB962C8B-B14F-4D97-AF65-F5344CB8AC3E}">
        <p14:creationId xmlns:p14="http://schemas.microsoft.com/office/powerpoint/2010/main" val="1608323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Highlight specificity</a:t>
            </a:r>
            <a:endParaRPr lang="en-US" dirty="0"/>
          </a:p>
        </p:txBody>
      </p:sp>
      <p:sp>
        <p:nvSpPr>
          <p:cNvPr id="4" name="Slide Number Placeholder 3"/>
          <p:cNvSpPr>
            <a:spLocks noGrp="1"/>
          </p:cNvSpPr>
          <p:nvPr>
            <p:ph type="sldNum" sz="quarter" idx="10"/>
          </p:nvPr>
        </p:nvSpPr>
        <p:spPr/>
        <p:txBody>
          <a:bodyPr/>
          <a:lstStyle/>
          <a:p>
            <a:fld id="{42A49C02-34A7-4184-8A92-CD915E36A5D4}" type="slidenum">
              <a:rPr lang="en-US" smtClean="0"/>
              <a:pPr/>
              <a:t>35</a:t>
            </a:fld>
            <a:endParaRPr lang="en-US"/>
          </a:p>
        </p:txBody>
      </p:sp>
    </p:spTree>
    <p:extLst>
      <p:ext uri="{BB962C8B-B14F-4D97-AF65-F5344CB8AC3E}">
        <p14:creationId xmlns:p14="http://schemas.microsoft.com/office/powerpoint/2010/main" val="37834185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8903E2-E000-4241-BF2A-03E3C9E39FC5}" type="slidenum">
              <a:rPr lang="en-US" smtClean="0"/>
              <a:pPr>
                <a:defRPr/>
              </a:pPr>
              <a:t>38</a:t>
            </a:fld>
            <a:endParaRPr lang="en-US"/>
          </a:p>
        </p:txBody>
      </p:sp>
    </p:spTree>
    <p:extLst>
      <p:ext uri="{BB962C8B-B14F-4D97-AF65-F5344CB8AC3E}">
        <p14:creationId xmlns:p14="http://schemas.microsoft.com/office/powerpoint/2010/main" val="2567558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3</a:t>
            </a:fld>
            <a:endParaRPr lang="en-US"/>
          </a:p>
        </p:txBody>
      </p:sp>
    </p:spTree>
    <p:extLst>
      <p:ext uri="{BB962C8B-B14F-4D97-AF65-F5344CB8AC3E}">
        <p14:creationId xmlns:p14="http://schemas.microsoft.com/office/powerpoint/2010/main" val="29100213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C9F5FDBE-E18B-458C-8F69-712B55021A87}" type="slidenum">
              <a:rPr lang="en-US" smtClean="0"/>
              <a:pPr/>
              <a:t>43</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r>
              <a:rPr lang="en-US" smtClean="0"/>
              <a:t>Coolest tools of all.</a:t>
            </a:r>
          </a:p>
        </p:txBody>
      </p:sp>
    </p:spTree>
    <p:extLst>
      <p:ext uri="{BB962C8B-B14F-4D97-AF65-F5344CB8AC3E}">
        <p14:creationId xmlns:p14="http://schemas.microsoft.com/office/powerpoint/2010/main" val="1602828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FDA’s Breakthrough Therapy Designation is intended to expedite the development and review of a candidate that is planned for use, alone or in combination, to treat a serious or life-threatening disease or condition when preliminary clinical evidence indicates that the drug may demonstrate substantial improvement over existing therapies on one or more clinically significant endpoints. KEYTRUDA was previously granted breakthrough status for advanced melanoma and advanced non-small cell lung cancer (NSCLC).</a:t>
            </a:r>
            <a:endParaRPr lang="en-US" dirty="0"/>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53</a:t>
            </a:fld>
            <a:endParaRPr lang="en-US"/>
          </a:p>
        </p:txBody>
      </p:sp>
    </p:spTree>
    <p:extLst>
      <p:ext uri="{BB962C8B-B14F-4D97-AF65-F5344CB8AC3E}">
        <p14:creationId xmlns:p14="http://schemas.microsoft.com/office/powerpoint/2010/main" val="40961626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smtClean="0"/>
          </a:p>
          <a:p>
            <a:pPr marL="571500" indent="-571500">
              <a:buFont typeface="Arial" panose="020B0604020202020204" pitchFamily="34" charset="0"/>
              <a:buChar char="•"/>
            </a:pPr>
            <a:r>
              <a:rPr lang="en-US" sz="1200" dirty="0" smtClean="0">
                <a:solidFill>
                  <a:schemeClr val="tx1"/>
                </a:solidFill>
                <a:latin typeface="Arial" panose="020B0604020202020204" pitchFamily="34" charset="0"/>
                <a:cs typeface="Arial" panose="020B0604020202020204" pitchFamily="34" charset="0"/>
              </a:rPr>
              <a:t>86 Consecutive Patients</a:t>
            </a:r>
          </a:p>
          <a:p>
            <a:pPr marL="571500" indent="-571500">
              <a:buFont typeface="Arial" panose="020B0604020202020204" pitchFamily="34" charset="0"/>
              <a:buChar char="•"/>
            </a:pPr>
            <a:r>
              <a:rPr lang="en-US" sz="1200" dirty="0" smtClean="0">
                <a:solidFill>
                  <a:schemeClr val="tx1"/>
                </a:solidFill>
                <a:latin typeface="Arial" panose="020B0604020202020204" pitchFamily="34" charset="0"/>
                <a:cs typeface="Arial" panose="020B0604020202020204" pitchFamily="34" charset="0"/>
              </a:rPr>
              <a:t>12 Different Tumor Types</a:t>
            </a:r>
          </a:p>
          <a:p>
            <a:pPr marL="571500" indent="-571500">
              <a:buFont typeface="Arial" panose="020B0604020202020204" pitchFamily="34" charset="0"/>
              <a:buChar char="•"/>
            </a:pPr>
            <a:r>
              <a:rPr lang="en-US" sz="1200" dirty="0" smtClean="0">
                <a:solidFill>
                  <a:schemeClr val="tx1"/>
                </a:solidFill>
                <a:latin typeface="Arial" panose="020B0604020202020204" pitchFamily="34" charset="0"/>
                <a:cs typeface="Arial" panose="020B0604020202020204" pitchFamily="34" charset="0"/>
              </a:rPr>
              <a:t>Mismatch Repair Deficient</a:t>
            </a:r>
          </a:p>
          <a:p>
            <a:pPr marL="571500" indent="-571500">
              <a:buFont typeface="Arial" panose="020B0604020202020204" pitchFamily="34" charset="0"/>
              <a:buChar char="•"/>
            </a:pPr>
            <a:r>
              <a:rPr lang="en-US" sz="1200" dirty="0" smtClean="0">
                <a:solidFill>
                  <a:schemeClr val="tx1"/>
                </a:solidFill>
                <a:latin typeface="Arial" panose="020B0604020202020204" pitchFamily="34" charset="0"/>
                <a:cs typeface="Arial" panose="020B0604020202020204" pitchFamily="34" charset="0"/>
              </a:rPr>
              <a:t>Progressive Disease</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All patients had PCR or </a:t>
            </a:r>
            <a:r>
              <a:rPr lang="en-US" dirty="0" err="1" smtClean="0"/>
              <a:t>immunohistochemisitry</a:t>
            </a:r>
            <a:r>
              <a:rPr lang="en-US" dirty="0" smtClean="0"/>
              <a:t> (MLH1, MSH2, MSH6 and</a:t>
            </a:r>
          </a:p>
          <a:p>
            <a:pPr marL="171450" indent="-171450">
              <a:buFont typeface="Arial" panose="020B0604020202020204" pitchFamily="34" charset="0"/>
              <a:buChar char="•"/>
            </a:pPr>
            <a:r>
              <a:rPr lang="en-US" dirty="0" smtClean="0"/>
              <a:t>PMS2) evidence for Mismatch</a:t>
            </a:r>
            <a:r>
              <a:rPr lang="en-US" baseline="0" dirty="0" smtClean="0"/>
              <a:t> Repair Deficiency</a:t>
            </a:r>
          </a:p>
          <a:p>
            <a:pPr marL="171450" indent="-171450">
              <a:buFont typeface="Arial" panose="020B0604020202020204" pitchFamily="34" charset="0"/>
              <a:buChar char="•"/>
            </a:pPr>
            <a:r>
              <a:rPr lang="en-US" baseline="0" dirty="0" smtClean="0"/>
              <a:t>All patients had received at least one prior treatment and had </a:t>
            </a:r>
            <a:r>
              <a:rPr lang="en-US" baseline="0" dirty="0" err="1" smtClean="0"/>
              <a:t>evidenc</a:t>
            </a:r>
            <a:r>
              <a:rPr lang="en-US" baseline="0" dirty="0" smtClean="0"/>
              <a:t> </a:t>
            </a:r>
            <a:r>
              <a:rPr lang="en-US" baseline="0" dirty="0" err="1" smtClean="0"/>
              <a:t>eof</a:t>
            </a:r>
            <a:r>
              <a:rPr lang="en-US" baseline="0" dirty="0" smtClean="0"/>
              <a:t> progression at time of enrollment</a:t>
            </a:r>
          </a:p>
          <a:p>
            <a:pPr marL="171450" indent="-171450">
              <a:buFont typeface="Arial" panose="020B0604020202020204" pitchFamily="34" charset="0"/>
              <a:buChar char="•"/>
            </a:pPr>
            <a:r>
              <a:rPr lang="en-US" baseline="0" dirty="0" smtClean="0"/>
              <a:t>48% of the patients had germline mutation in MMR genes suggestive of Lynch syndrome</a:t>
            </a:r>
            <a:endParaRPr lang="en-US" dirty="0"/>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54</a:t>
            </a:fld>
            <a:endParaRPr lang="en-US"/>
          </a:p>
        </p:txBody>
      </p:sp>
    </p:spTree>
    <p:extLst>
      <p:ext uri="{BB962C8B-B14F-4D97-AF65-F5344CB8AC3E}">
        <p14:creationId xmlns:p14="http://schemas.microsoft.com/office/powerpoint/2010/main" val="19568803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Classic epidemiology studies have suggested that 5-8 hits are required for a tumor</a:t>
            </a:r>
          </a:p>
          <a:p>
            <a:r>
              <a:rPr lang="en-US" dirty="0" smtClean="0"/>
              <a:t>Trivial Explanations</a:t>
            </a:r>
          </a:p>
          <a:p>
            <a:r>
              <a:rPr lang="en-US" dirty="0" smtClean="0"/>
              <a:t>Missed mutations</a:t>
            </a:r>
          </a:p>
          <a:p>
            <a:r>
              <a:rPr lang="en-US" dirty="0" smtClean="0"/>
              <a:t>Some passengers may be drivers in</a:t>
            </a:r>
            <a:r>
              <a:rPr lang="en-US" baseline="0" dirty="0" smtClean="0"/>
              <a:t> specific micro environments</a:t>
            </a:r>
          </a:p>
          <a:p>
            <a:endParaRPr lang="en-US" dirty="0"/>
          </a:p>
        </p:txBody>
      </p:sp>
      <p:sp>
        <p:nvSpPr>
          <p:cNvPr id="4" name="Slide Number Placeholder 3"/>
          <p:cNvSpPr>
            <a:spLocks noGrp="1"/>
          </p:cNvSpPr>
          <p:nvPr>
            <p:ph type="sldNum" sz="quarter" idx="10"/>
          </p:nvPr>
        </p:nvSpPr>
        <p:spPr/>
        <p:txBody>
          <a:bodyPr/>
          <a:lstStyle/>
          <a:p>
            <a:pPr>
              <a:defRPr/>
            </a:pPr>
            <a:fld id="{CA8903E2-E000-4241-BF2A-03E3C9E39FC5}" type="slidenum">
              <a:rPr lang="en-US" smtClean="0"/>
              <a:pPr>
                <a:defRPr/>
              </a:pPr>
              <a:t>55</a:t>
            </a:fld>
            <a:endParaRPr lang="en-US"/>
          </a:p>
        </p:txBody>
      </p:sp>
    </p:spTree>
    <p:extLst>
      <p:ext uri="{BB962C8B-B14F-4D97-AF65-F5344CB8AC3E}">
        <p14:creationId xmlns:p14="http://schemas.microsoft.com/office/powerpoint/2010/main" val="41128870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64CCEB59-C2C8-454E-A0A5-691744887EB4}" type="slidenum">
              <a:rPr lang="en-US"/>
              <a:pPr/>
              <a:t>56</a:t>
            </a:fld>
            <a:endParaRPr lang="en-US"/>
          </a:p>
        </p:txBody>
      </p:sp>
      <p:sp>
        <p:nvSpPr>
          <p:cNvPr id="114691" name="Rectangle 2"/>
          <p:cNvSpPr>
            <a:spLocks noGrp="1" noRot="1" noChangeAspect="1" noChangeArrowheads="1" noTextEdit="1"/>
          </p:cNvSpPr>
          <p:nvPr>
            <p:ph type="sldImg"/>
          </p:nvPr>
        </p:nvSpPr>
        <p:spPr>
          <a:xfrm>
            <a:off x="1182688" y="698500"/>
            <a:ext cx="4645025" cy="3482975"/>
          </a:xfrm>
          <a:ln w="12700" cap="flat"/>
        </p:spPr>
      </p:sp>
      <p:sp>
        <p:nvSpPr>
          <p:cNvPr id="114692" name="Rectangle 3"/>
          <p:cNvSpPr>
            <a:spLocks noGrp="1" noChangeArrowheads="1"/>
          </p:cNvSpPr>
          <p:nvPr>
            <p:ph type="body" idx="1"/>
          </p:nvPr>
        </p:nvSpPr>
        <p:spPr>
          <a:xfrm>
            <a:off x="934720" y="4415790"/>
            <a:ext cx="5140960" cy="4183380"/>
          </a:xfrm>
          <a:noFill/>
          <a:ln/>
        </p:spPr>
        <p:txBody>
          <a:bodyPr lIns="93824" tIns="46913" rIns="93824" bIns="46913"/>
          <a:lstStyle/>
          <a:p>
            <a:pPr eaLnBrk="1" hangingPunct="1"/>
            <a:r>
              <a:rPr lang="en-US" dirty="0" smtClean="0"/>
              <a:t>The two major oncogenes in CRC,</a:t>
            </a:r>
            <a:r>
              <a:rPr lang="en-US" baseline="0" dirty="0" smtClean="0"/>
              <a:t> in fact the two major oncogenes across all cancers have yet to be targeted.</a:t>
            </a:r>
          </a:p>
          <a:p>
            <a:pPr eaLnBrk="1" hangingPunct="1"/>
            <a:endParaRPr lang="en-US" baseline="0" dirty="0" smtClean="0"/>
          </a:p>
          <a:p>
            <a:pPr eaLnBrk="1" hangingPunct="1"/>
            <a:r>
              <a:rPr lang="en-US" baseline="0" dirty="0" smtClean="0"/>
              <a:t>PIKCCA</a:t>
            </a:r>
          </a:p>
          <a:p>
            <a:pPr eaLnBrk="1" hangingPunct="1"/>
            <a:r>
              <a:rPr lang="en-US" baseline="0" dirty="0" smtClean="0"/>
              <a:t>KRAS</a:t>
            </a:r>
          </a:p>
          <a:p>
            <a:pPr eaLnBrk="1" hangingPunct="1"/>
            <a:endParaRPr lang="en-US" baseline="0" dirty="0" smtClean="0"/>
          </a:p>
          <a:p>
            <a:pPr eaLnBrk="1" hangingPunct="1"/>
            <a:r>
              <a:rPr lang="en-US" baseline="0" dirty="0" smtClean="0"/>
              <a:t>More over,  Not only have KRAS not been targeted in CRC, they predict lack of response to EGFR blockade and convey that secondary resistance we talked about before!</a:t>
            </a:r>
            <a:endParaRPr lang="en-US" dirty="0" smtClean="0"/>
          </a:p>
        </p:txBody>
      </p:sp>
    </p:spTree>
    <p:extLst>
      <p:ext uri="{BB962C8B-B14F-4D97-AF65-F5344CB8AC3E}">
        <p14:creationId xmlns:p14="http://schemas.microsoft.com/office/powerpoint/2010/main" val="22798973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a:t>
            </a:r>
            <a:r>
              <a:rPr lang="en-US" baseline="0" dirty="0" smtClean="0"/>
              <a:t> I like to share some of the insights that we have accumulated at the Ludwig Center over 35 years of cancer research.  Specifically I want to talk about ways to exploit the cancer genome.  When I say exploit, I am largely talking utility beyond basic biological insights but focusing mainly on clinical utility.  By Cancer </a:t>
            </a:r>
          </a:p>
          <a:p>
            <a:r>
              <a:rPr lang="en-US" baseline="0" dirty="0" smtClean="0"/>
              <a:t>Genome, I actually am referring to 3 distinct types of genomic analysis pertinent to cancer. </a:t>
            </a:r>
          </a:p>
          <a:p>
            <a:endParaRPr lang="en-US" baseline="0" dirty="0" smtClean="0"/>
          </a:p>
          <a:p>
            <a:r>
              <a:rPr lang="en-US" baseline="0" dirty="0" smtClean="0"/>
              <a:t>Introduce the three genomes…</a:t>
            </a:r>
          </a:p>
          <a:p>
            <a:endParaRPr lang="en-US" baseline="0" dirty="0" smtClean="0"/>
          </a:p>
          <a:p>
            <a:r>
              <a:rPr lang="en-US" baseline="0" dirty="0" smtClean="0"/>
              <a:t>I talk about these in the order seen hear as the follow the timeline in which both basic discovery and clinical application developed.  Finally I will often use CRC as a model to illustrate points.     </a:t>
            </a:r>
            <a:endParaRPr lang="en-US" dirty="0"/>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58</a:t>
            </a:fld>
            <a:endParaRPr lang="en-US"/>
          </a:p>
        </p:txBody>
      </p:sp>
    </p:spTree>
    <p:extLst>
      <p:ext uri="{BB962C8B-B14F-4D97-AF65-F5344CB8AC3E}">
        <p14:creationId xmlns:p14="http://schemas.microsoft.com/office/powerpoint/2010/main" val="25752398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64BF116D-7A84-43C8-890F-81E10C080173}" type="slidenum">
              <a:rPr lang="en-US" smtClean="0">
                <a:solidFill>
                  <a:prstClr val="black"/>
                </a:solidFill>
              </a:rPr>
              <a:pPr/>
              <a:t>59</a:t>
            </a:fld>
            <a:endParaRPr lang="en-US" smtClean="0">
              <a:solidFill>
                <a:prstClr val="black"/>
              </a:solidFill>
            </a:endParaRPr>
          </a:p>
        </p:txBody>
      </p:sp>
      <p:sp>
        <p:nvSpPr>
          <p:cNvPr id="94211" name="Rectangle 2"/>
          <p:cNvSpPr>
            <a:spLocks noGrp="1" noRot="1" noChangeAspect="1" noChangeArrowheads="1" noTextEdit="1"/>
          </p:cNvSpPr>
          <p:nvPr>
            <p:ph type="sldImg"/>
          </p:nvPr>
        </p:nvSpPr>
        <p:spPr>
          <a:xfrm>
            <a:off x="1182688" y="698500"/>
            <a:ext cx="4645025" cy="3482975"/>
          </a:xfrm>
          <a:ln w="12700" cap="flat"/>
        </p:spPr>
      </p:sp>
      <p:sp>
        <p:nvSpPr>
          <p:cNvPr id="94212" name="Rectangle 3"/>
          <p:cNvSpPr>
            <a:spLocks noGrp="1" noChangeArrowheads="1"/>
          </p:cNvSpPr>
          <p:nvPr>
            <p:ph type="body" idx="1"/>
          </p:nvPr>
        </p:nvSpPr>
        <p:spPr>
          <a:xfrm>
            <a:off x="934720" y="4415790"/>
            <a:ext cx="5140960" cy="4183380"/>
          </a:xfrm>
          <a:noFill/>
          <a:ln/>
        </p:spPr>
        <p:txBody>
          <a:bodyPr lIns="93824" tIns="46913" rIns="93824" bIns="46913"/>
          <a:lstStyle/>
          <a:p>
            <a:r>
              <a:rPr lang="en-US" i="0" dirty="0" smtClean="0"/>
              <a:t>-Tracy</a:t>
            </a:r>
            <a:r>
              <a:rPr lang="en-US" i="0" baseline="0" dirty="0" smtClean="0"/>
              <a:t> is </a:t>
            </a:r>
            <a:r>
              <a:rPr lang="en-US" i="0" dirty="0" smtClean="0"/>
              <a:t>Unit Head of Cell Biology at  Children's Medical Research Institute </a:t>
            </a:r>
            <a:br>
              <a:rPr lang="en-US" i="0" dirty="0" smtClean="0"/>
            </a:br>
            <a:r>
              <a:rPr lang="en-US" i="0" dirty="0" smtClean="0"/>
              <a:t>Associate Professor Sydney Medical School,  Sub-dean of</a:t>
            </a:r>
            <a:r>
              <a:rPr lang="en-US" i="0" baseline="0" dirty="0" smtClean="0"/>
              <a:t> </a:t>
            </a:r>
            <a:r>
              <a:rPr lang="en-US" i="0" dirty="0" smtClean="0"/>
              <a:t>postgraduate research at Sydney Medical School.</a:t>
            </a:r>
          </a:p>
          <a:p>
            <a:r>
              <a:rPr lang="en-US" sz="1200" b="0" i="0" u="none" strike="noStrike" kern="1200" baseline="0" dirty="0" smtClean="0">
                <a:solidFill>
                  <a:schemeClr val="tx1"/>
                </a:solidFill>
                <a:latin typeface="Arial" pitchFamily="34" charset="0"/>
                <a:ea typeface="+mn-ea"/>
                <a:cs typeface="+mn-cs"/>
              </a:rPr>
              <a:t>-The first convincing case of familial adenomatous polyposis was published 130 years ago, and in the first half of this period the disease was primarily described and managed by surgeons and pathologists. Modified from Familial Cancer September 2006, Volume 5, Issue 3, pp 213–220 The history of familial adenomatous polyposis.</a:t>
            </a:r>
          </a:p>
          <a:p>
            <a:r>
              <a:rPr lang="en-US" dirty="0" smtClean="0"/>
              <a:t>-The reported incidence of familial adenomatous polyposis varies from 1 in 7,000 to 1 in 22,000 individuals.</a:t>
            </a:r>
          </a:p>
          <a:p>
            <a:r>
              <a:rPr lang="en-US" dirty="0" smtClean="0"/>
              <a:t>https://ghr.nlm.nih.gov/condition/familial-adenomatous-polyposis#statistics</a:t>
            </a:r>
          </a:p>
          <a:p>
            <a:r>
              <a:rPr lang="en-US" dirty="0" smtClean="0"/>
              <a:t>-The average age of adenoma development is 16 years, whereas the average age of colon cancer is 39 years. </a:t>
            </a:r>
          </a:p>
          <a:p>
            <a:r>
              <a:rPr lang="en-US" dirty="0" smtClean="0"/>
              <a:t>Versus For sporadic colon cancer, the average age at the time of diagnosis for men is </a:t>
            </a:r>
            <a:r>
              <a:rPr lang="en-US" b="1" dirty="0" smtClean="0"/>
              <a:t>68</a:t>
            </a:r>
            <a:r>
              <a:rPr lang="en-US" dirty="0" smtClean="0"/>
              <a:t> and for women is </a:t>
            </a:r>
            <a:r>
              <a:rPr lang="en-US" b="1" dirty="0" smtClean="0"/>
              <a:t>72</a:t>
            </a:r>
            <a:r>
              <a:rPr lang="en-US" dirty="0" smtClean="0"/>
              <a:t>.</a:t>
            </a:r>
          </a:p>
        </p:txBody>
      </p:sp>
    </p:spTree>
    <p:extLst>
      <p:ext uri="{BB962C8B-B14F-4D97-AF65-F5344CB8AC3E}">
        <p14:creationId xmlns:p14="http://schemas.microsoft.com/office/powerpoint/2010/main" val="350218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566FE394-B6AC-4AD9-AAB0-2B4DE92C0131}" type="slidenum">
              <a:rPr lang="en-US"/>
              <a:pPr/>
              <a:t>60</a:t>
            </a:fld>
            <a:endParaRPr lang="en-US"/>
          </a:p>
        </p:txBody>
      </p:sp>
      <p:sp>
        <p:nvSpPr>
          <p:cNvPr id="119811" name="Rectangle 2"/>
          <p:cNvSpPr>
            <a:spLocks noGrp="1" noRot="1" noChangeAspect="1" noChangeArrowheads="1" noTextEdit="1"/>
          </p:cNvSpPr>
          <p:nvPr>
            <p:ph type="sldImg"/>
          </p:nvPr>
        </p:nvSpPr>
        <p:spPr>
          <a:xfrm>
            <a:off x="1182688" y="698500"/>
            <a:ext cx="4645025" cy="3482975"/>
          </a:xfrm>
          <a:ln w="12700" cap="flat"/>
        </p:spPr>
      </p:sp>
      <p:sp>
        <p:nvSpPr>
          <p:cNvPr id="119812" name="Rectangle 3"/>
          <p:cNvSpPr>
            <a:spLocks noGrp="1" noChangeArrowheads="1"/>
          </p:cNvSpPr>
          <p:nvPr>
            <p:ph type="body" idx="1"/>
          </p:nvPr>
        </p:nvSpPr>
        <p:spPr>
          <a:xfrm>
            <a:off x="934720" y="4415790"/>
            <a:ext cx="5140960" cy="4183380"/>
          </a:xfrm>
          <a:noFill/>
          <a:ln/>
        </p:spPr>
        <p:txBody>
          <a:bodyPr lIns="93824" tIns="46913" rIns="93824" bIns="46913"/>
          <a:lstStyle/>
          <a:p>
            <a:pPr eaLnBrk="1" hangingPunct="1"/>
            <a:endParaRPr lang="en-US" smtClean="0"/>
          </a:p>
        </p:txBody>
      </p:sp>
    </p:spTree>
    <p:extLst>
      <p:ext uri="{BB962C8B-B14F-4D97-AF65-F5344CB8AC3E}">
        <p14:creationId xmlns:p14="http://schemas.microsoft.com/office/powerpoint/2010/main" val="37777986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61</a:t>
            </a:fld>
            <a:endParaRPr lang="en-US"/>
          </a:p>
        </p:txBody>
      </p:sp>
    </p:spTree>
    <p:extLst>
      <p:ext uri="{BB962C8B-B14F-4D97-AF65-F5344CB8AC3E}">
        <p14:creationId xmlns:p14="http://schemas.microsoft.com/office/powerpoint/2010/main" val="34072233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a:t>
            </a:r>
            <a:r>
              <a:rPr lang="en-US" baseline="0" dirty="0" smtClean="0"/>
              <a:t> I like to share some of the insights that we have accumulated at the Ludwig Center over 35 years of cancer research.  Specifically I want to talk about ways to exploit the cancer genome.  When I say exploit, I am largely talking utility beyond basic biological insights but focusing mainly on clinical utility.  By Cancer </a:t>
            </a:r>
          </a:p>
          <a:p>
            <a:r>
              <a:rPr lang="en-US" baseline="0" dirty="0" smtClean="0"/>
              <a:t>Genome, I actually am referring to 3 distinct types of genomic analysis pertinent to cancer. </a:t>
            </a:r>
          </a:p>
          <a:p>
            <a:endParaRPr lang="en-US" baseline="0" dirty="0" smtClean="0"/>
          </a:p>
          <a:p>
            <a:r>
              <a:rPr lang="en-US" baseline="0" dirty="0" smtClean="0"/>
              <a:t>Introduce the three genomes…</a:t>
            </a:r>
          </a:p>
          <a:p>
            <a:endParaRPr lang="en-US" baseline="0" dirty="0" smtClean="0"/>
          </a:p>
          <a:p>
            <a:r>
              <a:rPr lang="en-US" baseline="0" dirty="0" smtClean="0"/>
              <a:t>I talk about these in the order seen hear as the follow the timeline in which both basic discovery and clinical application developed.  Finally I will often use CRC as a model to illustrate points.     </a:t>
            </a:r>
            <a:endParaRPr lang="en-US" dirty="0"/>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62</a:t>
            </a:fld>
            <a:endParaRPr lang="en-US"/>
          </a:p>
        </p:txBody>
      </p:sp>
    </p:spTree>
    <p:extLst>
      <p:ext uri="{BB962C8B-B14F-4D97-AF65-F5344CB8AC3E}">
        <p14:creationId xmlns:p14="http://schemas.microsoft.com/office/powerpoint/2010/main" val="484213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4</a:t>
            </a:fld>
            <a:endParaRPr lang="en-US"/>
          </a:p>
        </p:txBody>
      </p:sp>
    </p:spTree>
    <p:extLst>
      <p:ext uri="{BB962C8B-B14F-4D97-AF65-F5344CB8AC3E}">
        <p14:creationId xmlns:p14="http://schemas.microsoft.com/office/powerpoint/2010/main" val="37518656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2868" indent="-232868" defTabSz="914162">
              <a:defRPr/>
            </a:pPr>
            <a:r>
              <a:rPr lang="en-US" dirty="0" smtClean="0"/>
              <a:t>APC     	8529       	0.250000</a:t>
            </a:r>
            <a:r>
              <a:rPr lang="en-US" baseline="0" dirty="0" smtClean="0"/>
              <a:t> Tracy Bryan university of Sydney</a:t>
            </a:r>
            <a:endParaRPr lang="en-US" dirty="0" smtClean="0"/>
          </a:p>
          <a:p>
            <a:pPr marL="232868" indent="-232868"/>
            <a:r>
              <a:rPr lang="en-US" dirty="0" smtClean="0"/>
              <a:t>Each line is two orders of magnitude</a:t>
            </a:r>
          </a:p>
          <a:p>
            <a:pPr marL="232868" indent="-232868"/>
            <a:r>
              <a:rPr lang="en-US" dirty="0" smtClean="0"/>
              <a:t>RAS    	 16 		50.000000</a:t>
            </a:r>
          </a:p>
          <a:p>
            <a:pPr marL="232868" indent="-232868"/>
            <a:r>
              <a:rPr lang="en-US" dirty="0" smtClean="0"/>
              <a:t>P53     	1179     	21.204411</a:t>
            </a:r>
          </a:p>
          <a:p>
            <a:pPr marL="232868" indent="-232868"/>
            <a:r>
              <a:rPr lang="en-US" dirty="0" smtClean="0"/>
              <a:t>APC     	8529       	0.250000</a:t>
            </a:r>
          </a:p>
          <a:p>
            <a:pPr marL="232868" indent="-232868"/>
            <a:r>
              <a:rPr lang="en-US" dirty="0" smtClean="0"/>
              <a:t>PIK3CA 	24000       	0.020000</a:t>
            </a:r>
          </a:p>
          <a:p>
            <a:pPr marL="232868" indent="-232868"/>
            <a:r>
              <a:rPr lang="en-US" dirty="0" err="1" smtClean="0"/>
              <a:t>Exome</a:t>
            </a:r>
            <a:r>
              <a:rPr lang="en-US" dirty="0" smtClean="0"/>
              <a:t>  	21,000,000      0.010000</a:t>
            </a:r>
          </a:p>
          <a:p>
            <a:pPr marL="232868" indent="-232868"/>
            <a:r>
              <a:rPr lang="en-US" dirty="0" smtClean="0"/>
              <a:t>NGS </a:t>
            </a:r>
            <a:r>
              <a:rPr lang="en-US" dirty="0" err="1" smtClean="0"/>
              <a:t>Exome</a:t>
            </a:r>
            <a:r>
              <a:rPr lang="en-US" dirty="0" smtClean="0"/>
              <a:t>	38,000,000       0.000040</a:t>
            </a:r>
          </a:p>
          <a:p>
            <a:pPr marL="232868" indent="-232868"/>
            <a:r>
              <a:rPr lang="en-US" dirty="0" smtClean="0"/>
              <a:t>NGS Genome 3,000,000,000       0.000000035</a:t>
            </a:r>
            <a:endParaRPr lang="en-US" dirty="0"/>
          </a:p>
        </p:txBody>
      </p:sp>
      <p:sp>
        <p:nvSpPr>
          <p:cNvPr id="4" name="Slide Number Placeholder 3"/>
          <p:cNvSpPr>
            <a:spLocks noGrp="1"/>
          </p:cNvSpPr>
          <p:nvPr>
            <p:ph type="sldNum" sz="quarter" idx="10"/>
          </p:nvPr>
        </p:nvSpPr>
        <p:spPr/>
        <p:txBody>
          <a:bodyPr/>
          <a:lstStyle/>
          <a:p>
            <a:pPr>
              <a:defRPr/>
            </a:pPr>
            <a:fld id="{CA8903E2-E000-4241-BF2A-03E3C9E39FC5}" type="slidenum">
              <a:rPr lang="en-US" smtClean="0"/>
              <a:pPr>
                <a:defRPr/>
              </a:pPr>
              <a:t>63</a:t>
            </a:fld>
            <a:endParaRPr lang="en-US"/>
          </a:p>
        </p:txBody>
      </p:sp>
    </p:spTree>
    <p:extLst>
      <p:ext uri="{BB962C8B-B14F-4D97-AF65-F5344CB8AC3E}">
        <p14:creationId xmlns:p14="http://schemas.microsoft.com/office/powerpoint/2010/main" val="34995414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64</a:t>
            </a:fld>
            <a:endParaRPr lang="en-US"/>
          </a:p>
        </p:txBody>
      </p:sp>
    </p:spTree>
    <p:extLst>
      <p:ext uri="{BB962C8B-B14F-4D97-AF65-F5344CB8AC3E}">
        <p14:creationId xmlns:p14="http://schemas.microsoft.com/office/powerpoint/2010/main" val="39441039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65</a:t>
            </a:fld>
            <a:endParaRPr lang="en-US"/>
          </a:p>
        </p:txBody>
      </p:sp>
    </p:spTree>
    <p:extLst>
      <p:ext uri="{BB962C8B-B14F-4D97-AF65-F5344CB8AC3E}">
        <p14:creationId xmlns:p14="http://schemas.microsoft.com/office/powerpoint/2010/main" val="18142136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Ipilimumab (trade name </a:t>
            </a:r>
            <a:r>
              <a:rPr lang="en-US" dirty="0" err="1" smtClean="0"/>
              <a:t>Yervoy</a:t>
            </a:r>
            <a:r>
              <a:rPr lang="en-US" dirty="0" smtClean="0"/>
              <a:t>, Bristol-Myers Squibb) is a monoclonal antibody that works to activate the immune system by targeting CTLA-4, a protein receptor that downregulates the immune system.  Ipilimumab was approved by the U.S. FDA in 2011 for the treatment of melanoma, a type of skin cancer.[5][6]</a:t>
            </a:r>
          </a:p>
          <a:p>
            <a:endParaRPr lang="en-US" dirty="0" smtClean="0"/>
          </a:p>
          <a:p>
            <a:r>
              <a:rPr lang="en-US" dirty="0" err="1" smtClean="0"/>
              <a:t>Pembrolizumab</a:t>
            </a:r>
            <a:r>
              <a:rPr lang="en-US" dirty="0" smtClean="0"/>
              <a:t> (</a:t>
            </a:r>
            <a:r>
              <a:rPr lang="en-US" dirty="0" err="1" smtClean="0"/>
              <a:t>Keytruda</a:t>
            </a:r>
            <a:r>
              <a:rPr lang="en-US" dirty="0" smtClean="0"/>
              <a:t>, Merck) had been granted breakthrough therapy, priority review, and orphan drug status. It was the first agent blocking the PD-1 cellular pathway to secure U.S. approval.</a:t>
            </a:r>
          </a:p>
          <a:p>
            <a:endParaRPr lang="en-US" dirty="0" smtClean="0"/>
          </a:p>
          <a:p>
            <a:r>
              <a:rPr lang="en-US" dirty="0" smtClean="0"/>
              <a:t>On December 22, 2014, the FDA approved </a:t>
            </a:r>
            <a:r>
              <a:rPr lang="en-US" dirty="0" err="1" smtClean="0"/>
              <a:t>nivolumab</a:t>
            </a:r>
            <a:r>
              <a:rPr lang="en-US" dirty="0" smtClean="0"/>
              <a:t>  (</a:t>
            </a:r>
            <a:r>
              <a:rPr lang="en-US" dirty="0" err="1" smtClean="0"/>
              <a:t>Opdivo</a:t>
            </a:r>
            <a:r>
              <a:rPr lang="en-US" dirty="0" smtClean="0"/>
              <a:t>, Bristol-Myers Squibb) for advanced melanoma.</a:t>
            </a:r>
            <a:r>
              <a:rPr lang="en-US" baseline="30000" dirty="0" smtClean="0">
                <a:hlinkClick r:id="rId3"/>
              </a:rPr>
              <a:t>12</a:t>
            </a:r>
            <a:r>
              <a:rPr lang="en-US" dirty="0" smtClean="0"/>
              <a:t> In March 2015, the agency added treatment of advanced squamous NSCLC to </a:t>
            </a:r>
            <a:r>
              <a:rPr lang="en-US" dirty="0" err="1" smtClean="0"/>
              <a:t>nivolumab’s</a:t>
            </a:r>
            <a:r>
              <a:rPr lang="en-US" dirty="0" smtClean="0"/>
              <a:t> indications, based on a gain of 3.2 months in OS compared with docetaxel among 272 patients.</a:t>
            </a:r>
            <a:r>
              <a:rPr lang="en-US" baseline="30000" dirty="0" smtClean="0">
                <a:hlinkClick r:id="rId4"/>
              </a:rPr>
              <a:t>1</a:t>
            </a:r>
            <a:endParaRPr lang="en-US" dirty="0"/>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66</a:t>
            </a:fld>
            <a:endParaRPr lang="en-US"/>
          </a:p>
        </p:txBody>
      </p:sp>
    </p:spTree>
    <p:extLst>
      <p:ext uri="{BB962C8B-B14F-4D97-AF65-F5344CB8AC3E}">
        <p14:creationId xmlns:p14="http://schemas.microsoft.com/office/powerpoint/2010/main" val="8182477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67</a:t>
            </a:fld>
            <a:endParaRPr lang="en-US"/>
          </a:p>
        </p:txBody>
      </p:sp>
    </p:spTree>
    <p:extLst>
      <p:ext uri="{BB962C8B-B14F-4D97-AF65-F5344CB8AC3E}">
        <p14:creationId xmlns:p14="http://schemas.microsoft.com/office/powerpoint/2010/main" val="36298270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Phase 2 study with primary endpoint being immune-related objective response rate and PFS at 20 weeks.</a:t>
            </a:r>
          </a:p>
          <a:p>
            <a:endParaRPr lang="en-US" dirty="0" smtClean="0"/>
          </a:p>
          <a:p>
            <a:r>
              <a:rPr lang="en-US" dirty="0" smtClean="0"/>
              <a:t>Patients</a:t>
            </a:r>
            <a:r>
              <a:rPr lang="en-US" baseline="0" dirty="0" smtClean="0"/>
              <a:t> had treatment refractory progressive disease</a:t>
            </a:r>
          </a:p>
          <a:p>
            <a:endParaRPr lang="en-US" baseline="0" dirty="0" smtClean="0"/>
          </a:p>
          <a:p>
            <a:r>
              <a:rPr lang="en-US" baseline="0" dirty="0" smtClean="0"/>
              <a:t>CRC MSI n=11, CDC MSS n=22, </a:t>
            </a:r>
            <a:r>
              <a:rPr lang="en-US" baseline="0" dirty="0" err="1" smtClean="0"/>
              <a:t>nonCRC</a:t>
            </a:r>
            <a:r>
              <a:rPr lang="en-US" baseline="0" dirty="0" smtClean="0"/>
              <a:t> n=11</a:t>
            </a:r>
          </a:p>
          <a:p>
            <a:r>
              <a:rPr lang="en-US" baseline="0" dirty="0" smtClean="0"/>
              <a:t>MSI had a mean of 1782 mutations whereas MSS had a mean of 73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68</a:t>
            </a:fld>
            <a:endParaRPr lang="en-US"/>
          </a:p>
        </p:txBody>
      </p:sp>
    </p:spTree>
    <p:extLst>
      <p:ext uri="{BB962C8B-B14F-4D97-AF65-F5344CB8AC3E}">
        <p14:creationId xmlns:p14="http://schemas.microsoft.com/office/powerpoint/2010/main" val="18905761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A8903E2-E000-4241-BF2A-03E3C9E39FC5}" type="slidenum">
              <a:rPr lang="en-US" smtClean="0"/>
              <a:pPr>
                <a:defRPr/>
              </a:pPr>
              <a:t>69</a:t>
            </a:fld>
            <a:endParaRPr lang="en-US"/>
          </a:p>
        </p:txBody>
      </p:sp>
    </p:spTree>
    <p:extLst>
      <p:ext uri="{BB962C8B-B14F-4D97-AF65-F5344CB8AC3E}">
        <p14:creationId xmlns:p14="http://schemas.microsoft.com/office/powerpoint/2010/main" val="14118500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A8903E2-E000-4241-BF2A-03E3C9E39FC5}" type="slidenum">
              <a:rPr lang="en-US" smtClean="0"/>
              <a:pPr>
                <a:defRPr/>
              </a:pPr>
              <a:t>70</a:t>
            </a:fld>
            <a:endParaRPr lang="en-US"/>
          </a:p>
        </p:txBody>
      </p:sp>
    </p:spTree>
    <p:extLst>
      <p:ext uri="{BB962C8B-B14F-4D97-AF65-F5344CB8AC3E}">
        <p14:creationId xmlns:p14="http://schemas.microsoft.com/office/powerpoint/2010/main" val="37029888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can see here most</a:t>
            </a:r>
            <a:r>
              <a:rPr lang="en-US" baseline="0" dirty="0" smtClean="0"/>
              <a:t> patients are still alive at 3 years</a:t>
            </a:r>
          </a:p>
          <a:p>
            <a:endParaRPr lang="en-US" baseline="0" dirty="0" smtClean="0"/>
          </a:p>
          <a:p>
            <a:pPr marL="571500" indent="-571500">
              <a:buFont typeface="Arial" panose="020B0604020202020204" pitchFamily="34" charset="0"/>
              <a:buChar char="•"/>
            </a:pPr>
            <a:r>
              <a:rPr lang="en-US" sz="1200" dirty="0" smtClean="0">
                <a:solidFill>
                  <a:schemeClr val="tx1"/>
                </a:solidFill>
                <a:latin typeface="Arial" panose="020B0604020202020204" pitchFamily="34" charset="0"/>
                <a:cs typeface="Arial" panose="020B0604020202020204" pitchFamily="34" charset="0"/>
              </a:rPr>
              <a:t>86 Consecutive Patients</a:t>
            </a:r>
          </a:p>
          <a:p>
            <a:pPr marL="571500" indent="-571500">
              <a:buFont typeface="Arial" panose="020B0604020202020204" pitchFamily="34" charset="0"/>
              <a:buChar char="•"/>
            </a:pPr>
            <a:r>
              <a:rPr lang="en-US" sz="1200" dirty="0" smtClean="0">
                <a:solidFill>
                  <a:schemeClr val="tx1"/>
                </a:solidFill>
                <a:latin typeface="Arial" panose="020B0604020202020204" pitchFamily="34" charset="0"/>
                <a:cs typeface="Arial" panose="020B0604020202020204" pitchFamily="34" charset="0"/>
              </a:rPr>
              <a:t>12 Different Tumor Types</a:t>
            </a:r>
          </a:p>
          <a:p>
            <a:pPr marL="571500" indent="-571500">
              <a:buFont typeface="Arial" panose="020B0604020202020204" pitchFamily="34" charset="0"/>
              <a:buChar char="•"/>
            </a:pPr>
            <a:r>
              <a:rPr lang="en-US" sz="1200" dirty="0" smtClean="0">
                <a:solidFill>
                  <a:schemeClr val="tx1"/>
                </a:solidFill>
                <a:latin typeface="Arial" panose="020B0604020202020204" pitchFamily="34" charset="0"/>
                <a:cs typeface="Arial" panose="020B0604020202020204" pitchFamily="34" charset="0"/>
              </a:rPr>
              <a:t>Mismatch Repair Deficient</a:t>
            </a:r>
          </a:p>
          <a:p>
            <a:pPr marL="571500" indent="-571500">
              <a:buFont typeface="Arial" panose="020B0604020202020204" pitchFamily="34" charset="0"/>
              <a:buChar char="•"/>
            </a:pPr>
            <a:r>
              <a:rPr lang="en-US" sz="1200" dirty="0" smtClean="0">
                <a:solidFill>
                  <a:schemeClr val="tx1"/>
                </a:solidFill>
                <a:latin typeface="Arial" panose="020B0604020202020204" pitchFamily="34" charset="0"/>
                <a:cs typeface="Arial" panose="020B0604020202020204" pitchFamily="34" charset="0"/>
              </a:rPr>
              <a:t>Progressive Disease</a:t>
            </a:r>
          </a:p>
          <a:p>
            <a:pPr marL="571500" indent="-571500">
              <a:buFont typeface="Arial" panose="020B0604020202020204" pitchFamily="34" charset="0"/>
              <a:buChar char="•"/>
            </a:pPr>
            <a:endParaRPr lang="en-US" sz="1200"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smtClean="0"/>
              <a:t>All patients had PCR or </a:t>
            </a:r>
            <a:r>
              <a:rPr lang="en-US" dirty="0" err="1" smtClean="0"/>
              <a:t>immunohistochemisitry</a:t>
            </a:r>
            <a:r>
              <a:rPr lang="en-US" dirty="0" smtClean="0"/>
              <a:t> (MLH1, MSH2, MSH6 and</a:t>
            </a:r>
          </a:p>
          <a:p>
            <a:pPr marL="171450" indent="-171450">
              <a:buFont typeface="Arial" panose="020B0604020202020204" pitchFamily="34" charset="0"/>
              <a:buChar char="•"/>
            </a:pPr>
            <a:r>
              <a:rPr lang="en-US" dirty="0" smtClean="0"/>
              <a:t>PMS2) evidence for Mismatch</a:t>
            </a:r>
            <a:r>
              <a:rPr lang="en-US" baseline="0" dirty="0" smtClean="0"/>
              <a:t> Repair Deficiency</a:t>
            </a:r>
          </a:p>
          <a:p>
            <a:pPr marL="171450" indent="-171450">
              <a:buFont typeface="Arial" panose="020B0604020202020204" pitchFamily="34" charset="0"/>
              <a:buChar char="•"/>
            </a:pPr>
            <a:r>
              <a:rPr lang="en-US" baseline="0" dirty="0" smtClean="0"/>
              <a:t>All patients had received at least one prior treatment and had </a:t>
            </a:r>
            <a:r>
              <a:rPr lang="en-US" baseline="0" dirty="0" err="1" smtClean="0"/>
              <a:t>evidenc</a:t>
            </a:r>
            <a:r>
              <a:rPr lang="en-US" baseline="0" dirty="0" smtClean="0"/>
              <a:t> </a:t>
            </a:r>
            <a:r>
              <a:rPr lang="en-US" baseline="0" dirty="0" err="1" smtClean="0"/>
              <a:t>eof</a:t>
            </a:r>
            <a:r>
              <a:rPr lang="en-US" baseline="0" dirty="0" smtClean="0"/>
              <a:t> progression at time of enrollment</a:t>
            </a:r>
          </a:p>
          <a:p>
            <a:pPr marL="171450" indent="-171450">
              <a:buFont typeface="Arial" panose="020B0604020202020204" pitchFamily="34" charset="0"/>
              <a:buChar char="•"/>
            </a:pPr>
            <a:r>
              <a:rPr lang="en-US" baseline="0" dirty="0" smtClean="0"/>
              <a:t>48% of the patients had germline mutation in MMR genes suggestive of Lynch syndrome</a:t>
            </a:r>
            <a:endParaRPr lang="en-US" dirty="0" smtClean="0"/>
          </a:p>
          <a:p>
            <a:pPr marL="571500" indent="-571500">
              <a:buFont typeface="Arial" panose="020B0604020202020204" pitchFamily="34" charset="0"/>
              <a:buChar char="•"/>
            </a:pPr>
            <a:endParaRPr lang="en-US" sz="1200" dirty="0" smtClean="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71</a:t>
            </a:fld>
            <a:endParaRPr lang="en-US"/>
          </a:p>
        </p:txBody>
      </p:sp>
    </p:spTree>
    <p:extLst>
      <p:ext uri="{BB962C8B-B14F-4D97-AF65-F5344CB8AC3E}">
        <p14:creationId xmlns:p14="http://schemas.microsoft.com/office/powerpoint/2010/main" val="35663161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571500">
              <a:buFont typeface="Arial" panose="020B0604020202020204" pitchFamily="34" charset="0"/>
              <a:buChar char="•"/>
            </a:pPr>
            <a:r>
              <a:rPr lang="en-US" sz="1200" dirty="0" smtClean="0">
                <a:solidFill>
                  <a:schemeClr val="tx1"/>
                </a:solidFill>
                <a:latin typeface="Arial" panose="020B0604020202020204" pitchFamily="34" charset="0"/>
                <a:cs typeface="Arial" panose="020B0604020202020204" pitchFamily="34" charset="0"/>
              </a:rPr>
              <a:t>86 Consecutive Patients</a:t>
            </a:r>
          </a:p>
          <a:p>
            <a:pPr marL="571500" indent="-571500">
              <a:buFont typeface="Arial" panose="020B0604020202020204" pitchFamily="34" charset="0"/>
              <a:buChar char="•"/>
            </a:pPr>
            <a:r>
              <a:rPr lang="en-US" sz="1200" dirty="0" smtClean="0">
                <a:solidFill>
                  <a:schemeClr val="tx1"/>
                </a:solidFill>
                <a:latin typeface="Arial" panose="020B0604020202020204" pitchFamily="34" charset="0"/>
                <a:cs typeface="Arial" panose="020B0604020202020204" pitchFamily="34" charset="0"/>
              </a:rPr>
              <a:t>12 Different Tumor Types</a:t>
            </a:r>
          </a:p>
          <a:p>
            <a:pPr marL="571500" indent="-571500">
              <a:buFont typeface="Arial" panose="020B0604020202020204" pitchFamily="34" charset="0"/>
              <a:buChar char="•"/>
            </a:pPr>
            <a:r>
              <a:rPr lang="en-US" sz="1200" dirty="0" smtClean="0">
                <a:solidFill>
                  <a:schemeClr val="tx1"/>
                </a:solidFill>
                <a:latin typeface="Arial" panose="020B0604020202020204" pitchFamily="34" charset="0"/>
                <a:cs typeface="Arial" panose="020B0604020202020204" pitchFamily="34" charset="0"/>
              </a:rPr>
              <a:t>Mismatch Repair Deficient</a:t>
            </a:r>
          </a:p>
          <a:p>
            <a:pPr marL="571500" indent="-571500">
              <a:buFont typeface="Arial" panose="020B0604020202020204" pitchFamily="34" charset="0"/>
              <a:buChar char="•"/>
            </a:pPr>
            <a:r>
              <a:rPr lang="en-US" sz="1200" dirty="0" smtClean="0">
                <a:solidFill>
                  <a:schemeClr val="tx1"/>
                </a:solidFill>
                <a:latin typeface="Arial" panose="020B0604020202020204" pitchFamily="34" charset="0"/>
                <a:cs typeface="Arial" panose="020B0604020202020204" pitchFamily="34" charset="0"/>
              </a:rPr>
              <a:t>Progressive Disease</a:t>
            </a:r>
          </a:p>
          <a:p>
            <a:pPr marL="0" indent="0" algn="l">
              <a:buFont typeface="Arial" panose="020B0604020202020204" pitchFamily="34" charset="0"/>
              <a:buNone/>
            </a:pPr>
            <a:endParaRPr lang="en-US" sz="1200" dirty="0" smtClean="0">
              <a:latin typeface="Arial" panose="020B0604020202020204" pitchFamily="34" charset="0"/>
            </a:endParaRPr>
          </a:p>
          <a:p>
            <a:pPr marL="285750" indent="-285750" algn="l">
              <a:buFont typeface="Arial" panose="020B0604020202020204" pitchFamily="34" charset="0"/>
              <a:buChar char="•"/>
            </a:pPr>
            <a:r>
              <a:rPr lang="en-US" sz="1200" dirty="0" smtClean="0">
                <a:latin typeface="Arial" panose="020B0604020202020204" pitchFamily="34" charset="0"/>
              </a:rPr>
              <a:t>53% objective response rate </a:t>
            </a:r>
          </a:p>
          <a:p>
            <a:pPr marL="285750" indent="-285750" algn="l">
              <a:buFont typeface="Arial" panose="020B0604020202020204" pitchFamily="34" charset="0"/>
              <a:buChar char="•"/>
            </a:pPr>
            <a:r>
              <a:rPr lang="en-US" sz="1200" dirty="0" smtClean="0">
                <a:latin typeface="Arial" panose="020B0604020202020204" pitchFamily="34" charset="0"/>
              </a:rPr>
              <a:t>21% complete response rate</a:t>
            </a:r>
          </a:p>
          <a:p>
            <a:pPr marL="285750" indent="-285750" algn="l">
              <a:buFont typeface="Arial" panose="020B0604020202020204" pitchFamily="34" charset="0"/>
              <a:buChar char="•"/>
            </a:pPr>
            <a:r>
              <a:rPr lang="en-US" sz="1200" dirty="0" smtClean="0">
                <a:latin typeface="Arial" panose="020B0604020202020204" pitchFamily="34" charset="0"/>
              </a:rPr>
              <a:t>Median OS never reached</a:t>
            </a:r>
          </a:p>
          <a:p>
            <a:pPr marL="285750" indent="-285750" algn="l">
              <a:buFont typeface="Arial" panose="020B0604020202020204" pitchFamily="34" charset="0"/>
              <a:buChar char="•"/>
            </a:pPr>
            <a:r>
              <a:rPr lang="en-US" sz="1200" dirty="0" smtClean="0">
                <a:latin typeface="Arial" panose="020B0604020202020204" pitchFamily="34" charset="0"/>
              </a:rPr>
              <a:t>Median PFS never reached</a:t>
            </a:r>
          </a:p>
          <a:p>
            <a:pPr marL="285750" indent="-285750" algn="l">
              <a:buFont typeface="Arial" panose="020B0604020202020204" pitchFamily="34" charset="0"/>
              <a:buChar char="•"/>
            </a:pPr>
            <a:endParaRPr lang="en-US" sz="1200" dirty="0" smtClean="0">
              <a:latin typeface="Arial" panose="020B0604020202020204" pitchFamily="34" charset="0"/>
            </a:endParaRPr>
          </a:p>
          <a:p>
            <a:pPr marL="171450" indent="-171450">
              <a:buFont typeface="Arial" panose="020B0604020202020204" pitchFamily="34" charset="0"/>
              <a:buChar char="•"/>
            </a:pPr>
            <a:r>
              <a:rPr lang="en-US" dirty="0" smtClean="0"/>
              <a:t>All patients had PCR or </a:t>
            </a:r>
            <a:r>
              <a:rPr lang="en-US" dirty="0" err="1" smtClean="0"/>
              <a:t>immunohistochemisitry</a:t>
            </a:r>
            <a:r>
              <a:rPr lang="en-US" dirty="0" smtClean="0"/>
              <a:t> (MLH1, MSH2, MSH6 and</a:t>
            </a:r>
          </a:p>
          <a:p>
            <a:pPr marL="171450" indent="-171450">
              <a:buFont typeface="Arial" panose="020B0604020202020204" pitchFamily="34" charset="0"/>
              <a:buChar char="•"/>
            </a:pPr>
            <a:r>
              <a:rPr lang="en-US" dirty="0" smtClean="0"/>
              <a:t>PMS2) evidence for Mismatch</a:t>
            </a:r>
            <a:r>
              <a:rPr lang="en-US" baseline="0" dirty="0" smtClean="0"/>
              <a:t> Repair Deficiency</a:t>
            </a:r>
          </a:p>
          <a:p>
            <a:pPr marL="171450" indent="-171450">
              <a:buFont typeface="Arial" panose="020B0604020202020204" pitchFamily="34" charset="0"/>
              <a:buChar char="•"/>
            </a:pPr>
            <a:r>
              <a:rPr lang="en-US" baseline="0" dirty="0" smtClean="0"/>
              <a:t>All patients had received at least one prior treatment and had </a:t>
            </a:r>
            <a:r>
              <a:rPr lang="en-US" baseline="0" dirty="0" err="1" smtClean="0"/>
              <a:t>evidenc</a:t>
            </a:r>
            <a:r>
              <a:rPr lang="en-US" baseline="0" dirty="0" smtClean="0"/>
              <a:t> </a:t>
            </a:r>
            <a:r>
              <a:rPr lang="en-US" baseline="0" dirty="0" err="1" smtClean="0"/>
              <a:t>eof</a:t>
            </a:r>
            <a:r>
              <a:rPr lang="en-US" baseline="0" dirty="0" smtClean="0"/>
              <a:t> progression at time of enrollment</a:t>
            </a:r>
          </a:p>
          <a:p>
            <a:pPr marL="171450" indent="-171450">
              <a:buFont typeface="Arial" panose="020B0604020202020204" pitchFamily="34" charset="0"/>
              <a:buChar char="•"/>
            </a:pPr>
            <a:r>
              <a:rPr lang="en-US" baseline="0" dirty="0" smtClean="0"/>
              <a:t>48% of the patients had germline mutation in MMR genes suggestive of Lynch syndrome</a:t>
            </a:r>
            <a:endParaRPr lang="en-US" dirty="0" smtClean="0"/>
          </a:p>
          <a:p>
            <a:pPr marL="285750" indent="-285750" algn="l">
              <a:buFont typeface="Arial" panose="020B0604020202020204" pitchFamily="34" charset="0"/>
              <a:buChar char="•"/>
            </a:pPr>
            <a:endParaRPr lang="en-US" sz="1200" dirty="0" smtClean="0">
              <a:latin typeface="Arial" panose="020B0604020202020204" pitchFamily="34" charset="0"/>
            </a:endParaRPr>
          </a:p>
          <a:p>
            <a:pPr algn="l"/>
            <a:endParaRPr lang="en-US" dirty="0"/>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72</a:t>
            </a:fld>
            <a:endParaRPr lang="en-US"/>
          </a:p>
        </p:txBody>
      </p:sp>
    </p:spTree>
    <p:extLst>
      <p:ext uri="{BB962C8B-B14F-4D97-AF65-F5344CB8AC3E}">
        <p14:creationId xmlns:p14="http://schemas.microsoft.com/office/powerpoint/2010/main" val="4106284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E762C8-6998-4862-BF23-67DD8507BB15}" type="slidenum">
              <a:rPr lang="en-US"/>
              <a:pPr/>
              <a:t>5</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xfrm>
            <a:off x="934721" y="4415790"/>
            <a:ext cx="5140960" cy="4183380"/>
          </a:xfrm>
        </p:spPr>
        <p:txBody>
          <a:bodyPr/>
          <a:lstStyle/>
          <a:p>
            <a:endParaRPr lang="en-US" b="1" dirty="0"/>
          </a:p>
        </p:txBody>
      </p:sp>
    </p:spTree>
    <p:extLst>
      <p:ext uri="{BB962C8B-B14F-4D97-AF65-F5344CB8AC3E}">
        <p14:creationId xmlns:p14="http://schemas.microsoft.com/office/powerpoint/2010/main" val="25072758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Many movies have portrayed</a:t>
            </a:r>
            <a:r>
              <a:rPr lang="en-US" baseline="0" dirty="0" smtClean="0"/>
              <a:t> the future of medicine, Take for example the famed tricorder from Star Trek.  Here we see images from the 2013 Science fiction movie Elysium starring Matt Damon and Jodie Foster.  In this movie, we see a future where the elite class live disease-free due to daily health scans that detect problems when they are easily cured.  No movie or person can claim to predict the future of medicine for they will surely do a lousy job.  However, there are certain things that will almost certainly be true.  One is that Preventive medicine will play a major role and two in the case of cancer, they will wonder why we focused so much effort on therapy rather than prevention.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We are challenging you to deliver the future now!</a:t>
            </a:r>
          </a:p>
          <a:p>
            <a:endParaRPr lang="en-US" dirty="0"/>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73</a:t>
            </a:fld>
            <a:endParaRPr lang="en-US"/>
          </a:p>
        </p:txBody>
      </p:sp>
    </p:spTree>
    <p:extLst>
      <p:ext uri="{BB962C8B-B14F-4D97-AF65-F5344CB8AC3E}">
        <p14:creationId xmlns:p14="http://schemas.microsoft.com/office/powerpoint/2010/main" val="15371133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74</a:t>
            </a:fld>
            <a:endParaRPr lang="en-US"/>
          </a:p>
        </p:txBody>
      </p:sp>
    </p:spTree>
    <p:extLst>
      <p:ext uri="{BB962C8B-B14F-4D97-AF65-F5344CB8AC3E}">
        <p14:creationId xmlns:p14="http://schemas.microsoft.com/office/powerpoint/2010/main" val="3998069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75</a:t>
            </a:fld>
            <a:endParaRPr lang="en-US"/>
          </a:p>
        </p:txBody>
      </p:sp>
    </p:spTree>
    <p:extLst>
      <p:ext uri="{BB962C8B-B14F-4D97-AF65-F5344CB8AC3E}">
        <p14:creationId xmlns:p14="http://schemas.microsoft.com/office/powerpoint/2010/main" val="19029960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 exposure to </a:t>
            </a:r>
            <a:r>
              <a:rPr lang="en-US" baseline="0" dirty="0" smtClean="0"/>
              <a:t>tobacco and Lung cancer as successful examples of prevention and signatures and lead way into AA.</a:t>
            </a:r>
          </a:p>
          <a:p>
            <a:endParaRPr lang="en-US" baseline="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HPV Vaccines: Virtually all (99.7%) cervical cancers are caused by persistent infection with high-risk type of human </a:t>
            </a:r>
            <a:r>
              <a:rPr lang="en-US" dirty="0" err="1" smtClean="0"/>
              <a:t>papilomavirus</a:t>
            </a:r>
            <a:r>
              <a:rPr lang="en-US" dirty="0" smtClean="0"/>
              <a:t> (HPV). Two FDA-approved vaccines (Gardasil and </a:t>
            </a:r>
            <a:r>
              <a:rPr lang="en-US" dirty="0" err="1" smtClean="0"/>
              <a:t>Cervarix</a:t>
            </a:r>
            <a:r>
              <a:rPr lang="en-US" dirty="0" smtClean="0"/>
              <a:t>) are currently in use.</a:t>
            </a:r>
          </a:p>
          <a:p>
            <a:endParaRPr lang="en-US" dirty="0"/>
          </a:p>
        </p:txBody>
      </p:sp>
      <p:sp>
        <p:nvSpPr>
          <p:cNvPr id="4" name="Slide Number Placeholder 3"/>
          <p:cNvSpPr>
            <a:spLocks noGrp="1"/>
          </p:cNvSpPr>
          <p:nvPr>
            <p:ph type="sldNum" sz="quarter" idx="10"/>
          </p:nvPr>
        </p:nvSpPr>
        <p:spPr/>
        <p:txBody>
          <a:bodyPr/>
          <a:lstStyle/>
          <a:p>
            <a:pPr>
              <a:defRPr/>
            </a:pPr>
            <a:fld id="{CA8903E2-E000-4241-BF2A-03E3C9E39FC5}" type="slidenum">
              <a:rPr lang="en-US" smtClean="0"/>
              <a:pPr>
                <a:defRPr/>
              </a:pPr>
              <a:t>76</a:t>
            </a:fld>
            <a:endParaRPr lang="en-US"/>
          </a:p>
        </p:txBody>
      </p:sp>
    </p:spTree>
    <p:extLst>
      <p:ext uri="{BB962C8B-B14F-4D97-AF65-F5344CB8AC3E}">
        <p14:creationId xmlns:p14="http://schemas.microsoft.com/office/powerpoint/2010/main" val="34271240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77</a:t>
            </a:fld>
            <a:endParaRPr lang="en-US"/>
          </a:p>
        </p:txBody>
      </p:sp>
    </p:spTree>
    <p:extLst>
      <p:ext uri="{BB962C8B-B14F-4D97-AF65-F5344CB8AC3E}">
        <p14:creationId xmlns:p14="http://schemas.microsoft.com/office/powerpoint/2010/main" val="6684579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78</a:t>
            </a:fld>
            <a:endParaRPr lang="en-US"/>
          </a:p>
        </p:txBody>
      </p:sp>
    </p:spTree>
    <p:extLst>
      <p:ext uri="{BB962C8B-B14F-4D97-AF65-F5344CB8AC3E}">
        <p14:creationId xmlns:p14="http://schemas.microsoft.com/office/powerpoint/2010/main" val="38813245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a:t>
            </a:r>
            <a:r>
              <a:rPr lang="en-US" baseline="0" dirty="0" smtClean="0"/>
              <a:t> I like to share some of the insights that we have accumulated at the Ludwig Center over 35 years of cancer research.  Specifically I want to talk about ways to exploit the cancer genome.  When I say exploit, I am largely talking utility beyond basic biological insights but focusing mainly on clinical utility.  By Cancer </a:t>
            </a:r>
          </a:p>
          <a:p>
            <a:r>
              <a:rPr lang="en-US" baseline="0" dirty="0" smtClean="0"/>
              <a:t>Genome, I actually am referring to 3 distinct types of genomic analysis pertinent to cancer. </a:t>
            </a:r>
          </a:p>
          <a:p>
            <a:endParaRPr lang="en-US" baseline="0" dirty="0" smtClean="0"/>
          </a:p>
          <a:p>
            <a:r>
              <a:rPr lang="en-US" baseline="0" dirty="0" smtClean="0"/>
              <a:t>Introduce the three genomes…</a:t>
            </a:r>
          </a:p>
          <a:p>
            <a:endParaRPr lang="en-US" baseline="0" dirty="0" smtClean="0"/>
          </a:p>
          <a:p>
            <a:r>
              <a:rPr lang="en-US" baseline="0" dirty="0" smtClean="0"/>
              <a:t>I talk about these in the order seen hear as the follow the timeline in which both basic discovery and clinical application developed.  Finally I will often use CRC as a model to illustrate points.     </a:t>
            </a:r>
            <a:endParaRPr lang="en-US" dirty="0"/>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79</a:t>
            </a:fld>
            <a:endParaRPr lang="en-US"/>
          </a:p>
        </p:txBody>
      </p:sp>
    </p:spTree>
    <p:extLst>
      <p:ext uri="{BB962C8B-B14F-4D97-AF65-F5344CB8AC3E}">
        <p14:creationId xmlns:p14="http://schemas.microsoft.com/office/powerpoint/2010/main" val="4842135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80</a:t>
            </a:fld>
            <a:endParaRPr lang="en-US"/>
          </a:p>
        </p:txBody>
      </p:sp>
    </p:spTree>
    <p:extLst>
      <p:ext uri="{BB962C8B-B14F-4D97-AF65-F5344CB8AC3E}">
        <p14:creationId xmlns:p14="http://schemas.microsoft.com/office/powerpoint/2010/main" val="5035738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81</a:t>
            </a:fld>
            <a:endParaRPr lang="en-US"/>
          </a:p>
        </p:txBody>
      </p:sp>
    </p:spTree>
    <p:extLst>
      <p:ext uri="{BB962C8B-B14F-4D97-AF65-F5344CB8AC3E}">
        <p14:creationId xmlns:p14="http://schemas.microsoft.com/office/powerpoint/2010/main" val="30996308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82</a:t>
            </a:fld>
            <a:endParaRPr lang="en-US"/>
          </a:p>
        </p:txBody>
      </p:sp>
    </p:spTree>
    <p:extLst>
      <p:ext uri="{BB962C8B-B14F-4D97-AF65-F5344CB8AC3E}">
        <p14:creationId xmlns:p14="http://schemas.microsoft.com/office/powerpoint/2010/main" val="497988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31864" y="930227"/>
            <a:ext cx="4145243" cy="3186834"/>
          </a:xfrm>
          <a:prstGeom prst="rect">
            <a:avLst/>
          </a:prstGeom>
          <a:solidFill>
            <a:srgbClr val="FFFFFF"/>
          </a:solidFill>
          <a:ln w="9525">
            <a:solidFill>
              <a:srgbClr val="000000"/>
            </a:solidFill>
            <a:miter lim="800000"/>
            <a:headEnd/>
            <a:tailEnd/>
          </a:ln>
          <a:effectLst/>
        </p:spPr>
        <p:txBody>
          <a:bodyPr wrap="none" lIns="83607" tIns="41804" rIns="83607" bIns="41804" anchor="ctr"/>
          <a:lstStyle/>
          <a:p>
            <a:endParaRPr lang="en-US"/>
          </a:p>
        </p:txBody>
      </p:sp>
      <p:sp>
        <p:nvSpPr>
          <p:cNvPr id="4098" name="Text Box 2"/>
          <p:cNvSpPr txBox="1">
            <a:spLocks noGrp="1" noChangeArrowheads="1"/>
          </p:cNvSpPr>
          <p:nvPr>
            <p:ph type="body"/>
          </p:nvPr>
        </p:nvSpPr>
        <p:spPr bwMode="auto">
          <a:xfrm>
            <a:off x="1069602" y="4425181"/>
            <a:ext cx="4876925" cy="3536036"/>
          </a:xfrm>
          <a:prstGeom prst="rect">
            <a:avLst/>
          </a:prstGeom>
          <a:noFill/>
          <a:ln>
            <a:round/>
            <a:headEnd/>
            <a:tailEnd/>
          </a:ln>
        </p:spPr>
        <p:txBody>
          <a:bodyPr lIns="0" tIns="0" rIns="0" bIns="0"/>
          <a:lstStyle/>
          <a:p>
            <a:pPr marL="78382" indent="-78382" eaLnBrk="1">
              <a:lnSpc>
                <a:spcPct val="93000"/>
              </a:lnSpc>
              <a:spcBef>
                <a:spcPct val="0"/>
              </a:spcBef>
              <a:buSzPct val="45000"/>
              <a:tabLst>
                <a:tab pos="661886" algn="l"/>
                <a:tab pos="1323770" algn="l"/>
                <a:tab pos="1985656" algn="l"/>
                <a:tab pos="2647541" algn="l"/>
                <a:tab pos="3309426" algn="l"/>
                <a:tab pos="3971311" algn="l"/>
                <a:tab pos="4633198" algn="l"/>
              </a:tabLst>
            </a:pPr>
            <a:endParaRPr lang="en-GB" dirty="0">
              <a:latin typeface="Arial" charset="0"/>
              <a:ea typeface="msgothic" charset="0"/>
              <a:cs typeface="msgothic" charset="0"/>
            </a:endParaRPr>
          </a:p>
        </p:txBody>
      </p:sp>
      <p:sp>
        <p:nvSpPr>
          <p:cNvPr id="2" name="Slide Number Placeholder 1"/>
          <p:cNvSpPr>
            <a:spLocks noGrp="1"/>
          </p:cNvSpPr>
          <p:nvPr>
            <p:ph type="sldNum" sz="quarter" idx="10"/>
          </p:nvPr>
        </p:nvSpPr>
        <p:spPr/>
        <p:txBody>
          <a:bodyPr/>
          <a:lstStyle/>
          <a:p>
            <a:pPr>
              <a:defRPr/>
            </a:pPr>
            <a:fld id="{CA8903E2-E000-4241-BF2A-03E3C9E39FC5}" type="slidenum">
              <a:rPr lang="en-US" smtClean="0"/>
              <a:pPr>
                <a:defRPr/>
              </a:pPr>
              <a:t>6</a:t>
            </a:fld>
            <a:endParaRPr lang="en-US"/>
          </a:p>
        </p:txBody>
      </p:sp>
    </p:spTree>
    <p:extLst>
      <p:ext uri="{BB962C8B-B14F-4D97-AF65-F5344CB8AC3E}">
        <p14:creationId xmlns:p14="http://schemas.microsoft.com/office/powerpoint/2010/main" val="33863495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p:spPr>
        <p:txBody>
          <a:bodyPr/>
          <a:lstStyle/>
          <a:p>
            <a:endParaRPr lang="en-US" dirty="0" smtClean="0">
              <a:latin typeface="Arial" charset="0"/>
            </a:endParaRPr>
          </a:p>
        </p:txBody>
      </p:sp>
      <p:sp>
        <p:nvSpPr>
          <p:cNvPr id="14340" name="Slide Number Placeholder 3"/>
          <p:cNvSpPr>
            <a:spLocks noGrp="1"/>
          </p:cNvSpPr>
          <p:nvPr>
            <p:ph type="sldNum" sz="quarter" idx="5"/>
          </p:nvPr>
        </p:nvSpPr>
        <p:spPr>
          <a:noFill/>
        </p:spPr>
        <p:txBody>
          <a:bodyPr/>
          <a:lstStyle/>
          <a:p>
            <a:fld id="{0FF81088-B727-464E-BBC6-E098020B6931}" type="slidenum">
              <a:rPr lang="en-US"/>
              <a:pPr/>
              <a:t>83</a:t>
            </a:fld>
            <a:endParaRPr lang="en-US"/>
          </a:p>
        </p:txBody>
      </p:sp>
    </p:spTree>
    <p:extLst>
      <p:ext uri="{BB962C8B-B14F-4D97-AF65-F5344CB8AC3E}">
        <p14:creationId xmlns:p14="http://schemas.microsoft.com/office/powerpoint/2010/main" val="20502246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31864" y="930227"/>
            <a:ext cx="4145243" cy="3186834"/>
          </a:xfrm>
          <a:prstGeom prst="rect">
            <a:avLst/>
          </a:prstGeom>
          <a:solidFill>
            <a:srgbClr val="FFFFFF"/>
          </a:solidFill>
          <a:ln w="9525">
            <a:solidFill>
              <a:srgbClr val="000000"/>
            </a:solidFill>
            <a:miter lim="800000"/>
            <a:headEnd/>
            <a:tailEnd/>
          </a:ln>
          <a:effectLst/>
        </p:spPr>
        <p:txBody>
          <a:bodyPr wrap="none" lIns="83607" tIns="41804" rIns="83607" bIns="41804" anchor="ctr"/>
          <a:lstStyle/>
          <a:p>
            <a:endParaRPr lang="en-US"/>
          </a:p>
        </p:txBody>
      </p:sp>
      <p:sp>
        <p:nvSpPr>
          <p:cNvPr id="4098" name="Text Box 2"/>
          <p:cNvSpPr txBox="1">
            <a:spLocks noGrp="1" noChangeArrowheads="1"/>
          </p:cNvSpPr>
          <p:nvPr>
            <p:ph type="body"/>
          </p:nvPr>
        </p:nvSpPr>
        <p:spPr bwMode="auto">
          <a:xfrm>
            <a:off x="1069602" y="4425181"/>
            <a:ext cx="4876925" cy="3536036"/>
          </a:xfrm>
          <a:prstGeom prst="rect">
            <a:avLst/>
          </a:prstGeom>
          <a:noFill/>
          <a:ln>
            <a:round/>
            <a:headEnd/>
            <a:tailEnd/>
          </a:ln>
        </p:spPr>
        <p:txBody>
          <a:bodyPr lIns="0" tIns="0" rIns="0" bIns="0"/>
          <a:lstStyle/>
          <a:p>
            <a:pPr marL="78382" indent="-78382" eaLnBrk="1">
              <a:lnSpc>
                <a:spcPct val="93000"/>
              </a:lnSpc>
              <a:spcBef>
                <a:spcPct val="0"/>
              </a:spcBef>
              <a:buSzPct val="45000"/>
              <a:tabLst>
                <a:tab pos="661886" algn="l"/>
                <a:tab pos="1323770" algn="l"/>
                <a:tab pos="1985656" algn="l"/>
                <a:tab pos="2647541" algn="l"/>
                <a:tab pos="3309426" algn="l"/>
                <a:tab pos="3971311" algn="l"/>
                <a:tab pos="4633198" algn="l"/>
              </a:tabLst>
            </a:pPr>
            <a:endParaRPr lang="en-GB" dirty="0">
              <a:latin typeface="Arial" charset="0"/>
              <a:ea typeface="msgothic" charset="0"/>
              <a:cs typeface="msgothic" charset="0"/>
            </a:endParaRPr>
          </a:p>
        </p:txBody>
      </p:sp>
    </p:spTree>
    <p:extLst>
      <p:ext uri="{BB962C8B-B14F-4D97-AF65-F5344CB8AC3E}">
        <p14:creationId xmlns:p14="http://schemas.microsoft.com/office/powerpoint/2010/main" val="26563582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Having</a:t>
            </a:r>
            <a:r>
              <a:rPr lang="en-US" baseline="0" dirty="0" smtClean="0"/>
              <a:t> addressed these technical challenges, what about biological challenges?</a:t>
            </a:r>
            <a:endParaRPr lang="en-US" dirty="0"/>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85</a:t>
            </a:fld>
            <a:endParaRPr lang="en-US"/>
          </a:p>
        </p:txBody>
      </p:sp>
    </p:spTree>
    <p:extLst>
      <p:ext uri="{BB962C8B-B14F-4D97-AF65-F5344CB8AC3E}">
        <p14:creationId xmlns:p14="http://schemas.microsoft.com/office/powerpoint/2010/main" val="31997297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Walter and Eliza Hall Institute</a:t>
            </a:r>
            <a:r>
              <a:rPr lang="en-US" baseline="0" dirty="0" smtClean="0"/>
              <a:t> of Medical Research and University of Melbourne</a:t>
            </a:r>
          </a:p>
          <a:p>
            <a:pPr marL="171450" indent="-171450">
              <a:buFont typeface="Arial" panose="020B0604020202020204" pitchFamily="34" charset="0"/>
              <a:buChar char="•"/>
            </a:pPr>
            <a:r>
              <a:rPr lang="en-US" baseline="0" dirty="0" smtClean="0"/>
              <a:t>Shown is the clinically defined low risk patients with no chemo.</a:t>
            </a:r>
          </a:p>
          <a:p>
            <a:pPr marL="171450" indent="-171450">
              <a:buFont typeface="Arial" panose="020B0604020202020204" pitchFamily="34" charset="0"/>
              <a:buChar char="•"/>
            </a:pPr>
            <a:r>
              <a:rPr lang="en-US" baseline="0" dirty="0" smtClean="0"/>
              <a:t>HR was 18 for all patients.</a:t>
            </a:r>
          </a:p>
          <a:p>
            <a:pPr marL="171450" indent="-171450">
              <a:buFont typeface="Arial" panose="020B0604020202020204" pitchFamily="34" charset="0"/>
              <a:buChar char="•"/>
            </a:pPr>
            <a:r>
              <a:rPr lang="en-US" baseline="0" dirty="0" smtClean="0"/>
              <a:t>HR was 7.5 for clinically defined high risk patients.  </a:t>
            </a:r>
          </a:p>
          <a:p>
            <a:pPr marL="171450" indent="-171450">
              <a:buFont typeface="Arial" panose="020B0604020202020204" pitchFamily="34" charset="0"/>
              <a:buChar char="•"/>
            </a:pPr>
            <a:r>
              <a:rPr lang="en-US" baseline="0" dirty="0" smtClean="0"/>
              <a:t>HR was 3.3 using standard clinical data.</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EAF84E3E-6CEA-467E-990C-AFD3FA6818DA}" type="slidenum">
              <a:rPr lang="en-US" smtClean="0"/>
              <a:pPr>
                <a:defRPr/>
              </a:pPr>
              <a:t>86</a:t>
            </a:fld>
            <a:endParaRPr lang="en-US"/>
          </a:p>
        </p:txBody>
      </p:sp>
    </p:spTree>
    <p:extLst>
      <p:ext uri="{BB962C8B-B14F-4D97-AF65-F5344CB8AC3E}">
        <p14:creationId xmlns:p14="http://schemas.microsoft.com/office/powerpoint/2010/main" val="3569086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A8903E2-E000-4241-BF2A-03E3C9E39FC5}" type="slidenum">
              <a:rPr lang="en-US" smtClean="0"/>
              <a:pPr>
                <a:defRPr/>
              </a:pPr>
              <a:t>10</a:t>
            </a:fld>
            <a:endParaRPr lang="en-US"/>
          </a:p>
        </p:txBody>
      </p:sp>
    </p:spTree>
    <p:extLst>
      <p:ext uri="{BB962C8B-B14F-4D97-AF65-F5344CB8AC3E}">
        <p14:creationId xmlns:p14="http://schemas.microsoft.com/office/powerpoint/2010/main" val="3635902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A8903E2-E000-4241-BF2A-03E3C9E39FC5}" type="slidenum">
              <a:rPr lang="en-US" smtClean="0"/>
              <a:pPr>
                <a:defRPr/>
              </a:pPr>
              <a:t>11</a:t>
            </a:fld>
            <a:endParaRPr lang="en-US"/>
          </a:p>
        </p:txBody>
      </p:sp>
    </p:spTree>
    <p:extLst>
      <p:ext uri="{BB962C8B-B14F-4D97-AF65-F5344CB8AC3E}">
        <p14:creationId xmlns:p14="http://schemas.microsoft.com/office/powerpoint/2010/main" val="889524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A8903E2-E000-4241-BF2A-03E3C9E39FC5}" type="slidenum">
              <a:rPr lang="en-US" smtClean="0"/>
              <a:pPr>
                <a:defRPr/>
              </a:pPr>
              <a:t>12</a:t>
            </a:fld>
            <a:endParaRPr lang="en-US"/>
          </a:p>
        </p:txBody>
      </p:sp>
    </p:spTree>
    <p:extLst>
      <p:ext uri="{BB962C8B-B14F-4D97-AF65-F5344CB8AC3E}">
        <p14:creationId xmlns:p14="http://schemas.microsoft.com/office/powerpoint/2010/main" val="27491443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5F47FFA6-0C8B-4123-905A-1BFDFBD61655}"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13B1AE2-4F6D-415C-836A-37C2C2B0857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Vertical Title 1"/>
          <p:cNvSpPr>
            <a:spLocks noGrp="1"/>
          </p:cNvSpPr>
          <p:nvPr>
            <p:ph type="title" orient="vert"/>
          </p:nvPr>
        </p:nvSpPr>
        <p:spPr>
          <a:xfrm>
            <a:off x="6781800" y="274640"/>
            <a:ext cx="19050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C04434EC-59F5-4E08-BE50-F1A148EE37D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7740A5-5207-4F06-AA10-AFAF11A8E3E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1F317FC6-642F-4B10-9E57-4B5451BAF0B2}"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AAB6925-7A9C-415E-BB34-C4992F4FCCA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692DE2F-A3BA-4574-AA9A-C3F71C40F18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234691A-6D32-48D4-899A-A2FFB8F577B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929B911E-D1F8-423F-979D-86F05B0491C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AC9F0170-830C-4308-B1F5-62085000478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endParaRPr lang="en-US"/>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DB0B8338-3CB9-426D-AD21-2742D7223815}"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smtClean="0"/>
              <a:t>Click to edit Master title style</a:t>
            </a:r>
            <a:endParaRPr lang="en-US"/>
          </a:p>
        </p:txBody>
      </p:sp>
      <p:sp>
        <p:nvSpPr>
          <p:cNvPr id="5125"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pPr>
              <a:defRPr/>
            </a:pPr>
            <a:endParaRPr lang="en-US"/>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a:defRPr/>
            </a:pPr>
            <a:endParaRPr lang="en-US"/>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pPr>
              <a:defRPr/>
            </a:pPr>
            <a:fld id="{38780C3E-8244-4CBC-AC47-44D59EB2D39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52" r:id="rId1"/>
    <p:sldLayoutId id="2147483947" r:id="rId2"/>
    <p:sldLayoutId id="2147483953" r:id="rId3"/>
    <p:sldLayoutId id="2147483948" r:id="rId4"/>
    <p:sldLayoutId id="2147483949" r:id="rId5"/>
    <p:sldLayoutId id="2147483950" r:id="rId6"/>
    <p:sldLayoutId id="2147483954" r:id="rId7"/>
    <p:sldLayoutId id="2147483955" r:id="rId8"/>
    <p:sldLayoutId id="2147483956" r:id="rId9"/>
    <p:sldLayoutId id="2147483951" r:id="rId10"/>
    <p:sldLayoutId id="2147483957" r:id="rId11"/>
  </p:sldLayoutIdLst>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5.png"/><Relationship Id="rId7"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 Id="rId9"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jpe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45.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4.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g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62.png"/><Relationship Id="rId1" Type="http://schemas.openxmlformats.org/officeDocument/2006/relationships/slideLayout" Target="../slideLayouts/slideLayout4.xml"/><Relationship Id="rId5" Type="http://schemas.openxmlformats.org/officeDocument/2006/relationships/image" Target="../media/image180.png"/><Relationship Id="rId4" Type="http://schemas.openxmlformats.org/officeDocument/2006/relationships/image" Target="../media/image170.png"/></Relationships>
</file>

<file path=ppt/slides/_rels/slide51.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0.png"/><Relationship Id="rId1" Type="http://schemas.openxmlformats.org/officeDocument/2006/relationships/slideLayout" Target="../slideLayouts/slideLayout2.xml"/><Relationship Id="rId4" Type="http://schemas.openxmlformats.org/officeDocument/2006/relationships/image" Target="../media/image270.png"/></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9.png"/></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8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1.jpeg"/></Relationships>
</file>

<file path=ppt/slides/_rels/slide8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8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1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 y="72026"/>
            <a:ext cx="9144000" cy="1223374"/>
          </a:xfrm>
        </p:spPr>
        <p:txBody>
          <a:bodyPr>
            <a:noAutofit/>
          </a:bodyPr>
          <a:lstStyle/>
          <a:p>
            <a:pPr algn="ctr"/>
            <a:r>
              <a:rPr lang="en-US" sz="4400" b="0" dirty="0"/>
              <a:t>Liquid </a:t>
            </a:r>
            <a:r>
              <a:rPr lang="en-US" sz="4400" b="0" dirty="0" smtClean="0"/>
              <a:t>Biopsy for the</a:t>
            </a:r>
            <a:br>
              <a:rPr lang="en-US" sz="4400" b="0" dirty="0" smtClean="0"/>
            </a:br>
            <a:r>
              <a:rPr lang="en-US" sz="4400" b="0" dirty="0" smtClean="0"/>
              <a:t>Earlier </a:t>
            </a:r>
            <a:r>
              <a:rPr lang="en-US" sz="4400" b="0" dirty="0"/>
              <a:t>Detection </a:t>
            </a:r>
            <a:r>
              <a:rPr lang="en-US" sz="4400" b="0" dirty="0" smtClean="0"/>
              <a:t>of Cancer</a:t>
            </a:r>
            <a:endParaRPr lang="en-US" sz="4400" dirty="0"/>
          </a:p>
        </p:txBody>
      </p:sp>
      <p:pic>
        <p:nvPicPr>
          <p:cNvPr id="6" name="Picture 4" descr="JHU Blue Dome icon"/>
          <p:cNvPicPr>
            <a:picLocks noChangeAspect="1" noChangeArrowheads="1"/>
          </p:cNvPicPr>
          <p:nvPr/>
        </p:nvPicPr>
        <p:blipFill>
          <a:blip r:embed="rId3" cstate="print"/>
          <a:srcRect/>
          <a:stretch>
            <a:fillRect/>
          </a:stretch>
        </p:blipFill>
        <p:spPr bwMode="auto">
          <a:xfrm>
            <a:off x="8523288" y="6019800"/>
            <a:ext cx="620712" cy="838200"/>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l="8374"/>
          <a:stretch>
            <a:fillRect/>
          </a:stretch>
        </p:blipFill>
        <p:spPr bwMode="auto">
          <a:xfrm>
            <a:off x="4419599" y="1295400"/>
            <a:ext cx="4747673" cy="3886200"/>
          </a:xfrm>
          <a:prstGeom prst="rect">
            <a:avLst/>
          </a:prstGeom>
          <a:noFill/>
          <a:ln w="9525">
            <a:noFill/>
            <a:miter lim="800000"/>
            <a:headEnd/>
            <a:tailEnd/>
          </a:ln>
        </p:spPr>
      </p:pic>
      <p:pic>
        <p:nvPicPr>
          <p:cNvPr id="8" name="Picture 2" descr="http://farm3.static.flickr.com/2036/2200339623_a70cae3917_o.jpg"/>
          <p:cNvPicPr>
            <a:picLocks noChangeAspect="1" noChangeArrowheads="1"/>
          </p:cNvPicPr>
          <p:nvPr/>
        </p:nvPicPr>
        <p:blipFill>
          <a:blip r:embed="rId5" cstate="print"/>
          <a:srcRect l="18293" t="3160" r="7317"/>
          <a:stretch>
            <a:fillRect/>
          </a:stretch>
        </p:blipFill>
        <p:spPr bwMode="auto">
          <a:xfrm>
            <a:off x="0" y="1371600"/>
            <a:ext cx="4648200" cy="3810000"/>
          </a:xfrm>
          <a:prstGeom prst="rect">
            <a:avLst/>
          </a:prstGeom>
          <a:noFill/>
        </p:spPr>
      </p:pic>
      <p:pic>
        <p:nvPicPr>
          <p:cNvPr id="34818" name="Picture 99" descr="Description: Macintosh HD:Users:rmercado:Desktop:MSMC Doctors RGB Vrtl.png"/>
          <p:cNvPicPr>
            <a:picLocks noChangeArrowheads="1"/>
          </p:cNvPicPr>
          <p:nvPr/>
        </p:nvPicPr>
        <p:blipFill>
          <a:blip r:embed="rId6" cstate="print"/>
          <a:srcRect/>
          <a:stretch>
            <a:fillRect/>
          </a:stretch>
        </p:blipFill>
        <p:spPr bwMode="auto">
          <a:xfrm>
            <a:off x="0" y="6011863"/>
            <a:ext cx="1600200" cy="846137"/>
          </a:xfrm>
          <a:prstGeom prst="rect">
            <a:avLst/>
          </a:prstGeom>
          <a:solidFill>
            <a:schemeClr val="tx1"/>
          </a:solidFill>
          <a:ln w="9525">
            <a:noFill/>
            <a:miter lim="800000"/>
            <a:headEnd/>
            <a:tailEnd/>
          </a:ln>
        </p:spPr>
      </p:pic>
      <p:sp>
        <p:nvSpPr>
          <p:cNvPr id="21507" name="Rectangle 3"/>
          <p:cNvSpPr>
            <a:spLocks noGrp="1" noChangeArrowheads="1"/>
          </p:cNvSpPr>
          <p:nvPr>
            <p:ph type="subTitle" idx="1"/>
          </p:nvPr>
        </p:nvSpPr>
        <p:spPr>
          <a:xfrm>
            <a:off x="76200" y="5181600"/>
            <a:ext cx="9067800" cy="1676400"/>
          </a:xfrm>
        </p:spPr>
        <p:txBody>
          <a:bodyPr/>
          <a:lstStyle/>
          <a:p>
            <a:pPr algn="ctr"/>
            <a:r>
              <a:rPr lang="en-US" sz="3200" dirty="0" smtClean="0">
                <a:latin typeface="Arial" panose="020B0604020202020204" pitchFamily="34" charset="0"/>
                <a:cs typeface="Arial" panose="020B0604020202020204" pitchFamily="34" charset="0"/>
              </a:rPr>
              <a:t>10</a:t>
            </a:r>
            <a:r>
              <a:rPr lang="en-US" sz="3200" baseline="30000" dirty="0" smtClean="0">
                <a:latin typeface="Arial" panose="020B0604020202020204" pitchFamily="34" charset="0"/>
                <a:cs typeface="Arial" panose="020B0604020202020204" pitchFamily="34" charset="0"/>
              </a:rPr>
              <a:t>th</a:t>
            </a:r>
            <a:r>
              <a:rPr lang="en-US" sz="3200" dirty="0" smtClean="0">
                <a:latin typeface="Arial" panose="020B0604020202020204" pitchFamily="34" charset="0"/>
                <a:cs typeface="Arial" panose="020B0604020202020204" pitchFamily="34" charset="0"/>
              </a:rPr>
              <a:t> EDRN Workshop March 6, 2018</a:t>
            </a:r>
          </a:p>
          <a:p>
            <a:pPr algn="ctr"/>
            <a:endParaRPr lang="en-US" dirty="0" smtClean="0">
              <a:latin typeface="Arial" pitchFamily="34" charset="0"/>
              <a:cs typeface="Arial" pitchFamily="34" charset="0"/>
            </a:endParaRPr>
          </a:p>
          <a:p>
            <a:pPr algn="ctr" eaLnBrk="1" hangingPunct="1">
              <a:lnSpc>
                <a:spcPct val="90000"/>
              </a:lnSpc>
            </a:pPr>
            <a:r>
              <a:rPr lang="en-US" sz="1400" dirty="0" smtClean="0">
                <a:latin typeface="Arial" pitchFamily="34" charset="0"/>
                <a:cs typeface="Arial" pitchFamily="34" charset="0"/>
              </a:rPr>
              <a:t> </a:t>
            </a:r>
            <a:r>
              <a:rPr lang="en-US" sz="2800" dirty="0" smtClean="0">
                <a:latin typeface="Arial" pitchFamily="34" charset="0"/>
                <a:cs typeface="Arial" pitchFamily="34" charset="0"/>
              </a:rPr>
              <a:t>UPMC/JHU BDL (Schoen) &amp;</a:t>
            </a:r>
          </a:p>
          <a:p>
            <a:pPr algn="ctr" eaLnBrk="1" hangingPunct="1">
              <a:lnSpc>
                <a:spcPct val="90000"/>
              </a:lnSpc>
            </a:pPr>
            <a:endParaRPr lang="en-US" sz="1000" dirty="0" smtClean="0">
              <a:latin typeface="Arial" pitchFamily="34" charset="0"/>
              <a:cs typeface="Arial" pitchFamily="34" charset="0"/>
            </a:endParaRPr>
          </a:p>
          <a:p>
            <a:pPr algn="ctr" eaLnBrk="1" hangingPunct="1">
              <a:lnSpc>
                <a:spcPct val="90000"/>
              </a:lnSpc>
            </a:pPr>
            <a:r>
              <a:rPr lang="en-US" sz="2800" dirty="0" smtClean="0">
                <a:latin typeface="Arial" pitchFamily="34" charset="0"/>
                <a:cs typeface="Arial" pitchFamily="34" charset="0"/>
              </a:rPr>
              <a:t>The Ludwig Center at Johns Hopkins</a:t>
            </a:r>
            <a:endParaRPr lang="en-US" dirty="0" smtClean="0">
              <a:latin typeface="Arial" pitchFamily="34" charset="0"/>
              <a:cs typeface="Arial" pitchFamily="34" charset="0"/>
            </a:endParaRPr>
          </a:p>
        </p:txBody>
      </p:sp>
    </p:spTree>
    <p:extLst>
      <p:ext uri="{BB962C8B-B14F-4D97-AF65-F5344CB8AC3E}">
        <p14:creationId xmlns:p14="http://schemas.microsoft.com/office/powerpoint/2010/main" val="245741850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1269" t="8002" b="8772"/>
          <a:stretch>
            <a:fillRect/>
          </a:stretch>
        </p:blipFill>
        <p:spPr bwMode="auto">
          <a:xfrm>
            <a:off x="1524000" y="1752600"/>
            <a:ext cx="5928100" cy="4267200"/>
          </a:xfrm>
          <a:prstGeom prst="rect">
            <a:avLst/>
          </a:prstGeom>
          <a:noFill/>
          <a:ln w="9525">
            <a:noFill/>
            <a:miter lim="800000"/>
            <a:headEnd/>
            <a:tailEnd/>
          </a:ln>
        </p:spPr>
      </p:pic>
      <p:sp>
        <p:nvSpPr>
          <p:cNvPr id="2" name="Title 1"/>
          <p:cNvSpPr>
            <a:spLocks noGrp="1"/>
          </p:cNvSpPr>
          <p:nvPr>
            <p:ph type="title"/>
          </p:nvPr>
        </p:nvSpPr>
        <p:spPr>
          <a:xfrm>
            <a:off x="228600" y="228600"/>
            <a:ext cx="8574087" cy="1111488"/>
          </a:xfrm>
        </p:spPr>
        <p:txBody>
          <a:bodyPr>
            <a:noAutofit/>
          </a:bodyPr>
          <a:lstStyle/>
          <a:p>
            <a:pPr algn="ctr"/>
            <a:r>
              <a:rPr lang="en-US" sz="4400" b="1" dirty="0" smtClean="0">
                <a:solidFill>
                  <a:schemeClr val="accent1"/>
                </a:solidFill>
                <a:latin typeface="Calibri" panose="020F0502020204030204" pitchFamily="34" charset="0"/>
                <a:cs typeface="Calibri" panose="020F0502020204030204" pitchFamily="34" charset="0"/>
              </a:rPr>
              <a:t>Clinical Risk, Time-to-Recurrence</a:t>
            </a:r>
            <a:br>
              <a:rPr lang="en-US" sz="4400" b="1" dirty="0" smtClean="0">
                <a:solidFill>
                  <a:schemeClr val="accent1"/>
                </a:solidFill>
                <a:latin typeface="Calibri" panose="020F0502020204030204" pitchFamily="34" charset="0"/>
                <a:cs typeface="Calibri" panose="020F0502020204030204" pitchFamily="34" charset="0"/>
              </a:rPr>
            </a:br>
            <a:r>
              <a:rPr lang="en-US" sz="4400" b="1" dirty="0" smtClean="0">
                <a:solidFill>
                  <a:schemeClr val="accent1"/>
                </a:solidFill>
                <a:latin typeface="Calibri" panose="020F0502020204030204" pitchFamily="34" charset="0"/>
                <a:cs typeface="Calibri" panose="020F0502020204030204" pitchFamily="34" charset="0"/>
              </a:rPr>
              <a:t>(</a:t>
            </a:r>
            <a:r>
              <a:rPr lang="en-US" sz="4400" dirty="0" smtClean="0">
                <a:solidFill>
                  <a:schemeClr val="accent1"/>
                </a:solidFill>
                <a:latin typeface="Calibri" panose="020F0502020204030204" pitchFamily="34" charset="0"/>
                <a:cs typeface="Calibri" panose="020F0502020204030204" pitchFamily="34" charset="0"/>
              </a:rPr>
              <a:t>All no-chemo patients)</a:t>
            </a:r>
            <a:endParaRPr lang="en-US" sz="4400" b="1" dirty="0">
              <a:solidFill>
                <a:schemeClr val="accent1"/>
              </a:solidFill>
            </a:endParaRPr>
          </a:p>
        </p:txBody>
      </p:sp>
      <p:sp>
        <p:nvSpPr>
          <p:cNvPr id="3" name="TextBox 2"/>
          <p:cNvSpPr txBox="1"/>
          <p:nvPr/>
        </p:nvSpPr>
        <p:spPr>
          <a:xfrm rot="16200000">
            <a:off x="-340668" y="3541068"/>
            <a:ext cx="3124201" cy="461665"/>
          </a:xfrm>
          <a:prstGeom prst="rect">
            <a:avLst/>
          </a:prstGeom>
          <a:solidFill>
            <a:schemeClr val="bg1"/>
          </a:solidFill>
        </p:spPr>
        <p:txBody>
          <a:bodyPr wrap="square" rtlCol="0">
            <a:spAutoFit/>
          </a:bodyPr>
          <a:lstStyle/>
          <a:p>
            <a:r>
              <a:rPr lang="en-US" sz="2400" b="1" dirty="0" smtClean="0">
                <a:latin typeface="Arial" panose="020B0604020202020204" pitchFamily="34" charset="0"/>
              </a:rPr>
              <a:t>Recurrence</a:t>
            </a:r>
            <a:r>
              <a:rPr lang="en-US" sz="2000" b="1" dirty="0" smtClean="0">
                <a:latin typeface="Arial" panose="020B0604020202020204" pitchFamily="34" charset="0"/>
              </a:rPr>
              <a:t> Free (%)</a:t>
            </a:r>
            <a:endParaRPr lang="en-US" sz="2000" b="1" dirty="0">
              <a:latin typeface="Arial" panose="020B0604020202020204" pitchFamily="34" charset="0"/>
            </a:endParaRPr>
          </a:p>
        </p:txBody>
      </p:sp>
      <p:sp>
        <p:nvSpPr>
          <p:cNvPr id="8" name="TextBox 7"/>
          <p:cNvSpPr txBox="1"/>
          <p:nvPr/>
        </p:nvSpPr>
        <p:spPr>
          <a:xfrm>
            <a:off x="2819400" y="6015335"/>
            <a:ext cx="4267200" cy="461665"/>
          </a:xfrm>
          <a:prstGeom prst="rect">
            <a:avLst/>
          </a:prstGeom>
          <a:solidFill>
            <a:schemeClr val="bg1"/>
          </a:solidFill>
        </p:spPr>
        <p:txBody>
          <a:bodyPr wrap="square" rtlCol="0">
            <a:spAutoFit/>
          </a:bodyPr>
          <a:lstStyle/>
          <a:p>
            <a:r>
              <a:rPr lang="en-US" sz="2400" b="1" dirty="0" smtClean="0">
                <a:latin typeface="Arial" panose="020B0604020202020204" pitchFamily="34" charset="0"/>
              </a:rPr>
              <a:t>Months since surgery</a:t>
            </a:r>
            <a:endParaRPr lang="en-US" sz="2000" b="1" dirty="0">
              <a:latin typeface="Arial" panose="020B0604020202020204" pitchFamily="34" charset="0"/>
            </a:endParaRPr>
          </a:p>
        </p:txBody>
      </p:sp>
      <p:sp>
        <p:nvSpPr>
          <p:cNvPr id="6" name="Rectangle 5"/>
          <p:cNvSpPr/>
          <p:nvPr/>
        </p:nvSpPr>
        <p:spPr>
          <a:xfrm>
            <a:off x="2133600" y="4648200"/>
            <a:ext cx="2988530" cy="5715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7746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524000" y="1752600"/>
            <a:ext cx="6199517" cy="4267200"/>
          </a:xfrm>
          <a:prstGeom prst="rect">
            <a:avLst/>
          </a:prstGeom>
          <a:noFill/>
          <a:ln w="9525">
            <a:noFill/>
            <a:miter lim="800000"/>
            <a:headEnd/>
            <a:tailEnd/>
          </a:ln>
        </p:spPr>
      </p:pic>
      <p:sp>
        <p:nvSpPr>
          <p:cNvPr id="2" name="Title 1"/>
          <p:cNvSpPr>
            <a:spLocks noGrp="1"/>
          </p:cNvSpPr>
          <p:nvPr>
            <p:ph type="title"/>
          </p:nvPr>
        </p:nvSpPr>
        <p:spPr>
          <a:xfrm>
            <a:off x="0" y="228600"/>
            <a:ext cx="9372600" cy="1111488"/>
          </a:xfrm>
        </p:spPr>
        <p:txBody>
          <a:bodyPr>
            <a:noAutofit/>
          </a:bodyPr>
          <a:lstStyle/>
          <a:p>
            <a:pPr algn="ctr"/>
            <a:r>
              <a:rPr lang="en-US" sz="4400" b="1" dirty="0" err="1" smtClean="0">
                <a:solidFill>
                  <a:schemeClr val="accent1"/>
                </a:solidFill>
                <a:latin typeface="Calibri" panose="020F0502020204030204" pitchFamily="34" charset="0"/>
                <a:cs typeface="Calibri" panose="020F0502020204030204" pitchFamily="34" charset="0"/>
              </a:rPr>
              <a:t>ctDNA</a:t>
            </a:r>
            <a:r>
              <a:rPr lang="en-US" sz="4400" b="1" dirty="0" smtClean="0">
                <a:solidFill>
                  <a:schemeClr val="accent1"/>
                </a:solidFill>
                <a:latin typeface="Calibri" panose="020F0502020204030204" pitchFamily="34" charset="0"/>
                <a:cs typeface="Calibri" panose="020F0502020204030204" pitchFamily="34" charset="0"/>
              </a:rPr>
              <a:t> vs. Clinical Risk</a:t>
            </a:r>
            <a:br>
              <a:rPr lang="en-US" sz="4400" b="1" dirty="0" smtClean="0">
                <a:solidFill>
                  <a:schemeClr val="accent1"/>
                </a:solidFill>
                <a:latin typeface="Calibri" panose="020F0502020204030204" pitchFamily="34" charset="0"/>
                <a:cs typeface="Calibri" panose="020F0502020204030204" pitchFamily="34" charset="0"/>
              </a:rPr>
            </a:br>
            <a:r>
              <a:rPr lang="en-US" sz="4400" b="1" dirty="0" smtClean="0">
                <a:solidFill>
                  <a:schemeClr val="accent1"/>
                </a:solidFill>
                <a:latin typeface="Calibri" panose="020F0502020204030204" pitchFamily="34" charset="0"/>
                <a:cs typeface="Calibri" panose="020F0502020204030204" pitchFamily="34" charset="0"/>
              </a:rPr>
              <a:t>“Clinical High Risk”</a:t>
            </a:r>
            <a:endParaRPr lang="en-US" sz="4400" b="1" dirty="0">
              <a:solidFill>
                <a:schemeClr val="accent1"/>
              </a:solidFill>
            </a:endParaRPr>
          </a:p>
        </p:txBody>
      </p:sp>
      <p:sp>
        <p:nvSpPr>
          <p:cNvPr id="3" name="TextBox 2"/>
          <p:cNvSpPr txBox="1"/>
          <p:nvPr/>
        </p:nvSpPr>
        <p:spPr>
          <a:xfrm rot="16200000">
            <a:off x="-340668" y="3541068"/>
            <a:ext cx="3124201" cy="461665"/>
          </a:xfrm>
          <a:prstGeom prst="rect">
            <a:avLst/>
          </a:prstGeom>
          <a:solidFill>
            <a:schemeClr val="bg1"/>
          </a:solidFill>
        </p:spPr>
        <p:txBody>
          <a:bodyPr wrap="square" rtlCol="0">
            <a:spAutoFit/>
          </a:bodyPr>
          <a:lstStyle/>
          <a:p>
            <a:r>
              <a:rPr lang="en-US" sz="2400" b="1" dirty="0" smtClean="0">
                <a:latin typeface="Arial" panose="020B0604020202020204" pitchFamily="34" charset="0"/>
              </a:rPr>
              <a:t>Recurrence</a:t>
            </a:r>
            <a:r>
              <a:rPr lang="en-US" sz="2000" b="1" dirty="0" smtClean="0">
                <a:latin typeface="Arial" panose="020B0604020202020204" pitchFamily="34" charset="0"/>
              </a:rPr>
              <a:t> Free (%)</a:t>
            </a:r>
            <a:endParaRPr lang="en-US" sz="2000" b="1" dirty="0">
              <a:latin typeface="Arial" panose="020B0604020202020204" pitchFamily="34" charset="0"/>
            </a:endParaRPr>
          </a:p>
        </p:txBody>
      </p:sp>
      <p:sp>
        <p:nvSpPr>
          <p:cNvPr id="8" name="TextBox 7"/>
          <p:cNvSpPr txBox="1"/>
          <p:nvPr/>
        </p:nvSpPr>
        <p:spPr>
          <a:xfrm>
            <a:off x="2819400" y="6015335"/>
            <a:ext cx="4267200" cy="461665"/>
          </a:xfrm>
          <a:prstGeom prst="rect">
            <a:avLst/>
          </a:prstGeom>
          <a:solidFill>
            <a:schemeClr val="bg1"/>
          </a:solidFill>
        </p:spPr>
        <p:txBody>
          <a:bodyPr wrap="square" rtlCol="0">
            <a:spAutoFit/>
          </a:bodyPr>
          <a:lstStyle/>
          <a:p>
            <a:r>
              <a:rPr lang="en-US" sz="2400" b="1" dirty="0" smtClean="0">
                <a:latin typeface="Arial" panose="020B0604020202020204" pitchFamily="34" charset="0"/>
              </a:rPr>
              <a:t>Months since surgery</a:t>
            </a:r>
            <a:endParaRPr lang="en-US" sz="2000" b="1" dirty="0">
              <a:latin typeface="Arial" panose="020B0604020202020204" pitchFamily="34" charset="0"/>
            </a:endParaRPr>
          </a:p>
        </p:txBody>
      </p:sp>
      <p:sp>
        <p:nvSpPr>
          <p:cNvPr id="6" name="Rectangle 5"/>
          <p:cNvSpPr/>
          <p:nvPr/>
        </p:nvSpPr>
        <p:spPr>
          <a:xfrm>
            <a:off x="3276600" y="3314700"/>
            <a:ext cx="3124200" cy="5715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5575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1600200" y="1905000"/>
            <a:ext cx="6126225" cy="4114800"/>
          </a:xfrm>
          <a:prstGeom prst="rect">
            <a:avLst/>
          </a:prstGeom>
          <a:noFill/>
          <a:ln w="9525">
            <a:noFill/>
            <a:miter lim="800000"/>
            <a:headEnd/>
            <a:tailEnd/>
          </a:ln>
        </p:spPr>
      </p:pic>
      <p:sp>
        <p:nvSpPr>
          <p:cNvPr id="2" name="Title 1"/>
          <p:cNvSpPr>
            <a:spLocks noGrp="1"/>
          </p:cNvSpPr>
          <p:nvPr>
            <p:ph type="title"/>
          </p:nvPr>
        </p:nvSpPr>
        <p:spPr>
          <a:xfrm>
            <a:off x="0" y="228600"/>
            <a:ext cx="9372600" cy="1111488"/>
          </a:xfrm>
        </p:spPr>
        <p:txBody>
          <a:bodyPr>
            <a:noAutofit/>
          </a:bodyPr>
          <a:lstStyle/>
          <a:p>
            <a:pPr algn="ctr"/>
            <a:r>
              <a:rPr lang="en-US" sz="4400" b="1" dirty="0" err="1" smtClean="0">
                <a:solidFill>
                  <a:schemeClr val="accent1"/>
                </a:solidFill>
                <a:latin typeface="Calibri" panose="020F0502020204030204" pitchFamily="34" charset="0"/>
                <a:cs typeface="Calibri" panose="020F0502020204030204" pitchFamily="34" charset="0"/>
              </a:rPr>
              <a:t>ctDNA</a:t>
            </a:r>
            <a:r>
              <a:rPr lang="en-US" sz="4400" b="1" dirty="0" smtClean="0">
                <a:solidFill>
                  <a:schemeClr val="accent1"/>
                </a:solidFill>
                <a:latin typeface="Calibri" panose="020F0502020204030204" pitchFamily="34" charset="0"/>
                <a:cs typeface="Calibri" panose="020F0502020204030204" pitchFamily="34" charset="0"/>
              </a:rPr>
              <a:t> vs. Clinical Risk</a:t>
            </a:r>
            <a:br>
              <a:rPr lang="en-US" sz="4400" b="1" dirty="0" smtClean="0">
                <a:solidFill>
                  <a:schemeClr val="accent1"/>
                </a:solidFill>
                <a:latin typeface="Calibri" panose="020F0502020204030204" pitchFamily="34" charset="0"/>
                <a:cs typeface="Calibri" panose="020F0502020204030204" pitchFamily="34" charset="0"/>
              </a:rPr>
            </a:br>
            <a:r>
              <a:rPr lang="en-US" sz="4400" b="1" dirty="0" smtClean="0">
                <a:solidFill>
                  <a:schemeClr val="accent1"/>
                </a:solidFill>
                <a:latin typeface="Calibri" panose="020F0502020204030204" pitchFamily="34" charset="0"/>
                <a:cs typeface="Calibri" panose="020F0502020204030204" pitchFamily="34" charset="0"/>
              </a:rPr>
              <a:t>“Clinical Low Risk”</a:t>
            </a:r>
            <a:endParaRPr lang="en-US" sz="4400" b="1" dirty="0">
              <a:solidFill>
                <a:schemeClr val="accent1"/>
              </a:solidFill>
            </a:endParaRPr>
          </a:p>
        </p:txBody>
      </p:sp>
      <p:sp>
        <p:nvSpPr>
          <p:cNvPr id="3" name="TextBox 2"/>
          <p:cNvSpPr txBox="1"/>
          <p:nvPr/>
        </p:nvSpPr>
        <p:spPr>
          <a:xfrm rot="16200000">
            <a:off x="-340668" y="3541068"/>
            <a:ext cx="3124201" cy="461665"/>
          </a:xfrm>
          <a:prstGeom prst="rect">
            <a:avLst/>
          </a:prstGeom>
          <a:solidFill>
            <a:schemeClr val="bg1"/>
          </a:solidFill>
        </p:spPr>
        <p:txBody>
          <a:bodyPr wrap="square" rtlCol="0">
            <a:spAutoFit/>
          </a:bodyPr>
          <a:lstStyle/>
          <a:p>
            <a:r>
              <a:rPr lang="en-US" sz="2400" b="1" dirty="0" smtClean="0">
                <a:latin typeface="Arial" panose="020B0604020202020204" pitchFamily="34" charset="0"/>
              </a:rPr>
              <a:t>Recurrence</a:t>
            </a:r>
            <a:r>
              <a:rPr lang="en-US" sz="2000" b="1" dirty="0" smtClean="0">
                <a:latin typeface="Arial" panose="020B0604020202020204" pitchFamily="34" charset="0"/>
              </a:rPr>
              <a:t> Free (%)</a:t>
            </a:r>
            <a:endParaRPr lang="en-US" sz="2000" b="1" dirty="0">
              <a:latin typeface="Arial" panose="020B0604020202020204" pitchFamily="34" charset="0"/>
            </a:endParaRPr>
          </a:p>
        </p:txBody>
      </p:sp>
      <p:sp>
        <p:nvSpPr>
          <p:cNvPr id="8" name="TextBox 7"/>
          <p:cNvSpPr txBox="1"/>
          <p:nvPr/>
        </p:nvSpPr>
        <p:spPr>
          <a:xfrm>
            <a:off x="2819400" y="6015335"/>
            <a:ext cx="4267200" cy="461665"/>
          </a:xfrm>
          <a:prstGeom prst="rect">
            <a:avLst/>
          </a:prstGeom>
          <a:solidFill>
            <a:schemeClr val="bg1"/>
          </a:solidFill>
        </p:spPr>
        <p:txBody>
          <a:bodyPr wrap="square" rtlCol="0">
            <a:spAutoFit/>
          </a:bodyPr>
          <a:lstStyle/>
          <a:p>
            <a:r>
              <a:rPr lang="en-US" sz="2400" b="1" dirty="0" smtClean="0">
                <a:latin typeface="Arial" panose="020B0604020202020204" pitchFamily="34" charset="0"/>
              </a:rPr>
              <a:t>Months since surgery</a:t>
            </a:r>
            <a:endParaRPr lang="en-US" sz="2000" b="1" dirty="0">
              <a:latin typeface="Arial" panose="020B0604020202020204" pitchFamily="34" charset="0"/>
            </a:endParaRPr>
          </a:p>
        </p:txBody>
      </p:sp>
      <p:sp>
        <p:nvSpPr>
          <p:cNvPr id="6" name="Rectangle 5"/>
          <p:cNvSpPr/>
          <p:nvPr/>
        </p:nvSpPr>
        <p:spPr>
          <a:xfrm>
            <a:off x="3352800" y="3390900"/>
            <a:ext cx="3200400" cy="5715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4718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b="0" dirty="0"/>
              <a:t>Liquid Biopsy for the</a:t>
            </a:r>
            <a:br>
              <a:rPr lang="en-US" sz="4800" b="0" dirty="0"/>
            </a:br>
            <a:r>
              <a:rPr lang="en-US" sz="4800" b="0" dirty="0"/>
              <a:t>Earlier Detection of Cancer</a:t>
            </a:r>
            <a:endParaRPr lang="en-US" dirty="0"/>
          </a:p>
        </p:txBody>
      </p:sp>
      <p:sp>
        <p:nvSpPr>
          <p:cNvPr id="3" name="Content Placeholder 2"/>
          <p:cNvSpPr>
            <a:spLocks noGrp="1"/>
          </p:cNvSpPr>
          <p:nvPr>
            <p:ph idx="1"/>
          </p:nvPr>
        </p:nvSpPr>
        <p:spPr/>
        <p:txBody>
          <a:bodyPr/>
          <a:lstStyle/>
          <a:p>
            <a:r>
              <a:rPr lang="en-US" sz="4000" dirty="0" smtClean="0"/>
              <a:t>Minimum Residual Disease</a:t>
            </a:r>
          </a:p>
          <a:p>
            <a:endParaRPr lang="en-US" sz="4000" dirty="0"/>
          </a:p>
          <a:p>
            <a:r>
              <a:rPr lang="en-US" sz="4000" b="1" u="sng" dirty="0" smtClean="0"/>
              <a:t>Screening</a:t>
            </a:r>
            <a:endParaRPr lang="en-US" sz="4000" b="1" u="sng" dirty="0"/>
          </a:p>
        </p:txBody>
      </p:sp>
    </p:spTree>
    <p:extLst>
      <p:ext uri="{BB962C8B-B14F-4D97-AF65-F5344CB8AC3E}">
        <p14:creationId xmlns:p14="http://schemas.microsoft.com/office/powerpoint/2010/main" val="18133592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of Screening</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736" y="1638289"/>
            <a:ext cx="2005264"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8673" y="1638289"/>
            <a:ext cx="2286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4501983"/>
            <a:ext cx="3117273"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5876" y="4401694"/>
            <a:ext cx="1729409"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505200" y="2062152"/>
            <a:ext cx="2057400" cy="1438275"/>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NGS-bases detection of</a:t>
            </a:r>
          </a:p>
          <a:p>
            <a:pPr algn="ctr"/>
            <a:r>
              <a:rPr lang="en-US" sz="2000" b="1" dirty="0" err="1" smtClean="0"/>
              <a:t>rtDNA</a:t>
            </a:r>
            <a:endParaRPr lang="en-US" sz="2000" b="1" dirty="0" smtClean="0"/>
          </a:p>
        </p:txBody>
      </p:sp>
      <p:pic>
        <p:nvPicPr>
          <p:cNvPr id="1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200" y="4501983"/>
            <a:ext cx="1524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2514600" y="2771634"/>
            <a:ext cx="685800" cy="19048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10800000">
            <a:off x="5937663" y="2771633"/>
            <a:ext cx="685800" cy="19048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8900000">
            <a:off x="2568779" y="3953198"/>
            <a:ext cx="685800" cy="19048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13500000">
            <a:off x="5760280" y="3937256"/>
            <a:ext cx="685800" cy="19048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16200000">
            <a:off x="4133855" y="3981455"/>
            <a:ext cx="685800" cy="19048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493476" y="4354797"/>
            <a:ext cx="1905000" cy="244458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280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anose="020B0604020202020204" pitchFamily="34" charset="0"/>
                <a:cs typeface="Arial" panose="020B0604020202020204" pitchFamily="34" charset="0"/>
              </a:rPr>
              <a:t>Challenge #3</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Limited Molecules</a:t>
            </a:r>
            <a:endParaRPr lang="en-US" u="sng" dirty="0">
              <a:latin typeface="Arial" panose="020B0604020202020204" pitchFamily="34" charset="0"/>
              <a:cs typeface="Arial" panose="020B0604020202020204" pitchFamily="34" charset="0"/>
            </a:endParaRPr>
          </a:p>
        </p:txBody>
      </p:sp>
      <p:pic>
        <p:nvPicPr>
          <p:cNvPr id="93185" name="Picture 1"/>
          <p:cNvPicPr>
            <a:picLocks noChangeAspect="1" noChangeArrowheads="1"/>
          </p:cNvPicPr>
          <p:nvPr/>
        </p:nvPicPr>
        <p:blipFill rotWithShape="1">
          <a:blip r:embed="rId3" cstate="print"/>
          <a:srcRect l="43793" t="6353"/>
          <a:stretch/>
        </p:blipFill>
        <p:spPr bwMode="auto">
          <a:xfrm>
            <a:off x="2088078" y="1828800"/>
            <a:ext cx="4967844" cy="5134714"/>
          </a:xfrm>
          <a:prstGeom prst="rect">
            <a:avLst/>
          </a:prstGeom>
          <a:noFill/>
          <a:ln w="9525">
            <a:noFill/>
            <a:miter lim="800000"/>
            <a:headEnd/>
            <a:tailEnd/>
          </a:ln>
        </p:spPr>
      </p:pic>
      <p:sp>
        <p:nvSpPr>
          <p:cNvPr id="4" name="Rectangle 3"/>
          <p:cNvSpPr/>
          <p:nvPr/>
        </p:nvSpPr>
        <p:spPr>
          <a:xfrm>
            <a:off x="2088078" y="3124200"/>
            <a:ext cx="502722"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2438400" y="5105400"/>
            <a:ext cx="4617522" cy="87778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le 5"/>
          <p:cNvSpPr/>
          <p:nvPr/>
        </p:nvSpPr>
        <p:spPr>
          <a:xfrm>
            <a:off x="152400" y="3124200"/>
            <a:ext cx="2508664" cy="167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For Early </a:t>
            </a:r>
          </a:p>
          <a:p>
            <a:pPr algn="ctr"/>
            <a:r>
              <a:rPr lang="en-US" sz="2400" b="1" dirty="0" smtClean="0">
                <a:solidFill>
                  <a:schemeClr val="tx1"/>
                </a:solidFill>
              </a:rPr>
              <a:t>Detection,</a:t>
            </a:r>
          </a:p>
          <a:p>
            <a:pPr algn="ctr"/>
            <a:r>
              <a:rPr lang="en-US" sz="2400" b="1" dirty="0" smtClean="0">
                <a:solidFill>
                  <a:schemeClr val="tx1"/>
                </a:solidFill>
              </a:rPr>
              <a:t>“Every Molecule is Sacred”</a:t>
            </a:r>
            <a:endParaRPr lang="en-US" sz="2400" b="1" dirty="0">
              <a:solidFill>
                <a:schemeClr val="tx1"/>
              </a:solidFill>
            </a:endParaRPr>
          </a:p>
        </p:txBody>
      </p:sp>
      <p:sp>
        <p:nvSpPr>
          <p:cNvPr id="8" name="Content Placeholder 2"/>
          <p:cNvSpPr txBox="1">
            <a:spLocks/>
          </p:cNvSpPr>
          <p:nvPr/>
        </p:nvSpPr>
        <p:spPr>
          <a:xfrm>
            <a:off x="0" y="3050640"/>
            <a:ext cx="9144000" cy="1788989"/>
          </a:xfrm>
          <a:prstGeom prst="rect">
            <a:avLst/>
          </a:prstGeom>
          <a:solidFill>
            <a:schemeClr val="bg2"/>
          </a:solidFill>
        </p:spPr>
        <p:txBody>
          <a:bodyPr>
            <a:normAutofit/>
          </a:bodyPr>
          <a:lst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algn="ctr"/>
            <a:r>
              <a:rPr lang="en-US" dirty="0" smtClean="0">
                <a:latin typeface="Arial" panose="020B0604020202020204" pitchFamily="34" charset="0"/>
                <a:cs typeface="Arial" panose="020B0604020202020204" pitchFamily="34" charset="0"/>
              </a:rPr>
              <a:t>PCR-based target enrichment</a:t>
            </a:r>
          </a:p>
          <a:p>
            <a:pPr marL="457200" lvl="1" indent="0" algn="ctr">
              <a:buNone/>
            </a:pPr>
            <a:endParaRPr lang="en-US" dirty="0" smtClean="0">
              <a:latin typeface="Arial" panose="020B0604020202020204" pitchFamily="34" charset="0"/>
              <a:cs typeface="Arial" panose="020B0604020202020204" pitchFamily="34" charset="0"/>
            </a:endParaRPr>
          </a:p>
          <a:p>
            <a:pPr algn="ctr"/>
            <a:r>
              <a:rPr lang="en-US" dirty="0" smtClean="0">
                <a:latin typeface="Arial" panose="020B0604020202020204" pitchFamily="34" charset="0"/>
                <a:cs typeface="Arial" panose="020B0604020202020204" pitchFamily="34" charset="0"/>
              </a:rPr>
              <a:t>7.5 ml of plasma</a:t>
            </a:r>
            <a:endParaRPr lang="en-US" dirty="0">
              <a:latin typeface="Arial" panose="020B0604020202020204" pitchFamily="34" charset="0"/>
              <a:cs typeface="Arial" panose="020B0604020202020204" pitchFamily="34" charset="0"/>
            </a:endParaRPr>
          </a:p>
        </p:txBody>
      </p:sp>
      <p:sp>
        <p:nvSpPr>
          <p:cNvPr id="7" name="TextBox 6"/>
          <p:cNvSpPr txBox="1"/>
          <p:nvPr/>
        </p:nvSpPr>
        <p:spPr>
          <a:xfrm>
            <a:off x="3185061" y="1431851"/>
            <a:ext cx="3124200" cy="523220"/>
          </a:xfrm>
          <a:prstGeom prst="rect">
            <a:avLst/>
          </a:prstGeom>
          <a:noFill/>
        </p:spPr>
        <p:txBody>
          <a:bodyPr wrap="square" rtlCol="0">
            <a:spAutoFit/>
          </a:bodyPr>
          <a:lstStyle/>
          <a:p>
            <a:r>
              <a:rPr lang="en-US" sz="2800" u="sng" dirty="0" err="1" smtClean="0">
                <a:latin typeface="+mn-lt"/>
              </a:rPr>
              <a:t>ctDNA</a:t>
            </a:r>
            <a:r>
              <a:rPr lang="en-US" sz="2800" u="sng" dirty="0" smtClean="0">
                <a:latin typeface="+mn-lt"/>
              </a:rPr>
              <a:t> versus Stage</a:t>
            </a:r>
            <a:endParaRPr lang="en-US" sz="2800" u="sng" dirty="0">
              <a:latin typeface="+mn-lt"/>
            </a:endParaRPr>
          </a:p>
        </p:txBody>
      </p:sp>
      <p:sp>
        <p:nvSpPr>
          <p:cNvPr id="10" name="Rectangle 9"/>
          <p:cNvSpPr/>
          <p:nvPr/>
        </p:nvSpPr>
        <p:spPr>
          <a:xfrm>
            <a:off x="-22302" y="6282964"/>
            <a:ext cx="2258439" cy="584775"/>
          </a:xfrm>
          <a:prstGeom prst="rect">
            <a:avLst/>
          </a:prstGeom>
        </p:spPr>
        <p:txBody>
          <a:bodyPr wrap="none">
            <a:spAutoFit/>
          </a:bodyPr>
          <a:lstStyle/>
          <a:p>
            <a:r>
              <a:rPr lang="en-US" sz="1600" b="1" i="1" u="sng" dirty="0" err="1" smtClean="0">
                <a:latin typeface="Arial" pitchFamily="34" charset="0"/>
              </a:rPr>
              <a:t>Bettegowda</a:t>
            </a:r>
            <a:r>
              <a:rPr lang="en-US" sz="1600" b="1" i="1" u="sng" dirty="0" smtClean="0">
                <a:latin typeface="Arial" pitchFamily="34" charset="0"/>
              </a:rPr>
              <a:t> et al.</a:t>
            </a:r>
          </a:p>
          <a:p>
            <a:r>
              <a:rPr lang="en-US" sz="1600" b="1" i="1" u="sng" dirty="0" err="1" smtClean="0">
                <a:latin typeface="Arial" pitchFamily="34" charset="0"/>
              </a:rPr>
              <a:t>Sci</a:t>
            </a:r>
            <a:r>
              <a:rPr lang="en-US" sz="1600" b="1" i="1" u="sng" dirty="0" smtClean="0">
                <a:latin typeface="Arial" pitchFamily="34" charset="0"/>
              </a:rPr>
              <a:t> </a:t>
            </a:r>
            <a:r>
              <a:rPr lang="en-US" sz="1600" b="1" i="1" u="sng" dirty="0" err="1" smtClean="0">
                <a:latin typeface="Arial" pitchFamily="34" charset="0"/>
              </a:rPr>
              <a:t>Transl</a:t>
            </a:r>
            <a:r>
              <a:rPr lang="en-US" sz="1600" b="1" i="1" u="sng" dirty="0" smtClean="0">
                <a:latin typeface="Arial" pitchFamily="34" charset="0"/>
              </a:rPr>
              <a:t> Med. 2014</a:t>
            </a:r>
            <a:endParaRPr lang="en-US" sz="1600" b="1" i="1" u="sng" dirty="0">
              <a:latin typeface="Arial" pitchFamily="34" charset="0"/>
            </a:endParaRPr>
          </a:p>
        </p:txBody>
      </p:sp>
    </p:spTree>
    <p:extLst>
      <p:ext uri="{BB962C8B-B14F-4D97-AF65-F5344CB8AC3E}">
        <p14:creationId xmlns:p14="http://schemas.microsoft.com/office/powerpoint/2010/main" val="25855278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03" y="152400"/>
            <a:ext cx="8949897" cy="1250950"/>
          </a:xfrm>
        </p:spPr>
        <p:txBody>
          <a:bodyPr>
            <a:normAutofit fontScale="90000"/>
          </a:bodyPr>
          <a:lstStyle/>
          <a:p>
            <a:r>
              <a:rPr lang="en-US" dirty="0" smtClean="0">
                <a:cs typeface="Arial" panose="020B0604020202020204" pitchFamily="34" charset="0"/>
              </a:rPr>
              <a:t>Challenge #4</a:t>
            </a:r>
            <a:br>
              <a:rPr lang="en-US" dirty="0" smtClean="0">
                <a:cs typeface="Arial" panose="020B0604020202020204" pitchFamily="34" charset="0"/>
              </a:rPr>
            </a:br>
            <a:r>
              <a:rPr lang="en-US" dirty="0" smtClean="0">
                <a:cs typeface="Arial" panose="020B0604020202020204" pitchFamily="34" charset="0"/>
              </a:rPr>
              <a:t>Where  to hunt for mutations?</a:t>
            </a:r>
            <a:endParaRPr lang="en-US" dirty="0">
              <a:cs typeface="Arial" panose="020B0604020202020204" pitchFamily="34" charset="0"/>
            </a:endParaRPr>
          </a:p>
        </p:txBody>
      </p:sp>
      <p:grpSp>
        <p:nvGrpSpPr>
          <p:cNvPr id="7" name="Group 6"/>
          <p:cNvGrpSpPr/>
          <p:nvPr/>
        </p:nvGrpSpPr>
        <p:grpSpPr>
          <a:xfrm>
            <a:off x="41703" y="1977325"/>
            <a:ext cx="4876800" cy="4504904"/>
            <a:chOff x="41703" y="1977325"/>
            <a:chExt cx="4876800" cy="4504904"/>
          </a:xfrm>
        </p:grpSpPr>
        <p:pic>
          <p:nvPicPr>
            <p:cNvPr id="3" name="Picture 2">
              <a:extLst>
                <a:ext uri="{FF2B5EF4-FFF2-40B4-BE49-F238E27FC236}">
                  <a16:creationId xmlns:a16="http://schemas.microsoft.com/office/drawing/2014/main" xmlns="" id="{15EC2A46-989D-449D-9B1E-61B69371445B}"/>
                </a:ext>
              </a:extLst>
            </p:cNvPr>
            <p:cNvPicPr>
              <a:picLocks noChangeAspect="1"/>
            </p:cNvPicPr>
            <p:nvPr/>
          </p:nvPicPr>
          <p:blipFill rotWithShape="1">
            <a:blip r:embed="rId3">
              <a:extLst>
                <a:ext uri="{28A0092B-C50C-407E-A947-70E740481C1C}">
                  <a14:useLocalDpi xmlns:a14="http://schemas.microsoft.com/office/drawing/2010/main" val="0"/>
                </a:ext>
              </a:extLst>
            </a:blip>
            <a:srcRect r="60714" b="67857"/>
            <a:stretch/>
          </p:blipFill>
          <p:spPr>
            <a:xfrm>
              <a:off x="41703" y="1977325"/>
              <a:ext cx="4876800" cy="3990109"/>
            </a:xfrm>
            <a:prstGeom prst="rect">
              <a:avLst/>
            </a:prstGeom>
          </p:spPr>
        </p:pic>
        <p:sp>
          <p:nvSpPr>
            <p:cNvPr id="4" name="TextBox 3"/>
            <p:cNvSpPr txBox="1"/>
            <p:nvPr/>
          </p:nvSpPr>
          <p:spPr>
            <a:xfrm rot="16200000">
              <a:off x="-1377916" y="3834980"/>
              <a:ext cx="3300904" cy="461665"/>
            </a:xfrm>
            <a:prstGeom prst="rect">
              <a:avLst/>
            </a:prstGeom>
            <a:noFill/>
          </p:spPr>
          <p:txBody>
            <a:bodyPr wrap="none" rtlCol="0">
              <a:spAutoFit/>
            </a:bodyPr>
            <a:lstStyle/>
            <a:p>
              <a:r>
                <a:rPr lang="en-US" sz="2400" dirty="0" smtClean="0">
                  <a:latin typeface="+mn-lt"/>
                </a:rPr>
                <a:t>Proportion Detected (%)</a:t>
              </a:r>
              <a:endParaRPr lang="en-US" sz="2400" dirty="0">
                <a:latin typeface="+mn-lt"/>
              </a:endParaRPr>
            </a:p>
          </p:txBody>
        </p:sp>
        <p:sp>
          <p:nvSpPr>
            <p:cNvPr id="6" name="Oval 5"/>
            <p:cNvSpPr/>
            <p:nvPr/>
          </p:nvSpPr>
          <p:spPr>
            <a:xfrm>
              <a:off x="2341668" y="3177153"/>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531488" y="6020564"/>
              <a:ext cx="3040512" cy="461665"/>
            </a:xfrm>
            <a:prstGeom prst="rect">
              <a:avLst/>
            </a:prstGeom>
            <a:noFill/>
          </p:spPr>
          <p:txBody>
            <a:bodyPr wrap="none" rtlCol="0">
              <a:spAutoFit/>
            </a:bodyPr>
            <a:lstStyle/>
            <a:p>
              <a:r>
                <a:rPr lang="en-US" sz="2400" dirty="0" smtClean="0">
                  <a:latin typeface="+mn-lt"/>
                </a:rPr>
                <a:t>Number of Amplicons</a:t>
              </a:r>
              <a:endParaRPr lang="en-US" sz="2400" dirty="0">
                <a:latin typeface="+mn-lt"/>
              </a:endParaRPr>
            </a:p>
          </p:txBody>
        </p:sp>
      </p:grpSp>
      <p:grpSp>
        <p:nvGrpSpPr>
          <p:cNvPr id="19" name="Group 18"/>
          <p:cNvGrpSpPr/>
          <p:nvPr/>
        </p:nvGrpSpPr>
        <p:grpSpPr>
          <a:xfrm>
            <a:off x="4800600" y="1932212"/>
            <a:ext cx="4267200" cy="4267200"/>
            <a:chOff x="4800600" y="1932212"/>
            <a:chExt cx="4267200" cy="4267200"/>
          </a:xfrm>
        </p:grpSpPr>
        <p:pic>
          <p:nvPicPr>
            <p:cNvPr id="10" name="Picture 9">
              <a:extLst>
                <a:ext uri="{FF2B5EF4-FFF2-40B4-BE49-F238E27FC236}">
                  <a16:creationId xmlns:a16="http://schemas.microsoft.com/office/drawing/2014/main" xmlns="" id="{15EC2A46-989D-449D-9B1E-61B6937144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1932212"/>
              <a:ext cx="4267200" cy="4267200"/>
            </a:xfrm>
            <a:prstGeom prst="rect">
              <a:avLst/>
            </a:prstGeom>
          </p:spPr>
        </p:pic>
        <p:sp>
          <p:nvSpPr>
            <p:cNvPr id="8" name="Oval 7"/>
            <p:cNvSpPr/>
            <p:nvPr/>
          </p:nvSpPr>
          <p:spPr>
            <a:xfrm>
              <a:off x="5562600" y="2280545"/>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838518" y="251460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094786" y="2145731"/>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556738" y="3563814"/>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861964" y="3640014"/>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149604" y="3716214"/>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556738" y="4887473"/>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838518" y="4963673"/>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077200" y="5064372"/>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Content Placeholder 2"/>
          <p:cNvSpPr txBox="1">
            <a:spLocks/>
          </p:cNvSpPr>
          <p:nvPr/>
        </p:nvSpPr>
        <p:spPr>
          <a:xfrm>
            <a:off x="16303" y="3327084"/>
            <a:ext cx="9144000" cy="1788989"/>
          </a:xfrm>
          <a:prstGeom prst="rect">
            <a:avLst/>
          </a:prstGeom>
          <a:solidFill>
            <a:schemeClr val="bg2"/>
          </a:solidFill>
        </p:spPr>
        <p:txBody>
          <a:bodyPr>
            <a:normAutofit/>
          </a:bodyPr>
          <a:lst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algn="ctr"/>
            <a:r>
              <a:rPr lang="en-US" dirty="0" smtClean="0">
                <a:latin typeface="Arial" panose="020B0604020202020204" pitchFamily="34" charset="0"/>
                <a:cs typeface="Arial" panose="020B0604020202020204" pitchFamily="34" charset="0"/>
              </a:rPr>
              <a:t>61 amplicons</a:t>
            </a:r>
          </a:p>
          <a:p>
            <a:pPr marL="457200" lvl="1" indent="0" algn="ctr">
              <a:buNone/>
            </a:pPr>
            <a:endParaRPr lang="en-US" dirty="0" smtClean="0">
              <a:latin typeface="Arial" panose="020B0604020202020204" pitchFamily="34" charset="0"/>
              <a:cs typeface="Arial" panose="020B0604020202020204" pitchFamily="34" charset="0"/>
            </a:endParaRPr>
          </a:p>
          <a:p>
            <a:pPr algn="ctr"/>
            <a:r>
              <a:rPr lang="en-US" dirty="0" smtClean="0">
                <a:latin typeface="Arial" panose="020B0604020202020204" pitchFamily="34" charset="0"/>
                <a:cs typeface="Arial" panose="020B0604020202020204" pitchFamily="34" charset="0"/>
              </a:rPr>
              <a:t>16 genes, 2,001 queried positions (</a:t>
            </a:r>
            <a:r>
              <a:rPr lang="en-US" dirty="0" err="1" smtClean="0">
                <a:latin typeface="Arial" panose="020B0604020202020204" pitchFamily="34" charset="0"/>
                <a:cs typeface="Arial" panose="020B0604020202020204" pitchFamily="34" charset="0"/>
              </a:rPr>
              <a:t>bp</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22" name="Rectangle 21"/>
          <p:cNvSpPr/>
          <p:nvPr/>
        </p:nvSpPr>
        <p:spPr>
          <a:xfrm>
            <a:off x="43071" y="2298130"/>
            <a:ext cx="566529" cy="356926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556888" y="5967434"/>
            <a:ext cx="2938912" cy="6025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069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2" grpId="1" animBg="1"/>
      <p:bldP spid="23" grpId="0" animBg="1"/>
      <p:bldP spid="2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5448"/>
            <a:ext cx="8839200" cy="1252728"/>
          </a:xfrm>
        </p:spPr>
        <p:txBody>
          <a:bodyPr>
            <a:noAutofit/>
          </a:bodyPr>
          <a:lstStyle/>
          <a:p>
            <a:r>
              <a:rPr lang="en-US" sz="3600" dirty="0" smtClean="0"/>
              <a:t>Challenge #5</a:t>
            </a:r>
            <a:br>
              <a:rPr lang="en-US" sz="3600" dirty="0" smtClean="0"/>
            </a:br>
            <a:r>
              <a:rPr lang="en-US" sz="3600" dirty="0" smtClean="0"/>
              <a:t>Not Every Cancer has Detectable </a:t>
            </a:r>
            <a:r>
              <a:rPr lang="en-US" sz="3600" dirty="0" err="1" smtClean="0"/>
              <a:t>ctDNA</a:t>
            </a:r>
            <a:endParaRPr lang="en-US" sz="4000" dirty="0"/>
          </a:p>
        </p:txBody>
      </p:sp>
      <p:pic>
        <p:nvPicPr>
          <p:cNvPr id="101377" name="Picture 1"/>
          <p:cNvPicPr>
            <a:picLocks noGrp="1" noChangeAspect="1" noChangeArrowheads="1"/>
          </p:cNvPicPr>
          <p:nvPr>
            <p:ph idx="1"/>
          </p:nvPr>
        </p:nvPicPr>
        <p:blipFill rotWithShape="1">
          <a:blip r:embed="rId3" cstate="print"/>
          <a:srcRect t="1799"/>
          <a:stretch/>
        </p:blipFill>
        <p:spPr bwMode="auto">
          <a:xfrm>
            <a:off x="838200" y="1447800"/>
            <a:ext cx="8305800" cy="5257800"/>
          </a:xfrm>
          <a:prstGeom prst="rect">
            <a:avLst/>
          </a:prstGeom>
          <a:noFill/>
          <a:ln w="9525">
            <a:noFill/>
            <a:miter lim="800000"/>
            <a:headEnd/>
            <a:tailEnd/>
          </a:ln>
        </p:spPr>
      </p:pic>
      <p:sp>
        <p:nvSpPr>
          <p:cNvPr id="5" name="Rectangle 4"/>
          <p:cNvSpPr/>
          <p:nvPr/>
        </p:nvSpPr>
        <p:spPr>
          <a:xfrm>
            <a:off x="7391400" y="1676400"/>
            <a:ext cx="1447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581400" y="1447801"/>
            <a:ext cx="5410200" cy="5257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6255144"/>
            <a:ext cx="4459362" cy="584775"/>
          </a:xfrm>
          <a:prstGeom prst="rect">
            <a:avLst/>
          </a:prstGeom>
        </p:spPr>
        <p:txBody>
          <a:bodyPr wrap="none">
            <a:spAutoFit/>
          </a:bodyPr>
          <a:lstStyle/>
          <a:p>
            <a:r>
              <a:rPr lang="en-US" sz="1600" b="1" i="1" u="sng" dirty="0" err="1" smtClean="0">
                <a:latin typeface="Arial" pitchFamily="34" charset="0"/>
              </a:rPr>
              <a:t>Bettegowda</a:t>
            </a:r>
            <a:r>
              <a:rPr lang="en-US" sz="1600" b="1" i="1" u="sng" dirty="0" smtClean="0">
                <a:latin typeface="Arial" pitchFamily="34" charset="0"/>
              </a:rPr>
              <a:t> et al.</a:t>
            </a:r>
          </a:p>
          <a:p>
            <a:r>
              <a:rPr lang="en-US" sz="1600" b="1" i="1" u="sng" dirty="0" err="1" smtClean="0">
                <a:latin typeface="Arial" pitchFamily="34" charset="0"/>
              </a:rPr>
              <a:t>Sci</a:t>
            </a:r>
            <a:r>
              <a:rPr lang="en-US" sz="1600" b="1" i="1" u="sng" dirty="0" smtClean="0">
                <a:latin typeface="Arial" pitchFamily="34" charset="0"/>
              </a:rPr>
              <a:t> </a:t>
            </a:r>
            <a:r>
              <a:rPr lang="en-US" sz="1600" b="1" i="1" u="sng" dirty="0" err="1" smtClean="0">
                <a:latin typeface="Arial" pitchFamily="34" charset="0"/>
              </a:rPr>
              <a:t>Transl</a:t>
            </a:r>
            <a:r>
              <a:rPr lang="en-US" sz="1600" b="1" i="1" u="sng" dirty="0" smtClean="0">
                <a:latin typeface="Arial" pitchFamily="34" charset="0"/>
              </a:rPr>
              <a:t> Med. 2014 Feb 19;6(224):224ra24.</a:t>
            </a:r>
            <a:endParaRPr lang="en-US" sz="1600" b="1" i="1" u="sng" dirty="0">
              <a:latin typeface="Arial" pitchFamily="34" charset="0"/>
            </a:endParaRPr>
          </a:p>
        </p:txBody>
      </p:sp>
      <p:sp>
        <p:nvSpPr>
          <p:cNvPr id="3" name="Rectangle 2"/>
          <p:cNvSpPr/>
          <p:nvPr/>
        </p:nvSpPr>
        <p:spPr>
          <a:xfrm rot="16200000">
            <a:off x="-1161266" y="3258134"/>
            <a:ext cx="4267001" cy="646331"/>
          </a:xfrm>
          <a:prstGeom prst="rect">
            <a:avLst/>
          </a:prstGeom>
          <a:solidFill>
            <a:schemeClr val="bg1"/>
          </a:solidFill>
        </p:spPr>
        <p:txBody>
          <a:bodyPr wrap="none">
            <a:spAutoFit/>
          </a:bodyPr>
          <a:lstStyle/>
          <a:p>
            <a:pPr algn="ctr"/>
            <a:r>
              <a:rPr lang="en-US" dirty="0" smtClean="0">
                <a:latin typeface="Arial Narrow" panose="020B0606020202030204" pitchFamily="34" charset="0"/>
              </a:rPr>
              <a:t>Frequency of Stage </a:t>
            </a:r>
            <a:r>
              <a:rPr lang="en-US" dirty="0">
                <a:latin typeface="Arial Narrow" panose="020B0606020202030204" pitchFamily="34" charset="0"/>
              </a:rPr>
              <a:t>4 Cancer and Brain Tumors </a:t>
            </a:r>
            <a:endParaRPr lang="en-US" dirty="0" smtClean="0">
              <a:latin typeface="Arial Narrow" panose="020B0606020202030204" pitchFamily="34" charset="0"/>
            </a:endParaRPr>
          </a:p>
          <a:p>
            <a:pPr algn="ctr"/>
            <a:r>
              <a:rPr lang="en-US" dirty="0" smtClean="0">
                <a:latin typeface="Arial Narrow" panose="020B0606020202030204" pitchFamily="34" charset="0"/>
              </a:rPr>
              <a:t>With Detectable </a:t>
            </a:r>
            <a:r>
              <a:rPr lang="en-US" dirty="0" err="1" smtClean="0">
                <a:latin typeface="Arial Narrow" panose="020B0606020202030204" pitchFamily="34" charset="0"/>
              </a:rPr>
              <a:t>ctDNA</a:t>
            </a:r>
            <a:r>
              <a:rPr lang="en-US" dirty="0" smtClean="0">
                <a:latin typeface="Arial Narrow" panose="020B0606020202030204" pitchFamily="34" charset="0"/>
              </a:rPr>
              <a:t> (%)</a:t>
            </a:r>
            <a:endParaRPr lang="en-US" dirty="0">
              <a:latin typeface="Arial Narrow" panose="020B0606020202030204" pitchFamily="34" charset="0"/>
            </a:endParaRPr>
          </a:p>
        </p:txBody>
      </p:sp>
      <p:sp>
        <p:nvSpPr>
          <p:cNvPr id="8" name="Rectangle 7"/>
          <p:cNvSpPr/>
          <p:nvPr/>
        </p:nvSpPr>
        <p:spPr>
          <a:xfrm>
            <a:off x="649068" y="1489283"/>
            <a:ext cx="722532" cy="426514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54602" y="5285585"/>
            <a:ext cx="7636998" cy="1295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8060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8" grpId="1" animBg="1"/>
      <p:bldP spid="9" grpId="0" animBg="1"/>
      <p:bldP spid="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9881" y="6330734"/>
            <a:ext cx="4459362" cy="584775"/>
          </a:xfrm>
          <a:prstGeom prst="rect">
            <a:avLst/>
          </a:prstGeom>
        </p:spPr>
        <p:txBody>
          <a:bodyPr wrap="none">
            <a:spAutoFit/>
          </a:bodyPr>
          <a:lstStyle/>
          <a:p>
            <a:r>
              <a:rPr lang="en-US" sz="1600" b="1" i="1" u="sng" dirty="0" smtClean="0">
                <a:latin typeface="Arial" pitchFamily="34" charset="0"/>
              </a:rPr>
              <a:t>Bettegowda et al.</a:t>
            </a:r>
          </a:p>
          <a:p>
            <a:r>
              <a:rPr lang="en-US" sz="1600" b="1" i="1" u="sng" dirty="0" err="1" smtClean="0">
                <a:latin typeface="Arial" pitchFamily="34" charset="0"/>
              </a:rPr>
              <a:t>Sci</a:t>
            </a:r>
            <a:r>
              <a:rPr lang="en-US" sz="1600" b="1" i="1" u="sng" dirty="0" smtClean="0">
                <a:latin typeface="Arial" pitchFamily="34" charset="0"/>
              </a:rPr>
              <a:t> </a:t>
            </a:r>
            <a:r>
              <a:rPr lang="en-US" sz="1600" b="1" i="1" u="sng" dirty="0" err="1" smtClean="0">
                <a:latin typeface="Arial" pitchFamily="34" charset="0"/>
              </a:rPr>
              <a:t>Transl</a:t>
            </a:r>
            <a:r>
              <a:rPr lang="en-US" sz="1600" b="1" i="1" u="sng" dirty="0" smtClean="0">
                <a:latin typeface="Arial" pitchFamily="34" charset="0"/>
              </a:rPr>
              <a:t> Med. 2014 Feb 19;6(224):224ra24.</a:t>
            </a:r>
            <a:endParaRPr lang="en-US" sz="1600" b="1" i="1" u="sng" dirty="0">
              <a:latin typeface="Arial" pitchFamily="34" charset="0"/>
            </a:endParaRPr>
          </a:p>
        </p:txBody>
      </p:sp>
      <p:sp>
        <p:nvSpPr>
          <p:cNvPr id="2" name="Title 1"/>
          <p:cNvSpPr>
            <a:spLocks noGrp="1"/>
          </p:cNvSpPr>
          <p:nvPr>
            <p:ph type="title"/>
          </p:nvPr>
        </p:nvSpPr>
        <p:spPr/>
        <p:txBody>
          <a:bodyPr>
            <a:normAutofit fontScale="90000"/>
          </a:bodyPr>
          <a:lstStyle/>
          <a:p>
            <a:pPr algn="ctr"/>
            <a:r>
              <a:rPr lang="en-US" dirty="0" smtClean="0"/>
              <a:t>Survey of </a:t>
            </a:r>
            <a:r>
              <a:rPr lang="en-US" dirty="0" err="1" smtClean="0"/>
              <a:t>ctDNA</a:t>
            </a:r>
            <a:r>
              <a:rPr lang="en-US" dirty="0" smtClean="0"/>
              <a:t> in Human Cancer</a:t>
            </a:r>
            <a:br>
              <a:rPr lang="en-US" dirty="0" smtClean="0"/>
            </a:br>
            <a:r>
              <a:rPr lang="en-US" u="sng" dirty="0" err="1"/>
              <a:t>ctDNA</a:t>
            </a:r>
            <a:r>
              <a:rPr lang="en-US" u="sng" dirty="0"/>
              <a:t> </a:t>
            </a:r>
            <a:r>
              <a:rPr lang="en-US" u="sng" dirty="0" err="1"/>
              <a:t>vs</a:t>
            </a:r>
            <a:r>
              <a:rPr lang="en-US" u="sng" dirty="0"/>
              <a:t> Stage (</a:t>
            </a:r>
            <a:r>
              <a:rPr lang="en-US" u="sng" dirty="0" smtClean="0"/>
              <a:t>n=273)</a:t>
            </a:r>
            <a:endParaRPr lang="en-US" dirty="0"/>
          </a:p>
        </p:txBody>
      </p:sp>
      <p:pic>
        <p:nvPicPr>
          <p:cNvPr id="88065" name="Picture 1"/>
          <p:cNvPicPr>
            <a:picLocks noChangeAspect="1" noChangeArrowheads="1"/>
          </p:cNvPicPr>
          <p:nvPr/>
        </p:nvPicPr>
        <p:blipFill>
          <a:blip r:embed="rId3" cstate="print"/>
          <a:srcRect/>
          <a:stretch>
            <a:fillRect/>
          </a:stretch>
        </p:blipFill>
        <p:spPr bwMode="auto">
          <a:xfrm>
            <a:off x="381000" y="1524000"/>
            <a:ext cx="8153400" cy="4908932"/>
          </a:xfrm>
          <a:prstGeom prst="rect">
            <a:avLst/>
          </a:prstGeom>
          <a:noFill/>
          <a:ln w="9525">
            <a:noFill/>
            <a:miter lim="800000"/>
            <a:headEnd/>
            <a:tailEnd/>
          </a:ln>
        </p:spPr>
      </p:pic>
      <p:sp>
        <p:nvSpPr>
          <p:cNvPr id="5" name="Rectangle 4"/>
          <p:cNvSpPr/>
          <p:nvPr/>
        </p:nvSpPr>
        <p:spPr>
          <a:xfrm rot="16200000">
            <a:off x="6552063" y="3580588"/>
            <a:ext cx="4451731" cy="338554"/>
          </a:xfrm>
          <a:prstGeom prst="rect">
            <a:avLst/>
          </a:prstGeom>
        </p:spPr>
        <p:txBody>
          <a:bodyPr wrap="none">
            <a:spAutoFit/>
          </a:bodyPr>
          <a:lstStyle/>
          <a:p>
            <a:r>
              <a:rPr lang="en-US" sz="1600" b="1" i="1" u="sng" dirty="0" err="1" smtClean="0">
                <a:latin typeface="Arial" pitchFamily="34" charset="0"/>
              </a:rPr>
              <a:t>Sci</a:t>
            </a:r>
            <a:r>
              <a:rPr lang="en-US" sz="1600" b="1" i="1" u="sng" dirty="0" smtClean="0">
                <a:latin typeface="Arial" pitchFamily="34" charset="0"/>
              </a:rPr>
              <a:t> </a:t>
            </a:r>
            <a:r>
              <a:rPr lang="en-US" sz="1600" b="1" i="1" u="sng" dirty="0" err="1" smtClean="0">
                <a:latin typeface="Arial" pitchFamily="34" charset="0"/>
              </a:rPr>
              <a:t>Transl</a:t>
            </a:r>
            <a:r>
              <a:rPr lang="en-US" sz="1600" b="1" i="1" u="sng" dirty="0" smtClean="0">
                <a:latin typeface="Arial" pitchFamily="34" charset="0"/>
              </a:rPr>
              <a:t> Med. 2014 Feb 19;6(224):224ra24.</a:t>
            </a:r>
            <a:endParaRPr lang="en-US" sz="1600" b="1" i="1" u="sng" dirty="0">
              <a:latin typeface="Arial" pitchFamily="34" charset="0"/>
            </a:endParaRPr>
          </a:p>
        </p:txBody>
      </p:sp>
      <p:grpSp>
        <p:nvGrpSpPr>
          <p:cNvPr id="4" name="Group 3"/>
          <p:cNvGrpSpPr/>
          <p:nvPr/>
        </p:nvGrpSpPr>
        <p:grpSpPr>
          <a:xfrm>
            <a:off x="321733" y="1707958"/>
            <a:ext cx="8382000" cy="5145996"/>
            <a:chOff x="321733" y="1707958"/>
            <a:chExt cx="8382000" cy="5145996"/>
          </a:xfrm>
        </p:grpSpPr>
        <p:sp>
          <p:nvSpPr>
            <p:cNvPr id="8" name="TextBox 7"/>
            <p:cNvSpPr txBox="1"/>
            <p:nvPr/>
          </p:nvSpPr>
          <p:spPr>
            <a:xfrm>
              <a:off x="321733" y="6330734"/>
              <a:ext cx="8382000" cy="523220"/>
            </a:xfrm>
            <a:prstGeom prst="rect">
              <a:avLst/>
            </a:prstGeom>
            <a:solidFill>
              <a:schemeClr val="bg2"/>
            </a:solidFill>
            <a:ln>
              <a:solidFill>
                <a:schemeClr val="tx1"/>
              </a:solidFill>
            </a:ln>
          </p:spPr>
          <p:txBody>
            <a:bodyPr wrap="square" rtlCol="0">
              <a:spAutoFit/>
            </a:bodyPr>
            <a:lstStyle/>
            <a:p>
              <a:pPr algn="ctr"/>
              <a:r>
                <a:rPr lang="en-US" sz="2800" dirty="0" smtClean="0">
                  <a:latin typeface="Arial" pitchFamily="34" charset="0"/>
                </a:rPr>
                <a:t>Metastatic disease ranged from 86% to 100%</a:t>
              </a:r>
              <a:endParaRPr lang="en-US" sz="2800" dirty="0">
                <a:latin typeface="Arial" pitchFamily="34" charset="0"/>
              </a:endParaRPr>
            </a:p>
          </p:txBody>
        </p:sp>
        <p:sp>
          <p:nvSpPr>
            <p:cNvPr id="3" name="Right Arrow 2"/>
            <p:cNvSpPr/>
            <p:nvPr/>
          </p:nvSpPr>
          <p:spPr>
            <a:xfrm rot="16200000">
              <a:off x="2095500" y="1822258"/>
              <a:ext cx="609600" cy="381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6200000">
              <a:off x="3888484" y="1822258"/>
              <a:ext cx="609600" cy="381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6200000">
              <a:off x="5727060" y="2324100"/>
              <a:ext cx="609600" cy="381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6200000">
              <a:off x="7581900" y="2423391"/>
              <a:ext cx="609600" cy="381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350426" y="2773590"/>
            <a:ext cx="8382000" cy="4058986"/>
            <a:chOff x="350426" y="2773590"/>
            <a:chExt cx="8382000" cy="4058986"/>
          </a:xfrm>
        </p:grpSpPr>
        <p:sp>
          <p:nvSpPr>
            <p:cNvPr id="6" name="TextBox 5"/>
            <p:cNvSpPr txBox="1"/>
            <p:nvPr/>
          </p:nvSpPr>
          <p:spPr>
            <a:xfrm>
              <a:off x="350426" y="6309356"/>
              <a:ext cx="8382000" cy="523220"/>
            </a:xfrm>
            <a:prstGeom prst="rect">
              <a:avLst/>
            </a:prstGeom>
            <a:solidFill>
              <a:schemeClr val="tx2">
                <a:lumMod val="20000"/>
                <a:lumOff val="80000"/>
              </a:schemeClr>
            </a:solidFill>
            <a:ln>
              <a:solidFill>
                <a:schemeClr val="tx1"/>
              </a:solidFill>
            </a:ln>
          </p:spPr>
          <p:txBody>
            <a:bodyPr wrap="square" rtlCol="0">
              <a:spAutoFit/>
            </a:bodyPr>
            <a:lstStyle/>
            <a:p>
              <a:pPr algn="ctr"/>
              <a:r>
                <a:rPr lang="en-US" sz="2800" dirty="0" smtClean="0">
                  <a:latin typeface="Arial" pitchFamily="34" charset="0"/>
                </a:rPr>
                <a:t>Localized disease ranged from 49% to 78%</a:t>
              </a:r>
              <a:endParaRPr lang="en-US" sz="2800" dirty="0">
                <a:latin typeface="Arial" pitchFamily="34" charset="0"/>
              </a:endParaRPr>
            </a:p>
          </p:txBody>
        </p:sp>
        <p:sp>
          <p:nvSpPr>
            <p:cNvPr id="12" name="Right Arrow 11"/>
            <p:cNvSpPr/>
            <p:nvPr/>
          </p:nvSpPr>
          <p:spPr>
            <a:xfrm rot="16200000">
              <a:off x="1445516" y="2887890"/>
              <a:ext cx="609600" cy="381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6200000">
              <a:off x="3238501" y="3543301"/>
              <a:ext cx="609600" cy="381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6200000">
              <a:off x="5067300" y="3881286"/>
              <a:ext cx="609600" cy="381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6200000">
              <a:off x="6915652" y="3816146"/>
              <a:ext cx="609600" cy="381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Content Placeholder 2"/>
          <p:cNvSpPr txBox="1">
            <a:spLocks/>
          </p:cNvSpPr>
          <p:nvPr/>
        </p:nvSpPr>
        <p:spPr>
          <a:xfrm>
            <a:off x="0" y="3242299"/>
            <a:ext cx="9144000" cy="1788989"/>
          </a:xfrm>
          <a:prstGeom prst="rect">
            <a:avLst/>
          </a:prstGeom>
          <a:solidFill>
            <a:schemeClr val="bg2"/>
          </a:solidFill>
        </p:spPr>
        <p:txBody>
          <a:bodyPr>
            <a:normAutofit/>
          </a:bodyPr>
          <a:lst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algn="ctr"/>
            <a:r>
              <a:rPr lang="en-US" dirty="0" smtClean="0">
                <a:latin typeface="Arial" panose="020B0604020202020204" pitchFamily="34" charset="0"/>
                <a:cs typeface="Arial" panose="020B0604020202020204" pitchFamily="34" charset="0"/>
              </a:rPr>
              <a:t>Multi-</a:t>
            </a:r>
            <a:r>
              <a:rPr lang="en-US" dirty="0" err="1" smtClean="0">
                <a:latin typeface="Arial" panose="020B0604020202020204" pitchFamily="34" charset="0"/>
                <a:cs typeface="Arial" panose="020B0604020202020204" pitchFamily="34" charset="0"/>
              </a:rPr>
              <a:t>Analyte</a:t>
            </a:r>
            <a:r>
              <a:rPr lang="en-US" dirty="0" smtClean="0">
                <a:latin typeface="Arial" panose="020B0604020202020204" pitchFamily="34" charset="0"/>
                <a:cs typeface="Arial" panose="020B0604020202020204" pitchFamily="34" charset="0"/>
              </a:rPr>
              <a:t> Blood Test</a:t>
            </a:r>
          </a:p>
          <a:p>
            <a:pPr marL="457200" lvl="1" indent="0" algn="ctr">
              <a:buNone/>
            </a:pPr>
            <a:endParaRPr lang="en-US" dirty="0" smtClean="0">
              <a:latin typeface="Arial" panose="020B0604020202020204" pitchFamily="34" charset="0"/>
              <a:cs typeface="Arial" panose="020B0604020202020204" pitchFamily="34" charset="0"/>
            </a:endParaRPr>
          </a:p>
          <a:p>
            <a:pPr algn="ctr"/>
            <a:r>
              <a:rPr lang="en-US" dirty="0" smtClean="0">
                <a:latin typeface="Arial" panose="020B0604020202020204" pitchFamily="34" charset="0"/>
                <a:cs typeface="Arial" panose="020B0604020202020204" pitchFamily="34" charset="0"/>
              </a:rPr>
              <a:t>Include Protein Biomarkers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1499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Combining </a:t>
            </a:r>
            <a:r>
              <a:rPr lang="en-US" dirty="0" err="1" smtClean="0"/>
              <a:t>ctDNA</a:t>
            </a:r>
            <a:r>
              <a:rPr lang="en-US" dirty="0" smtClean="0"/>
              <a:t> and protein markers</a:t>
            </a:r>
            <a:endParaRPr lang="en-US" dirty="0"/>
          </a:p>
        </p:txBody>
      </p:sp>
      <p:sp>
        <p:nvSpPr>
          <p:cNvPr id="3" name="Content Placeholder 2"/>
          <p:cNvSpPr>
            <a:spLocks noGrp="1"/>
          </p:cNvSpPr>
          <p:nvPr>
            <p:ph idx="1"/>
          </p:nvPr>
        </p:nvSpPr>
        <p:spPr>
          <a:xfrm>
            <a:off x="152401" y="4288486"/>
            <a:ext cx="8991600" cy="2569513"/>
          </a:xfrm>
        </p:spPr>
        <p:txBody>
          <a:bodyPr/>
          <a:lstStyle/>
          <a:p>
            <a:r>
              <a:rPr lang="en-US" sz="2800" dirty="0" smtClean="0"/>
              <a:t>Allows using thresholds with near-perfect specificity.</a:t>
            </a:r>
          </a:p>
          <a:p>
            <a:endParaRPr lang="en-US" sz="2800" dirty="0"/>
          </a:p>
          <a:p>
            <a:r>
              <a:rPr lang="en-US" sz="2800" dirty="0" smtClean="0"/>
              <a:t>Sensitivity of a single marker is less demanding. </a:t>
            </a:r>
          </a:p>
          <a:p>
            <a:endParaRPr lang="en-US" sz="2800" dirty="0" smtClean="0"/>
          </a:p>
          <a:p>
            <a:r>
              <a:rPr lang="en-US" sz="2800" dirty="0" smtClean="0"/>
              <a:t>Sensitivity for a specific tumor type is not required.</a:t>
            </a:r>
            <a:endParaRPr lang="en-US" sz="28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04" y="2002487"/>
            <a:ext cx="77914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43618" y="1598023"/>
            <a:ext cx="8243479" cy="430887"/>
          </a:xfrm>
          <a:prstGeom prst="rect">
            <a:avLst/>
          </a:prstGeom>
        </p:spPr>
        <p:txBody>
          <a:bodyPr wrap="square">
            <a:spAutoFit/>
          </a:bodyPr>
          <a:lstStyle/>
          <a:p>
            <a:r>
              <a:rPr lang="pl-PL" sz="2200" dirty="0">
                <a:latin typeface="Arial" panose="020B0604020202020204" pitchFamily="34" charset="0"/>
                <a:cs typeface="Arial" panose="020B0604020202020204" pitchFamily="34" charset="0"/>
              </a:rPr>
              <a:t>Proc Natl Acad Sci U S A. 2017 Sep 19;114(38):10202-10207.</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059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t>Types of Released Tumor DNA (</a:t>
            </a:r>
            <a:r>
              <a:rPr lang="en-US" sz="4400" dirty="0" err="1" smtClean="0"/>
              <a:t>rtDNA</a:t>
            </a:r>
            <a:r>
              <a:rPr lang="en-US" sz="4400" dirty="0" smtClean="0"/>
              <a:t>)</a:t>
            </a:r>
            <a:endParaRPr lang="en-US" sz="4400" dirty="0"/>
          </a:p>
        </p:txBody>
      </p:sp>
      <p:sp>
        <p:nvSpPr>
          <p:cNvPr id="3" name="Content Placeholder 2"/>
          <p:cNvSpPr>
            <a:spLocks noGrp="1"/>
          </p:cNvSpPr>
          <p:nvPr>
            <p:ph sz="half" idx="1"/>
          </p:nvPr>
        </p:nvSpPr>
        <p:spPr>
          <a:xfrm>
            <a:off x="381000" y="1524000"/>
            <a:ext cx="4267200" cy="5614416"/>
          </a:xfrm>
        </p:spPr>
        <p:txBody>
          <a:bodyPr/>
          <a:lstStyle/>
          <a:p>
            <a:pPr>
              <a:spcBef>
                <a:spcPts val="0"/>
              </a:spcBef>
            </a:pPr>
            <a:r>
              <a:rPr lang="en-US" dirty="0" smtClean="0"/>
              <a:t>Urine (</a:t>
            </a:r>
            <a:r>
              <a:rPr lang="en-US" dirty="0" err="1" smtClean="0"/>
              <a:t>utDNA</a:t>
            </a:r>
            <a:r>
              <a:rPr lang="en-US" dirty="0" smtClean="0"/>
              <a:t>)</a:t>
            </a:r>
          </a:p>
          <a:p>
            <a:pPr lvl="1">
              <a:spcBef>
                <a:spcPts val="0"/>
              </a:spcBef>
            </a:pPr>
            <a:r>
              <a:rPr lang="en-US" dirty="0" smtClean="0"/>
              <a:t>Bladder Tumors</a:t>
            </a:r>
          </a:p>
          <a:p>
            <a:pPr lvl="1">
              <a:spcBef>
                <a:spcPts val="0"/>
              </a:spcBef>
            </a:pPr>
            <a:endParaRPr lang="en-US" dirty="0" smtClean="0"/>
          </a:p>
          <a:p>
            <a:pPr>
              <a:spcBef>
                <a:spcPts val="0"/>
              </a:spcBef>
            </a:pPr>
            <a:r>
              <a:rPr lang="en-US" dirty="0" smtClean="0"/>
              <a:t>Stool (</a:t>
            </a:r>
            <a:r>
              <a:rPr lang="en-US" dirty="0" err="1" smtClean="0"/>
              <a:t>stDNA</a:t>
            </a:r>
            <a:r>
              <a:rPr lang="en-US" dirty="0" smtClean="0"/>
              <a:t>)</a:t>
            </a:r>
          </a:p>
          <a:p>
            <a:pPr lvl="1">
              <a:spcBef>
                <a:spcPts val="0"/>
              </a:spcBef>
            </a:pPr>
            <a:r>
              <a:rPr lang="en-US" dirty="0" smtClean="0"/>
              <a:t>Colorectal Tumors</a:t>
            </a:r>
          </a:p>
          <a:p>
            <a:pPr lvl="1">
              <a:spcBef>
                <a:spcPts val="0"/>
              </a:spcBef>
            </a:pPr>
            <a:endParaRPr lang="en-US" dirty="0" smtClean="0"/>
          </a:p>
          <a:p>
            <a:pPr>
              <a:spcBef>
                <a:spcPts val="0"/>
              </a:spcBef>
            </a:pPr>
            <a:r>
              <a:rPr lang="en-US" dirty="0" smtClean="0"/>
              <a:t>Blood (</a:t>
            </a:r>
            <a:r>
              <a:rPr lang="en-US" dirty="0" err="1" smtClean="0"/>
              <a:t>ctDNA</a:t>
            </a:r>
            <a:r>
              <a:rPr lang="en-US" dirty="0" smtClean="0"/>
              <a:t>)</a:t>
            </a:r>
          </a:p>
          <a:p>
            <a:pPr lvl="1">
              <a:spcBef>
                <a:spcPts val="0"/>
              </a:spcBef>
            </a:pPr>
            <a:r>
              <a:rPr lang="en-US" dirty="0" smtClean="0"/>
              <a:t>Variety of Cancers</a:t>
            </a:r>
          </a:p>
          <a:p>
            <a:pPr lvl="1">
              <a:spcBef>
                <a:spcPts val="0"/>
              </a:spcBef>
            </a:pPr>
            <a:endParaRPr lang="en-US" dirty="0" smtClean="0"/>
          </a:p>
          <a:p>
            <a:pPr>
              <a:spcBef>
                <a:spcPts val="0"/>
              </a:spcBef>
            </a:pPr>
            <a:r>
              <a:rPr lang="en-US" dirty="0" smtClean="0"/>
              <a:t>Pap Smear</a:t>
            </a:r>
          </a:p>
          <a:p>
            <a:pPr lvl="1">
              <a:spcBef>
                <a:spcPts val="0"/>
              </a:spcBef>
            </a:pPr>
            <a:r>
              <a:rPr lang="en-US" dirty="0" smtClean="0"/>
              <a:t>Ovarian Cancers</a:t>
            </a:r>
          </a:p>
          <a:p>
            <a:pPr lvl="1">
              <a:spcBef>
                <a:spcPts val="0"/>
              </a:spcBef>
            </a:pPr>
            <a:r>
              <a:rPr lang="en-US" dirty="0" smtClean="0"/>
              <a:t>Endometrial Cancers</a:t>
            </a:r>
          </a:p>
          <a:p>
            <a:pPr>
              <a:spcBef>
                <a:spcPts val="0"/>
              </a:spcBef>
              <a:buNone/>
            </a:pPr>
            <a:endParaRPr lang="en-US" dirty="0" smtClean="0"/>
          </a:p>
        </p:txBody>
      </p:sp>
      <p:sp>
        <p:nvSpPr>
          <p:cNvPr id="4" name="Content Placeholder 3"/>
          <p:cNvSpPr>
            <a:spLocks noGrp="1"/>
          </p:cNvSpPr>
          <p:nvPr>
            <p:ph sz="half" idx="2"/>
          </p:nvPr>
        </p:nvSpPr>
        <p:spPr>
          <a:xfrm>
            <a:off x="4419600" y="1395984"/>
            <a:ext cx="4572000" cy="5843016"/>
          </a:xfrm>
        </p:spPr>
        <p:txBody>
          <a:bodyPr/>
          <a:lstStyle/>
          <a:p>
            <a:pPr>
              <a:spcBef>
                <a:spcPts val="0"/>
              </a:spcBef>
            </a:pPr>
            <a:r>
              <a:rPr lang="en-US" dirty="0" smtClean="0"/>
              <a:t>Cyst Fluids</a:t>
            </a:r>
          </a:p>
          <a:p>
            <a:pPr lvl="1">
              <a:spcBef>
                <a:spcPts val="0"/>
              </a:spcBef>
            </a:pPr>
            <a:r>
              <a:rPr lang="en-US" dirty="0" smtClean="0"/>
              <a:t>Ovarian </a:t>
            </a:r>
            <a:r>
              <a:rPr lang="en-US" dirty="0" err="1" smtClean="0"/>
              <a:t>Neoplasia</a:t>
            </a:r>
            <a:endParaRPr lang="en-US" dirty="0" smtClean="0"/>
          </a:p>
          <a:p>
            <a:pPr lvl="1">
              <a:spcBef>
                <a:spcPts val="0"/>
              </a:spcBef>
            </a:pPr>
            <a:r>
              <a:rPr lang="en-US" dirty="0" smtClean="0"/>
              <a:t>Pancreatic </a:t>
            </a:r>
            <a:r>
              <a:rPr lang="en-US" dirty="0" err="1" smtClean="0"/>
              <a:t>Neoplasia</a:t>
            </a:r>
            <a:endParaRPr lang="en-US" dirty="0" smtClean="0"/>
          </a:p>
          <a:p>
            <a:pPr lvl="1">
              <a:spcBef>
                <a:spcPts val="0"/>
              </a:spcBef>
            </a:pPr>
            <a:endParaRPr lang="en-US" dirty="0" smtClean="0"/>
          </a:p>
          <a:p>
            <a:pPr>
              <a:spcBef>
                <a:spcPts val="0"/>
              </a:spcBef>
            </a:pPr>
            <a:r>
              <a:rPr lang="en-US" dirty="0" smtClean="0"/>
              <a:t>Saliva</a:t>
            </a:r>
          </a:p>
          <a:p>
            <a:pPr lvl="1">
              <a:spcBef>
                <a:spcPts val="0"/>
              </a:spcBef>
            </a:pPr>
            <a:r>
              <a:rPr lang="en-US" dirty="0" smtClean="0"/>
              <a:t>Head &amp; Neck Cancers</a:t>
            </a:r>
          </a:p>
          <a:p>
            <a:pPr lvl="1">
              <a:spcBef>
                <a:spcPts val="0"/>
              </a:spcBef>
            </a:pPr>
            <a:endParaRPr lang="en-US" dirty="0" smtClean="0"/>
          </a:p>
          <a:p>
            <a:pPr>
              <a:spcBef>
                <a:spcPts val="0"/>
              </a:spcBef>
            </a:pPr>
            <a:r>
              <a:rPr lang="en-US" dirty="0" smtClean="0"/>
              <a:t>Cerebrospinal Fluid</a:t>
            </a:r>
          </a:p>
          <a:p>
            <a:pPr lvl="1">
              <a:spcBef>
                <a:spcPts val="0"/>
              </a:spcBef>
            </a:pPr>
            <a:r>
              <a:rPr lang="en-US" dirty="0" smtClean="0"/>
              <a:t>Brain Tumors</a:t>
            </a:r>
          </a:p>
          <a:p>
            <a:pPr lvl="1">
              <a:spcBef>
                <a:spcPts val="0"/>
              </a:spcBef>
            </a:pPr>
            <a:r>
              <a:rPr lang="en-US" dirty="0" smtClean="0"/>
              <a:t>Spinal tumors</a:t>
            </a:r>
          </a:p>
          <a:p>
            <a:pPr lvl="1">
              <a:spcBef>
                <a:spcPts val="0"/>
              </a:spcBef>
            </a:pPr>
            <a:endParaRPr lang="en-US" dirty="0" smtClean="0"/>
          </a:p>
          <a:p>
            <a:pPr>
              <a:spcBef>
                <a:spcPts val="0"/>
              </a:spcBef>
            </a:pPr>
            <a:r>
              <a:rPr lang="en-US" dirty="0" smtClean="0"/>
              <a:t>Pancreatic Juice</a:t>
            </a:r>
          </a:p>
          <a:p>
            <a:pPr lvl="1">
              <a:spcBef>
                <a:spcPts val="0"/>
              </a:spcBef>
            </a:pPr>
            <a:r>
              <a:rPr lang="en-US" dirty="0" smtClean="0"/>
              <a:t>Pancreatic </a:t>
            </a:r>
            <a:r>
              <a:rPr lang="en-US" dirty="0" err="1" smtClean="0"/>
              <a:t>Neoplasia</a:t>
            </a:r>
            <a:endParaRPr lang="en-US" dirty="0" smtClean="0"/>
          </a:p>
          <a:p>
            <a:pPr lvl="1">
              <a:spcBef>
                <a:spcPts val="0"/>
              </a:spcBef>
            </a:pPr>
            <a:endParaRPr lang="en-US" dirty="0" smtClean="0"/>
          </a:p>
          <a:p>
            <a:pPr lvl="1">
              <a:spcBef>
                <a:spcPts val="0"/>
              </a:spcBef>
            </a:pPr>
            <a:endParaRPr lang="en-US" dirty="0" smtClean="0"/>
          </a:p>
          <a:p>
            <a:pPr>
              <a:spcBef>
                <a:spcPts val="0"/>
              </a:spcBef>
            </a:pPr>
            <a:endParaRPr lang="en-US" dirty="0"/>
          </a:p>
        </p:txBody>
      </p:sp>
    </p:spTree>
    <p:extLst>
      <p:ext uri="{BB962C8B-B14F-4D97-AF65-F5344CB8AC3E}">
        <p14:creationId xmlns:p14="http://schemas.microsoft.com/office/powerpoint/2010/main" val="7215309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535BE6-4A93-4E9B-B245-23F313859585}"/>
              </a:ext>
            </a:extLst>
          </p:cNvPr>
          <p:cNvSpPr>
            <a:spLocks noGrp="1"/>
          </p:cNvSpPr>
          <p:nvPr>
            <p:ph type="title"/>
          </p:nvPr>
        </p:nvSpPr>
        <p:spPr/>
        <p:txBody>
          <a:bodyPr/>
          <a:lstStyle/>
          <a:p>
            <a:r>
              <a:rPr lang="en-US" b="1" dirty="0" err="1"/>
              <a:t>CancerSEEK</a:t>
            </a:r>
            <a:r>
              <a:rPr lang="en-US" dirty="0"/>
              <a:t> </a:t>
            </a:r>
            <a:r>
              <a:rPr lang="en-US" dirty="0" smtClean="0"/>
              <a:t>Blood Test</a:t>
            </a:r>
            <a:endParaRPr lang="en-US" dirty="0"/>
          </a:p>
        </p:txBody>
      </p:sp>
      <p:pic>
        <p:nvPicPr>
          <p:cNvPr id="5" name="Content Placeholder 4">
            <a:extLst>
              <a:ext uri="{FF2B5EF4-FFF2-40B4-BE49-F238E27FC236}">
                <a16:creationId xmlns:a16="http://schemas.microsoft.com/office/drawing/2014/main" xmlns="" id="{59482FFD-7335-43B3-91FE-0D9EEDB8F59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943" y="1524000"/>
            <a:ext cx="7427127" cy="4917390"/>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7895" y="1828800"/>
            <a:ext cx="1656105" cy="1656105"/>
          </a:xfrm>
          <a:prstGeom prst="rect">
            <a:avLst/>
          </a:prstGeom>
        </p:spPr>
      </p:pic>
      <p:sp>
        <p:nvSpPr>
          <p:cNvPr id="6" name="TextBox 5"/>
          <p:cNvSpPr txBox="1"/>
          <p:nvPr/>
        </p:nvSpPr>
        <p:spPr>
          <a:xfrm>
            <a:off x="7629970" y="3484905"/>
            <a:ext cx="1437830" cy="400110"/>
          </a:xfrm>
          <a:prstGeom prst="rect">
            <a:avLst/>
          </a:prstGeom>
          <a:noFill/>
        </p:spPr>
        <p:txBody>
          <a:bodyPr wrap="none" rtlCol="0">
            <a:spAutoFit/>
          </a:bodyPr>
          <a:lstStyle/>
          <a:p>
            <a:r>
              <a:rPr lang="en-US" sz="2000" b="1" dirty="0" smtClean="0">
                <a:latin typeface="+mn-lt"/>
              </a:rPr>
              <a:t>Josh Cohen</a:t>
            </a:r>
            <a:endParaRPr lang="en-US" sz="2000" b="1" dirty="0">
              <a:latin typeface="+mn-lt"/>
            </a:endParaRPr>
          </a:p>
        </p:txBody>
      </p:sp>
      <p:sp>
        <p:nvSpPr>
          <p:cNvPr id="7" name="TextBox 6"/>
          <p:cNvSpPr txBox="1"/>
          <p:nvPr/>
        </p:nvSpPr>
        <p:spPr>
          <a:xfrm>
            <a:off x="4543245" y="6441390"/>
            <a:ext cx="4636269" cy="461665"/>
          </a:xfrm>
          <a:prstGeom prst="rect">
            <a:avLst/>
          </a:prstGeom>
          <a:noFill/>
        </p:spPr>
        <p:txBody>
          <a:bodyPr wrap="none" rtlCol="0">
            <a:spAutoFit/>
          </a:bodyPr>
          <a:lstStyle/>
          <a:p>
            <a:r>
              <a:rPr lang="en-US" sz="2400" dirty="0">
                <a:latin typeface="+mn-lt"/>
              </a:rPr>
              <a:t> </a:t>
            </a:r>
            <a:r>
              <a:rPr lang="en-US" sz="2400" dirty="0" smtClean="0">
                <a:latin typeface="+mn-lt"/>
              </a:rPr>
              <a:t>Cohen et al., </a:t>
            </a:r>
            <a:r>
              <a:rPr lang="en-US" sz="2400" i="1" dirty="0" smtClean="0">
                <a:latin typeface="+mn-lt"/>
              </a:rPr>
              <a:t>Science</a:t>
            </a:r>
            <a:r>
              <a:rPr lang="en-US" sz="2400" dirty="0" smtClean="0">
                <a:latin typeface="+mn-lt"/>
              </a:rPr>
              <a:t> in press, 2018</a:t>
            </a:r>
            <a:endParaRPr lang="en-US" sz="2400" dirty="0">
              <a:latin typeface="+mn-lt"/>
            </a:endParaRPr>
          </a:p>
        </p:txBody>
      </p:sp>
    </p:spTree>
    <p:extLst>
      <p:ext uri="{BB962C8B-B14F-4D97-AF65-F5344CB8AC3E}">
        <p14:creationId xmlns:p14="http://schemas.microsoft.com/office/powerpoint/2010/main" val="4457478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38DA52-F641-4556-968D-55B9B56150A0}"/>
              </a:ext>
            </a:extLst>
          </p:cNvPr>
          <p:cNvSpPr>
            <a:spLocks noGrp="1"/>
          </p:cNvSpPr>
          <p:nvPr>
            <p:ph type="title"/>
          </p:nvPr>
        </p:nvSpPr>
        <p:spPr/>
        <p:txBody>
          <a:bodyPr/>
          <a:lstStyle/>
          <a:p>
            <a:r>
              <a:rPr lang="en-US" dirty="0" smtClean="0"/>
              <a:t>The Cancer Seek Study</a:t>
            </a:r>
            <a:endParaRPr lang="en-US" dirty="0"/>
          </a:p>
        </p:txBody>
      </p:sp>
      <p:sp>
        <p:nvSpPr>
          <p:cNvPr id="3" name="Content Placeholder 2">
            <a:extLst>
              <a:ext uri="{FF2B5EF4-FFF2-40B4-BE49-F238E27FC236}">
                <a16:creationId xmlns:a16="http://schemas.microsoft.com/office/drawing/2014/main" xmlns="" id="{67BC7A65-B640-4B31-B4FD-7E689C2C2FEF}"/>
              </a:ext>
            </a:extLst>
          </p:cNvPr>
          <p:cNvSpPr>
            <a:spLocks noGrp="1"/>
          </p:cNvSpPr>
          <p:nvPr>
            <p:ph sz="half" idx="1"/>
          </p:nvPr>
        </p:nvSpPr>
        <p:spPr>
          <a:xfrm>
            <a:off x="381000" y="1600200"/>
            <a:ext cx="4191000" cy="5105400"/>
          </a:xfrm>
        </p:spPr>
        <p:txBody>
          <a:bodyPr/>
          <a:lstStyle/>
          <a:p>
            <a:r>
              <a:rPr lang="en-US" dirty="0">
                <a:latin typeface="Arial" panose="020B0604020202020204" pitchFamily="34" charset="0"/>
                <a:cs typeface="Arial" panose="020B0604020202020204" pitchFamily="34" charset="0"/>
              </a:rPr>
              <a:t>1,005 Cancer Patients</a:t>
            </a:r>
          </a:p>
          <a:p>
            <a:pPr lvl="1"/>
            <a:r>
              <a:rPr lang="en-US" dirty="0">
                <a:latin typeface="Arial" panose="020B0604020202020204" pitchFamily="34" charset="0"/>
                <a:cs typeface="Arial" panose="020B0604020202020204" pitchFamily="34" charset="0"/>
              </a:rPr>
              <a:t>209 Breast</a:t>
            </a:r>
          </a:p>
          <a:p>
            <a:pPr lvl="1"/>
            <a:r>
              <a:rPr lang="en-US" dirty="0">
                <a:latin typeface="Arial" panose="020B0604020202020204" pitchFamily="34" charset="0"/>
                <a:cs typeface="Arial" panose="020B0604020202020204" pitchFamily="34" charset="0"/>
              </a:rPr>
              <a:t>288 Colorectal</a:t>
            </a:r>
          </a:p>
          <a:p>
            <a:pPr lvl="1"/>
            <a:r>
              <a:rPr lang="en-US" dirty="0">
                <a:latin typeface="Arial" panose="020B0604020202020204" pitchFamily="34" charset="0"/>
                <a:cs typeface="Arial" panose="020B0604020202020204" pitchFamily="34" charset="0"/>
              </a:rPr>
              <a:t>45 Esophageal</a:t>
            </a:r>
          </a:p>
          <a:p>
            <a:pPr lvl="1"/>
            <a:r>
              <a:rPr lang="en-US" dirty="0">
                <a:latin typeface="Arial" panose="020B0604020202020204" pitchFamily="34" charset="0"/>
                <a:cs typeface="Arial" panose="020B0604020202020204" pitchFamily="34" charset="0"/>
              </a:rPr>
              <a:t>44 Liver</a:t>
            </a:r>
          </a:p>
          <a:p>
            <a:pPr lvl="1"/>
            <a:r>
              <a:rPr lang="en-US" dirty="0">
                <a:latin typeface="Arial" panose="020B0604020202020204" pitchFamily="34" charset="0"/>
                <a:cs typeface="Arial" panose="020B0604020202020204" pitchFamily="34" charset="0"/>
              </a:rPr>
              <a:t>104 Lung</a:t>
            </a:r>
          </a:p>
          <a:p>
            <a:pPr lvl="1"/>
            <a:r>
              <a:rPr lang="en-US" dirty="0">
                <a:latin typeface="Arial" panose="020B0604020202020204" pitchFamily="34" charset="0"/>
                <a:cs typeface="Arial" panose="020B0604020202020204" pitchFamily="34" charset="0"/>
              </a:rPr>
              <a:t>54 Ovarian</a:t>
            </a:r>
          </a:p>
          <a:p>
            <a:pPr lvl="1"/>
            <a:r>
              <a:rPr lang="en-US" dirty="0">
                <a:latin typeface="Arial" panose="020B0604020202020204" pitchFamily="34" charset="0"/>
                <a:cs typeface="Arial" panose="020B0604020202020204" pitchFamily="34" charset="0"/>
              </a:rPr>
              <a:t>93 Pancreatic</a:t>
            </a:r>
          </a:p>
          <a:p>
            <a:pPr lvl="1"/>
            <a:r>
              <a:rPr lang="en-US" dirty="0">
                <a:latin typeface="Arial" panose="020B0604020202020204" pitchFamily="34" charset="0"/>
                <a:cs typeface="Arial" panose="020B0604020202020204" pitchFamily="34" charset="0"/>
              </a:rPr>
              <a:t>68 </a:t>
            </a:r>
            <a:r>
              <a:rPr lang="en-US" dirty="0" smtClean="0">
                <a:latin typeface="Arial" panose="020B0604020202020204" pitchFamily="34" charset="0"/>
                <a:cs typeface="Arial" panose="020B0604020202020204" pitchFamily="34" charset="0"/>
              </a:rPr>
              <a:t>Stomach</a:t>
            </a:r>
          </a:p>
          <a:p>
            <a:pPr marL="457200" lvl="1"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812 Healthy Controls</a:t>
            </a:r>
          </a:p>
        </p:txBody>
      </p:sp>
      <p:sp>
        <p:nvSpPr>
          <p:cNvPr id="6" name="Content Placeholder 5">
            <a:extLst>
              <a:ext uri="{FF2B5EF4-FFF2-40B4-BE49-F238E27FC236}">
                <a16:creationId xmlns:a16="http://schemas.microsoft.com/office/drawing/2014/main" xmlns="" id="{C032E07A-87F6-49B3-AD84-1BA0DB26DA8E}"/>
              </a:ext>
            </a:extLst>
          </p:cNvPr>
          <p:cNvSpPr>
            <a:spLocks noGrp="1"/>
          </p:cNvSpPr>
          <p:nvPr>
            <p:ph sz="half" idx="2"/>
          </p:nvPr>
        </p:nvSpPr>
        <p:spPr>
          <a:xfrm>
            <a:off x="381000" y="2743200"/>
            <a:ext cx="3840480" cy="2362200"/>
          </a:xfrm>
          <a:solidFill>
            <a:schemeClr val="tx2">
              <a:lumMod val="20000"/>
              <a:lumOff val="80000"/>
            </a:schemeClr>
          </a:solidFill>
        </p:spPr>
        <p:txBody>
          <a:bodyPr>
            <a:noAutofit/>
          </a:bodyPr>
          <a:lstStyle/>
          <a:p>
            <a:r>
              <a:rPr lang="en-US" sz="2400" dirty="0" smtClean="0">
                <a:latin typeface="Arial" panose="020B0604020202020204" pitchFamily="34" charset="0"/>
                <a:cs typeface="Arial" panose="020B0604020202020204" pitchFamily="34" charset="0"/>
              </a:rPr>
              <a:t>No Distant Metastases</a:t>
            </a:r>
          </a:p>
          <a:p>
            <a:pPr lvl="1"/>
            <a:r>
              <a:rPr lang="en-US" sz="1800" dirty="0" smtClean="0">
                <a:latin typeface="Arial" panose="020B0604020202020204" pitchFamily="34" charset="0"/>
                <a:cs typeface="Arial" panose="020B0604020202020204" pitchFamily="34" charset="0"/>
              </a:rPr>
              <a:t>20</a:t>
            </a:r>
            <a:r>
              <a:rPr lang="en-US" sz="1800" dirty="0">
                <a:latin typeface="Arial" panose="020B0604020202020204" pitchFamily="34" charset="0"/>
                <a:cs typeface="Arial" panose="020B0604020202020204" pitchFamily="34" charset="0"/>
              </a:rPr>
              <a:t>% Stage I</a:t>
            </a:r>
          </a:p>
          <a:p>
            <a:pPr lvl="1"/>
            <a:r>
              <a:rPr lang="en-US" sz="1800" dirty="0" smtClean="0">
                <a:latin typeface="Arial" panose="020B0604020202020204" pitchFamily="34" charset="0"/>
                <a:cs typeface="Arial" panose="020B0604020202020204" pitchFamily="34" charset="0"/>
              </a:rPr>
              <a:t>49% </a:t>
            </a:r>
            <a:r>
              <a:rPr lang="en-US" sz="1800" dirty="0">
                <a:latin typeface="Arial" panose="020B0604020202020204" pitchFamily="34" charset="0"/>
                <a:cs typeface="Arial" panose="020B0604020202020204" pitchFamily="34" charset="0"/>
              </a:rPr>
              <a:t>Stage II</a:t>
            </a:r>
          </a:p>
          <a:p>
            <a:pPr lvl="1"/>
            <a:r>
              <a:rPr lang="en-US" sz="1800" dirty="0" smtClean="0">
                <a:latin typeface="Arial" panose="020B0604020202020204" pitchFamily="34" charset="0"/>
                <a:cs typeface="Arial" panose="020B0604020202020204" pitchFamily="34" charset="0"/>
              </a:rPr>
              <a:t>31% </a:t>
            </a:r>
            <a:r>
              <a:rPr lang="en-US" sz="1800" dirty="0">
                <a:latin typeface="Arial" panose="020B0604020202020204" pitchFamily="34" charset="0"/>
                <a:cs typeface="Arial" panose="020B0604020202020204" pitchFamily="34" charset="0"/>
              </a:rPr>
              <a:t>Stage </a:t>
            </a:r>
            <a:r>
              <a:rPr lang="en-US" sz="1800" dirty="0" smtClean="0">
                <a:latin typeface="Arial" panose="020B0604020202020204" pitchFamily="34" charset="0"/>
                <a:cs typeface="Arial" panose="020B0604020202020204" pitchFamily="34" charset="0"/>
              </a:rPr>
              <a:t>III</a:t>
            </a:r>
          </a:p>
          <a:p>
            <a:pPr lvl="1"/>
            <a:endParaRPr lang="en-US" sz="18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Median Age 64 years</a:t>
            </a:r>
            <a:endParaRPr lang="en-US" sz="2400" dirty="0">
              <a:latin typeface="Arial" panose="020B0604020202020204" pitchFamily="34" charset="0"/>
              <a:cs typeface="Arial" panose="020B0604020202020204" pitchFamily="34" charset="0"/>
            </a:endParaRPr>
          </a:p>
        </p:txBody>
      </p:sp>
      <p:sp>
        <p:nvSpPr>
          <p:cNvPr id="5" name="Content Placeholder 5">
            <a:extLst>
              <a:ext uri="{FF2B5EF4-FFF2-40B4-BE49-F238E27FC236}">
                <a16:creationId xmlns:a16="http://schemas.microsoft.com/office/drawing/2014/main" xmlns="" id="{C032E07A-87F6-49B3-AD84-1BA0DB26DA8E}"/>
              </a:ext>
            </a:extLst>
          </p:cNvPr>
          <p:cNvSpPr txBox="1">
            <a:spLocks/>
          </p:cNvSpPr>
          <p:nvPr/>
        </p:nvSpPr>
        <p:spPr bwMode="auto">
          <a:xfrm>
            <a:off x="4343400" y="2362200"/>
            <a:ext cx="4572000" cy="2971800"/>
          </a:xfrm>
          <a:prstGeom prst="rect">
            <a:avLst/>
          </a:prstGeom>
          <a:solidFill>
            <a:schemeClr val="tx2">
              <a:lumMod val="20000"/>
              <a:lumOff val="80000"/>
            </a:schemeClr>
          </a:solidFill>
          <a:ln w="9525">
            <a:noFill/>
            <a:miter lim="800000"/>
            <a:headEnd/>
            <a:tailEnd/>
          </a:ln>
        </p:spPr>
        <p:txBody>
          <a:bodyPr vert="horz" wrap="square" lIns="54864" tIns="91440" rIns="91440" bIns="45720" numCol="1" anchor="t" anchorCtr="0" compatLnSpc="1">
            <a:prstTxWarp prst="textNoShape">
              <a:avLst/>
            </a:prstTxWarp>
            <a:normAutofit fontScale="92500" lnSpcReduction="10000"/>
          </a:bodyPr>
          <a:lstStyle>
            <a:lvl1pPr marL="438150" indent="-319088" algn="l" rtl="0" eaLnBrk="0" fontAlgn="base" hangingPunct="0">
              <a:spcBef>
                <a:spcPct val="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4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pitchFamily="34" charset="0"/>
              <a:buChar char="▪"/>
              <a:defRPr sz="20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pitchFamily="34" charset="0"/>
              <a:buChar char="▪"/>
              <a:defRPr sz="18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18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18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9062" indent="0">
              <a:buNone/>
            </a:pPr>
            <a:r>
              <a:rPr lang="en-US" b="1" u="sng" dirty="0" smtClean="0">
                <a:latin typeface="Arial" panose="020B0604020202020204" pitchFamily="34" charset="0"/>
                <a:cs typeface="Arial" panose="020B0604020202020204" pitchFamily="34" charset="0"/>
              </a:rPr>
              <a:t>The </a:t>
            </a:r>
            <a:r>
              <a:rPr lang="en-US" b="1" u="sng" dirty="0" err="1" smtClean="0">
                <a:latin typeface="Arial" panose="020B0604020202020204" pitchFamily="34" charset="0"/>
                <a:cs typeface="Arial" panose="020B0604020202020204" pitchFamily="34" charset="0"/>
              </a:rPr>
              <a:t>CancerSeek</a:t>
            </a:r>
            <a:r>
              <a:rPr lang="en-US" b="1" u="sng" dirty="0" smtClean="0">
                <a:latin typeface="Arial" panose="020B0604020202020204" pitchFamily="34" charset="0"/>
                <a:cs typeface="Arial" panose="020B0604020202020204" pitchFamily="34" charset="0"/>
              </a:rPr>
              <a:t> Test</a:t>
            </a:r>
          </a:p>
          <a:p>
            <a:pPr marL="119062" indent="0">
              <a:buNone/>
            </a:pPr>
            <a:endParaRPr lang="en-US" b="1" u="sng" dirty="0" smtClean="0">
              <a:latin typeface="Arial" panose="020B0604020202020204" pitchFamily="34" charset="0"/>
              <a:cs typeface="Arial" panose="020B0604020202020204" pitchFamily="34" charset="0"/>
            </a:endParaRPr>
          </a:p>
          <a:p>
            <a:r>
              <a:rPr lang="en-US" dirty="0" err="1" smtClean="0">
                <a:latin typeface="Arial" panose="020B0604020202020204" pitchFamily="34" charset="0"/>
                <a:cs typeface="Arial" panose="020B0604020202020204" pitchFamily="34" charset="0"/>
              </a:rPr>
              <a:t>ctDNA</a:t>
            </a:r>
            <a:endParaRPr lang="en-US" dirty="0" smtClean="0">
              <a:latin typeface="Arial" panose="020B0604020202020204" pitchFamily="34" charset="0"/>
              <a:cs typeface="Arial" panose="020B0604020202020204" pitchFamily="34" charset="0"/>
            </a:endParaRPr>
          </a:p>
          <a:p>
            <a:pPr lvl="1"/>
            <a:r>
              <a:rPr lang="en-US" dirty="0" smtClean="0">
                <a:latin typeface="Arial" panose="020B0604020202020204" pitchFamily="34" charset="0"/>
                <a:cs typeface="Arial" panose="020B0604020202020204" pitchFamily="34" charset="0"/>
              </a:rPr>
              <a:t>61amplicons in 16 genes covering 2,001 positions in the genome</a:t>
            </a:r>
          </a:p>
          <a:p>
            <a:pPr lvl="1"/>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39 Protein Markers</a:t>
            </a:r>
          </a:p>
        </p:txBody>
      </p:sp>
    </p:spTree>
    <p:extLst>
      <p:ext uri="{BB962C8B-B14F-4D97-AF65-F5344CB8AC3E}">
        <p14:creationId xmlns:p14="http://schemas.microsoft.com/office/powerpoint/2010/main" val="319859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5EC2A46-989D-449D-9B1E-61B6937144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932212"/>
            <a:ext cx="4267200" cy="4267200"/>
          </a:xfrm>
          <a:prstGeom prst="rect">
            <a:avLst/>
          </a:prstGeom>
        </p:spPr>
      </p:pic>
      <p:pic>
        <p:nvPicPr>
          <p:cNvPr id="3" name="Picture 2">
            <a:extLst>
              <a:ext uri="{FF2B5EF4-FFF2-40B4-BE49-F238E27FC236}">
                <a16:creationId xmlns:a16="http://schemas.microsoft.com/office/drawing/2014/main" xmlns="" id="{15EC2A46-989D-449D-9B1E-61B69371445B}"/>
              </a:ext>
            </a:extLst>
          </p:cNvPr>
          <p:cNvPicPr>
            <a:picLocks noChangeAspect="1"/>
          </p:cNvPicPr>
          <p:nvPr/>
        </p:nvPicPr>
        <p:blipFill rotWithShape="1">
          <a:blip r:embed="rId4">
            <a:extLst>
              <a:ext uri="{28A0092B-C50C-407E-A947-70E740481C1C}">
                <a14:useLocalDpi xmlns:a14="http://schemas.microsoft.com/office/drawing/2010/main" val="0"/>
              </a:ext>
            </a:extLst>
          </a:blip>
          <a:srcRect r="60714" b="67857"/>
          <a:stretch/>
        </p:blipFill>
        <p:spPr>
          <a:xfrm>
            <a:off x="58955" y="2062131"/>
            <a:ext cx="4876800" cy="3990109"/>
          </a:xfrm>
          <a:prstGeom prst="rect">
            <a:avLst/>
          </a:prstGeom>
        </p:spPr>
      </p:pic>
      <p:sp>
        <p:nvSpPr>
          <p:cNvPr id="2" name="Title 1"/>
          <p:cNvSpPr>
            <a:spLocks noGrp="1"/>
          </p:cNvSpPr>
          <p:nvPr>
            <p:ph type="title"/>
          </p:nvPr>
        </p:nvSpPr>
        <p:spPr>
          <a:xfrm>
            <a:off x="457200" y="152400"/>
            <a:ext cx="8534400" cy="1250950"/>
          </a:xfrm>
        </p:spPr>
        <p:txBody>
          <a:bodyPr>
            <a:normAutofit fontScale="90000"/>
          </a:bodyPr>
          <a:lstStyle/>
          <a:p>
            <a:r>
              <a:rPr lang="en-US" dirty="0" err="1" smtClean="0"/>
              <a:t>ctDNA</a:t>
            </a:r>
            <a:r>
              <a:rPr lang="en-US" dirty="0" smtClean="0"/>
              <a:t> Panel Performance in Tumors</a:t>
            </a:r>
            <a:endParaRPr lang="en-US" dirty="0"/>
          </a:p>
        </p:txBody>
      </p:sp>
      <p:sp>
        <p:nvSpPr>
          <p:cNvPr id="4" name="TextBox 3"/>
          <p:cNvSpPr txBox="1"/>
          <p:nvPr/>
        </p:nvSpPr>
        <p:spPr>
          <a:xfrm rot="16200000">
            <a:off x="-1377916" y="3834980"/>
            <a:ext cx="3300904" cy="461665"/>
          </a:xfrm>
          <a:prstGeom prst="rect">
            <a:avLst/>
          </a:prstGeom>
          <a:noFill/>
        </p:spPr>
        <p:txBody>
          <a:bodyPr wrap="none" rtlCol="0">
            <a:spAutoFit/>
          </a:bodyPr>
          <a:lstStyle/>
          <a:p>
            <a:r>
              <a:rPr lang="en-US" sz="2400" dirty="0" smtClean="0">
                <a:latin typeface="+mn-lt"/>
              </a:rPr>
              <a:t>Proportion Detected (%)</a:t>
            </a:r>
            <a:endParaRPr lang="en-US" sz="2400" dirty="0">
              <a:latin typeface="+mn-lt"/>
            </a:endParaRPr>
          </a:p>
        </p:txBody>
      </p:sp>
      <p:sp>
        <p:nvSpPr>
          <p:cNvPr id="6" name="Oval 5"/>
          <p:cNvSpPr/>
          <p:nvPr/>
        </p:nvSpPr>
        <p:spPr>
          <a:xfrm>
            <a:off x="2341668" y="3177153"/>
            <a:ext cx="152400" cy="152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590800" y="3006387"/>
            <a:ext cx="3030679" cy="646331"/>
            <a:chOff x="2511320" y="2930187"/>
            <a:chExt cx="3030679" cy="646331"/>
          </a:xfrm>
        </p:grpSpPr>
        <p:sp>
          <p:nvSpPr>
            <p:cNvPr id="7" name="Right Arrow 6"/>
            <p:cNvSpPr/>
            <p:nvPr/>
          </p:nvSpPr>
          <p:spPr>
            <a:xfrm rot="10800000">
              <a:off x="2511320" y="3038358"/>
              <a:ext cx="228600" cy="42998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54072" y="2930187"/>
              <a:ext cx="2887927" cy="646331"/>
            </a:xfrm>
            <a:prstGeom prst="rect">
              <a:avLst/>
            </a:prstGeom>
            <a:solidFill>
              <a:schemeClr val="bg1"/>
            </a:solidFill>
            <a:ln>
              <a:solidFill>
                <a:schemeClr val="tx1"/>
              </a:solidFill>
            </a:ln>
          </p:spPr>
          <p:txBody>
            <a:bodyPr wrap="square" rtlCol="0">
              <a:spAutoFit/>
            </a:bodyPr>
            <a:lstStyle/>
            <a:p>
              <a:r>
                <a:rPr lang="en-US" dirty="0" smtClean="0">
                  <a:latin typeface="+mn-lt"/>
                </a:rPr>
                <a:t>82% of Tumors had at least one detectable mutations</a:t>
              </a:r>
              <a:endParaRPr lang="en-US" dirty="0">
                <a:latin typeface="+mn-lt"/>
              </a:endParaRPr>
            </a:p>
          </p:txBody>
        </p:sp>
      </p:grpSp>
    </p:spTree>
    <p:extLst>
      <p:ext uri="{BB962C8B-B14F-4D97-AF65-F5344CB8AC3E}">
        <p14:creationId xmlns:p14="http://schemas.microsoft.com/office/powerpoint/2010/main" val="336731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9FB4B8-2B87-4335-A03B-9DB7D80CE433}"/>
              </a:ext>
            </a:extLst>
          </p:cNvPr>
          <p:cNvSpPr>
            <a:spLocks noGrp="1"/>
          </p:cNvSpPr>
          <p:nvPr>
            <p:ph type="title"/>
          </p:nvPr>
        </p:nvSpPr>
        <p:spPr/>
        <p:txBody>
          <a:bodyPr>
            <a:normAutofit fontScale="90000"/>
          </a:bodyPr>
          <a:lstStyle/>
          <a:p>
            <a:r>
              <a:rPr lang="en-US" dirty="0">
                <a:cs typeface="Arial" panose="020B0604020202020204" pitchFamily="34" charset="0"/>
              </a:rPr>
              <a:t>Multi-analyte screening </a:t>
            </a:r>
            <a:r>
              <a:rPr lang="en-US" dirty="0" smtClean="0">
                <a:cs typeface="Arial" panose="020B0604020202020204" pitchFamily="34" charset="0"/>
              </a:rPr>
              <a:t>test</a:t>
            </a:r>
            <a:br>
              <a:rPr lang="en-US" dirty="0" smtClean="0">
                <a:cs typeface="Arial" panose="020B0604020202020204" pitchFamily="34" charset="0"/>
              </a:rPr>
            </a:br>
            <a:r>
              <a:rPr lang="en-US" dirty="0" smtClean="0">
                <a:cs typeface="Arial" panose="020B0604020202020204" pitchFamily="34" charset="0"/>
              </a:rPr>
              <a:t>(</a:t>
            </a:r>
            <a:r>
              <a:rPr lang="en-US" dirty="0" err="1" smtClean="0">
                <a:cs typeface="Arial" panose="020B0604020202020204" pitchFamily="34" charset="0"/>
              </a:rPr>
              <a:t>ctDNA</a:t>
            </a:r>
            <a:r>
              <a:rPr lang="en-US" dirty="0" smtClean="0">
                <a:cs typeface="Arial" panose="020B0604020202020204" pitchFamily="34" charset="0"/>
              </a:rPr>
              <a:t> and 39 protein markers)</a:t>
            </a:r>
            <a:endParaRPr lang="en-US" dirty="0">
              <a:cs typeface="Arial" panose="020B0604020202020204" pitchFamily="34" charset="0"/>
            </a:endParaRPr>
          </a:p>
        </p:txBody>
      </p:sp>
      <p:pic>
        <p:nvPicPr>
          <p:cNvPr id="4" name="Content Placeholder 3">
            <a:extLst>
              <a:ext uri="{FF2B5EF4-FFF2-40B4-BE49-F238E27FC236}">
                <a16:creationId xmlns:a16="http://schemas.microsoft.com/office/drawing/2014/main" xmlns="" id="{F6854681-1727-4A39-B3EC-4E9627EC3601}"/>
              </a:ext>
            </a:extLst>
          </p:cNvPr>
          <p:cNvPicPr>
            <a:picLocks noGrp="1" noChangeAspect="1"/>
          </p:cNvPicPr>
          <p:nvPr>
            <p:ph idx="1"/>
          </p:nvPr>
        </p:nvPicPr>
        <p:blipFill>
          <a:blip r:embed="rId3"/>
          <a:stretch>
            <a:fillRect/>
          </a:stretch>
        </p:blipFill>
        <p:spPr>
          <a:xfrm>
            <a:off x="705711" y="1581387"/>
            <a:ext cx="5181600" cy="5201183"/>
          </a:xfrm>
          <a:prstGeom prst="rect">
            <a:avLst/>
          </a:prstGeom>
        </p:spPr>
      </p:pic>
      <p:sp>
        <p:nvSpPr>
          <p:cNvPr id="5" name="TextBox 4"/>
          <p:cNvSpPr txBox="1"/>
          <p:nvPr/>
        </p:nvSpPr>
        <p:spPr>
          <a:xfrm>
            <a:off x="4210911" y="5715769"/>
            <a:ext cx="995785" cy="923330"/>
          </a:xfrm>
          <a:prstGeom prst="rect">
            <a:avLst/>
          </a:prstGeom>
          <a:solidFill>
            <a:schemeClr val="bg1"/>
          </a:solidFill>
        </p:spPr>
        <p:txBody>
          <a:bodyPr wrap="none" rtlCol="0">
            <a:spAutoFit/>
          </a:bodyPr>
          <a:lstStyle/>
          <a:p>
            <a:r>
              <a:rPr lang="en-US" dirty="0" smtClean="0">
                <a:latin typeface="+mn-lt"/>
              </a:rPr>
              <a:t>Cancers</a:t>
            </a:r>
          </a:p>
          <a:p>
            <a:endParaRPr lang="en-US" dirty="0" smtClean="0">
              <a:latin typeface="+mn-lt"/>
            </a:endParaRPr>
          </a:p>
          <a:p>
            <a:r>
              <a:rPr lang="en-US" dirty="0" err="1" smtClean="0">
                <a:latin typeface="+mn-lt"/>
              </a:rPr>
              <a:t>Normals</a:t>
            </a:r>
            <a:endParaRPr lang="en-US" dirty="0">
              <a:latin typeface="+mn-lt"/>
            </a:endParaRPr>
          </a:p>
        </p:txBody>
      </p:sp>
      <p:sp>
        <p:nvSpPr>
          <p:cNvPr id="6" name="Rectangle 5"/>
          <p:cNvSpPr/>
          <p:nvPr/>
        </p:nvSpPr>
        <p:spPr>
          <a:xfrm>
            <a:off x="3942431" y="5758499"/>
            <a:ext cx="304800" cy="304800"/>
          </a:xfrm>
          <a:prstGeom prst="rect">
            <a:avLst/>
          </a:prstGeom>
          <a:solidFill>
            <a:srgbClr val="F87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953725" y="6274807"/>
            <a:ext cx="304800" cy="304800"/>
          </a:xfrm>
          <a:prstGeom prst="rect">
            <a:avLst/>
          </a:prstGeom>
          <a:solidFill>
            <a:srgbClr val="00B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29911" y="5639570"/>
            <a:ext cx="2037489" cy="1143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6111" y="1524770"/>
            <a:ext cx="1523999" cy="101753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52655" y="1524769"/>
            <a:ext cx="5314745" cy="525780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rot="16200000">
            <a:off x="396780" y="1957847"/>
            <a:ext cx="761999" cy="338554"/>
          </a:xfrm>
          <a:prstGeom prst="rect">
            <a:avLst/>
          </a:prstGeom>
          <a:solidFill>
            <a:schemeClr val="bg1"/>
          </a:solidFill>
        </p:spPr>
        <p:txBody>
          <a:bodyPr wrap="square" rtlCol="0">
            <a:spAutoFit/>
          </a:bodyPr>
          <a:lstStyle/>
          <a:p>
            <a:r>
              <a:rPr lang="en-US" sz="1600" dirty="0" err="1" smtClean="0">
                <a:latin typeface="+mn-lt"/>
              </a:rPr>
              <a:t>ctDNA</a:t>
            </a:r>
            <a:endParaRPr lang="en-US" sz="1600" dirty="0">
              <a:latin typeface="+mn-lt"/>
            </a:endParaRPr>
          </a:p>
        </p:txBody>
      </p:sp>
      <p:sp>
        <p:nvSpPr>
          <p:cNvPr id="11" name="Rectangle 10"/>
          <p:cNvSpPr/>
          <p:nvPr/>
        </p:nvSpPr>
        <p:spPr>
          <a:xfrm>
            <a:off x="3757976" y="5668664"/>
            <a:ext cx="1728424" cy="101753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5">
            <a:extLst>
              <a:ext uri="{FF2B5EF4-FFF2-40B4-BE49-F238E27FC236}">
                <a16:creationId xmlns:a16="http://schemas.microsoft.com/office/drawing/2014/main" xmlns="" id="{C032E07A-87F6-49B3-AD84-1BA0DB26DA8E}"/>
              </a:ext>
            </a:extLst>
          </p:cNvPr>
          <p:cNvSpPr txBox="1">
            <a:spLocks/>
          </p:cNvSpPr>
          <p:nvPr/>
        </p:nvSpPr>
        <p:spPr bwMode="auto">
          <a:xfrm>
            <a:off x="5998029" y="1746123"/>
            <a:ext cx="3124200" cy="4892976"/>
          </a:xfrm>
          <a:prstGeom prst="rect">
            <a:avLst/>
          </a:prstGeom>
          <a:solidFill>
            <a:schemeClr val="tx2">
              <a:lumMod val="20000"/>
              <a:lumOff val="80000"/>
            </a:schemeClr>
          </a:solidFill>
          <a:ln w="9525">
            <a:noFill/>
            <a:miter lim="800000"/>
            <a:headEnd/>
            <a:tailEnd/>
          </a:ln>
        </p:spPr>
        <p:txBody>
          <a:bodyPr vert="horz" wrap="square" lIns="54864" tIns="91440" rIns="91440" bIns="45720" numCol="1" anchor="t" anchorCtr="0" compatLnSpc="1">
            <a:prstTxWarp prst="textNoShape">
              <a:avLst/>
            </a:prstTxWarp>
            <a:normAutofit lnSpcReduction="10000"/>
          </a:bodyPr>
          <a:lstStyle>
            <a:lvl1pPr marL="438150" indent="-319088" algn="l" rtl="0" eaLnBrk="0" fontAlgn="base" hangingPunct="0">
              <a:spcBef>
                <a:spcPct val="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4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pitchFamily="34" charset="0"/>
              <a:buChar char="▪"/>
              <a:defRPr sz="20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pitchFamily="34" charset="0"/>
              <a:buChar char="▪"/>
              <a:defRPr sz="18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18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18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9062" indent="0">
              <a:buNone/>
            </a:pPr>
            <a:r>
              <a:rPr lang="en-US" b="1" u="sng" dirty="0" smtClean="0">
                <a:latin typeface="Arial" panose="020B0604020202020204" pitchFamily="34" charset="0"/>
                <a:cs typeface="Arial" panose="020B0604020202020204" pitchFamily="34" charset="0"/>
              </a:rPr>
              <a:t>Tumor Detection</a:t>
            </a:r>
          </a:p>
          <a:p>
            <a:pPr marL="119062" indent="0">
              <a:buNone/>
            </a:pPr>
            <a:endParaRPr lang="en-US" b="1" u="sng" dirty="0" smtClean="0">
              <a:latin typeface="Arial" panose="020B0604020202020204" pitchFamily="34" charset="0"/>
              <a:cs typeface="Arial" panose="020B0604020202020204" pitchFamily="34" charset="0"/>
            </a:endParaRPr>
          </a:p>
          <a:p>
            <a:r>
              <a:rPr lang="en-US" sz="2400" dirty="0" err="1" smtClean="0">
                <a:latin typeface="Arial" panose="020B0604020202020204" pitchFamily="34" charset="0"/>
                <a:cs typeface="Arial" panose="020B0604020202020204" pitchFamily="34" charset="0"/>
              </a:rPr>
              <a:t>ctDNA</a:t>
            </a:r>
            <a:endParaRPr lang="en-US" sz="2400" dirty="0" smtClean="0">
              <a:latin typeface="Arial" panose="020B0604020202020204" pitchFamily="34" charset="0"/>
              <a:cs typeface="Arial" panose="020B0604020202020204" pitchFamily="34" charset="0"/>
            </a:endParaRPr>
          </a:p>
          <a:p>
            <a:pPr marL="119062" indent="0">
              <a:buNone/>
            </a:pPr>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8 Protein Markers</a:t>
            </a:r>
          </a:p>
          <a:p>
            <a:pPr lvl="1"/>
            <a:r>
              <a:rPr lang="en-US" sz="2000" dirty="0" smtClean="0">
                <a:latin typeface="Arial" panose="020B0604020202020204" pitchFamily="34" charset="0"/>
                <a:cs typeface="Arial" panose="020B0604020202020204" pitchFamily="34" charset="0"/>
              </a:rPr>
              <a:t>CA-125</a:t>
            </a:r>
          </a:p>
          <a:p>
            <a:pPr lvl="1"/>
            <a:r>
              <a:rPr lang="en-US" sz="2000" dirty="0" smtClean="0">
                <a:latin typeface="Arial" panose="020B0604020202020204" pitchFamily="34" charset="0"/>
                <a:cs typeface="Arial" panose="020B0604020202020204" pitchFamily="34" charset="0"/>
              </a:rPr>
              <a:t>CEA</a:t>
            </a:r>
          </a:p>
          <a:p>
            <a:pPr lvl="1"/>
            <a:r>
              <a:rPr lang="en-US" sz="2000" dirty="0" smtClean="0">
                <a:latin typeface="Arial" panose="020B0604020202020204" pitchFamily="34" charset="0"/>
                <a:cs typeface="Arial" panose="020B0604020202020204" pitchFamily="34" charset="0"/>
              </a:rPr>
              <a:t>CA19-9</a:t>
            </a:r>
          </a:p>
          <a:p>
            <a:pPr lvl="1"/>
            <a:r>
              <a:rPr lang="en-US" sz="2000" dirty="0" smtClean="0">
                <a:latin typeface="Arial" panose="020B0604020202020204" pitchFamily="34" charset="0"/>
                <a:cs typeface="Arial" panose="020B0604020202020204" pitchFamily="34" charset="0"/>
              </a:rPr>
              <a:t>PRL</a:t>
            </a:r>
          </a:p>
          <a:p>
            <a:pPr lvl="1"/>
            <a:r>
              <a:rPr lang="en-US" sz="2000" dirty="0" smtClean="0">
                <a:latin typeface="Arial" panose="020B0604020202020204" pitchFamily="34" charset="0"/>
                <a:cs typeface="Arial" panose="020B0604020202020204" pitchFamily="34" charset="0"/>
              </a:rPr>
              <a:t>HGF</a:t>
            </a:r>
          </a:p>
          <a:p>
            <a:pPr lvl="1"/>
            <a:r>
              <a:rPr lang="en-US" sz="2000" dirty="0" smtClean="0">
                <a:latin typeface="Arial" panose="020B0604020202020204" pitchFamily="34" charset="0"/>
                <a:cs typeface="Arial" panose="020B0604020202020204" pitchFamily="34" charset="0"/>
              </a:rPr>
              <a:t>OPN</a:t>
            </a:r>
          </a:p>
          <a:p>
            <a:pPr lvl="1"/>
            <a:r>
              <a:rPr lang="en-US" sz="2000" dirty="0" smtClean="0">
                <a:latin typeface="Arial" panose="020B0604020202020204" pitchFamily="34" charset="0"/>
                <a:cs typeface="Arial" panose="020B0604020202020204" pitchFamily="34" charset="0"/>
              </a:rPr>
              <a:t>MPO</a:t>
            </a:r>
          </a:p>
          <a:p>
            <a:pPr lvl="1"/>
            <a:r>
              <a:rPr lang="en-US" sz="2000" dirty="0" smtClean="0">
                <a:latin typeface="Arial" panose="020B0604020202020204" pitchFamily="34" charset="0"/>
                <a:cs typeface="Arial" panose="020B0604020202020204" pitchFamily="34" charset="0"/>
              </a:rPr>
              <a:t>TIMP-1</a:t>
            </a:r>
            <a:endParaRPr lang="en-US" sz="2000" dirty="0">
              <a:latin typeface="Arial" panose="020B0604020202020204" pitchFamily="34" charset="0"/>
              <a:cs typeface="Arial" panose="020B0604020202020204" pitchFamily="34" charset="0"/>
            </a:endParaRPr>
          </a:p>
        </p:txBody>
      </p:sp>
      <p:sp>
        <p:nvSpPr>
          <p:cNvPr id="14" name="Content Placeholder 2"/>
          <p:cNvSpPr txBox="1">
            <a:spLocks/>
          </p:cNvSpPr>
          <p:nvPr/>
        </p:nvSpPr>
        <p:spPr>
          <a:xfrm>
            <a:off x="552653" y="3810000"/>
            <a:ext cx="5314745" cy="685800"/>
          </a:xfrm>
          <a:prstGeom prst="rect">
            <a:avLst/>
          </a:prstGeom>
          <a:solidFill>
            <a:schemeClr val="bg2"/>
          </a:solidFill>
        </p:spPr>
        <p:txBody>
          <a:bodyPr>
            <a:normAutofit/>
          </a:bodyPr>
          <a:lst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9062" indent="0" algn="ctr">
              <a:buNone/>
            </a:pPr>
            <a:r>
              <a:rPr lang="en-US" dirty="0"/>
              <a:t>Logistics Regression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455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1" grpId="0" animBg="1"/>
      <p:bldP spid="11" grpId="1" animBg="1"/>
      <p:bldP spid="12"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D9DEFC-5A38-4592-A091-03BED9A296E3}"/>
              </a:ext>
            </a:extLst>
          </p:cNvPr>
          <p:cNvSpPr>
            <a:spLocks noGrp="1"/>
          </p:cNvSpPr>
          <p:nvPr>
            <p:ph type="title"/>
          </p:nvPr>
        </p:nvSpPr>
        <p:spPr/>
        <p:txBody>
          <a:bodyPr/>
          <a:lstStyle/>
          <a:p>
            <a:r>
              <a:rPr lang="en-US" dirty="0" err="1"/>
              <a:t>CancerSEEK</a:t>
            </a:r>
            <a:r>
              <a:rPr lang="en-US" dirty="0"/>
              <a:t> </a:t>
            </a:r>
            <a:r>
              <a:rPr lang="en-US" dirty="0" smtClean="0"/>
              <a:t>Sensitivity (Blood)</a:t>
            </a:r>
            <a:endParaRPr lang="en-US" dirty="0"/>
          </a:p>
        </p:txBody>
      </p:sp>
      <p:pic>
        <p:nvPicPr>
          <p:cNvPr id="4" name="Content Placeholder 3">
            <a:extLst>
              <a:ext uri="{FF2B5EF4-FFF2-40B4-BE49-F238E27FC236}">
                <a16:creationId xmlns:a16="http://schemas.microsoft.com/office/drawing/2014/main" xmlns="" id="{C818CA05-7C1E-44D8-9C03-DFC534661372}"/>
              </a:ext>
            </a:extLst>
          </p:cNvPr>
          <p:cNvPicPr>
            <a:picLocks noGrp="1" noChangeAspect="1"/>
          </p:cNvPicPr>
          <p:nvPr>
            <p:ph idx="1"/>
          </p:nvPr>
        </p:nvPicPr>
        <p:blipFill>
          <a:blip r:embed="rId3"/>
          <a:stretch>
            <a:fillRect/>
          </a:stretch>
        </p:blipFill>
        <p:spPr>
          <a:xfrm>
            <a:off x="628650" y="2021009"/>
            <a:ext cx="7886700" cy="3960569"/>
          </a:xfrm>
          <a:prstGeom prst="rect">
            <a:avLst/>
          </a:prstGeom>
        </p:spPr>
      </p:pic>
      <p:sp>
        <p:nvSpPr>
          <p:cNvPr id="7" name="TextBox 6"/>
          <p:cNvSpPr txBox="1"/>
          <p:nvPr/>
        </p:nvSpPr>
        <p:spPr>
          <a:xfrm>
            <a:off x="1676400" y="5796912"/>
            <a:ext cx="762000" cy="338554"/>
          </a:xfrm>
          <a:prstGeom prst="rect">
            <a:avLst/>
          </a:prstGeom>
          <a:solidFill>
            <a:schemeClr val="bg1"/>
          </a:solidFill>
          <a:ln>
            <a:noFill/>
          </a:ln>
        </p:spPr>
        <p:txBody>
          <a:bodyPr wrap="square" rtlCol="0">
            <a:spAutoFit/>
          </a:bodyPr>
          <a:lstStyle/>
          <a:p>
            <a:pPr algn="ctr"/>
            <a:r>
              <a:rPr lang="en-US" sz="1600" dirty="0" smtClean="0">
                <a:latin typeface="+mn-lt"/>
              </a:rPr>
              <a:t>Ovary</a:t>
            </a:r>
            <a:endParaRPr lang="en-US" sz="1600" dirty="0">
              <a:latin typeface="+mn-lt"/>
            </a:endParaRPr>
          </a:p>
        </p:txBody>
      </p:sp>
      <p:sp>
        <p:nvSpPr>
          <p:cNvPr id="8" name="TextBox 7"/>
          <p:cNvSpPr txBox="1"/>
          <p:nvPr/>
        </p:nvSpPr>
        <p:spPr>
          <a:xfrm>
            <a:off x="2530978" y="5796912"/>
            <a:ext cx="762000" cy="338554"/>
          </a:xfrm>
          <a:prstGeom prst="rect">
            <a:avLst/>
          </a:prstGeom>
          <a:solidFill>
            <a:schemeClr val="bg1"/>
          </a:solidFill>
          <a:ln>
            <a:noFill/>
          </a:ln>
        </p:spPr>
        <p:txBody>
          <a:bodyPr wrap="square" rtlCol="0">
            <a:spAutoFit/>
          </a:bodyPr>
          <a:lstStyle/>
          <a:p>
            <a:pPr algn="ctr"/>
            <a:r>
              <a:rPr lang="en-US" sz="1600" dirty="0" smtClean="0">
                <a:latin typeface="+mn-lt"/>
              </a:rPr>
              <a:t>Liver</a:t>
            </a:r>
            <a:endParaRPr lang="en-US" sz="1600" dirty="0">
              <a:latin typeface="+mn-lt"/>
            </a:endParaRPr>
          </a:p>
        </p:txBody>
      </p:sp>
      <p:sp>
        <p:nvSpPr>
          <p:cNvPr id="12" name="TextBox 11"/>
          <p:cNvSpPr txBox="1"/>
          <p:nvPr/>
        </p:nvSpPr>
        <p:spPr>
          <a:xfrm>
            <a:off x="5933401" y="5796912"/>
            <a:ext cx="713255" cy="338554"/>
          </a:xfrm>
          <a:prstGeom prst="rect">
            <a:avLst/>
          </a:prstGeom>
          <a:solidFill>
            <a:schemeClr val="bg1"/>
          </a:solidFill>
          <a:ln>
            <a:noFill/>
          </a:ln>
        </p:spPr>
        <p:txBody>
          <a:bodyPr wrap="square" rtlCol="0">
            <a:spAutoFit/>
          </a:bodyPr>
          <a:lstStyle/>
          <a:p>
            <a:pPr algn="ctr"/>
            <a:r>
              <a:rPr lang="en-US" sz="1600" dirty="0" smtClean="0">
                <a:latin typeface="+mn-lt"/>
              </a:rPr>
              <a:t>Colon</a:t>
            </a:r>
            <a:endParaRPr lang="en-US" sz="1600" dirty="0">
              <a:latin typeface="+mn-lt"/>
            </a:endParaRPr>
          </a:p>
        </p:txBody>
      </p:sp>
      <p:sp>
        <p:nvSpPr>
          <p:cNvPr id="13" name="TextBox 12"/>
          <p:cNvSpPr txBox="1"/>
          <p:nvPr/>
        </p:nvSpPr>
        <p:spPr>
          <a:xfrm>
            <a:off x="6751212" y="5796912"/>
            <a:ext cx="713255" cy="338554"/>
          </a:xfrm>
          <a:prstGeom prst="rect">
            <a:avLst/>
          </a:prstGeom>
          <a:solidFill>
            <a:schemeClr val="bg1"/>
          </a:solidFill>
          <a:ln>
            <a:noFill/>
          </a:ln>
        </p:spPr>
        <p:txBody>
          <a:bodyPr wrap="square" rtlCol="0">
            <a:spAutoFit/>
          </a:bodyPr>
          <a:lstStyle/>
          <a:p>
            <a:pPr algn="ctr"/>
            <a:r>
              <a:rPr lang="en-US" sz="1600" dirty="0" smtClean="0">
                <a:latin typeface="+mn-lt"/>
              </a:rPr>
              <a:t>Lung</a:t>
            </a:r>
            <a:endParaRPr lang="en-US" sz="1600" dirty="0">
              <a:latin typeface="+mn-lt"/>
            </a:endParaRPr>
          </a:p>
        </p:txBody>
      </p:sp>
      <p:sp>
        <p:nvSpPr>
          <p:cNvPr id="14" name="TextBox 13"/>
          <p:cNvSpPr txBox="1"/>
          <p:nvPr/>
        </p:nvSpPr>
        <p:spPr>
          <a:xfrm>
            <a:off x="7575844" y="5796912"/>
            <a:ext cx="775496" cy="338554"/>
          </a:xfrm>
          <a:prstGeom prst="rect">
            <a:avLst/>
          </a:prstGeom>
          <a:solidFill>
            <a:schemeClr val="bg1"/>
          </a:solidFill>
          <a:ln>
            <a:noFill/>
          </a:ln>
        </p:spPr>
        <p:txBody>
          <a:bodyPr wrap="square" rtlCol="0">
            <a:spAutoFit/>
          </a:bodyPr>
          <a:lstStyle/>
          <a:p>
            <a:pPr algn="ctr"/>
            <a:r>
              <a:rPr lang="en-US" sz="1600" dirty="0" smtClean="0">
                <a:latin typeface="+mn-lt"/>
              </a:rPr>
              <a:t>Breast</a:t>
            </a:r>
          </a:p>
        </p:txBody>
      </p:sp>
      <p:sp>
        <p:nvSpPr>
          <p:cNvPr id="10" name="TextBox 9"/>
          <p:cNvSpPr txBox="1"/>
          <p:nvPr/>
        </p:nvSpPr>
        <p:spPr>
          <a:xfrm>
            <a:off x="4091366" y="5796912"/>
            <a:ext cx="1014033" cy="338554"/>
          </a:xfrm>
          <a:prstGeom prst="rect">
            <a:avLst/>
          </a:prstGeom>
          <a:solidFill>
            <a:schemeClr val="bg1"/>
          </a:solidFill>
          <a:ln>
            <a:noFill/>
          </a:ln>
        </p:spPr>
        <p:txBody>
          <a:bodyPr wrap="square" rtlCol="0">
            <a:spAutoFit/>
          </a:bodyPr>
          <a:lstStyle/>
          <a:p>
            <a:pPr algn="ctr"/>
            <a:r>
              <a:rPr lang="en-US" sz="1600" dirty="0" smtClean="0">
                <a:latin typeface="+mn-lt"/>
              </a:rPr>
              <a:t>Pancreas</a:t>
            </a:r>
            <a:endParaRPr lang="en-US" sz="1600" dirty="0">
              <a:latin typeface="+mn-lt"/>
            </a:endParaRPr>
          </a:p>
        </p:txBody>
      </p:sp>
      <p:sp>
        <p:nvSpPr>
          <p:cNvPr id="9" name="TextBox 8"/>
          <p:cNvSpPr txBox="1"/>
          <p:nvPr/>
        </p:nvSpPr>
        <p:spPr>
          <a:xfrm>
            <a:off x="3217656" y="5796912"/>
            <a:ext cx="977573" cy="338554"/>
          </a:xfrm>
          <a:prstGeom prst="rect">
            <a:avLst/>
          </a:prstGeom>
          <a:solidFill>
            <a:schemeClr val="bg1"/>
          </a:solidFill>
          <a:ln>
            <a:noFill/>
          </a:ln>
        </p:spPr>
        <p:txBody>
          <a:bodyPr wrap="square" rtlCol="0">
            <a:spAutoFit/>
          </a:bodyPr>
          <a:lstStyle/>
          <a:p>
            <a:pPr algn="ctr"/>
            <a:r>
              <a:rPr lang="en-US" sz="1600" dirty="0" smtClean="0">
                <a:latin typeface="+mn-lt"/>
              </a:rPr>
              <a:t>Stomach</a:t>
            </a:r>
            <a:endParaRPr lang="en-US" sz="1600" dirty="0">
              <a:latin typeface="+mn-lt"/>
            </a:endParaRPr>
          </a:p>
        </p:txBody>
      </p:sp>
      <p:sp>
        <p:nvSpPr>
          <p:cNvPr id="11" name="TextBox 10"/>
          <p:cNvSpPr txBox="1"/>
          <p:nvPr/>
        </p:nvSpPr>
        <p:spPr>
          <a:xfrm>
            <a:off x="5106689" y="5796912"/>
            <a:ext cx="684511" cy="338554"/>
          </a:xfrm>
          <a:prstGeom prst="rect">
            <a:avLst/>
          </a:prstGeom>
          <a:solidFill>
            <a:schemeClr val="bg1"/>
          </a:solidFill>
          <a:ln>
            <a:noFill/>
          </a:ln>
        </p:spPr>
        <p:txBody>
          <a:bodyPr wrap="square" rtlCol="0">
            <a:spAutoFit/>
          </a:bodyPr>
          <a:lstStyle/>
          <a:p>
            <a:pPr algn="ctr"/>
            <a:r>
              <a:rPr lang="en-US" sz="1600" dirty="0" err="1" smtClean="0">
                <a:latin typeface="+mn-lt"/>
              </a:rPr>
              <a:t>Eso</a:t>
            </a:r>
            <a:endParaRPr lang="en-US" sz="1600" dirty="0">
              <a:latin typeface="+mn-lt"/>
            </a:endParaRPr>
          </a:p>
        </p:txBody>
      </p:sp>
      <p:sp>
        <p:nvSpPr>
          <p:cNvPr id="16" name="TextBox 15"/>
          <p:cNvSpPr txBox="1"/>
          <p:nvPr/>
        </p:nvSpPr>
        <p:spPr>
          <a:xfrm>
            <a:off x="1981200" y="4791670"/>
            <a:ext cx="6172200" cy="923330"/>
          </a:xfrm>
          <a:prstGeom prst="rect">
            <a:avLst/>
          </a:prstGeom>
          <a:solidFill>
            <a:schemeClr val="accent1"/>
          </a:solidFill>
        </p:spPr>
        <p:txBody>
          <a:bodyPr wrap="square" rtlCol="0">
            <a:spAutoFit/>
          </a:bodyPr>
          <a:lstStyle/>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70% Median Sensitivity (p &lt; 10</a:t>
            </a:r>
            <a:r>
              <a:rPr lang="en-US" baseline="30000" dirty="0" smtClean="0">
                <a:latin typeface="Arial" panose="020B0604020202020204" pitchFamily="34" charset="0"/>
                <a:cs typeface="Arial" panose="020B0604020202020204" pitchFamily="34" charset="0"/>
              </a:rPr>
              <a:t>-96</a:t>
            </a:r>
            <a:r>
              <a:rPr lang="en-US" dirty="0" smtClean="0">
                <a:latin typeface="Arial" panose="020B0604020202020204" pitchFamily="34" charset="0"/>
                <a:cs typeface="Arial" panose="020B0604020202020204" pitchFamily="34" charset="0"/>
              </a:rPr>
              <a:t> one-sided binominal)</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&gt;99% Specificity (7 of 812 Healthy Controls) </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Range (33% to 98%)</a:t>
            </a:r>
            <a:endParaRPr lang="en-US" dirty="0">
              <a:latin typeface="Arial" panose="020B0604020202020204" pitchFamily="34" charset="0"/>
              <a:cs typeface="Arial" panose="020B0604020202020204" pitchFamily="34" charset="0"/>
            </a:endParaRPr>
          </a:p>
        </p:txBody>
      </p:sp>
      <p:grpSp>
        <p:nvGrpSpPr>
          <p:cNvPr id="15" name="Group 14"/>
          <p:cNvGrpSpPr/>
          <p:nvPr/>
        </p:nvGrpSpPr>
        <p:grpSpPr>
          <a:xfrm>
            <a:off x="1600200" y="1523354"/>
            <a:ext cx="4263903" cy="4725046"/>
            <a:chOff x="1600200" y="1523354"/>
            <a:chExt cx="4263903" cy="4725046"/>
          </a:xfrm>
        </p:grpSpPr>
        <p:sp>
          <p:nvSpPr>
            <p:cNvPr id="3" name="TextBox 2"/>
            <p:cNvSpPr txBox="1"/>
            <p:nvPr/>
          </p:nvSpPr>
          <p:spPr>
            <a:xfrm>
              <a:off x="2590800" y="1523354"/>
              <a:ext cx="205739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69% to 98% </a:t>
              </a:r>
              <a:endParaRPr lang="en-US" sz="2400" b="1" dirty="0">
                <a:latin typeface="Arial" panose="020B0604020202020204" pitchFamily="34" charset="0"/>
                <a:cs typeface="Arial" panose="020B0604020202020204" pitchFamily="34" charset="0"/>
              </a:endParaRPr>
            </a:p>
          </p:txBody>
        </p:sp>
        <p:sp>
          <p:nvSpPr>
            <p:cNvPr id="6" name="Rectangle 5"/>
            <p:cNvSpPr/>
            <p:nvPr/>
          </p:nvSpPr>
          <p:spPr>
            <a:xfrm>
              <a:off x="1600200" y="1981200"/>
              <a:ext cx="4263903" cy="4267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1343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535BE6-4A93-4E9B-B245-23F313859585}"/>
              </a:ext>
            </a:extLst>
          </p:cNvPr>
          <p:cNvSpPr>
            <a:spLocks noGrp="1"/>
          </p:cNvSpPr>
          <p:nvPr>
            <p:ph type="title"/>
          </p:nvPr>
        </p:nvSpPr>
        <p:spPr/>
        <p:txBody>
          <a:bodyPr/>
          <a:lstStyle/>
          <a:p>
            <a:r>
              <a:rPr lang="en-US" dirty="0"/>
              <a:t>Positive test—then what next?</a:t>
            </a:r>
          </a:p>
        </p:txBody>
      </p:sp>
      <p:pic>
        <p:nvPicPr>
          <p:cNvPr id="5" name="Content Placeholder 4">
            <a:extLst>
              <a:ext uri="{FF2B5EF4-FFF2-40B4-BE49-F238E27FC236}">
                <a16:creationId xmlns:a16="http://schemas.microsoft.com/office/drawing/2014/main" xmlns="" id="{59482FFD-7335-43B3-91FE-0D9EEDB8F59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85913" y="1825625"/>
            <a:ext cx="6572173" cy="4351338"/>
          </a:xfrm>
        </p:spPr>
      </p:pic>
      <p:sp>
        <p:nvSpPr>
          <p:cNvPr id="4" name="Rectangle 3"/>
          <p:cNvSpPr/>
          <p:nvPr/>
        </p:nvSpPr>
        <p:spPr>
          <a:xfrm>
            <a:off x="5638800" y="3733800"/>
            <a:ext cx="2057399"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858000" y="4191000"/>
            <a:ext cx="533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867400" y="4705290"/>
            <a:ext cx="762000" cy="400110"/>
          </a:xfrm>
          <a:prstGeom prst="rect">
            <a:avLst/>
          </a:prstGeom>
          <a:solidFill>
            <a:schemeClr val="bg1"/>
          </a:solidFill>
          <a:ln w="28575">
            <a:solidFill>
              <a:schemeClr val="accent6"/>
            </a:solidFill>
          </a:ln>
        </p:spPr>
        <p:txBody>
          <a:bodyPr wrap="square" rtlCol="0">
            <a:spAutoFit/>
          </a:bodyPr>
          <a:lstStyle/>
          <a:p>
            <a:pPr algn="ctr"/>
            <a:r>
              <a:rPr lang="en-US" sz="2000" dirty="0" smtClean="0">
                <a:latin typeface="+mn-lt"/>
              </a:rPr>
              <a:t>YES</a:t>
            </a:r>
            <a:endParaRPr lang="en-US" sz="2000" dirty="0">
              <a:latin typeface="+mn-lt"/>
            </a:endParaRPr>
          </a:p>
        </p:txBody>
      </p:sp>
    </p:spTree>
    <p:extLst>
      <p:ext uri="{BB962C8B-B14F-4D97-AF65-F5344CB8AC3E}">
        <p14:creationId xmlns:p14="http://schemas.microsoft.com/office/powerpoint/2010/main" val="30565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C8190965-E76A-403D-9434-EF570B1A635A}"/>
              </a:ext>
            </a:extLst>
          </p:cNvPr>
          <p:cNvSpPr>
            <a:spLocks noGrp="1"/>
          </p:cNvSpPr>
          <p:nvPr>
            <p:ph type="title"/>
          </p:nvPr>
        </p:nvSpPr>
        <p:spPr/>
        <p:txBody>
          <a:bodyPr/>
          <a:lstStyle/>
          <a:p>
            <a:r>
              <a:rPr lang="en-US" dirty="0" err="1"/>
              <a:t>CancerSEEK</a:t>
            </a:r>
            <a:r>
              <a:rPr lang="en-US" dirty="0"/>
              <a:t> Localization</a:t>
            </a:r>
          </a:p>
        </p:txBody>
      </p:sp>
      <p:sp>
        <p:nvSpPr>
          <p:cNvPr id="5" name="Content Placeholder 4">
            <a:extLst>
              <a:ext uri="{FF2B5EF4-FFF2-40B4-BE49-F238E27FC236}">
                <a16:creationId xmlns:a16="http://schemas.microsoft.com/office/drawing/2014/main" xmlns="" id="{9F672E16-0635-41BB-9C53-E730941248EB}"/>
              </a:ext>
            </a:extLst>
          </p:cNvPr>
          <p:cNvSpPr>
            <a:spLocks noGrp="1"/>
          </p:cNvSpPr>
          <p:nvPr>
            <p:ph sz="half" idx="1"/>
          </p:nvPr>
        </p:nvSpPr>
        <p:spPr>
          <a:xfrm>
            <a:off x="228600" y="1600200"/>
            <a:ext cx="7391400" cy="4623816"/>
          </a:xfrm>
        </p:spPr>
        <p:txBody>
          <a:bodyPr/>
          <a:lstStyle/>
          <a:p>
            <a:r>
              <a:rPr lang="en-US" sz="3600" dirty="0" smtClean="0"/>
              <a:t>Machine Learning (Random Forest)</a:t>
            </a:r>
            <a:endParaRPr lang="en-US" sz="3600" dirty="0"/>
          </a:p>
          <a:p>
            <a:pPr lvl="1"/>
            <a:r>
              <a:rPr lang="en-US" sz="3200" dirty="0" err="1"/>
              <a:t>ctDNA</a:t>
            </a:r>
            <a:r>
              <a:rPr lang="en-US" sz="3200" dirty="0"/>
              <a:t> data (gene level)</a:t>
            </a:r>
          </a:p>
          <a:p>
            <a:pPr lvl="1"/>
            <a:r>
              <a:rPr lang="en-US" sz="3200" dirty="0"/>
              <a:t>Protein </a:t>
            </a:r>
            <a:r>
              <a:rPr lang="en-US" sz="3200" dirty="0" smtClean="0"/>
              <a:t>data (all </a:t>
            </a:r>
            <a:r>
              <a:rPr lang="en-US" sz="3200" dirty="0"/>
              <a:t>39 protein markers</a:t>
            </a:r>
            <a:r>
              <a:rPr lang="en-US" sz="3200" dirty="0" smtClean="0"/>
              <a:t>)</a:t>
            </a:r>
            <a:endParaRPr lang="en-US" sz="3200" dirty="0"/>
          </a:p>
          <a:p>
            <a:pPr lvl="1"/>
            <a:r>
              <a:rPr lang="en-US" sz="3200" dirty="0"/>
              <a:t>Gender</a:t>
            </a:r>
          </a:p>
        </p:txBody>
      </p:sp>
      <p:pic>
        <p:nvPicPr>
          <p:cNvPr id="13" name="Picture 2" descr="https://www.kdnuggets.com/wp-content/uploads/rand-forest-1.jpg">
            <a:extLst>
              <a:ext uri="{FF2B5EF4-FFF2-40B4-BE49-F238E27FC236}">
                <a16:creationId xmlns:a16="http://schemas.microsoft.com/office/drawing/2014/main" xmlns="" id="{886BC4C5-B16C-446A-BD85-7021D960519F}"/>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951" t="12335" r="1707" b="7015"/>
          <a:stretch/>
        </p:blipFill>
        <p:spPr bwMode="auto">
          <a:xfrm>
            <a:off x="3803959" y="3492494"/>
            <a:ext cx="5117704" cy="3213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789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19832AF4-AF23-42C5-B76D-EDA8F11C9636}"/>
              </a:ext>
            </a:extLst>
          </p:cNvPr>
          <p:cNvSpPr>
            <a:spLocks noGrp="1"/>
          </p:cNvSpPr>
          <p:nvPr>
            <p:ph type="title"/>
          </p:nvPr>
        </p:nvSpPr>
        <p:spPr/>
        <p:txBody>
          <a:bodyPr>
            <a:normAutofit fontScale="90000"/>
          </a:bodyPr>
          <a:lstStyle/>
          <a:p>
            <a:r>
              <a:rPr lang="en-US" dirty="0" err="1"/>
              <a:t>CancerSEEK</a:t>
            </a:r>
            <a:r>
              <a:rPr lang="en-US" dirty="0"/>
              <a:t> Localization Accuracy</a:t>
            </a:r>
          </a:p>
        </p:txBody>
      </p:sp>
      <p:pic>
        <p:nvPicPr>
          <p:cNvPr id="7" name="Content Placeholder 6">
            <a:extLst>
              <a:ext uri="{FF2B5EF4-FFF2-40B4-BE49-F238E27FC236}">
                <a16:creationId xmlns:a16="http://schemas.microsoft.com/office/drawing/2014/main" xmlns="" id="{FA82ACE8-9DBB-432D-BAF7-E04CC71614ED}"/>
              </a:ext>
            </a:extLst>
          </p:cNvPr>
          <p:cNvPicPr>
            <a:picLocks noGrp="1" noChangeAspect="1"/>
          </p:cNvPicPr>
          <p:nvPr>
            <p:ph idx="1"/>
          </p:nvPr>
        </p:nvPicPr>
        <p:blipFill rotWithShape="1">
          <a:blip r:embed="rId3"/>
          <a:srcRect l="508" r="508" b="1280"/>
          <a:stretch/>
        </p:blipFill>
        <p:spPr>
          <a:xfrm>
            <a:off x="1676400" y="1600200"/>
            <a:ext cx="5049533" cy="5029200"/>
          </a:xfrm>
          <a:prstGeom prst="rect">
            <a:avLst/>
          </a:prstGeom>
        </p:spPr>
      </p:pic>
      <p:sp>
        <p:nvSpPr>
          <p:cNvPr id="2" name="TextBox 1"/>
          <p:cNvSpPr txBox="1"/>
          <p:nvPr/>
        </p:nvSpPr>
        <p:spPr>
          <a:xfrm>
            <a:off x="7162800" y="5029200"/>
            <a:ext cx="1827488" cy="923330"/>
          </a:xfrm>
          <a:prstGeom prst="rect">
            <a:avLst/>
          </a:prstGeom>
          <a:solidFill>
            <a:schemeClr val="bg1"/>
          </a:solidFill>
        </p:spPr>
        <p:txBody>
          <a:bodyPr wrap="none" rtlCol="0">
            <a:spAutoFit/>
          </a:bodyPr>
          <a:lstStyle/>
          <a:p>
            <a:r>
              <a:rPr lang="en-US" dirty="0" smtClean="0">
                <a:latin typeface="+mn-lt"/>
              </a:rPr>
              <a:t>Top Prediction</a:t>
            </a:r>
          </a:p>
          <a:p>
            <a:endParaRPr lang="en-US" dirty="0" smtClean="0">
              <a:latin typeface="+mn-lt"/>
            </a:endParaRPr>
          </a:p>
          <a:p>
            <a:r>
              <a:rPr lang="en-US" dirty="0" smtClean="0">
                <a:latin typeface="+mn-lt"/>
              </a:rPr>
              <a:t>Top 2 Predictions</a:t>
            </a:r>
            <a:endParaRPr lang="en-US" dirty="0">
              <a:latin typeface="+mn-lt"/>
            </a:endParaRPr>
          </a:p>
        </p:txBody>
      </p:sp>
      <p:sp>
        <p:nvSpPr>
          <p:cNvPr id="6" name="TextBox 5"/>
          <p:cNvSpPr txBox="1"/>
          <p:nvPr/>
        </p:nvSpPr>
        <p:spPr>
          <a:xfrm>
            <a:off x="2133600" y="6171147"/>
            <a:ext cx="679994" cy="338554"/>
          </a:xfrm>
          <a:prstGeom prst="rect">
            <a:avLst/>
          </a:prstGeom>
          <a:solidFill>
            <a:schemeClr val="bg1"/>
          </a:solidFill>
        </p:spPr>
        <p:txBody>
          <a:bodyPr wrap="none" rtlCol="0">
            <a:spAutoFit/>
          </a:bodyPr>
          <a:lstStyle/>
          <a:p>
            <a:pPr algn="ctr"/>
            <a:r>
              <a:rPr lang="en-US" sz="1600" dirty="0" smtClean="0">
                <a:latin typeface="+mn-lt"/>
              </a:rPr>
              <a:t>Colon</a:t>
            </a:r>
            <a:endParaRPr lang="en-US" sz="1600" dirty="0">
              <a:latin typeface="+mn-lt"/>
            </a:endParaRPr>
          </a:p>
        </p:txBody>
      </p:sp>
      <p:sp>
        <p:nvSpPr>
          <p:cNvPr id="8" name="TextBox 7"/>
          <p:cNvSpPr txBox="1"/>
          <p:nvPr/>
        </p:nvSpPr>
        <p:spPr>
          <a:xfrm>
            <a:off x="2793455" y="6171147"/>
            <a:ext cx="697627" cy="338554"/>
          </a:xfrm>
          <a:prstGeom prst="rect">
            <a:avLst/>
          </a:prstGeom>
          <a:solidFill>
            <a:schemeClr val="bg1"/>
          </a:solidFill>
        </p:spPr>
        <p:txBody>
          <a:bodyPr wrap="none" rtlCol="0">
            <a:spAutoFit/>
          </a:bodyPr>
          <a:lstStyle/>
          <a:p>
            <a:pPr algn="ctr"/>
            <a:r>
              <a:rPr lang="en-US" sz="1600" dirty="0" smtClean="0">
                <a:latin typeface="+mn-lt"/>
              </a:rPr>
              <a:t>Ovary</a:t>
            </a:r>
            <a:endParaRPr lang="en-US" sz="1600" dirty="0">
              <a:latin typeface="+mn-lt"/>
            </a:endParaRPr>
          </a:p>
        </p:txBody>
      </p:sp>
      <p:sp>
        <p:nvSpPr>
          <p:cNvPr id="9" name="TextBox 8"/>
          <p:cNvSpPr txBox="1"/>
          <p:nvPr/>
        </p:nvSpPr>
        <p:spPr>
          <a:xfrm>
            <a:off x="3479569" y="6171147"/>
            <a:ext cx="601447" cy="338554"/>
          </a:xfrm>
          <a:prstGeom prst="rect">
            <a:avLst/>
          </a:prstGeom>
          <a:solidFill>
            <a:schemeClr val="bg1"/>
          </a:solidFill>
        </p:spPr>
        <p:txBody>
          <a:bodyPr wrap="none" rtlCol="0">
            <a:spAutoFit/>
          </a:bodyPr>
          <a:lstStyle/>
          <a:p>
            <a:pPr algn="ctr"/>
            <a:r>
              <a:rPr lang="en-US" sz="1600" dirty="0" err="1" smtClean="0">
                <a:latin typeface="+mn-lt"/>
              </a:rPr>
              <a:t>Panc</a:t>
            </a:r>
            <a:endParaRPr lang="en-US" sz="1600" dirty="0">
              <a:latin typeface="+mn-lt"/>
            </a:endParaRPr>
          </a:p>
        </p:txBody>
      </p:sp>
      <p:sp>
        <p:nvSpPr>
          <p:cNvPr id="10" name="TextBox 9"/>
          <p:cNvSpPr txBox="1"/>
          <p:nvPr/>
        </p:nvSpPr>
        <p:spPr>
          <a:xfrm>
            <a:off x="4052251" y="6171147"/>
            <a:ext cx="732893" cy="338554"/>
          </a:xfrm>
          <a:prstGeom prst="rect">
            <a:avLst/>
          </a:prstGeom>
          <a:solidFill>
            <a:schemeClr val="bg1"/>
          </a:solidFill>
        </p:spPr>
        <p:txBody>
          <a:bodyPr wrap="none" rtlCol="0">
            <a:spAutoFit/>
          </a:bodyPr>
          <a:lstStyle/>
          <a:p>
            <a:pPr algn="ctr"/>
            <a:r>
              <a:rPr lang="en-US" sz="1600" dirty="0" smtClean="0">
                <a:latin typeface="+mn-lt"/>
              </a:rPr>
              <a:t>Breast</a:t>
            </a:r>
            <a:endParaRPr lang="en-US" sz="1600" dirty="0">
              <a:latin typeface="+mn-lt"/>
            </a:endParaRPr>
          </a:p>
        </p:txBody>
      </p:sp>
      <p:sp>
        <p:nvSpPr>
          <p:cNvPr id="12" name="TextBox 11"/>
          <p:cNvSpPr txBox="1"/>
          <p:nvPr/>
        </p:nvSpPr>
        <p:spPr>
          <a:xfrm>
            <a:off x="5410200" y="6171147"/>
            <a:ext cx="615874" cy="338554"/>
          </a:xfrm>
          <a:prstGeom prst="rect">
            <a:avLst/>
          </a:prstGeom>
          <a:solidFill>
            <a:schemeClr val="bg1"/>
          </a:solidFill>
        </p:spPr>
        <p:txBody>
          <a:bodyPr wrap="none" rtlCol="0">
            <a:spAutoFit/>
          </a:bodyPr>
          <a:lstStyle/>
          <a:p>
            <a:pPr algn="ctr"/>
            <a:r>
              <a:rPr lang="en-US" sz="1600" dirty="0" smtClean="0">
                <a:latin typeface="+mn-lt"/>
              </a:rPr>
              <a:t>Lung</a:t>
            </a:r>
            <a:endParaRPr lang="en-US" sz="1600" dirty="0">
              <a:latin typeface="+mn-lt"/>
            </a:endParaRPr>
          </a:p>
        </p:txBody>
      </p:sp>
      <p:sp>
        <p:nvSpPr>
          <p:cNvPr id="13" name="TextBox 12"/>
          <p:cNvSpPr txBox="1"/>
          <p:nvPr/>
        </p:nvSpPr>
        <p:spPr>
          <a:xfrm>
            <a:off x="6035404" y="6171147"/>
            <a:ext cx="606256" cy="338554"/>
          </a:xfrm>
          <a:prstGeom prst="rect">
            <a:avLst/>
          </a:prstGeom>
          <a:solidFill>
            <a:schemeClr val="bg1"/>
          </a:solidFill>
        </p:spPr>
        <p:txBody>
          <a:bodyPr wrap="none" rtlCol="0">
            <a:spAutoFit/>
          </a:bodyPr>
          <a:lstStyle/>
          <a:p>
            <a:pPr algn="ctr"/>
            <a:r>
              <a:rPr lang="en-US" sz="1600" dirty="0" smtClean="0">
                <a:latin typeface="+mn-lt"/>
              </a:rPr>
              <a:t>Liver</a:t>
            </a:r>
            <a:endParaRPr lang="en-US" sz="1600" dirty="0">
              <a:latin typeface="+mn-lt"/>
            </a:endParaRPr>
          </a:p>
        </p:txBody>
      </p:sp>
      <p:sp>
        <p:nvSpPr>
          <p:cNvPr id="3" name="Rectangle 2"/>
          <p:cNvSpPr/>
          <p:nvPr/>
        </p:nvSpPr>
        <p:spPr>
          <a:xfrm>
            <a:off x="3276600" y="6463534"/>
            <a:ext cx="1981200" cy="394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730501" y="6171147"/>
            <a:ext cx="712054" cy="584775"/>
          </a:xfrm>
          <a:prstGeom prst="rect">
            <a:avLst/>
          </a:prstGeom>
          <a:solidFill>
            <a:schemeClr val="bg1"/>
          </a:solidFill>
        </p:spPr>
        <p:txBody>
          <a:bodyPr wrap="none" rtlCol="0">
            <a:spAutoFit/>
          </a:bodyPr>
          <a:lstStyle/>
          <a:p>
            <a:pPr algn="ctr"/>
            <a:r>
              <a:rPr lang="en-US" sz="1600" dirty="0" smtClean="0">
                <a:latin typeface="+mn-lt"/>
              </a:rPr>
              <a:t>Upper</a:t>
            </a:r>
          </a:p>
          <a:p>
            <a:pPr algn="ctr"/>
            <a:r>
              <a:rPr lang="en-US" sz="1600" dirty="0" smtClean="0">
                <a:latin typeface="+mn-lt"/>
              </a:rPr>
              <a:t>GI</a:t>
            </a:r>
            <a:endParaRPr lang="en-US" sz="1600" dirty="0">
              <a:latin typeface="+mn-lt"/>
            </a:endParaRPr>
          </a:p>
        </p:txBody>
      </p:sp>
      <p:sp>
        <p:nvSpPr>
          <p:cNvPr id="14" name="TextBox 13"/>
          <p:cNvSpPr txBox="1"/>
          <p:nvPr/>
        </p:nvSpPr>
        <p:spPr>
          <a:xfrm rot="16200000">
            <a:off x="330615" y="3751920"/>
            <a:ext cx="2691571" cy="369332"/>
          </a:xfrm>
          <a:prstGeom prst="rect">
            <a:avLst/>
          </a:prstGeom>
          <a:solidFill>
            <a:schemeClr val="bg1"/>
          </a:solidFill>
        </p:spPr>
        <p:txBody>
          <a:bodyPr wrap="none" rtlCol="0">
            <a:spAutoFit/>
          </a:bodyPr>
          <a:lstStyle/>
          <a:p>
            <a:r>
              <a:rPr lang="en-US" dirty="0" smtClean="0">
                <a:latin typeface="+mn-lt"/>
              </a:rPr>
              <a:t>Accuracy of Prediction (%)</a:t>
            </a:r>
            <a:endParaRPr lang="en-US" dirty="0">
              <a:latin typeface="+mn-lt"/>
            </a:endParaRPr>
          </a:p>
        </p:txBody>
      </p:sp>
      <p:sp>
        <p:nvSpPr>
          <p:cNvPr id="4" name="Rectangle 3"/>
          <p:cNvSpPr/>
          <p:nvPr/>
        </p:nvSpPr>
        <p:spPr>
          <a:xfrm>
            <a:off x="6894320" y="5071930"/>
            <a:ext cx="304800" cy="304800"/>
          </a:xfrm>
          <a:prstGeom prst="rect">
            <a:avLst/>
          </a:prstGeom>
          <a:solidFill>
            <a:srgbClr val="A6C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905614" y="5588238"/>
            <a:ext cx="304800" cy="304800"/>
          </a:xfrm>
          <a:prstGeom prst="rect">
            <a:avLst/>
          </a:prstGeom>
          <a:solidFill>
            <a:srgbClr val="1F7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781800" y="4953001"/>
            <a:ext cx="2208488" cy="1143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533612" y="3817439"/>
            <a:ext cx="3810000" cy="923330"/>
          </a:xfrm>
          <a:prstGeom prst="rect">
            <a:avLst/>
          </a:prstGeom>
          <a:solidFill>
            <a:schemeClr val="accent1"/>
          </a:solidFill>
        </p:spPr>
        <p:txBody>
          <a:bodyPr wrap="square" rtlCol="0">
            <a:spAutoFit/>
          </a:bodyPr>
          <a:lstStyle/>
          <a:p>
            <a:pPr algn="ctr"/>
            <a:r>
              <a:rPr lang="en-US" dirty="0" smtClean="0">
                <a:latin typeface="Arial" panose="020B0604020202020204" pitchFamily="34" charset="0"/>
                <a:cs typeface="Arial" panose="020B0604020202020204" pitchFamily="34" charset="0"/>
              </a:rPr>
              <a:t>Top Prediction was correct in a median of </a:t>
            </a:r>
            <a:r>
              <a:rPr lang="en-US" b="1" u="sng" dirty="0" smtClean="0">
                <a:latin typeface="Arial" panose="020B0604020202020204" pitchFamily="34" charset="0"/>
                <a:cs typeface="Arial" panose="020B0604020202020204" pitchFamily="34" charset="0"/>
              </a:rPr>
              <a:t>63%</a:t>
            </a:r>
            <a:r>
              <a:rPr lang="en-US" dirty="0" smtClean="0">
                <a:latin typeface="Arial" panose="020B0604020202020204" pitchFamily="34" charset="0"/>
                <a:cs typeface="Arial" panose="020B0604020202020204" pitchFamily="34" charset="0"/>
              </a:rPr>
              <a:t> of the cases.</a:t>
            </a:r>
          </a:p>
          <a:p>
            <a:pPr algn="ctr"/>
            <a:r>
              <a:rPr lang="en-US" dirty="0" smtClean="0">
                <a:latin typeface="Arial" panose="020B0604020202020204" pitchFamily="34" charset="0"/>
                <a:cs typeface="Arial" panose="020B0604020202020204" pitchFamily="34" charset="0"/>
              </a:rPr>
              <a:t>(p &lt; 10</a:t>
            </a:r>
            <a:r>
              <a:rPr lang="en-US" baseline="30000" dirty="0" smtClean="0">
                <a:latin typeface="Arial" panose="020B0604020202020204" pitchFamily="34" charset="0"/>
                <a:cs typeface="Arial" panose="020B0604020202020204" pitchFamily="34" charset="0"/>
              </a:rPr>
              <a:t>-47 </a:t>
            </a:r>
            <a:r>
              <a:rPr lang="en-US" dirty="0" smtClean="0">
                <a:latin typeface="Arial" panose="020B0604020202020204" pitchFamily="34" charset="0"/>
                <a:cs typeface="Arial" panose="020B0604020202020204" pitchFamily="34" charset="0"/>
              </a:rPr>
              <a:t>one-sided binomial test)</a:t>
            </a:r>
            <a:endParaRPr lang="en-US" dirty="0">
              <a:latin typeface="Arial" panose="020B0604020202020204" pitchFamily="34" charset="0"/>
              <a:cs typeface="Arial" panose="020B0604020202020204" pitchFamily="34" charset="0"/>
            </a:endParaRPr>
          </a:p>
        </p:txBody>
      </p:sp>
      <p:sp>
        <p:nvSpPr>
          <p:cNvPr id="21" name="TextBox 20"/>
          <p:cNvSpPr txBox="1"/>
          <p:nvPr/>
        </p:nvSpPr>
        <p:spPr>
          <a:xfrm>
            <a:off x="2438400" y="4932793"/>
            <a:ext cx="3905212" cy="923330"/>
          </a:xfrm>
          <a:prstGeom prst="rect">
            <a:avLst/>
          </a:prstGeom>
          <a:solidFill>
            <a:schemeClr val="accent1"/>
          </a:solidFill>
        </p:spPr>
        <p:txBody>
          <a:bodyPr wrap="square" rtlCol="0">
            <a:spAutoFit/>
          </a:bodyPr>
          <a:lstStyle/>
          <a:p>
            <a:pPr algn="ctr"/>
            <a:r>
              <a:rPr lang="en-US" dirty="0" smtClean="0">
                <a:latin typeface="Arial" panose="020B0604020202020204" pitchFamily="34" charset="0"/>
                <a:cs typeface="Arial" panose="020B0604020202020204" pitchFamily="34" charset="0"/>
              </a:rPr>
              <a:t>Top 2 Prediction identified the site in a median of </a:t>
            </a:r>
            <a:r>
              <a:rPr lang="en-US" b="1" u="sng" dirty="0" smtClean="0">
                <a:latin typeface="Arial" panose="020B0604020202020204" pitchFamily="34" charset="0"/>
                <a:cs typeface="Arial" panose="020B0604020202020204" pitchFamily="34" charset="0"/>
              </a:rPr>
              <a:t>83%</a:t>
            </a:r>
            <a:r>
              <a:rPr lang="en-US" dirty="0" smtClean="0">
                <a:latin typeface="Arial" panose="020B0604020202020204" pitchFamily="34" charset="0"/>
                <a:cs typeface="Arial" panose="020B0604020202020204" pitchFamily="34" charset="0"/>
              </a:rPr>
              <a:t> of the cases.</a:t>
            </a:r>
          </a:p>
          <a:p>
            <a:pPr algn="ctr"/>
            <a:r>
              <a:rPr lang="en-US" dirty="0" smtClean="0">
                <a:latin typeface="Arial" panose="020B0604020202020204" pitchFamily="34" charset="0"/>
                <a:cs typeface="Arial" panose="020B0604020202020204" pitchFamily="34" charset="0"/>
              </a:rPr>
              <a:t>(p &lt; 10</a:t>
            </a:r>
            <a:r>
              <a:rPr lang="en-US" baseline="30000" dirty="0" smtClean="0">
                <a:latin typeface="Arial" panose="020B0604020202020204" pitchFamily="34" charset="0"/>
                <a:cs typeface="Arial" panose="020B0604020202020204" pitchFamily="34" charset="0"/>
              </a:rPr>
              <a:t>-77 </a:t>
            </a:r>
            <a:r>
              <a:rPr lang="en-US" dirty="0" smtClean="0">
                <a:latin typeface="Arial" panose="020B0604020202020204" pitchFamily="34" charset="0"/>
                <a:cs typeface="Arial" panose="020B0604020202020204" pitchFamily="34" charset="0"/>
              </a:rPr>
              <a:t>one-sided binomial test)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224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534400" cy="1252728"/>
          </a:xfrm>
        </p:spPr>
        <p:txBody>
          <a:bodyPr>
            <a:normAutofit fontScale="90000"/>
          </a:bodyPr>
          <a:lstStyle/>
          <a:p>
            <a:r>
              <a:rPr lang="en-US" dirty="0" smtClean="0"/>
              <a:t>Limitations of the </a:t>
            </a:r>
            <a:r>
              <a:rPr lang="en-US" dirty="0" err="1" smtClean="0"/>
              <a:t>CancerSeek</a:t>
            </a:r>
            <a:r>
              <a:rPr lang="en-US" dirty="0" smtClean="0"/>
              <a:t> Study</a:t>
            </a:r>
            <a:endParaRPr lang="en-US" dirty="0"/>
          </a:p>
        </p:txBody>
      </p:sp>
      <p:sp>
        <p:nvSpPr>
          <p:cNvPr id="3" name="Content Placeholder 2"/>
          <p:cNvSpPr>
            <a:spLocks noGrp="1"/>
          </p:cNvSpPr>
          <p:nvPr>
            <p:ph idx="1"/>
          </p:nvPr>
        </p:nvSpPr>
        <p:spPr>
          <a:xfrm>
            <a:off x="76200" y="1524000"/>
            <a:ext cx="8839200" cy="5083175"/>
          </a:xfrm>
        </p:spPr>
        <p:txBody>
          <a:bodyPr/>
          <a:lstStyle/>
          <a:p>
            <a:r>
              <a:rPr lang="en-US" dirty="0" smtClean="0"/>
              <a:t>Most patients in this study were </a:t>
            </a:r>
            <a:r>
              <a:rPr lang="en-US" dirty="0"/>
              <a:t>diagnosed on the basis of symptoms of </a:t>
            </a:r>
            <a:r>
              <a:rPr lang="en-US" dirty="0" smtClean="0"/>
              <a:t>disease.</a:t>
            </a:r>
          </a:p>
          <a:p>
            <a:r>
              <a:rPr lang="en-US" dirty="0" smtClean="0"/>
              <a:t>Controls for this study were </a:t>
            </a:r>
            <a:r>
              <a:rPr lang="en-US" dirty="0"/>
              <a:t>limited to healthy </a:t>
            </a:r>
            <a:r>
              <a:rPr lang="en-US" dirty="0" smtClean="0"/>
              <a:t>individuals.</a:t>
            </a:r>
          </a:p>
          <a:p>
            <a:r>
              <a:rPr lang="en-US" dirty="0" smtClean="0"/>
              <a:t>Ten-fold </a:t>
            </a:r>
            <a:r>
              <a:rPr lang="en-US" dirty="0"/>
              <a:t>cross-validation </a:t>
            </a:r>
            <a:r>
              <a:rPr lang="en-US" dirty="0" smtClean="0"/>
              <a:t>was used for developing the algorithms in the paper.</a:t>
            </a:r>
          </a:p>
          <a:p>
            <a:r>
              <a:rPr lang="en-US" dirty="0" smtClean="0"/>
              <a:t>The </a:t>
            </a:r>
            <a:r>
              <a:rPr lang="en-US" dirty="0"/>
              <a:t>proportion of cancers </a:t>
            </a:r>
            <a:r>
              <a:rPr lang="en-US" dirty="0" smtClean="0"/>
              <a:t>types was not </a:t>
            </a:r>
            <a:r>
              <a:rPr lang="en-US" dirty="0"/>
              <a:t>representative of those in the United </a:t>
            </a:r>
            <a:r>
              <a:rPr lang="en-US" dirty="0" smtClean="0"/>
              <a:t>States.</a:t>
            </a:r>
          </a:p>
          <a:p>
            <a:r>
              <a:rPr lang="en-US" dirty="0"/>
              <a:t> </a:t>
            </a:r>
            <a:r>
              <a:rPr lang="en-US" dirty="0" smtClean="0"/>
              <a:t>Establishing  </a:t>
            </a:r>
            <a:r>
              <a:rPr lang="en-US" dirty="0"/>
              <a:t>the clinical utility of </a:t>
            </a:r>
            <a:r>
              <a:rPr lang="en-US" dirty="0" smtClean="0"/>
              <a:t> </a:t>
            </a:r>
            <a:r>
              <a:rPr lang="en-US" dirty="0" err="1" smtClean="0"/>
              <a:t>CancerSEEK</a:t>
            </a:r>
            <a:r>
              <a:rPr lang="en-US" dirty="0" smtClean="0"/>
              <a:t> will require multiple prospective studies.</a:t>
            </a:r>
            <a:endParaRPr lang="en-US" dirty="0"/>
          </a:p>
        </p:txBody>
      </p:sp>
    </p:spTree>
    <p:extLst>
      <p:ext uri="{BB962C8B-B14F-4D97-AF65-F5344CB8AC3E}">
        <p14:creationId xmlns:p14="http://schemas.microsoft.com/office/powerpoint/2010/main" val="199128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Rot="1" noChangeArrowheads="1"/>
          </p:cNvSpPr>
          <p:nvPr>
            <p:ph type="title"/>
          </p:nvPr>
        </p:nvSpPr>
        <p:spPr>
          <a:xfrm>
            <a:off x="1143000" y="155448"/>
            <a:ext cx="8229600" cy="1252728"/>
          </a:xfrm>
        </p:spPr>
        <p:txBody>
          <a:bodyPr>
            <a:noAutofit/>
          </a:bodyPr>
          <a:lstStyle/>
          <a:p>
            <a:pPr eaLnBrk="1" fontAlgn="auto" hangingPunct="1">
              <a:spcAft>
                <a:spcPts val="0"/>
              </a:spcAft>
              <a:defRPr/>
            </a:pPr>
            <a:r>
              <a:rPr lang="en-US" sz="4800" dirty="0" smtClean="0">
                <a:solidFill>
                  <a:srgbClr val="FFC000"/>
                </a:solidFill>
              </a:rPr>
              <a:t>Acknowledgements</a:t>
            </a:r>
          </a:p>
        </p:txBody>
      </p:sp>
      <p:pic>
        <p:nvPicPr>
          <p:cNvPr id="8" name="Picture 99" descr="Description: Macintosh HD:Users:rmercado:Desktop:MSMC Doctors RGB Vrtl.png"/>
          <p:cNvPicPr>
            <a:picLocks noChangeArrowheads="1"/>
          </p:cNvPicPr>
          <p:nvPr/>
        </p:nvPicPr>
        <p:blipFill>
          <a:blip r:embed="rId3" cstate="print"/>
          <a:srcRect/>
          <a:stretch>
            <a:fillRect/>
          </a:stretch>
        </p:blipFill>
        <p:spPr bwMode="auto">
          <a:xfrm>
            <a:off x="7162800" y="76200"/>
            <a:ext cx="1905000" cy="1295400"/>
          </a:xfrm>
          <a:prstGeom prst="rect">
            <a:avLst/>
          </a:prstGeom>
          <a:solidFill>
            <a:schemeClr val="bg1"/>
          </a:solidFill>
          <a:ln w="9525">
            <a:noFill/>
            <a:miter lim="800000"/>
            <a:headEnd/>
            <a:tailEnd/>
          </a:ln>
        </p:spPr>
      </p:pic>
      <p:pic>
        <p:nvPicPr>
          <p:cNvPr id="91137" name="Picture 1"/>
          <p:cNvPicPr>
            <a:picLocks noChangeAspect="1" noChangeArrowheads="1"/>
          </p:cNvPicPr>
          <p:nvPr/>
        </p:nvPicPr>
        <p:blipFill>
          <a:blip r:embed="rId4" cstate="print"/>
          <a:srcRect/>
          <a:stretch>
            <a:fillRect/>
          </a:stretch>
        </p:blipFill>
        <p:spPr bwMode="auto">
          <a:xfrm>
            <a:off x="1807228" y="3656417"/>
            <a:ext cx="7126929" cy="3201583"/>
          </a:xfrm>
          <a:prstGeom prst="rect">
            <a:avLst/>
          </a:prstGeom>
          <a:noFill/>
          <a:ln w="9525">
            <a:noFill/>
            <a:miter lim="800000"/>
            <a:headEnd/>
            <a:tailEnd/>
          </a:ln>
        </p:spPr>
      </p:pic>
      <p:pic>
        <p:nvPicPr>
          <p:cNvPr id="5" name="Picture 2" descr="R:\Lab Photos\Lab Members - BV's file\Professional Headshots\12_Popadopoulos_Nick\_FWD4903F300.jpg"/>
          <p:cNvPicPr>
            <a:picLocks noChangeAspect="1" noChangeArrowheads="1"/>
          </p:cNvPicPr>
          <p:nvPr/>
        </p:nvPicPr>
        <p:blipFill>
          <a:blip r:embed="rId5" cstate="print"/>
          <a:srcRect/>
          <a:stretch>
            <a:fillRect/>
          </a:stretch>
        </p:blipFill>
        <p:spPr bwMode="auto">
          <a:xfrm>
            <a:off x="1614618" y="1447800"/>
            <a:ext cx="1143000" cy="1600200"/>
          </a:xfrm>
          <a:prstGeom prst="rect">
            <a:avLst/>
          </a:prstGeom>
          <a:noFill/>
        </p:spPr>
      </p:pic>
      <p:sp>
        <p:nvSpPr>
          <p:cNvPr id="6" name="TextBox 5"/>
          <p:cNvSpPr txBox="1"/>
          <p:nvPr/>
        </p:nvSpPr>
        <p:spPr>
          <a:xfrm>
            <a:off x="1386018" y="3048000"/>
            <a:ext cx="1524000" cy="584775"/>
          </a:xfrm>
          <a:prstGeom prst="rect">
            <a:avLst/>
          </a:prstGeom>
          <a:solidFill>
            <a:schemeClr val="accent1"/>
          </a:solidFill>
        </p:spPr>
        <p:txBody>
          <a:bodyPr wrap="square" rtlCol="0">
            <a:spAutoFit/>
          </a:bodyPr>
          <a:lstStyle/>
          <a:p>
            <a:pPr algn="ctr"/>
            <a:r>
              <a:rPr lang="en-US" sz="1600" dirty="0" smtClean="0">
                <a:latin typeface="Arial" pitchFamily="34" charset="0"/>
              </a:rPr>
              <a:t>Nick</a:t>
            </a:r>
          </a:p>
          <a:p>
            <a:pPr algn="ctr"/>
            <a:r>
              <a:rPr lang="en-US" sz="1600" dirty="0" smtClean="0">
                <a:latin typeface="Arial" pitchFamily="34" charset="0"/>
              </a:rPr>
              <a:t>Papadopoulos</a:t>
            </a:r>
            <a:endParaRPr lang="en-US" sz="1600" dirty="0">
              <a:latin typeface="Arial" pitchFamily="34" charset="0"/>
            </a:endParaRPr>
          </a:p>
        </p:txBody>
      </p:sp>
      <p:pic>
        <p:nvPicPr>
          <p:cNvPr id="7" name="Picture 6" descr="R:\Lab Photos\Lab Members - BV's file\Professional Headshots\23_Zhou_Shibin\_FWD4977F300.jpg"/>
          <p:cNvPicPr>
            <a:picLocks noChangeAspect="1" noChangeArrowheads="1"/>
          </p:cNvPicPr>
          <p:nvPr/>
        </p:nvPicPr>
        <p:blipFill>
          <a:blip r:embed="rId6" cstate="print"/>
          <a:srcRect/>
          <a:stretch>
            <a:fillRect/>
          </a:stretch>
        </p:blipFill>
        <p:spPr bwMode="auto">
          <a:xfrm>
            <a:off x="2986218" y="1447800"/>
            <a:ext cx="1143000" cy="1600200"/>
          </a:xfrm>
          <a:prstGeom prst="rect">
            <a:avLst/>
          </a:prstGeom>
          <a:noFill/>
        </p:spPr>
      </p:pic>
      <p:sp>
        <p:nvSpPr>
          <p:cNvPr id="9" name="TextBox 8"/>
          <p:cNvSpPr txBox="1"/>
          <p:nvPr/>
        </p:nvSpPr>
        <p:spPr>
          <a:xfrm>
            <a:off x="2986218" y="3048000"/>
            <a:ext cx="1143000" cy="584775"/>
          </a:xfrm>
          <a:prstGeom prst="rect">
            <a:avLst/>
          </a:prstGeom>
          <a:solidFill>
            <a:schemeClr val="accent1"/>
          </a:solidFill>
        </p:spPr>
        <p:txBody>
          <a:bodyPr wrap="square" rtlCol="0">
            <a:spAutoFit/>
          </a:bodyPr>
          <a:lstStyle/>
          <a:p>
            <a:pPr algn="ctr"/>
            <a:r>
              <a:rPr lang="en-US" sz="1600" dirty="0" err="1" smtClean="0">
                <a:latin typeface="Arial" pitchFamily="34" charset="0"/>
              </a:rPr>
              <a:t>Shibin</a:t>
            </a:r>
            <a:endParaRPr lang="en-US" sz="1600" dirty="0" smtClean="0">
              <a:latin typeface="Arial" pitchFamily="34" charset="0"/>
            </a:endParaRPr>
          </a:p>
          <a:p>
            <a:pPr algn="ctr"/>
            <a:r>
              <a:rPr lang="en-US" sz="1600" dirty="0" smtClean="0">
                <a:latin typeface="Arial" pitchFamily="34" charset="0"/>
              </a:rPr>
              <a:t>Zhou</a:t>
            </a:r>
            <a:endParaRPr lang="en-US" sz="1600" dirty="0">
              <a:latin typeface="Arial" pitchFamily="34" charset="0"/>
            </a:endParaRPr>
          </a:p>
        </p:txBody>
      </p:sp>
      <p:pic>
        <p:nvPicPr>
          <p:cNvPr id="2050" name="Picture 2" descr="R:\Lab Photos\Lab Members - BV's file\Professional Headshots\29_Vogelstein_Bert\_FWD5029F300.jpg"/>
          <p:cNvPicPr>
            <a:picLocks noChangeAspect="1" noChangeArrowheads="1"/>
          </p:cNvPicPr>
          <p:nvPr/>
        </p:nvPicPr>
        <p:blipFill>
          <a:blip r:embed="rId7" cstate="print"/>
          <a:srcRect/>
          <a:stretch>
            <a:fillRect/>
          </a:stretch>
        </p:blipFill>
        <p:spPr bwMode="auto">
          <a:xfrm>
            <a:off x="228600" y="1447800"/>
            <a:ext cx="1143000" cy="1600200"/>
          </a:xfrm>
          <a:prstGeom prst="rect">
            <a:avLst/>
          </a:prstGeom>
          <a:noFill/>
        </p:spPr>
      </p:pic>
      <p:sp>
        <p:nvSpPr>
          <p:cNvPr id="12" name="TextBox 11"/>
          <p:cNvSpPr txBox="1"/>
          <p:nvPr/>
        </p:nvSpPr>
        <p:spPr>
          <a:xfrm>
            <a:off x="228600" y="3048000"/>
            <a:ext cx="1143000" cy="584775"/>
          </a:xfrm>
          <a:prstGeom prst="rect">
            <a:avLst/>
          </a:prstGeom>
          <a:solidFill>
            <a:schemeClr val="accent1"/>
          </a:solidFill>
        </p:spPr>
        <p:txBody>
          <a:bodyPr wrap="square" rtlCol="0">
            <a:spAutoFit/>
          </a:bodyPr>
          <a:lstStyle/>
          <a:p>
            <a:pPr algn="ctr"/>
            <a:r>
              <a:rPr lang="en-US" sz="1600" dirty="0" smtClean="0">
                <a:latin typeface="Arial" pitchFamily="34" charset="0"/>
              </a:rPr>
              <a:t>Bert</a:t>
            </a:r>
          </a:p>
          <a:p>
            <a:pPr algn="ctr"/>
            <a:r>
              <a:rPr lang="en-US" sz="1600" dirty="0" smtClean="0">
                <a:latin typeface="Arial" pitchFamily="34" charset="0"/>
              </a:rPr>
              <a:t>Vogelstein</a:t>
            </a:r>
            <a:endParaRPr lang="en-US" sz="1600" dirty="0">
              <a:latin typeface="Arial" pitchFamily="34" charset="0"/>
            </a:endParaRPr>
          </a:p>
        </p:txBody>
      </p:sp>
      <p:sp>
        <p:nvSpPr>
          <p:cNvPr id="2" name="Rectangle 1"/>
          <p:cNvSpPr/>
          <p:nvPr/>
        </p:nvSpPr>
        <p:spPr>
          <a:xfrm>
            <a:off x="-637735" y="6629400"/>
            <a:ext cx="4572000" cy="1815882"/>
          </a:xfrm>
          <a:prstGeom prst="rect">
            <a:avLst/>
          </a:prstGeom>
        </p:spPr>
        <p:txBody>
          <a:bodyPr>
            <a:spAutoFit/>
          </a:bodyPr>
          <a:lstStyle/>
          <a:p>
            <a:pPr marL="285750" indent="-285750">
              <a:buFont typeface="Arial" panose="020B0604020202020204" pitchFamily="34" charset="0"/>
              <a:buChar char="•"/>
            </a:pPr>
            <a:r>
              <a:rPr lang="en-US" sz="2800" dirty="0">
                <a:latin typeface="+mn-lt"/>
              </a:rPr>
              <a:t>EDRN</a:t>
            </a:r>
          </a:p>
          <a:p>
            <a:pPr marL="285750" indent="-285750">
              <a:buFont typeface="Arial" panose="020B0604020202020204" pitchFamily="34" charset="0"/>
              <a:buChar char="•"/>
            </a:pPr>
            <a:r>
              <a:rPr lang="en-US" sz="2800" dirty="0">
                <a:latin typeface="+mn-lt"/>
              </a:rPr>
              <a:t>The Marcus Foundation</a:t>
            </a:r>
          </a:p>
          <a:p>
            <a:pPr marL="285750" indent="-285750">
              <a:buFont typeface="Arial" panose="020B0604020202020204" pitchFamily="34" charset="0"/>
              <a:buChar char="•"/>
            </a:pPr>
            <a:r>
              <a:rPr lang="en-US" sz="2800" dirty="0">
                <a:latin typeface="+mn-lt"/>
              </a:rPr>
              <a:t>The </a:t>
            </a:r>
            <a:r>
              <a:rPr lang="en-US" sz="2800" dirty="0" err="1">
                <a:latin typeface="+mn-lt"/>
              </a:rPr>
              <a:t>Lustgarten</a:t>
            </a:r>
            <a:r>
              <a:rPr lang="en-US" sz="2800" dirty="0">
                <a:latin typeface="+mn-lt"/>
              </a:rPr>
              <a:t> Foundation‎</a:t>
            </a:r>
          </a:p>
          <a:p>
            <a:pPr marL="285750" indent="-285750">
              <a:buFont typeface="Arial" panose="020B0604020202020204" pitchFamily="34" charset="0"/>
              <a:buChar char="•"/>
            </a:pPr>
            <a:r>
              <a:rPr lang="en-US" sz="2800" dirty="0">
                <a:latin typeface="+mn-lt"/>
              </a:rPr>
              <a:t>Ludwig Cancer Research</a:t>
            </a:r>
          </a:p>
        </p:txBody>
      </p:sp>
      <p:pic>
        <p:nvPicPr>
          <p:cNvPr id="1026" name="Picture 2" descr="Image result for cristian tomasett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87298" y="1495864"/>
            <a:ext cx="1456004" cy="155213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387298" y="3010693"/>
            <a:ext cx="1456004" cy="584775"/>
          </a:xfrm>
          <a:prstGeom prst="rect">
            <a:avLst/>
          </a:prstGeom>
          <a:solidFill>
            <a:schemeClr val="accent1"/>
          </a:solidFill>
        </p:spPr>
        <p:txBody>
          <a:bodyPr wrap="square" rtlCol="0">
            <a:spAutoFit/>
          </a:bodyPr>
          <a:lstStyle/>
          <a:p>
            <a:pPr algn="ctr"/>
            <a:r>
              <a:rPr lang="en-US" sz="1600" dirty="0">
                <a:latin typeface="Arial" pitchFamily="34" charset="0"/>
              </a:rPr>
              <a:t>Cristian </a:t>
            </a:r>
            <a:r>
              <a:rPr lang="en-US" sz="1600" dirty="0" err="1">
                <a:latin typeface="Arial" pitchFamily="34" charset="0"/>
              </a:rPr>
              <a:t>Tomasetti</a:t>
            </a:r>
            <a:endParaRPr lang="en-US" sz="1600" dirty="0">
              <a:latin typeface="Arial" pitchFamily="34" charset="0"/>
            </a:endParaRPr>
          </a:p>
        </p:txBody>
      </p:sp>
      <p:pic>
        <p:nvPicPr>
          <p:cNvPr id="1028" name="Picture 4" descr="Image result for anne marie o'broin lennon"/>
          <p:cNvPicPr>
            <a:picLocks noChangeAspect="1" noChangeArrowheads="1"/>
          </p:cNvPicPr>
          <p:nvPr/>
        </p:nvPicPr>
        <p:blipFill rotWithShape="1">
          <a:blip r:embed="rId9">
            <a:extLst>
              <a:ext uri="{28A0092B-C50C-407E-A947-70E740481C1C}">
                <a14:useLocalDpi xmlns:a14="http://schemas.microsoft.com/office/drawing/2010/main" val="0"/>
              </a:ext>
            </a:extLst>
          </a:blip>
          <a:srcRect t="6194"/>
          <a:stretch/>
        </p:blipFill>
        <p:spPr bwMode="auto">
          <a:xfrm>
            <a:off x="5855677" y="1475936"/>
            <a:ext cx="1343465" cy="17391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855677" y="2794253"/>
            <a:ext cx="1371600" cy="830997"/>
          </a:xfrm>
          <a:prstGeom prst="rect">
            <a:avLst/>
          </a:prstGeom>
          <a:solidFill>
            <a:schemeClr val="accent1"/>
          </a:solidFill>
        </p:spPr>
        <p:txBody>
          <a:bodyPr wrap="square" rtlCol="0">
            <a:spAutoFit/>
          </a:bodyPr>
          <a:lstStyle/>
          <a:p>
            <a:pPr algn="ctr"/>
            <a:r>
              <a:rPr lang="en-US" sz="1600" dirty="0">
                <a:latin typeface="Arial" pitchFamily="34" charset="0"/>
              </a:rPr>
              <a:t>Anne Marie </a:t>
            </a:r>
            <a:r>
              <a:rPr lang="en-US" sz="1600" dirty="0" err="1">
                <a:latin typeface="Arial" pitchFamily="34" charset="0"/>
              </a:rPr>
              <a:t>O'Broin</a:t>
            </a:r>
            <a:r>
              <a:rPr lang="en-US" sz="1600" dirty="0">
                <a:latin typeface="Arial" pitchFamily="34" charset="0"/>
              </a:rPr>
              <a:t> Lennon</a:t>
            </a:r>
          </a:p>
        </p:txBody>
      </p:sp>
    </p:spTree>
    <p:extLst>
      <p:ext uri="{BB962C8B-B14F-4D97-AF65-F5344CB8AC3E}">
        <p14:creationId xmlns:p14="http://schemas.microsoft.com/office/powerpoint/2010/main" val="195050679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2362200"/>
            <a:ext cx="8610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0" y="155448"/>
            <a:ext cx="9144000" cy="1252728"/>
          </a:xfrm>
        </p:spPr>
        <p:txBody>
          <a:bodyPr>
            <a:normAutofit fontScale="90000"/>
          </a:bodyPr>
          <a:lstStyle/>
          <a:p>
            <a:r>
              <a:rPr lang="en-US" dirty="0" smtClean="0"/>
              <a:t>Challenge #1:</a:t>
            </a:r>
            <a:br>
              <a:rPr lang="en-US" dirty="0" smtClean="0"/>
            </a:br>
            <a:r>
              <a:rPr lang="en-US" dirty="0" smtClean="0"/>
              <a:t>Distinguishing Tumor from Normal DNA</a:t>
            </a:r>
            <a:endParaRPr lang="en-US" dirty="0"/>
          </a:p>
        </p:txBody>
      </p:sp>
      <p:sp>
        <p:nvSpPr>
          <p:cNvPr id="5" name="Content Placeholder 4"/>
          <p:cNvSpPr>
            <a:spLocks noGrp="1"/>
          </p:cNvSpPr>
          <p:nvPr>
            <p:ph idx="1"/>
          </p:nvPr>
        </p:nvSpPr>
        <p:spPr>
          <a:xfrm>
            <a:off x="304800" y="1774825"/>
            <a:ext cx="8686800" cy="4625975"/>
          </a:xfrm>
        </p:spPr>
        <p:txBody>
          <a:bodyPr/>
          <a:lstStyle/>
          <a:p>
            <a:endParaRPr lang="en-US" sz="4000" dirty="0" smtClean="0"/>
          </a:p>
          <a:p>
            <a:r>
              <a:rPr lang="en-US" sz="4000" dirty="0" smtClean="0"/>
              <a:t>Small </a:t>
            </a:r>
            <a:r>
              <a:rPr lang="en-US" sz="4000" dirty="0" err="1" smtClean="0"/>
              <a:t>Intragenic</a:t>
            </a:r>
            <a:r>
              <a:rPr lang="en-US" sz="4000" dirty="0" smtClean="0"/>
              <a:t> Somatic Mutations</a:t>
            </a:r>
          </a:p>
          <a:p>
            <a:endParaRPr lang="en-US" sz="4000" dirty="0" smtClean="0"/>
          </a:p>
          <a:p>
            <a:r>
              <a:rPr lang="en-US" sz="4000" dirty="0" err="1" smtClean="0"/>
              <a:t>Methylated</a:t>
            </a:r>
            <a:r>
              <a:rPr lang="en-US" sz="4000" dirty="0" smtClean="0"/>
              <a:t> DNA</a:t>
            </a:r>
          </a:p>
          <a:p>
            <a:endParaRPr lang="en-US" sz="4000" dirty="0" smtClean="0"/>
          </a:p>
          <a:p>
            <a:r>
              <a:rPr lang="en-US" sz="4000" dirty="0" smtClean="0"/>
              <a:t>Translocations/Rearrangements</a:t>
            </a:r>
            <a:endParaRPr lang="en-US" sz="4000" dirty="0"/>
          </a:p>
        </p:txBody>
      </p:sp>
    </p:spTree>
    <p:extLst>
      <p:ext uri="{BB962C8B-B14F-4D97-AF65-F5344CB8AC3E}">
        <p14:creationId xmlns:p14="http://schemas.microsoft.com/office/powerpoint/2010/main" val="8329574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1000"/>
                                  </p:iterate>
                                  <p:childTnLst>
                                    <p:set>
                                      <p:cBhvr override="childStyle">
                                        <p:cTn id="6" dur="500" fill="hold"/>
                                        <p:tgtEl>
                                          <p:spTgt spid="5">
                                            <p:txEl>
                                              <p:pRg st="1" end="1"/>
                                            </p:txEl>
                                          </p:spTgt>
                                        </p:tgtEl>
                                        <p:attrNameLst>
                                          <p:attrName>style.textDecorationUnderline</p:attrName>
                                        </p:attrNameLst>
                                      </p:cBhvr>
                                      <p:to>
                                        <p:strVal val="true"/>
                                      </p:to>
                                    </p:set>
                                  </p:childTnLst>
                                </p:cTn>
                              </p:par>
                              <p:par>
                                <p:cTn id="7" presetID="15" presetClass="emph" presetSubtype="0" nodeType="withEffect">
                                  <p:stCondLst>
                                    <p:cond delay="0"/>
                                  </p:stCondLst>
                                  <p:iterate type="lt">
                                    <p:tmAbs val="10"/>
                                  </p:iterate>
                                  <p:childTnLst>
                                    <p:set>
                                      <p:cBhvr override="childStyle">
                                        <p:cTn id="8" dur="indefinite"/>
                                        <p:tgtEl>
                                          <p:spTgt spid="5">
                                            <p:txEl>
                                              <p:pRg st="1" end="1"/>
                                            </p:txEl>
                                          </p:spTgt>
                                        </p:tgtEl>
                                        <p:attrNameLst>
                                          <p:attrName>style.fontWeight</p:attrName>
                                        </p:attrNameLst>
                                      </p:cBhvr>
                                      <p:to>
                                        <p:strVal val="bold"/>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543800" cy="914399"/>
          </a:xfrm>
        </p:spPr>
        <p:txBody>
          <a:bodyPr/>
          <a:lstStyle/>
          <a:p>
            <a:pPr>
              <a:defRPr/>
            </a:pPr>
            <a:r>
              <a:rPr lang="en-US" dirty="0" smtClean="0"/>
              <a:t>Disclosure</a:t>
            </a:r>
            <a:endParaRPr lang="en-US" dirty="0"/>
          </a:p>
        </p:txBody>
      </p:sp>
      <p:sp>
        <p:nvSpPr>
          <p:cNvPr id="83971" name="Content Placeholder 3"/>
          <p:cNvSpPr>
            <a:spLocks noGrp="1"/>
          </p:cNvSpPr>
          <p:nvPr>
            <p:ph sz="half" idx="1"/>
          </p:nvPr>
        </p:nvSpPr>
        <p:spPr>
          <a:xfrm>
            <a:off x="1066800" y="2895600"/>
            <a:ext cx="4038600" cy="3560762"/>
          </a:xfrm>
        </p:spPr>
        <p:txBody>
          <a:bodyPr/>
          <a:lstStyle/>
          <a:p>
            <a:r>
              <a:rPr lang="en-US" sz="1800" b="1" u="sng" dirty="0" err="1"/>
              <a:t>PapGene</a:t>
            </a:r>
            <a:r>
              <a:rPr lang="en-US" sz="1800" b="1" u="sng" dirty="0"/>
              <a:t> Inc.</a:t>
            </a:r>
          </a:p>
          <a:p>
            <a:r>
              <a:rPr lang="en-US" sz="1800" dirty="0" err="1" smtClean="0"/>
              <a:t>Sysmex</a:t>
            </a:r>
            <a:r>
              <a:rPr lang="en-US" sz="1800" dirty="0" smtClean="0"/>
              <a:t> </a:t>
            </a:r>
            <a:r>
              <a:rPr lang="en-US" sz="1800" dirty="0" err="1" smtClean="0"/>
              <a:t>Inostics</a:t>
            </a:r>
            <a:endParaRPr lang="en-US" sz="1800" dirty="0"/>
          </a:p>
          <a:p>
            <a:r>
              <a:rPr lang="en-US" sz="1800" dirty="0" err="1" smtClean="0"/>
              <a:t>PGDx</a:t>
            </a:r>
            <a:endParaRPr lang="en-US" sz="1800" dirty="0" smtClean="0"/>
          </a:p>
          <a:p>
            <a:r>
              <a:rPr lang="en-US" sz="1800" dirty="0" smtClean="0"/>
              <a:t>Exact Sciences Corporation</a:t>
            </a:r>
          </a:p>
          <a:p>
            <a:r>
              <a:rPr lang="en-US" sz="1800" dirty="0" err="1" smtClean="0"/>
              <a:t>LabCorp</a:t>
            </a:r>
            <a:endParaRPr lang="en-US" sz="1800" dirty="0" smtClean="0"/>
          </a:p>
          <a:p>
            <a:r>
              <a:rPr lang="en-US" sz="1800" dirty="0" err="1" smtClean="0"/>
              <a:t>Genzyme</a:t>
            </a:r>
            <a:r>
              <a:rPr lang="en-US" sz="1800" dirty="0" smtClean="0"/>
              <a:t> Corporation</a:t>
            </a:r>
          </a:p>
          <a:p>
            <a:r>
              <a:rPr lang="en-US" sz="1800" dirty="0" err="1" smtClean="0"/>
              <a:t>Agencourt</a:t>
            </a:r>
            <a:endParaRPr lang="en-US" sz="1800" dirty="0" smtClean="0"/>
          </a:p>
          <a:p>
            <a:r>
              <a:rPr lang="en-US" sz="1800" dirty="0" smtClean="0"/>
              <a:t>GMP Companies</a:t>
            </a:r>
          </a:p>
          <a:p>
            <a:r>
              <a:rPr lang="en-US" sz="1800" dirty="0" err="1" smtClean="0"/>
              <a:t>Morphotek</a:t>
            </a:r>
            <a:endParaRPr lang="en-US" sz="1800" dirty="0" smtClean="0"/>
          </a:p>
          <a:p>
            <a:r>
              <a:rPr lang="en-US" sz="1800" dirty="0" err="1" smtClean="0"/>
              <a:t>Calbiochem</a:t>
            </a:r>
            <a:r>
              <a:rPr lang="en-US" sz="1800" dirty="0" smtClean="0"/>
              <a:t> </a:t>
            </a:r>
            <a:r>
              <a:rPr lang="en-US" sz="1800" dirty="0" err="1" smtClean="0"/>
              <a:t>Novabiochem</a:t>
            </a:r>
            <a:endParaRPr lang="en-US" sz="1800" dirty="0" smtClean="0"/>
          </a:p>
          <a:p>
            <a:r>
              <a:rPr lang="en-US" sz="1800" dirty="0" smtClean="0"/>
              <a:t>Wyeth</a:t>
            </a:r>
          </a:p>
          <a:p>
            <a:r>
              <a:rPr lang="en-US" sz="1800" dirty="0" smtClean="0"/>
              <a:t>Amgen</a:t>
            </a:r>
          </a:p>
          <a:p>
            <a:r>
              <a:rPr lang="en-US" sz="1800" dirty="0" smtClean="0"/>
              <a:t>Merck</a:t>
            </a:r>
          </a:p>
          <a:p>
            <a:r>
              <a:rPr lang="en-US" sz="1800" dirty="0" err="1" smtClean="0"/>
              <a:t>OncoMethylome</a:t>
            </a:r>
            <a:r>
              <a:rPr lang="en-US" sz="1800" dirty="0" smtClean="0"/>
              <a:t> Sciences</a:t>
            </a:r>
          </a:p>
          <a:p>
            <a:endParaRPr lang="en-US" sz="1800" dirty="0" smtClean="0"/>
          </a:p>
        </p:txBody>
      </p:sp>
      <p:sp>
        <p:nvSpPr>
          <p:cNvPr id="83972" name="Content Placeholder 4"/>
          <p:cNvSpPr>
            <a:spLocks noGrp="1"/>
          </p:cNvSpPr>
          <p:nvPr>
            <p:ph sz="half" idx="2"/>
          </p:nvPr>
        </p:nvSpPr>
        <p:spPr>
          <a:xfrm>
            <a:off x="4953000" y="2895600"/>
            <a:ext cx="4038600" cy="3636962"/>
          </a:xfrm>
        </p:spPr>
        <p:txBody>
          <a:bodyPr/>
          <a:lstStyle/>
          <a:p>
            <a:r>
              <a:rPr lang="en-US" sz="1800" dirty="0" err="1" smtClean="0"/>
              <a:t>GanyMed</a:t>
            </a:r>
            <a:endParaRPr lang="en-US" sz="1800" dirty="0" smtClean="0"/>
          </a:p>
          <a:p>
            <a:r>
              <a:rPr lang="en-US" sz="1800" dirty="0" smtClean="0"/>
              <a:t>Bayer Corporation</a:t>
            </a:r>
          </a:p>
          <a:p>
            <a:r>
              <a:rPr lang="en-US" sz="1800" dirty="0" smtClean="0"/>
              <a:t>454 Life Sciences</a:t>
            </a:r>
          </a:p>
          <a:p>
            <a:r>
              <a:rPr lang="en-US" sz="1800" dirty="0" err="1" smtClean="0"/>
              <a:t>Corixa</a:t>
            </a:r>
            <a:r>
              <a:rPr lang="en-US" sz="1800" dirty="0" smtClean="0"/>
              <a:t> Corp</a:t>
            </a:r>
          </a:p>
          <a:p>
            <a:r>
              <a:rPr lang="en-US" sz="1800" dirty="0" smtClean="0"/>
              <a:t>Q-</a:t>
            </a:r>
            <a:r>
              <a:rPr lang="en-US" sz="1800" dirty="0" err="1" smtClean="0"/>
              <a:t>Biogene</a:t>
            </a:r>
            <a:endParaRPr lang="en-US" sz="1800" dirty="0" smtClean="0"/>
          </a:p>
          <a:p>
            <a:r>
              <a:rPr lang="en-US" sz="1800" dirty="0" err="1" smtClean="0"/>
              <a:t>Smithkline</a:t>
            </a:r>
            <a:r>
              <a:rPr lang="en-US" sz="1800" dirty="0" smtClean="0"/>
              <a:t>-Beecham</a:t>
            </a:r>
          </a:p>
          <a:p>
            <a:r>
              <a:rPr lang="en-US" sz="1800" dirty="0" err="1" smtClean="0"/>
              <a:t>Stratagene</a:t>
            </a:r>
            <a:endParaRPr lang="en-US" sz="1800" dirty="0" smtClean="0"/>
          </a:p>
          <a:p>
            <a:r>
              <a:rPr lang="en-US" sz="1800" dirty="0" smtClean="0"/>
              <a:t>Yamanouchi Pharmaceuticals</a:t>
            </a:r>
          </a:p>
          <a:p>
            <a:r>
              <a:rPr lang="en-US" sz="1800" dirty="0" err="1" smtClean="0"/>
              <a:t>Zymogenetics</a:t>
            </a:r>
            <a:endParaRPr lang="en-US" sz="1800" dirty="0" smtClean="0"/>
          </a:p>
          <a:p>
            <a:r>
              <a:rPr lang="en-US" sz="1800" dirty="0" err="1" smtClean="0"/>
              <a:t>Qbiogene</a:t>
            </a:r>
            <a:endParaRPr lang="en-US" sz="1800" dirty="0" smtClean="0"/>
          </a:p>
          <a:p>
            <a:r>
              <a:rPr lang="en-US" sz="1800" dirty="0" smtClean="0"/>
              <a:t>Quantum Biotech</a:t>
            </a:r>
          </a:p>
          <a:p>
            <a:r>
              <a:rPr lang="en-US" sz="1800" dirty="0" err="1" smtClean="0"/>
              <a:t>Zymogenetics</a:t>
            </a:r>
            <a:endParaRPr lang="en-US" sz="1800" dirty="0" smtClean="0"/>
          </a:p>
        </p:txBody>
      </p:sp>
      <p:sp>
        <p:nvSpPr>
          <p:cNvPr id="9" name="TextBox 8"/>
          <p:cNvSpPr txBox="1"/>
          <p:nvPr/>
        </p:nvSpPr>
        <p:spPr>
          <a:xfrm>
            <a:off x="228600" y="1600200"/>
            <a:ext cx="8534400" cy="1077218"/>
          </a:xfrm>
          <a:prstGeom prst="rect">
            <a:avLst/>
          </a:prstGeom>
          <a:solidFill>
            <a:schemeClr val="bg2">
              <a:lumMod val="90000"/>
            </a:schemeClr>
          </a:solidFill>
        </p:spPr>
        <p:txBody>
          <a:bodyPr>
            <a:spAutoFit/>
          </a:bodyPr>
          <a:lstStyle/>
          <a:p>
            <a:pPr eaLnBrk="0" hangingPunct="0">
              <a:defRPr/>
            </a:pPr>
            <a:r>
              <a:rPr lang="en-US" sz="1600" dirty="0">
                <a:latin typeface="Arial Narrow" pitchFamily="34" charset="0"/>
                <a:cs typeface="+mn-cs"/>
              </a:rPr>
              <a:t>“Under </a:t>
            </a:r>
            <a:r>
              <a:rPr lang="en-US" sz="1600" dirty="0" smtClean="0">
                <a:latin typeface="Arial Narrow" pitchFamily="34" charset="0"/>
                <a:cs typeface="+mn-cs"/>
              </a:rPr>
              <a:t>licensing agreements and </a:t>
            </a:r>
            <a:r>
              <a:rPr lang="en-US" sz="1600" dirty="0">
                <a:latin typeface="Arial Narrow" pitchFamily="34" charset="0"/>
                <a:cs typeface="+mn-cs"/>
              </a:rPr>
              <a:t>the Johns Hopkins University, </a:t>
            </a:r>
            <a:r>
              <a:rPr lang="en-US" sz="1600" dirty="0" smtClean="0">
                <a:latin typeface="Arial Narrow" pitchFamily="34" charset="0"/>
                <a:cs typeface="+mn-cs"/>
              </a:rPr>
              <a:t>Dr.  </a:t>
            </a:r>
            <a:r>
              <a:rPr lang="en-US" sz="1600" dirty="0" err="1" smtClean="0">
                <a:latin typeface="Arial Narrow" pitchFamily="34" charset="0"/>
                <a:cs typeface="+mn-cs"/>
              </a:rPr>
              <a:t>Kinzler</a:t>
            </a:r>
            <a:r>
              <a:rPr lang="en-US" sz="1600" dirty="0" smtClean="0">
                <a:latin typeface="Arial Narrow" pitchFamily="34" charset="0"/>
                <a:cs typeface="+mn-cs"/>
              </a:rPr>
              <a:t> ,is </a:t>
            </a:r>
            <a:r>
              <a:rPr lang="en-US" sz="1600" dirty="0">
                <a:latin typeface="Arial Narrow" pitchFamily="34" charset="0"/>
                <a:cs typeface="+mn-cs"/>
              </a:rPr>
              <a:t>entitled to a share of royalty and milestone payments received by the University on sales of products related to </a:t>
            </a:r>
            <a:r>
              <a:rPr lang="en-US" sz="1600" dirty="0" smtClean="0">
                <a:latin typeface="Arial Narrow" pitchFamily="34" charset="0"/>
                <a:cs typeface="+mn-cs"/>
              </a:rPr>
              <a:t>previous and ongoing research in the lab.  He also has ownership interest in </a:t>
            </a:r>
            <a:r>
              <a:rPr lang="en-US" sz="1600" dirty="0" err="1" smtClean="0">
                <a:latin typeface="Arial Narrow" pitchFamily="34" charset="0"/>
                <a:cs typeface="+mn-cs"/>
              </a:rPr>
              <a:t>PapGene</a:t>
            </a:r>
            <a:r>
              <a:rPr lang="en-US" sz="1600" dirty="0" smtClean="0">
                <a:latin typeface="Arial Narrow" pitchFamily="34" charset="0"/>
                <a:cs typeface="+mn-cs"/>
              </a:rPr>
              <a:t> </a:t>
            </a:r>
            <a:r>
              <a:rPr lang="en-US" sz="1600" dirty="0" err="1" smtClean="0">
                <a:latin typeface="Arial Narrow" pitchFamily="34" charset="0"/>
                <a:cs typeface="+mn-cs"/>
              </a:rPr>
              <a:t>Inc.and</a:t>
            </a:r>
            <a:r>
              <a:rPr lang="en-US" sz="1600" dirty="0" smtClean="0">
                <a:latin typeface="Arial Narrow" pitchFamily="34" charset="0"/>
                <a:cs typeface="+mn-cs"/>
              </a:rPr>
              <a:t> </a:t>
            </a:r>
            <a:r>
              <a:rPr lang="en-US" sz="1600" dirty="0" err="1" smtClean="0">
                <a:latin typeface="Arial Narrow" pitchFamily="34" charset="0"/>
                <a:cs typeface="+mn-cs"/>
              </a:rPr>
              <a:t>PGDx</a:t>
            </a:r>
            <a:r>
              <a:rPr lang="en-US" sz="1600" dirty="0" smtClean="0">
                <a:latin typeface="Arial Narrow" pitchFamily="34" charset="0"/>
                <a:cs typeface="+mn-cs"/>
              </a:rPr>
              <a:t>.   </a:t>
            </a:r>
            <a:r>
              <a:rPr lang="en-US" sz="1600" dirty="0">
                <a:latin typeface="Arial Narrow" pitchFamily="34" charset="0"/>
                <a:cs typeface="+mn-cs"/>
              </a:rPr>
              <a:t>The terms of these arrangements are being managed by the Johns Hopkins University in accordance with its conflict of interest policies.”</a:t>
            </a:r>
            <a:endParaRPr lang="en-US" sz="1400" dirty="0">
              <a:cs typeface="+mn-cs"/>
            </a:endParaRPr>
          </a:p>
        </p:txBody>
      </p:sp>
      <p:pic>
        <p:nvPicPr>
          <p:cNvPr id="83974" name="Picture 13" descr="JHU Blue Dome icon"/>
          <p:cNvPicPr>
            <a:picLocks noChangeAspect="1" noChangeArrowheads="1"/>
          </p:cNvPicPr>
          <p:nvPr/>
        </p:nvPicPr>
        <p:blipFill>
          <a:blip r:embed="rId3" cstate="print"/>
          <a:srcRect/>
          <a:stretch>
            <a:fillRect/>
          </a:stretch>
        </p:blipFill>
        <p:spPr bwMode="auto">
          <a:xfrm>
            <a:off x="8523288" y="6019800"/>
            <a:ext cx="620712" cy="838200"/>
          </a:xfrm>
          <a:prstGeom prst="rect">
            <a:avLst/>
          </a:prstGeom>
          <a:noFill/>
          <a:ln w="9525">
            <a:noFill/>
            <a:miter lim="800000"/>
            <a:headEnd/>
            <a:tailEnd/>
          </a:ln>
        </p:spPr>
      </p:pic>
      <p:pic>
        <p:nvPicPr>
          <p:cNvPr id="8" name="Picture 99" descr="Description: Macintosh HD:Users:rmercado:Desktop:MSMC Doctors RGB Vrtl.png"/>
          <p:cNvPicPr>
            <a:picLocks noChangeArrowheads="1"/>
          </p:cNvPicPr>
          <p:nvPr/>
        </p:nvPicPr>
        <p:blipFill>
          <a:blip r:embed="rId4" cstate="print"/>
          <a:srcRect/>
          <a:stretch>
            <a:fillRect/>
          </a:stretch>
        </p:blipFill>
        <p:spPr bwMode="auto">
          <a:xfrm>
            <a:off x="42862" y="6019800"/>
            <a:ext cx="1252538" cy="762000"/>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384879789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 Thank you</a:t>
            </a:r>
            <a:endParaRPr lang="en-US" dirty="0"/>
          </a:p>
        </p:txBody>
      </p:sp>
      <p:sp>
        <p:nvSpPr>
          <p:cNvPr id="5" name="Text Placeholder 4"/>
          <p:cNvSpPr>
            <a:spLocks noGrp="1"/>
          </p:cNvSpPr>
          <p:nvPr>
            <p:ph type="body" idx="1"/>
          </p:nvPr>
        </p:nvSpPr>
        <p:spPr/>
        <p:txBody>
          <a:bodyPr/>
          <a:lstStyle/>
          <a:p>
            <a:endParaRPr lang="en-US"/>
          </a:p>
        </p:txBody>
      </p:sp>
      <p:pic>
        <p:nvPicPr>
          <p:cNvPr id="4" name="Picture 4" descr="JHU Blue Dome icon"/>
          <p:cNvPicPr>
            <a:picLocks noChangeAspect="1" noChangeArrowheads="1"/>
          </p:cNvPicPr>
          <p:nvPr/>
        </p:nvPicPr>
        <p:blipFill>
          <a:blip r:embed="rId3" cstate="print"/>
          <a:srcRect/>
          <a:stretch>
            <a:fillRect/>
          </a:stretch>
        </p:blipFill>
        <p:spPr bwMode="auto">
          <a:xfrm>
            <a:off x="8523288" y="6019800"/>
            <a:ext cx="620712" cy="838200"/>
          </a:xfrm>
          <a:prstGeom prst="rect">
            <a:avLst/>
          </a:prstGeom>
          <a:noFill/>
          <a:ln w="9525">
            <a:noFill/>
            <a:miter lim="800000"/>
            <a:headEnd/>
            <a:tailEnd/>
          </a:ln>
        </p:spPr>
      </p:pic>
      <p:pic>
        <p:nvPicPr>
          <p:cNvPr id="6" name="Picture 99" descr="Description: Macintosh HD:Users:rmercado:Desktop:MSMC Doctors RGB Vrtl.png"/>
          <p:cNvPicPr>
            <a:picLocks noChangeArrowheads="1"/>
          </p:cNvPicPr>
          <p:nvPr/>
        </p:nvPicPr>
        <p:blipFill>
          <a:blip r:embed="rId4" cstate="print"/>
          <a:srcRect/>
          <a:stretch>
            <a:fillRect/>
          </a:stretch>
        </p:blipFill>
        <p:spPr bwMode="auto">
          <a:xfrm>
            <a:off x="119062" y="6019800"/>
            <a:ext cx="1252538" cy="762000"/>
          </a:xfrm>
          <a:prstGeom prst="rect">
            <a:avLst/>
          </a:prstGeom>
          <a:solidFill>
            <a:schemeClr val="tx1"/>
          </a:solidFill>
          <a:ln w="9525">
            <a:noFill/>
            <a:miter lim="800000"/>
            <a:headEnd/>
            <a:tailEnd/>
          </a:ln>
        </p:spPr>
      </p:pic>
    </p:spTree>
    <p:extLst>
      <p:ext uri="{BB962C8B-B14F-4D97-AF65-F5344CB8AC3E}">
        <p14:creationId xmlns:p14="http://schemas.microsoft.com/office/powerpoint/2010/main" val="4109193892"/>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767D6F-7323-46EE-9740-012222B12DEF}"/>
              </a:ext>
            </a:extLst>
          </p:cNvPr>
          <p:cNvSpPr>
            <a:spLocks noGrp="1"/>
          </p:cNvSpPr>
          <p:nvPr>
            <p:ph type="title"/>
          </p:nvPr>
        </p:nvSpPr>
        <p:spPr/>
        <p:txBody>
          <a:bodyPr/>
          <a:lstStyle/>
          <a:p>
            <a:r>
              <a:rPr lang="en-US" dirty="0" err="1"/>
              <a:t>CancerSEEK</a:t>
            </a:r>
            <a:r>
              <a:rPr lang="en-US" dirty="0"/>
              <a:t> </a:t>
            </a:r>
            <a:r>
              <a:rPr lang="en-US" dirty="0" smtClean="0"/>
              <a:t>Sensitivity by Stage</a:t>
            </a:r>
            <a:endParaRPr lang="en-US" dirty="0"/>
          </a:p>
        </p:txBody>
      </p:sp>
      <p:pic>
        <p:nvPicPr>
          <p:cNvPr id="4" name="Content Placeholder 3">
            <a:extLst>
              <a:ext uri="{FF2B5EF4-FFF2-40B4-BE49-F238E27FC236}">
                <a16:creationId xmlns:a16="http://schemas.microsoft.com/office/drawing/2014/main" xmlns="" id="{818E0433-04EA-40BE-9508-99CE8BD9319B}"/>
              </a:ext>
            </a:extLst>
          </p:cNvPr>
          <p:cNvPicPr>
            <a:picLocks noGrp="1" noChangeAspect="1"/>
          </p:cNvPicPr>
          <p:nvPr>
            <p:ph idx="1"/>
          </p:nvPr>
        </p:nvPicPr>
        <p:blipFill>
          <a:blip r:embed="rId3"/>
          <a:stretch>
            <a:fillRect/>
          </a:stretch>
        </p:blipFill>
        <p:spPr>
          <a:xfrm>
            <a:off x="2384920" y="1825625"/>
            <a:ext cx="4374159" cy="4351338"/>
          </a:xfrm>
          <a:prstGeom prst="rect">
            <a:avLst/>
          </a:prstGeom>
        </p:spPr>
      </p:pic>
      <p:grpSp>
        <p:nvGrpSpPr>
          <p:cNvPr id="7" name="Group 6"/>
          <p:cNvGrpSpPr/>
          <p:nvPr/>
        </p:nvGrpSpPr>
        <p:grpSpPr>
          <a:xfrm>
            <a:off x="4314819" y="6072406"/>
            <a:ext cx="2748332" cy="533400"/>
            <a:chOff x="3142510" y="6135623"/>
            <a:chExt cx="2748332" cy="533400"/>
          </a:xfrm>
        </p:grpSpPr>
        <p:sp>
          <p:nvSpPr>
            <p:cNvPr id="3" name="Down Arrow 2"/>
            <p:cNvSpPr/>
            <p:nvPr/>
          </p:nvSpPr>
          <p:spPr>
            <a:xfrm rot="5400000">
              <a:off x="4252545" y="6044769"/>
              <a:ext cx="533400" cy="715107"/>
            </a:xfrm>
            <a:prstGeom prst="downArrow">
              <a:avLst/>
            </a:prstGeom>
            <a:solidFill>
              <a:srgbClr val="FF0000"/>
            </a:solid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5400000">
              <a:off x="5266589" y="6044769"/>
              <a:ext cx="533400" cy="715107"/>
            </a:xfrm>
            <a:prstGeom prst="downArrow">
              <a:avLst/>
            </a:prstGeom>
            <a:solidFill>
              <a:srgbClr val="FF0000"/>
            </a:solid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5400000">
              <a:off x="3233364" y="6044769"/>
              <a:ext cx="533400" cy="715107"/>
            </a:xfrm>
            <a:prstGeom prst="downArrow">
              <a:avLst/>
            </a:prstGeom>
            <a:solidFill>
              <a:schemeClr val="accent6">
                <a:lumMod val="20000"/>
                <a:lumOff val="80000"/>
              </a:schemeClr>
            </a:solid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5791200" y="3352800"/>
            <a:ext cx="685800" cy="369332"/>
          </a:xfrm>
          <a:prstGeom prst="rect">
            <a:avLst/>
          </a:prstGeom>
          <a:solidFill>
            <a:schemeClr val="bg1"/>
          </a:solidFill>
        </p:spPr>
        <p:txBody>
          <a:bodyPr wrap="square" rtlCol="0">
            <a:spAutoFit/>
          </a:bodyPr>
          <a:lstStyle/>
          <a:p>
            <a:pPr algn="ctr"/>
            <a:r>
              <a:rPr lang="en-US" dirty="0" smtClean="0">
                <a:latin typeface="Arial" panose="020B0604020202020204" pitchFamily="34" charset="0"/>
                <a:cs typeface="Arial" panose="020B0604020202020204" pitchFamily="34" charset="0"/>
              </a:rPr>
              <a:t>78%</a:t>
            </a:r>
            <a:endParaRPr lang="en-US" dirty="0">
              <a:latin typeface="Arial" panose="020B0604020202020204" pitchFamily="34" charset="0"/>
              <a:cs typeface="Arial" panose="020B0604020202020204" pitchFamily="34" charset="0"/>
            </a:endParaRPr>
          </a:p>
        </p:txBody>
      </p:sp>
      <p:sp>
        <p:nvSpPr>
          <p:cNvPr id="10" name="TextBox 9"/>
          <p:cNvSpPr txBox="1"/>
          <p:nvPr/>
        </p:nvSpPr>
        <p:spPr>
          <a:xfrm>
            <a:off x="4754241" y="3611292"/>
            <a:ext cx="685800" cy="369332"/>
          </a:xfrm>
          <a:prstGeom prst="rect">
            <a:avLst/>
          </a:prstGeom>
          <a:solidFill>
            <a:schemeClr val="bg1"/>
          </a:solidFill>
        </p:spPr>
        <p:txBody>
          <a:bodyPr wrap="square" rtlCol="0">
            <a:spAutoFit/>
          </a:bodyPr>
          <a:lstStyle/>
          <a:p>
            <a:pPr algn="ctr"/>
            <a:r>
              <a:rPr lang="en-US" dirty="0" smtClean="0">
                <a:latin typeface="Arial" panose="020B0604020202020204" pitchFamily="34" charset="0"/>
                <a:cs typeface="Arial" panose="020B0604020202020204" pitchFamily="34" charset="0"/>
              </a:rPr>
              <a:t>73%</a:t>
            </a:r>
            <a:endParaRPr lang="en-US" dirty="0">
              <a:latin typeface="Arial" panose="020B0604020202020204" pitchFamily="34" charset="0"/>
              <a:cs typeface="Arial" panose="020B0604020202020204" pitchFamily="34" charset="0"/>
            </a:endParaRPr>
          </a:p>
        </p:txBody>
      </p:sp>
      <p:sp>
        <p:nvSpPr>
          <p:cNvPr id="11" name="TextBox 10"/>
          <p:cNvSpPr txBox="1"/>
          <p:nvPr/>
        </p:nvSpPr>
        <p:spPr>
          <a:xfrm>
            <a:off x="3733800" y="4688791"/>
            <a:ext cx="685800" cy="369332"/>
          </a:xfrm>
          <a:prstGeom prst="rect">
            <a:avLst/>
          </a:prstGeom>
          <a:solidFill>
            <a:schemeClr val="bg1"/>
          </a:solidFill>
        </p:spPr>
        <p:txBody>
          <a:bodyPr wrap="square" rtlCol="0">
            <a:spAutoFit/>
          </a:bodyPr>
          <a:lstStyle/>
          <a:p>
            <a:pPr algn="ctr"/>
            <a:r>
              <a:rPr lang="en-US" dirty="0" smtClean="0">
                <a:latin typeface="Arial" panose="020B0604020202020204" pitchFamily="34" charset="0"/>
                <a:cs typeface="Arial" panose="020B0604020202020204" pitchFamily="34" charset="0"/>
              </a:rPr>
              <a:t>43%</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09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5448"/>
            <a:ext cx="8534400" cy="1252728"/>
          </a:xfrm>
        </p:spPr>
        <p:txBody>
          <a:bodyPr>
            <a:normAutofit fontScale="90000"/>
          </a:bodyPr>
          <a:lstStyle/>
          <a:p>
            <a:r>
              <a:rPr lang="en-US" dirty="0" smtClean="0"/>
              <a:t>Earlier Detection </a:t>
            </a:r>
            <a:r>
              <a:rPr lang="en-US" u="sng" dirty="0" smtClean="0"/>
              <a:t>Now</a:t>
            </a:r>
            <a:r>
              <a:rPr lang="en-US" dirty="0" smtClean="0"/>
              <a:t> is a Great Start</a:t>
            </a:r>
            <a:endParaRPr lang="en-US" dirty="0"/>
          </a:p>
        </p:txBody>
      </p:sp>
      <p:pic>
        <p:nvPicPr>
          <p:cNvPr id="5" name="Picture 4"/>
          <p:cNvPicPr>
            <a:picLocks noChangeAspect="1"/>
          </p:cNvPicPr>
          <p:nvPr/>
        </p:nvPicPr>
        <p:blipFill>
          <a:blip r:embed="rId3"/>
          <a:stretch>
            <a:fillRect/>
          </a:stretch>
        </p:blipFill>
        <p:spPr>
          <a:xfrm>
            <a:off x="-76202" y="1524000"/>
            <a:ext cx="9388124" cy="2438400"/>
          </a:xfrm>
          <a:prstGeom prst="rect">
            <a:avLst/>
          </a:prstGeom>
        </p:spPr>
      </p:pic>
      <p:graphicFrame>
        <p:nvGraphicFramePr>
          <p:cNvPr id="10" name="Content Placeholder 9"/>
          <p:cNvGraphicFramePr>
            <a:graphicFrameLocks noGrp="1"/>
          </p:cNvGraphicFramePr>
          <p:nvPr>
            <p:ph idx="1"/>
            <p:extLst>
              <p:ext uri="{D42A27DB-BD31-4B8C-83A1-F6EECF244321}">
                <p14:modId xmlns:p14="http://schemas.microsoft.com/office/powerpoint/2010/main" val="138644779"/>
              </p:ext>
            </p:extLst>
          </p:nvPr>
        </p:nvGraphicFramePr>
        <p:xfrm>
          <a:off x="228602" y="3962400"/>
          <a:ext cx="8762998" cy="2438400"/>
        </p:xfrm>
        <a:graphic>
          <a:graphicData uri="http://schemas.openxmlformats.org/drawingml/2006/table">
            <a:tbl>
              <a:tblPr firstRow="1" bandRow="1">
                <a:tableStyleId>{5C22544A-7EE6-4342-B048-85BDC9FD1C3A}</a:tableStyleId>
              </a:tblPr>
              <a:tblGrid>
                <a:gridCol w="2190749">
                  <a:extLst>
                    <a:ext uri="{9D8B030D-6E8A-4147-A177-3AD203B41FA5}">
                      <a16:colId xmlns:a16="http://schemas.microsoft.com/office/drawing/2014/main" xmlns="" val="1244396087"/>
                    </a:ext>
                  </a:extLst>
                </a:gridCol>
                <a:gridCol w="2387802">
                  <a:extLst>
                    <a:ext uri="{9D8B030D-6E8A-4147-A177-3AD203B41FA5}">
                      <a16:colId xmlns:a16="http://schemas.microsoft.com/office/drawing/2014/main" xmlns="" val="366466702"/>
                    </a:ext>
                  </a:extLst>
                </a:gridCol>
                <a:gridCol w="1993698">
                  <a:extLst>
                    <a:ext uri="{9D8B030D-6E8A-4147-A177-3AD203B41FA5}">
                      <a16:colId xmlns:a16="http://schemas.microsoft.com/office/drawing/2014/main" xmlns="" val="510559666"/>
                    </a:ext>
                  </a:extLst>
                </a:gridCol>
                <a:gridCol w="2190749">
                  <a:extLst>
                    <a:ext uri="{9D8B030D-6E8A-4147-A177-3AD203B41FA5}">
                      <a16:colId xmlns:a16="http://schemas.microsoft.com/office/drawing/2014/main" xmlns="" val="2637616688"/>
                    </a:ext>
                  </a:extLst>
                </a:gridCol>
              </a:tblGrid>
              <a:tr h="487680">
                <a:tc>
                  <a:txBody>
                    <a:bodyPr/>
                    <a:lstStyle/>
                    <a:p>
                      <a:r>
                        <a:rPr lang="en-US" sz="2000" b="1" u="sng" dirty="0" smtClean="0">
                          <a:latin typeface="Arial" panose="020B0604020202020204" pitchFamily="34" charset="0"/>
                          <a:cs typeface="Arial" panose="020B0604020202020204" pitchFamily="34" charset="0"/>
                        </a:rPr>
                        <a:t>Type</a:t>
                      </a:r>
                      <a:endParaRPr lang="en-US" sz="2000" b="1" u="sng" dirty="0">
                        <a:latin typeface="Arial" panose="020B0604020202020204" pitchFamily="34" charset="0"/>
                        <a:cs typeface="Arial" panose="020B0604020202020204" pitchFamily="34" charset="0"/>
                      </a:endParaRPr>
                    </a:p>
                  </a:txBody>
                  <a:tcPr/>
                </a:tc>
                <a:tc>
                  <a:txBody>
                    <a:bodyPr/>
                    <a:lstStyle/>
                    <a:p>
                      <a:pPr algn="ctr"/>
                      <a:r>
                        <a:rPr lang="en-US" sz="2000" b="1" u="sng" dirty="0" smtClean="0">
                          <a:latin typeface="Arial" panose="020B0604020202020204" pitchFamily="34" charset="0"/>
                          <a:cs typeface="Arial" panose="020B0604020202020204" pitchFamily="34" charset="0"/>
                        </a:rPr>
                        <a:t>Distant (Stage</a:t>
                      </a:r>
                      <a:r>
                        <a:rPr lang="en-US" sz="2000" b="1" u="sng" baseline="0" dirty="0" smtClean="0">
                          <a:latin typeface="Arial" panose="020B0604020202020204" pitchFamily="34" charset="0"/>
                          <a:cs typeface="Arial" panose="020B0604020202020204" pitchFamily="34" charset="0"/>
                        </a:rPr>
                        <a:t> 4)</a:t>
                      </a:r>
                      <a:endParaRPr lang="en-US" sz="2000" b="1" u="sng" dirty="0">
                        <a:latin typeface="Arial" panose="020B0604020202020204" pitchFamily="34" charset="0"/>
                        <a:cs typeface="Arial" panose="020B0604020202020204" pitchFamily="34" charset="0"/>
                      </a:endParaRPr>
                    </a:p>
                  </a:txBody>
                  <a:tcPr/>
                </a:tc>
                <a:tc>
                  <a:txBody>
                    <a:bodyPr/>
                    <a:lstStyle/>
                    <a:p>
                      <a:pPr algn="ctr"/>
                      <a:r>
                        <a:rPr lang="en-US" sz="2000" b="1" u="sng" dirty="0" smtClean="0">
                          <a:latin typeface="Arial" panose="020B0604020202020204" pitchFamily="34" charset="0"/>
                          <a:cs typeface="Arial" panose="020B0604020202020204" pitchFamily="34" charset="0"/>
                        </a:rPr>
                        <a:t>Regional</a:t>
                      </a:r>
                      <a:endParaRPr lang="en-US" sz="2000" b="1" u="sng" dirty="0">
                        <a:latin typeface="Arial" panose="020B0604020202020204" pitchFamily="34" charset="0"/>
                        <a:cs typeface="Arial" panose="020B0604020202020204" pitchFamily="34" charset="0"/>
                      </a:endParaRPr>
                    </a:p>
                  </a:txBody>
                  <a:tcPr/>
                </a:tc>
                <a:tc>
                  <a:txBody>
                    <a:bodyPr/>
                    <a:lstStyle/>
                    <a:p>
                      <a:pPr algn="ctr"/>
                      <a:r>
                        <a:rPr lang="en-US" sz="2000" b="1" u="sng" dirty="0" smtClean="0">
                          <a:latin typeface="Arial" panose="020B0604020202020204" pitchFamily="34" charset="0"/>
                          <a:cs typeface="Arial" panose="020B0604020202020204" pitchFamily="34" charset="0"/>
                        </a:rPr>
                        <a:t>Local</a:t>
                      </a:r>
                      <a:endParaRPr lang="en-US" sz="2000" b="1" u="sng"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2603010211"/>
                  </a:ext>
                </a:extLst>
              </a:tr>
              <a:tr h="487680">
                <a:tc>
                  <a:txBody>
                    <a:bodyPr/>
                    <a:lstStyle/>
                    <a:p>
                      <a:r>
                        <a:rPr lang="en-US" sz="2000" dirty="0" smtClean="0">
                          <a:latin typeface="Arial" panose="020B0604020202020204" pitchFamily="34" charset="0"/>
                          <a:cs typeface="Arial" panose="020B0604020202020204" pitchFamily="34" charset="0"/>
                        </a:rPr>
                        <a:t>Colon &amp; Rectum</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14</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71</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90</a:t>
                      </a:r>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2984535080"/>
                  </a:ext>
                </a:extLst>
              </a:tr>
              <a:tr h="487680">
                <a:tc>
                  <a:txBody>
                    <a:bodyPr/>
                    <a:lstStyle/>
                    <a:p>
                      <a:r>
                        <a:rPr lang="en-US" sz="2000" dirty="0" smtClean="0">
                          <a:latin typeface="Arial" panose="020B0604020202020204" pitchFamily="34" charset="0"/>
                          <a:cs typeface="Arial" panose="020B0604020202020204" pitchFamily="34" charset="0"/>
                        </a:rPr>
                        <a:t>Ovary</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29</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smtClean="0">
                          <a:latin typeface="Arial" panose="020B0604020202020204" pitchFamily="34" charset="0"/>
                          <a:cs typeface="Arial" panose="020B0604020202020204" pitchFamily="34" charset="0"/>
                        </a:rPr>
                        <a:t>73</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92</a:t>
                      </a:r>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3683770558"/>
                  </a:ext>
                </a:extLst>
              </a:tr>
              <a:tr h="487680">
                <a:tc>
                  <a:txBody>
                    <a:bodyPr/>
                    <a:lstStyle/>
                    <a:p>
                      <a:r>
                        <a:rPr lang="en-US" sz="2000" dirty="0" smtClean="0">
                          <a:latin typeface="Arial" panose="020B0604020202020204" pitchFamily="34" charset="0"/>
                          <a:cs typeface="Arial" panose="020B0604020202020204" pitchFamily="34" charset="0"/>
                        </a:rPr>
                        <a:t>Stomach</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5</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31</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67</a:t>
                      </a:r>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3388367903"/>
                  </a:ext>
                </a:extLst>
              </a:tr>
              <a:tr h="487680">
                <a:tc>
                  <a:txBody>
                    <a:bodyPr/>
                    <a:lstStyle/>
                    <a:p>
                      <a:r>
                        <a:rPr lang="en-US" sz="2000" dirty="0" smtClean="0">
                          <a:latin typeface="Arial" panose="020B0604020202020204" pitchFamily="34" charset="0"/>
                          <a:cs typeface="Arial" panose="020B0604020202020204" pitchFamily="34" charset="0"/>
                        </a:rPr>
                        <a:t>Lung</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4</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28</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55</a:t>
                      </a:r>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2704616470"/>
                  </a:ext>
                </a:extLst>
              </a:tr>
            </a:tbl>
          </a:graphicData>
        </a:graphic>
      </p:graphicFrame>
      <p:sp>
        <p:nvSpPr>
          <p:cNvPr id="11" name="TextBox 10"/>
          <p:cNvSpPr txBox="1"/>
          <p:nvPr/>
        </p:nvSpPr>
        <p:spPr>
          <a:xfrm>
            <a:off x="10886" y="6510439"/>
            <a:ext cx="4233916" cy="369332"/>
          </a:xfrm>
          <a:prstGeom prst="rect">
            <a:avLst/>
          </a:prstGeom>
          <a:noFill/>
        </p:spPr>
        <p:txBody>
          <a:bodyPr wrap="none" rtlCol="0">
            <a:spAutoFit/>
          </a:bodyPr>
          <a:lstStyle/>
          <a:p>
            <a:r>
              <a:rPr lang="en-US" dirty="0" smtClean="0">
                <a:latin typeface="+mn-lt"/>
              </a:rPr>
              <a:t>Source: ACS Cancer Facts and Figures 2017</a:t>
            </a:r>
            <a:endParaRPr lang="en-US" dirty="0">
              <a:latin typeface="+mn-lt"/>
            </a:endParaRPr>
          </a:p>
        </p:txBody>
      </p:sp>
      <p:sp>
        <p:nvSpPr>
          <p:cNvPr id="7" name="Down Arrow 6"/>
          <p:cNvSpPr/>
          <p:nvPr/>
        </p:nvSpPr>
        <p:spPr>
          <a:xfrm rot="16200000">
            <a:off x="4732466" y="4340319"/>
            <a:ext cx="404145" cy="715107"/>
          </a:xfrm>
          <a:prstGeom prst="downArrow">
            <a:avLst/>
          </a:prstGeom>
          <a:solidFill>
            <a:srgbClr val="FF0000"/>
          </a:solid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16200000">
            <a:off x="4732465" y="4824046"/>
            <a:ext cx="404145" cy="715107"/>
          </a:xfrm>
          <a:prstGeom prst="downArrow">
            <a:avLst/>
          </a:prstGeom>
          <a:solidFill>
            <a:srgbClr val="FF0000"/>
          </a:solid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6200000">
            <a:off x="4732464" y="5307773"/>
            <a:ext cx="404145" cy="715107"/>
          </a:xfrm>
          <a:prstGeom prst="downArrow">
            <a:avLst/>
          </a:prstGeom>
          <a:solidFill>
            <a:srgbClr val="FF0000"/>
          </a:solid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rot="16200000">
            <a:off x="4732463" y="5791500"/>
            <a:ext cx="404145" cy="715107"/>
          </a:xfrm>
          <a:prstGeom prst="downArrow">
            <a:avLst/>
          </a:prstGeom>
          <a:solidFill>
            <a:srgbClr val="FF0000"/>
          </a:solid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858000" y="3975100"/>
            <a:ext cx="2057399" cy="237602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142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Expanding </a:t>
            </a:r>
            <a:r>
              <a:rPr lang="en-US" dirty="0" err="1" smtClean="0"/>
              <a:t>Immuno</a:t>
            </a:r>
            <a:r>
              <a:rPr lang="en-US" dirty="0" smtClean="0"/>
              <a:t>-Targets</a:t>
            </a:r>
            <a:endParaRPr lang="en-US" dirty="0"/>
          </a:p>
        </p:txBody>
      </p:sp>
      <p:pic>
        <p:nvPicPr>
          <p:cNvPr id="232450" name="Picture 2"/>
          <p:cNvPicPr>
            <a:picLocks noChangeAspect="1" noChangeArrowheads="1"/>
          </p:cNvPicPr>
          <p:nvPr/>
        </p:nvPicPr>
        <p:blipFill>
          <a:blip r:embed="rId2" cstate="print"/>
          <a:srcRect/>
          <a:stretch>
            <a:fillRect/>
          </a:stretch>
        </p:blipFill>
        <p:spPr bwMode="auto">
          <a:xfrm>
            <a:off x="228600" y="1524000"/>
            <a:ext cx="381000" cy="1441938"/>
          </a:xfrm>
          <a:prstGeom prst="rect">
            <a:avLst/>
          </a:prstGeom>
          <a:noFill/>
          <a:ln w="9525">
            <a:noFill/>
            <a:miter lim="800000"/>
            <a:headEnd/>
            <a:tailEnd/>
          </a:ln>
        </p:spPr>
      </p:pic>
      <p:pic>
        <p:nvPicPr>
          <p:cNvPr id="232451" name="Picture 3"/>
          <p:cNvPicPr>
            <a:picLocks noChangeAspect="1" noChangeArrowheads="1"/>
          </p:cNvPicPr>
          <p:nvPr/>
        </p:nvPicPr>
        <p:blipFill>
          <a:blip r:embed="rId3" cstate="print"/>
          <a:srcRect/>
          <a:stretch>
            <a:fillRect/>
          </a:stretch>
        </p:blipFill>
        <p:spPr bwMode="auto">
          <a:xfrm>
            <a:off x="609599" y="1524000"/>
            <a:ext cx="8555225" cy="838200"/>
          </a:xfrm>
          <a:prstGeom prst="rect">
            <a:avLst/>
          </a:prstGeom>
          <a:noFill/>
          <a:ln w="9525">
            <a:noFill/>
            <a:miter lim="800000"/>
            <a:headEnd/>
            <a:tailEnd/>
          </a:ln>
        </p:spPr>
      </p:pic>
      <p:sp>
        <p:nvSpPr>
          <p:cNvPr id="6" name="TextBox 5"/>
          <p:cNvSpPr txBox="1"/>
          <p:nvPr/>
        </p:nvSpPr>
        <p:spPr>
          <a:xfrm>
            <a:off x="685800" y="2438400"/>
            <a:ext cx="7848600" cy="400110"/>
          </a:xfrm>
          <a:prstGeom prst="rect">
            <a:avLst/>
          </a:prstGeom>
          <a:noFill/>
        </p:spPr>
        <p:txBody>
          <a:bodyPr wrap="square" rtlCol="0">
            <a:spAutoFit/>
          </a:bodyPr>
          <a:lstStyle/>
          <a:p>
            <a:r>
              <a:rPr lang="en-US" sz="2000" dirty="0" smtClean="0">
                <a:latin typeface="+mj-lt"/>
              </a:rPr>
              <a:t>Skora et al., PNAS 112:9967-72 2015.</a:t>
            </a:r>
            <a:endParaRPr lang="en-US" sz="2000" dirty="0">
              <a:latin typeface="+mj-lt"/>
            </a:endParaRPr>
          </a:p>
        </p:txBody>
      </p:sp>
      <p:pic>
        <p:nvPicPr>
          <p:cNvPr id="232452" name="Picture 4" descr="R:\Lab Photos\Lab Members - BV's file\Professional Headshots\05_Douglas_Jackie\_FWD4847F300.jpg"/>
          <p:cNvPicPr>
            <a:picLocks noChangeAspect="1" noChangeArrowheads="1"/>
          </p:cNvPicPr>
          <p:nvPr/>
        </p:nvPicPr>
        <p:blipFill>
          <a:blip r:embed="rId4" cstate="print"/>
          <a:srcRect/>
          <a:stretch>
            <a:fillRect/>
          </a:stretch>
        </p:blipFill>
        <p:spPr bwMode="auto">
          <a:xfrm>
            <a:off x="2792524" y="3200400"/>
            <a:ext cx="1436914" cy="2011680"/>
          </a:xfrm>
          <a:prstGeom prst="rect">
            <a:avLst/>
          </a:prstGeom>
          <a:noFill/>
        </p:spPr>
      </p:pic>
      <p:sp>
        <p:nvSpPr>
          <p:cNvPr id="8" name="TextBox 7"/>
          <p:cNvSpPr txBox="1"/>
          <p:nvPr/>
        </p:nvSpPr>
        <p:spPr>
          <a:xfrm>
            <a:off x="2743200" y="5181600"/>
            <a:ext cx="1600200" cy="369332"/>
          </a:xfrm>
          <a:prstGeom prst="rect">
            <a:avLst/>
          </a:prstGeom>
          <a:noFill/>
        </p:spPr>
        <p:txBody>
          <a:bodyPr wrap="square" rtlCol="0">
            <a:spAutoFit/>
          </a:bodyPr>
          <a:lstStyle/>
          <a:p>
            <a:pPr algn="ctr"/>
            <a:r>
              <a:rPr lang="en-US" dirty="0" smtClean="0">
                <a:latin typeface="+mn-lt"/>
              </a:rPr>
              <a:t>Jackie Douglas</a:t>
            </a:r>
            <a:endParaRPr lang="en-US" dirty="0">
              <a:latin typeface="+mn-lt"/>
            </a:endParaRPr>
          </a:p>
        </p:txBody>
      </p:sp>
      <p:pic>
        <p:nvPicPr>
          <p:cNvPr id="232453" name="Picture 5" descr="R:\Lab Photos\Lab Members - BV's file\Professional Headshots\08_Skora_Andrew\_FWD4866F300.jpg"/>
          <p:cNvPicPr>
            <a:picLocks noChangeAspect="1" noChangeArrowheads="1"/>
          </p:cNvPicPr>
          <p:nvPr/>
        </p:nvPicPr>
        <p:blipFill>
          <a:blip r:embed="rId5" cstate="print"/>
          <a:srcRect/>
          <a:stretch>
            <a:fillRect/>
          </a:stretch>
        </p:blipFill>
        <p:spPr bwMode="auto">
          <a:xfrm>
            <a:off x="1142999" y="3200400"/>
            <a:ext cx="1436914" cy="2011680"/>
          </a:xfrm>
          <a:prstGeom prst="rect">
            <a:avLst/>
          </a:prstGeom>
          <a:noFill/>
        </p:spPr>
      </p:pic>
      <p:sp>
        <p:nvSpPr>
          <p:cNvPr id="10" name="TextBox 9"/>
          <p:cNvSpPr txBox="1"/>
          <p:nvPr/>
        </p:nvSpPr>
        <p:spPr>
          <a:xfrm>
            <a:off x="990600" y="5181600"/>
            <a:ext cx="1600200" cy="369332"/>
          </a:xfrm>
          <a:prstGeom prst="rect">
            <a:avLst/>
          </a:prstGeom>
          <a:noFill/>
        </p:spPr>
        <p:txBody>
          <a:bodyPr wrap="square" rtlCol="0">
            <a:spAutoFit/>
          </a:bodyPr>
          <a:lstStyle/>
          <a:p>
            <a:pPr algn="ctr"/>
            <a:r>
              <a:rPr lang="en-US" dirty="0" smtClean="0">
                <a:latin typeface="+mn-lt"/>
              </a:rPr>
              <a:t>Andrew Skora</a:t>
            </a:r>
            <a:endParaRPr lang="en-US" dirty="0">
              <a:latin typeface="+mn-lt"/>
            </a:endParaRPr>
          </a:p>
        </p:txBody>
      </p:sp>
      <p:pic>
        <p:nvPicPr>
          <p:cNvPr id="232454" name="Picture 6" descr="R:\Lab Photos\Lab Members - BV's file\Professional Headshots\23_Zhou_Shibin\_FWD4977F300.jpg"/>
          <p:cNvPicPr>
            <a:picLocks noChangeAspect="1" noChangeArrowheads="1"/>
          </p:cNvPicPr>
          <p:nvPr/>
        </p:nvPicPr>
        <p:blipFill>
          <a:blip r:embed="rId6" cstate="print"/>
          <a:srcRect/>
          <a:stretch>
            <a:fillRect/>
          </a:stretch>
        </p:blipFill>
        <p:spPr bwMode="auto">
          <a:xfrm>
            <a:off x="6400800" y="3200400"/>
            <a:ext cx="1436914" cy="2011680"/>
          </a:xfrm>
          <a:prstGeom prst="rect">
            <a:avLst/>
          </a:prstGeom>
          <a:noFill/>
        </p:spPr>
      </p:pic>
      <p:sp>
        <p:nvSpPr>
          <p:cNvPr id="12" name="TextBox 11"/>
          <p:cNvSpPr txBox="1"/>
          <p:nvPr/>
        </p:nvSpPr>
        <p:spPr>
          <a:xfrm>
            <a:off x="6324600" y="5181600"/>
            <a:ext cx="1600200" cy="369332"/>
          </a:xfrm>
          <a:prstGeom prst="rect">
            <a:avLst/>
          </a:prstGeom>
          <a:noFill/>
        </p:spPr>
        <p:txBody>
          <a:bodyPr wrap="square" rtlCol="0">
            <a:spAutoFit/>
          </a:bodyPr>
          <a:lstStyle/>
          <a:p>
            <a:pPr algn="ctr"/>
            <a:r>
              <a:rPr lang="en-US" dirty="0" smtClean="0">
                <a:latin typeface="+mn-lt"/>
              </a:rPr>
              <a:t>Shibin Zhou</a:t>
            </a:r>
            <a:endParaRPr lang="en-US" dirty="0">
              <a:latin typeface="+mn-lt"/>
            </a:endParaRPr>
          </a:p>
        </p:txBody>
      </p:sp>
      <p:pic>
        <p:nvPicPr>
          <p:cNvPr id="232455" name="Picture 7" descr="R:\Lab Photos\Lab Members - BV's file\Michael Hwang.jpg"/>
          <p:cNvPicPr>
            <a:picLocks noChangeAspect="1" noChangeArrowheads="1"/>
          </p:cNvPicPr>
          <p:nvPr/>
        </p:nvPicPr>
        <p:blipFill>
          <a:blip r:embed="rId7" cstate="print"/>
          <a:srcRect/>
          <a:stretch>
            <a:fillRect/>
          </a:stretch>
        </p:blipFill>
        <p:spPr bwMode="auto">
          <a:xfrm>
            <a:off x="4442049" y="3200400"/>
            <a:ext cx="1746139" cy="2011680"/>
          </a:xfrm>
          <a:prstGeom prst="rect">
            <a:avLst/>
          </a:prstGeom>
          <a:noFill/>
        </p:spPr>
      </p:pic>
      <p:sp>
        <p:nvSpPr>
          <p:cNvPr id="14" name="TextBox 13"/>
          <p:cNvSpPr txBox="1"/>
          <p:nvPr/>
        </p:nvSpPr>
        <p:spPr>
          <a:xfrm>
            <a:off x="4419600" y="5181600"/>
            <a:ext cx="1752600" cy="369332"/>
          </a:xfrm>
          <a:prstGeom prst="rect">
            <a:avLst/>
          </a:prstGeom>
          <a:noFill/>
        </p:spPr>
        <p:txBody>
          <a:bodyPr wrap="square" rtlCol="0">
            <a:spAutoFit/>
          </a:bodyPr>
          <a:lstStyle/>
          <a:p>
            <a:pPr algn="ctr"/>
            <a:r>
              <a:rPr lang="en-US" dirty="0" smtClean="0">
                <a:latin typeface="+mn-lt"/>
              </a:rPr>
              <a:t>Michael Hwang</a:t>
            </a:r>
            <a:endParaRPr lang="en-US" dirty="0">
              <a:latin typeface="+mn-lt"/>
            </a:endParaRPr>
          </a:p>
        </p:txBody>
      </p:sp>
    </p:spTree>
    <p:extLst>
      <p:ext uri="{BB962C8B-B14F-4D97-AF65-F5344CB8AC3E}">
        <p14:creationId xmlns:p14="http://schemas.microsoft.com/office/powerpoint/2010/main" val="32019744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4"/>
          <p:cNvGrpSpPr/>
          <p:nvPr/>
        </p:nvGrpSpPr>
        <p:grpSpPr>
          <a:xfrm>
            <a:off x="4409637" y="1718598"/>
            <a:ext cx="4356100" cy="4259835"/>
            <a:chOff x="4409637" y="1987550"/>
            <a:chExt cx="4356100" cy="4259835"/>
          </a:xfrm>
        </p:grpSpPr>
        <p:pic>
          <p:nvPicPr>
            <p:cNvPr id="12" name="Picture 2" descr="http://www.nature.com/nri/journal/v11/n12/images/nri3084-f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720" b="9700"/>
            <a:stretch/>
          </p:blipFill>
          <p:spPr bwMode="auto">
            <a:xfrm>
              <a:off x="4409637" y="2030827"/>
              <a:ext cx="4356100" cy="421655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Freeform 3"/>
            <p:cNvSpPr/>
            <p:nvPr/>
          </p:nvSpPr>
          <p:spPr>
            <a:xfrm>
              <a:off x="6380860" y="1987550"/>
              <a:ext cx="401849" cy="158750"/>
            </a:xfrm>
            <a:custGeom>
              <a:avLst/>
              <a:gdLst>
                <a:gd name="connsiteX0" fmla="*/ 7240 w 401849"/>
                <a:gd name="connsiteY0" fmla="*/ 50800 h 158750"/>
                <a:gd name="connsiteX1" fmla="*/ 19940 w 401849"/>
                <a:gd name="connsiteY1" fmla="*/ 82550 h 158750"/>
                <a:gd name="connsiteX2" fmla="*/ 32640 w 401849"/>
                <a:gd name="connsiteY2" fmla="*/ 120650 h 158750"/>
                <a:gd name="connsiteX3" fmla="*/ 64390 w 401849"/>
                <a:gd name="connsiteY3" fmla="*/ 158750 h 158750"/>
                <a:gd name="connsiteX4" fmla="*/ 83440 w 401849"/>
                <a:gd name="connsiteY4" fmla="*/ 146050 h 158750"/>
                <a:gd name="connsiteX5" fmla="*/ 96140 w 401849"/>
                <a:gd name="connsiteY5" fmla="*/ 101600 h 158750"/>
                <a:gd name="connsiteX6" fmla="*/ 115190 w 401849"/>
                <a:gd name="connsiteY6" fmla="*/ 88900 h 158750"/>
                <a:gd name="connsiteX7" fmla="*/ 127890 w 401849"/>
                <a:gd name="connsiteY7" fmla="*/ 69850 h 158750"/>
                <a:gd name="connsiteX8" fmla="*/ 248540 w 401849"/>
                <a:gd name="connsiteY8" fmla="*/ 50800 h 158750"/>
                <a:gd name="connsiteX9" fmla="*/ 280290 w 401849"/>
                <a:gd name="connsiteY9" fmla="*/ 57150 h 158750"/>
                <a:gd name="connsiteX10" fmla="*/ 318390 w 401849"/>
                <a:gd name="connsiteY10" fmla="*/ 63500 h 158750"/>
                <a:gd name="connsiteX11" fmla="*/ 343790 w 401849"/>
                <a:gd name="connsiteY11" fmla="*/ 69850 h 158750"/>
                <a:gd name="connsiteX12" fmla="*/ 362840 w 401849"/>
                <a:gd name="connsiteY12" fmla="*/ 120650 h 158750"/>
                <a:gd name="connsiteX13" fmla="*/ 375540 w 401849"/>
                <a:gd name="connsiteY13" fmla="*/ 139700 h 158750"/>
                <a:gd name="connsiteX14" fmla="*/ 381890 w 401849"/>
                <a:gd name="connsiteY14" fmla="*/ 158750 h 158750"/>
                <a:gd name="connsiteX15" fmla="*/ 394590 w 401849"/>
                <a:gd name="connsiteY15" fmla="*/ 139700 h 158750"/>
                <a:gd name="connsiteX16" fmla="*/ 394590 w 401849"/>
                <a:gd name="connsiteY16" fmla="*/ 25400 h 158750"/>
                <a:gd name="connsiteX17" fmla="*/ 273940 w 401849"/>
                <a:gd name="connsiteY17" fmla="*/ 6350 h 158750"/>
                <a:gd name="connsiteX18" fmla="*/ 254890 w 401849"/>
                <a:gd name="connsiteY18" fmla="*/ 0 h 158750"/>
                <a:gd name="connsiteX19" fmla="*/ 134240 w 401849"/>
                <a:gd name="connsiteY19" fmla="*/ 6350 h 158750"/>
                <a:gd name="connsiteX20" fmla="*/ 70740 w 401849"/>
                <a:gd name="connsiteY20" fmla="*/ 25400 h 158750"/>
                <a:gd name="connsiteX21" fmla="*/ 38990 w 401849"/>
                <a:gd name="connsiteY21" fmla="*/ 31750 h 158750"/>
                <a:gd name="connsiteX22" fmla="*/ 19940 w 401849"/>
                <a:gd name="connsiteY22" fmla="*/ 44450 h 158750"/>
                <a:gd name="connsiteX23" fmla="*/ 890 w 401849"/>
                <a:gd name="connsiteY23" fmla="*/ 50800 h 158750"/>
                <a:gd name="connsiteX24" fmla="*/ 7240 w 401849"/>
                <a:gd name="connsiteY24" fmla="*/ 50800 h 15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1849" h="158750">
                  <a:moveTo>
                    <a:pt x="7240" y="50800"/>
                  </a:moveTo>
                  <a:cubicBezTo>
                    <a:pt x="10415" y="56092"/>
                    <a:pt x="16045" y="71838"/>
                    <a:pt x="19940" y="82550"/>
                  </a:cubicBezTo>
                  <a:cubicBezTo>
                    <a:pt x="24515" y="95131"/>
                    <a:pt x="23174" y="111184"/>
                    <a:pt x="32640" y="120650"/>
                  </a:cubicBezTo>
                  <a:cubicBezTo>
                    <a:pt x="57086" y="145096"/>
                    <a:pt x="46709" y="132228"/>
                    <a:pt x="64390" y="158750"/>
                  </a:cubicBezTo>
                  <a:cubicBezTo>
                    <a:pt x="70740" y="154517"/>
                    <a:pt x="79207" y="152400"/>
                    <a:pt x="83440" y="146050"/>
                  </a:cubicBezTo>
                  <a:cubicBezTo>
                    <a:pt x="88003" y="139205"/>
                    <a:pt x="89646" y="109718"/>
                    <a:pt x="96140" y="101600"/>
                  </a:cubicBezTo>
                  <a:cubicBezTo>
                    <a:pt x="100908" y="95641"/>
                    <a:pt x="108840" y="93133"/>
                    <a:pt x="115190" y="88900"/>
                  </a:cubicBezTo>
                  <a:cubicBezTo>
                    <a:pt x="119423" y="82550"/>
                    <a:pt x="121418" y="73895"/>
                    <a:pt x="127890" y="69850"/>
                  </a:cubicBezTo>
                  <a:cubicBezTo>
                    <a:pt x="157963" y="51054"/>
                    <a:pt x="223165" y="52752"/>
                    <a:pt x="248540" y="50800"/>
                  </a:cubicBezTo>
                  <a:lnTo>
                    <a:pt x="280290" y="57150"/>
                  </a:lnTo>
                  <a:cubicBezTo>
                    <a:pt x="292958" y="59453"/>
                    <a:pt x="305765" y="60975"/>
                    <a:pt x="318390" y="63500"/>
                  </a:cubicBezTo>
                  <a:cubicBezTo>
                    <a:pt x="326948" y="65212"/>
                    <a:pt x="335323" y="67733"/>
                    <a:pt x="343790" y="69850"/>
                  </a:cubicBezTo>
                  <a:cubicBezTo>
                    <a:pt x="373574" y="114526"/>
                    <a:pt x="339300" y="57876"/>
                    <a:pt x="362840" y="120650"/>
                  </a:cubicBezTo>
                  <a:cubicBezTo>
                    <a:pt x="365520" y="127796"/>
                    <a:pt x="372127" y="132874"/>
                    <a:pt x="375540" y="139700"/>
                  </a:cubicBezTo>
                  <a:cubicBezTo>
                    <a:pt x="378533" y="145687"/>
                    <a:pt x="379773" y="152400"/>
                    <a:pt x="381890" y="158750"/>
                  </a:cubicBezTo>
                  <a:cubicBezTo>
                    <a:pt x="386123" y="152400"/>
                    <a:pt x="392397" y="147010"/>
                    <a:pt x="394590" y="139700"/>
                  </a:cubicBezTo>
                  <a:cubicBezTo>
                    <a:pt x="401362" y="117127"/>
                    <a:pt x="406801" y="39831"/>
                    <a:pt x="394590" y="25400"/>
                  </a:cubicBezTo>
                  <a:cubicBezTo>
                    <a:pt x="387758" y="17326"/>
                    <a:pt x="285536" y="7638"/>
                    <a:pt x="273940" y="6350"/>
                  </a:cubicBezTo>
                  <a:cubicBezTo>
                    <a:pt x="267590" y="4233"/>
                    <a:pt x="261583" y="0"/>
                    <a:pt x="254890" y="0"/>
                  </a:cubicBezTo>
                  <a:cubicBezTo>
                    <a:pt x="214618" y="0"/>
                    <a:pt x="174247" y="1734"/>
                    <a:pt x="134240" y="6350"/>
                  </a:cubicBezTo>
                  <a:cubicBezTo>
                    <a:pt x="99757" y="10329"/>
                    <a:pt x="97284" y="18764"/>
                    <a:pt x="70740" y="25400"/>
                  </a:cubicBezTo>
                  <a:cubicBezTo>
                    <a:pt x="60269" y="28018"/>
                    <a:pt x="49573" y="29633"/>
                    <a:pt x="38990" y="31750"/>
                  </a:cubicBezTo>
                  <a:cubicBezTo>
                    <a:pt x="32640" y="35983"/>
                    <a:pt x="26766" y="41037"/>
                    <a:pt x="19940" y="44450"/>
                  </a:cubicBezTo>
                  <a:cubicBezTo>
                    <a:pt x="13953" y="47443"/>
                    <a:pt x="3376" y="44585"/>
                    <a:pt x="890" y="50800"/>
                  </a:cubicBezTo>
                  <a:cubicBezTo>
                    <a:pt x="-2351" y="58903"/>
                    <a:pt x="4065" y="45508"/>
                    <a:pt x="7240" y="50800"/>
                  </a:cubicBezTo>
                  <a:close/>
                </a:path>
              </a:pathLst>
            </a:cu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Rectangle 6"/>
          <p:cNvSpPr/>
          <p:nvPr/>
        </p:nvSpPr>
        <p:spPr>
          <a:xfrm>
            <a:off x="0" y="0"/>
            <a:ext cx="9144000" cy="6858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5" name="Content Placeholder 2"/>
          <p:cNvSpPr txBox="1">
            <a:spLocks/>
          </p:cNvSpPr>
          <p:nvPr/>
        </p:nvSpPr>
        <p:spPr>
          <a:xfrm>
            <a:off x="89996" y="1503743"/>
            <a:ext cx="4319642" cy="37360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800" dirty="0" smtClean="0">
                <a:solidFill>
                  <a:schemeClr val="tx1"/>
                </a:solidFill>
                <a:latin typeface="Arial"/>
                <a:cs typeface="Arial"/>
              </a:rPr>
              <a:t>Common HLA alleles include: </a:t>
            </a:r>
          </a:p>
          <a:p>
            <a:pPr algn="l"/>
            <a:endParaRPr lang="en-US" sz="1800" dirty="0">
              <a:solidFill>
                <a:schemeClr val="tx1"/>
              </a:solidFill>
              <a:latin typeface="Arial"/>
              <a:cs typeface="Arial"/>
            </a:endParaRPr>
          </a:p>
          <a:p>
            <a:pPr algn="l"/>
            <a:r>
              <a:rPr lang="en-US" sz="1800" dirty="0" smtClean="0">
                <a:solidFill>
                  <a:schemeClr val="tx1"/>
                </a:solidFill>
                <a:latin typeface="Arial"/>
                <a:cs typeface="Arial"/>
              </a:rPr>
              <a:t>HLA-A2 (~30-50% of the US population)</a:t>
            </a:r>
          </a:p>
          <a:p>
            <a:pPr algn="l"/>
            <a:endParaRPr lang="en-US" sz="1800" dirty="0">
              <a:solidFill>
                <a:schemeClr val="tx1"/>
              </a:solidFill>
              <a:latin typeface="Arial"/>
              <a:cs typeface="Arial"/>
            </a:endParaRPr>
          </a:p>
          <a:p>
            <a:pPr algn="l"/>
            <a:r>
              <a:rPr lang="en-US" sz="1800" dirty="0" smtClean="0">
                <a:solidFill>
                  <a:schemeClr val="tx1"/>
                </a:solidFill>
                <a:latin typeface="Arial"/>
                <a:cs typeface="Arial"/>
              </a:rPr>
              <a:t>HLA-A3 (~10-15% of the US population)</a:t>
            </a:r>
          </a:p>
          <a:p>
            <a:pPr algn="l"/>
            <a:endParaRPr lang="en-US" sz="1800" dirty="0">
              <a:solidFill>
                <a:schemeClr val="tx1"/>
              </a:solidFill>
              <a:latin typeface="Arial"/>
              <a:cs typeface="Arial"/>
            </a:endParaRPr>
          </a:p>
          <a:p>
            <a:pPr algn="l"/>
            <a:r>
              <a:rPr lang="en-US" sz="1800" dirty="0" smtClean="0">
                <a:solidFill>
                  <a:schemeClr val="tx1"/>
                </a:solidFill>
                <a:latin typeface="Arial"/>
                <a:cs typeface="Arial"/>
              </a:rPr>
              <a:t>HLA-</a:t>
            </a:r>
            <a:r>
              <a:rPr lang="en-US" sz="1800" dirty="0">
                <a:solidFill>
                  <a:schemeClr val="tx1"/>
                </a:solidFill>
                <a:latin typeface="Arial"/>
                <a:cs typeface="Arial"/>
              </a:rPr>
              <a:t>B7 (~10-15% of the US </a:t>
            </a:r>
            <a:r>
              <a:rPr lang="en-US" sz="1800" dirty="0" smtClean="0">
                <a:solidFill>
                  <a:schemeClr val="tx1"/>
                </a:solidFill>
                <a:latin typeface="Arial"/>
                <a:cs typeface="Arial"/>
              </a:rPr>
              <a:t>population)</a:t>
            </a:r>
          </a:p>
          <a:p>
            <a:pPr algn="l"/>
            <a:endParaRPr lang="en-US" sz="1800" dirty="0" smtClean="0">
              <a:solidFill>
                <a:schemeClr val="tx1"/>
              </a:solidFill>
              <a:latin typeface="Arial"/>
              <a:cs typeface="Arial"/>
            </a:endParaRPr>
          </a:p>
          <a:p>
            <a:pPr algn="l"/>
            <a:r>
              <a:rPr lang="en-US" sz="1800" dirty="0">
                <a:solidFill>
                  <a:schemeClr val="tx1"/>
                </a:solidFill>
                <a:latin typeface="Arial"/>
                <a:cs typeface="Arial"/>
              </a:rPr>
              <a:t>Run predictions on most </a:t>
            </a:r>
            <a:r>
              <a:rPr lang="en-US" sz="1800" dirty="0" smtClean="0">
                <a:solidFill>
                  <a:schemeClr val="tx1"/>
                </a:solidFill>
                <a:latin typeface="Arial"/>
                <a:cs typeface="Arial"/>
              </a:rPr>
              <a:t>commonly mutated Oncogenes</a:t>
            </a:r>
          </a:p>
          <a:p>
            <a:pPr algn="l"/>
            <a:endParaRPr lang="en-US" sz="1800" dirty="0">
              <a:solidFill>
                <a:schemeClr val="tx1"/>
              </a:solidFill>
              <a:latin typeface="Arial"/>
              <a:cs typeface="Arial"/>
            </a:endParaRPr>
          </a:p>
          <a:p>
            <a:pPr algn="l"/>
            <a:r>
              <a:rPr lang="en-US" sz="1800" dirty="0">
                <a:solidFill>
                  <a:schemeClr val="tx1"/>
                </a:solidFill>
                <a:latin typeface="Arial"/>
                <a:cs typeface="Arial"/>
              </a:rPr>
              <a:t>Develop Antibodies </a:t>
            </a:r>
            <a:r>
              <a:rPr lang="en-US" sz="1800" dirty="0" smtClean="0">
                <a:solidFill>
                  <a:schemeClr val="tx1"/>
                </a:solidFill>
                <a:latin typeface="Arial"/>
                <a:cs typeface="Arial"/>
              </a:rPr>
              <a:t>against the HLA-epitope complex</a:t>
            </a:r>
          </a:p>
          <a:p>
            <a:pPr algn="l"/>
            <a:r>
              <a:rPr lang="en-US" sz="1800" u="sng" dirty="0" smtClean="0">
                <a:solidFill>
                  <a:schemeClr val="tx1"/>
                </a:solidFill>
                <a:latin typeface="Arial"/>
                <a:cs typeface="Arial"/>
              </a:rPr>
              <a:t>-Must be specific to mutated epitope and not its wild type counterpart</a:t>
            </a:r>
            <a:endParaRPr lang="en-US" sz="1800" u="sng" dirty="0">
              <a:solidFill>
                <a:schemeClr val="tx1"/>
              </a:solidFill>
              <a:latin typeface="Arial"/>
              <a:cs typeface="Arial"/>
            </a:endParaRPr>
          </a:p>
          <a:p>
            <a:pPr algn="l"/>
            <a:endParaRPr lang="en-US" sz="1800" dirty="0" smtClean="0">
              <a:solidFill>
                <a:schemeClr val="tx1"/>
              </a:solidFill>
              <a:latin typeface="Arial"/>
              <a:cs typeface="Arial"/>
            </a:endParaRPr>
          </a:p>
          <a:p>
            <a:pPr algn="l"/>
            <a:endParaRPr lang="en-US" sz="1800" dirty="0">
              <a:solidFill>
                <a:schemeClr val="tx1"/>
              </a:solidFill>
              <a:latin typeface="Arial"/>
              <a:cs typeface="Arial"/>
            </a:endParaRPr>
          </a:p>
        </p:txBody>
      </p:sp>
      <p:sp>
        <p:nvSpPr>
          <p:cNvPr id="11" name="TextBox 10"/>
          <p:cNvSpPr txBox="1"/>
          <p:nvPr/>
        </p:nvSpPr>
        <p:spPr>
          <a:xfrm>
            <a:off x="4572000" y="5943600"/>
            <a:ext cx="3979511" cy="246221"/>
          </a:xfrm>
          <a:prstGeom prst="rect">
            <a:avLst/>
          </a:prstGeom>
          <a:noFill/>
        </p:spPr>
        <p:txBody>
          <a:bodyPr wrap="square" rtlCol="0">
            <a:spAutoFit/>
          </a:bodyPr>
          <a:lstStyle/>
          <a:p>
            <a:pPr algn="r"/>
            <a:r>
              <a:rPr lang="en-US" sz="1000" dirty="0" err="1" smtClean="0">
                <a:latin typeface="Arial"/>
                <a:cs typeface="Arial"/>
              </a:rPr>
              <a:t>Neefjes</a:t>
            </a:r>
            <a:r>
              <a:rPr lang="en-US" sz="1000" dirty="0" smtClean="0">
                <a:latin typeface="Arial"/>
                <a:cs typeface="Arial"/>
              </a:rPr>
              <a:t> J </a:t>
            </a:r>
            <a:r>
              <a:rPr lang="en-US" sz="1000" i="1" dirty="0" smtClean="0">
                <a:latin typeface="Arial"/>
                <a:cs typeface="Arial"/>
              </a:rPr>
              <a:t>et al</a:t>
            </a:r>
            <a:r>
              <a:rPr lang="en-US" sz="1000" dirty="0" smtClean="0">
                <a:latin typeface="Arial"/>
                <a:cs typeface="Arial"/>
              </a:rPr>
              <a:t>., </a:t>
            </a:r>
            <a:r>
              <a:rPr lang="en-US" sz="1000" i="1" dirty="0" smtClean="0">
                <a:latin typeface="Arial"/>
                <a:cs typeface="Arial"/>
              </a:rPr>
              <a:t>Nature Reviews Immunology </a:t>
            </a:r>
            <a:r>
              <a:rPr lang="en-US" sz="1000" dirty="0" smtClean="0">
                <a:latin typeface="Arial"/>
                <a:cs typeface="Arial"/>
              </a:rPr>
              <a:t>11:823 (2011)</a:t>
            </a:r>
            <a:endParaRPr lang="en-US" sz="1000" dirty="0">
              <a:latin typeface="Arial"/>
              <a:cs typeface="Arial"/>
            </a:endParaRPr>
          </a:p>
        </p:txBody>
      </p:sp>
      <p:sp>
        <p:nvSpPr>
          <p:cNvPr id="20" name="Title 19"/>
          <p:cNvSpPr>
            <a:spLocks noGrp="1"/>
          </p:cNvSpPr>
          <p:nvPr>
            <p:ph type="title"/>
          </p:nvPr>
        </p:nvSpPr>
        <p:spPr>
          <a:xfrm>
            <a:off x="228600" y="155448"/>
            <a:ext cx="8458200" cy="1252728"/>
          </a:xfrm>
        </p:spPr>
        <p:txBody>
          <a:bodyPr>
            <a:noAutofit/>
          </a:bodyPr>
          <a:lstStyle/>
          <a:p>
            <a:r>
              <a:rPr lang="en-US" sz="4000" dirty="0" smtClean="0"/>
              <a:t>Intracellular </a:t>
            </a:r>
            <a:r>
              <a:rPr lang="en-US" sz="4000" dirty="0" err="1" smtClean="0"/>
              <a:t>Oncogene</a:t>
            </a:r>
            <a:r>
              <a:rPr lang="en-US" sz="4000" dirty="0" smtClean="0"/>
              <a:t> Mutations can be </a:t>
            </a:r>
            <a:r>
              <a:rPr lang="en-US" sz="4000" dirty="0" err="1" smtClean="0"/>
              <a:t>Extracellularly</a:t>
            </a:r>
            <a:r>
              <a:rPr lang="en-US" sz="4000" dirty="0" smtClean="0"/>
              <a:t> Presented</a:t>
            </a:r>
            <a:endParaRPr lang="en-US" sz="4000" dirty="0"/>
          </a:p>
        </p:txBody>
      </p:sp>
      <p:sp>
        <p:nvSpPr>
          <p:cNvPr id="2" name="Slide Number Placeholder 1"/>
          <p:cNvSpPr>
            <a:spLocks noGrp="1"/>
          </p:cNvSpPr>
          <p:nvPr>
            <p:ph type="sldNum" sz="quarter" idx="12"/>
          </p:nvPr>
        </p:nvSpPr>
        <p:spPr/>
        <p:txBody>
          <a:bodyPr/>
          <a:lstStyle/>
          <a:p>
            <a:fld id="{9C1F5A0A-F6FC-4FFD-9B49-0DA8697211D9}" type="slidenum">
              <a:rPr lang="en-US" smtClean="0"/>
              <a:pPr/>
              <a:t>35</a:t>
            </a:fld>
            <a:endParaRPr lang="en-US"/>
          </a:p>
        </p:txBody>
      </p:sp>
      <p:grpSp>
        <p:nvGrpSpPr>
          <p:cNvPr id="5" name="Group 25"/>
          <p:cNvGrpSpPr/>
          <p:nvPr/>
        </p:nvGrpSpPr>
        <p:grpSpPr>
          <a:xfrm rot="20758790">
            <a:off x="6483673" y="725027"/>
            <a:ext cx="1033311" cy="1209614"/>
            <a:chOff x="2263874" y="3199000"/>
            <a:chExt cx="1033311" cy="1209614"/>
          </a:xfrm>
        </p:grpSpPr>
        <p:sp>
          <p:nvSpPr>
            <p:cNvPr id="27" name="Oval 26"/>
            <p:cNvSpPr/>
            <p:nvPr/>
          </p:nvSpPr>
          <p:spPr>
            <a:xfrm rot="11376135">
              <a:off x="2979703" y="3219651"/>
              <a:ext cx="107763" cy="7362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rot="11376135">
              <a:off x="2857637" y="3199000"/>
              <a:ext cx="107763" cy="7362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rot="8553904">
              <a:off x="2348269" y="3991003"/>
              <a:ext cx="553951" cy="12313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rot="3455390">
              <a:off x="2867537" y="4070069"/>
              <a:ext cx="553951" cy="12313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rot="19430153">
              <a:off x="2263874" y="3917851"/>
              <a:ext cx="553951" cy="12313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rot="14128849">
              <a:off x="2958640" y="3996729"/>
              <a:ext cx="553951" cy="12313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16"/>
          <p:cNvSpPr/>
          <p:nvPr/>
        </p:nvSpPr>
        <p:spPr>
          <a:xfrm>
            <a:off x="89996" y="1466493"/>
            <a:ext cx="4319640" cy="2479388"/>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9996" y="4114800"/>
            <a:ext cx="4319640" cy="685800"/>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9996" y="4953000"/>
            <a:ext cx="4319640" cy="1600200"/>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5"/>
          <p:cNvGrpSpPr/>
          <p:nvPr/>
        </p:nvGrpSpPr>
        <p:grpSpPr>
          <a:xfrm rot="20758790">
            <a:off x="6483673" y="725027"/>
            <a:ext cx="1033311" cy="1209614"/>
            <a:chOff x="2263874" y="3199000"/>
            <a:chExt cx="1033311" cy="1209614"/>
          </a:xfrm>
        </p:grpSpPr>
        <p:sp>
          <p:nvSpPr>
            <p:cNvPr id="22" name="Oval 21"/>
            <p:cNvSpPr/>
            <p:nvPr/>
          </p:nvSpPr>
          <p:spPr>
            <a:xfrm rot="11376135">
              <a:off x="2979703" y="3219651"/>
              <a:ext cx="107763" cy="7362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rot="11376135">
              <a:off x="2857637" y="3199000"/>
              <a:ext cx="107763" cy="7362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rot="8553904">
              <a:off x="2348269" y="3991003"/>
              <a:ext cx="553951" cy="12313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rot="3455390">
              <a:off x="2867537" y="4070069"/>
              <a:ext cx="553951" cy="12313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rot="19430153">
              <a:off x="2263874" y="3917851"/>
              <a:ext cx="553951" cy="12313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rot="14128849">
              <a:off x="2958640" y="3996729"/>
              <a:ext cx="553951" cy="12313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5029200" y="615982"/>
            <a:ext cx="2722646" cy="1898618"/>
            <a:chOff x="5029200" y="615982"/>
            <a:chExt cx="2722646" cy="1898618"/>
          </a:xfrm>
        </p:grpSpPr>
        <p:sp>
          <p:nvSpPr>
            <p:cNvPr id="34" name="Rectangle 33"/>
            <p:cNvSpPr/>
            <p:nvPr/>
          </p:nvSpPr>
          <p:spPr>
            <a:xfrm>
              <a:off x="5029200" y="615982"/>
              <a:ext cx="2722646" cy="1884598"/>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5122954" y="1466493"/>
              <a:ext cx="1447800" cy="461665"/>
            </a:xfrm>
            <a:prstGeom prst="rect">
              <a:avLst/>
            </a:prstGeom>
            <a:noFill/>
          </p:spPr>
          <p:txBody>
            <a:bodyPr wrap="square" rtlCol="0">
              <a:spAutoFit/>
            </a:bodyPr>
            <a:lstStyle/>
            <a:p>
              <a:pPr algn="ctr"/>
              <a:r>
                <a:rPr lang="en-US" sz="2400" b="1" dirty="0" smtClean="0">
                  <a:latin typeface="Arial" panose="020B0604020202020204" pitchFamily="34" charset="0"/>
                </a:rPr>
                <a:t>KRAS</a:t>
              </a:r>
              <a:endParaRPr lang="en-US" sz="2400" b="1" dirty="0">
                <a:latin typeface="Arial" panose="020B0604020202020204" pitchFamily="34" charset="0"/>
              </a:endParaRPr>
            </a:p>
          </p:txBody>
        </p:sp>
        <p:sp>
          <p:nvSpPr>
            <p:cNvPr id="36" name="TextBox 35"/>
            <p:cNvSpPr txBox="1"/>
            <p:nvPr/>
          </p:nvSpPr>
          <p:spPr>
            <a:xfrm>
              <a:off x="5029200" y="2052935"/>
              <a:ext cx="1447800" cy="461665"/>
            </a:xfrm>
            <a:prstGeom prst="rect">
              <a:avLst/>
            </a:prstGeom>
            <a:noFill/>
          </p:spPr>
          <p:txBody>
            <a:bodyPr wrap="square" rtlCol="0">
              <a:spAutoFit/>
            </a:bodyPr>
            <a:lstStyle/>
            <a:p>
              <a:pPr algn="ctr"/>
              <a:r>
                <a:rPr lang="en-US" sz="2400" b="1" dirty="0" smtClean="0">
                  <a:latin typeface="Arial" panose="020B0604020202020204" pitchFamily="34" charset="0"/>
                </a:rPr>
                <a:t>HLA-A2</a:t>
              </a:r>
              <a:endParaRPr lang="en-US" sz="2400" b="1" dirty="0">
                <a:latin typeface="Arial" panose="020B0604020202020204" pitchFamily="34" charset="0"/>
              </a:endParaRPr>
            </a:p>
          </p:txBody>
        </p:sp>
      </p:grpSp>
    </p:spTree>
    <p:extLst>
      <p:ext uri="{BB962C8B-B14F-4D97-AF65-F5344CB8AC3E}">
        <p14:creationId xmlns:p14="http://schemas.microsoft.com/office/powerpoint/2010/main" val="20070340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91600" cy="1252728"/>
          </a:xfrm>
        </p:spPr>
        <p:txBody>
          <a:bodyPr>
            <a:noAutofit/>
          </a:bodyPr>
          <a:lstStyle/>
          <a:p>
            <a:r>
              <a:rPr lang="en-US" sz="3500" dirty="0" smtClean="0"/>
              <a:t>Recombinant D10 </a:t>
            </a:r>
            <a:r>
              <a:rPr lang="en-US" sz="3500" dirty="0" err="1" smtClean="0"/>
              <a:t>scFv</a:t>
            </a:r>
            <a:r>
              <a:rPr lang="en-US" sz="3500" dirty="0" smtClean="0"/>
              <a:t> Specifically Recognizes KRAS Mutant Sequence in HLA-A2 </a:t>
            </a:r>
            <a:endParaRPr lang="en-US" sz="3500" dirty="0"/>
          </a:p>
        </p:txBody>
      </p:sp>
      <p:grpSp>
        <p:nvGrpSpPr>
          <p:cNvPr id="3" name="Group 3"/>
          <p:cNvGrpSpPr/>
          <p:nvPr/>
        </p:nvGrpSpPr>
        <p:grpSpPr>
          <a:xfrm>
            <a:off x="-152400" y="2285999"/>
            <a:ext cx="9355185" cy="3352801"/>
            <a:chOff x="-381002" y="2285999"/>
            <a:chExt cx="9431385" cy="3352801"/>
          </a:xfrm>
        </p:grpSpPr>
        <p:pic>
          <p:nvPicPr>
            <p:cNvPr id="5" name="Picture 4" descr="R:\Papers\Skora - Panning\PNAS\Figures_final\Fig. 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441" t="25765" b="37726"/>
            <a:stretch/>
          </p:blipFill>
          <p:spPr bwMode="auto">
            <a:xfrm>
              <a:off x="-381002" y="2285999"/>
              <a:ext cx="9431385" cy="33528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1002" y="2349255"/>
              <a:ext cx="407442" cy="41413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sp>
        <p:nvSpPr>
          <p:cNvPr id="7" name="Rectangle 6"/>
          <p:cNvSpPr/>
          <p:nvPr/>
        </p:nvSpPr>
        <p:spPr>
          <a:xfrm>
            <a:off x="1371600" y="2326768"/>
            <a:ext cx="914400" cy="3083432"/>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6216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91600" cy="1252728"/>
          </a:xfrm>
        </p:spPr>
        <p:txBody>
          <a:bodyPr>
            <a:noAutofit/>
          </a:bodyPr>
          <a:lstStyle/>
          <a:p>
            <a:r>
              <a:rPr lang="en-US" sz="3500" dirty="0" smtClean="0"/>
              <a:t>Recombinant D10 </a:t>
            </a:r>
            <a:r>
              <a:rPr lang="en-US" sz="3500" dirty="0" err="1" smtClean="0"/>
              <a:t>scFv</a:t>
            </a:r>
            <a:r>
              <a:rPr lang="en-US" sz="3500" dirty="0" smtClean="0"/>
              <a:t> Specifically Recognizes KRAS Mutant Sequence in HLA-A2 </a:t>
            </a:r>
            <a:endParaRPr lang="en-US" sz="3500" dirty="0"/>
          </a:p>
        </p:txBody>
      </p:sp>
      <p:grpSp>
        <p:nvGrpSpPr>
          <p:cNvPr id="3" name="Group 3"/>
          <p:cNvGrpSpPr/>
          <p:nvPr/>
        </p:nvGrpSpPr>
        <p:grpSpPr>
          <a:xfrm>
            <a:off x="-152400" y="2285999"/>
            <a:ext cx="9355185" cy="3352801"/>
            <a:chOff x="-381002" y="2285999"/>
            <a:chExt cx="9431385" cy="3352801"/>
          </a:xfrm>
        </p:grpSpPr>
        <p:pic>
          <p:nvPicPr>
            <p:cNvPr id="5" name="Picture 4" descr="R:\Papers\Skora - Panning\PNAS\Figures_final\Fig. 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441" t="25765" b="37726"/>
            <a:stretch/>
          </p:blipFill>
          <p:spPr bwMode="auto">
            <a:xfrm>
              <a:off x="-381002" y="2285999"/>
              <a:ext cx="9431385" cy="33528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1002" y="2349255"/>
              <a:ext cx="407442" cy="41413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sp>
        <p:nvSpPr>
          <p:cNvPr id="7" name="Rectangle 6"/>
          <p:cNvSpPr/>
          <p:nvPr/>
        </p:nvSpPr>
        <p:spPr>
          <a:xfrm>
            <a:off x="2209800" y="4267200"/>
            <a:ext cx="2243666" cy="1219200"/>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57168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91600" cy="1252728"/>
          </a:xfrm>
        </p:spPr>
        <p:txBody>
          <a:bodyPr>
            <a:noAutofit/>
          </a:bodyPr>
          <a:lstStyle/>
          <a:p>
            <a:r>
              <a:rPr lang="en-US" sz="3500" dirty="0" smtClean="0"/>
              <a:t>Recombinant D10 </a:t>
            </a:r>
            <a:r>
              <a:rPr lang="en-US" sz="3500" dirty="0" err="1" smtClean="0"/>
              <a:t>scFv</a:t>
            </a:r>
            <a:r>
              <a:rPr lang="en-US" sz="3500" dirty="0" smtClean="0"/>
              <a:t> Specifically Recognizes KRAS Mutant Sequence in HLA-A2 </a:t>
            </a:r>
            <a:endParaRPr lang="en-US" sz="3500" dirty="0"/>
          </a:p>
        </p:txBody>
      </p:sp>
      <p:grpSp>
        <p:nvGrpSpPr>
          <p:cNvPr id="3" name="Group 3"/>
          <p:cNvGrpSpPr/>
          <p:nvPr/>
        </p:nvGrpSpPr>
        <p:grpSpPr>
          <a:xfrm>
            <a:off x="-152400" y="2285999"/>
            <a:ext cx="9355185" cy="3352801"/>
            <a:chOff x="-381002" y="2285999"/>
            <a:chExt cx="9431385" cy="3352801"/>
          </a:xfrm>
        </p:grpSpPr>
        <p:pic>
          <p:nvPicPr>
            <p:cNvPr id="5" name="Picture 4" descr="R:\Papers\Skora - Panning\PNAS\Figures_final\Fig.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441" t="25765" b="37726"/>
            <a:stretch/>
          </p:blipFill>
          <p:spPr bwMode="auto">
            <a:xfrm>
              <a:off x="-381002" y="2285999"/>
              <a:ext cx="9431385" cy="33528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1002" y="2349255"/>
              <a:ext cx="407442" cy="41413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sp>
        <p:nvSpPr>
          <p:cNvPr id="7" name="Rectangle 6"/>
          <p:cNvSpPr/>
          <p:nvPr/>
        </p:nvSpPr>
        <p:spPr>
          <a:xfrm>
            <a:off x="4525192" y="4267200"/>
            <a:ext cx="3628208" cy="1219200"/>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50656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D10 Successfully Kills KRAS G12V Pulsed T2 cells</a:t>
            </a:r>
            <a:endParaRPr lang="en-US" dirty="0"/>
          </a:p>
        </p:txBody>
      </p:sp>
      <p:pic>
        <p:nvPicPr>
          <p:cNvPr id="4" name="Content Placeholder 6"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3200400"/>
            <a:ext cx="7046578" cy="3252656"/>
          </a:xfrm>
        </p:spPr>
      </p:pic>
      <p:sp>
        <p:nvSpPr>
          <p:cNvPr id="5" name="Content Placeholder 2"/>
          <p:cNvSpPr txBox="1">
            <a:spLocks/>
          </p:cNvSpPr>
          <p:nvPr/>
        </p:nvSpPr>
        <p:spPr>
          <a:xfrm>
            <a:off x="514376" y="1586289"/>
            <a:ext cx="7640425" cy="174269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latin typeface="Arial"/>
                <a:cs typeface="Arial"/>
              </a:rPr>
              <a:t>-D10: V5-tagged scFv specific to KRAS(G12V)-HLA-A2</a:t>
            </a:r>
          </a:p>
          <a:p>
            <a:pPr marL="0" indent="0">
              <a:buNone/>
            </a:pPr>
            <a:r>
              <a:rPr lang="en-US" sz="2000" dirty="0">
                <a:latin typeface="Arial"/>
                <a:cs typeface="Arial"/>
              </a:rPr>
              <a:t>-</a:t>
            </a:r>
            <a:r>
              <a:rPr lang="en-US" sz="2000" dirty="0" smtClean="0">
                <a:latin typeface="Arial"/>
                <a:cs typeface="Arial"/>
              </a:rPr>
              <a:t>D10-7: V5-tagged, affinity-matured scFv variant of D10</a:t>
            </a:r>
            <a:endParaRPr lang="en-US" sz="2000" dirty="0">
              <a:latin typeface="Arial"/>
              <a:cs typeface="Arial"/>
            </a:endParaRPr>
          </a:p>
        </p:txBody>
      </p:sp>
      <p:sp>
        <p:nvSpPr>
          <p:cNvPr id="6" name="Content Placeholder 2"/>
          <p:cNvSpPr txBox="1">
            <a:spLocks/>
          </p:cNvSpPr>
          <p:nvPr/>
        </p:nvSpPr>
        <p:spPr>
          <a:xfrm>
            <a:off x="457200" y="2590800"/>
            <a:ext cx="7640425" cy="457200"/>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latin typeface="Arial"/>
                <a:cs typeface="Arial"/>
              </a:rPr>
              <a:t>Incubate with T2 cells in the presence of Complement</a:t>
            </a:r>
            <a:endParaRPr lang="en-US" sz="2000" dirty="0">
              <a:latin typeface="Arial"/>
              <a:cs typeface="Arial"/>
            </a:endParaRPr>
          </a:p>
        </p:txBody>
      </p:sp>
      <p:sp>
        <p:nvSpPr>
          <p:cNvPr id="7" name="Slide Number Placeholder 4"/>
          <p:cNvSpPr>
            <a:spLocks noGrp="1"/>
          </p:cNvSpPr>
          <p:nvPr>
            <p:ph type="sldNum" sz="quarter" idx="12"/>
          </p:nvPr>
        </p:nvSpPr>
        <p:spPr>
          <a:xfrm>
            <a:off x="7143228" y="6890971"/>
            <a:ext cx="2133600" cy="365125"/>
          </a:xfrm>
        </p:spPr>
        <p:txBody>
          <a:bodyPr/>
          <a:lstStyle/>
          <a:p>
            <a:fld id="{2A0E55EE-8CC4-8E40-BD08-556033FCFD05}" type="slidenum">
              <a:rPr lang="en-US" smtClean="0"/>
              <a:pPr/>
              <a:t>39</a:t>
            </a:fld>
            <a:endParaRPr lang="en-US"/>
          </a:p>
        </p:txBody>
      </p:sp>
      <p:sp>
        <p:nvSpPr>
          <p:cNvPr id="8" name="Rectangle 7"/>
          <p:cNvSpPr/>
          <p:nvPr/>
        </p:nvSpPr>
        <p:spPr>
          <a:xfrm>
            <a:off x="304800" y="1586290"/>
            <a:ext cx="6858000" cy="1514816"/>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95400" y="3352800"/>
            <a:ext cx="6892185" cy="2180262"/>
            <a:chOff x="1295400" y="3352800"/>
            <a:chExt cx="6892185" cy="2180262"/>
          </a:xfrm>
        </p:grpSpPr>
        <p:sp>
          <p:nvSpPr>
            <p:cNvPr id="10" name="Rectangle 9"/>
            <p:cNvSpPr/>
            <p:nvPr/>
          </p:nvSpPr>
          <p:spPr>
            <a:xfrm>
              <a:off x="1295400" y="3352800"/>
              <a:ext cx="2590800" cy="609600"/>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8548622">
              <a:off x="7209177" y="504843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1295400" y="3581400"/>
            <a:ext cx="5995148" cy="1912759"/>
            <a:chOff x="1295400" y="3581400"/>
            <a:chExt cx="5995148" cy="1912759"/>
          </a:xfrm>
        </p:grpSpPr>
        <p:sp>
          <p:nvSpPr>
            <p:cNvPr id="13" name="Curved Up Arrow 12"/>
            <p:cNvSpPr/>
            <p:nvPr/>
          </p:nvSpPr>
          <p:spPr>
            <a:xfrm rot="14167910">
              <a:off x="6116775" y="4320387"/>
              <a:ext cx="1737945" cy="6096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p:cNvSpPr/>
            <p:nvPr/>
          </p:nvSpPr>
          <p:spPr>
            <a:xfrm>
              <a:off x="1295400" y="3581400"/>
              <a:ext cx="2590800" cy="609600"/>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1295400" y="3810000"/>
            <a:ext cx="4557346" cy="664028"/>
            <a:chOff x="1295400" y="3810000"/>
            <a:chExt cx="4557346" cy="664028"/>
          </a:xfrm>
        </p:grpSpPr>
        <p:sp>
          <p:nvSpPr>
            <p:cNvPr id="15" name="Curved Up Arrow 14"/>
            <p:cNvSpPr/>
            <p:nvPr/>
          </p:nvSpPr>
          <p:spPr>
            <a:xfrm rot="10800000">
              <a:off x="3733800" y="3810000"/>
              <a:ext cx="2118946" cy="6096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p:cNvSpPr/>
            <p:nvPr/>
          </p:nvSpPr>
          <p:spPr>
            <a:xfrm>
              <a:off x="1295400" y="3864428"/>
              <a:ext cx="2590800" cy="609600"/>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145698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4100" dirty="0" smtClean="0"/>
              <a:t>Challenge #2:</a:t>
            </a:r>
            <a:br>
              <a:rPr lang="en-US" sz="4100" dirty="0" smtClean="0"/>
            </a:br>
            <a:r>
              <a:rPr lang="en-US" sz="4100" dirty="0" smtClean="0"/>
              <a:t>Finding a Needle in a Haystack</a:t>
            </a:r>
            <a:endParaRPr lang="en-US" sz="4100" dirty="0"/>
          </a:p>
        </p:txBody>
      </p:sp>
      <p:sp>
        <p:nvSpPr>
          <p:cNvPr id="3" name="Content Placeholder 2"/>
          <p:cNvSpPr>
            <a:spLocks noGrp="1"/>
          </p:cNvSpPr>
          <p:nvPr>
            <p:ph idx="1"/>
          </p:nvPr>
        </p:nvSpPr>
        <p:spPr>
          <a:xfrm>
            <a:off x="381000" y="1676400"/>
            <a:ext cx="8458200" cy="4953000"/>
          </a:xfrm>
        </p:spPr>
        <p:txBody>
          <a:bodyPr/>
          <a:lstStyle/>
          <a:p>
            <a:endParaRPr lang="en-US" dirty="0" smtClean="0"/>
          </a:p>
        </p:txBody>
      </p:sp>
      <p:pic>
        <p:nvPicPr>
          <p:cNvPr id="6148" name="Picture 2" descr="Z:\Users\Meng\ML thesis Aug 2010\Needle_in_the_Haystack.jpg"/>
          <p:cNvPicPr>
            <a:picLocks noChangeAspect="1" noChangeArrowheads="1"/>
          </p:cNvPicPr>
          <p:nvPr/>
        </p:nvPicPr>
        <p:blipFill>
          <a:blip r:embed="rId3" cstate="print"/>
          <a:srcRect/>
          <a:stretch>
            <a:fillRect/>
          </a:stretch>
        </p:blipFill>
        <p:spPr bwMode="auto">
          <a:xfrm>
            <a:off x="2057400" y="1562100"/>
            <a:ext cx="4957763" cy="5067300"/>
          </a:xfrm>
          <a:prstGeom prst="rect">
            <a:avLst/>
          </a:prstGeom>
          <a:noFill/>
          <a:ln w="9525">
            <a:noFill/>
            <a:miter lim="800000"/>
            <a:headEnd/>
            <a:tailEnd/>
          </a:ln>
        </p:spPr>
      </p:pic>
    </p:spTree>
    <p:extLst>
      <p:ext uri="{BB962C8B-B14F-4D97-AF65-F5344CB8AC3E}">
        <p14:creationId xmlns:p14="http://schemas.microsoft.com/office/powerpoint/2010/main" val="1878310867"/>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97BFC244-AB78-4688-AF05-E9CB21589366}"/>
              </a:ext>
            </a:extLst>
          </p:cNvPr>
          <p:cNvSpPr>
            <a:spLocks noGrp="1"/>
          </p:cNvSpPr>
          <p:nvPr>
            <p:ph type="title"/>
          </p:nvPr>
        </p:nvSpPr>
        <p:spPr/>
        <p:txBody>
          <a:bodyPr>
            <a:normAutofit fontScale="90000"/>
          </a:bodyPr>
          <a:lstStyle/>
          <a:p>
            <a:r>
              <a:rPr lang="en-US" dirty="0" err="1"/>
              <a:t>CancerSEEK</a:t>
            </a:r>
            <a:r>
              <a:rPr lang="en-US" dirty="0"/>
              <a:t> Sensitivity/Specificity</a:t>
            </a:r>
          </a:p>
        </p:txBody>
      </p:sp>
      <p:pic>
        <p:nvPicPr>
          <p:cNvPr id="8" name="Content Placeholder 7">
            <a:extLst>
              <a:ext uri="{FF2B5EF4-FFF2-40B4-BE49-F238E27FC236}">
                <a16:creationId xmlns:a16="http://schemas.microsoft.com/office/drawing/2014/main" xmlns="" id="{2D3C66FF-FB66-452E-B742-40602D0F2713}"/>
              </a:ext>
            </a:extLst>
          </p:cNvPr>
          <p:cNvPicPr>
            <a:picLocks noGrp="1" noChangeAspect="1"/>
          </p:cNvPicPr>
          <p:nvPr>
            <p:ph idx="1"/>
          </p:nvPr>
        </p:nvPicPr>
        <p:blipFill>
          <a:blip r:embed="rId2"/>
          <a:stretch>
            <a:fillRect/>
          </a:stretch>
        </p:blipFill>
        <p:spPr>
          <a:xfrm>
            <a:off x="2283265" y="1825625"/>
            <a:ext cx="4577470" cy="4351338"/>
          </a:xfrm>
          <a:prstGeom prst="rect">
            <a:avLst/>
          </a:prstGeom>
        </p:spPr>
      </p:pic>
      <p:grpSp>
        <p:nvGrpSpPr>
          <p:cNvPr id="4" name="Group 3"/>
          <p:cNvGrpSpPr/>
          <p:nvPr/>
        </p:nvGrpSpPr>
        <p:grpSpPr>
          <a:xfrm>
            <a:off x="3505200" y="3141292"/>
            <a:ext cx="1981201" cy="646331"/>
            <a:chOff x="2511320" y="2930187"/>
            <a:chExt cx="1981201" cy="646331"/>
          </a:xfrm>
        </p:grpSpPr>
        <p:sp>
          <p:nvSpPr>
            <p:cNvPr id="5" name="Right Arrow 4"/>
            <p:cNvSpPr/>
            <p:nvPr/>
          </p:nvSpPr>
          <p:spPr>
            <a:xfrm rot="10800000">
              <a:off x="2511320" y="3038358"/>
              <a:ext cx="228600" cy="42998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654073" y="2930187"/>
              <a:ext cx="1838448" cy="646331"/>
            </a:xfrm>
            <a:prstGeom prst="rect">
              <a:avLst/>
            </a:prstGeom>
            <a:solidFill>
              <a:schemeClr val="bg1"/>
            </a:solidFill>
            <a:ln>
              <a:solidFill>
                <a:schemeClr val="tx1"/>
              </a:solidFill>
            </a:ln>
          </p:spPr>
          <p:txBody>
            <a:bodyPr wrap="square" rtlCol="0">
              <a:spAutoFit/>
            </a:bodyPr>
            <a:lstStyle/>
            <a:p>
              <a:r>
                <a:rPr lang="en-US" dirty="0" smtClean="0">
                  <a:latin typeface="+mn-lt"/>
                </a:rPr>
                <a:t>62% Sensitivity</a:t>
              </a:r>
            </a:p>
            <a:p>
              <a:r>
                <a:rPr lang="en-US" dirty="0" smtClean="0">
                  <a:latin typeface="+mn-lt"/>
                </a:rPr>
                <a:t>&gt;99% Specificity</a:t>
              </a:r>
              <a:endParaRPr lang="en-US" dirty="0">
                <a:latin typeface="+mn-lt"/>
              </a:endParaRPr>
            </a:p>
          </p:txBody>
        </p:sp>
      </p:grpSp>
    </p:spTree>
    <p:extLst>
      <p:ext uri="{BB962C8B-B14F-4D97-AF65-F5344CB8AC3E}">
        <p14:creationId xmlns:p14="http://schemas.microsoft.com/office/powerpoint/2010/main" val="22894259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252728"/>
          </a:xfrm>
        </p:spPr>
        <p:txBody>
          <a:bodyPr>
            <a:normAutofit fontScale="90000"/>
          </a:bodyPr>
          <a:lstStyle/>
          <a:p>
            <a:r>
              <a:rPr lang="en-US" dirty="0" smtClean="0">
                <a:latin typeface="Arial" pitchFamily="34" charset="0"/>
                <a:cs typeface="Arial" pitchFamily="34" charset="0"/>
              </a:rPr>
              <a:t>An Overnight Success 25 years in the Making</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600200" y="1523999"/>
            <a:ext cx="5715000" cy="4183007"/>
          </a:xfrm>
          <a:prstGeom prst="rect">
            <a:avLst/>
          </a:prstGeom>
          <a:noFill/>
          <a:ln w="9525">
            <a:noFill/>
            <a:miter lim="800000"/>
            <a:headEnd/>
            <a:tailEnd/>
          </a:ln>
        </p:spPr>
      </p:pic>
      <p:sp>
        <p:nvSpPr>
          <p:cNvPr id="5" name="TextBox 4"/>
          <p:cNvSpPr txBox="1"/>
          <p:nvPr/>
        </p:nvSpPr>
        <p:spPr>
          <a:xfrm>
            <a:off x="685800" y="5638800"/>
            <a:ext cx="8001000" cy="1015663"/>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sz="2000" dirty="0" smtClean="0">
                <a:latin typeface="Arial" pitchFamily="34" charset="0"/>
              </a:rPr>
              <a:t>“Detection of such mutations ex vivo has clinical implications for monitoring individuals whose tumor cells are shed </a:t>
            </a:r>
            <a:r>
              <a:rPr lang="en-US" sz="2000" dirty="0" err="1" smtClean="0">
                <a:latin typeface="Arial" pitchFamily="34" charset="0"/>
              </a:rPr>
              <a:t>extracorporeally</a:t>
            </a:r>
            <a:r>
              <a:rPr lang="en-US" sz="2000" dirty="0" smtClean="0">
                <a:latin typeface="Arial" pitchFamily="34" charset="0"/>
              </a:rPr>
              <a:t>.”</a:t>
            </a:r>
          </a:p>
          <a:p>
            <a:pPr algn="ctr"/>
            <a:r>
              <a:rPr lang="en-US" sz="2000" dirty="0" smtClean="0">
                <a:latin typeface="Arial" pitchFamily="34" charset="0"/>
              </a:rPr>
              <a:t>Science 252:706 1991</a:t>
            </a:r>
            <a:endParaRPr lang="en-US" sz="2000" dirty="0">
              <a:latin typeface="Arial" pitchFamily="34" charset="0"/>
            </a:endParaRPr>
          </a:p>
        </p:txBody>
      </p:sp>
      <p:cxnSp>
        <p:nvCxnSpPr>
          <p:cNvPr id="7" name="Straight Connector 6"/>
          <p:cNvCxnSpPr/>
          <p:nvPr/>
        </p:nvCxnSpPr>
        <p:spPr>
          <a:xfrm flipH="1">
            <a:off x="762000" y="5181600"/>
            <a:ext cx="914400" cy="457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7239000" y="5257800"/>
            <a:ext cx="144780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85800" y="5638799"/>
            <a:ext cx="8001000" cy="101566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61080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smtClean="0"/>
              <a:t>Exploiting the  Cancer Genome:</a:t>
            </a:r>
            <a:br>
              <a:rPr lang="en-US" sz="4800" dirty="0" smtClean="0"/>
            </a:br>
            <a:r>
              <a:rPr lang="en-US" sz="4800" dirty="0" smtClean="0"/>
              <a:t> Early Detection to Therapy</a:t>
            </a:r>
            <a:endParaRPr lang="en-US" dirty="0"/>
          </a:p>
        </p:txBody>
      </p:sp>
      <p:sp>
        <p:nvSpPr>
          <p:cNvPr id="3" name="Content Placeholder 2"/>
          <p:cNvSpPr>
            <a:spLocks noGrp="1"/>
          </p:cNvSpPr>
          <p:nvPr>
            <p:ph idx="1"/>
          </p:nvPr>
        </p:nvSpPr>
        <p:spPr/>
        <p:txBody>
          <a:bodyPr/>
          <a:lstStyle/>
          <a:p>
            <a:r>
              <a:rPr lang="en-US" dirty="0" smtClean="0"/>
              <a:t>Early Detection</a:t>
            </a:r>
          </a:p>
          <a:p>
            <a:pPr lvl="1"/>
            <a:r>
              <a:rPr lang="en-US" b="1" u="sng" dirty="0" smtClean="0"/>
              <a:t>Released tumor DNA (</a:t>
            </a:r>
            <a:r>
              <a:rPr lang="en-US" b="1" u="sng" dirty="0" err="1" smtClean="0"/>
              <a:t>rtDNA</a:t>
            </a:r>
            <a:r>
              <a:rPr lang="en-US" b="1" u="sng" dirty="0" smtClean="0"/>
              <a:t>)</a:t>
            </a:r>
            <a:endParaRPr lang="en-US" b="1" u="sng" dirty="0"/>
          </a:p>
        </p:txBody>
      </p:sp>
      <p:sp>
        <p:nvSpPr>
          <p:cNvPr id="4" name="TextBox 3"/>
          <p:cNvSpPr txBox="1"/>
          <p:nvPr/>
        </p:nvSpPr>
        <p:spPr>
          <a:xfrm>
            <a:off x="609600" y="3124200"/>
            <a:ext cx="8001000" cy="310854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lvl="1" indent="-457200">
              <a:buFont typeface="Arial" pitchFamily="34" charset="0"/>
              <a:buChar char="•"/>
            </a:pPr>
            <a:r>
              <a:rPr lang="en-US" sz="2800" b="1" dirty="0" smtClean="0"/>
              <a:t>Released tumor DNA (</a:t>
            </a:r>
            <a:r>
              <a:rPr lang="en-US" sz="2800" b="1" dirty="0" err="1" smtClean="0"/>
              <a:t>rtDNA</a:t>
            </a:r>
            <a:r>
              <a:rPr lang="en-US" sz="2800" b="1" dirty="0" smtClean="0"/>
              <a:t>) is tumor DNA recovered from samples distinct from overtly </a:t>
            </a:r>
            <a:r>
              <a:rPr lang="en-US" sz="2800" b="1" dirty="0" err="1" smtClean="0"/>
              <a:t>neoplastic</a:t>
            </a:r>
            <a:r>
              <a:rPr lang="en-US" sz="2800" b="1" dirty="0" smtClean="0"/>
              <a:t> tissue.</a:t>
            </a:r>
          </a:p>
          <a:p>
            <a:pPr lvl="1" indent="-457200">
              <a:buFont typeface="Arial" pitchFamily="34" charset="0"/>
              <a:buChar char="•"/>
            </a:pPr>
            <a:endParaRPr lang="en-US" sz="2800" b="1" dirty="0" smtClean="0"/>
          </a:p>
          <a:p>
            <a:pPr lvl="1" indent="-457200">
              <a:buFont typeface="Arial" pitchFamily="34" charset="0"/>
              <a:buChar char="•"/>
            </a:pPr>
            <a:r>
              <a:rPr lang="en-US" sz="2800" b="1" dirty="0" err="1" smtClean="0"/>
              <a:t>rtDNA</a:t>
            </a:r>
            <a:r>
              <a:rPr lang="en-US" sz="2800" b="1" dirty="0" smtClean="0"/>
              <a:t> can be found in variety of clinically accessible samples.</a:t>
            </a:r>
          </a:p>
          <a:p>
            <a:pPr lvl="1" indent="-457200">
              <a:buFont typeface="Arial" pitchFamily="34" charset="0"/>
              <a:buChar char="•"/>
            </a:pPr>
            <a:endParaRPr lang="en-US" sz="2800" b="1" dirty="0"/>
          </a:p>
        </p:txBody>
      </p:sp>
    </p:spTree>
    <p:extLst>
      <p:ext uri="{BB962C8B-B14F-4D97-AF65-F5344CB8AC3E}">
        <p14:creationId xmlns:p14="http://schemas.microsoft.com/office/powerpoint/2010/main" val="20311382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63" name="Rectangle 3"/>
          <p:cNvSpPr>
            <a:spLocks noGrp="1" noChangeArrowheads="1"/>
          </p:cNvSpPr>
          <p:nvPr>
            <p:ph type="title"/>
          </p:nvPr>
        </p:nvSpPr>
        <p:spPr>
          <a:xfrm>
            <a:off x="990600" y="228600"/>
            <a:ext cx="4267200" cy="1549400"/>
          </a:xfrm>
        </p:spPr>
        <p:txBody>
          <a:bodyPr>
            <a:normAutofit fontScale="90000"/>
          </a:bodyPr>
          <a:lstStyle/>
          <a:p>
            <a:pPr eaLnBrk="1" hangingPunct="1">
              <a:defRPr/>
            </a:pPr>
            <a:r>
              <a:rPr lang="en-US" sz="7200" b="0" smtClean="0"/>
              <a:t>BEAMing</a:t>
            </a:r>
            <a:r>
              <a:rPr lang="en-US" sz="2800" b="0" smtClean="0">
                <a:solidFill>
                  <a:srgbClr val="FFFF00"/>
                </a:solidFill>
              </a:rPr>
              <a:t/>
            </a:r>
            <a:br>
              <a:rPr lang="en-US" sz="2800" b="0" smtClean="0">
                <a:solidFill>
                  <a:srgbClr val="FFFF00"/>
                </a:solidFill>
              </a:rPr>
            </a:br>
            <a:endParaRPr lang="en-US" sz="4000" smtClean="0"/>
          </a:p>
        </p:txBody>
      </p:sp>
      <p:sp>
        <p:nvSpPr>
          <p:cNvPr id="57346" name="Rectangle 2"/>
          <p:cNvSpPr>
            <a:spLocks noGrp="1" noChangeArrowheads="1"/>
          </p:cNvSpPr>
          <p:nvPr>
            <p:ph idx="1"/>
          </p:nvPr>
        </p:nvSpPr>
        <p:spPr>
          <a:xfrm>
            <a:off x="914400" y="1981200"/>
            <a:ext cx="3352800" cy="2970213"/>
          </a:xfrm>
        </p:spPr>
        <p:txBody>
          <a:bodyPr/>
          <a:lstStyle/>
          <a:p>
            <a:pPr eaLnBrk="1" hangingPunct="1">
              <a:buFont typeface="Wingdings" pitchFamily="2" charset="2"/>
              <a:buNone/>
            </a:pPr>
            <a:r>
              <a:rPr lang="en-US" sz="4000" u="sng" smtClean="0"/>
              <a:t>B</a:t>
            </a:r>
            <a:r>
              <a:rPr lang="en-US" sz="4000" smtClean="0"/>
              <a:t>eads </a:t>
            </a:r>
          </a:p>
          <a:p>
            <a:pPr eaLnBrk="1" hangingPunct="1">
              <a:buFont typeface="Wingdings" pitchFamily="2" charset="2"/>
              <a:buNone/>
            </a:pPr>
            <a:r>
              <a:rPr lang="en-US" sz="4000" u="sng" smtClean="0"/>
              <a:t>E</a:t>
            </a:r>
            <a:r>
              <a:rPr lang="en-US" sz="4000" smtClean="0"/>
              <a:t>mulsion</a:t>
            </a:r>
          </a:p>
          <a:p>
            <a:pPr eaLnBrk="1" hangingPunct="1">
              <a:buFont typeface="Wingdings" pitchFamily="2" charset="2"/>
              <a:buNone/>
            </a:pPr>
            <a:r>
              <a:rPr lang="en-US" sz="4000" u="sng" smtClean="0"/>
              <a:t>A</a:t>
            </a:r>
            <a:r>
              <a:rPr lang="en-US" sz="4000" smtClean="0"/>
              <a:t>mplification </a:t>
            </a:r>
          </a:p>
          <a:p>
            <a:pPr eaLnBrk="1" hangingPunct="1">
              <a:buFont typeface="Wingdings" pitchFamily="2" charset="2"/>
              <a:buNone/>
            </a:pPr>
            <a:r>
              <a:rPr lang="en-US" sz="4000" u="sng" smtClean="0"/>
              <a:t>M</a:t>
            </a:r>
            <a:r>
              <a:rPr lang="en-US" sz="4000" smtClean="0"/>
              <a:t>agnetic</a:t>
            </a:r>
          </a:p>
          <a:p>
            <a:pPr eaLnBrk="1" hangingPunct="1">
              <a:buFont typeface="Wingdings" pitchFamily="2" charset="2"/>
              <a:buNone/>
            </a:pPr>
            <a:endParaRPr lang="en-US" sz="4800" smtClean="0"/>
          </a:p>
        </p:txBody>
      </p:sp>
      <p:sp>
        <p:nvSpPr>
          <p:cNvPr id="57348" name="Rectangle 4"/>
          <p:cNvSpPr>
            <a:spLocks noChangeArrowheads="1"/>
          </p:cNvSpPr>
          <p:nvPr/>
        </p:nvSpPr>
        <p:spPr bwMode="auto">
          <a:xfrm>
            <a:off x="4030663" y="3124200"/>
            <a:ext cx="4038600" cy="3025775"/>
          </a:xfrm>
          <a:prstGeom prst="rect">
            <a:avLst/>
          </a:prstGeom>
          <a:solidFill>
            <a:schemeClr val="accent2"/>
          </a:solidFill>
          <a:ln w="9525">
            <a:solidFill>
              <a:srgbClr val="000000"/>
            </a:solidFill>
            <a:miter lim="800000"/>
            <a:headEnd/>
            <a:tailEnd/>
          </a:ln>
        </p:spPr>
        <p:txBody>
          <a:bodyPr>
            <a:spAutoFit/>
          </a:bodyPr>
          <a:lstStyle/>
          <a:p>
            <a:pPr eaLnBrk="0" hangingPunct="0"/>
            <a:r>
              <a:rPr lang="en-US" sz="3200">
                <a:latin typeface="Tahoma" pitchFamily="34" charset="0"/>
              </a:rPr>
              <a:t>A method to perform tens of thousands of digital PCR reactions in a single tube and quickly analyze the products.</a:t>
            </a:r>
          </a:p>
        </p:txBody>
      </p:sp>
      <p:pic>
        <p:nvPicPr>
          <p:cNvPr id="57349" name="Picture 5" descr="Devin"/>
          <p:cNvPicPr>
            <a:picLocks noChangeAspect="1" noChangeArrowheads="1"/>
          </p:cNvPicPr>
          <p:nvPr/>
        </p:nvPicPr>
        <p:blipFill>
          <a:blip r:embed="rId3" cstate="print"/>
          <a:srcRect/>
          <a:stretch>
            <a:fillRect/>
          </a:stretch>
        </p:blipFill>
        <p:spPr bwMode="auto">
          <a:xfrm>
            <a:off x="7391400" y="0"/>
            <a:ext cx="1676400" cy="2235200"/>
          </a:xfrm>
          <a:prstGeom prst="rect">
            <a:avLst/>
          </a:prstGeom>
          <a:noFill/>
          <a:ln w="9525">
            <a:noFill/>
            <a:miter lim="800000"/>
            <a:headEnd/>
            <a:tailEnd/>
          </a:ln>
        </p:spPr>
      </p:pic>
      <p:sp>
        <p:nvSpPr>
          <p:cNvPr id="57351" name="Text Box 7"/>
          <p:cNvSpPr txBox="1">
            <a:spLocks noChangeArrowheads="1"/>
          </p:cNvSpPr>
          <p:nvPr/>
        </p:nvSpPr>
        <p:spPr bwMode="auto">
          <a:xfrm>
            <a:off x="7315200" y="2209800"/>
            <a:ext cx="1890261" cy="369332"/>
          </a:xfrm>
          <a:prstGeom prst="rect">
            <a:avLst/>
          </a:prstGeom>
          <a:noFill/>
          <a:ln w="9525">
            <a:noFill/>
            <a:miter lim="800000"/>
            <a:headEnd/>
            <a:tailEnd/>
          </a:ln>
        </p:spPr>
        <p:txBody>
          <a:bodyPr wrap="none">
            <a:spAutoFit/>
          </a:bodyPr>
          <a:lstStyle/>
          <a:p>
            <a:pPr eaLnBrk="0" hangingPunct="0"/>
            <a:r>
              <a:rPr lang="en-US" dirty="0">
                <a:latin typeface="Arial" pitchFamily="34" charset="0"/>
              </a:rPr>
              <a:t>Devin Dressman</a:t>
            </a:r>
          </a:p>
        </p:txBody>
      </p:sp>
      <p:sp>
        <p:nvSpPr>
          <p:cNvPr id="57352" name="Text Box 8"/>
          <p:cNvSpPr txBox="1">
            <a:spLocks noChangeArrowheads="1"/>
          </p:cNvSpPr>
          <p:nvPr/>
        </p:nvSpPr>
        <p:spPr bwMode="auto">
          <a:xfrm>
            <a:off x="4030663" y="6172200"/>
            <a:ext cx="4125912" cy="366713"/>
          </a:xfrm>
          <a:prstGeom prst="rect">
            <a:avLst/>
          </a:prstGeom>
          <a:noFill/>
          <a:ln w="9525">
            <a:noFill/>
            <a:miter lim="800000"/>
            <a:headEnd/>
            <a:tailEnd/>
          </a:ln>
        </p:spPr>
        <p:txBody>
          <a:bodyPr wrap="none">
            <a:spAutoFit/>
          </a:bodyPr>
          <a:lstStyle/>
          <a:p>
            <a:pPr eaLnBrk="0" hangingPunct="0"/>
            <a:r>
              <a:rPr lang="en-US"/>
              <a:t>Dressman et al. PNAS 100(15):8817  2003</a:t>
            </a:r>
          </a:p>
        </p:txBody>
      </p:sp>
      <p:pic>
        <p:nvPicPr>
          <p:cNvPr id="8" name="Picture 4" descr="JHU Blue Dome icon"/>
          <p:cNvPicPr>
            <a:picLocks noChangeAspect="1" noChangeArrowheads="1"/>
          </p:cNvPicPr>
          <p:nvPr/>
        </p:nvPicPr>
        <p:blipFill>
          <a:blip r:embed="rId4" cstate="print"/>
          <a:srcRect/>
          <a:stretch>
            <a:fillRect/>
          </a:stretch>
        </p:blipFill>
        <p:spPr bwMode="auto">
          <a:xfrm>
            <a:off x="8523288" y="6019800"/>
            <a:ext cx="620712" cy="838200"/>
          </a:xfrm>
          <a:prstGeom prst="rect">
            <a:avLst/>
          </a:prstGeom>
          <a:noFill/>
          <a:ln w="9525">
            <a:noFill/>
            <a:miter lim="800000"/>
            <a:headEnd/>
            <a:tailEnd/>
          </a:ln>
        </p:spPr>
      </p:pic>
      <p:pic>
        <p:nvPicPr>
          <p:cNvPr id="9" name="Picture 6" descr="Ludwig Center at Johns Hopkins.JPG"/>
          <p:cNvPicPr>
            <a:picLocks noChangeAspect="1"/>
          </p:cNvPicPr>
          <p:nvPr/>
        </p:nvPicPr>
        <p:blipFill>
          <a:blip r:embed="rId5" cstate="print"/>
          <a:srcRect l="36096" t="22726" r="39293" b="55244"/>
          <a:stretch>
            <a:fillRect/>
          </a:stretch>
        </p:blipFill>
        <p:spPr bwMode="auto">
          <a:xfrm>
            <a:off x="0" y="6218238"/>
            <a:ext cx="1981200" cy="639762"/>
          </a:xfrm>
          <a:prstGeom prst="rect">
            <a:avLst/>
          </a:prstGeom>
          <a:noFill/>
          <a:ln w="9525">
            <a:noFill/>
            <a:miter lim="800000"/>
            <a:headEnd/>
            <a:tailEnd/>
          </a:ln>
        </p:spPr>
      </p:pic>
    </p:spTree>
    <p:extLst>
      <p:ext uri="{BB962C8B-B14F-4D97-AF65-F5344CB8AC3E}">
        <p14:creationId xmlns:p14="http://schemas.microsoft.com/office/powerpoint/2010/main" val="2493380234"/>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510588" cy="1371600"/>
          </a:xfrm>
        </p:spPr>
        <p:txBody>
          <a:bodyPr>
            <a:normAutofit/>
          </a:bodyPr>
          <a:lstStyle/>
          <a:p>
            <a:r>
              <a:rPr lang="en-US" sz="3600" dirty="0" err="1" smtClean="0">
                <a:solidFill>
                  <a:srgbClr val="FFC000"/>
                </a:solidFill>
              </a:rPr>
              <a:t>BEAMing</a:t>
            </a:r>
            <a:r>
              <a:rPr lang="en-US" sz="3600" dirty="0" smtClean="0">
                <a:solidFill>
                  <a:srgbClr val="FFC000"/>
                </a:solidFill>
              </a:rPr>
              <a:t>: Single molecule amplification on beads in water-in-oil emulsions</a:t>
            </a:r>
            <a:endParaRPr lang="en-US" sz="3200" b="1" dirty="0" smtClean="0">
              <a:solidFill>
                <a:srgbClr val="FFC000"/>
              </a:solidFill>
            </a:endParaRPr>
          </a:p>
        </p:txBody>
      </p:sp>
      <p:sp>
        <p:nvSpPr>
          <p:cNvPr id="6" name="Content Placeholder 2"/>
          <p:cNvSpPr txBox="1">
            <a:spLocks/>
          </p:cNvSpPr>
          <p:nvPr/>
        </p:nvSpPr>
        <p:spPr bwMode="auto">
          <a:xfrm>
            <a:off x="5638800" y="5547518"/>
            <a:ext cx="3048000" cy="1310481"/>
          </a:xfrm>
          <a:prstGeom prst="rect">
            <a:avLst/>
          </a:prstGeom>
          <a:noFill/>
          <a:ln w="9525">
            <a:noFill/>
            <a:miter lim="800000"/>
            <a:headEnd/>
            <a:tailEnd/>
          </a:ln>
          <a:effectLst/>
        </p:spPr>
        <p:txBody>
          <a:bodyPr/>
          <a:lstStyle/>
          <a:p>
            <a:pPr marL="342900" indent="-342900">
              <a:spcBef>
                <a:spcPct val="20000"/>
              </a:spcBef>
              <a:buClr>
                <a:schemeClr val="hlink"/>
              </a:buClr>
              <a:buSzPct val="70000"/>
              <a:buFont typeface="Wingdings" pitchFamily="2" charset="2"/>
              <a:buNone/>
            </a:pPr>
            <a:r>
              <a:rPr lang="en-US" sz="3200" dirty="0">
                <a:latin typeface="+mn-lt"/>
              </a:rPr>
              <a:t> </a:t>
            </a:r>
            <a:r>
              <a:rPr lang="en-US" i="1" dirty="0">
                <a:latin typeface="+mn-lt"/>
              </a:rPr>
              <a:t>PNAS</a:t>
            </a:r>
            <a:r>
              <a:rPr lang="en-US" dirty="0">
                <a:latin typeface="+mn-lt"/>
              </a:rPr>
              <a:t> 100: 8817 (2001)</a:t>
            </a:r>
          </a:p>
          <a:p>
            <a:pPr marL="342900" indent="-342900">
              <a:spcBef>
                <a:spcPct val="20000"/>
              </a:spcBef>
              <a:buClr>
                <a:schemeClr val="hlink"/>
              </a:buClr>
              <a:buSzPct val="70000"/>
              <a:buFont typeface="Wingdings" pitchFamily="2" charset="2"/>
              <a:buNone/>
            </a:pPr>
            <a:r>
              <a:rPr lang="en-US" i="1" dirty="0">
                <a:latin typeface="+mn-lt"/>
              </a:rPr>
              <a:t>Nat Methods</a:t>
            </a:r>
            <a:r>
              <a:rPr lang="en-US" dirty="0">
                <a:latin typeface="+mn-lt"/>
              </a:rPr>
              <a:t> 3: 551 (2006</a:t>
            </a:r>
            <a:r>
              <a:rPr lang="en-US" dirty="0" smtClean="0">
                <a:latin typeface="+mn-lt"/>
              </a:rPr>
              <a:t>)</a:t>
            </a:r>
          </a:p>
          <a:p>
            <a:pPr marL="342900" indent="-342900">
              <a:spcBef>
                <a:spcPct val="20000"/>
              </a:spcBef>
              <a:buClr>
                <a:schemeClr val="hlink"/>
              </a:buClr>
              <a:buSzPct val="70000"/>
              <a:buFont typeface="Wingdings" pitchFamily="2" charset="2"/>
              <a:buNone/>
            </a:pPr>
            <a:r>
              <a:rPr lang="en-US" dirty="0" smtClean="0">
                <a:latin typeface="+mn-lt"/>
              </a:rPr>
              <a:t>Graphic Credit: </a:t>
            </a:r>
            <a:r>
              <a:rPr lang="en-US" dirty="0" err="1" smtClean="0">
                <a:latin typeface="+mn-lt"/>
              </a:rPr>
              <a:t>Symex</a:t>
            </a:r>
            <a:r>
              <a:rPr lang="en-US" dirty="0" smtClean="0">
                <a:latin typeface="+mn-lt"/>
              </a:rPr>
              <a:t> </a:t>
            </a:r>
            <a:r>
              <a:rPr lang="en-US" dirty="0" err="1" smtClean="0">
                <a:latin typeface="+mn-lt"/>
              </a:rPr>
              <a:t>Inostics</a:t>
            </a:r>
            <a:endParaRPr lang="en-US" dirty="0">
              <a:latin typeface="+mn-lt"/>
            </a:endParaRPr>
          </a:p>
          <a:p>
            <a:pPr marL="342900" indent="-342900">
              <a:spcBef>
                <a:spcPct val="20000"/>
              </a:spcBef>
              <a:buClr>
                <a:schemeClr val="hlink"/>
              </a:buClr>
              <a:buSzPct val="70000"/>
              <a:buFont typeface="Wingdings" pitchFamily="2" charset="2"/>
              <a:buNone/>
            </a:pPr>
            <a:endParaRPr lang="en-US" sz="3200" dirty="0">
              <a:latin typeface="+mn-lt"/>
            </a:endParaRPr>
          </a:p>
        </p:txBody>
      </p:sp>
      <p:pic>
        <p:nvPicPr>
          <p:cNvPr id="7" name="Picture 4" descr="JHU Blue Dome icon"/>
          <p:cNvPicPr>
            <a:picLocks noChangeAspect="1" noChangeArrowheads="1"/>
          </p:cNvPicPr>
          <p:nvPr/>
        </p:nvPicPr>
        <p:blipFill>
          <a:blip r:embed="rId2" cstate="print"/>
          <a:srcRect/>
          <a:stretch>
            <a:fillRect/>
          </a:stretch>
        </p:blipFill>
        <p:spPr bwMode="auto">
          <a:xfrm>
            <a:off x="8523288" y="6019800"/>
            <a:ext cx="620712" cy="838200"/>
          </a:xfrm>
          <a:prstGeom prst="rect">
            <a:avLst/>
          </a:prstGeom>
          <a:noFill/>
          <a:ln w="9525">
            <a:noFill/>
            <a:miter lim="800000"/>
            <a:headEnd/>
            <a:tailEnd/>
          </a:ln>
        </p:spPr>
      </p:pic>
      <p:pic>
        <p:nvPicPr>
          <p:cNvPr id="8" name="Picture 6" descr="Ludwig Center at Johns Hopkins.JPG"/>
          <p:cNvPicPr>
            <a:picLocks noChangeAspect="1"/>
          </p:cNvPicPr>
          <p:nvPr/>
        </p:nvPicPr>
        <p:blipFill>
          <a:blip r:embed="rId3" cstate="print"/>
          <a:srcRect l="36096" t="22726" r="39293" b="55244"/>
          <a:stretch>
            <a:fillRect/>
          </a:stretch>
        </p:blipFill>
        <p:spPr bwMode="auto">
          <a:xfrm>
            <a:off x="0" y="6218238"/>
            <a:ext cx="1981200" cy="639762"/>
          </a:xfrm>
          <a:prstGeom prst="rect">
            <a:avLst/>
          </a:prstGeom>
          <a:noFill/>
          <a:ln w="9525">
            <a:noFill/>
            <a:miter lim="800000"/>
            <a:headEnd/>
            <a:tailEnd/>
          </a:ln>
        </p:spPr>
      </p:pic>
      <p:grpSp>
        <p:nvGrpSpPr>
          <p:cNvPr id="9" name="Group 8"/>
          <p:cNvGrpSpPr/>
          <p:nvPr/>
        </p:nvGrpSpPr>
        <p:grpSpPr>
          <a:xfrm>
            <a:off x="203200" y="2743200"/>
            <a:ext cx="8686800" cy="2590800"/>
            <a:chOff x="838200" y="2743200"/>
            <a:chExt cx="8077200" cy="2290762"/>
          </a:xfrm>
        </p:grpSpPr>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49" r="1828"/>
            <a:stretch/>
          </p:blipFill>
          <p:spPr bwMode="auto">
            <a:xfrm>
              <a:off x="838200" y="2743200"/>
              <a:ext cx="8077200" cy="2290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38200" y="2743200"/>
              <a:ext cx="685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38200" y="4724400"/>
              <a:ext cx="685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1752600" y="2133600"/>
            <a:ext cx="1676401"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Arial" pitchFamily="34" charset="0"/>
                <a:cs typeface="Arial" pitchFamily="34" charset="0"/>
              </a:rPr>
              <a:t>Emulsion</a:t>
            </a:r>
          </a:p>
          <a:p>
            <a:pPr algn="ctr"/>
            <a:r>
              <a:rPr lang="en-US" b="1" dirty="0" smtClean="0">
                <a:solidFill>
                  <a:schemeClr val="tx1"/>
                </a:solidFill>
                <a:latin typeface="Arial" pitchFamily="34" charset="0"/>
                <a:cs typeface="Arial" pitchFamily="34" charset="0"/>
              </a:rPr>
              <a:t>PCR</a:t>
            </a:r>
            <a:endParaRPr lang="en-US" b="1" dirty="0">
              <a:solidFill>
                <a:schemeClr val="tx1"/>
              </a:solidFill>
              <a:latin typeface="Arial" pitchFamily="34" charset="0"/>
              <a:cs typeface="Arial" pitchFamily="34" charset="0"/>
            </a:endParaRPr>
          </a:p>
        </p:txBody>
      </p:sp>
      <p:sp>
        <p:nvSpPr>
          <p:cNvPr id="16" name="Rectangle 15"/>
          <p:cNvSpPr/>
          <p:nvPr/>
        </p:nvSpPr>
        <p:spPr>
          <a:xfrm>
            <a:off x="4572000" y="2133600"/>
            <a:ext cx="1828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Arial" pitchFamily="34" charset="0"/>
                <a:cs typeface="Arial" pitchFamily="34" charset="0"/>
              </a:rPr>
              <a:t>Mutation </a:t>
            </a:r>
          </a:p>
          <a:p>
            <a:pPr algn="ctr"/>
            <a:r>
              <a:rPr lang="en-US" b="1" dirty="0" smtClean="0">
                <a:solidFill>
                  <a:schemeClr val="tx1"/>
                </a:solidFill>
                <a:latin typeface="Arial" pitchFamily="34" charset="0"/>
                <a:cs typeface="Arial" pitchFamily="34" charset="0"/>
              </a:rPr>
              <a:t>Discrimination</a:t>
            </a:r>
            <a:endParaRPr lang="en-US" b="1" dirty="0">
              <a:solidFill>
                <a:schemeClr val="tx1"/>
              </a:solidFill>
              <a:latin typeface="Arial" pitchFamily="34" charset="0"/>
              <a:cs typeface="Arial" pitchFamily="34" charset="0"/>
            </a:endParaRPr>
          </a:p>
        </p:txBody>
      </p:sp>
      <p:sp>
        <p:nvSpPr>
          <p:cNvPr id="17" name="Rectangle 16"/>
          <p:cNvSpPr/>
          <p:nvPr/>
        </p:nvSpPr>
        <p:spPr>
          <a:xfrm>
            <a:off x="7010399" y="2133600"/>
            <a:ext cx="1676401"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Arial" pitchFamily="34" charset="0"/>
                <a:cs typeface="Arial" pitchFamily="34" charset="0"/>
              </a:rPr>
              <a:t>Detection</a:t>
            </a:r>
            <a:endParaRPr lang="en-US" b="1" dirty="0">
              <a:solidFill>
                <a:schemeClr val="tx1"/>
              </a:solidFill>
              <a:latin typeface="Arial" pitchFamily="34" charset="0"/>
              <a:cs typeface="Arial" pitchFamily="34" charset="0"/>
            </a:endParaRPr>
          </a:p>
        </p:txBody>
      </p:sp>
      <p:sp>
        <p:nvSpPr>
          <p:cNvPr id="18" name="Rectangle 17"/>
          <p:cNvSpPr/>
          <p:nvPr/>
        </p:nvSpPr>
        <p:spPr>
          <a:xfrm flipH="1">
            <a:off x="203200" y="1981200"/>
            <a:ext cx="4216400" cy="3581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flipH="1">
            <a:off x="4419600" y="1981200"/>
            <a:ext cx="2133600" cy="3581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flipH="1">
            <a:off x="6553200" y="1981200"/>
            <a:ext cx="2280444" cy="3581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69210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9"/>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Technical Challenge: Finding the Needle in the Haystack</a:t>
            </a:r>
          </a:p>
        </p:txBody>
      </p:sp>
      <p:pic>
        <p:nvPicPr>
          <p:cNvPr id="2050" name="Picture 2" descr="Digital PC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539553" y="3816367"/>
            <a:ext cx="3886200" cy="13277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3655" y="2334539"/>
            <a:ext cx="3301604" cy="1289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descr="http://gagravaar.files.wordpress.com/2010/02/haystack1.gif"/>
          <p:cNvPicPr>
            <a:picLocks noChangeAspect="1" noChangeArrowheads="1"/>
          </p:cNvPicPr>
          <p:nvPr/>
        </p:nvPicPr>
        <p:blipFill>
          <a:blip r:embed="rId4" cstate="print"/>
          <a:srcRect/>
          <a:stretch>
            <a:fillRect/>
          </a:stretch>
        </p:blipFill>
        <p:spPr bwMode="auto">
          <a:xfrm>
            <a:off x="805417" y="3203547"/>
            <a:ext cx="1279709" cy="1181954"/>
          </a:xfrm>
          <a:prstGeom prst="rect">
            <a:avLst/>
          </a:prstGeom>
          <a:noFill/>
        </p:spPr>
      </p:pic>
      <p:pic>
        <p:nvPicPr>
          <p:cNvPr id="11" name="Picture 8" descr="http://www.stockphotopro.com/photo-thumbs-2/AW6WMG.jpg"/>
          <p:cNvPicPr>
            <a:picLocks noChangeAspect="1" noChangeArrowheads="1"/>
          </p:cNvPicPr>
          <p:nvPr/>
        </p:nvPicPr>
        <p:blipFill>
          <a:blip r:embed="rId5" cstate="print"/>
          <a:srcRect l="64148" t="14556" r="32859" b="9895"/>
          <a:stretch>
            <a:fillRect/>
          </a:stretch>
        </p:blipFill>
        <p:spPr bwMode="auto">
          <a:xfrm flipH="1">
            <a:off x="2634426" y="2742001"/>
            <a:ext cx="55837" cy="1031337"/>
          </a:xfrm>
          <a:prstGeom prst="rect">
            <a:avLst/>
          </a:prstGeom>
          <a:noFill/>
        </p:spPr>
      </p:pic>
      <p:pic>
        <p:nvPicPr>
          <p:cNvPr id="12" name="Picture 2" descr="http://www.liberonetwork.com/wp-content/uploads/2011/09/needle_haystack.jpg"/>
          <p:cNvPicPr>
            <a:picLocks noChangeAspect="1" noChangeArrowheads="1"/>
          </p:cNvPicPr>
          <p:nvPr/>
        </p:nvPicPr>
        <p:blipFill>
          <a:blip r:embed="rId6" cstate="print"/>
          <a:srcRect l="58040" t="67146" b="26958"/>
          <a:stretch>
            <a:fillRect/>
          </a:stretch>
        </p:blipFill>
        <p:spPr bwMode="auto">
          <a:xfrm rot="16200000" flipV="1">
            <a:off x="1986267" y="3217058"/>
            <a:ext cx="1012060" cy="50187"/>
          </a:xfrm>
          <a:prstGeom prst="rect">
            <a:avLst/>
          </a:prstGeom>
          <a:noFill/>
        </p:spPr>
      </p:pic>
      <p:pic>
        <p:nvPicPr>
          <p:cNvPr id="13" name="Picture 2" descr="http://www.liberonetwork.com/wp-content/uploads/2011/09/needle_haystack.jpg"/>
          <p:cNvPicPr>
            <a:picLocks noChangeAspect="1" noChangeArrowheads="1"/>
          </p:cNvPicPr>
          <p:nvPr/>
        </p:nvPicPr>
        <p:blipFill>
          <a:blip r:embed="rId6" cstate="print"/>
          <a:srcRect l="58040" t="67146" b="26958"/>
          <a:stretch>
            <a:fillRect/>
          </a:stretch>
        </p:blipFill>
        <p:spPr bwMode="auto">
          <a:xfrm rot="16200000" flipV="1">
            <a:off x="2355750" y="3219457"/>
            <a:ext cx="1012060" cy="50187"/>
          </a:xfrm>
          <a:prstGeom prst="rect">
            <a:avLst/>
          </a:prstGeom>
          <a:noFill/>
        </p:spPr>
      </p:pic>
      <p:pic>
        <p:nvPicPr>
          <p:cNvPr id="14" name="Picture 2" descr="http://www.liberonetwork.com/wp-content/uploads/2011/09/needle_haystack.jpg"/>
          <p:cNvPicPr>
            <a:picLocks noChangeAspect="1" noChangeArrowheads="1"/>
          </p:cNvPicPr>
          <p:nvPr/>
        </p:nvPicPr>
        <p:blipFill>
          <a:blip r:embed="rId6" cstate="print"/>
          <a:srcRect l="58040" t="67146" b="26958"/>
          <a:stretch>
            <a:fillRect/>
          </a:stretch>
        </p:blipFill>
        <p:spPr bwMode="auto">
          <a:xfrm rot="16200000" flipV="1">
            <a:off x="1988034" y="4263503"/>
            <a:ext cx="1012060" cy="50187"/>
          </a:xfrm>
          <a:prstGeom prst="rect">
            <a:avLst/>
          </a:prstGeom>
          <a:noFill/>
        </p:spPr>
      </p:pic>
      <p:pic>
        <p:nvPicPr>
          <p:cNvPr id="15" name="Picture 2" descr="http://www.liberonetwork.com/wp-content/uploads/2011/09/needle_haystack.jpg"/>
          <p:cNvPicPr>
            <a:picLocks noChangeAspect="1" noChangeArrowheads="1"/>
          </p:cNvPicPr>
          <p:nvPr/>
        </p:nvPicPr>
        <p:blipFill>
          <a:blip r:embed="rId6" cstate="print"/>
          <a:srcRect l="58040" t="67146" b="26958"/>
          <a:stretch>
            <a:fillRect/>
          </a:stretch>
        </p:blipFill>
        <p:spPr bwMode="auto">
          <a:xfrm rot="16200000" flipV="1">
            <a:off x="2901100" y="4254271"/>
            <a:ext cx="1012049" cy="50186"/>
          </a:xfrm>
          <a:prstGeom prst="rect">
            <a:avLst/>
          </a:prstGeom>
          <a:noFill/>
        </p:spPr>
      </p:pic>
      <p:pic>
        <p:nvPicPr>
          <p:cNvPr id="16" name="Picture 2" descr="http://www.liberonetwork.com/wp-content/uploads/2011/09/needle_haystack.jpg"/>
          <p:cNvPicPr>
            <a:picLocks noChangeAspect="1" noChangeArrowheads="1"/>
          </p:cNvPicPr>
          <p:nvPr/>
        </p:nvPicPr>
        <p:blipFill>
          <a:blip r:embed="rId6" cstate="print"/>
          <a:srcRect l="58040" t="67146" b="26958"/>
          <a:stretch>
            <a:fillRect/>
          </a:stretch>
        </p:blipFill>
        <p:spPr bwMode="auto">
          <a:xfrm rot="16200000" flipV="1">
            <a:off x="2162760" y="4263504"/>
            <a:ext cx="1012058" cy="50187"/>
          </a:xfrm>
          <a:prstGeom prst="rect">
            <a:avLst/>
          </a:prstGeom>
          <a:noFill/>
        </p:spPr>
      </p:pic>
      <p:pic>
        <p:nvPicPr>
          <p:cNvPr id="17" name="Picture 2" descr="http://www.liberonetwork.com/wp-content/uploads/2011/09/needle_haystack.jpg"/>
          <p:cNvPicPr>
            <a:picLocks noChangeAspect="1" noChangeArrowheads="1"/>
          </p:cNvPicPr>
          <p:nvPr/>
        </p:nvPicPr>
        <p:blipFill>
          <a:blip r:embed="rId6" cstate="print"/>
          <a:srcRect l="58040" t="67146" b="26958"/>
          <a:stretch>
            <a:fillRect/>
          </a:stretch>
        </p:blipFill>
        <p:spPr bwMode="auto">
          <a:xfrm rot="16200000" flipV="1">
            <a:off x="2370807" y="4297304"/>
            <a:ext cx="1012060" cy="50187"/>
          </a:xfrm>
          <a:prstGeom prst="rect">
            <a:avLst/>
          </a:prstGeom>
          <a:noFill/>
        </p:spPr>
      </p:pic>
      <p:pic>
        <p:nvPicPr>
          <p:cNvPr id="18" name="Picture 2" descr="http://www.liberonetwork.com/wp-content/uploads/2011/09/needle_haystack.jpg"/>
          <p:cNvPicPr>
            <a:picLocks noChangeAspect="1" noChangeArrowheads="1"/>
          </p:cNvPicPr>
          <p:nvPr/>
        </p:nvPicPr>
        <p:blipFill>
          <a:blip r:embed="rId6" cstate="print"/>
          <a:srcRect l="58040" t="67146" b="26958"/>
          <a:stretch>
            <a:fillRect/>
          </a:stretch>
        </p:blipFill>
        <p:spPr bwMode="auto">
          <a:xfrm rot="16200000" flipV="1">
            <a:off x="2544850" y="3198192"/>
            <a:ext cx="1012060" cy="50187"/>
          </a:xfrm>
          <a:prstGeom prst="rect">
            <a:avLst/>
          </a:prstGeom>
          <a:noFill/>
        </p:spPr>
      </p:pic>
      <p:pic>
        <p:nvPicPr>
          <p:cNvPr id="19" name="Picture 2" descr="http://www.liberonetwork.com/wp-content/uploads/2011/09/needle_haystack.jpg"/>
          <p:cNvPicPr>
            <a:picLocks noChangeAspect="1" noChangeArrowheads="1"/>
          </p:cNvPicPr>
          <p:nvPr/>
        </p:nvPicPr>
        <p:blipFill>
          <a:blip r:embed="rId6" cstate="print"/>
          <a:srcRect l="58040" t="67146" b="26958"/>
          <a:stretch>
            <a:fillRect/>
          </a:stretch>
        </p:blipFill>
        <p:spPr bwMode="auto">
          <a:xfrm rot="16200000" flipV="1">
            <a:off x="2563886" y="4271492"/>
            <a:ext cx="1012060" cy="50187"/>
          </a:xfrm>
          <a:prstGeom prst="rect">
            <a:avLst/>
          </a:prstGeom>
          <a:noFill/>
        </p:spPr>
      </p:pic>
      <p:pic>
        <p:nvPicPr>
          <p:cNvPr id="20" name="Picture 2" descr="http://www.liberonetwork.com/wp-content/uploads/2011/09/needle_haystack.jpg"/>
          <p:cNvPicPr>
            <a:picLocks noChangeAspect="1" noChangeArrowheads="1"/>
          </p:cNvPicPr>
          <p:nvPr/>
        </p:nvPicPr>
        <p:blipFill>
          <a:blip r:embed="rId6" cstate="print"/>
          <a:srcRect l="58040" t="67146" b="26958"/>
          <a:stretch>
            <a:fillRect/>
          </a:stretch>
        </p:blipFill>
        <p:spPr bwMode="auto">
          <a:xfrm rot="16200000" flipV="1">
            <a:off x="2725231" y="3198192"/>
            <a:ext cx="1012060" cy="50187"/>
          </a:xfrm>
          <a:prstGeom prst="rect">
            <a:avLst/>
          </a:prstGeom>
          <a:noFill/>
        </p:spPr>
      </p:pic>
      <p:pic>
        <p:nvPicPr>
          <p:cNvPr id="21" name="Picture 2" descr="http://www.liberonetwork.com/wp-content/uploads/2011/09/needle_haystack.jpg"/>
          <p:cNvPicPr>
            <a:picLocks noChangeAspect="1" noChangeArrowheads="1"/>
          </p:cNvPicPr>
          <p:nvPr/>
        </p:nvPicPr>
        <p:blipFill>
          <a:blip r:embed="rId6" cstate="print"/>
          <a:srcRect l="58040" t="67146" b="26958"/>
          <a:stretch>
            <a:fillRect/>
          </a:stretch>
        </p:blipFill>
        <p:spPr bwMode="auto">
          <a:xfrm rot="16200000" flipV="1">
            <a:off x="2744268" y="4254279"/>
            <a:ext cx="1012060" cy="50187"/>
          </a:xfrm>
          <a:prstGeom prst="rect">
            <a:avLst/>
          </a:prstGeom>
          <a:noFill/>
        </p:spPr>
      </p:pic>
      <p:pic>
        <p:nvPicPr>
          <p:cNvPr id="22" name="Picture 2" descr="http://www.liberonetwork.com/wp-content/uploads/2011/09/needle_haystack.jpg"/>
          <p:cNvPicPr>
            <a:picLocks noChangeAspect="1" noChangeArrowheads="1"/>
          </p:cNvPicPr>
          <p:nvPr/>
        </p:nvPicPr>
        <p:blipFill>
          <a:blip r:embed="rId6" cstate="print"/>
          <a:srcRect l="58040" t="67146" b="26958"/>
          <a:stretch>
            <a:fillRect/>
          </a:stretch>
        </p:blipFill>
        <p:spPr bwMode="auto">
          <a:xfrm rot="16200000" flipV="1">
            <a:off x="2882061" y="3198191"/>
            <a:ext cx="1012060" cy="50187"/>
          </a:xfrm>
          <a:prstGeom prst="rect">
            <a:avLst/>
          </a:prstGeom>
          <a:noFill/>
        </p:spPr>
      </p:pic>
    </p:spTree>
    <p:extLst>
      <p:ext uri="{BB962C8B-B14F-4D97-AF65-F5344CB8AC3E}">
        <p14:creationId xmlns:p14="http://schemas.microsoft.com/office/powerpoint/2010/main" val="1400456397"/>
      </p:ext>
    </p:extLst>
  </p:cSld>
  <p:clrMapOvr>
    <a:masterClrMapping/>
  </p:clrMapOvr>
  <mc:AlternateContent xmlns:mc="http://schemas.openxmlformats.org/markup-compatibility/2006">
    <mc:Choice xmlns:p14="http://schemas.microsoft.com/office/powerpoint/2010/main" Requires="p14">
      <p:transition spd="slow" p14:dur="2000" advTm="39900"/>
    </mc:Choice>
    <mc:Fallback>
      <p:transition spd="slow" advTm="399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Adapting massively parallel sequencing to detection of mutations in clinical samples</a:t>
            </a:r>
          </a:p>
        </p:txBody>
      </p:sp>
      <p:sp>
        <p:nvSpPr>
          <p:cNvPr id="5" name="Content Placeholder 4"/>
          <p:cNvSpPr>
            <a:spLocks noGrp="1"/>
          </p:cNvSpPr>
          <p:nvPr>
            <p:ph idx="1"/>
          </p:nvPr>
        </p:nvSpPr>
        <p:spPr/>
        <p:txBody>
          <a:bodyPr>
            <a:normAutofit/>
          </a:bodyPr>
          <a:lstStyle/>
          <a:p>
            <a:r>
              <a:rPr lang="en-US" dirty="0"/>
              <a:t>Advantages</a:t>
            </a:r>
          </a:p>
          <a:p>
            <a:pPr lvl="1"/>
            <a:r>
              <a:rPr lang="en-US" sz="2800" dirty="0"/>
              <a:t>Digital</a:t>
            </a:r>
          </a:p>
          <a:p>
            <a:pPr lvl="1"/>
            <a:r>
              <a:rPr lang="en-US" sz="2800" dirty="0"/>
              <a:t>High-throughput</a:t>
            </a:r>
          </a:p>
          <a:p>
            <a:pPr lvl="1"/>
            <a:r>
              <a:rPr lang="en-US" sz="2800" dirty="0"/>
              <a:t>Automatable</a:t>
            </a:r>
          </a:p>
          <a:p>
            <a:pPr lvl="1"/>
            <a:endParaRPr lang="en-US" sz="2800" dirty="0"/>
          </a:p>
          <a:p>
            <a:r>
              <a:rPr lang="en-US" dirty="0"/>
              <a:t>Disadvantages</a:t>
            </a:r>
          </a:p>
          <a:p>
            <a:pPr lvl="1">
              <a:tabLst>
                <a:tab pos="1265238" algn="l"/>
              </a:tabLst>
            </a:pPr>
            <a:r>
              <a:rPr lang="en-US" sz="2800" dirty="0"/>
              <a:t>Error rate is too high for early detection (~1%)</a:t>
            </a:r>
          </a:p>
        </p:txBody>
      </p:sp>
      <p:pic>
        <p:nvPicPr>
          <p:cNvPr id="3074" name="Picture 2" descr="https://www.eurofinsgenomics.eu/media/112021/faq9.1.gif"/>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4531015" y="2136990"/>
            <a:ext cx="3487811" cy="1776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317733"/>
      </p:ext>
    </p:extLst>
  </p:cSld>
  <p:clrMapOvr>
    <a:masterClrMapping/>
  </p:clrMapOvr>
  <mc:AlternateContent xmlns:mc="http://schemas.openxmlformats.org/markup-compatibility/2006">
    <mc:Choice xmlns:p14="http://schemas.microsoft.com/office/powerpoint/2010/main" Requires="p14">
      <p:transition spd="slow" p14:dur="2000" advTm="44580"/>
    </mc:Choice>
    <mc:Fallback>
      <p:transition spd="slow" advTm="4458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Safe-Sequencing System (Safe-</a:t>
            </a:r>
            <a:r>
              <a:rPr lang="en-US" sz="3600" dirty="0" err="1"/>
              <a:t>SeqS</a:t>
            </a:r>
            <a:r>
              <a:rPr lang="en-US" sz="3600" dirty="0"/>
              <a:t>): Detection of low frequency mutations</a:t>
            </a:r>
          </a:p>
        </p:txBody>
      </p:sp>
      <p:pic>
        <p:nvPicPr>
          <p:cNvPr id="4" name="Content Placeholder 3"/>
          <p:cNvPicPr>
            <a:picLocks noGrp="1" noChangeAspect="1"/>
          </p:cNvPicPr>
          <p:nvPr>
            <p:ph idx="1"/>
          </p:nvPr>
        </p:nvPicPr>
        <p:blipFill>
          <a:blip r:embed="rId2"/>
          <a:stretch>
            <a:fillRect/>
          </a:stretch>
        </p:blipFill>
        <p:spPr>
          <a:xfrm>
            <a:off x="628651" y="1874520"/>
            <a:ext cx="7826124" cy="4487534"/>
          </a:xfrm>
          <a:prstGeom prst="rect">
            <a:avLst/>
          </a:prstGeom>
        </p:spPr>
      </p:pic>
    </p:spTree>
    <p:extLst>
      <p:ext uri="{BB962C8B-B14F-4D97-AF65-F5344CB8AC3E}">
        <p14:creationId xmlns:p14="http://schemas.microsoft.com/office/powerpoint/2010/main" val="2512244054"/>
      </p:ext>
    </p:extLst>
  </p:cSld>
  <p:clrMapOvr>
    <a:masterClrMapping/>
  </p:clrMapOvr>
  <mc:AlternateContent xmlns:mc="http://schemas.openxmlformats.org/markup-compatibility/2006">
    <mc:Choice xmlns:p14="http://schemas.microsoft.com/office/powerpoint/2010/main" Requires="p14">
      <p:transition spd="slow" p14:dur="2000" advTm="60103"/>
    </mc:Choice>
    <mc:Fallback>
      <p:transition spd="slow" advTm="60103"/>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9C46A212-E867-47C1-BA39-4D55DFB3E63A}"/>
              </a:ext>
            </a:extLst>
          </p:cNvPr>
          <p:cNvSpPr>
            <a:spLocks noGrp="1"/>
          </p:cNvSpPr>
          <p:nvPr>
            <p:ph type="title"/>
          </p:nvPr>
        </p:nvSpPr>
        <p:spPr/>
        <p:txBody>
          <a:bodyPr>
            <a:normAutofit fontScale="90000"/>
          </a:bodyPr>
          <a:lstStyle/>
          <a:p>
            <a:r>
              <a:rPr lang="en-US" dirty="0" err="1"/>
              <a:t>ctDNA</a:t>
            </a:r>
            <a:r>
              <a:rPr lang="en-US" dirty="0"/>
              <a:t> is present in </a:t>
            </a:r>
            <a:r>
              <a:rPr lang="en-US" b="1" dirty="0"/>
              <a:t>extremely low</a:t>
            </a:r>
            <a:r>
              <a:rPr lang="en-US" dirty="0"/>
              <a:t> quantities in early stage patients</a:t>
            </a:r>
          </a:p>
        </p:txBody>
      </p:sp>
      <p:sp>
        <p:nvSpPr>
          <p:cNvPr id="9" name="Content Placeholder 8">
            <a:extLst>
              <a:ext uri="{FF2B5EF4-FFF2-40B4-BE49-F238E27FC236}">
                <a16:creationId xmlns:a16="http://schemas.microsoft.com/office/drawing/2014/main" xmlns="" id="{1FED2B2F-7975-480F-8DDC-A7B98DE24E45}"/>
              </a:ext>
            </a:extLst>
          </p:cNvPr>
          <p:cNvSpPr>
            <a:spLocks noGrp="1"/>
          </p:cNvSpPr>
          <p:nvPr>
            <p:ph sz="half" idx="1"/>
          </p:nvPr>
        </p:nvSpPr>
        <p:spPr/>
        <p:txBody>
          <a:bodyPr>
            <a:normAutofit lnSpcReduction="10000"/>
          </a:bodyPr>
          <a:lstStyle/>
          <a:p>
            <a:r>
              <a:rPr lang="en-US" dirty="0"/>
              <a:t>66/221 (30%) PDAC patients contained detectable </a:t>
            </a:r>
            <a:r>
              <a:rPr lang="en-US" i="1" dirty="0"/>
              <a:t>KRAS</a:t>
            </a:r>
            <a:r>
              <a:rPr lang="en-US" dirty="0"/>
              <a:t> mutation</a:t>
            </a:r>
          </a:p>
          <a:p>
            <a:r>
              <a:rPr lang="en-US" dirty="0"/>
              <a:t>&lt; 2 molecules/mL in 15/66 (23%) patients</a:t>
            </a:r>
          </a:p>
          <a:p>
            <a:r>
              <a:rPr lang="en-US" dirty="0"/>
              <a:t>How can we improve sensitivity?</a:t>
            </a:r>
          </a:p>
          <a:p>
            <a:pPr lvl="1"/>
            <a:r>
              <a:rPr lang="en-US" dirty="0"/>
              <a:t>Combine </a:t>
            </a:r>
            <a:r>
              <a:rPr lang="en-US" dirty="0" err="1"/>
              <a:t>ctDNA</a:t>
            </a:r>
            <a:r>
              <a:rPr lang="en-US" dirty="0"/>
              <a:t> with protein markers (e.g. CA19-9, CA-125, etc.)</a:t>
            </a:r>
          </a:p>
        </p:txBody>
      </p:sp>
      <p:pic>
        <p:nvPicPr>
          <p:cNvPr id="11" name="Content Placeholder 10">
            <a:extLst>
              <a:ext uri="{FF2B5EF4-FFF2-40B4-BE49-F238E27FC236}">
                <a16:creationId xmlns:a16="http://schemas.microsoft.com/office/drawing/2014/main" xmlns="" id="{0D6F69EE-406D-4058-946B-7A9EB93E7E77}"/>
              </a:ext>
            </a:extLst>
          </p:cNvPr>
          <p:cNvPicPr>
            <a:picLocks noGrp="1" noChangeAspect="1"/>
          </p:cNvPicPr>
          <p:nvPr>
            <p:ph sz="half" idx="2"/>
          </p:nvPr>
        </p:nvPicPr>
        <p:blipFill>
          <a:blip r:embed="rId3"/>
          <a:stretch>
            <a:fillRect/>
          </a:stretch>
        </p:blipFill>
        <p:spPr>
          <a:xfrm>
            <a:off x="5561976" y="1825625"/>
            <a:ext cx="2020548" cy="4351338"/>
          </a:xfrm>
          <a:prstGeom prst="rect">
            <a:avLst/>
          </a:prstGeom>
        </p:spPr>
      </p:pic>
      <p:sp>
        <p:nvSpPr>
          <p:cNvPr id="12" name="TextBox 11">
            <a:extLst>
              <a:ext uri="{FF2B5EF4-FFF2-40B4-BE49-F238E27FC236}">
                <a16:creationId xmlns:a16="http://schemas.microsoft.com/office/drawing/2014/main" xmlns="" id="{8686C4E9-CFCC-444D-A092-796843E07F0D}"/>
              </a:ext>
            </a:extLst>
          </p:cNvPr>
          <p:cNvSpPr txBox="1"/>
          <p:nvPr/>
        </p:nvSpPr>
        <p:spPr>
          <a:xfrm>
            <a:off x="6572845" y="6398344"/>
            <a:ext cx="2050430" cy="292388"/>
          </a:xfrm>
          <a:prstGeom prst="rect">
            <a:avLst/>
          </a:prstGeom>
          <a:noFill/>
        </p:spPr>
        <p:txBody>
          <a:bodyPr wrap="square" rtlCol="0">
            <a:spAutoFit/>
          </a:bodyPr>
          <a:lstStyle/>
          <a:p>
            <a:r>
              <a:rPr lang="en-US" sz="1300" dirty="0"/>
              <a:t>Cohen, et al. </a:t>
            </a:r>
            <a:r>
              <a:rPr lang="en-US" sz="1300" i="1" dirty="0"/>
              <a:t>PNAS </a:t>
            </a:r>
            <a:r>
              <a:rPr lang="en-US" sz="1300" dirty="0"/>
              <a:t>(2017)   </a:t>
            </a:r>
          </a:p>
        </p:txBody>
      </p:sp>
    </p:spTree>
    <p:custDataLst>
      <p:tags r:id="rId1"/>
    </p:custDataLst>
    <p:extLst>
      <p:ext uri="{BB962C8B-B14F-4D97-AF65-F5344CB8AC3E}">
        <p14:creationId xmlns:p14="http://schemas.microsoft.com/office/powerpoint/2010/main" val="2916079798"/>
      </p:ext>
    </p:extLst>
  </p:cSld>
  <p:clrMapOvr>
    <a:masterClrMapping/>
  </p:clrMapOvr>
  <mc:AlternateContent xmlns:mc="http://schemas.openxmlformats.org/markup-compatibility/2006">
    <mc:Choice xmlns:p14="http://schemas.microsoft.com/office/powerpoint/2010/main" Requires="p14">
      <p:transition spd="slow" p14:dur="2000" advTm="92881"/>
    </mc:Choice>
    <mc:Fallback>
      <p:transition spd="slow" advTm="928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4E4380-C3B7-4CC6-B028-A3DDC7DEA312}"/>
              </a:ext>
            </a:extLst>
          </p:cNvPr>
          <p:cNvSpPr>
            <a:spLocks noGrp="1"/>
          </p:cNvSpPr>
          <p:nvPr>
            <p:ph type="title"/>
          </p:nvPr>
        </p:nvSpPr>
        <p:spPr/>
        <p:txBody>
          <a:bodyPr/>
          <a:lstStyle/>
          <a:p>
            <a:r>
              <a:rPr lang="en-US" dirty="0"/>
              <a:t>Putting it all together…</a:t>
            </a:r>
          </a:p>
        </p:txBody>
      </p:sp>
      <p:cxnSp>
        <p:nvCxnSpPr>
          <p:cNvPr id="5" name="Straight Arrow Connector 4">
            <a:extLst>
              <a:ext uri="{FF2B5EF4-FFF2-40B4-BE49-F238E27FC236}">
                <a16:creationId xmlns:a16="http://schemas.microsoft.com/office/drawing/2014/main" xmlns="" id="{9F89A69A-6112-4551-861A-A2710C8A3163}"/>
              </a:ext>
            </a:extLst>
          </p:cNvPr>
          <p:cNvCxnSpPr>
            <a:cxnSpLocks/>
          </p:cNvCxnSpPr>
          <p:nvPr/>
        </p:nvCxnSpPr>
        <p:spPr>
          <a:xfrm>
            <a:off x="1813560" y="5821680"/>
            <a:ext cx="65379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xmlns="" id="{B4644B17-E330-4884-B509-256C58FD54DF}"/>
              </a:ext>
            </a:extLst>
          </p:cNvPr>
          <p:cNvCxnSpPr>
            <a:cxnSpLocks/>
          </p:cNvCxnSpPr>
          <p:nvPr/>
        </p:nvCxnSpPr>
        <p:spPr>
          <a:xfrm flipV="1">
            <a:off x="1828800" y="1981200"/>
            <a:ext cx="0" cy="3840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E9E21FB8-A2BE-43BC-B2B7-AAC89A1966AD}"/>
              </a:ext>
            </a:extLst>
          </p:cNvPr>
          <p:cNvSpPr txBox="1"/>
          <p:nvPr/>
        </p:nvSpPr>
        <p:spPr>
          <a:xfrm>
            <a:off x="6934200" y="5928360"/>
            <a:ext cx="1192634" cy="369332"/>
          </a:xfrm>
          <a:prstGeom prst="rect">
            <a:avLst/>
          </a:prstGeom>
          <a:noFill/>
        </p:spPr>
        <p:txBody>
          <a:bodyPr wrap="none" rtlCol="0">
            <a:spAutoFit/>
          </a:bodyPr>
          <a:lstStyle/>
          <a:p>
            <a:r>
              <a:rPr lang="en-US" dirty="0"/>
              <a:t>Income ($)</a:t>
            </a:r>
          </a:p>
        </p:txBody>
      </p:sp>
      <p:sp>
        <p:nvSpPr>
          <p:cNvPr id="11" name="TextBox 10">
            <a:extLst>
              <a:ext uri="{FF2B5EF4-FFF2-40B4-BE49-F238E27FC236}">
                <a16:creationId xmlns:a16="http://schemas.microsoft.com/office/drawing/2014/main" xmlns="" id="{9C2ADF81-BDB8-41DF-BCB4-4C3FFF4B7FD7}"/>
              </a:ext>
            </a:extLst>
          </p:cNvPr>
          <p:cNvSpPr txBox="1"/>
          <p:nvPr/>
        </p:nvSpPr>
        <p:spPr>
          <a:xfrm>
            <a:off x="628650" y="2133600"/>
            <a:ext cx="826445" cy="369332"/>
          </a:xfrm>
          <a:prstGeom prst="rect">
            <a:avLst/>
          </a:prstGeom>
          <a:noFill/>
        </p:spPr>
        <p:txBody>
          <a:bodyPr wrap="none" rtlCol="0">
            <a:spAutoFit/>
          </a:bodyPr>
          <a:lstStyle/>
          <a:p>
            <a:r>
              <a:rPr lang="en-US" dirty="0"/>
              <a:t>Accept</a:t>
            </a:r>
          </a:p>
        </p:txBody>
      </p:sp>
      <p:sp>
        <p:nvSpPr>
          <p:cNvPr id="12" name="TextBox 11">
            <a:extLst>
              <a:ext uri="{FF2B5EF4-FFF2-40B4-BE49-F238E27FC236}">
                <a16:creationId xmlns:a16="http://schemas.microsoft.com/office/drawing/2014/main" xmlns="" id="{95ECBF80-0843-45DB-9DA4-244B9234953E}"/>
              </a:ext>
            </a:extLst>
          </p:cNvPr>
          <p:cNvSpPr txBox="1"/>
          <p:nvPr/>
        </p:nvSpPr>
        <p:spPr>
          <a:xfrm>
            <a:off x="792480" y="5640586"/>
            <a:ext cx="765722" cy="369332"/>
          </a:xfrm>
          <a:prstGeom prst="rect">
            <a:avLst/>
          </a:prstGeom>
          <a:noFill/>
        </p:spPr>
        <p:txBody>
          <a:bodyPr wrap="none" rtlCol="0">
            <a:spAutoFit/>
          </a:bodyPr>
          <a:lstStyle/>
          <a:p>
            <a:r>
              <a:rPr lang="en-US" dirty="0"/>
              <a:t>Reject</a:t>
            </a:r>
          </a:p>
        </p:txBody>
      </p:sp>
      <p:sp>
        <p:nvSpPr>
          <p:cNvPr id="13" name="Oval 12">
            <a:extLst>
              <a:ext uri="{FF2B5EF4-FFF2-40B4-BE49-F238E27FC236}">
                <a16:creationId xmlns:a16="http://schemas.microsoft.com/office/drawing/2014/main" xmlns="" id="{8B6322C5-5BF7-4007-9965-C1EBFFD73F9F}"/>
              </a:ext>
            </a:extLst>
          </p:cNvPr>
          <p:cNvSpPr/>
          <p:nvPr/>
        </p:nvSpPr>
        <p:spPr>
          <a:xfrm>
            <a:off x="2133600" y="5755369"/>
            <a:ext cx="182874" cy="1810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9E1D7105-C093-49AA-8327-9EF2DB57D25F}"/>
              </a:ext>
            </a:extLst>
          </p:cNvPr>
          <p:cNvSpPr/>
          <p:nvPr/>
        </p:nvSpPr>
        <p:spPr>
          <a:xfrm>
            <a:off x="2545080" y="5755369"/>
            <a:ext cx="182874" cy="1810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8CCDDD23-B0AC-4281-8D8E-9BAF58B6E3A1}"/>
              </a:ext>
            </a:extLst>
          </p:cNvPr>
          <p:cNvSpPr/>
          <p:nvPr/>
        </p:nvSpPr>
        <p:spPr>
          <a:xfrm>
            <a:off x="2880360" y="5755369"/>
            <a:ext cx="182874" cy="1810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BD7771BD-3F2D-43B8-BA56-DE44FD33E0A2}"/>
              </a:ext>
            </a:extLst>
          </p:cNvPr>
          <p:cNvSpPr/>
          <p:nvPr/>
        </p:nvSpPr>
        <p:spPr>
          <a:xfrm>
            <a:off x="3379484" y="5755369"/>
            <a:ext cx="182874" cy="1810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10150563-4B15-4763-8215-2EA1992A635F}"/>
              </a:ext>
            </a:extLst>
          </p:cNvPr>
          <p:cNvSpPr/>
          <p:nvPr/>
        </p:nvSpPr>
        <p:spPr>
          <a:xfrm>
            <a:off x="3842343" y="5755369"/>
            <a:ext cx="182874" cy="1810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BB03116C-58A7-4ED2-AF7A-E8681DD62E01}"/>
              </a:ext>
            </a:extLst>
          </p:cNvPr>
          <p:cNvSpPr/>
          <p:nvPr/>
        </p:nvSpPr>
        <p:spPr>
          <a:xfrm>
            <a:off x="4380015" y="5755369"/>
            <a:ext cx="182874" cy="1810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59D8C1F7-F5D0-46FE-B0F1-76D277260A1E}"/>
              </a:ext>
            </a:extLst>
          </p:cNvPr>
          <p:cNvSpPr/>
          <p:nvPr/>
        </p:nvSpPr>
        <p:spPr>
          <a:xfrm>
            <a:off x="4873082" y="5755369"/>
            <a:ext cx="182874" cy="1810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xmlns="" id="{6F704988-3B74-4C73-B246-ABBA428B4D7E}"/>
              </a:ext>
            </a:extLst>
          </p:cNvPr>
          <p:cNvSpPr/>
          <p:nvPr/>
        </p:nvSpPr>
        <p:spPr>
          <a:xfrm>
            <a:off x="4025587" y="2305932"/>
            <a:ext cx="182874" cy="1810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xmlns="" id="{96814805-CC47-4736-9867-7EBFD8A5A19B}"/>
              </a:ext>
            </a:extLst>
          </p:cNvPr>
          <p:cNvSpPr/>
          <p:nvPr/>
        </p:nvSpPr>
        <p:spPr>
          <a:xfrm>
            <a:off x="4615485" y="2305932"/>
            <a:ext cx="182874" cy="1810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EA16EB37-3AC1-4DBC-BA02-5016836FC264}"/>
              </a:ext>
            </a:extLst>
          </p:cNvPr>
          <p:cNvSpPr/>
          <p:nvPr/>
        </p:nvSpPr>
        <p:spPr>
          <a:xfrm>
            <a:off x="5207241" y="2305932"/>
            <a:ext cx="182874" cy="1810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xmlns="" id="{80E293AA-10FA-4390-B997-07CDC43B581D}"/>
              </a:ext>
            </a:extLst>
          </p:cNvPr>
          <p:cNvSpPr/>
          <p:nvPr/>
        </p:nvSpPr>
        <p:spPr>
          <a:xfrm>
            <a:off x="5851329" y="2305932"/>
            <a:ext cx="182874" cy="1810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xmlns="" id="{369B3849-4ABF-49E9-9C56-AB3B3DAC5D3E}"/>
              </a:ext>
            </a:extLst>
          </p:cNvPr>
          <p:cNvSpPr/>
          <p:nvPr/>
        </p:nvSpPr>
        <p:spPr>
          <a:xfrm>
            <a:off x="6737936" y="2305932"/>
            <a:ext cx="182874" cy="1810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xmlns="" id="{2F3BF919-C88C-4762-BBB3-2EB1CE69AACA}"/>
              </a:ext>
            </a:extLst>
          </p:cNvPr>
          <p:cNvSpPr/>
          <p:nvPr/>
        </p:nvSpPr>
        <p:spPr>
          <a:xfrm>
            <a:off x="7532086" y="2305932"/>
            <a:ext cx="182874" cy="1810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xmlns="" id="{5E6202A7-3D38-4CB2-9830-911123448615}"/>
              </a:ext>
            </a:extLst>
          </p:cNvPr>
          <p:cNvSpPr/>
          <p:nvPr/>
        </p:nvSpPr>
        <p:spPr>
          <a:xfrm>
            <a:off x="8103213" y="2305932"/>
            <a:ext cx="182874" cy="1810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xmlns="" id="{1EC99AFC-72F1-4C43-8EBF-01AB1395C06F}"/>
              </a:ext>
            </a:extLst>
          </p:cNvPr>
          <p:cNvSpPr/>
          <p:nvPr/>
        </p:nvSpPr>
        <p:spPr>
          <a:xfrm>
            <a:off x="2163336" y="2388383"/>
            <a:ext cx="6411952" cy="3433289"/>
          </a:xfrm>
          <a:custGeom>
            <a:avLst/>
            <a:gdLst>
              <a:gd name="connsiteX0" fmla="*/ 6367347 w 6367347"/>
              <a:gd name="connsiteY0" fmla="*/ 107086 h 1837483"/>
              <a:gd name="connsiteX1" fmla="*/ 3490332 w 6367347"/>
              <a:gd name="connsiteY1" fmla="*/ 151691 h 1837483"/>
              <a:gd name="connsiteX2" fmla="*/ 2631688 w 6367347"/>
              <a:gd name="connsiteY2" fmla="*/ 1567896 h 1837483"/>
              <a:gd name="connsiteX3" fmla="*/ 0 w 6367347"/>
              <a:gd name="connsiteY3" fmla="*/ 1835525 h 1837483"/>
              <a:gd name="connsiteX0" fmla="*/ 6367347 w 6367347"/>
              <a:gd name="connsiteY0" fmla="*/ 70085 h 1890803"/>
              <a:gd name="connsiteX1" fmla="*/ 3490332 w 6367347"/>
              <a:gd name="connsiteY1" fmla="*/ 205011 h 1890803"/>
              <a:gd name="connsiteX2" fmla="*/ 2631688 w 6367347"/>
              <a:gd name="connsiteY2" fmla="*/ 1621216 h 1890803"/>
              <a:gd name="connsiteX3" fmla="*/ 0 w 6367347"/>
              <a:gd name="connsiteY3" fmla="*/ 1888845 h 1890803"/>
              <a:gd name="connsiteX0" fmla="*/ 6367347 w 6367347"/>
              <a:gd name="connsiteY0" fmla="*/ 35405 h 1856123"/>
              <a:gd name="connsiteX1" fmla="*/ 3490332 w 6367347"/>
              <a:gd name="connsiteY1" fmla="*/ 170331 h 1856123"/>
              <a:gd name="connsiteX2" fmla="*/ 2631688 w 6367347"/>
              <a:gd name="connsiteY2" fmla="*/ 1586536 h 1856123"/>
              <a:gd name="connsiteX3" fmla="*/ 0 w 6367347"/>
              <a:gd name="connsiteY3" fmla="*/ 1854165 h 1856123"/>
              <a:gd name="connsiteX0" fmla="*/ 6266986 w 6266986"/>
              <a:gd name="connsiteY0" fmla="*/ 63782 h 1824285"/>
              <a:gd name="connsiteX1" fmla="*/ 3490332 w 6266986"/>
              <a:gd name="connsiteY1" fmla="*/ 138493 h 1824285"/>
              <a:gd name="connsiteX2" fmla="*/ 2631688 w 6266986"/>
              <a:gd name="connsiteY2" fmla="*/ 1554698 h 1824285"/>
              <a:gd name="connsiteX3" fmla="*/ 0 w 6266986"/>
              <a:gd name="connsiteY3" fmla="*/ 1822327 h 1824285"/>
              <a:gd name="connsiteX0" fmla="*/ 6266986 w 6266986"/>
              <a:gd name="connsiteY0" fmla="*/ 51181 h 1811684"/>
              <a:gd name="connsiteX1" fmla="*/ 3490332 w 6266986"/>
              <a:gd name="connsiteY1" fmla="*/ 125892 h 1811684"/>
              <a:gd name="connsiteX2" fmla="*/ 2631688 w 6266986"/>
              <a:gd name="connsiteY2" fmla="*/ 1542097 h 1811684"/>
              <a:gd name="connsiteX3" fmla="*/ 0 w 6266986"/>
              <a:gd name="connsiteY3" fmla="*/ 1809726 h 1811684"/>
              <a:gd name="connsiteX0" fmla="*/ 6266986 w 6266986"/>
              <a:gd name="connsiteY0" fmla="*/ 0 h 1759613"/>
              <a:gd name="connsiteX1" fmla="*/ 3323064 w 6266986"/>
              <a:gd name="connsiteY1" fmla="*/ 207183 h 1759613"/>
              <a:gd name="connsiteX2" fmla="*/ 2631688 w 6266986"/>
              <a:gd name="connsiteY2" fmla="*/ 1490916 h 1759613"/>
              <a:gd name="connsiteX3" fmla="*/ 0 w 6266986"/>
              <a:gd name="connsiteY3" fmla="*/ 1758545 h 1759613"/>
              <a:gd name="connsiteX0" fmla="*/ 6266986 w 6266986"/>
              <a:gd name="connsiteY0" fmla="*/ 0 h 1771595"/>
              <a:gd name="connsiteX1" fmla="*/ 3323064 w 6266986"/>
              <a:gd name="connsiteY1" fmla="*/ 207183 h 1771595"/>
              <a:gd name="connsiteX2" fmla="*/ 2653990 w 6266986"/>
              <a:gd name="connsiteY2" fmla="*/ 1575216 h 1771595"/>
              <a:gd name="connsiteX3" fmla="*/ 0 w 6266986"/>
              <a:gd name="connsiteY3" fmla="*/ 1758545 h 1771595"/>
              <a:gd name="connsiteX0" fmla="*/ 6411952 w 6411952"/>
              <a:gd name="connsiteY0" fmla="*/ 0 h 1810849"/>
              <a:gd name="connsiteX1" fmla="*/ 3468030 w 6411952"/>
              <a:gd name="connsiteY1" fmla="*/ 207183 h 1810849"/>
              <a:gd name="connsiteX2" fmla="*/ 2798956 w 6411952"/>
              <a:gd name="connsiteY2" fmla="*/ 1575216 h 1810849"/>
              <a:gd name="connsiteX3" fmla="*/ 0 w 6411952"/>
              <a:gd name="connsiteY3" fmla="*/ 1806717 h 1810849"/>
            </a:gdLst>
            <a:ahLst/>
            <a:cxnLst>
              <a:cxn ang="0">
                <a:pos x="connsiteX0" y="connsiteY0"/>
              </a:cxn>
              <a:cxn ang="0">
                <a:pos x="connsiteX1" y="connsiteY1"/>
              </a:cxn>
              <a:cxn ang="0">
                <a:pos x="connsiteX2" y="connsiteY2"/>
              </a:cxn>
              <a:cxn ang="0">
                <a:pos x="connsiteX3" y="connsiteY3"/>
              </a:cxn>
            </a:cxnLst>
            <a:rect l="l" t="t" r="r" b="b"/>
            <a:pathLst>
              <a:path w="6411952" h="1810849">
                <a:moveTo>
                  <a:pt x="6411952" y="0"/>
                </a:moveTo>
                <a:cubicBezTo>
                  <a:pt x="5039422" y="27018"/>
                  <a:pt x="4070196" y="-55353"/>
                  <a:pt x="3468030" y="207183"/>
                </a:cubicBezTo>
                <a:cubicBezTo>
                  <a:pt x="2865864" y="469719"/>
                  <a:pt x="3376961" y="1308627"/>
                  <a:pt x="2798956" y="1575216"/>
                </a:cubicBezTo>
                <a:cubicBezTo>
                  <a:pt x="2220951" y="1841805"/>
                  <a:pt x="1024983" y="1813222"/>
                  <a:pt x="0" y="1806717"/>
                </a:cubicBezTo>
              </a:path>
            </a:pathLst>
          </a:cu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p>
        </p:txBody>
      </p:sp>
      <p:cxnSp>
        <p:nvCxnSpPr>
          <p:cNvPr id="29" name="Straight Arrow Connector 28">
            <a:extLst>
              <a:ext uri="{FF2B5EF4-FFF2-40B4-BE49-F238E27FC236}">
                <a16:creationId xmlns:a16="http://schemas.microsoft.com/office/drawing/2014/main" xmlns="" id="{DB33BC23-21D2-49C1-BD65-9C86D05EC31E}"/>
              </a:ext>
            </a:extLst>
          </p:cNvPr>
          <p:cNvCxnSpPr/>
          <p:nvPr/>
        </p:nvCxnSpPr>
        <p:spPr>
          <a:xfrm flipH="1" flipV="1">
            <a:off x="5542156" y="3429000"/>
            <a:ext cx="613317" cy="3624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xmlns="" id="{66DE84C5-33E4-4654-88EC-56A3C32DCF73}"/>
              </a:ext>
            </a:extLst>
          </p:cNvPr>
          <p:cNvSpPr txBox="1"/>
          <p:nvPr/>
        </p:nvSpPr>
        <p:spPr>
          <a:xfrm>
            <a:off x="6155473" y="3723691"/>
            <a:ext cx="1719381" cy="369332"/>
          </a:xfrm>
          <a:prstGeom prst="rect">
            <a:avLst/>
          </a:prstGeom>
          <a:noFill/>
        </p:spPr>
        <p:txBody>
          <a:bodyPr wrap="none" rtlCol="0">
            <a:spAutoFit/>
          </a:bodyPr>
          <a:lstStyle/>
          <a:p>
            <a:r>
              <a:rPr lang="en-US" dirty="0"/>
              <a:t>Logistic function</a:t>
            </a:r>
          </a:p>
        </p:txBody>
      </p:sp>
    </p:spTree>
    <p:extLst>
      <p:ext uri="{BB962C8B-B14F-4D97-AF65-F5344CB8AC3E}">
        <p14:creationId xmlns:p14="http://schemas.microsoft.com/office/powerpoint/2010/main" val="11062544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title"/>
          </p:nvPr>
        </p:nvSpPr>
        <p:spPr>
          <a:xfrm>
            <a:off x="654050" y="317500"/>
            <a:ext cx="7772400" cy="1143000"/>
          </a:xfrm>
        </p:spPr>
        <p:txBody>
          <a:bodyPr>
            <a:normAutofit fontScale="90000"/>
          </a:bodyPr>
          <a:lstStyle/>
          <a:p>
            <a:r>
              <a:rPr lang="en-US" sz="7200" dirty="0">
                <a:cs typeface="Times New Roman" pitchFamily="18" charset="0"/>
              </a:rPr>
              <a:t>Digital </a:t>
            </a:r>
            <a:r>
              <a:rPr lang="en-US" sz="7200" dirty="0" smtClean="0">
                <a:cs typeface="Times New Roman" pitchFamily="18" charset="0"/>
              </a:rPr>
              <a:t>Genomics</a:t>
            </a:r>
            <a:r>
              <a:rPr lang="en-US" sz="4800" dirty="0" smtClean="0">
                <a:cs typeface="Times New Roman" pitchFamily="18" charset="0"/>
              </a:rPr>
              <a:t> </a:t>
            </a:r>
            <a:endParaRPr lang="en-US" sz="4800" dirty="0">
              <a:cs typeface="Times New Roman" pitchFamily="18" charset="0"/>
            </a:endParaRPr>
          </a:p>
        </p:txBody>
      </p:sp>
      <p:sp>
        <p:nvSpPr>
          <p:cNvPr id="70660" name="Rectangle 4"/>
          <p:cNvSpPr>
            <a:spLocks noGrp="1" noChangeArrowheads="1"/>
          </p:cNvSpPr>
          <p:nvPr>
            <p:ph idx="1"/>
          </p:nvPr>
        </p:nvSpPr>
        <p:spPr>
          <a:xfrm>
            <a:off x="381000" y="1600200"/>
            <a:ext cx="8305800" cy="4100512"/>
          </a:xfrm>
        </p:spPr>
        <p:txBody>
          <a:bodyPr/>
          <a:lstStyle/>
          <a:p>
            <a:pPr marL="609600" indent="-609600" algn="ctr">
              <a:buFontTx/>
              <a:buNone/>
            </a:pPr>
            <a:r>
              <a:rPr lang="en-US" sz="5400" dirty="0">
                <a:cs typeface="Times New Roman" pitchFamily="18" charset="0"/>
              </a:rPr>
              <a:t> Assessment of </a:t>
            </a:r>
            <a:r>
              <a:rPr lang="en-US" sz="5400" dirty="0" smtClean="0">
                <a:cs typeface="Times New Roman" pitchFamily="18" charset="0"/>
              </a:rPr>
              <a:t>biologically significant  variations in nucleic acid by assessing individual molecules.</a:t>
            </a:r>
            <a:endParaRPr lang="en-US" sz="5400" dirty="0">
              <a:cs typeface="Times New Roman" pitchFamily="18" charset="0"/>
            </a:endParaRPr>
          </a:p>
        </p:txBody>
      </p:sp>
    </p:spTree>
    <p:extLst>
      <p:ext uri="{BB962C8B-B14F-4D97-AF65-F5344CB8AC3E}">
        <p14:creationId xmlns:p14="http://schemas.microsoft.com/office/powerpoint/2010/main" val="1922384572"/>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FE24B4F-60B9-42A7-AAA9-AEC4F671BFE1}"/>
              </a:ext>
            </a:extLst>
          </p:cNvPr>
          <p:cNvSpPr>
            <a:spLocks noGrp="1"/>
          </p:cNvSpPr>
          <p:nvPr>
            <p:ph type="title"/>
          </p:nvPr>
        </p:nvSpPr>
        <p:spPr/>
        <p:txBody>
          <a:bodyPr/>
          <a:lstStyle/>
          <a:p>
            <a:r>
              <a:rPr lang="en-US" dirty="0"/>
              <a:t>Logistic Regression</a:t>
            </a:r>
          </a:p>
        </p:txBody>
      </p:sp>
      <p:pic>
        <p:nvPicPr>
          <p:cNvPr id="1026" name="Picture 2" descr="https://upload.wikimedia.org/wikipedia/commons/thumb/8/88/Logistic-curve.svg/600px-Logistic-curve.svg.png">
            <a:extLst>
              <a:ext uri="{FF2B5EF4-FFF2-40B4-BE49-F238E27FC236}">
                <a16:creationId xmlns:a16="http://schemas.microsoft.com/office/drawing/2014/main" xmlns="" id="{030284D3-0651-45A1-A340-5CC8355A0C9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29150" y="2705894"/>
            <a:ext cx="3886200" cy="2590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FA337C67-EB8D-4E2D-80BE-F96458CD38F9}"/>
                  </a:ext>
                </a:extLst>
              </p:cNvPr>
              <p:cNvSpPr txBox="1"/>
              <p:nvPr/>
            </p:nvSpPr>
            <p:spPr>
              <a:xfrm>
                <a:off x="1143581" y="2354682"/>
                <a:ext cx="2437270" cy="5570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𝜎</m:t>
                      </m:r>
                      <m:d>
                        <m:dPr>
                          <m:ctrlPr>
                            <a:rPr lang="en-US" b="0" i="1" smtClean="0">
                              <a:latin typeface="Cambria Math"/>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m:t>
                      </m:r>
                      <m:f>
                        <m:fPr>
                          <m:ctrlPr>
                            <a:rPr lang="en-US" b="0" i="1" smtClean="0">
                              <a:latin typeface="Cambria Math"/>
                              <a:ea typeface="Cambria Math" panose="02040503050406030204" pitchFamily="18" charset="0"/>
                            </a:rPr>
                          </m:ctrlPr>
                        </m:fPr>
                        <m:num>
                          <m:sSup>
                            <m:sSupPr>
                              <m:ctrlPr>
                                <a:rPr lang="en-US" b="0" i="1" smtClean="0">
                                  <a:latin typeface="Cambria Math"/>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𝑡</m:t>
                              </m:r>
                            </m:sup>
                          </m:sSup>
                        </m:num>
                        <m:den>
                          <m:sSup>
                            <m:sSupPr>
                              <m:ctrlPr>
                                <a:rPr lang="en-US" b="0" i="1" smtClean="0">
                                  <a:latin typeface="Cambria Math"/>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𝑡</m:t>
                              </m:r>
                            </m:sup>
                          </m:sSup>
                          <m:r>
                            <a:rPr lang="en-US" b="0" i="1" smtClean="0">
                              <a:latin typeface="Cambria Math" panose="02040503050406030204" pitchFamily="18" charset="0"/>
                              <a:ea typeface="Cambria Math" panose="02040503050406030204" pitchFamily="18" charset="0"/>
                            </a:rPr>
                            <m:t>+1</m:t>
                          </m:r>
                        </m:den>
                      </m:f>
                      <m:r>
                        <a:rPr lang="en-US" i="1" smtClean="0">
                          <a:latin typeface="Cambria Math" panose="02040503050406030204" pitchFamily="18" charset="0"/>
                        </a:rPr>
                        <m:t>=</m:t>
                      </m:r>
                      <m:f>
                        <m:fPr>
                          <m:ctrlPr>
                            <a:rPr lang="en-US" i="1" smtClean="0">
                              <a:latin typeface="Cambria Math"/>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p>
                            <m:sSupPr>
                              <m:ctrlPr>
                                <a:rPr lang="en-US" b="0" i="1" smtClean="0">
                                  <a:latin typeface="Cambria Math"/>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𝑡</m:t>
                              </m:r>
                            </m:sup>
                          </m:sSup>
                        </m:den>
                      </m:f>
                    </m:oMath>
                  </m:oMathPara>
                </a14:m>
                <a:endParaRPr lang="en-US" dirty="0"/>
              </a:p>
            </p:txBody>
          </p:sp>
        </mc:Choice>
        <mc:Fallback xmlns="">
          <p:sp>
            <p:nvSpPr>
              <p:cNvPr id="13" name="TextBox 12">
                <a:extLst>
                  <a:ext uri="{FF2B5EF4-FFF2-40B4-BE49-F238E27FC236}">
                    <a16:creationId xmlns:a16="http://schemas.microsoft.com/office/drawing/2014/main" id="{FA337C67-EB8D-4E2D-80BE-F96458CD38F9}"/>
                  </a:ext>
                </a:extLst>
              </p:cNvPr>
              <p:cNvSpPr txBox="1">
                <a:spLocks noRot="1" noChangeAspect="1" noMove="1" noResize="1" noEditPoints="1" noAdjustHandles="1" noChangeArrowheads="1" noChangeShapeType="1" noTextEdit="1"/>
              </p:cNvSpPr>
              <p:nvPr/>
            </p:nvSpPr>
            <p:spPr>
              <a:xfrm>
                <a:off x="1143581" y="2354682"/>
                <a:ext cx="2437270" cy="55701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xmlns="" id="{B6F5744E-3BE2-4E2E-8F4E-5314A7245FB3}"/>
                  </a:ext>
                </a:extLst>
              </p:cNvPr>
              <p:cNvSpPr txBox="1"/>
              <p:nvPr/>
            </p:nvSpPr>
            <p:spPr>
              <a:xfrm>
                <a:off x="1487169" y="3340666"/>
                <a:ext cx="1750094" cy="7562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 </m:t>
                      </m:r>
                      <m:sSub>
                        <m:sSubPr>
                          <m:ctrlPr>
                            <a:rPr lang="en-US" b="0" i="1" smtClean="0">
                              <a:latin typeface="Cambria Math"/>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m:t>
                      </m:r>
                      <m:nary>
                        <m:naryPr>
                          <m:chr m:val="∑"/>
                          <m:ctrlPr>
                            <a:rPr lang="en-US" b="0" i="1" smtClean="0">
                              <a:latin typeface="Cambria Math"/>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𝑚</m:t>
                          </m:r>
                        </m:sup>
                        <m:e>
                          <m:sSub>
                            <m:sSubPr>
                              <m:ctrlPr>
                                <a:rPr lang="en-US" b="0" i="1" smtClean="0">
                                  <a:latin typeface="Cambria Math"/>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𝑖</m:t>
                              </m:r>
                            </m:sub>
                          </m:sSub>
                          <m:sSub>
                            <m:sSubPr>
                              <m:ctrlPr>
                                <a:rPr lang="en-US" b="0" i="1" smtClean="0">
                                  <a:latin typeface="Cambria Math"/>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nary>
                    </m:oMath>
                  </m:oMathPara>
                </a14:m>
                <a:endParaRPr lang="en-US" dirty="0"/>
              </a:p>
            </p:txBody>
          </p:sp>
        </mc:Choice>
        <mc:Fallback xmlns="">
          <p:sp>
            <p:nvSpPr>
              <p:cNvPr id="15" name="TextBox 14">
                <a:extLst>
                  <a:ext uri="{FF2B5EF4-FFF2-40B4-BE49-F238E27FC236}">
                    <a16:creationId xmlns:a16="http://schemas.microsoft.com/office/drawing/2014/main" id="{B6F5744E-3BE2-4E2E-8F4E-5314A7245FB3}"/>
                  </a:ext>
                </a:extLst>
              </p:cNvPr>
              <p:cNvSpPr txBox="1">
                <a:spLocks noRot="1" noChangeAspect="1" noMove="1" noResize="1" noEditPoints="1" noAdjustHandles="1" noChangeArrowheads="1" noChangeShapeType="1" noTextEdit="1"/>
              </p:cNvSpPr>
              <p:nvPr/>
            </p:nvSpPr>
            <p:spPr>
              <a:xfrm>
                <a:off x="1487169" y="3340666"/>
                <a:ext cx="1750094" cy="75623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1B87F2D6-77AC-41DD-9171-0D721A2EC033}"/>
                  </a:ext>
                </a:extLst>
              </p:cNvPr>
              <p:cNvSpPr txBox="1"/>
              <p:nvPr/>
            </p:nvSpPr>
            <p:spPr>
              <a:xfrm>
                <a:off x="1024189" y="4458493"/>
                <a:ext cx="2676054" cy="5748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d>
                        <m:dPr>
                          <m:ctrlPr>
                            <a:rPr lang="en-US" b="0" i="1" smtClean="0">
                              <a:latin typeface="Cambria Math"/>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
                        <m:fPr>
                          <m:ctrlPr>
                            <a:rPr lang="en-US" i="1">
                              <a:latin typeface="Cambria Math"/>
                            </a:rPr>
                          </m:ctrlPr>
                        </m:fPr>
                        <m:num>
                          <m:r>
                            <a:rPr lang="en-US" i="1">
                              <a:latin typeface="Cambria Math" panose="02040503050406030204" pitchFamily="18" charset="0"/>
                            </a:rPr>
                            <m:t>1</m:t>
                          </m:r>
                        </m:num>
                        <m:den>
                          <m:r>
                            <a:rPr lang="en-US" i="1">
                              <a:latin typeface="Cambria Math" panose="02040503050406030204" pitchFamily="18" charset="0"/>
                            </a:rPr>
                            <m:t>1+</m:t>
                          </m:r>
                          <m:sSup>
                            <m:sSupPr>
                              <m:ctrlPr>
                                <a:rPr lang="en-US" i="1">
                                  <a:latin typeface="Cambria Math"/>
                                </a:rPr>
                              </m:ctrlPr>
                            </m:sSupPr>
                            <m:e>
                              <m:r>
                                <a:rPr lang="en-US" i="1">
                                  <a:latin typeface="Cambria Math" panose="02040503050406030204" pitchFamily="18" charset="0"/>
                                </a:rPr>
                                <m:t>𝑒</m:t>
                              </m:r>
                            </m:e>
                            <m:sup>
                              <m:r>
                                <a:rPr lang="en-US" i="1">
                                  <a:latin typeface="Cambria Math" panose="02040503050406030204" pitchFamily="18" charset="0"/>
                                </a:rPr>
                                <m:t>−</m:t>
                              </m:r>
                              <m:d>
                                <m:dPr>
                                  <m:ctrlPr>
                                    <a:rPr lang="en-US" i="1" smtClean="0">
                                      <a:latin typeface="Cambria Math"/>
                                    </a:rPr>
                                  </m:ctrlPr>
                                </m:dPr>
                                <m:e>
                                  <m:sSub>
                                    <m:sSubPr>
                                      <m:ctrlPr>
                                        <a:rPr lang="en-US" i="1">
                                          <a:latin typeface="Cambria Math"/>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0</m:t>
                                      </m:r>
                                    </m:sub>
                                  </m:sSub>
                                  <m:r>
                                    <a:rPr lang="en-US" i="1">
                                      <a:latin typeface="Cambria Math" panose="02040503050406030204" pitchFamily="18" charset="0"/>
                                    </a:rPr>
                                    <m:t>+</m:t>
                                  </m:r>
                                  <m:nary>
                                    <m:naryPr>
                                      <m:chr m:val="∑"/>
                                      <m:ctrlPr>
                                        <a:rPr lang="en-US" i="1">
                                          <a:latin typeface="Cambria Math"/>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𝑚</m:t>
                                      </m:r>
                                    </m:sup>
                                    <m:e>
                                      <m:sSub>
                                        <m:sSubPr>
                                          <m:ctrlPr>
                                            <a:rPr lang="en-US" i="1">
                                              <a:latin typeface="Cambria Math"/>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𝑖</m:t>
                                          </m:r>
                                        </m:sub>
                                      </m:sSub>
                                      <m:sSub>
                                        <m:sSubPr>
                                          <m:ctrlPr>
                                            <a:rPr lang="en-US" i="1">
                                              <a:latin typeface="Cambria Math"/>
                                            </a:rPr>
                                          </m:ctrlPr>
                                        </m:sSubPr>
                                        <m:e>
                                          <m:r>
                                            <a:rPr lang="en-US" i="1">
                                              <a:latin typeface="Cambria Math" panose="02040503050406030204" pitchFamily="18" charset="0"/>
                                            </a:rPr>
                                            <m:t>𝑥</m:t>
                                          </m:r>
                                        </m:e>
                                        <m:sub>
                                          <m:r>
                                            <a:rPr lang="en-US" i="1">
                                              <a:latin typeface="Cambria Math" panose="02040503050406030204" pitchFamily="18" charset="0"/>
                                            </a:rPr>
                                            <m:t>𝑖</m:t>
                                          </m:r>
                                        </m:sub>
                                      </m:sSub>
                                    </m:e>
                                  </m:nary>
                                </m:e>
                              </m:d>
                            </m:sup>
                          </m:sSup>
                        </m:den>
                      </m:f>
                    </m:oMath>
                  </m:oMathPara>
                </a14:m>
                <a:endParaRPr lang="en-US" dirty="0"/>
              </a:p>
            </p:txBody>
          </p:sp>
        </mc:Choice>
        <mc:Fallback xmlns="">
          <p:sp>
            <p:nvSpPr>
              <p:cNvPr id="16" name="TextBox 15">
                <a:extLst>
                  <a:ext uri="{FF2B5EF4-FFF2-40B4-BE49-F238E27FC236}">
                    <a16:creationId xmlns:a16="http://schemas.microsoft.com/office/drawing/2014/main" id="{1B87F2D6-77AC-41DD-9171-0D721A2EC033}"/>
                  </a:ext>
                </a:extLst>
              </p:cNvPr>
              <p:cNvSpPr txBox="1">
                <a:spLocks noRot="1" noChangeAspect="1" noMove="1" noResize="1" noEditPoints="1" noAdjustHandles="1" noChangeArrowheads="1" noChangeShapeType="1" noTextEdit="1"/>
              </p:cNvSpPr>
              <p:nvPr/>
            </p:nvSpPr>
            <p:spPr>
              <a:xfrm>
                <a:off x="1024189" y="4458493"/>
                <a:ext cx="2676054" cy="574837"/>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912111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xmlns="" id="{0B96697F-3E6E-4070-A4CF-F1999AAF31AC}"/>
              </a:ext>
            </a:extLst>
          </p:cNvPr>
          <p:cNvSpPr>
            <a:spLocks noGrp="1"/>
          </p:cNvSpPr>
          <p:nvPr>
            <p:ph type="title"/>
          </p:nvPr>
        </p:nvSpPr>
        <p:spPr/>
        <p:txBody>
          <a:bodyPr/>
          <a:lstStyle/>
          <a:p>
            <a:r>
              <a:rPr lang="en-US" dirty="0"/>
              <a:t>Theoretical sensitivity</a:t>
            </a:r>
          </a:p>
        </p:txBody>
      </p:sp>
      <p:sp>
        <p:nvSpPr>
          <p:cNvPr id="3" name="Content Placeholder 2">
            <a:extLst>
              <a:ext uri="{FF2B5EF4-FFF2-40B4-BE49-F238E27FC236}">
                <a16:creationId xmlns:a16="http://schemas.microsoft.com/office/drawing/2014/main" xmlns="" id="{E02F6D65-FDB6-48A0-9A02-1DBAC6990820}"/>
              </a:ext>
            </a:extLst>
          </p:cNvPr>
          <p:cNvSpPr>
            <a:spLocks noGrp="1"/>
          </p:cNvSpPr>
          <p:nvPr>
            <p:ph idx="1"/>
          </p:nvPr>
        </p:nvSpPr>
        <p:spPr/>
        <p:txBody>
          <a:bodyPr/>
          <a:lstStyle/>
          <a:p>
            <a:r>
              <a:rPr lang="en-US" dirty="0"/>
              <a:t>Assume n = 10 ng DNA = 3,080 </a:t>
            </a:r>
            <a:r>
              <a:rPr lang="en-US" dirty="0" err="1"/>
              <a:t>hGEs</a:t>
            </a:r>
            <a:endParaRPr lang="en-US" dirty="0"/>
          </a:p>
          <a:p>
            <a:r>
              <a:rPr lang="en-US" dirty="0"/>
              <a:t>Let m = # observed DNA molecules containing a </a:t>
            </a:r>
            <a:r>
              <a:rPr lang="en-US" i="1" dirty="0"/>
              <a:t>particular</a:t>
            </a:r>
            <a:r>
              <a:rPr lang="en-US" dirty="0"/>
              <a:t> mutation</a:t>
            </a:r>
          </a:p>
          <a:p>
            <a:r>
              <a:rPr lang="en-US" dirty="0"/>
              <a:t>Let d = </a:t>
            </a:r>
            <a:r>
              <a:rPr lang="en-US" dirty="0" err="1"/>
              <a:t>ctDNA</a:t>
            </a:r>
            <a:r>
              <a:rPr lang="en-US" dirty="0"/>
              <a:t> fraction/limit of detection</a:t>
            </a:r>
          </a:p>
          <a:p>
            <a:endParaRPr lang="en-US" dirty="0"/>
          </a:p>
          <a:p>
            <a:endParaRPr lang="en-US" dirty="0"/>
          </a:p>
          <a:p>
            <a:endParaRPr lang="en-US" dirty="0"/>
          </a:p>
          <a:p>
            <a:r>
              <a:rPr lang="en-US" dirty="0"/>
              <a:t>But if have k mutations, then:</a:t>
            </a:r>
          </a:p>
          <a:p>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51C49DAA-0639-480B-B20B-2B3E701E10E0}"/>
                  </a:ext>
                </a:extLst>
              </p:cNvPr>
              <p:cNvSpPr txBox="1"/>
              <p:nvPr/>
            </p:nvSpPr>
            <p:spPr>
              <a:xfrm>
                <a:off x="3590692" y="3910117"/>
                <a:ext cx="1582934" cy="553998"/>
              </a:xfrm>
              <a:prstGeom prst="rect">
                <a:avLst/>
              </a:prstGeom>
              <a:noFill/>
            </p:spPr>
            <p:txBody>
              <a:bodyPr wrap="none" lIns="0" tIns="0" rIns="0" bIns="0" rtlCol="0">
                <a:spAutoFit/>
              </a:bodyPr>
              <a:lstStyle/>
              <a:p>
                <a:r>
                  <a:rPr lang="en-US" b="0" dirty="0"/>
                  <a:t>m</a:t>
                </a:r>
                <a14:m>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𝑃𝑜𝑖𝑠𝑠𝑜𝑛</m:t>
                    </m:r>
                    <m:d>
                      <m:dPr>
                        <m:ctrlPr>
                          <a:rPr lang="en-US" b="0" i="1" smtClean="0">
                            <a:latin typeface="Cambria Math"/>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𝜆</m:t>
                        </m:r>
                      </m:e>
                    </m:d>
                  </m:oMath>
                </a14:m>
                <a:endParaRPr lang="en-US" b="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oMath>
                  </m:oMathPara>
                </a14:m>
                <a:endParaRPr lang="en-US" dirty="0"/>
              </a:p>
            </p:txBody>
          </p:sp>
        </mc:Choice>
        <mc:Fallback xmlns="">
          <p:sp>
            <p:nvSpPr>
              <p:cNvPr id="4" name="TextBox 3">
                <a:extLst>
                  <a:ext uri="{FF2B5EF4-FFF2-40B4-BE49-F238E27FC236}">
                    <a16:creationId xmlns:a16="http://schemas.microsoft.com/office/drawing/2014/main" id="{51C49DAA-0639-480B-B20B-2B3E701E10E0}"/>
                  </a:ext>
                </a:extLst>
              </p:cNvPr>
              <p:cNvSpPr txBox="1">
                <a:spLocks noRot="1" noChangeAspect="1" noMove="1" noResize="1" noEditPoints="1" noAdjustHandles="1" noChangeArrowheads="1" noChangeShapeType="1" noTextEdit="1"/>
              </p:cNvSpPr>
              <p:nvPr/>
            </p:nvSpPr>
            <p:spPr>
              <a:xfrm>
                <a:off x="3590692" y="3910117"/>
                <a:ext cx="1582934" cy="553998"/>
              </a:xfrm>
              <a:prstGeom prst="rect">
                <a:avLst/>
              </a:prstGeom>
              <a:blipFill>
                <a:blip r:embed="rId2"/>
                <a:stretch>
                  <a:fillRect l="-8846" t="-14286" b="-32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194A7525-A067-47D7-AE3E-6C1A917B25C7}"/>
                  </a:ext>
                </a:extLst>
              </p:cNvPr>
              <p:cNvSpPr txBox="1"/>
              <p:nvPr/>
            </p:nvSpPr>
            <p:spPr>
              <a:xfrm>
                <a:off x="3176721" y="4685465"/>
                <a:ext cx="2688044" cy="2819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a:rPr>
                          </m:ctrlPr>
                        </m:dPr>
                        <m:e>
                          <m:r>
                            <a:rPr lang="en-US" b="0" i="1" smtClean="0">
                              <a:latin typeface="Cambria Math" panose="02040503050406030204" pitchFamily="18" charset="0"/>
                            </a:rPr>
                            <m:t>𝑚</m:t>
                          </m:r>
                          <m:r>
                            <a:rPr lang="en-US" b="0" i="1" smtClean="0">
                              <a:latin typeface="Cambria Math" panose="02040503050406030204" pitchFamily="18" charset="0"/>
                            </a:rPr>
                            <m:t> ≥1</m:t>
                          </m:r>
                        </m:e>
                      </m:d>
                      <m:r>
                        <a:rPr lang="en-US" b="0" i="1" smtClean="0">
                          <a:latin typeface="Cambria Math" panose="02040503050406030204" pitchFamily="18" charset="0"/>
                          <a:ea typeface="Cambria Math" panose="02040503050406030204" pitchFamily="18" charset="0"/>
                        </a:rPr>
                        <m:t>=1−</m:t>
                      </m:r>
                      <m:sSup>
                        <m:sSupPr>
                          <m:ctrlPr>
                            <a:rPr lang="en-US" b="0" i="1" smtClean="0">
                              <a:latin typeface="Cambria Math"/>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𝑛𝑑</m:t>
                          </m:r>
                        </m:sup>
                      </m:sSup>
                    </m:oMath>
                  </m:oMathPara>
                </a14:m>
                <a:endParaRPr lang="en-US" dirty="0"/>
              </a:p>
            </p:txBody>
          </p:sp>
        </mc:Choice>
        <mc:Fallback xmlns="">
          <p:sp>
            <p:nvSpPr>
              <p:cNvPr id="5" name="TextBox 4">
                <a:extLst>
                  <a:ext uri="{FF2B5EF4-FFF2-40B4-BE49-F238E27FC236}">
                    <a16:creationId xmlns:a16="http://schemas.microsoft.com/office/drawing/2014/main" id="{194A7525-A067-47D7-AE3E-6C1A917B25C7}"/>
                  </a:ext>
                </a:extLst>
              </p:cNvPr>
              <p:cNvSpPr txBox="1">
                <a:spLocks noRot="1" noChangeAspect="1" noMove="1" noResize="1" noEditPoints="1" noAdjustHandles="1" noChangeArrowheads="1" noChangeShapeType="1" noTextEdit="1"/>
              </p:cNvSpPr>
              <p:nvPr/>
            </p:nvSpPr>
            <p:spPr>
              <a:xfrm>
                <a:off x="3176721" y="4685465"/>
                <a:ext cx="2688044" cy="281937"/>
              </a:xfrm>
              <a:prstGeom prst="rect">
                <a:avLst/>
              </a:prstGeom>
              <a:blipFill>
                <a:blip r:embed="rId3"/>
                <a:stretch>
                  <a:fillRect l="-907" t="-6522" r="-454" b="-10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0D12CEA0-259F-42A3-A14D-732C38B1D44C}"/>
                  </a:ext>
                </a:extLst>
              </p:cNvPr>
              <p:cNvSpPr txBox="1"/>
              <p:nvPr/>
            </p:nvSpPr>
            <p:spPr>
              <a:xfrm>
                <a:off x="2347814" y="5960112"/>
                <a:ext cx="3906839" cy="2819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d>
                        <m:dPr>
                          <m:ctrlPr>
                            <a:rPr lang="en-US" b="0" i="1" smtClean="0">
                              <a:latin typeface="Cambria Math"/>
                            </a:rPr>
                          </m:ctrlPr>
                        </m:dPr>
                        <m:e>
                          <m:r>
                            <a:rPr lang="en-US" b="0" i="1" smtClean="0">
                              <a:latin typeface="Cambria Math" panose="02040503050406030204" pitchFamily="18" charset="0"/>
                            </a:rPr>
                            <m:t>𝑚</m:t>
                          </m:r>
                          <m:r>
                            <a:rPr lang="en-US" b="0" i="1" smtClean="0">
                              <a:latin typeface="Cambria Math" panose="02040503050406030204" pitchFamily="18" charset="0"/>
                            </a:rPr>
                            <m:t> ≥1</m:t>
                          </m:r>
                        </m:e>
                      </m:d>
                      <m:r>
                        <a:rPr lang="en-US" b="0" i="1" smtClean="0">
                          <a:latin typeface="Cambria Math" panose="02040503050406030204" pitchFamily="18" charset="0"/>
                          <a:ea typeface="Cambria Math" panose="02040503050406030204" pitchFamily="18" charset="0"/>
                        </a:rPr>
                        <m:t>=1−</m:t>
                      </m:r>
                      <m:sSup>
                        <m:sSupPr>
                          <m:ctrlPr>
                            <a:rPr lang="en-US" b="0" i="1" smtClean="0">
                              <a:latin typeface="Cambria Math"/>
                              <a:ea typeface="Cambria Math" panose="02040503050406030204" pitchFamily="18" charset="0"/>
                            </a:rPr>
                          </m:ctrlPr>
                        </m:sSupPr>
                        <m:e>
                          <m:d>
                            <m:dPr>
                              <m:ctrlPr>
                                <a:rPr lang="en-US" b="0" i="1" smtClean="0">
                                  <a:latin typeface="Cambria Math"/>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𝑥</m:t>
                              </m:r>
                            </m:e>
                          </m:d>
                        </m:e>
                        <m:sup>
                          <m:r>
                            <a:rPr lang="en-US" b="0" i="1" smtClean="0">
                              <a:latin typeface="Cambria Math" panose="02040503050406030204" pitchFamily="18" charset="0"/>
                              <a:ea typeface="Cambria Math" panose="02040503050406030204" pitchFamily="18" charset="0"/>
                            </a:rPr>
                            <m:t>𝑘</m:t>
                          </m:r>
                        </m:sup>
                      </m:sSup>
                      <m:r>
                        <a:rPr lang="en-US" b="0" i="1" smtClean="0">
                          <a:latin typeface="Cambria Math" panose="02040503050406030204" pitchFamily="18" charset="0"/>
                          <a:ea typeface="Cambria Math" panose="02040503050406030204" pitchFamily="18" charset="0"/>
                        </a:rPr>
                        <m:t>=1−</m:t>
                      </m:r>
                      <m:sSup>
                        <m:sSupPr>
                          <m:ctrlPr>
                            <a:rPr lang="en-US" b="0" i="1" smtClean="0">
                              <a:latin typeface="Cambria Math"/>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𝑛𝑑𝑘</m:t>
                          </m:r>
                        </m:sup>
                      </m:sSup>
                    </m:oMath>
                  </m:oMathPara>
                </a14:m>
                <a:endParaRPr lang="en-US" dirty="0"/>
              </a:p>
            </p:txBody>
          </p:sp>
        </mc:Choice>
        <mc:Fallback xmlns="">
          <p:sp>
            <p:nvSpPr>
              <p:cNvPr id="8" name="TextBox 7">
                <a:extLst>
                  <a:ext uri="{FF2B5EF4-FFF2-40B4-BE49-F238E27FC236}">
                    <a16:creationId xmlns:a16="http://schemas.microsoft.com/office/drawing/2014/main" id="{0D12CEA0-259F-42A3-A14D-732C38B1D44C}"/>
                  </a:ext>
                </a:extLst>
              </p:cNvPr>
              <p:cNvSpPr txBox="1">
                <a:spLocks noRot="1" noChangeAspect="1" noMove="1" noResize="1" noEditPoints="1" noAdjustHandles="1" noChangeArrowheads="1" noChangeShapeType="1" noTextEdit="1"/>
              </p:cNvSpPr>
              <p:nvPr/>
            </p:nvSpPr>
            <p:spPr>
              <a:xfrm>
                <a:off x="2347814" y="5960112"/>
                <a:ext cx="3906839" cy="281937"/>
              </a:xfrm>
              <a:prstGeom prst="rect">
                <a:avLst/>
              </a:prstGeom>
              <a:blipFill>
                <a:blip r:embed="rId4"/>
                <a:stretch>
                  <a:fillRect l="-936" t="-6522" r="-156" b="-10870"/>
                </a:stretch>
              </a:blipFill>
            </p:spPr>
            <p:txBody>
              <a:bodyPr/>
              <a:lstStyle/>
              <a:p>
                <a:r>
                  <a:rPr lang="en-US">
                    <a:noFill/>
                  </a:rPr>
                  <a:t> </a:t>
                </a:r>
              </a:p>
            </p:txBody>
          </p:sp>
        </mc:Fallback>
      </mc:AlternateContent>
    </p:spTree>
    <p:extLst>
      <p:ext uri="{BB962C8B-B14F-4D97-AF65-F5344CB8AC3E}">
        <p14:creationId xmlns:p14="http://schemas.microsoft.com/office/powerpoint/2010/main" val="42537369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BCA379-404A-4781-8A8C-EA64034A6FB6}"/>
              </a:ext>
            </a:extLst>
          </p:cNvPr>
          <p:cNvSpPr>
            <a:spLocks noGrp="1"/>
          </p:cNvSpPr>
          <p:nvPr>
            <p:ph type="title"/>
          </p:nvPr>
        </p:nvSpPr>
        <p:spPr/>
        <p:txBody>
          <a:bodyPr/>
          <a:lstStyle/>
          <a:p>
            <a:r>
              <a:rPr lang="en-US" b="1" dirty="0"/>
              <a:t>Multiple</a:t>
            </a:r>
            <a:r>
              <a:rPr lang="en-US" dirty="0"/>
              <a:t> mutation detection</a:t>
            </a:r>
          </a:p>
        </p:txBody>
      </p:sp>
      <p:pic>
        <p:nvPicPr>
          <p:cNvPr id="4" name="Content Placeholder 3">
            <a:extLst>
              <a:ext uri="{FF2B5EF4-FFF2-40B4-BE49-F238E27FC236}">
                <a16:creationId xmlns:a16="http://schemas.microsoft.com/office/drawing/2014/main" xmlns="" id="{D86139E7-4B1B-4F37-B66E-B429892BFC39}"/>
              </a:ext>
            </a:extLst>
          </p:cNvPr>
          <p:cNvPicPr>
            <a:picLocks noGrp="1" noChangeAspect="1"/>
          </p:cNvPicPr>
          <p:nvPr>
            <p:ph idx="1"/>
          </p:nvPr>
        </p:nvPicPr>
        <p:blipFill rotWithShape="1">
          <a:blip r:embed="rId2"/>
          <a:srcRect r="503"/>
          <a:stretch/>
        </p:blipFill>
        <p:spPr>
          <a:xfrm>
            <a:off x="1878175" y="1690689"/>
            <a:ext cx="5176675" cy="5167311"/>
          </a:xfrm>
          <a:prstGeom prst="rect">
            <a:avLst/>
          </a:prstGeom>
        </p:spPr>
      </p:pic>
    </p:spTree>
    <p:extLst>
      <p:ext uri="{BB962C8B-B14F-4D97-AF65-F5344CB8AC3E}">
        <p14:creationId xmlns:p14="http://schemas.microsoft.com/office/powerpoint/2010/main" val="24961595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PD-1 Blockade in Tumors with</a:t>
            </a:r>
            <a:br>
              <a:rPr lang="en-US" dirty="0" smtClean="0"/>
            </a:br>
            <a:r>
              <a:rPr lang="en-US" dirty="0" smtClean="0"/>
              <a:t>DNA Mismatch Repair Deficiency</a:t>
            </a:r>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381000" y="1524000"/>
            <a:ext cx="5494283" cy="1143000"/>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457200" y="2514599"/>
            <a:ext cx="5486400" cy="1589408"/>
          </a:xfrm>
          <a:prstGeom prst="rect">
            <a:avLst/>
          </a:prstGeom>
          <a:noFill/>
          <a:ln w="9525">
            <a:noFill/>
            <a:miter lim="800000"/>
            <a:headEnd/>
            <a:tailEnd/>
          </a:ln>
        </p:spPr>
      </p:pic>
      <p:sp>
        <p:nvSpPr>
          <p:cNvPr id="6" name="TextBox 5"/>
          <p:cNvSpPr txBox="1"/>
          <p:nvPr/>
        </p:nvSpPr>
        <p:spPr>
          <a:xfrm>
            <a:off x="381000" y="3886200"/>
            <a:ext cx="6096000" cy="461665"/>
          </a:xfrm>
          <a:prstGeom prst="rect">
            <a:avLst/>
          </a:prstGeom>
          <a:noFill/>
        </p:spPr>
        <p:txBody>
          <a:bodyPr wrap="square" rtlCol="0">
            <a:spAutoFit/>
          </a:bodyPr>
          <a:lstStyle/>
          <a:p>
            <a:pPr algn="ctr"/>
            <a:r>
              <a:rPr lang="en-US" sz="2400" dirty="0" smtClean="0">
                <a:latin typeface="+mn-lt"/>
                <a:cs typeface="Times New Roman" pitchFamily="18" charset="0"/>
              </a:rPr>
              <a:t>Le et al., N </a:t>
            </a:r>
            <a:r>
              <a:rPr lang="en-US" sz="2400" dirty="0" err="1" smtClean="0">
                <a:latin typeface="+mn-lt"/>
                <a:cs typeface="Times New Roman" pitchFamily="18" charset="0"/>
              </a:rPr>
              <a:t>Engl</a:t>
            </a:r>
            <a:r>
              <a:rPr lang="en-US" sz="2400" dirty="0" smtClean="0">
                <a:latin typeface="+mn-lt"/>
                <a:cs typeface="Times New Roman" pitchFamily="18" charset="0"/>
              </a:rPr>
              <a:t> J Med 372:2509-20 (2015)</a:t>
            </a:r>
            <a:endParaRPr lang="en-US" sz="2400" dirty="0">
              <a:latin typeface="+mn-lt"/>
              <a:cs typeface="Times New Roman" pitchFamily="18" charset="0"/>
            </a:endParaRPr>
          </a:p>
        </p:txBody>
      </p:sp>
      <p:sp>
        <p:nvSpPr>
          <p:cNvPr id="7" name="Rectangle 4"/>
          <p:cNvSpPr>
            <a:spLocks noChangeArrowheads="1"/>
          </p:cNvSpPr>
          <p:nvPr/>
        </p:nvSpPr>
        <p:spPr bwMode="auto">
          <a:xfrm>
            <a:off x="6934200" y="6096000"/>
            <a:ext cx="1447800" cy="228600"/>
          </a:xfrm>
          <a:prstGeom prst="rect">
            <a:avLst/>
          </a:prstGeom>
          <a:noFill/>
          <a:ln w="9525" algn="ctr">
            <a:noFill/>
            <a:miter lim="800000"/>
            <a:headEnd/>
            <a:tailEnd/>
          </a:ln>
          <a:effectLst/>
        </p:spPr>
        <p:txBody>
          <a:bodyPr/>
          <a:lstStyle/>
          <a:p>
            <a:pPr marL="609600" indent="-609600" algn="ctr">
              <a:lnSpc>
                <a:spcPct val="70000"/>
              </a:lnSpc>
              <a:spcBef>
                <a:spcPct val="0"/>
              </a:spcBef>
            </a:pPr>
            <a:r>
              <a:rPr lang="en-US" sz="1400" dirty="0" smtClean="0">
                <a:latin typeface="Arial" pitchFamily="34" charset="0"/>
              </a:rPr>
              <a:t>Luis Diaz</a:t>
            </a:r>
            <a:endParaRPr lang="en-US" sz="1400" dirty="0">
              <a:latin typeface="Arial" pitchFamily="34" charset="0"/>
            </a:endParaRPr>
          </a:p>
        </p:txBody>
      </p:sp>
      <p:pic>
        <p:nvPicPr>
          <p:cNvPr id="8" name="Picture 3" descr="R:\Lab Photos\Lab Members - BV's file\Professional Headshots\28_Diaz_Luis\_FWD5020F300.jpg"/>
          <p:cNvPicPr>
            <a:picLocks noChangeAspect="1" noChangeArrowheads="1"/>
          </p:cNvPicPr>
          <p:nvPr/>
        </p:nvPicPr>
        <p:blipFill>
          <a:blip r:embed="rId5" cstate="print"/>
          <a:srcRect/>
          <a:stretch>
            <a:fillRect/>
          </a:stretch>
        </p:blipFill>
        <p:spPr bwMode="auto">
          <a:xfrm>
            <a:off x="6934200" y="4038600"/>
            <a:ext cx="1447800" cy="2026920"/>
          </a:xfrm>
          <a:prstGeom prst="rect">
            <a:avLst/>
          </a:prstGeom>
          <a:noFill/>
        </p:spPr>
      </p:pic>
      <p:pic>
        <p:nvPicPr>
          <p:cNvPr id="4101" name="Picture 5" descr="Medical Oncologist Dr. Dung Le, recipient of the Young Physicians Training Grant"/>
          <p:cNvPicPr>
            <a:picLocks noChangeAspect="1" noChangeArrowheads="1"/>
          </p:cNvPicPr>
          <p:nvPr/>
        </p:nvPicPr>
        <p:blipFill>
          <a:blip r:embed="rId6" cstate="print"/>
          <a:srcRect/>
          <a:stretch>
            <a:fillRect/>
          </a:stretch>
        </p:blipFill>
        <p:spPr bwMode="auto">
          <a:xfrm>
            <a:off x="6934200" y="1600200"/>
            <a:ext cx="1428750" cy="2000251"/>
          </a:xfrm>
          <a:prstGeom prst="rect">
            <a:avLst/>
          </a:prstGeom>
          <a:noFill/>
        </p:spPr>
      </p:pic>
      <p:sp>
        <p:nvSpPr>
          <p:cNvPr id="10" name="Rectangle 4"/>
          <p:cNvSpPr>
            <a:spLocks noChangeArrowheads="1"/>
          </p:cNvSpPr>
          <p:nvPr/>
        </p:nvSpPr>
        <p:spPr bwMode="auto">
          <a:xfrm>
            <a:off x="6934200" y="3657600"/>
            <a:ext cx="1447800" cy="228600"/>
          </a:xfrm>
          <a:prstGeom prst="rect">
            <a:avLst/>
          </a:prstGeom>
          <a:noFill/>
          <a:ln w="9525" algn="ctr">
            <a:noFill/>
            <a:miter lim="800000"/>
            <a:headEnd/>
            <a:tailEnd/>
          </a:ln>
          <a:effectLst/>
        </p:spPr>
        <p:txBody>
          <a:bodyPr/>
          <a:lstStyle/>
          <a:p>
            <a:pPr marL="609600" indent="-609600" algn="ctr">
              <a:lnSpc>
                <a:spcPct val="70000"/>
              </a:lnSpc>
              <a:spcBef>
                <a:spcPct val="0"/>
              </a:spcBef>
            </a:pPr>
            <a:r>
              <a:rPr lang="en-US" sz="1400" dirty="0" smtClean="0">
                <a:latin typeface="Arial" pitchFamily="34" charset="0"/>
              </a:rPr>
              <a:t>Dung Le</a:t>
            </a:r>
            <a:endParaRPr lang="en-US" sz="1400" dirty="0">
              <a:latin typeface="Arial" pitchFamily="34" charset="0"/>
            </a:endParaRPr>
          </a:p>
        </p:txBody>
      </p:sp>
      <p:sp>
        <p:nvSpPr>
          <p:cNvPr id="11" name="TextBox 10"/>
          <p:cNvSpPr txBox="1"/>
          <p:nvPr/>
        </p:nvSpPr>
        <p:spPr>
          <a:xfrm>
            <a:off x="381000" y="4582310"/>
            <a:ext cx="6356684" cy="1938992"/>
          </a:xfrm>
          <a:prstGeom prst="rect">
            <a:avLst/>
          </a:prstGeom>
          <a:solidFill>
            <a:schemeClr val="tx2">
              <a:lumMod val="20000"/>
              <a:lumOff val="80000"/>
            </a:schemeClr>
          </a:solidFill>
        </p:spPr>
        <p:txBody>
          <a:bodyPr wrap="square" rtlCol="0">
            <a:spAutoFit/>
          </a:bodyPr>
          <a:lstStyle/>
          <a:p>
            <a:r>
              <a:rPr lang="en-US" sz="2400" b="1" u="sng" dirty="0" smtClean="0"/>
              <a:t>November 2015</a:t>
            </a:r>
          </a:p>
          <a:p>
            <a:r>
              <a:rPr lang="en-US" sz="2400" dirty="0"/>
              <a:t>T</a:t>
            </a:r>
            <a:r>
              <a:rPr lang="en-US" sz="2400" dirty="0" smtClean="0"/>
              <a:t>he </a:t>
            </a:r>
            <a:r>
              <a:rPr lang="en-US" sz="2400" dirty="0"/>
              <a:t>FDA granted a breakthrough therapy designation to </a:t>
            </a:r>
            <a:r>
              <a:rPr lang="en-US" sz="2400" dirty="0" err="1" smtClean="0"/>
              <a:t>pembrolizumab</a:t>
            </a:r>
            <a:r>
              <a:rPr lang="en-US" sz="2400" dirty="0" smtClean="0"/>
              <a:t> (</a:t>
            </a:r>
            <a:r>
              <a:rPr lang="en-US" sz="2400" dirty="0" err="1" smtClean="0"/>
              <a:t>Keytruda</a:t>
            </a:r>
            <a:r>
              <a:rPr lang="en-US" sz="2400" dirty="0" smtClean="0"/>
              <a:t>) </a:t>
            </a:r>
            <a:r>
              <a:rPr lang="en-US" sz="2400" dirty="0"/>
              <a:t>as a potential therapy for patients with MSI-H metastatic colorectal cancer (</a:t>
            </a:r>
            <a:r>
              <a:rPr lang="en-US" sz="2400" dirty="0" err="1"/>
              <a:t>mCRC</a:t>
            </a:r>
            <a:r>
              <a:rPr lang="en-US" sz="2400" dirty="0"/>
              <a:t>).</a:t>
            </a:r>
          </a:p>
        </p:txBody>
      </p:sp>
    </p:spTree>
    <p:extLst>
      <p:ext uri="{BB962C8B-B14F-4D97-AF65-F5344CB8AC3E}">
        <p14:creationId xmlns:p14="http://schemas.microsoft.com/office/powerpoint/2010/main" val="37056782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72716" y="272140"/>
            <a:ext cx="8642684" cy="1143000"/>
          </a:xfrm>
        </p:spPr>
        <p:txBody>
          <a:bodyPr>
            <a:normAutofit fontScale="90000"/>
          </a:bodyPr>
          <a:lstStyle/>
          <a:p>
            <a:r>
              <a:rPr lang="en-US" dirty="0" err="1"/>
              <a:t>Pembrolizumab</a:t>
            </a:r>
            <a:r>
              <a:rPr lang="en-US" dirty="0"/>
              <a:t> </a:t>
            </a:r>
            <a:r>
              <a:rPr lang="en-US" dirty="0" smtClean="0"/>
              <a:t>for All </a:t>
            </a:r>
            <a:r>
              <a:rPr lang="en-US" dirty="0" err="1" smtClean="0"/>
              <a:t>MMRd</a:t>
            </a:r>
            <a:r>
              <a:rPr lang="en-US" dirty="0" smtClean="0"/>
              <a:t> Cancers</a:t>
            </a:r>
            <a:endParaRPr lang="en-US" dirty="0"/>
          </a:p>
        </p:txBody>
      </p:sp>
      <p:pic>
        <p:nvPicPr>
          <p:cNvPr id="4" name="Content Placeholder 3"/>
          <p:cNvPicPr>
            <a:picLocks noGrp="1" noChangeAspect="1"/>
          </p:cNvPicPr>
          <p:nvPr>
            <p:ph idx="1"/>
          </p:nvPr>
        </p:nvPicPr>
        <p:blipFill>
          <a:blip r:embed="rId3"/>
          <a:stretch>
            <a:fillRect/>
          </a:stretch>
        </p:blipFill>
        <p:spPr>
          <a:xfrm>
            <a:off x="264695" y="2743200"/>
            <a:ext cx="1209039" cy="457200"/>
          </a:xfrm>
          <a:prstGeom prst="rect">
            <a:avLst/>
          </a:prstGeom>
        </p:spPr>
      </p:pic>
      <p:pic>
        <p:nvPicPr>
          <p:cNvPr id="5" name="Picture 4"/>
          <p:cNvPicPr>
            <a:picLocks noChangeAspect="1"/>
          </p:cNvPicPr>
          <p:nvPr/>
        </p:nvPicPr>
        <p:blipFill rotWithShape="1">
          <a:blip r:embed="rId4"/>
          <a:srcRect b="60692"/>
          <a:stretch/>
        </p:blipFill>
        <p:spPr>
          <a:xfrm>
            <a:off x="228600" y="1415140"/>
            <a:ext cx="6096000" cy="1404260"/>
          </a:xfrm>
          <a:prstGeom prst="rect">
            <a:avLst/>
          </a:prstGeom>
        </p:spPr>
      </p:pic>
      <p:sp>
        <p:nvSpPr>
          <p:cNvPr id="6" name="Rectangle 4"/>
          <p:cNvSpPr>
            <a:spLocks noChangeArrowheads="1"/>
          </p:cNvSpPr>
          <p:nvPr/>
        </p:nvSpPr>
        <p:spPr bwMode="auto">
          <a:xfrm>
            <a:off x="6934200" y="6096000"/>
            <a:ext cx="1447800" cy="228600"/>
          </a:xfrm>
          <a:prstGeom prst="rect">
            <a:avLst/>
          </a:prstGeom>
          <a:noFill/>
          <a:ln w="9525" algn="ctr">
            <a:noFill/>
            <a:miter lim="800000"/>
            <a:headEnd/>
            <a:tailEnd/>
          </a:ln>
          <a:effectLst/>
        </p:spPr>
        <p:txBody>
          <a:bodyPr/>
          <a:lstStyle/>
          <a:p>
            <a:pPr marL="609600" indent="-609600" algn="ctr">
              <a:lnSpc>
                <a:spcPct val="70000"/>
              </a:lnSpc>
              <a:spcBef>
                <a:spcPct val="0"/>
              </a:spcBef>
            </a:pPr>
            <a:r>
              <a:rPr lang="en-US" sz="1400" dirty="0" smtClean="0">
                <a:latin typeface="Arial" pitchFamily="34" charset="0"/>
              </a:rPr>
              <a:t>Luis Diaz</a:t>
            </a:r>
            <a:endParaRPr lang="en-US" sz="1400" dirty="0">
              <a:latin typeface="Arial" pitchFamily="34" charset="0"/>
            </a:endParaRPr>
          </a:p>
        </p:txBody>
      </p:sp>
      <p:pic>
        <p:nvPicPr>
          <p:cNvPr id="7" name="Picture 3" descr="R:\Lab Photos\Lab Members - BV's file\Professional Headshots\28_Diaz_Luis\_FWD5020F300.jpg"/>
          <p:cNvPicPr>
            <a:picLocks noChangeAspect="1" noChangeArrowheads="1"/>
          </p:cNvPicPr>
          <p:nvPr/>
        </p:nvPicPr>
        <p:blipFill>
          <a:blip r:embed="rId5" cstate="print"/>
          <a:srcRect/>
          <a:stretch>
            <a:fillRect/>
          </a:stretch>
        </p:blipFill>
        <p:spPr bwMode="auto">
          <a:xfrm>
            <a:off x="6934200" y="4038600"/>
            <a:ext cx="1447800" cy="2026920"/>
          </a:xfrm>
          <a:prstGeom prst="rect">
            <a:avLst/>
          </a:prstGeom>
          <a:noFill/>
        </p:spPr>
      </p:pic>
      <p:pic>
        <p:nvPicPr>
          <p:cNvPr id="8" name="Picture 5" descr="Medical Oncologist Dr. Dung Le, recipient of the Young Physicians Training Grant"/>
          <p:cNvPicPr>
            <a:picLocks noChangeAspect="1" noChangeArrowheads="1"/>
          </p:cNvPicPr>
          <p:nvPr/>
        </p:nvPicPr>
        <p:blipFill>
          <a:blip r:embed="rId6" cstate="print"/>
          <a:srcRect/>
          <a:stretch>
            <a:fillRect/>
          </a:stretch>
        </p:blipFill>
        <p:spPr bwMode="auto">
          <a:xfrm>
            <a:off x="6934200" y="1600200"/>
            <a:ext cx="1428750" cy="2000251"/>
          </a:xfrm>
          <a:prstGeom prst="rect">
            <a:avLst/>
          </a:prstGeom>
          <a:noFill/>
        </p:spPr>
      </p:pic>
      <p:sp>
        <p:nvSpPr>
          <p:cNvPr id="9" name="Rectangle 4"/>
          <p:cNvSpPr>
            <a:spLocks noChangeArrowheads="1"/>
          </p:cNvSpPr>
          <p:nvPr/>
        </p:nvSpPr>
        <p:spPr bwMode="auto">
          <a:xfrm>
            <a:off x="6934200" y="3657600"/>
            <a:ext cx="1447800" cy="228600"/>
          </a:xfrm>
          <a:prstGeom prst="rect">
            <a:avLst/>
          </a:prstGeom>
          <a:noFill/>
          <a:ln w="9525" algn="ctr">
            <a:noFill/>
            <a:miter lim="800000"/>
            <a:headEnd/>
            <a:tailEnd/>
          </a:ln>
          <a:effectLst/>
        </p:spPr>
        <p:txBody>
          <a:bodyPr/>
          <a:lstStyle/>
          <a:p>
            <a:pPr marL="609600" indent="-609600" algn="ctr">
              <a:lnSpc>
                <a:spcPct val="70000"/>
              </a:lnSpc>
              <a:spcBef>
                <a:spcPct val="0"/>
              </a:spcBef>
            </a:pPr>
            <a:r>
              <a:rPr lang="en-US" sz="1400" dirty="0" smtClean="0">
                <a:latin typeface="Arial" pitchFamily="34" charset="0"/>
              </a:rPr>
              <a:t>Dung Le</a:t>
            </a:r>
            <a:endParaRPr lang="en-US" sz="1400" dirty="0">
              <a:latin typeface="Arial" pitchFamily="34" charset="0"/>
            </a:endParaRPr>
          </a:p>
        </p:txBody>
      </p:sp>
      <p:sp>
        <p:nvSpPr>
          <p:cNvPr id="14" name="TextBox 13"/>
          <p:cNvSpPr txBox="1"/>
          <p:nvPr/>
        </p:nvSpPr>
        <p:spPr>
          <a:xfrm>
            <a:off x="1509828" y="2755005"/>
            <a:ext cx="4357571" cy="461665"/>
          </a:xfrm>
          <a:prstGeom prst="rect">
            <a:avLst/>
          </a:prstGeom>
          <a:noFill/>
        </p:spPr>
        <p:txBody>
          <a:bodyPr wrap="square" rtlCol="0">
            <a:spAutoFit/>
          </a:bodyPr>
          <a:lstStyle/>
          <a:p>
            <a:r>
              <a:rPr lang="en-US" sz="2400" dirty="0">
                <a:latin typeface="+mn-lt"/>
                <a:cs typeface="Times New Roman" panose="02020603050405020304" pitchFamily="18" charset="0"/>
              </a:rPr>
              <a:t>Le et al., </a:t>
            </a:r>
            <a:r>
              <a:rPr lang="en-US" sz="2400" dirty="0" smtClean="0">
                <a:latin typeface="+mn-lt"/>
                <a:cs typeface="Times New Roman" panose="02020603050405020304" pitchFamily="18" charset="0"/>
              </a:rPr>
              <a:t>Science 357:409 (2017)</a:t>
            </a:r>
            <a:endParaRPr lang="en-US" sz="2400" dirty="0">
              <a:latin typeface="+mn-lt"/>
              <a:cs typeface="Times New Roman" panose="02020603050405020304" pitchFamily="18" charset="0"/>
            </a:endParaRPr>
          </a:p>
        </p:txBody>
      </p:sp>
      <p:sp>
        <p:nvSpPr>
          <p:cNvPr id="11" name="Rounded Rectangle 10"/>
          <p:cNvSpPr/>
          <p:nvPr/>
        </p:nvSpPr>
        <p:spPr>
          <a:xfrm>
            <a:off x="0" y="4038601"/>
            <a:ext cx="6934200" cy="2667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US" sz="3800" dirty="0" smtClean="0">
                <a:solidFill>
                  <a:schemeClr val="tx1"/>
                </a:solidFill>
                <a:latin typeface="Arial" panose="020B0604020202020204" pitchFamily="34" charset="0"/>
                <a:cs typeface="Arial" panose="020B0604020202020204" pitchFamily="34" charset="0"/>
              </a:rPr>
              <a:t>86 Consecutive Patients</a:t>
            </a:r>
          </a:p>
          <a:p>
            <a:pPr marL="571500" indent="-571500">
              <a:buFont typeface="Arial" panose="020B0604020202020204" pitchFamily="34" charset="0"/>
              <a:buChar char="•"/>
            </a:pPr>
            <a:r>
              <a:rPr lang="en-US" sz="3800" dirty="0" smtClean="0">
                <a:solidFill>
                  <a:schemeClr val="tx1"/>
                </a:solidFill>
                <a:latin typeface="Arial" panose="020B0604020202020204" pitchFamily="34" charset="0"/>
                <a:cs typeface="Arial" panose="020B0604020202020204" pitchFamily="34" charset="0"/>
              </a:rPr>
              <a:t>12 Different Tumor Types</a:t>
            </a:r>
          </a:p>
          <a:p>
            <a:pPr marL="571500" indent="-571500">
              <a:buFont typeface="Arial" panose="020B0604020202020204" pitchFamily="34" charset="0"/>
              <a:buChar char="•"/>
            </a:pPr>
            <a:r>
              <a:rPr lang="en-US" sz="3800" dirty="0" smtClean="0">
                <a:solidFill>
                  <a:schemeClr val="tx1"/>
                </a:solidFill>
                <a:latin typeface="Arial" panose="020B0604020202020204" pitchFamily="34" charset="0"/>
                <a:cs typeface="Arial" panose="020B0604020202020204" pitchFamily="34" charset="0"/>
              </a:rPr>
              <a:t>Mismatch Repair Deficient</a:t>
            </a:r>
          </a:p>
          <a:p>
            <a:pPr marL="571500" indent="-571500">
              <a:buFont typeface="Arial" panose="020B0604020202020204" pitchFamily="34" charset="0"/>
              <a:buChar char="•"/>
            </a:pPr>
            <a:r>
              <a:rPr lang="en-US" sz="3800" dirty="0" smtClean="0">
                <a:solidFill>
                  <a:schemeClr val="tx1"/>
                </a:solidFill>
                <a:latin typeface="Arial" panose="020B0604020202020204" pitchFamily="34" charset="0"/>
                <a:cs typeface="Arial" panose="020B0604020202020204" pitchFamily="34" charset="0"/>
              </a:rPr>
              <a:t>Progressive Disease</a:t>
            </a: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27955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Mutated </a:t>
            </a:r>
            <a:r>
              <a:rPr lang="en-US" dirty="0" err="1" smtClean="0"/>
              <a:t>Oncogenes</a:t>
            </a:r>
            <a:r>
              <a:rPr lang="en-US" dirty="0" smtClean="0"/>
              <a:t> per Tumor </a:t>
            </a:r>
            <a:endParaRPr lang="en-US" dirty="0"/>
          </a:p>
        </p:txBody>
      </p:sp>
      <p:pic>
        <p:nvPicPr>
          <p:cNvPr id="211" name="Picture 2"/>
          <p:cNvPicPr>
            <a:picLocks noChangeAspect="1" noChangeArrowheads="1"/>
          </p:cNvPicPr>
          <p:nvPr/>
        </p:nvPicPr>
        <p:blipFill>
          <a:blip r:embed="rId3" cstate="print"/>
          <a:srcRect/>
          <a:stretch>
            <a:fillRect/>
          </a:stretch>
        </p:blipFill>
        <p:spPr bwMode="auto">
          <a:xfrm>
            <a:off x="0" y="1574037"/>
            <a:ext cx="9144000" cy="5283963"/>
          </a:xfrm>
          <a:prstGeom prst="rect">
            <a:avLst/>
          </a:prstGeom>
          <a:noFill/>
          <a:ln w="38100" cmpd="sng">
            <a:noFill/>
            <a:miter lim="800000"/>
            <a:headEnd/>
            <a:tailEnd/>
          </a:ln>
        </p:spPr>
      </p:pic>
      <p:sp>
        <p:nvSpPr>
          <p:cNvPr id="219" name="Rectangle 218"/>
          <p:cNvSpPr/>
          <p:nvPr/>
        </p:nvSpPr>
        <p:spPr>
          <a:xfrm>
            <a:off x="5638800" y="2514600"/>
            <a:ext cx="2971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685800" y="1676400"/>
            <a:ext cx="7924800" cy="4724400"/>
            <a:chOff x="685800" y="1676400"/>
            <a:chExt cx="7924800" cy="4724400"/>
          </a:xfrm>
        </p:grpSpPr>
        <p:sp>
          <p:nvSpPr>
            <p:cNvPr id="213" name="Rectangle 212"/>
            <p:cNvSpPr/>
            <p:nvPr/>
          </p:nvSpPr>
          <p:spPr>
            <a:xfrm>
              <a:off x="2286000" y="2335213"/>
              <a:ext cx="381000" cy="4027487"/>
            </a:xfrm>
            <a:prstGeom prst="rect">
              <a:avLst/>
            </a:prstGeom>
            <a:no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p:cNvSpPr/>
            <p:nvPr/>
          </p:nvSpPr>
          <p:spPr>
            <a:xfrm>
              <a:off x="7315200" y="2335213"/>
              <a:ext cx="304800" cy="4065587"/>
            </a:xfrm>
            <a:prstGeom prst="rect">
              <a:avLst/>
            </a:prstGeom>
            <a:no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p:cNvSpPr/>
            <p:nvPr/>
          </p:nvSpPr>
          <p:spPr>
            <a:xfrm>
              <a:off x="5638800" y="2335213"/>
              <a:ext cx="304800" cy="4027487"/>
            </a:xfrm>
            <a:prstGeom prst="rect">
              <a:avLst/>
            </a:prstGeom>
            <a:no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p:cNvSpPr/>
            <p:nvPr/>
          </p:nvSpPr>
          <p:spPr>
            <a:xfrm>
              <a:off x="685800" y="2335213"/>
              <a:ext cx="304800" cy="3989387"/>
            </a:xfrm>
            <a:prstGeom prst="rect">
              <a:avLst/>
            </a:prstGeom>
            <a:no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4038600" y="2335213"/>
              <a:ext cx="304800" cy="4027487"/>
            </a:xfrm>
            <a:prstGeom prst="rect">
              <a:avLst/>
            </a:prstGeom>
            <a:no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extBox 225"/>
            <p:cNvSpPr txBox="1"/>
            <p:nvPr/>
          </p:nvSpPr>
          <p:spPr>
            <a:xfrm>
              <a:off x="2286000" y="1676400"/>
              <a:ext cx="1295400" cy="584775"/>
            </a:xfrm>
            <a:prstGeom prst="rect">
              <a:avLst/>
            </a:prstGeom>
            <a:noFill/>
          </p:spPr>
          <p:txBody>
            <a:bodyPr wrap="square" rtlCol="0">
              <a:spAutoFit/>
            </a:bodyPr>
            <a:lstStyle/>
            <a:p>
              <a:r>
                <a:rPr lang="en-US" sz="1600" dirty="0" smtClean="0">
                  <a:latin typeface="Arial" panose="020B0604020202020204" pitchFamily="34" charset="0"/>
                </a:rPr>
                <a:t>~79% have 1 or fewer</a:t>
              </a:r>
              <a:endParaRPr lang="en-US" sz="1600" dirty="0">
                <a:latin typeface="Arial" panose="020B0604020202020204" pitchFamily="34" charset="0"/>
              </a:endParaRPr>
            </a:p>
          </p:txBody>
        </p:sp>
        <p:sp>
          <p:nvSpPr>
            <p:cNvPr id="227" name="TextBox 226"/>
            <p:cNvSpPr txBox="1"/>
            <p:nvPr/>
          </p:nvSpPr>
          <p:spPr>
            <a:xfrm>
              <a:off x="4038600" y="1676400"/>
              <a:ext cx="1295400" cy="584775"/>
            </a:xfrm>
            <a:prstGeom prst="rect">
              <a:avLst/>
            </a:prstGeom>
            <a:noFill/>
          </p:spPr>
          <p:txBody>
            <a:bodyPr wrap="square" rtlCol="0">
              <a:spAutoFit/>
            </a:bodyPr>
            <a:lstStyle/>
            <a:p>
              <a:r>
                <a:rPr lang="en-US" sz="1600" dirty="0" smtClean="0">
                  <a:latin typeface="Arial" panose="020B0604020202020204" pitchFamily="34" charset="0"/>
                </a:rPr>
                <a:t>~86% have 1 or fewer</a:t>
              </a:r>
              <a:endParaRPr lang="en-US" sz="1600" dirty="0">
                <a:latin typeface="Arial" panose="020B0604020202020204" pitchFamily="34" charset="0"/>
              </a:endParaRPr>
            </a:p>
          </p:txBody>
        </p:sp>
        <p:sp>
          <p:nvSpPr>
            <p:cNvPr id="228" name="TextBox 227"/>
            <p:cNvSpPr txBox="1"/>
            <p:nvPr/>
          </p:nvSpPr>
          <p:spPr>
            <a:xfrm>
              <a:off x="5638800" y="1676400"/>
              <a:ext cx="1295400" cy="584775"/>
            </a:xfrm>
            <a:prstGeom prst="rect">
              <a:avLst/>
            </a:prstGeom>
            <a:noFill/>
          </p:spPr>
          <p:txBody>
            <a:bodyPr wrap="square" rtlCol="0">
              <a:spAutoFit/>
            </a:bodyPr>
            <a:lstStyle/>
            <a:p>
              <a:r>
                <a:rPr lang="en-US" sz="1600" dirty="0" smtClean="0">
                  <a:latin typeface="Arial" panose="020B0604020202020204" pitchFamily="34" charset="0"/>
                </a:rPr>
                <a:t>~73% have 1 or fewer</a:t>
              </a:r>
              <a:endParaRPr lang="en-US" sz="1600" dirty="0">
                <a:latin typeface="Arial" panose="020B0604020202020204" pitchFamily="34" charset="0"/>
              </a:endParaRPr>
            </a:p>
          </p:txBody>
        </p:sp>
        <p:sp>
          <p:nvSpPr>
            <p:cNvPr id="229" name="TextBox 228"/>
            <p:cNvSpPr txBox="1"/>
            <p:nvPr/>
          </p:nvSpPr>
          <p:spPr>
            <a:xfrm>
              <a:off x="7315200" y="1676400"/>
              <a:ext cx="1295400" cy="584775"/>
            </a:xfrm>
            <a:prstGeom prst="rect">
              <a:avLst/>
            </a:prstGeom>
            <a:noFill/>
          </p:spPr>
          <p:txBody>
            <a:bodyPr wrap="square" rtlCol="0">
              <a:spAutoFit/>
            </a:bodyPr>
            <a:lstStyle/>
            <a:p>
              <a:r>
                <a:rPr lang="en-US" sz="1600" dirty="0" smtClean="0">
                  <a:latin typeface="Arial" panose="020B0604020202020204" pitchFamily="34" charset="0"/>
                </a:rPr>
                <a:t>~58% have 1 or fewer</a:t>
              </a:r>
              <a:endParaRPr lang="en-US" sz="1600" dirty="0">
                <a:latin typeface="Arial" panose="020B0604020202020204" pitchFamily="34" charset="0"/>
              </a:endParaRPr>
            </a:p>
          </p:txBody>
        </p:sp>
        <p:sp>
          <p:nvSpPr>
            <p:cNvPr id="230" name="TextBox 229"/>
            <p:cNvSpPr txBox="1"/>
            <p:nvPr/>
          </p:nvSpPr>
          <p:spPr>
            <a:xfrm>
              <a:off x="685800" y="1676400"/>
              <a:ext cx="1295400" cy="584775"/>
            </a:xfrm>
            <a:prstGeom prst="rect">
              <a:avLst/>
            </a:prstGeom>
            <a:noFill/>
          </p:spPr>
          <p:txBody>
            <a:bodyPr wrap="square" rtlCol="0">
              <a:spAutoFit/>
            </a:bodyPr>
            <a:lstStyle/>
            <a:p>
              <a:r>
                <a:rPr lang="en-US" sz="1600" dirty="0" smtClean="0">
                  <a:latin typeface="Arial" panose="020B0604020202020204" pitchFamily="34" charset="0"/>
                </a:rPr>
                <a:t>100% have 1 or fewer</a:t>
              </a:r>
              <a:endParaRPr lang="en-US" sz="1600" dirty="0">
                <a:latin typeface="Arial" panose="020B0604020202020204" pitchFamily="34" charset="0"/>
              </a:endParaRPr>
            </a:p>
          </p:txBody>
        </p:sp>
      </p:grpSp>
      <p:sp>
        <p:nvSpPr>
          <p:cNvPr id="15" name="Rectangle 14"/>
          <p:cNvSpPr/>
          <p:nvPr/>
        </p:nvSpPr>
        <p:spPr>
          <a:xfrm>
            <a:off x="2971800" y="6362700"/>
            <a:ext cx="3314700" cy="367725"/>
          </a:xfrm>
          <a:prstGeom prst="rect">
            <a:avLst/>
          </a:prstGeom>
          <a:noFill/>
          <a:ln w="1047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a:p>
        </p:txBody>
      </p:sp>
      <p:sp>
        <p:nvSpPr>
          <p:cNvPr id="16" name="Rectangle 15"/>
          <p:cNvSpPr/>
          <p:nvPr/>
        </p:nvSpPr>
        <p:spPr>
          <a:xfrm>
            <a:off x="76200" y="3048000"/>
            <a:ext cx="457200" cy="1752600"/>
          </a:xfrm>
          <a:prstGeom prst="rect">
            <a:avLst/>
          </a:prstGeom>
          <a:noFill/>
          <a:ln w="1047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a:p>
        </p:txBody>
      </p:sp>
    </p:spTree>
    <p:extLst>
      <p:ext uri="{BB962C8B-B14F-4D97-AF65-F5344CB8AC3E}">
        <p14:creationId xmlns:p14="http://schemas.microsoft.com/office/powerpoint/2010/main" val="42140475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227" name="Picture 3"/>
          <p:cNvPicPr>
            <a:picLocks noChangeAspect="1" noChangeArrowheads="1"/>
          </p:cNvPicPr>
          <p:nvPr/>
        </p:nvPicPr>
        <p:blipFill>
          <a:blip r:embed="rId3" cstate="print"/>
          <a:srcRect/>
          <a:stretch>
            <a:fillRect/>
          </a:stretch>
        </p:blipFill>
        <p:spPr bwMode="auto">
          <a:xfrm>
            <a:off x="228600" y="2819400"/>
            <a:ext cx="8686800" cy="1477963"/>
          </a:xfrm>
          <a:prstGeom prst="rect">
            <a:avLst/>
          </a:prstGeom>
          <a:noFill/>
          <a:ln w="12700">
            <a:noFill/>
            <a:miter lim="800000"/>
            <a:headEnd type="none" w="sm" len="sm"/>
            <a:tailEnd type="none" w="sm" len="sm"/>
          </a:ln>
        </p:spPr>
      </p:pic>
      <p:sp>
        <p:nvSpPr>
          <p:cNvPr id="52231" name="Rectangle 12"/>
          <p:cNvSpPr>
            <a:spLocks noChangeArrowheads="1"/>
          </p:cNvSpPr>
          <p:nvPr/>
        </p:nvSpPr>
        <p:spPr bwMode="auto">
          <a:xfrm>
            <a:off x="5791200" y="2438400"/>
            <a:ext cx="1219200" cy="914400"/>
          </a:xfrm>
          <a:prstGeom prst="rect">
            <a:avLst/>
          </a:prstGeom>
          <a:solidFill>
            <a:schemeClr val="bg1"/>
          </a:solidFill>
          <a:ln w="9525">
            <a:solidFill>
              <a:schemeClr val="folHlink"/>
            </a:solidFill>
            <a:miter lim="800000"/>
            <a:headEnd/>
            <a:tailEnd/>
          </a:ln>
        </p:spPr>
        <p:txBody>
          <a:bodyPr wrap="none" anchor="ctr"/>
          <a:lstStyle/>
          <a:p>
            <a:pPr algn="ctr" eaLnBrk="1" hangingPunct="1"/>
            <a:endParaRPr lang="en-US" sz="2400" b="1" dirty="0" smtClean="0">
              <a:latin typeface="Arial" pitchFamily="34" charset="0"/>
            </a:endParaRPr>
          </a:p>
          <a:p>
            <a:pPr algn="ctr" eaLnBrk="1" hangingPunct="1"/>
            <a:r>
              <a:rPr lang="en-US" sz="2400" b="1" dirty="0" smtClean="0">
                <a:latin typeface="Arial" pitchFamily="34" charset="0"/>
              </a:rPr>
              <a:t>TP53</a:t>
            </a:r>
          </a:p>
          <a:p>
            <a:pPr algn="ctr" eaLnBrk="1" hangingPunct="1"/>
            <a:r>
              <a:rPr lang="en-US" sz="2400" b="1" dirty="0" smtClean="0">
                <a:solidFill>
                  <a:srgbClr val="FF0000"/>
                </a:solidFill>
                <a:latin typeface="Arial" pitchFamily="34" charset="0"/>
              </a:rPr>
              <a:t>PIK3CA</a:t>
            </a:r>
          </a:p>
          <a:p>
            <a:pPr algn="ctr" eaLnBrk="1" hangingPunct="1"/>
            <a:endParaRPr lang="en-US" sz="2400" b="1" dirty="0">
              <a:latin typeface="Arial" pitchFamily="34" charset="0"/>
            </a:endParaRPr>
          </a:p>
        </p:txBody>
      </p:sp>
      <p:sp>
        <p:nvSpPr>
          <p:cNvPr id="52233" name="Rectangle 14"/>
          <p:cNvSpPr>
            <a:spLocks noChangeArrowheads="1"/>
          </p:cNvSpPr>
          <p:nvPr/>
        </p:nvSpPr>
        <p:spPr bwMode="auto">
          <a:xfrm>
            <a:off x="3429000" y="2819400"/>
            <a:ext cx="838200" cy="533400"/>
          </a:xfrm>
          <a:prstGeom prst="rect">
            <a:avLst/>
          </a:prstGeom>
          <a:solidFill>
            <a:schemeClr val="bg1"/>
          </a:solidFill>
          <a:ln w="9525">
            <a:solidFill>
              <a:schemeClr val="folHlink"/>
            </a:solidFill>
            <a:miter lim="800000"/>
            <a:headEnd/>
            <a:tailEnd/>
          </a:ln>
        </p:spPr>
        <p:txBody>
          <a:bodyPr wrap="none" anchor="ctr"/>
          <a:lstStyle/>
          <a:p>
            <a:pPr algn="ctr" eaLnBrk="1" hangingPunct="1"/>
            <a:r>
              <a:rPr lang="en-US" sz="2400" b="1" dirty="0" smtClean="0">
                <a:solidFill>
                  <a:srgbClr val="FF0000"/>
                </a:solidFill>
                <a:latin typeface="Arial" pitchFamily="34" charset="0"/>
              </a:rPr>
              <a:t>RAS</a:t>
            </a:r>
            <a:endParaRPr lang="en-US" sz="2400" b="1" dirty="0">
              <a:solidFill>
                <a:srgbClr val="FF0000"/>
              </a:solidFill>
              <a:latin typeface="Arial" pitchFamily="34" charset="0"/>
            </a:endParaRPr>
          </a:p>
        </p:txBody>
      </p:sp>
      <p:sp>
        <p:nvSpPr>
          <p:cNvPr id="52234" name="Rectangle 15"/>
          <p:cNvSpPr>
            <a:spLocks noChangeArrowheads="1"/>
          </p:cNvSpPr>
          <p:nvPr/>
        </p:nvSpPr>
        <p:spPr bwMode="auto">
          <a:xfrm>
            <a:off x="228600" y="2514600"/>
            <a:ext cx="2209800" cy="838200"/>
          </a:xfrm>
          <a:prstGeom prst="rect">
            <a:avLst/>
          </a:prstGeom>
          <a:solidFill>
            <a:schemeClr val="bg1"/>
          </a:solidFill>
          <a:ln w="9525">
            <a:solidFill>
              <a:schemeClr val="folHlink"/>
            </a:solidFill>
            <a:miter lim="800000"/>
            <a:headEnd/>
            <a:tailEnd/>
          </a:ln>
        </p:spPr>
        <p:txBody>
          <a:bodyPr wrap="none" anchor="ctr"/>
          <a:lstStyle/>
          <a:p>
            <a:pPr algn="ctr" eaLnBrk="1" hangingPunct="1"/>
            <a:r>
              <a:rPr lang="en-US" sz="2400" b="1" dirty="0">
                <a:latin typeface="Arial" pitchFamily="34" charset="0"/>
              </a:rPr>
              <a:t>APC/</a:t>
            </a:r>
            <a:r>
              <a:rPr lang="en-US" sz="2400" b="1" dirty="0">
                <a:latin typeface="Symbol" pitchFamily="18" charset="2"/>
              </a:rPr>
              <a:t>b</a:t>
            </a:r>
            <a:r>
              <a:rPr lang="en-US" sz="2400" b="1" dirty="0">
                <a:latin typeface="Arial" pitchFamily="34" charset="0"/>
              </a:rPr>
              <a:t>-catenin</a:t>
            </a:r>
          </a:p>
          <a:p>
            <a:pPr algn="ctr" eaLnBrk="1" hangingPunct="1"/>
            <a:r>
              <a:rPr lang="en-US" sz="2400" b="1" dirty="0">
                <a:latin typeface="Arial" pitchFamily="34" charset="0"/>
              </a:rPr>
              <a:t>FAP</a:t>
            </a:r>
          </a:p>
        </p:txBody>
      </p:sp>
      <p:sp>
        <p:nvSpPr>
          <p:cNvPr id="11" name="Rectangle 2"/>
          <p:cNvSpPr txBox="1">
            <a:spLocks noRot="1" noChangeArrowheads="1"/>
          </p:cNvSpPr>
          <p:nvPr/>
        </p:nvSpPr>
        <p:spPr>
          <a:xfrm>
            <a:off x="0" y="152400"/>
            <a:ext cx="9144000" cy="1251062"/>
          </a:xfrm>
          <a:prstGeom prst="rect">
            <a:avLst/>
          </a:prstGeom>
        </p:spPr>
        <p:txBody>
          <a:bodyPr vert="horz" lIns="92075" tIns="46038" rIns="92075" bIns="46038" rtlCol="0" anchor="ctr">
            <a:no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300" b="1" i="0" u="none" strike="noStrike" kern="1200" cap="none" spc="0" normalizeH="0" baseline="0" noProof="0" dirty="0" smtClean="0">
                <a:ln>
                  <a:noFill/>
                </a:ln>
                <a:solidFill>
                  <a:srgbClr val="FFC000"/>
                </a:solidFill>
                <a:effectLst/>
                <a:uLnTx/>
                <a:uFillTx/>
                <a:latin typeface="+mj-lt"/>
                <a:ea typeface="+mj-ea"/>
                <a:cs typeface="+mj-cs"/>
              </a:rPr>
              <a:t>Targeting Oncogenes in CRC</a:t>
            </a:r>
          </a:p>
        </p:txBody>
      </p:sp>
      <p:sp>
        <p:nvSpPr>
          <p:cNvPr id="9" name="Bent Arrow 8"/>
          <p:cNvSpPr/>
          <p:nvPr/>
        </p:nvSpPr>
        <p:spPr>
          <a:xfrm flipV="1">
            <a:off x="6324600" y="3352800"/>
            <a:ext cx="304800" cy="63976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0" name="Bent Arrow 9"/>
          <p:cNvSpPr/>
          <p:nvPr/>
        </p:nvSpPr>
        <p:spPr>
          <a:xfrm flipV="1">
            <a:off x="3810000" y="3352800"/>
            <a:ext cx="304800" cy="63976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2" name="Bent Arrow 11"/>
          <p:cNvSpPr/>
          <p:nvPr/>
        </p:nvSpPr>
        <p:spPr>
          <a:xfrm flipV="1">
            <a:off x="1219200" y="3352800"/>
            <a:ext cx="304800" cy="63976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4" name="Rectangle 13"/>
          <p:cNvSpPr/>
          <p:nvPr/>
        </p:nvSpPr>
        <p:spPr>
          <a:xfrm>
            <a:off x="5715000" y="2895600"/>
            <a:ext cx="1371600" cy="457200"/>
          </a:xfrm>
          <a:prstGeom prst="rect">
            <a:avLst/>
          </a:prstGeom>
          <a:noFill/>
          <a:ln w="1047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a:p>
        </p:txBody>
      </p:sp>
      <p:sp>
        <p:nvSpPr>
          <p:cNvPr id="15" name="Rectangle 14"/>
          <p:cNvSpPr/>
          <p:nvPr/>
        </p:nvSpPr>
        <p:spPr>
          <a:xfrm>
            <a:off x="3352800" y="2819400"/>
            <a:ext cx="914400" cy="533400"/>
          </a:xfrm>
          <a:prstGeom prst="rect">
            <a:avLst/>
          </a:prstGeom>
          <a:noFill/>
          <a:ln w="1047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a:p>
        </p:txBody>
      </p:sp>
    </p:spTree>
    <p:extLst>
      <p:ext uri="{BB962C8B-B14F-4D97-AF65-F5344CB8AC3E}">
        <p14:creationId xmlns:p14="http://schemas.microsoft.com/office/powerpoint/2010/main" val="12094336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13442" name="Picture 2"/>
          <p:cNvPicPr>
            <a:picLocks noChangeAspect="1" noChangeArrowheads="1"/>
          </p:cNvPicPr>
          <p:nvPr/>
        </p:nvPicPr>
        <p:blipFill>
          <a:blip r:embed="rId2" cstate="print"/>
          <a:srcRect t="16240"/>
          <a:stretch>
            <a:fillRect/>
          </a:stretch>
        </p:blipFill>
        <p:spPr bwMode="auto">
          <a:xfrm>
            <a:off x="1905000" y="2133600"/>
            <a:ext cx="6759575" cy="3551237"/>
          </a:xfrm>
          <a:prstGeom prst="rect">
            <a:avLst/>
          </a:prstGeom>
          <a:noFill/>
          <a:ln w="9525">
            <a:noFill/>
            <a:miter lim="800000"/>
            <a:headEnd/>
            <a:tailEnd/>
          </a:ln>
        </p:spPr>
      </p:pic>
      <p:sp>
        <p:nvSpPr>
          <p:cNvPr id="1213444" name="Text Box 4"/>
          <p:cNvSpPr txBox="1">
            <a:spLocks noChangeArrowheads="1"/>
          </p:cNvSpPr>
          <p:nvPr/>
        </p:nvSpPr>
        <p:spPr bwMode="auto">
          <a:xfrm>
            <a:off x="122238" y="2903538"/>
            <a:ext cx="2019300" cy="1200329"/>
          </a:xfrm>
          <a:prstGeom prst="rect">
            <a:avLst/>
          </a:prstGeom>
          <a:noFill/>
          <a:ln w="9525" algn="ctr">
            <a:noFill/>
            <a:miter lim="800000"/>
            <a:headEnd/>
            <a:tailEnd/>
          </a:ln>
          <a:effectLst/>
        </p:spPr>
        <p:txBody>
          <a:bodyPr>
            <a:spAutoFit/>
          </a:bodyPr>
          <a:lstStyle/>
          <a:p>
            <a:pPr algn="ctr">
              <a:spcBef>
                <a:spcPct val="50000"/>
              </a:spcBef>
            </a:pPr>
            <a:r>
              <a:rPr lang="en-US" sz="2400" dirty="0">
                <a:latin typeface="+mn-lt"/>
              </a:rPr>
              <a:t>HLA-A*0201 </a:t>
            </a:r>
            <a:r>
              <a:rPr lang="en-US" sz="2400" dirty="0" err="1">
                <a:latin typeface="+mn-lt"/>
              </a:rPr>
              <a:t>epitopes</a:t>
            </a:r>
            <a:r>
              <a:rPr lang="en-US" sz="2400" dirty="0">
                <a:latin typeface="+mn-lt"/>
              </a:rPr>
              <a:t> per sample</a:t>
            </a:r>
          </a:p>
        </p:txBody>
      </p:sp>
      <p:sp>
        <p:nvSpPr>
          <p:cNvPr id="1213445" name="Text Box 5"/>
          <p:cNvSpPr txBox="1">
            <a:spLocks noChangeArrowheads="1"/>
          </p:cNvSpPr>
          <p:nvPr/>
        </p:nvSpPr>
        <p:spPr bwMode="auto">
          <a:xfrm>
            <a:off x="2659063" y="5532438"/>
            <a:ext cx="3163887" cy="907941"/>
          </a:xfrm>
          <a:prstGeom prst="rect">
            <a:avLst/>
          </a:prstGeom>
          <a:noFill/>
          <a:ln w="9525" algn="ctr">
            <a:noFill/>
            <a:miter lim="800000"/>
            <a:headEnd/>
            <a:tailEnd/>
          </a:ln>
          <a:effectLst/>
        </p:spPr>
        <p:txBody>
          <a:bodyPr>
            <a:spAutoFit/>
          </a:bodyPr>
          <a:lstStyle/>
          <a:p>
            <a:pPr algn="ctr">
              <a:spcBef>
                <a:spcPts val="600"/>
              </a:spcBef>
            </a:pPr>
            <a:r>
              <a:rPr lang="en-US" sz="2400" dirty="0">
                <a:latin typeface="+mn-lt"/>
              </a:rPr>
              <a:t>Colorectal </a:t>
            </a:r>
            <a:r>
              <a:rPr lang="en-US" sz="2400" dirty="0" smtClean="0">
                <a:latin typeface="+mn-lt"/>
              </a:rPr>
              <a:t>cancers</a:t>
            </a:r>
          </a:p>
          <a:p>
            <a:pPr algn="ctr">
              <a:spcBef>
                <a:spcPts val="600"/>
              </a:spcBef>
            </a:pPr>
            <a:r>
              <a:rPr lang="en-US" sz="2400" dirty="0" smtClean="0">
                <a:latin typeface="+mn-lt"/>
              </a:rPr>
              <a:t>Average = 7</a:t>
            </a:r>
            <a:endParaRPr lang="en-US" sz="2400" dirty="0">
              <a:latin typeface="+mn-lt"/>
            </a:endParaRPr>
          </a:p>
        </p:txBody>
      </p:sp>
      <p:sp>
        <p:nvSpPr>
          <p:cNvPr id="1213446" name="Text Box 6"/>
          <p:cNvSpPr txBox="1">
            <a:spLocks noChangeArrowheads="1"/>
          </p:cNvSpPr>
          <p:nvPr/>
        </p:nvSpPr>
        <p:spPr bwMode="auto">
          <a:xfrm>
            <a:off x="5592763" y="5554663"/>
            <a:ext cx="2674937" cy="907941"/>
          </a:xfrm>
          <a:prstGeom prst="rect">
            <a:avLst/>
          </a:prstGeom>
          <a:noFill/>
          <a:ln w="9525" algn="ctr">
            <a:noFill/>
            <a:miter lim="800000"/>
            <a:headEnd/>
            <a:tailEnd/>
          </a:ln>
          <a:effectLst/>
        </p:spPr>
        <p:txBody>
          <a:bodyPr>
            <a:spAutoFit/>
          </a:bodyPr>
          <a:lstStyle/>
          <a:p>
            <a:pPr algn="ctr">
              <a:spcBef>
                <a:spcPts val="600"/>
              </a:spcBef>
            </a:pPr>
            <a:r>
              <a:rPr lang="en-US" sz="2400" dirty="0">
                <a:latin typeface="+mn-lt"/>
              </a:rPr>
              <a:t>Breast </a:t>
            </a:r>
            <a:r>
              <a:rPr lang="en-US" sz="2400" dirty="0" smtClean="0">
                <a:latin typeface="+mn-lt"/>
              </a:rPr>
              <a:t>cancers</a:t>
            </a:r>
          </a:p>
          <a:p>
            <a:pPr algn="ctr">
              <a:spcBef>
                <a:spcPts val="600"/>
              </a:spcBef>
            </a:pPr>
            <a:r>
              <a:rPr lang="en-US" sz="2400" dirty="0" smtClean="0">
                <a:latin typeface="+mn-lt"/>
              </a:rPr>
              <a:t>Average = 10</a:t>
            </a:r>
            <a:endParaRPr lang="en-US" sz="2400" dirty="0">
              <a:latin typeface="+mn-lt"/>
            </a:endParaRPr>
          </a:p>
        </p:txBody>
      </p:sp>
      <p:sp>
        <p:nvSpPr>
          <p:cNvPr id="1213447" name="Line 7"/>
          <p:cNvSpPr>
            <a:spLocks noChangeShapeType="1"/>
          </p:cNvSpPr>
          <p:nvPr/>
        </p:nvSpPr>
        <p:spPr bwMode="auto">
          <a:xfrm>
            <a:off x="5711825" y="5418138"/>
            <a:ext cx="7938" cy="723900"/>
          </a:xfrm>
          <a:prstGeom prst="line">
            <a:avLst/>
          </a:prstGeom>
          <a:noFill/>
          <a:ln w="76200">
            <a:solidFill>
              <a:schemeClr val="bg1"/>
            </a:solidFill>
            <a:round/>
            <a:headEnd/>
            <a:tailEnd/>
          </a:ln>
          <a:effectLst/>
        </p:spPr>
        <p:txBody>
          <a:bodyPr/>
          <a:lstStyle/>
          <a:p>
            <a:endParaRPr lang="en-US">
              <a:latin typeface="+mn-lt"/>
            </a:endParaRPr>
          </a:p>
        </p:txBody>
      </p:sp>
      <p:sp>
        <p:nvSpPr>
          <p:cNvPr id="1213448" name="Text Box 8"/>
          <p:cNvSpPr txBox="1">
            <a:spLocks noChangeArrowheads="1"/>
          </p:cNvSpPr>
          <p:nvPr/>
        </p:nvSpPr>
        <p:spPr bwMode="auto">
          <a:xfrm>
            <a:off x="0" y="6488668"/>
            <a:ext cx="4521200" cy="369332"/>
          </a:xfrm>
          <a:prstGeom prst="rect">
            <a:avLst/>
          </a:prstGeom>
          <a:noFill/>
          <a:ln w="9525" algn="ctr">
            <a:noFill/>
            <a:miter lim="800000"/>
            <a:headEnd/>
            <a:tailEnd/>
          </a:ln>
          <a:effectLst/>
        </p:spPr>
        <p:txBody>
          <a:bodyPr>
            <a:spAutoFit/>
          </a:bodyPr>
          <a:lstStyle/>
          <a:p>
            <a:pPr algn="ctr">
              <a:spcBef>
                <a:spcPct val="50000"/>
              </a:spcBef>
            </a:pPr>
            <a:r>
              <a:rPr lang="en-US" dirty="0" smtClean="0">
                <a:latin typeface="+mn-lt"/>
              </a:rPr>
              <a:t>Segal </a:t>
            </a:r>
            <a:r>
              <a:rPr lang="en-US" i="1" dirty="0">
                <a:latin typeface="+mn-lt"/>
              </a:rPr>
              <a:t>et al.</a:t>
            </a:r>
            <a:r>
              <a:rPr lang="en-US" dirty="0">
                <a:latin typeface="+mn-lt"/>
              </a:rPr>
              <a:t>, </a:t>
            </a:r>
            <a:r>
              <a:rPr lang="en-US" i="1" dirty="0" smtClean="0">
                <a:latin typeface="+mn-lt"/>
              </a:rPr>
              <a:t>Cancer Research</a:t>
            </a:r>
            <a:r>
              <a:rPr lang="en-US" dirty="0" smtClean="0">
                <a:latin typeface="+mn-lt"/>
              </a:rPr>
              <a:t>, 2008. </a:t>
            </a:r>
            <a:endParaRPr lang="en-US" dirty="0">
              <a:latin typeface="+mn-lt"/>
            </a:endParaRPr>
          </a:p>
        </p:txBody>
      </p:sp>
      <p:sp>
        <p:nvSpPr>
          <p:cNvPr id="9" name="Title 8"/>
          <p:cNvSpPr>
            <a:spLocks noGrp="1"/>
          </p:cNvSpPr>
          <p:nvPr>
            <p:ph type="title"/>
          </p:nvPr>
        </p:nvSpPr>
        <p:spPr/>
        <p:txBody>
          <a:bodyPr>
            <a:normAutofit fontScale="90000"/>
          </a:bodyPr>
          <a:lstStyle/>
          <a:p>
            <a:pPr algn="ctr">
              <a:spcBef>
                <a:spcPct val="50000"/>
              </a:spcBef>
            </a:pPr>
            <a:r>
              <a:rPr lang="en-US" sz="4800" u="sng" dirty="0" smtClean="0"/>
              <a:t>Mutation Associated </a:t>
            </a:r>
            <a:r>
              <a:rPr lang="en-US" sz="4800" u="sng" dirty="0" err="1" smtClean="0"/>
              <a:t>NeoAntigens</a:t>
            </a:r>
            <a:r>
              <a:rPr lang="en-US" sz="4800" u="sng" dirty="0" smtClean="0"/>
              <a:t/>
            </a:r>
            <a:br>
              <a:rPr lang="en-US" sz="4800" u="sng" dirty="0" smtClean="0"/>
            </a:br>
            <a:r>
              <a:rPr lang="en-US" sz="4800" u="sng" dirty="0" smtClean="0"/>
              <a:t>(MANA)</a:t>
            </a:r>
            <a:endParaRPr lang="en-US" sz="4800" u="sng" dirty="0"/>
          </a:p>
        </p:txBody>
      </p:sp>
      <p:pic>
        <p:nvPicPr>
          <p:cNvPr id="11" name="Picture 4" descr="JHU Blue Dome icon"/>
          <p:cNvPicPr>
            <a:picLocks noChangeAspect="1" noChangeArrowheads="1"/>
          </p:cNvPicPr>
          <p:nvPr/>
        </p:nvPicPr>
        <p:blipFill>
          <a:blip r:embed="rId3" cstate="print"/>
          <a:srcRect/>
          <a:stretch>
            <a:fillRect/>
          </a:stretch>
        </p:blipFill>
        <p:spPr bwMode="auto">
          <a:xfrm>
            <a:off x="8523288" y="6019800"/>
            <a:ext cx="620712" cy="838200"/>
          </a:xfrm>
          <a:prstGeom prst="rect">
            <a:avLst/>
          </a:prstGeom>
          <a:noFill/>
          <a:ln w="9525">
            <a:noFill/>
            <a:miter lim="800000"/>
            <a:headEnd/>
            <a:tailEnd/>
          </a:ln>
        </p:spPr>
      </p:pic>
      <p:sp>
        <p:nvSpPr>
          <p:cNvPr id="10" name="Rectangle 9"/>
          <p:cNvSpPr/>
          <p:nvPr/>
        </p:nvSpPr>
        <p:spPr>
          <a:xfrm>
            <a:off x="3124200" y="6019800"/>
            <a:ext cx="4800600" cy="457200"/>
          </a:xfrm>
          <a:prstGeom prst="rect">
            <a:avLst/>
          </a:prstGeom>
          <a:noFill/>
          <a:ln w="1047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a:p>
        </p:txBody>
      </p:sp>
    </p:spTree>
    <p:extLst>
      <p:ext uri="{BB962C8B-B14F-4D97-AF65-F5344CB8AC3E}">
        <p14:creationId xmlns:p14="http://schemas.microsoft.com/office/powerpoint/2010/main" val="13989205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a:t>The Expanding Clinical Utility </a:t>
            </a:r>
            <a:br>
              <a:rPr lang="en-US" sz="4800" dirty="0"/>
            </a:br>
            <a:r>
              <a:rPr lang="en-US" sz="4800" dirty="0"/>
              <a:t>of Cancer Genomes</a:t>
            </a:r>
            <a:endParaRPr lang="en-US" dirty="0"/>
          </a:p>
        </p:txBody>
      </p:sp>
      <p:sp>
        <p:nvSpPr>
          <p:cNvPr id="3" name="Content Placeholder 2"/>
          <p:cNvSpPr>
            <a:spLocks noGrp="1"/>
          </p:cNvSpPr>
          <p:nvPr>
            <p:ph idx="1"/>
          </p:nvPr>
        </p:nvSpPr>
        <p:spPr/>
        <p:txBody>
          <a:bodyPr/>
          <a:lstStyle/>
          <a:p>
            <a:r>
              <a:rPr lang="en-US" sz="4400" dirty="0" smtClean="0"/>
              <a:t>The Inherited Genome</a:t>
            </a:r>
          </a:p>
          <a:p>
            <a:endParaRPr lang="en-US" sz="4400" dirty="0" smtClean="0"/>
          </a:p>
          <a:p>
            <a:r>
              <a:rPr lang="en-US" sz="4400" dirty="0" smtClean="0"/>
              <a:t>The Somatic Genome</a:t>
            </a:r>
          </a:p>
          <a:p>
            <a:endParaRPr lang="en-US" sz="4400" dirty="0" smtClean="0"/>
          </a:p>
          <a:p>
            <a:r>
              <a:rPr lang="en-US" sz="4400" dirty="0" smtClean="0"/>
              <a:t>The Trace Genome</a:t>
            </a:r>
            <a:endParaRPr lang="en-US" sz="4400" dirty="0"/>
          </a:p>
        </p:txBody>
      </p:sp>
    </p:spTree>
    <p:extLst>
      <p:ext uri="{BB962C8B-B14F-4D97-AF65-F5344CB8AC3E}">
        <p14:creationId xmlns:p14="http://schemas.microsoft.com/office/powerpoint/2010/main" val="20207377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p:cNvGrpSpPr/>
          <p:nvPr/>
        </p:nvGrpSpPr>
        <p:grpSpPr>
          <a:xfrm>
            <a:off x="2523" y="2286000"/>
            <a:ext cx="4279900" cy="3657600"/>
            <a:chOff x="63500" y="2743200"/>
            <a:chExt cx="4279900" cy="3657600"/>
          </a:xfrm>
        </p:grpSpPr>
        <p:pic>
          <p:nvPicPr>
            <p:cNvPr id="30723" name="Picture 3"/>
            <p:cNvPicPr>
              <a:picLocks noChangeArrowheads="1"/>
            </p:cNvPicPr>
            <p:nvPr/>
          </p:nvPicPr>
          <p:blipFill rotWithShape="1">
            <a:blip r:embed="rId3" cstate="print"/>
            <a:srcRect l="53333"/>
            <a:stretch/>
          </p:blipFill>
          <p:spPr bwMode="auto">
            <a:xfrm>
              <a:off x="76200" y="2743200"/>
              <a:ext cx="4267200" cy="3657600"/>
            </a:xfrm>
            <a:prstGeom prst="rect">
              <a:avLst/>
            </a:prstGeom>
            <a:noFill/>
            <a:ln w="9525">
              <a:noFill/>
              <a:miter lim="800000"/>
              <a:headEnd/>
              <a:tailEnd/>
            </a:ln>
          </p:spPr>
        </p:pic>
        <p:sp>
          <p:nvSpPr>
            <p:cNvPr id="2" name="TextBox 1"/>
            <p:cNvSpPr txBox="1"/>
            <p:nvPr/>
          </p:nvSpPr>
          <p:spPr>
            <a:xfrm>
              <a:off x="63500" y="2749550"/>
              <a:ext cx="1079500" cy="400110"/>
            </a:xfrm>
            <a:prstGeom prst="rect">
              <a:avLst/>
            </a:prstGeom>
            <a:solidFill>
              <a:schemeClr val="bg1"/>
            </a:solidFill>
          </p:spPr>
          <p:txBody>
            <a:bodyPr wrap="square" rtlCol="0">
              <a:spAutoFit/>
            </a:bodyPr>
            <a:lstStyle/>
            <a:p>
              <a:r>
                <a:rPr lang="en-US" sz="2000" dirty="0" smtClean="0">
                  <a:latin typeface="Arial" panose="020B0604020202020204" pitchFamily="34" charset="0"/>
                </a:rPr>
                <a:t>Normal</a:t>
              </a:r>
              <a:endParaRPr lang="en-US" sz="2000" dirty="0">
                <a:latin typeface="Arial" panose="020B0604020202020204" pitchFamily="34" charset="0"/>
              </a:endParaRPr>
            </a:p>
          </p:txBody>
        </p:sp>
      </p:grpSp>
      <p:grpSp>
        <p:nvGrpSpPr>
          <p:cNvPr id="9" name="Group 8"/>
          <p:cNvGrpSpPr/>
          <p:nvPr/>
        </p:nvGrpSpPr>
        <p:grpSpPr>
          <a:xfrm>
            <a:off x="4390373" y="2292350"/>
            <a:ext cx="4724400" cy="3657600"/>
            <a:chOff x="4451350" y="2749550"/>
            <a:chExt cx="4724400" cy="3657600"/>
          </a:xfrm>
        </p:grpSpPr>
        <p:pic>
          <p:nvPicPr>
            <p:cNvPr id="4" name="Picture 3"/>
            <p:cNvPicPr>
              <a:picLocks noChangeArrowheads="1"/>
            </p:cNvPicPr>
            <p:nvPr/>
          </p:nvPicPr>
          <p:blipFill rotWithShape="1">
            <a:blip r:embed="rId3" cstate="print"/>
            <a:srcRect r="48333"/>
            <a:stretch/>
          </p:blipFill>
          <p:spPr bwMode="auto">
            <a:xfrm>
              <a:off x="4451350" y="2749550"/>
              <a:ext cx="4724400" cy="3657600"/>
            </a:xfrm>
            <a:prstGeom prst="rect">
              <a:avLst/>
            </a:prstGeom>
            <a:noFill/>
            <a:ln w="9525">
              <a:noFill/>
              <a:miter lim="800000"/>
              <a:headEnd/>
              <a:tailEnd/>
            </a:ln>
          </p:spPr>
        </p:pic>
        <p:sp>
          <p:nvSpPr>
            <p:cNvPr id="6" name="TextBox 5"/>
            <p:cNvSpPr txBox="1"/>
            <p:nvPr/>
          </p:nvSpPr>
          <p:spPr>
            <a:xfrm>
              <a:off x="4457700" y="2749550"/>
              <a:ext cx="800100" cy="400110"/>
            </a:xfrm>
            <a:prstGeom prst="rect">
              <a:avLst/>
            </a:prstGeom>
            <a:solidFill>
              <a:schemeClr val="bg1"/>
            </a:solidFill>
          </p:spPr>
          <p:txBody>
            <a:bodyPr wrap="square" rtlCol="0">
              <a:spAutoFit/>
            </a:bodyPr>
            <a:lstStyle/>
            <a:p>
              <a:r>
                <a:rPr lang="en-US" sz="2000" dirty="0" smtClean="0">
                  <a:latin typeface="Arial" panose="020B0604020202020204" pitchFamily="34" charset="0"/>
                </a:rPr>
                <a:t>FAP</a:t>
              </a:r>
              <a:endParaRPr lang="en-US" sz="2000" dirty="0">
                <a:latin typeface="Arial" panose="020B0604020202020204" pitchFamily="34" charset="0"/>
              </a:endParaRPr>
            </a:p>
          </p:txBody>
        </p:sp>
      </p:grpSp>
      <p:sp>
        <p:nvSpPr>
          <p:cNvPr id="3" name="Title 2"/>
          <p:cNvSpPr>
            <a:spLocks noGrp="1"/>
          </p:cNvSpPr>
          <p:nvPr>
            <p:ph type="title"/>
          </p:nvPr>
        </p:nvSpPr>
        <p:spPr/>
        <p:txBody>
          <a:bodyPr>
            <a:noAutofit/>
          </a:bodyPr>
          <a:lstStyle/>
          <a:p>
            <a:r>
              <a:rPr lang="en-US" sz="4400" b="0" dirty="0" smtClean="0">
                <a:latin typeface="Arial" panose="020B0604020202020204" pitchFamily="34" charset="0"/>
                <a:cs typeface="Arial" panose="020B0604020202020204" pitchFamily="34" charset="0"/>
              </a:rPr>
              <a:t>Familial Adenomatous Polyposis</a:t>
            </a:r>
            <a:br>
              <a:rPr lang="en-US" sz="4400" b="0" dirty="0" smtClean="0">
                <a:latin typeface="Arial" panose="020B0604020202020204" pitchFamily="34" charset="0"/>
                <a:cs typeface="Arial" panose="020B0604020202020204" pitchFamily="34" charset="0"/>
              </a:rPr>
            </a:br>
            <a:r>
              <a:rPr lang="en-US" sz="4400" b="0" dirty="0" smtClean="0">
                <a:latin typeface="Arial" panose="020B0604020202020204" pitchFamily="34" charset="0"/>
                <a:cs typeface="Arial" panose="020B0604020202020204" pitchFamily="34" charset="0"/>
              </a:rPr>
              <a:t>(FAP)</a:t>
            </a:r>
            <a:endParaRPr lang="en-US" sz="4400" b="0" dirty="0">
              <a:latin typeface="Arial" panose="020B0604020202020204" pitchFamily="34" charset="0"/>
              <a:cs typeface="Arial" panose="020B0604020202020204" pitchFamily="34" charset="0"/>
            </a:endParaRPr>
          </a:p>
        </p:txBody>
      </p:sp>
      <p:sp>
        <p:nvSpPr>
          <p:cNvPr id="10" name="Rounded Rectangle 9"/>
          <p:cNvSpPr/>
          <p:nvPr/>
        </p:nvSpPr>
        <p:spPr>
          <a:xfrm>
            <a:off x="91423" y="1905000"/>
            <a:ext cx="8976377" cy="434340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en-US" sz="2800" dirty="0" smtClean="0">
                <a:solidFill>
                  <a:schemeClr val="tx1"/>
                </a:solidFill>
                <a:latin typeface="Arial" panose="020B0604020202020204" pitchFamily="34" charset="0"/>
                <a:cs typeface="Arial" panose="020B0604020202020204" pitchFamily="34" charset="0"/>
              </a:rPr>
              <a:t>Affects about 1 in 10,000 individuals</a:t>
            </a:r>
          </a:p>
          <a:p>
            <a:pPr marL="285750" indent="-285750">
              <a:spcAft>
                <a:spcPts val="600"/>
              </a:spcAft>
              <a:buFont typeface="Arial" panose="020B0604020202020204" pitchFamily="34" charset="0"/>
              <a:buChar char="•"/>
            </a:pPr>
            <a:r>
              <a:rPr lang="en-US" sz="2800" dirty="0" smtClean="0">
                <a:solidFill>
                  <a:schemeClr val="tx1"/>
                </a:solidFill>
                <a:latin typeface="Arial" panose="020B0604020202020204" pitchFamily="34" charset="0"/>
                <a:cs typeface="Arial" panose="020B0604020202020204" pitchFamily="34" charset="0"/>
              </a:rPr>
              <a:t>Develop 100s to 1,000s of benign polyps</a:t>
            </a:r>
          </a:p>
          <a:p>
            <a:pPr marL="285750" indent="-285750">
              <a:spcAft>
                <a:spcPts val="600"/>
              </a:spcAft>
              <a:buFont typeface="Arial" panose="020B0604020202020204" pitchFamily="34" charset="0"/>
              <a:buChar char="•"/>
            </a:pPr>
            <a:r>
              <a:rPr lang="en-US" sz="2800" dirty="0" smtClean="0">
                <a:solidFill>
                  <a:schemeClr val="tx1"/>
                </a:solidFill>
                <a:latin typeface="Arial" panose="020B0604020202020204" pitchFamily="34" charset="0"/>
                <a:cs typeface="Arial" panose="020B0604020202020204" pitchFamily="34" charset="0"/>
              </a:rPr>
              <a:t>Average age at Cancer </a:t>
            </a:r>
            <a:r>
              <a:rPr lang="en-US" sz="2800" dirty="0" err="1" smtClean="0">
                <a:solidFill>
                  <a:schemeClr val="tx1"/>
                </a:solidFill>
                <a:latin typeface="Arial" panose="020B0604020202020204" pitchFamily="34" charset="0"/>
                <a:cs typeface="Arial" panose="020B0604020202020204" pitchFamily="34" charset="0"/>
              </a:rPr>
              <a:t>Dx</a:t>
            </a:r>
            <a:r>
              <a:rPr lang="en-US" sz="2800" dirty="0" smtClean="0">
                <a:solidFill>
                  <a:schemeClr val="tx1"/>
                </a:solidFill>
                <a:latin typeface="Arial" panose="020B0604020202020204" pitchFamily="34" charset="0"/>
                <a:cs typeface="Arial" panose="020B0604020202020204" pitchFamily="34" charset="0"/>
              </a:rPr>
              <a:t>  is 39</a:t>
            </a:r>
          </a:p>
          <a:p>
            <a:pPr marL="285750" indent="-285750">
              <a:spcAft>
                <a:spcPts val="600"/>
              </a:spcAft>
              <a:buFont typeface="Arial" panose="020B0604020202020204" pitchFamily="34" charset="0"/>
              <a:buChar char="•"/>
            </a:pPr>
            <a:r>
              <a:rPr lang="en-US" sz="2800" dirty="0" smtClean="0">
                <a:solidFill>
                  <a:schemeClr val="tx1"/>
                </a:solidFill>
                <a:latin typeface="Arial" panose="020B0604020202020204" pitchFamily="34" charset="0"/>
                <a:cs typeface="Arial" panose="020B0604020202020204" pitchFamily="34" charset="0"/>
              </a:rPr>
              <a:t>Due to truncating a mutation in the </a:t>
            </a:r>
            <a:r>
              <a:rPr lang="en-US" sz="2800" i="1" dirty="0" smtClean="0">
                <a:solidFill>
                  <a:schemeClr val="tx1"/>
                </a:solidFill>
                <a:latin typeface="Arial" panose="020B0604020202020204" pitchFamily="34" charset="0"/>
                <a:cs typeface="Arial" panose="020B0604020202020204" pitchFamily="34" charset="0"/>
              </a:rPr>
              <a:t>APC</a:t>
            </a:r>
            <a:r>
              <a:rPr lang="en-US" sz="2800" dirty="0" smtClean="0">
                <a:solidFill>
                  <a:schemeClr val="tx1"/>
                </a:solidFill>
                <a:latin typeface="Arial" panose="020B0604020202020204" pitchFamily="34" charset="0"/>
                <a:cs typeface="Arial" panose="020B0604020202020204" pitchFamily="34" charset="0"/>
              </a:rPr>
              <a:t> gene</a:t>
            </a:r>
          </a:p>
          <a:p>
            <a:pPr marL="285750" indent="-285750">
              <a:spcAft>
                <a:spcPts val="600"/>
              </a:spcAft>
              <a:buFont typeface="Arial" panose="020B0604020202020204" pitchFamily="34" charset="0"/>
              <a:buChar char="•"/>
            </a:pPr>
            <a:r>
              <a:rPr lang="en-US" sz="2800" dirty="0" smtClean="0">
                <a:solidFill>
                  <a:schemeClr val="tx1"/>
                </a:solidFill>
                <a:latin typeface="Arial" panose="020B0604020202020204" pitchFamily="34" charset="0"/>
                <a:cs typeface="Arial" panose="020B0604020202020204" pitchFamily="34" charset="0"/>
              </a:rPr>
              <a:t>FAP patients accounts for &lt;1% of all CRC patients</a:t>
            </a:r>
          </a:p>
          <a:p>
            <a:pPr marL="285750" indent="-285750">
              <a:spcAft>
                <a:spcPts val="600"/>
              </a:spcAft>
              <a:buFont typeface="Arial" panose="020B0604020202020204" pitchFamily="34" charset="0"/>
              <a:buChar char="•"/>
            </a:pPr>
            <a:r>
              <a:rPr lang="en-US" sz="2800" dirty="0" smtClean="0">
                <a:solidFill>
                  <a:schemeClr val="tx1"/>
                </a:solidFill>
                <a:latin typeface="Arial" panose="020B0604020202020204" pitchFamily="34" charset="0"/>
                <a:cs typeface="Arial" panose="020B0604020202020204" pitchFamily="34" charset="0"/>
              </a:rPr>
              <a:t>Pathway mutated in &gt;95% of sporadic CRC</a:t>
            </a:r>
          </a:p>
          <a:p>
            <a:pPr marL="285750" indent="-285750">
              <a:spcAft>
                <a:spcPts val="600"/>
              </a:spcAft>
              <a:buFont typeface="Arial" panose="020B0604020202020204" pitchFamily="34" charset="0"/>
              <a:buChar char="•"/>
            </a:pPr>
            <a:r>
              <a:rPr lang="en-US" sz="2800" dirty="0" smtClean="0">
                <a:solidFill>
                  <a:schemeClr val="tx1"/>
                </a:solidFill>
                <a:latin typeface="Arial" panose="020B0604020202020204" pitchFamily="34" charset="0"/>
                <a:cs typeface="Arial" panose="020B0604020202020204" pitchFamily="34" charset="0"/>
              </a:rPr>
              <a:t>Gatekeepers</a:t>
            </a:r>
            <a:endParaRPr lang="en-US" sz="2800" dirty="0">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0" y="2286000"/>
            <a:ext cx="4282423" cy="3657600"/>
          </a:xfrm>
          <a:prstGeom prst="rect">
            <a:avLst/>
          </a:prstGeom>
          <a:noFill/>
          <a:ln w="1143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404377" y="2286000"/>
            <a:ext cx="4710396" cy="3657600"/>
          </a:xfrm>
          <a:prstGeom prst="rect">
            <a:avLst/>
          </a:prstGeom>
          <a:noFill/>
          <a:ln w="1143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38117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0">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11" grpId="0" animBg="1"/>
      <p:bldP spid="11" grpId="1" animBg="1"/>
      <p:bldP spid="12" grpId="0" animBg="1"/>
      <p:bldP spid="1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4419600" y="1676400"/>
            <a:ext cx="2936160" cy="4893634"/>
          </a:xfrm>
          <a:prstGeom prst="rect">
            <a:avLst/>
          </a:prstGeom>
          <a:noFill/>
          <a:ln w="9525">
            <a:noFill/>
            <a:round/>
            <a:headEnd/>
            <a:tailEnd/>
          </a:ln>
          <a:effectLst/>
        </p:spPr>
      </p:pic>
      <p:sp>
        <p:nvSpPr>
          <p:cNvPr id="3076" name="Text Box 4"/>
          <p:cNvSpPr txBox="1">
            <a:spLocks noChangeArrowheads="1"/>
          </p:cNvSpPr>
          <p:nvPr/>
        </p:nvSpPr>
        <p:spPr bwMode="auto">
          <a:xfrm>
            <a:off x="4267200" y="4191000"/>
            <a:ext cx="3918240" cy="533400"/>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endParaRPr lang="en-GB" sz="1100" b="1" dirty="0">
              <a:solidFill>
                <a:srgbClr val="000000"/>
              </a:solidFill>
              <a:latin typeface="Arial" charset="0"/>
              <a:ea typeface="msgothic" charset="0"/>
              <a:cs typeface="msgothic" charset="0"/>
            </a:endParaRPr>
          </a:p>
        </p:txBody>
      </p:sp>
      <p:sp>
        <p:nvSpPr>
          <p:cNvPr id="10" name="Rectangle 3"/>
          <p:cNvSpPr>
            <a:spLocks noGrp="1" noChangeArrowheads="1"/>
          </p:cNvSpPr>
          <p:nvPr>
            <p:ph type="title"/>
          </p:nvPr>
        </p:nvSpPr>
        <p:spPr>
          <a:xfrm>
            <a:off x="228600" y="0"/>
            <a:ext cx="8534400" cy="1447800"/>
          </a:xfrm>
        </p:spPr>
        <p:txBody>
          <a:bodyPr>
            <a:normAutofit fontScale="90000"/>
          </a:bodyPr>
          <a:lstStyle/>
          <a:p>
            <a:pPr eaLnBrk="1" hangingPunct="1">
              <a:defRPr/>
            </a:pPr>
            <a:r>
              <a:rPr lang="en-US" sz="7200" dirty="0" smtClean="0"/>
              <a:t>Safe-</a:t>
            </a:r>
            <a:r>
              <a:rPr lang="en-US" sz="7200" dirty="0" err="1" smtClean="0"/>
              <a:t>SeqS</a:t>
            </a:r>
            <a:r>
              <a:rPr lang="en-US" sz="7200" dirty="0" smtClean="0"/>
              <a:t/>
            </a:r>
            <a:br>
              <a:rPr lang="en-US" sz="7200" dirty="0" smtClean="0"/>
            </a:br>
            <a:r>
              <a:rPr lang="en-US" sz="2800" dirty="0" smtClean="0"/>
              <a:t>(</a:t>
            </a:r>
            <a:r>
              <a:rPr lang="da-DK" sz="2800" dirty="0" smtClean="0"/>
              <a:t>Kinde I et al. PNAS 108:9530-9535, 2011)</a:t>
            </a:r>
            <a:endParaRPr lang="en-US" sz="4000" dirty="0" smtClean="0"/>
          </a:p>
        </p:txBody>
      </p:sp>
      <p:sp>
        <p:nvSpPr>
          <p:cNvPr id="12" name="Rectangle 2"/>
          <p:cNvSpPr>
            <a:spLocks noGrp="1" noChangeArrowheads="1"/>
          </p:cNvSpPr>
          <p:nvPr>
            <p:ph idx="1"/>
          </p:nvPr>
        </p:nvSpPr>
        <p:spPr>
          <a:xfrm>
            <a:off x="228600" y="1371600"/>
            <a:ext cx="3352800" cy="2057400"/>
          </a:xfrm>
        </p:spPr>
        <p:txBody>
          <a:bodyPr/>
          <a:lstStyle/>
          <a:p>
            <a:pPr eaLnBrk="1" hangingPunct="1">
              <a:buFont typeface="Wingdings" pitchFamily="2" charset="2"/>
              <a:buNone/>
            </a:pPr>
            <a:r>
              <a:rPr lang="en-US" sz="4000" b="1" u="sng" dirty="0" smtClean="0"/>
              <a:t>Safe</a:t>
            </a:r>
          </a:p>
          <a:p>
            <a:pPr eaLnBrk="1" hangingPunct="1">
              <a:buFont typeface="Wingdings" pitchFamily="2" charset="2"/>
              <a:buNone/>
            </a:pPr>
            <a:r>
              <a:rPr lang="en-US" sz="4000" b="1" u="sng" dirty="0" smtClean="0"/>
              <a:t>Seq</a:t>
            </a:r>
            <a:r>
              <a:rPr lang="en-US" sz="4000" dirty="0" smtClean="0"/>
              <a:t>uencing</a:t>
            </a:r>
          </a:p>
          <a:p>
            <a:pPr eaLnBrk="1" hangingPunct="1">
              <a:buFont typeface="Wingdings" pitchFamily="2" charset="2"/>
              <a:buNone/>
            </a:pPr>
            <a:r>
              <a:rPr lang="en-US" sz="4000" b="1" u="sng" dirty="0" smtClean="0"/>
              <a:t>S</a:t>
            </a:r>
            <a:r>
              <a:rPr lang="en-US" sz="4000" dirty="0" smtClean="0"/>
              <a:t>ystem</a:t>
            </a:r>
            <a:endParaRPr lang="en-US" sz="4800" dirty="0" smtClean="0"/>
          </a:p>
        </p:txBody>
      </p:sp>
      <p:sp>
        <p:nvSpPr>
          <p:cNvPr id="11" name="Rectangle 10"/>
          <p:cNvSpPr/>
          <p:nvPr/>
        </p:nvSpPr>
        <p:spPr>
          <a:xfrm>
            <a:off x="381000" y="3353812"/>
            <a:ext cx="3886200" cy="3046988"/>
          </a:xfrm>
          <a:prstGeom prst="rect">
            <a:avLst/>
          </a:prstGeom>
          <a:solidFill>
            <a:srgbClr val="00B0F0"/>
          </a:solidFill>
        </p:spPr>
        <p:txBody>
          <a:bodyPr wrap="square">
            <a:spAutoFit/>
          </a:bodyPr>
          <a:lstStyle/>
          <a:p>
            <a:pPr algn="ctr">
              <a:buNone/>
            </a:pPr>
            <a:r>
              <a:rPr lang="en-US" sz="3200" dirty="0" smtClean="0">
                <a:latin typeface="Tahoma" pitchFamily="34" charset="0"/>
              </a:rPr>
              <a:t>Method for detection and quantification of rare mutations with massively parallel sequencing.</a:t>
            </a:r>
          </a:p>
        </p:txBody>
      </p:sp>
      <p:sp>
        <p:nvSpPr>
          <p:cNvPr id="8" name="TextBox 7"/>
          <p:cNvSpPr txBox="1"/>
          <p:nvPr/>
        </p:nvSpPr>
        <p:spPr>
          <a:xfrm>
            <a:off x="7467600" y="6076890"/>
            <a:ext cx="1676400" cy="400110"/>
          </a:xfrm>
          <a:prstGeom prst="rect">
            <a:avLst/>
          </a:prstGeom>
          <a:noFill/>
        </p:spPr>
        <p:txBody>
          <a:bodyPr wrap="square" rtlCol="0">
            <a:spAutoFit/>
          </a:bodyPr>
          <a:lstStyle/>
          <a:p>
            <a:pPr algn="ctr"/>
            <a:r>
              <a:rPr lang="en-US" sz="2000" dirty="0" smtClean="0">
                <a:latin typeface="Arial" pitchFamily="34" charset="0"/>
              </a:rPr>
              <a:t>Isaac Kinde</a:t>
            </a:r>
            <a:endParaRPr lang="en-US" sz="2000" dirty="0">
              <a:latin typeface="Arial" pitchFamily="34" charset="0"/>
            </a:endParaRPr>
          </a:p>
        </p:txBody>
      </p:sp>
      <p:pic>
        <p:nvPicPr>
          <p:cNvPr id="13" name="Picture 1" descr="R:\Lab Photos\Lab Members - BV's file\Professional Headshots\01_Kinde_Isaac\_FWD4815F300.jpg"/>
          <p:cNvPicPr>
            <a:picLocks noChangeAspect="1" noChangeArrowheads="1"/>
          </p:cNvPicPr>
          <p:nvPr/>
        </p:nvPicPr>
        <p:blipFill>
          <a:blip r:embed="rId4" cstate="print"/>
          <a:srcRect l="15000" t="2381" r="15000" b="32143"/>
          <a:stretch>
            <a:fillRect/>
          </a:stretch>
        </p:blipFill>
        <p:spPr bwMode="auto">
          <a:xfrm>
            <a:off x="7456516" y="3867090"/>
            <a:ext cx="1687484" cy="2209800"/>
          </a:xfrm>
          <a:prstGeom prst="rect">
            <a:avLst/>
          </a:prstGeom>
          <a:noFill/>
        </p:spPr>
      </p:pic>
    </p:spTree>
    <p:extLst>
      <p:ext uri="{BB962C8B-B14F-4D97-AF65-F5344CB8AC3E}">
        <p14:creationId xmlns:p14="http://schemas.microsoft.com/office/powerpoint/2010/main" val="23476608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1490" name="Rectangle 2"/>
          <p:cNvSpPr>
            <a:spLocks noGrp="1" noRot="1" noChangeArrowheads="1"/>
          </p:cNvSpPr>
          <p:nvPr>
            <p:ph type="title"/>
          </p:nvPr>
        </p:nvSpPr>
        <p:spPr>
          <a:xfrm>
            <a:off x="76200" y="152400"/>
            <a:ext cx="8915400" cy="1250950"/>
          </a:xfrm>
        </p:spPr>
        <p:txBody>
          <a:bodyPr lIns="92075" tIns="46038" rIns="92075" bIns="46038">
            <a:noAutofit/>
          </a:bodyPr>
          <a:lstStyle/>
          <a:p>
            <a:pPr eaLnBrk="1" hangingPunct="1">
              <a:defRPr/>
            </a:pPr>
            <a:r>
              <a:rPr lang="en-US" sz="3600" dirty="0" smtClean="0"/>
              <a:t>Hereditary </a:t>
            </a:r>
            <a:r>
              <a:rPr lang="en-US" sz="3600" dirty="0" err="1" smtClean="0"/>
              <a:t>NonPolyposis</a:t>
            </a:r>
            <a:r>
              <a:rPr lang="en-US" sz="3600" dirty="0" smtClean="0"/>
              <a:t> Colorectal Cancer</a:t>
            </a:r>
            <a:br>
              <a:rPr lang="en-US" sz="3600" dirty="0" smtClean="0"/>
            </a:br>
            <a:r>
              <a:rPr lang="en-US" sz="3600" dirty="0" smtClean="0"/>
              <a:t>(HNPCC, Lunch Syndrome)</a:t>
            </a:r>
          </a:p>
        </p:txBody>
      </p:sp>
      <p:pic>
        <p:nvPicPr>
          <p:cNvPr id="62467" name="Picture 3"/>
          <p:cNvPicPr>
            <a:picLocks noChangeArrowheads="1"/>
          </p:cNvPicPr>
          <p:nvPr/>
        </p:nvPicPr>
        <p:blipFill>
          <a:blip r:embed="rId3" cstate="print"/>
          <a:srcRect/>
          <a:stretch>
            <a:fillRect/>
          </a:stretch>
        </p:blipFill>
        <p:spPr bwMode="auto">
          <a:xfrm>
            <a:off x="2286000" y="1524000"/>
            <a:ext cx="4543425" cy="4584700"/>
          </a:xfrm>
          <a:prstGeom prst="rect">
            <a:avLst/>
          </a:prstGeom>
          <a:noFill/>
          <a:ln w="9525">
            <a:noFill/>
            <a:miter lim="800000"/>
            <a:headEnd/>
            <a:tailEnd/>
          </a:ln>
        </p:spPr>
      </p:pic>
      <p:sp>
        <p:nvSpPr>
          <p:cNvPr id="4" name="Rounded Rectangle 3"/>
          <p:cNvSpPr/>
          <p:nvPr/>
        </p:nvSpPr>
        <p:spPr>
          <a:xfrm>
            <a:off x="61912" y="1905000"/>
            <a:ext cx="8991600" cy="411480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Affects about 1 in 1,000 individuals</a:t>
            </a:r>
          </a:p>
          <a:p>
            <a:pPr marL="285750" indent="-285750">
              <a:spcAft>
                <a:spcPts val="600"/>
              </a:spcAft>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No striking excess of benign precursors</a:t>
            </a:r>
          </a:p>
          <a:p>
            <a:pPr marL="285750" indent="-285750">
              <a:spcAft>
                <a:spcPts val="600"/>
              </a:spcAft>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Average age at cancer </a:t>
            </a:r>
            <a:r>
              <a:rPr lang="en-US" sz="2400" dirty="0" err="1" smtClean="0">
                <a:solidFill>
                  <a:schemeClr val="tx1"/>
                </a:solidFill>
                <a:latin typeface="Arial" panose="020B0604020202020204" pitchFamily="34" charset="0"/>
                <a:cs typeface="Arial" panose="020B0604020202020204" pitchFamily="34" charset="0"/>
              </a:rPr>
              <a:t>Dx</a:t>
            </a:r>
            <a:r>
              <a:rPr lang="en-US" sz="2400" dirty="0" smtClean="0">
                <a:solidFill>
                  <a:schemeClr val="tx1"/>
                </a:solidFill>
                <a:latin typeface="Arial" panose="020B0604020202020204" pitchFamily="34" charset="0"/>
                <a:cs typeface="Arial" panose="020B0604020202020204" pitchFamily="34" charset="0"/>
              </a:rPr>
              <a:t> (CRC, EC) is 44</a:t>
            </a:r>
          </a:p>
          <a:p>
            <a:pPr marL="285750" indent="-285750">
              <a:spcAft>
                <a:spcPts val="600"/>
              </a:spcAft>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Due </a:t>
            </a:r>
            <a:r>
              <a:rPr lang="en-US" sz="2400" dirty="0">
                <a:solidFill>
                  <a:schemeClr val="tx1"/>
                </a:solidFill>
                <a:latin typeface="Arial" panose="020B0604020202020204" pitchFamily="34" charset="0"/>
                <a:cs typeface="Arial" panose="020B0604020202020204" pitchFamily="34" charset="0"/>
              </a:rPr>
              <a:t>to mutations in DNA </a:t>
            </a:r>
            <a:r>
              <a:rPr lang="en-US" sz="2400" dirty="0" err="1" smtClean="0">
                <a:solidFill>
                  <a:schemeClr val="tx1"/>
                </a:solidFill>
                <a:latin typeface="Arial" panose="020B0604020202020204" pitchFamily="34" charset="0"/>
                <a:cs typeface="Arial" panose="020B0604020202020204" pitchFamily="34" charset="0"/>
              </a:rPr>
              <a:t>MisMatch</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Repair genes</a:t>
            </a:r>
          </a:p>
          <a:p>
            <a:pPr marL="742950" lvl="1" indent="-285750">
              <a:spcAft>
                <a:spcPts val="600"/>
              </a:spcAft>
              <a:buFont typeface="Arial" panose="020B0604020202020204" pitchFamily="34" charset="0"/>
              <a:buChar char="•"/>
            </a:pPr>
            <a:r>
              <a:rPr lang="en-US" sz="2000" dirty="0" smtClean="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(MMR: </a:t>
            </a:r>
            <a:r>
              <a:rPr lang="en-US" sz="2000" dirty="0" smtClean="0">
                <a:solidFill>
                  <a:schemeClr val="tx1"/>
                </a:solidFill>
                <a:latin typeface="Arial" panose="020B0604020202020204" pitchFamily="34" charset="0"/>
                <a:cs typeface="Arial" panose="020B0604020202020204" pitchFamily="34" charset="0"/>
              </a:rPr>
              <a:t>MLH1 [50%], MSH2 [40%], MSH6 [10%], </a:t>
            </a:r>
            <a:r>
              <a:rPr lang="en-US" sz="2000" dirty="0">
                <a:solidFill>
                  <a:schemeClr val="tx1"/>
                </a:solidFill>
                <a:latin typeface="Arial" panose="020B0604020202020204" pitchFamily="34" charset="0"/>
                <a:cs typeface="Arial" panose="020B0604020202020204" pitchFamily="34" charset="0"/>
              </a:rPr>
              <a:t>PMS2 </a:t>
            </a:r>
            <a:r>
              <a:rPr lang="en-US" sz="2000" dirty="0" smtClean="0">
                <a:solidFill>
                  <a:schemeClr val="tx1"/>
                </a:solidFill>
                <a:latin typeface="Arial" panose="020B0604020202020204" pitchFamily="34" charset="0"/>
                <a:cs typeface="Arial" panose="020B0604020202020204" pitchFamily="34" charset="0"/>
              </a:rPr>
              <a:t>) </a:t>
            </a:r>
            <a:endParaRPr lang="en-US" sz="2000" dirty="0">
              <a:solidFill>
                <a:schemeClr val="tx1"/>
              </a:solidFill>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HNPCC </a:t>
            </a:r>
            <a:r>
              <a:rPr lang="en-US" sz="2400" dirty="0">
                <a:solidFill>
                  <a:schemeClr val="tx1"/>
                </a:solidFill>
                <a:latin typeface="Arial" panose="020B0604020202020204" pitchFamily="34" charset="0"/>
                <a:cs typeface="Arial" panose="020B0604020202020204" pitchFamily="34" charset="0"/>
              </a:rPr>
              <a:t>patients accounts for about </a:t>
            </a:r>
            <a:r>
              <a:rPr lang="en-US" sz="2400" dirty="0" smtClean="0">
                <a:solidFill>
                  <a:schemeClr val="tx1"/>
                </a:solidFill>
                <a:latin typeface="Arial" panose="020B0604020202020204" pitchFamily="34" charset="0"/>
                <a:cs typeface="Arial" panose="020B0604020202020204" pitchFamily="34" charset="0"/>
              </a:rPr>
              <a:t>3% </a:t>
            </a:r>
            <a:r>
              <a:rPr lang="en-US" sz="2400" dirty="0">
                <a:solidFill>
                  <a:schemeClr val="tx1"/>
                </a:solidFill>
                <a:latin typeface="Arial" panose="020B0604020202020204" pitchFamily="34" charset="0"/>
                <a:cs typeface="Arial" panose="020B0604020202020204" pitchFamily="34" charset="0"/>
              </a:rPr>
              <a:t>of all CRC </a:t>
            </a:r>
            <a:r>
              <a:rPr lang="en-US" sz="2400" dirty="0" smtClean="0">
                <a:solidFill>
                  <a:schemeClr val="tx1"/>
                </a:solidFill>
                <a:latin typeface="Arial" panose="020B0604020202020204" pitchFamily="34" charset="0"/>
                <a:cs typeface="Arial" panose="020B0604020202020204" pitchFamily="34" charset="0"/>
              </a:rPr>
              <a:t>patients</a:t>
            </a:r>
          </a:p>
          <a:p>
            <a:pPr marL="285750" indent="-285750">
              <a:spcAft>
                <a:spcPts val="600"/>
              </a:spcAft>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Sporadic defects in MMR occur in ~15% of CRC and EC</a:t>
            </a:r>
          </a:p>
          <a:p>
            <a:pPr marL="285750" indent="-285750">
              <a:spcAft>
                <a:spcPts val="600"/>
              </a:spcAft>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Caretakers</a:t>
            </a:r>
          </a:p>
        </p:txBody>
      </p:sp>
      <p:sp>
        <p:nvSpPr>
          <p:cNvPr id="2" name="Oval 1"/>
          <p:cNvSpPr/>
          <p:nvPr/>
        </p:nvSpPr>
        <p:spPr>
          <a:xfrm>
            <a:off x="3581400" y="2908300"/>
            <a:ext cx="2438400" cy="1828800"/>
          </a:xfrm>
          <a:prstGeom prst="ellipse">
            <a:avLst/>
          </a:pr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21371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animBg="1"/>
      <p:bldP spid="2" grpId="1"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Applications of the</a:t>
            </a:r>
            <a:br>
              <a:rPr lang="en-US" dirty="0" smtClean="0"/>
            </a:br>
            <a:r>
              <a:rPr lang="en-US" dirty="0" smtClean="0"/>
              <a:t>Inherited Genome</a:t>
            </a:r>
            <a:endParaRPr lang="en-US" dirty="0"/>
          </a:p>
        </p:txBody>
      </p:sp>
      <p:sp>
        <p:nvSpPr>
          <p:cNvPr id="3" name="Content Placeholder 2"/>
          <p:cNvSpPr>
            <a:spLocks noGrp="1"/>
          </p:cNvSpPr>
          <p:nvPr>
            <p:ph idx="1"/>
          </p:nvPr>
        </p:nvSpPr>
        <p:spPr>
          <a:xfrm>
            <a:off x="152400" y="1429053"/>
            <a:ext cx="8839200" cy="5257800"/>
          </a:xfrm>
        </p:spPr>
        <p:txBody>
          <a:bodyPr/>
          <a:lstStyle/>
          <a:p>
            <a:r>
              <a:rPr lang="en-US" dirty="0"/>
              <a:t>Biological </a:t>
            </a:r>
            <a:r>
              <a:rPr lang="en-US" dirty="0" smtClean="0"/>
              <a:t>Insights</a:t>
            </a:r>
          </a:p>
          <a:p>
            <a:pPr lvl="1"/>
            <a:r>
              <a:rPr lang="en-US" dirty="0" smtClean="0"/>
              <a:t>Two – hits </a:t>
            </a:r>
            <a:endParaRPr lang="en-US" dirty="0"/>
          </a:p>
          <a:p>
            <a:pPr lvl="1"/>
            <a:r>
              <a:rPr lang="en-US" dirty="0"/>
              <a:t>Gatekeeper Tumor Suppressor Genes</a:t>
            </a:r>
          </a:p>
          <a:p>
            <a:pPr lvl="1"/>
            <a:r>
              <a:rPr lang="en-US" dirty="0"/>
              <a:t>Caretaker Genes</a:t>
            </a:r>
          </a:p>
          <a:p>
            <a:endParaRPr lang="en-US" sz="1600" dirty="0" smtClean="0"/>
          </a:p>
          <a:p>
            <a:r>
              <a:rPr lang="en-US" dirty="0" err="1" smtClean="0"/>
              <a:t>Presymptomatic</a:t>
            </a:r>
            <a:r>
              <a:rPr lang="en-US" dirty="0" smtClean="0"/>
              <a:t> Diagnosis of Individuals with Inherited Predispositions to  Cancer</a:t>
            </a:r>
          </a:p>
          <a:p>
            <a:pPr lvl="1"/>
            <a:r>
              <a:rPr lang="en-US" dirty="0" smtClean="0"/>
              <a:t>Prophylactic procedures and treatments</a:t>
            </a:r>
          </a:p>
          <a:p>
            <a:pPr lvl="1"/>
            <a:r>
              <a:rPr lang="en-US" dirty="0" smtClean="0"/>
              <a:t>Enhanced surveillances for early detection</a:t>
            </a:r>
          </a:p>
          <a:p>
            <a:pPr lvl="1"/>
            <a:endParaRPr lang="en-US" sz="1600" dirty="0"/>
          </a:p>
          <a:p>
            <a:r>
              <a:rPr lang="en-US" dirty="0" smtClean="0"/>
              <a:t>Gene Editing or Genetic Intervention </a:t>
            </a:r>
          </a:p>
          <a:p>
            <a:pPr lvl="1"/>
            <a:endParaRPr lang="en-US" dirty="0"/>
          </a:p>
          <a:p>
            <a:pPr lvl="1"/>
            <a:endParaRPr lang="en-US" dirty="0"/>
          </a:p>
        </p:txBody>
      </p:sp>
    </p:spTree>
    <p:extLst>
      <p:ext uri="{BB962C8B-B14F-4D97-AF65-F5344CB8AC3E}">
        <p14:creationId xmlns:p14="http://schemas.microsoft.com/office/powerpoint/2010/main" val="11399149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a:t>The Expanding Clinical Utility </a:t>
            </a:r>
            <a:br>
              <a:rPr lang="en-US" sz="4800" dirty="0"/>
            </a:br>
            <a:r>
              <a:rPr lang="en-US" sz="4800" dirty="0"/>
              <a:t>of Cancer Genomes</a:t>
            </a:r>
            <a:endParaRPr lang="en-US" dirty="0"/>
          </a:p>
        </p:txBody>
      </p:sp>
      <p:sp>
        <p:nvSpPr>
          <p:cNvPr id="3" name="Content Placeholder 2"/>
          <p:cNvSpPr>
            <a:spLocks noGrp="1"/>
          </p:cNvSpPr>
          <p:nvPr>
            <p:ph idx="1"/>
          </p:nvPr>
        </p:nvSpPr>
        <p:spPr/>
        <p:txBody>
          <a:bodyPr/>
          <a:lstStyle/>
          <a:p>
            <a:r>
              <a:rPr lang="en-US" sz="4400" dirty="0" smtClean="0"/>
              <a:t>The Inherited Genome</a:t>
            </a:r>
          </a:p>
          <a:p>
            <a:endParaRPr lang="en-US" sz="4400" dirty="0" smtClean="0"/>
          </a:p>
          <a:p>
            <a:r>
              <a:rPr lang="en-US" sz="4400" dirty="0" smtClean="0"/>
              <a:t>The Somatic Genome</a:t>
            </a:r>
          </a:p>
          <a:p>
            <a:pPr lvl="1"/>
            <a:r>
              <a:rPr lang="en-US" sz="4000" dirty="0" smtClean="0"/>
              <a:t>The Cancer Specific Genome</a:t>
            </a:r>
          </a:p>
          <a:p>
            <a:pPr marL="119062" indent="0">
              <a:buNone/>
            </a:pPr>
            <a:endParaRPr lang="en-US" sz="4400" dirty="0" smtClean="0"/>
          </a:p>
          <a:p>
            <a:r>
              <a:rPr lang="en-US" sz="4400" dirty="0" smtClean="0"/>
              <a:t>The Trace Genome</a:t>
            </a:r>
            <a:endParaRPr lang="en-US" sz="4400" dirty="0"/>
          </a:p>
        </p:txBody>
      </p:sp>
      <p:sp>
        <p:nvSpPr>
          <p:cNvPr id="4" name="Rectangle 3"/>
          <p:cNvSpPr/>
          <p:nvPr/>
        </p:nvSpPr>
        <p:spPr>
          <a:xfrm>
            <a:off x="381000" y="3048000"/>
            <a:ext cx="7391400" cy="1828800"/>
          </a:xfrm>
          <a:prstGeom prst="rect">
            <a:avLst/>
          </a:prstGeom>
          <a:no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3419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8991600" cy="1252728"/>
          </a:xfrm>
        </p:spPr>
        <p:txBody>
          <a:bodyPr>
            <a:noAutofit/>
          </a:bodyPr>
          <a:lstStyle/>
          <a:p>
            <a:pPr algn="ctr"/>
            <a:r>
              <a:rPr lang="en-US" dirty="0" smtClean="0"/>
              <a:t>Exploiting the Somatic Genome</a:t>
            </a:r>
            <a:r>
              <a:rPr lang="en-US" dirty="0"/>
              <a:t/>
            </a:r>
            <a:br>
              <a:rPr lang="en-US" dirty="0"/>
            </a:br>
            <a:r>
              <a:rPr lang="en-US" dirty="0"/>
              <a:t>Advancing Technology</a:t>
            </a:r>
          </a:p>
        </p:txBody>
      </p:sp>
      <p:graphicFrame>
        <p:nvGraphicFramePr>
          <p:cNvPr id="4" name="Content Placeholder 3"/>
          <p:cNvGraphicFramePr>
            <a:graphicFrameLocks noGrp="1"/>
          </p:cNvGraphicFramePr>
          <p:nvPr>
            <p:ph idx="1"/>
          </p:nvPr>
        </p:nvGraphicFramePr>
        <p:xfrm>
          <a:off x="152400" y="1600200"/>
          <a:ext cx="8610600" cy="462597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p:cNvSpPr txBox="1"/>
          <p:nvPr/>
        </p:nvSpPr>
        <p:spPr>
          <a:xfrm>
            <a:off x="1524000" y="6019800"/>
            <a:ext cx="914400" cy="6858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smtClean="0">
                <a:solidFill>
                  <a:schemeClr val="tx1"/>
                </a:solidFill>
                <a:latin typeface="Arial" pitchFamily="34" charset="0"/>
                <a:cs typeface="Arial" pitchFamily="34" charset="0"/>
              </a:rPr>
              <a:t>RAS</a:t>
            </a:r>
          </a:p>
          <a:p>
            <a:pPr algn="ctr"/>
            <a:r>
              <a:rPr lang="en-US" sz="1800" b="1" dirty="0" smtClean="0">
                <a:solidFill>
                  <a:schemeClr val="tx1"/>
                </a:solidFill>
                <a:latin typeface="Arial" pitchFamily="34" charset="0"/>
                <a:cs typeface="Arial" pitchFamily="34" charset="0"/>
              </a:rPr>
              <a:t>1987</a:t>
            </a:r>
          </a:p>
          <a:p>
            <a:pPr algn="ctr"/>
            <a:endParaRPr lang="en-US" sz="1800" b="1" dirty="0">
              <a:solidFill>
                <a:schemeClr val="tx1"/>
              </a:solidFill>
              <a:latin typeface="Arial" pitchFamily="34" charset="0"/>
              <a:cs typeface="Arial" pitchFamily="34" charset="0"/>
            </a:endParaRPr>
          </a:p>
        </p:txBody>
      </p:sp>
      <p:sp>
        <p:nvSpPr>
          <p:cNvPr id="6" name="TextBox 1"/>
          <p:cNvSpPr txBox="1"/>
          <p:nvPr/>
        </p:nvSpPr>
        <p:spPr>
          <a:xfrm>
            <a:off x="2514600" y="6019800"/>
            <a:ext cx="914400" cy="6858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smtClean="0">
                <a:solidFill>
                  <a:schemeClr val="tx1"/>
                </a:solidFill>
                <a:latin typeface="Arial" pitchFamily="34" charset="0"/>
                <a:cs typeface="Arial" pitchFamily="34" charset="0"/>
              </a:rPr>
              <a:t>p53</a:t>
            </a:r>
          </a:p>
          <a:p>
            <a:pPr algn="ctr"/>
            <a:r>
              <a:rPr lang="en-US" sz="1800" b="1" dirty="0" smtClean="0">
                <a:solidFill>
                  <a:schemeClr val="tx1"/>
                </a:solidFill>
                <a:latin typeface="Arial" pitchFamily="34" charset="0"/>
                <a:cs typeface="Arial" pitchFamily="34" charset="0"/>
              </a:rPr>
              <a:t>1989</a:t>
            </a:r>
          </a:p>
          <a:p>
            <a:pPr algn="ctr"/>
            <a:endParaRPr lang="en-US" sz="1800" b="1" dirty="0">
              <a:solidFill>
                <a:schemeClr val="tx1"/>
              </a:solidFill>
              <a:latin typeface="Arial" pitchFamily="34" charset="0"/>
              <a:cs typeface="Arial" pitchFamily="34" charset="0"/>
            </a:endParaRPr>
          </a:p>
        </p:txBody>
      </p:sp>
      <p:sp>
        <p:nvSpPr>
          <p:cNvPr id="7" name="TextBox 1"/>
          <p:cNvSpPr txBox="1"/>
          <p:nvPr/>
        </p:nvSpPr>
        <p:spPr>
          <a:xfrm>
            <a:off x="3505200" y="6019800"/>
            <a:ext cx="914400" cy="6858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smtClean="0">
                <a:solidFill>
                  <a:schemeClr val="tx1"/>
                </a:solidFill>
                <a:latin typeface="Arial" pitchFamily="34" charset="0"/>
                <a:cs typeface="Arial" pitchFamily="34" charset="0"/>
              </a:rPr>
              <a:t>APC</a:t>
            </a:r>
          </a:p>
          <a:p>
            <a:pPr algn="ctr"/>
            <a:r>
              <a:rPr lang="en-US" sz="1800" b="1" dirty="0" smtClean="0">
                <a:latin typeface="Arial" pitchFamily="34" charset="0"/>
                <a:cs typeface="Arial" pitchFamily="34" charset="0"/>
              </a:rPr>
              <a:t>1992</a:t>
            </a:r>
            <a:endParaRPr lang="en-US" sz="1800" b="1" dirty="0" smtClean="0">
              <a:solidFill>
                <a:schemeClr val="tx1"/>
              </a:solidFill>
              <a:latin typeface="Arial" pitchFamily="34" charset="0"/>
              <a:cs typeface="Arial" pitchFamily="34" charset="0"/>
            </a:endParaRPr>
          </a:p>
          <a:p>
            <a:pPr algn="ctr"/>
            <a:endParaRPr lang="en-US" sz="1800" b="1" dirty="0">
              <a:solidFill>
                <a:schemeClr val="tx1"/>
              </a:solidFill>
              <a:latin typeface="Arial" pitchFamily="34" charset="0"/>
              <a:cs typeface="Arial" pitchFamily="34" charset="0"/>
            </a:endParaRPr>
          </a:p>
        </p:txBody>
      </p:sp>
      <p:sp>
        <p:nvSpPr>
          <p:cNvPr id="8" name="TextBox 1"/>
          <p:cNvSpPr txBox="1"/>
          <p:nvPr/>
        </p:nvSpPr>
        <p:spPr>
          <a:xfrm>
            <a:off x="4648200" y="6019800"/>
            <a:ext cx="914400" cy="6858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smtClean="0">
                <a:solidFill>
                  <a:schemeClr val="tx1"/>
                </a:solidFill>
                <a:latin typeface="Arial" pitchFamily="34" charset="0"/>
                <a:cs typeface="Arial" pitchFamily="34" charset="0"/>
              </a:rPr>
              <a:t>PIK3CA</a:t>
            </a:r>
          </a:p>
          <a:p>
            <a:pPr algn="ctr"/>
            <a:r>
              <a:rPr lang="en-US" sz="1800" b="1" dirty="0" smtClean="0">
                <a:latin typeface="Arial" pitchFamily="34" charset="0"/>
                <a:cs typeface="Arial" pitchFamily="34" charset="0"/>
              </a:rPr>
              <a:t>2004</a:t>
            </a:r>
            <a:endParaRPr lang="en-US" sz="1800" b="1" dirty="0" smtClean="0">
              <a:solidFill>
                <a:schemeClr val="tx1"/>
              </a:solidFill>
              <a:latin typeface="Arial" pitchFamily="34" charset="0"/>
              <a:cs typeface="Arial" pitchFamily="34" charset="0"/>
            </a:endParaRPr>
          </a:p>
          <a:p>
            <a:pPr algn="ctr"/>
            <a:endParaRPr lang="en-US" sz="1800" b="1" dirty="0">
              <a:solidFill>
                <a:schemeClr val="tx1"/>
              </a:solidFill>
              <a:latin typeface="Arial" pitchFamily="34" charset="0"/>
              <a:cs typeface="Arial" pitchFamily="34" charset="0"/>
            </a:endParaRPr>
          </a:p>
        </p:txBody>
      </p:sp>
      <p:sp>
        <p:nvSpPr>
          <p:cNvPr id="9" name="TextBox 1"/>
          <p:cNvSpPr txBox="1"/>
          <p:nvPr/>
        </p:nvSpPr>
        <p:spPr>
          <a:xfrm>
            <a:off x="5715000" y="6019800"/>
            <a:ext cx="914400" cy="6858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err="1" smtClean="0">
                <a:solidFill>
                  <a:schemeClr val="tx1"/>
                </a:solidFill>
                <a:latin typeface="Arial" pitchFamily="34" charset="0"/>
                <a:cs typeface="Arial" pitchFamily="34" charset="0"/>
              </a:rPr>
              <a:t>Exome</a:t>
            </a:r>
            <a:endParaRPr lang="en-US" sz="1800" b="1" dirty="0" smtClean="0">
              <a:solidFill>
                <a:schemeClr val="tx1"/>
              </a:solidFill>
              <a:latin typeface="Arial" pitchFamily="34" charset="0"/>
              <a:cs typeface="Arial" pitchFamily="34" charset="0"/>
            </a:endParaRPr>
          </a:p>
          <a:p>
            <a:pPr algn="ctr"/>
            <a:r>
              <a:rPr lang="en-US" sz="1800" b="1" dirty="0" smtClean="0">
                <a:latin typeface="Arial" pitchFamily="34" charset="0"/>
                <a:cs typeface="Arial" pitchFamily="34" charset="0"/>
              </a:rPr>
              <a:t>2006</a:t>
            </a:r>
          </a:p>
          <a:p>
            <a:pPr algn="ctr"/>
            <a:endParaRPr lang="en-US" sz="1800" b="1" dirty="0" smtClean="0">
              <a:solidFill>
                <a:schemeClr val="tx1"/>
              </a:solidFill>
              <a:latin typeface="Arial" pitchFamily="34" charset="0"/>
              <a:cs typeface="Arial" pitchFamily="34" charset="0"/>
            </a:endParaRPr>
          </a:p>
          <a:p>
            <a:pPr algn="ctr"/>
            <a:endParaRPr lang="en-US" sz="1800" b="1" dirty="0">
              <a:solidFill>
                <a:schemeClr val="tx1"/>
              </a:solidFill>
              <a:latin typeface="Arial" pitchFamily="34" charset="0"/>
              <a:cs typeface="Arial" pitchFamily="34" charset="0"/>
            </a:endParaRPr>
          </a:p>
        </p:txBody>
      </p:sp>
      <p:sp>
        <p:nvSpPr>
          <p:cNvPr id="10" name="TextBox 1"/>
          <p:cNvSpPr txBox="1"/>
          <p:nvPr/>
        </p:nvSpPr>
        <p:spPr>
          <a:xfrm>
            <a:off x="6705600" y="6019800"/>
            <a:ext cx="914400" cy="6858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err="1" smtClean="0">
                <a:solidFill>
                  <a:schemeClr val="tx1"/>
                </a:solidFill>
                <a:latin typeface="Arial" pitchFamily="34" charset="0"/>
                <a:cs typeface="Arial" pitchFamily="34" charset="0"/>
              </a:rPr>
              <a:t>Exome</a:t>
            </a:r>
            <a:endParaRPr lang="en-US" sz="1800" b="1" dirty="0" smtClean="0">
              <a:solidFill>
                <a:schemeClr val="tx1"/>
              </a:solidFill>
              <a:latin typeface="Arial" pitchFamily="34" charset="0"/>
              <a:cs typeface="Arial" pitchFamily="34" charset="0"/>
            </a:endParaRPr>
          </a:p>
          <a:p>
            <a:pPr algn="ctr"/>
            <a:r>
              <a:rPr lang="en-US" sz="1800" b="1" dirty="0" smtClean="0">
                <a:latin typeface="Arial" pitchFamily="34" charset="0"/>
                <a:cs typeface="Arial" pitchFamily="34" charset="0"/>
              </a:rPr>
              <a:t>2010</a:t>
            </a:r>
          </a:p>
          <a:p>
            <a:pPr algn="ctr"/>
            <a:endParaRPr lang="en-US" sz="1800" b="1" dirty="0" smtClean="0">
              <a:solidFill>
                <a:schemeClr val="tx1"/>
              </a:solidFill>
              <a:latin typeface="Arial" pitchFamily="34" charset="0"/>
              <a:cs typeface="Arial" pitchFamily="34" charset="0"/>
            </a:endParaRPr>
          </a:p>
          <a:p>
            <a:pPr algn="ctr"/>
            <a:endParaRPr lang="en-US" sz="1800" b="1" dirty="0">
              <a:solidFill>
                <a:schemeClr val="tx1"/>
              </a:solidFill>
              <a:latin typeface="Arial" pitchFamily="34" charset="0"/>
              <a:cs typeface="Arial" pitchFamily="34" charset="0"/>
            </a:endParaRPr>
          </a:p>
        </p:txBody>
      </p:sp>
      <p:sp>
        <p:nvSpPr>
          <p:cNvPr id="11" name="TextBox 1"/>
          <p:cNvSpPr txBox="1"/>
          <p:nvPr/>
        </p:nvSpPr>
        <p:spPr>
          <a:xfrm>
            <a:off x="7846142" y="6007510"/>
            <a:ext cx="914400" cy="6858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smtClean="0">
                <a:solidFill>
                  <a:schemeClr val="tx1"/>
                </a:solidFill>
                <a:latin typeface="Arial" pitchFamily="34" charset="0"/>
                <a:cs typeface="Arial" pitchFamily="34" charset="0"/>
              </a:rPr>
              <a:t>Genome</a:t>
            </a:r>
          </a:p>
          <a:p>
            <a:pPr algn="ctr"/>
            <a:r>
              <a:rPr lang="en-US" sz="1800" b="1" dirty="0" smtClean="0">
                <a:latin typeface="Arial" pitchFamily="34" charset="0"/>
                <a:cs typeface="Arial" pitchFamily="34" charset="0"/>
              </a:rPr>
              <a:t>2014</a:t>
            </a:r>
          </a:p>
          <a:p>
            <a:pPr algn="ctr"/>
            <a:endParaRPr lang="en-US" sz="1800" b="1" dirty="0" smtClean="0">
              <a:latin typeface="Arial" pitchFamily="34" charset="0"/>
              <a:cs typeface="Arial" pitchFamily="34" charset="0"/>
            </a:endParaRPr>
          </a:p>
          <a:p>
            <a:pPr algn="ctr"/>
            <a:endParaRPr lang="en-US" sz="1800" b="1" dirty="0" smtClean="0">
              <a:solidFill>
                <a:schemeClr val="tx1"/>
              </a:solidFill>
              <a:latin typeface="Arial" pitchFamily="34" charset="0"/>
              <a:cs typeface="Arial" pitchFamily="34" charset="0"/>
            </a:endParaRPr>
          </a:p>
          <a:p>
            <a:pPr algn="ctr"/>
            <a:endParaRPr lang="en-US" sz="1800" b="1" dirty="0">
              <a:solidFill>
                <a:schemeClr val="tx1"/>
              </a:solidFill>
              <a:latin typeface="Arial" pitchFamily="34" charset="0"/>
              <a:cs typeface="Arial" pitchFamily="34" charset="0"/>
            </a:endParaRPr>
          </a:p>
        </p:txBody>
      </p:sp>
      <p:sp>
        <p:nvSpPr>
          <p:cNvPr id="3" name="Rounded Rectangle 2"/>
          <p:cNvSpPr/>
          <p:nvPr/>
        </p:nvSpPr>
        <p:spPr>
          <a:xfrm>
            <a:off x="1713271" y="2781300"/>
            <a:ext cx="6858000" cy="2819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Wingdings"/>
              <a:buChar char="Ø"/>
            </a:pPr>
            <a:r>
              <a:rPr lang="en-US" sz="3200" b="1" dirty="0" smtClean="0">
                <a:latin typeface="Arial" pitchFamily="34" charset="0"/>
                <a:cs typeface="Arial" pitchFamily="34" charset="0"/>
              </a:rPr>
              <a:t>32,514 Cancer Whole Genomes</a:t>
            </a:r>
            <a:endParaRPr lang="en-US" sz="3200" b="1" dirty="0">
              <a:latin typeface="Arial" pitchFamily="34" charset="0"/>
              <a:cs typeface="Arial" pitchFamily="34" charset="0"/>
            </a:endParaRPr>
          </a:p>
          <a:p>
            <a:pPr algn="ctr"/>
            <a:endParaRPr lang="en-US" sz="3200" b="1" dirty="0">
              <a:latin typeface="Arial" pitchFamily="34" charset="0"/>
              <a:cs typeface="Arial" pitchFamily="34" charset="0"/>
            </a:endParaRPr>
          </a:p>
          <a:p>
            <a:pPr marL="342900" indent="-342900" algn="ctr">
              <a:buFont typeface="Wingdings"/>
              <a:buChar char="Ø"/>
            </a:pPr>
            <a:r>
              <a:rPr lang="en-US" sz="3200" b="1" dirty="0" smtClean="0">
                <a:latin typeface="Arial" pitchFamily="34" charset="0"/>
                <a:cs typeface="Arial" pitchFamily="34" charset="0"/>
              </a:rPr>
              <a:t>5,366,273 </a:t>
            </a:r>
            <a:r>
              <a:rPr lang="en-US" sz="3200" b="1" dirty="0">
                <a:latin typeface="Arial" pitchFamily="34" charset="0"/>
                <a:cs typeface="Arial" pitchFamily="34" charset="0"/>
              </a:rPr>
              <a:t>Mutations </a:t>
            </a:r>
            <a:r>
              <a:rPr lang="en-US" sz="3200" b="1" dirty="0" smtClean="0">
                <a:latin typeface="Arial" pitchFamily="34" charset="0"/>
                <a:cs typeface="Arial" pitchFamily="34" charset="0"/>
              </a:rPr>
              <a:t>Identified</a:t>
            </a:r>
          </a:p>
          <a:p>
            <a:pPr marL="342900" indent="-342900" algn="ctr">
              <a:buFont typeface="Wingdings"/>
              <a:buChar char="Ø"/>
            </a:pPr>
            <a:endParaRPr lang="en-US" sz="2400" b="1" dirty="0">
              <a:latin typeface="Arial" pitchFamily="34" charset="0"/>
              <a:cs typeface="Arial" pitchFamily="34" charset="0"/>
            </a:endParaRPr>
          </a:p>
          <a:p>
            <a:pPr algn="r"/>
            <a:r>
              <a:rPr lang="en-US" b="1" u="sng" dirty="0" smtClean="0">
                <a:latin typeface="Arial" pitchFamily="34" charset="0"/>
                <a:cs typeface="Arial" pitchFamily="34" charset="0"/>
              </a:rPr>
              <a:t>COSMIC November 2017</a:t>
            </a:r>
            <a:endParaRPr lang="en-US" b="1" u="sng" dirty="0">
              <a:latin typeface="Arial" pitchFamily="34" charset="0"/>
              <a:cs typeface="Arial" pitchFamily="34" charset="0"/>
            </a:endParaRPr>
          </a:p>
        </p:txBody>
      </p:sp>
      <p:sp>
        <p:nvSpPr>
          <p:cNvPr id="12" name="Rectangle 11"/>
          <p:cNvSpPr/>
          <p:nvPr/>
        </p:nvSpPr>
        <p:spPr>
          <a:xfrm>
            <a:off x="2438400" y="1524000"/>
            <a:ext cx="2209800" cy="609600"/>
          </a:xfrm>
          <a:prstGeom prst="rect">
            <a:avLst/>
          </a:prstGeom>
          <a:no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800600" y="1524000"/>
            <a:ext cx="1676400" cy="609600"/>
          </a:xfrm>
          <a:prstGeom prst="rect">
            <a:avLst/>
          </a:prstGeom>
          <a:no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524000" y="6017342"/>
            <a:ext cx="838200" cy="688258"/>
          </a:xfrm>
          <a:prstGeom prst="rect">
            <a:avLst/>
          </a:prstGeom>
          <a:no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52400" y="1905000"/>
            <a:ext cx="1219200" cy="4267200"/>
          </a:xfrm>
          <a:prstGeom prst="rect">
            <a:avLst/>
          </a:prstGeom>
          <a:no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543300" y="6005052"/>
            <a:ext cx="838200" cy="688258"/>
          </a:xfrm>
          <a:prstGeom prst="rect">
            <a:avLst/>
          </a:prstGeom>
          <a:no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610100" y="6005052"/>
            <a:ext cx="2019300" cy="688258"/>
          </a:xfrm>
          <a:prstGeom prst="rect">
            <a:avLst/>
          </a:prstGeom>
          <a:no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665042" y="5993991"/>
            <a:ext cx="2209800" cy="688258"/>
          </a:xfrm>
          <a:prstGeom prst="rect">
            <a:avLst/>
          </a:prstGeom>
          <a:no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22851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4"/>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7"/>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Applications of the</a:t>
            </a:r>
            <a:br>
              <a:rPr lang="en-US" dirty="0" smtClean="0"/>
            </a:br>
            <a:r>
              <a:rPr lang="en-US" dirty="0" smtClean="0"/>
              <a:t>Somatic Genome</a:t>
            </a:r>
            <a:endParaRPr lang="en-US" dirty="0"/>
          </a:p>
        </p:txBody>
      </p:sp>
      <p:sp>
        <p:nvSpPr>
          <p:cNvPr id="3" name="Content Placeholder 2"/>
          <p:cNvSpPr>
            <a:spLocks noGrp="1"/>
          </p:cNvSpPr>
          <p:nvPr>
            <p:ph idx="1"/>
          </p:nvPr>
        </p:nvSpPr>
        <p:spPr/>
        <p:txBody>
          <a:bodyPr/>
          <a:lstStyle/>
          <a:p>
            <a:r>
              <a:rPr lang="en-US" dirty="0" smtClean="0"/>
              <a:t>Identifying Mutagenic Cancer Causing Agents</a:t>
            </a:r>
          </a:p>
          <a:p>
            <a:r>
              <a:rPr lang="en-US" dirty="0" smtClean="0"/>
              <a:t>Diagnosis</a:t>
            </a:r>
          </a:p>
          <a:p>
            <a:r>
              <a:rPr lang="en-US" dirty="0" smtClean="0"/>
              <a:t>Prognosis</a:t>
            </a:r>
          </a:p>
          <a:p>
            <a:r>
              <a:rPr lang="en-US" dirty="0" smtClean="0"/>
              <a:t>Prediction of Therapeutic Response</a:t>
            </a:r>
          </a:p>
          <a:p>
            <a:r>
              <a:rPr lang="en-US" dirty="0" smtClean="0"/>
              <a:t>Oncogene Targeted Therapies</a:t>
            </a:r>
          </a:p>
          <a:p>
            <a:pPr lvl="1"/>
            <a:r>
              <a:rPr lang="en-US" dirty="0" smtClean="0"/>
              <a:t>Far fewer oncogene targets than hoped </a:t>
            </a:r>
          </a:p>
          <a:p>
            <a:pPr lvl="1"/>
            <a:r>
              <a:rPr lang="en-US" dirty="0" smtClean="0"/>
              <a:t>Major oncogenes difficult to target</a:t>
            </a:r>
          </a:p>
          <a:p>
            <a:pPr lvl="1"/>
            <a:r>
              <a:rPr lang="en-US" dirty="0"/>
              <a:t>Resistance to single targeted </a:t>
            </a:r>
            <a:r>
              <a:rPr lang="en-US" dirty="0" smtClean="0"/>
              <a:t>drug</a:t>
            </a:r>
          </a:p>
          <a:p>
            <a:r>
              <a:rPr lang="en-US" dirty="0" smtClean="0"/>
              <a:t>Immunotherapy</a:t>
            </a:r>
            <a:endParaRPr lang="en-US" dirty="0"/>
          </a:p>
          <a:p>
            <a:pPr lvl="1"/>
            <a:endParaRPr lang="en-US" dirty="0" smtClean="0"/>
          </a:p>
          <a:p>
            <a:pPr lvl="1"/>
            <a:endParaRPr lang="en-US" dirty="0" smtClean="0"/>
          </a:p>
          <a:p>
            <a:endParaRPr lang="en-US" dirty="0"/>
          </a:p>
        </p:txBody>
      </p:sp>
    </p:spTree>
    <p:extLst>
      <p:ext uri="{BB962C8B-B14F-4D97-AF65-F5344CB8AC3E}">
        <p14:creationId xmlns:p14="http://schemas.microsoft.com/office/powerpoint/2010/main" val="41891843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47800"/>
          </a:xfrm>
        </p:spPr>
        <p:txBody>
          <a:bodyPr>
            <a:normAutofit/>
          </a:bodyPr>
          <a:lstStyle/>
          <a:p>
            <a:pPr algn="ctr"/>
            <a:r>
              <a:rPr lang="en-US" sz="4400" dirty="0" smtClean="0"/>
              <a:t>Cancer Genetics meets</a:t>
            </a:r>
            <a:br>
              <a:rPr lang="en-US" sz="4400" dirty="0" smtClean="0"/>
            </a:br>
            <a:r>
              <a:rPr lang="en-US" sz="4400" dirty="0" smtClean="0"/>
              <a:t> Cancer Immunology</a:t>
            </a:r>
            <a:endParaRPr lang="en-US" sz="44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1524000"/>
            <a:ext cx="4572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00" y="1524000"/>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652462" y="3243263"/>
            <a:ext cx="2362200" cy="762000"/>
          </a:xfrm>
          <a:prstGeom prst="roundRect">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Genetics</a:t>
            </a:r>
            <a:endParaRPr lang="en-US" sz="2800" b="1" dirty="0">
              <a:solidFill>
                <a:schemeClr val="tx1"/>
              </a:solidFill>
            </a:endParaRPr>
          </a:p>
        </p:txBody>
      </p:sp>
      <p:sp>
        <p:nvSpPr>
          <p:cNvPr id="9" name="Rounded Rectangle 8"/>
          <p:cNvSpPr/>
          <p:nvPr/>
        </p:nvSpPr>
        <p:spPr>
          <a:xfrm>
            <a:off x="5651500" y="3243263"/>
            <a:ext cx="2362200" cy="762000"/>
          </a:xfrm>
          <a:prstGeom prst="roundRect">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Immunology</a:t>
            </a:r>
            <a:endParaRPr lang="en-US" sz="2800" b="1" dirty="0">
              <a:solidFill>
                <a:schemeClr val="tx1"/>
              </a:solidFill>
            </a:endParaRPr>
          </a:p>
        </p:txBody>
      </p:sp>
      <p:sp>
        <p:nvSpPr>
          <p:cNvPr id="11" name="TextBox 10"/>
          <p:cNvSpPr txBox="1"/>
          <p:nvPr/>
        </p:nvSpPr>
        <p:spPr>
          <a:xfrm>
            <a:off x="3429000" y="1940015"/>
            <a:ext cx="762000" cy="1862048"/>
          </a:xfrm>
          <a:prstGeom prst="rect">
            <a:avLst/>
          </a:prstGeom>
          <a:noFill/>
        </p:spPr>
        <p:txBody>
          <a:bodyPr wrap="square" rtlCol="0">
            <a:spAutoFit/>
          </a:bodyPr>
          <a:lstStyle/>
          <a:p>
            <a:r>
              <a:rPr lang="en-US" sz="11500" b="1" dirty="0" smtClean="0"/>
              <a:t>+</a:t>
            </a:r>
            <a:endParaRPr lang="en-US" sz="11500" b="1" dirty="0"/>
          </a:p>
        </p:txBody>
      </p:sp>
      <p:grpSp>
        <p:nvGrpSpPr>
          <p:cNvPr id="3" name="Group 6"/>
          <p:cNvGrpSpPr/>
          <p:nvPr/>
        </p:nvGrpSpPr>
        <p:grpSpPr>
          <a:xfrm>
            <a:off x="2138363" y="4267200"/>
            <a:ext cx="4643437" cy="1862048"/>
            <a:chOff x="2138363" y="4267200"/>
            <a:chExt cx="4643437" cy="1862048"/>
          </a:xfrm>
        </p:grpSpPr>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3325" y="4268808"/>
              <a:ext cx="3038475" cy="1858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138363" y="4267200"/>
              <a:ext cx="1447800" cy="1862048"/>
            </a:xfrm>
            <a:prstGeom prst="rect">
              <a:avLst/>
            </a:prstGeom>
            <a:noFill/>
          </p:spPr>
          <p:txBody>
            <a:bodyPr wrap="square" rtlCol="0">
              <a:spAutoFit/>
            </a:bodyPr>
            <a:lstStyle/>
            <a:p>
              <a:r>
                <a:rPr lang="en-US" sz="11500" b="1" dirty="0" smtClean="0"/>
                <a:t>=</a:t>
              </a:r>
              <a:endParaRPr lang="en-US" sz="11500" b="1" dirty="0"/>
            </a:p>
          </p:txBody>
        </p:sp>
      </p:grpSp>
    </p:spTree>
    <p:extLst>
      <p:ext uri="{BB962C8B-B14F-4D97-AF65-F5344CB8AC3E}">
        <p14:creationId xmlns:p14="http://schemas.microsoft.com/office/powerpoint/2010/main" val="35126825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Immune Checkpoint Blockade</a:t>
            </a:r>
            <a:endParaRPr lang="en-US" dirty="0"/>
          </a:p>
        </p:txBody>
      </p:sp>
      <p:pic>
        <p:nvPicPr>
          <p:cNvPr id="231426" name="Picture 2" descr="http://ars.els-cdn.com/content/image/1-s2.0-S1535610815000896-gr1.jpg"/>
          <p:cNvPicPr>
            <a:picLocks noChangeAspect="1" noChangeArrowheads="1"/>
          </p:cNvPicPr>
          <p:nvPr/>
        </p:nvPicPr>
        <p:blipFill>
          <a:blip r:embed="rId3" cstate="print"/>
          <a:srcRect/>
          <a:stretch>
            <a:fillRect/>
          </a:stretch>
        </p:blipFill>
        <p:spPr bwMode="auto">
          <a:xfrm>
            <a:off x="533399" y="1905000"/>
            <a:ext cx="7890231" cy="4114800"/>
          </a:xfrm>
          <a:prstGeom prst="rect">
            <a:avLst/>
          </a:prstGeom>
          <a:noFill/>
        </p:spPr>
      </p:pic>
      <p:sp>
        <p:nvSpPr>
          <p:cNvPr id="4" name="Rectangle 3"/>
          <p:cNvSpPr/>
          <p:nvPr/>
        </p:nvSpPr>
        <p:spPr>
          <a:xfrm>
            <a:off x="5029200" y="4267200"/>
            <a:ext cx="762000" cy="533400"/>
          </a:xfrm>
          <a:prstGeom prst="rect">
            <a:avLst/>
          </a:prstGeom>
          <a:no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029200" y="2895600"/>
            <a:ext cx="762000" cy="533400"/>
          </a:xfrm>
          <a:prstGeom prst="rect">
            <a:avLst/>
          </a:prstGeom>
          <a:no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54743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Fig. 1B - Genome-wide Cancer Sequencing Studies Graph 130109_Final.tif"/>
          <p:cNvPicPr>
            <a:picLocks noChangeAspect="1"/>
          </p:cNvPicPr>
          <p:nvPr/>
        </p:nvPicPr>
        <p:blipFill>
          <a:blip r:embed="rId3" cstate="print"/>
          <a:stretch>
            <a:fillRect/>
          </a:stretch>
        </p:blipFill>
        <p:spPr>
          <a:xfrm>
            <a:off x="111229" y="109743"/>
            <a:ext cx="6140659" cy="6546743"/>
          </a:xfrm>
          <a:prstGeom prst="rect">
            <a:avLst/>
          </a:prstGeom>
        </p:spPr>
      </p:pic>
      <p:sp>
        <p:nvSpPr>
          <p:cNvPr id="8" name="Text Box 4"/>
          <p:cNvSpPr txBox="1">
            <a:spLocks noChangeArrowheads="1"/>
          </p:cNvSpPr>
          <p:nvPr/>
        </p:nvSpPr>
        <p:spPr bwMode="auto">
          <a:xfrm>
            <a:off x="6289963" y="6217377"/>
            <a:ext cx="2882078" cy="445186"/>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US" sz="2400" i="1" dirty="0" smtClean="0">
                <a:latin typeface="Arial" panose="020B0604020202020204" pitchFamily="34" charset="0"/>
              </a:rPr>
              <a:t>Science </a:t>
            </a:r>
            <a:r>
              <a:rPr lang="en-US" sz="2400" dirty="0" smtClean="0">
                <a:latin typeface="Arial" panose="020B0604020202020204" pitchFamily="34" charset="0"/>
              </a:rPr>
              <a:t>339, 2013</a:t>
            </a:r>
            <a:endParaRPr lang="en-GB" sz="2400" dirty="0">
              <a:latin typeface="Arial" panose="020B0604020202020204" pitchFamily="34" charset="0"/>
              <a:ea typeface="msgothic" charset="0"/>
            </a:endParaRPr>
          </a:p>
        </p:txBody>
      </p:sp>
      <p:sp>
        <p:nvSpPr>
          <p:cNvPr id="2" name="Title 1"/>
          <p:cNvSpPr>
            <a:spLocks noGrp="1"/>
          </p:cNvSpPr>
          <p:nvPr>
            <p:ph type="title"/>
          </p:nvPr>
        </p:nvSpPr>
        <p:spPr>
          <a:xfrm>
            <a:off x="6289963" y="109742"/>
            <a:ext cx="2854037" cy="2404857"/>
          </a:xfrm>
        </p:spPr>
        <p:txBody>
          <a:bodyPr>
            <a:noAutofit/>
          </a:bodyPr>
          <a:lstStyle/>
          <a:p>
            <a:r>
              <a:rPr lang="en-US" sz="4000" dirty="0" smtClean="0"/>
              <a:t>Genome Wide Sequencing Studies</a:t>
            </a:r>
            <a:endParaRPr lang="en-US" sz="4000" dirty="0"/>
          </a:p>
        </p:txBody>
      </p:sp>
      <p:sp>
        <p:nvSpPr>
          <p:cNvPr id="4" name="Text Placeholder 3"/>
          <p:cNvSpPr>
            <a:spLocks noGrp="1"/>
          </p:cNvSpPr>
          <p:nvPr>
            <p:ph type="body" idx="1"/>
          </p:nvPr>
        </p:nvSpPr>
        <p:spPr/>
        <p:txBody>
          <a:bodyPr/>
          <a:lstStyle/>
          <a:p>
            <a:endParaRPr lang="en-US"/>
          </a:p>
        </p:txBody>
      </p:sp>
      <p:sp>
        <p:nvSpPr>
          <p:cNvPr id="6" name="Rectangle 51"/>
          <p:cNvSpPr>
            <a:spLocks noChangeArrowheads="1"/>
          </p:cNvSpPr>
          <p:nvPr/>
        </p:nvSpPr>
        <p:spPr bwMode="auto">
          <a:xfrm rot="5400000">
            <a:off x="-1430285" y="2074914"/>
            <a:ext cx="3733800" cy="650771"/>
          </a:xfrm>
          <a:prstGeom prst="rect">
            <a:avLst/>
          </a:prstGeom>
          <a:noFill/>
          <a:ln w="127000">
            <a:solidFill>
              <a:srgbClr val="FF0000"/>
            </a:solidFill>
            <a:miter lim="800000"/>
            <a:headEnd/>
            <a:tailEnd/>
          </a:ln>
        </p:spPr>
        <p:txBody>
          <a:bodyPr wrap="none" anchor="ctr"/>
          <a:lstStyle/>
          <a:p>
            <a:endParaRPr lang="en-US"/>
          </a:p>
        </p:txBody>
      </p:sp>
      <p:sp>
        <p:nvSpPr>
          <p:cNvPr id="9" name="Rectangle 51"/>
          <p:cNvSpPr>
            <a:spLocks noChangeArrowheads="1"/>
          </p:cNvSpPr>
          <p:nvPr/>
        </p:nvSpPr>
        <p:spPr bwMode="auto">
          <a:xfrm rot="5400000">
            <a:off x="2656742" y="2297514"/>
            <a:ext cx="1049634" cy="3042138"/>
          </a:xfrm>
          <a:prstGeom prst="rect">
            <a:avLst/>
          </a:prstGeom>
          <a:noFill/>
          <a:ln w="127000">
            <a:solidFill>
              <a:srgbClr val="FF0000"/>
            </a:solidFill>
            <a:miter lim="800000"/>
            <a:headEnd/>
            <a:tailEnd/>
          </a:ln>
        </p:spPr>
        <p:txBody>
          <a:bodyPr wrap="none" anchor="ctr"/>
          <a:lstStyle/>
          <a:p>
            <a:endParaRPr lang="en-US"/>
          </a:p>
        </p:txBody>
      </p:sp>
      <p:sp>
        <p:nvSpPr>
          <p:cNvPr id="10" name="Rectangle 51"/>
          <p:cNvSpPr>
            <a:spLocks noChangeArrowheads="1"/>
          </p:cNvSpPr>
          <p:nvPr/>
        </p:nvSpPr>
        <p:spPr bwMode="auto">
          <a:xfrm rot="5400000">
            <a:off x="609600" y="1828800"/>
            <a:ext cx="2057400" cy="685800"/>
          </a:xfrm>
          <a:prstGeom prst="rect">
            <a:avLst/>
          </a:prstGeom>
          <a:noFill/>
          <a:ln w="127000">
            <a:solidFill>
              <a:srgbClr val="FF0000"/>
            </a:solidFill>
            <a:miter lim="800000"/>
            <a:headEnd/>
            <a:tailEnd/>
          </a:ln>
        </p:spPr>
        <p:txBody>
          <a:bodyPr wrap="none" anchor="ctr"/>
          <a:lstStyle/>
          <a:p>
            <a:endParaRPr lang="en-US"/>
          </a:p>
        </p:txBody>
      </p:sp>
      <p:sp>
        <p:nvSpPr>
          <p:cNvPr id="11" name="Rounded Rectangle 10"/>
          <p:cNvSpPr/>
          <p:nvPr/>
        </p:nvSpPr>
        <p:spPr>
          <a:xfrm>
            <a:off x="2133600" y="343762"/>
            <a:ext cx="4118288" cy="18279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Arial" pitchFamily="34" charset="0"/>
                <a:cs typeface="Arial" pitchFamily="34" charset="0"/>
              </a:rPr>
              <a:t>FDA approved </a:t>
            </a:r>
            <a:r>
              <a:rPr lang="en-US" u="sng" dirty="0">
                <a:solidFill>
                  <a:schemeClr val="bg1"/>
                </a:solidFill>
                <a:latin typeface="Arial" pitchFamily="34" charset="0"/>
                <a:cs typeface="Arial" pitchFamily="34" charset="0"/>
              </a:rPr>
              <a:t>Immune Checkpoint Inhibitors</a:t>
            </a:r>
            <a:r>
              <a:rPr lang="en-US" dirty="0">
                <a:solidFill>
                  <a:schemeClr val="bg1"/>
                </a:solidFill>
                <a:latin typeface="Arial" pitchFamily="34" charset="0"/>
                <a:cs typeface="Arial" pitchFamily="34" charset="0"/>
              </a:rPr>
              <a:t> target tumors with high mutational loads</a:t>
            </a:r>
          </a:p>
          <a:p>
            <a:endParaRPr lang="en-US" dirty="0">
              <a:solidFill>
                <a:schemeClr val="bg1"/>
              </a:solidFill>
              <a:latin typeface="Arial" pitchFamily="34" charset="0"/>
              <a:cs typeface="Arial" pitchFamily="34" charset="0"/>
            </a:endParaRPr>
          </a:p>
          <a:p>
            <a:r>
              <a:rPr lang="en-US" dirty="0">
                <a:solidFill>
                  <a:schemeClr val="bg1"/>
                </a:solidFill>
                <a:latin typeface="Arial" pitchFamily="34" charset="0"/>
                <a:cs typeface="Arial" pitchFamily="34" charset="0"/>
              </a:rPr>
              <a:t>Anti </a:t>
            </a:r>
            <a:r>
              <a:rPr lang="en-US" dirty="0" smtClean="0">
                <a:solidFill>
                  <a:schemeClr val="bg1"/>
                </a:solidFill>
                <a:latin typeface="Arial" pitchFamily="34" charset="0"/>
                <a:cs typeface="Arial" pitchFamily="34" charset="0"/>
              </a:rPr>
              <a:t>CTLA-4</a:t>
            </a:r>
            <a:r>
              <a:rPr lang="en-US" dirty="0">
                <a:solidFill>
                  <a:schemeClr val="bg1"/>
                </a:solidFill>
                <a:latin typeface="Arial" pitchFamily="34" charset="0"/>
                <a:cs typeface="Arial" pitchFamily="34" charset="0"/>
              </a:rPr>
              <a:t>: Melanoma (2011)</a:t>
            </a:r>
          </a:p>
          <a:p>
            <a:r>
              <a:rPr lang="en-US" dirty="0" smtClean="0">
                <a:solidFill>
                  <a:schemeClr val="bg1"/>
                </a:solidFill>
                <a:latin typeface="Arial" pitchFamily="34" charset="0"/>
                <a:cs typeface="Arial" pitchFamily="34" charset="0"/>
              </a:rPr>
              <a:t>Anti-PD-1</a:t>
            </a:r>
            <a:r>
              <a:rPr lang="en-US" dirty="0">
                <a:solidFill>
                  <a:schemeClr val="bg1"/>
                </a:solidFill>
                <a:latin typeface="Arial" pitchFamily="34" charset="0"/>
                <a:cs typeface="Arial" pitchFamily="34" charset="0"/>
              </a:rPr>
              <a:t>: Lung and </a:t>
            </a:r>
            <a:r>
              <a:rPr lang="en-US" dirty="0" smtClean="0">
                <a:solidFill>
                  <a:schemeClr val="bg1"/>
                </a:solidFill>
                <a:latin typeface="Arial" pitchFamily="34" charset="0"/>
                <a:cs typeface="Arial" pitchFamily="34" charset="0"/>
              </a:rPr>
              <a:t>Melanoma </a:t>
            </a:r>
            <a:endParaRPr lang="en-US" dirty="0">
              <a:solidFill>
                <a:schemeClr val="bg1"/>
              </a:solidFill>
              <a:latin typeface="Arial" pitchFamily="34" charset="0"/>
              <a:cs typeface="Arial" pitchFamily="34" charset="0"/>
            </a:endParaRPr>
          </a:p>
        </p:txBody>
      </p:sp>
      <p:sp>
        <p:nvSpPr>
          <p:cNvPr id="12" name="Rectangle 51"/>
          <p:cNvSpPr>
            <a:spLocks noChangeArrowheads="1"/>
          </p:cNvSpPr>
          <p:nvPr/>
        </p:nvSpPr>
        <p:spPr bwMode="auto">
          <a:xfrm rot="5400000">
            <a:off x="576506" y="271706"/>
            <a:ext cx="904388" cy="685800"/>
          </a:xfrm>
          <a:prstGeom prst="rect">
            <a:avLst/>
          </a:prstGeom>
          <a:noFill/>
          <a:ln w="127000">
            <a:solidFill>
              <a:srgbClr val="FF0000"/>
            </a:solidFill>
            <a:miter lim="800000"/>
            <a:headEnd/>
            <a:tailEnd/>
          </a:ln>
        </p:spPr>
        <p:txBody>
          <a:bodyPr wrap="none" anchor="ctr"/>
          <a:lstStyle/>
          <a:p>
            <a:endParaRPr lang="en-US"/>
          </a:p>
        </p:txBody>
      </p:sp>
      <p:sp>
        <p:nvSpPr>
          <p:cNvPr id="13" name="Rounded Rectangle 12"/>
          <p:cNvSpPr/>
          <p:nvPr/>
        </p:nvSpPr>
        <p:spPr>
          <a:xfrm>
            <a:off x="1752600" y="190486"/>
            <a:ext cx="4038600"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Will these patients respond similarly or better?</a:t>
            </a:r>
            <a:endParaRPr lang="en-US" sz="2400" b="1" dirty="0">
              <a:solidFill>
                <a:schemeClr val="bg1"/>
              </a:solidFill>
            </a:endParaRPr>
          </a:p>
        </p:txBody>
      </p:sp>
    </p:spTree>
    <p:extLst>
      <p:ext uri="{BB962C8B-B14F-4D97-AF65-F5344CB8AC3E}">
        <p14:creationId xmlns:p14="http://schemas.microsoft.com/office/powerpoint/2010/main" val="2519515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10" grpId="0" animBg="1"/>
      <p:bldP spid="10" grpId="1" animBg="1"/>
      <p:bldP spid="11" grpId="0" animBg="1"/>
      <p:bldP spid="11" grpId="1" animBg="1"/>
      <p:bldP spid="12" grpId="0" animBg="1"/>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PD-1 Blockade in Tumors with</a:t>
            </a:r>
            <a:br>
              <a:rPr lang="en-US" dirty="0" smtClean="0"/>
            </a:br>
            <a:r>
              <a:rPr lang="en-US" dirty="0" smtClean="0"/>
              <a:t>DNA Mismatch Repair Deficiency</a:t>
            </a:r>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381000" y="1752600"/>
            <a:ext cx="5494283" cy="1143000"/>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457200" y="2666999"/>
            <a:ext cx="5486400" cy="1589408"/>
          </a:xfrm>
          <a:prstGeom prst="rect">
            <a:avLst/>
          </a:prstGeom>
          <a:noFill/>
          <a:ln w="9525">
            <a:noFill/>
            <a:miter lim="800000"/>
            <a:headEnd/>
            <a:tailEnd/>
          </a:ln>
        </p:spPr>
      </p:pic>
      <p:sp>
        <p:nvSpPr>
          <p:cNvPr id="6" name="TextBox 5"/>
          <p:cNvSpPr txBox="1"/>
          <p:nvPr/>
        </p:nvSpPr>
        <p:spPr>
          <a:xfrm>
            <a:off x="609600" y="4190999"/>
            <a:ext cx="51816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Le et al., N </a:t>
            </a:r>
            <a:r>
              <a:rPr lang="en-US" dirty="0" err="1" smtClean="0">
                <a:latin typeface="Times New Roman" pitchFamily="18" charset="0"/>
                <a:cs typeface="Times New Roman" pitchFamily="18" charset="0"/>
              </a:rPr>
              <a:t>Engl</a:t>
            </a:r>
            <a:r>
              <a:rPr lang="en-US" dirty="0" smtClean="0">
                <a:latin typeface="Times New Roman" pitchFamily="18" charset="0"/>
                <a:cs typeface="Times New Roman" pitchFamily="18" charset="0"/>
              </a:rPr>
              <a:t> J Med 2015, 372:2509-20 2015</a:t>
            </a:r>
            <a:endParaRPr lang="en-US" dirty="0">
              <a:latin typeface="Times New Roman" pitchFamily="18" charset="0"/>
              <a:cs typeface="Times New Roman" pitchFamily="18" charset="0"/>
            </a:endParaRPr>
          </a:p>
        </p:txBody>
      </p:sp>
      <p:sp>
        <p:nvSpPr>
          <p:cNvPr id="7" name="Rectangle 4"/>
          <p:cNvSpPr>
            <a:spLocks noChangeArrowheads="1"/>
          </p:cNvSpPr>
          <p:nvPr/>
        </p:nvSpPr>
        <p:spPr bwMode="auto">
          <a:xfrm>
            <a:off x="6934200" y="6096000"/>
            <a:ext cx="1447800" cy="228600"/>
          </a:xfrm>
          <a:prstGeom prst="rect">
            <a:avLst/>
          </a:prstGeom>
          <a:noFill/>
          <a:ln w="9525" algn="ctr">
            <a:noFill/>
            <a:miter lim="800000"/>
            <a:headEnd/>
            <a:tailEnd/>
          </a:ln>
          <a:effectLst/>
        </p:spPr>
        <p:txBody>
          <a:bodyPr/>
          <a:lstStyle/>
          <a:p>
            <a:pPr marL="609600" indent="-609600" algn="ctr">
              <a:lnSpc>
                <a:spcPct val="70000"/>
              </a:lnSpc>
              <a:spcBef>
                <a:spcPct val="0"/>
              </a:spcBef>
            </a:pPr>
            <a:r>
              <a:rPr lang="en-US" sz="1400" dirty="0" smtClean="0">
                <a:latin typeface="Arial" pitchFamily="34" charset="0"/>
              </a:rPr>
              <a:t>Luis Diaz</a:t>
            </a:r>
            <a:endParaRPr lang="en-US" sz="1400" dirty="0">
              <a:latin typeface="Arial" pitchFamily="34" charset="0"/>
            </a:endParaRPr>
          </a:p>
        </p:txBody>
      </p:sp>
      <p:pic>
        <p:nvPicPr>
          <p:cNvPr id="8" name="Picture 3" descr="R:\Lab Photos\Lab Members - BV's file\Professional Headshots\28_Diaz_Luis\_FWD5020F300.jpg"/>
          <p:cNvPicPr>
            <a:picLocks noChangeAspect="1" noChangeArrowheads="1"/>
          </p:cNvPicPr>
          <p:nvPr/>
        </p:nvPicPr>
        <p:blipFill>
          <a:blip r:embed="rId5" cstate="print"/>
          <a:srcRect/>
          <a:stretch>
            <a:fillRect/>
          </a:stretch>
        </p:blipFill>
        <p:spPr bwMode="auto">
          <a:xfrm>
            <a:off x="6934200" y="4038600"/>
            <a:ext cx="1447800" cy="2026920"/>
          </a:xfrm>
          <a:prstGeom prst="rect">
            <a:avLst/>
          </a:prstGeom>
          <a:noFill/>
        </p:spPr>
      </p:pic>
      <p:pic>
        <p:nvPicPr>
          <p:cNvPr id="4101" name="Picture 5" descr="Medical Oncologist Dr. Dung Le, recipient of the Young Physicians Training Grant"/>
          <p:cNvPicPr>
            <a:picLocks noChangeAspect="1" noChangeArrowheads="1"/>
          </p:cNvPicPr>
          <p:nvPr/>
        </p:nvPicPr>
        <p:blipFill>
          <a:blip r:embed="rId6" cstate="print"/>
          <a:srcRect/>
          <a:stretch>
            <a:fillRect/>
          </a:stretch>
        </p:blipFill>
        <p:spPr bwMode="auto">
          <a:xfrm>
            <a:off x="6934200" y="1600200"/>
            <a:ext cx="1428750" cy="2000251"/>
          </a:xfrm>
          <a:prstGeom prst="rect">
            <a:avLst/>
          </a:prstGeom>
          <a:noFill/>
        </p:spPr>
      </p:pic>
      <p:sp>
        <p:nvSpPr>
          <p:cNvPr id="10" name="Rectangle 4"/>
          <p:cNvSpPr>
            <a:spLocks noChangeArrowheads="1"/>
          </p:cNvSpPr>
          <p:nvPr/>
        </p:nvSpPr>
        <p:spPr bwMode="auto">
          <a:xfrm>
            <a:off x="6934200" y="3657600"/>
            <a:ext cx="1447800" cy="228600"/>
          </a:xfrm>
          <a:prstGeom prst="rect">
            <a:avLst/>
          </a:prstGeom>
          <a:noFill/>
          <a:ln w="9525" algn="ctr">
            <a:noFill/>
            <a:miter lim="800000"/>
            <a:headEnd/>
            <a:tailEnd/>
          </a:ln>
          <a:effectLst/>
        </p:spPr>
        <p:txBody>
          <a:bodyPr/>
          <a:lstStyle/>
          <a:p>
            <a:pPr marL="609600" indent="-609600" algn="ctr">
              <a:lnSpc>
                <a:spcPct val="70000"/>
              </a:lnSpc>
              <a:spcBef>
                <a:spcPct val="0"/>
              </a:spcBef>
            </a:pPr>
            <a:r>
              <a:rPr lang="en-US" sz="1400" dirty="0" smtClean="0">
                <a:latin typeface="Arial" pitchFamily="34" charset="0"/>
              </a:rPr>
              <a:t>Dung Le</a:t>
            </a:r>
            <a:endParaRPr lang="en-US" sz="1400" dirty="0">
              <a:latin typeface="Arial" pitchFamily="34" charset="0"/>
            </a:endParaRPr>
          </a:p>
        </p:txBody>
      </p:sp>
      <p:sp>
        <p:nvSpPr>
          <p:cNvPr id="3" name="Rounded Rectangle 2"/>
          <p:cNvSpPr/>
          <p:nvPr/>
        </p:nvSpPr>
        <p:spPr>
          <a:xfrm>
            <a:off x="304800" y="4560331"/>
            <a:ext cx="6019800" cy="21452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smtClean="0">
                <a:solidFill>
                  <a:schemeClr val="tx1"/>
                </a:solidFill>
                <a:latin typeface="Arial" panose="020B0604020202020204" pitchFamily="34" charset="0"/>
                <a:cs typeface="Arial" panose="020B0604020202020204" pitchFamily="34" charset="0"/>
              </a:rPr>
              <a:t>Phase 2 Clinical Trial</a:t>
            </a:r>
          </a:p>
          <a:p>
            <a:pPr algn="ctr"/>
            <a:r>
              <a:rPr lang="en-US" dirty="0" smtClean="0">
                <a:solidFill>
                  <a:schemeClr val="tx1"/>
                </a:solidFill>
                <a:latin typeface="Arial" panose="020B0604020202020204" pitchFamily="34" charset="0"/>
                <a:cs typeface="Arial" panose="020B0604020202020204" pitchFamily="34" charset="0"/>
              </a:rPr>
              <a:t>(</a:t>
            </a:r>
            <a:r>
              <a:rPr lang="en-US" dirty="0" err="1" smtClean="0">
                <a:solidFill>
                  <a:schemeClr val="tx1"/>
                </a:solidFill>
                <a:latin typeface="Arial" panose="020B0604020202020204" pitchFamily="34" charset="0"/>
                <a:cs typeface="Arial" panose="020B0604020202020204" pitchFamily="34" charset="0"/>
              </a:rPr>
              <a:t>Pembrolizumab</a:t>
            </a:r>
            <a:r>
              <a:rPr lang="en-US" dirty="0" smtClean="0">
                <a:solidFill>
                  <a:schemeClr val="tx1"/>
                </a:solidFill>
                <a:latin typeface="Arial" panose="020B0604020202020204" pitchFamily="34" charset="0"/>
                <a:cs typeface="Arial" panose="020B0604020202020204" pitchFamily="34" charset="0"/>
              </a:rPr>
              <a:t>)</a:t>
            </a:r>
          </a:p>
          <a:p>
            <a:pPr algn="ctr"/>
            <a:endParaRPr lang="en-US" dirty="0" smtClean="0">
              <a:solidFill>
                <a:schemeClr val="tx1"/>
              </a:solidFill>
              <a:latin typeface="Arial" panose="020B0604020202020204" pitchFamily="34" charset="0"/>
              <a:cs typeface="Arial" panose="020B0604020202020204" pitchFamily="34" charset="0"/>
            </a:endParaRPr>
          </a:p>
          <a:p>
            <a:pPr algn="ctr"/>
            <a:r>
              <a:rPr lang="en-US" sz="2400" dirty="0" smtClean="0">
                <a:solidFill>
                  <a:schemeClr val="tx1"/>
                </a:solidFill>
                <a:latin typeface="Arial" panose="020B0604020202020204" pitchFamily="34" charset="0"/>
                <a:cs typeface="Arial" panose="020B0604020202020204" pitchFamily="34" charset="0"/>
              </a:rPr>
              <a:t>Cohort A – MMR deficient CRC</a:t>
            </a:r>
          </a:p>
          <a:p>
            <a:pPr algn="ctr"/>
            <a:r>
              <a:rPr lang="en-US" sz="2400" dirty="0">
                <a:solidFill>
                  <a:schemeClr val="tx1"/>
                </a:solidFill>
                <a:latin typeface="Arial" panose="020B0604020202020204" pitchFamily="34" charset="0"/>
                <a:cs typeface="Arial" panose="020B0604020202020204" pitchFamily="34" charset="0"/>
              </a:rPr>
              <a:t>Cohort </a:t>
            </a:r>
            <a:r>
              <a:rPr lang="en-US" sz="2400" dirty="0" smtClean="0">
                <a:solidFill>
                  <a:schemeClr val="tx1"/>
                </a:solidFill>
                <a:latin typeface="Arial" panose="020B0604020202020204" pitchFamily="34" charset="0"/>
                <a:cs typeface="Arial" panose="020B0604020202020204" pitchFamily="34" charset="0"/>
              </a:rPr>
              <a:t>B </a:t>
            </a:r>
            <a:r>
              <a:rPr lang="en-US" sz="2400" dirty="0">
                <a:solidFill>
                  <a:schemeClr val="tx1"/>
                </a:solidFill>
                <a:latin typeface="Arial" panose="020B0604020202020204" pitchFamily="34" charset="0"/>
                <a:cs typeface="Arial" panose="020B0604020202020204" pitchFamily="34" charset="0"/>
              </a:rPr>
              <a:t>– MMR </a:t>
            </a:r>
            <a:r>
              <a:rPr lang="en-US" sz="2400" dirty="0" smtClean="0">
                <a:solidFill>
                  <a:schemeClr val="tx1"/>
                </a:solidFill>
                <a:latin typeface="Arial" panose="020B0604020202020204" pitchFamily="34" charset="0"/>
                <a:cs typeface="Arial" panose="020B0604020202020204" pitchFamily="34" charset="0"/>
              </a:rPr>
              <a:t>proficient CRC</a:t>
            </a:r>
            <a:endParaRPr lang="en-US" sz="2400" dirty="0">
              <a:solidFill>
                <a:schemeClr val="tx1"/>
              </a:solidFill>
              <a:latin typeface="Arial" panose="020B0604020202020204" pitchFamily="34" charset="0"/>
              <a:cs typeface="Arial" panose="020B0604020202020204" pitchFamily="34" charset="0"/>
            </a:endParaRPr>
          </a:p>
          <a:p>
            <a:pPr algn="ctr"/>
            <a:r>
              <a:rPr lang="en-US" sz="2400" dirty="0">
                <a:solidFill>
                  <a:schemeClr val="tx1"/>
                </a:solidFill>
                <a:latin typeface="Arial" panose="020B0604020202020204" pitchFamily="34" charset="0"/>
                <a:cs typeface="Arial" panose="020B0604020202020204" pitchFamily="34" charset="0"/>
              </a:rPr>
              <a:t>Cohort </a:t>
            </a:r>
            <a:r>
              <a:rPr lang="en-US" sz="2400" dirty="0" smtClean="0">
                <a:solidFill>
                  <a:schemeClr val="tx1"/>
                </a:solidFill>
                <a:latin typeface="Arial" panose="020B0604020202020204" pitchFamily="34" charset="0"/>
                <a:cs typeface="Arial" panose="020B0604020202020204" pitchFamily="34" charset="0"/>
              </a:rPr>
              <a:t>C </a:t>
            </a:r>
            <a:r>
              <a:rPr lang="en-US" sz="2400" dirty="0">
                <a:solidFill>
                  <a:schemeClr val="tx1"/>
                </a:solidFill>
                <a:latin typeface="Arial" panose="020B0604020202020204" pitchFamily="34" charset="0"/>
                <a:cs typeface="Arial" panose="020B0604020202020204" pitchFamily="34" charset="0"/>
              </a:rPr>
              <a:t>– MMR deficient </a:t>
            </a:r>
            <a:r>
              <a:rPr lang="en-US" sz="2400" dirty="0" err="1" smtClean="0">
                <a:solidFill>
                  <a:schemeClr val="tx1"/>
                </a:solidFill>
                <a:latin typeface="Arial" panose="020B0604020202020204" pitchFamily="34" charset="0"/>
                <a:cs typeface="Arial" panose="020B0604020202020204" pitchFamily="34" charset="0"/>
              </a:rPr>
              <a:t>nonCRC</a:t>
            </a:r>
            <a:endParaRPr lang="en-US" sz="2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34715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cstate="print"/>
          <a:srcRect/>
          <a:stretch>
            <a:fillRect/>
          </a:stretch>
        </p:blipFill>
        <p:spPr bwMode="auto">
          <a:xfrm>
            <a:off x="914400" y="1600199"/>
            <a:ext cx="6781800" cy="5213297"/>
          </a:xfrm>
          <a:prstGeom prst="rect">
            <a:avLst/>
          </a:prstGeom>
          <a:noFill/>
          <a:ln w="9525">
            <a:noFill/>
            <a:miter lim="800000"/>
            <a:headEnd/>
            <a:tailEnd/>
          </a:ln>
        </p:spPr>
      </p:pic>
      <p:sp>
        <p:nvSpPr>
          <p:cNvPr id="2" name="Title 1"/>
          <p:cNvSpPr>
            <a:spLocks noGrp="1"/>
          </p:cNvSpPr>
          <p:nvPr>
            <p:ph type="title"/>
          </p:nvPr>
        </p:nvSpPr>
        <p:spPr>
          <a:xfrm>
            <a:off x="381000" y="228600"/>
            <a:ext cx="8763000" cy="1189038"/>
          </a:xfrm>
        </p:spPr>
        <p:txBody>
          <a:bodyPr>
            <a:normAutofit/>
          </a:bodyPr>
          <a:lstStyle/>
          <a:p>
            <a:r>
              <a:rPr lang="en-US" sz="4000" dirty="0" smtClean="0"/>
              <a:t>Immune Checkpoint Blockade</a:t>
            </a:r>
            <a:r>
              <a:rPr lang="en-US" dirty="0"/>
              <a:t/>
            </a:r>
            <a:br>
              <a:rPr lang="en-US" dirty="0"/>
            </a:br>
            <a:r>
              <a:rPr lang="en-US" sz="2800" dirty="0" smtClean="0"/>
              <a:t>(</a:t>
            </a:r>
            <a:r>
              <a:rPr lang="en-US" sz="2800" dirty="0" err="1" smtClean="0"/>
              <a:t>Pembrolizumab</a:t>
            </a:r>
            <a:r>
              <a:rPr lang="en-US" sz="2800" dirty="0" smtClean="0"/>
              <a:t> in </a:t>
            </a:r>
            <a:r>
              <a:rPr lang="en-US" sz="2800" dirty="0" err="1" smtClean="0"/>
              <a:t>MMRp</a:t>
            </a:r>
            <a:r>
              <a:rPr lang="en-US" sz="2800" dirty="0" smtClean="0"/>
              <a:t> and </a:t>
            </a:r>
            <a:r>
              <a:rPr lang="en-US" sz="2800" dirty="0" err="1" smtClean="0"/>
              <a:t>MMRd</a:t>
            </a:r>
            <a:r>
              <a:rPr lang="en-US" sz="2800" dirty="0" smtClean="0"/>
              <a:t> CRC)</a:t>
            </a:r>
            <a:endParaRPr lang="en-US" sz="2800" dirty="0"/>
          </a:p>
        </p:txBody>
      </p:sp>
      <p:sp>
        <p:nvSpPr>
          <p:cNvPr id="5" name="TextBox 4"/>
          <p:cNvSpPr txBox="1"/>
          <p:nvPr/>
        </p:nvSpPr>
        <p:spPr>
          <a:xfrm>
            <a:off x="7560944" y="4929171"/>
            <a:ext cx="817853" cy="338554"/>
          </a:xfrm>
          <a:prstGeom prst="rect">
            <a:avLst/>
          </a:prstGeom>
          <a:noFill/>
        </p:spPr>
        <p:txBody>
          <a:bodyPr wrap="none" rtlCol="0">
            <a:spAutoFit/>
          </a:bodyPr>
          <a:lstStyle/>
          <a:p>
            <a:r>
              <a:rPr lang="en-US" sz="1600" dirty="0" smtClean="0">
                <a:latin typeface="Arial" panose="020B0604020202020204" pitchFamily="34" charset="0"/>
              </a:rPr>
              <a:t>(N=21)</a:t>
            </a:r>
            <a:endParaRPr lang="en-US" sz="1600" dirty="0">
              <a:latin typeface="Arial" panose="020B0604020202020204" pitchFamily="34" charset="0"/>
            </a:endParaRPr>
          </a:p>
        </p:txBody>
      </p:sp>
      <p:sp>
        <p:nvSpPr>
          <p:cNvPr id="6" name="Rounded Rectangle 5"/>
          <p:cNvSpPr/>
          <p:nvPr/>
        </p:nvSpPr>
        <p:spPr>
          <a:xfrm>
            <a:off x="1880181" y="3505737"/>
            <a:ext cx="2387019" cy="38621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Arial" panose="020B0604020202020204" pitchFamily="34" charset="0"/>
                <a:cs typeface="Arial" panose="020B0604020202020204" pitchFamily="34" charset="0"/>
              </a:rPr>
              <a:t>Median PFS = 2.2 months</a:t>
            </a:r>
            <a:endParaRPr lang="en-US" sz="1400" dirty="0">
              <a:solidFill>
                <a:schemeClr val="tx1"/>
              </a:solidFill>
              <a:latin typeface="Arial" panose="020B0604020202020204" pitchFamily="34" charset="0"/>
              <a:cs typeface="Arial" panose="020B0604020202020204" pitchFamily="34" charset="0"/>
            </a:endParaRPr>
          </a:p>
        </p:txBody>
      </p:sp>
      <p:sp>
        <p:nvSpPr>
          <p:cNvPr id="8" name="TextBox 7"/>
          <p:cNvSpPr txBox="1"/>
          <p:nvPr/>
        </p:nvSpPr>
        <p:spPr>
          <a:xfrm>
            <a:off x="5447918" y="2407623"/>
            <a:ext cx="2339102"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dirty="0" smtClean="0">
                <a:latin typeface="Arial" panose="020B0604020202020204" pitchFamily="34" charset="0"/>
              </a:rPr>
              <a:t>(</a:t>
            </a:r>
            <a:r>
              <a:rPr lang="en-US" u="sng" dirty="0" smtClean="0">
                <a:latin typeface="Arial" panose="020B0604020202020204" pitchFamily="34" charset="0"/>
              </a:rPr>
              <a:t>High Mutation Load</a:t>
            </a:r>
            <a:r>
              <a:rPr lang="en-US" dirty="0" smtClean="0">
                <a:latin typeface="Arial" panose="020B0604020202020204" pitchFamily="34" charset="0"/>
              </a:rPr>
              <a:t>)</a:t>
            </a:r>
          </a:p>
          <a:p>
            <a:pPr algn="ctr"/>
            <a:r>
              <a:rPr lang="en-US" dirty="0" err="1" smtClean="0">
                <a:latin typeface="Arial" panose="020B0604020202020204" pitchFamily="34" charset="0"/>
              </a:rPr>
              <a:t>Hypermutated</a:t>
            </a:r>
            <a:endParaRPr lang="en-US" dirty="0">
              <a:latin typeface="Arial" panose="020B0604020202020204" pitchFamily="34" charset="0"/>
            </a:endParaRPr>
          </a:p>
        </p:txBody>
      </p:sp>
      <p:sp>
        <p:nvSpPr>
          <p:cNvPr id="10" name="TextBox 9"/>
          <p:cNvSpPr txBox="1"/>
          <p:nvPr/>
        </p:nvSpPr>
        <p:spPr>
          <a:xfrm rot="16200000">
            <a:off x="-567898" y="3532033"/>
            <a:ext cx="3657599"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smtClean="0">
                <a:latin typeface="Arial" panose="020B0604020202020204" pitchFamily="34" charset="0"/>
              </a:rPr>
              <a:t>Progression Free Survival</a:t>
            </a:r>
            <a:endParaRPr lang="en-US" sz="2400" dirty="0">
              <a:latin typeface="Arial" panose="020B0604020202020204" pitchFamily="34" charset="0"/>
            </a:endParaRPr>
          </a:p>
        </p:txBody>
      </p:sp>
      <p:sp>
        <p:nvSpPr>
          <p:cNvPr id="4" name="TextBox 3"/>
          <p:cNvSpPr txBox="1"/>
          <p:nvPr/>
        </p:nvSpPr>
        <p:spPr>
          <a:xfrm>
            <a:off x="7539977" y="3319008"/>
            <a:ext cx="802592" cy="338554"/>
          </a:xfrm>
          <a:prstGeom prst="rect">
            <a:avLst/>
          </a:prstGeom>
          <a:noFill/>
        </p:spPr>
        <p:txBody>
          <a:bodyPr wrap="none" rtlCol="0">
            <a:spAutoFit/>
          </a:bodyPr>
          <a:lstStyle/>
          <a:p>
            <a:r>
              <a:rPr lang="en-US" sz="1600" dirty="0" smtClean="0">
                <a:latin typeface="Arial" panose="020B0604020202020204" pitchFamily="34" charset="0"/>
              </a:rPr>
              <a:t>(N=11)</a:t>
            </a:r>
            <a:endParaRPr lang="en-US" sz="1600" dirty="0">
              <a:latin typeface="Arial" panose="020B0604020202020204" pitchFamily="34" charset="0"/>
            </a:endParaRPr>
          </a:p>
        </p:txBody>
      </p:sp>
      <p:grpSp>
        <p:nvGrpSpPr>
          <p:cNvPr id="14" name="Group 13"/>
          <p:cNvGrpSpPr/>
          <p:nvPr/>
        </p:nvGrpSpPr>
        <p:grpSpPr>
          <a:xfrm>
            <a:off x="5106546" y="3352800"/>
            <a:ext cx="3334499" cy="2362203"/>
            <a:chOff x="5106546" y="3352800"/>
            <a:chExt cx="3334499" cy="2362203"/>
          </a:xfrm>
        </p:grpSpPr>
        <p:sp>
          <p:nvSpPr>
            <p:cNvPr id="9" name="TextBox 8"/>
            <p:cNvSpPr txBox="1"/>
            <p:nvPr/>
          </p:nvSpPr>
          <p:spPr>
            <a:xfrm>
              <a:off x="5447918" y="4313079"/>
              <a:ext cx="2993127"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smtClean="0">
                  <a:latin typeface="Arial" panose="020B0604020202020204" pitchFamily="34" charset="0"/>
                </a:rPr>
                <a:t>Median PFS never reached</a:t>
              </a:r>
              <a:endParaRPr lang="en-US" dirty="0">
                <a:latin typeface="Arial" panose="020B0604020202020204" pitchFamily="34" charset="0"/>
              </a:endParaRPr>
            </a:p>
          </p:txBody>
        </p:sp>
        <p:sp>
          <p:nvSpPr>
            <p:cNvPr id="11" name="Down Arrow 10"/>
            <p:cNvSpPr/>
            <p:nvPr/>
          </p:nvSpPr>
          <p:spPr>
            <a:xfrm rot="10800000">
              <a:off x="5106546" y="3352800"/>
              <a:ext cx="304800" cy="23622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032243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b="0" dirty="0"/>
              <a:t>Liquid Biopsy for the</a:t>
            </a:r>
            <a:br>
              <a:rPr lang="en-US" sz="4800" b="0" dirty="0"/>
            </a:br>
            <a:r>
              <a:rPr lang="en-US" sz="4800" b="0" dirty="0"/>
              <a:t>Earlier Detection of Cancer</a:t>
            </a:r>
            <a:endParaRPr lang="en-US" dirty="0"/>
          </a:p>
        </p:txBody>
      </p:sp>
      <p:sp>
        <p:nvSpPr>
          <p:cNvPr id="3" name="Content Placeholder 2"/>
          <p:cNvSpPr>
            <a:spLocks noGrp="1"/>
          </p:cNvSpPr>
          <p:nvPr>
            <p:ph idx="1"/>
          </p:nvPr>
        </p:nvSpPr>
        <p:spPr/>
        <p:txBody>
          <a:bodyPr/>
          <a:lstStyle/>
          <a:p>
            <a:r>
              <a:rPr lang="en-US" sz="4000" dirty="0" smtClean="0"/>
              <a:t>Minimum Residual Disease</a:t>
            </a:r>
          </a:p>
          <a:p>
            <a:endParaRPr lang="en-US" sz="4000" dirty="0"/>
          </a:p>
          <a:p>
            <a:r>
              <a:rPr lang="en-US" sz="4000" dirty="0" smtClean="0"/>
              <a:t>Screening</a:t>
            </a:r>
            <a:endParaRPr lang="en-US" sz="4000" dirty="0"/>
          </a:p>
        </p:txBody>
      </p:sp>
    </p:spTree>
    <p:extLst>
      <p:ext uri="{BB962C8B-B14F-4D97-AF65-F5344CB8AC3E}">
        <p14:creationId xmlns:p14="http://schemas.microsoft.com/office/powerpoint/2010/main" val="337857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par>
                                <p:cTn id="7" presetID="18" presetClass="emph" presetSubtype="0" fill="hold" nodeType="withEffect">
                                  <p:stCondLst>
                                    <p:cond delay="0"/>
                                  </p:stCondLst>
                                  <p:iterate type="lt">
                                    <p:tmPct val="4000"/>
                                  </p:iterate>
                                  <p:childTnLst>
                                    <p:set>
                                      <p:cBhvr override="childStyle">
                                        <p:cTn id="8" dur="500" fill="hold"/>
                                        <p:tgtEl>
                                          <p:spTgt spid="3">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763000" cy="1189038"/>
          </a:xfrm>
        </p:spPr>
        <p:txBody>
          <a:bodyPr>
            <a:normAutofit/>
          </a:bodyPr>
          <a:lstStyle/>
          <a:p>
            <a:r>
              <a:rPr lang="en-US" sz="4000" dirty="0" smtClean="0"/>
              <a:t>Immune Checkpoint Blockade</a:t>
            </a:r>
            <a:r>
              <a:rPr lang="en-US" dirty="0"/>
              <a:t/>
            </a:r>
            <a:br>
              <a:rPr lang="en-US" dirty="0"/>
            </a:br>
            <a:r>
              <a:rPr lang="en-US" sz="2800" dirty="0" smtClean="0"/>
              <a:t>(</a:t>
            </a:r>
            <a:r>
              <a:rPr lang="en-US" sz="2800" dirty="0" err="1" smtClean="0"/>
              <a:t>Pembrolizumab</a:t>
            </a:r>
            <a:r>
              <a:rPr lang="en-US" sz="2800" dirty="0" smtClean="0"/>
              <a:t> in </a:t>
            </a:r>
            <a:r>
              <a:rPr lang="en-US" sz="2800" dirty="0" err="1" smtClean="0"/>
              <a:t>MMRp</a:t>
            </a:r>
            <a:r>
              <a:rPr lang="en-US" sz="2800" dirty="0" smtClean="0"/>
              <a:t> and </a:t>
            </a:r>
            <a:r>
              <a:rPr lang="en-US" sz="2800" dirty="0" err="1" smtClean="0"/>
              <a:t>MMRd</a:t>
            </a:r>
            <a:r>
              <a:rPr lang="en-US" sz="2800" dirty="0" smtClean="0"/>
              <a:t> CRC)</a:t>
            </a:r>
            <a:endParaRPr lang="en-US" sz="2800" dirty="0"/>
          </a:p>
        </p:txBody>
      </p:sp>
      <p:pic>
        <p:nvPicPr>
          <p:cNvPr id="2051" name="Picture 3"/>
          <p:cNvPicPr>
            <a:picLocks noChangeAspect="1" noChangeArrowheads="1"/>
          </p:cNvPicPr>
          <p:nvPr/>
        </p:nvPicPr>
        <p:blipFill>
          <a:blip r:embed="rId3" cstate="print"/>
          <a:srcRect/>
          <a:stretch>
            <a:fillRect/>
          </a:stretch>
        </p:blipFill>
        <p:spPr bwMode="auto">
          <a:xfrm>
            <a:off x="1295400" y="1524000"/>
            <a:ext cx="6520422" cy="5105400"/>
          </a:xfrm>
          <a:prstGeom prst="rect">
            <a:avLst/>
          </a:prstGeom>
          <a:noFill/>
          <a:ln w="9525">
            <a:noFill/>
            <a:miter lim="800000"/>
            <a:headEnd/>
            <a:tailEnd/>
          </a:ln>
        </p:spPr>
      </p:pic>
      <p:sp>
        <p:nvSpPr>
          <p:cNvPr id="5" name="TextBox 4"/>
          <p:cNvSpPr txBox="1"/>
          <p:nvPr/>
        </p:nvSpPr>
        <p:spPr>
          <a:xfrm>
            <a:off x="7640347" y="4458030"/>
            <a:ext cx="817853" cy="338554"/>
          </a:xfrm>
          <a:prstGeom prst="rect">
            <a:avLst/>
          </a:prstGeom>
          <a:noFill/>
        </p:spPr>
        <p:txBody>
          <a:bodyPr wrap="none" rtlCol="0">
            <a:spAutoFit/>
          </a:bodyPr>
          <a:lstStyle/>
          <a:p>
            <a:r>
              <a:rPr lang="en-US" sz="1600" dirty="0" smtClean="0">
                <a:latin typeface="Arial" panose="020B0604020202020204" pitchFamily="34" charset="0"/>
              </a:rPr>
              <a:t>(N=21)</a:t>
            </a:r>
            <a:endParaRPr lang="en-US" sz="1600" dirty="0">
              <a:latin typeface="Arial" panose="020B0604020202020204" pitchFamily="34" charset="0"/>
            </a:endParaRPr>
          </a:p>
        </p:txBody>
      </p:sp>
      <p:sp>
        <p:nvSpPr>
          <p:cNvPr id="6" name="Rounded Rectangle 5"/>
          <p:cNvSpPr/>
          <p:nvPr/>
        </p:nvSpPr>
        <p:spPr>
          <a:xfrm>
            <a:off x="2895600" y="3505737"/>
            <a:ext cx="2387019" cy="38621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Arial" panose="020B0604020202020204" pitchFamily="34" charset="0"/>
                <a:cs typeface="Arial" panose="020B0604020202020204" pitchFamily="34" charset="0"/>
              </a:rPr>
              <a:t>Median OS = 5.0 months</a:t>
            </a:r>
            <a:endParaRPr lang="en-US" sz="1400" dirty="0">
              <a:solidFill>
                <a:schemeClr val="tx1"/>
              </a:solidFill>
              <a:latin typeface="Arial" panose="020B0604020202020204" pitchFamily="34" charset="0"/>
              <a:cs typeface="Arial" panose="020B0604020202020204" pitchFamily="34" charset="0"/>
            </a:endParaRPr>
          </a:p>
        </p:txBody>
      </p:sp>
      <p:sp>
        <p:nvSpPr>
          <p:cNvPr id="8" name="TextBox 7"/>
          <p:cNvSpPr txBox="1"/>
          <p:nvPr/>
        </p:nvSpPr>
        <p:spPr>
          <a:xfrm>
            <a:off x="6324600" y="2064879"/>
            <a:ext cx="2339102"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dirty="0" smtClean="0">
                <a:latin typeface="Arial" panose="020B0604020202020204" pitchFamily="34" charset="0"/>
              </a:rPr>
              <a:t>(</a:t>
            </a:r>
            <a:r>
              <a:rPr lang="en-US" u="sng" dirty="0" smtClean="0">
                <a:latin typeface="Arial" panose="020B0604020202020204" pitchFamily="34" charset="0"/>
              </a:rPr>
              <a:t>High Mutation Load</a:t>
            </a:r>
            <a:r>
              <a:rPr lang="en-US" dirty="0" smtClean="0">
                <a:latin typeface="Arial" panose="020B0604020202020204" pitchFamily="34" charset="0"/>
              </a:rPr>
              <a:t>)</a:t>
            </a:r>
          </a:p>
          <a:p>
            <a:pPr algn="ctr"/>
            <a:r>
              <a:rPr lang="en-US" dirty="0" err="1" smtClean="0">
                <a:latin typeface="Arial" panose="020B0604020202020204" pitchFamily="34" charset="0"/>
              </a:rPr>
              <a:t>Hypermutated</a:t>
            </a:r>
            <a:endParaRPr lang="en-US" dirty="0">
              <a:latin typeface="Arial" panose="020B0604020202020204" pitchFamily="34" charset="0"/>
            </a:endParaRPr>
          </a:p>
        </p:txBody>
      </p:sp>
      <p:sp>
        <p:nvSpPr>
          <p:cNvPr id="10" name="TextBox 9"/>
          <p:cNvSpPr txBox="1"/>
          <p:nvPr/>
        </p:nvSpPr>
        <p:spPr>
          <a:xfrm rot="16200000">
            <a:off x="-586153" y="3502967"/>
            <a:ext cx="3962402"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smtClean="0">
                <a:latin typeface="Arial" panose="020B0604020202020204" pitchFamily="34" charset="0"/>
              </a:rPr>
              <a:t>Overall Survival</a:t>
            </a:r>
            <a:endParaRPr lang="en-US" sz="2400" dirty="0">
              <a:latin typeface="Arial" panose="020B0604020202020204" pitchFamily="34" charset="0"/>
            </a:endParaRPr>
          </a:p>
        </p:txBody>
      </p:sp>
      <p:grpSp>
        <p:nvGrpSpPr>
          <p:cNvPr id="13" name="Group 12"/>
          <p:cNvGrpSpPr/>
          <p:nvPr/>
        </p:nvGrpSpPr>
        <p:grpSpPr>
          <a:xfrm>
            <a:off x="5655118" y="2962110"/>
            <a:ext cx="3298727" cy="1381290"/>
            <a:chOff x="5655118" y="2962110"/>
            <a:chExt cx="3298727" cy="1381290"/>
          </a:xfrm>
        </p:grpSpPr>
        <p:sp>
          <p:nvSpPr>
            <p:cNvPr id="4" name="TextBox 3"/>
            <p:cNvSpPr txBox="1"/>
            <p:nvPr/>
          </p:nvSpPr>
          <p:spPr>
            <a:xfrm>
              <a:off x="7623819" y="2962110"/>
              <a:ext cx="802592" cy="338554"/>
            </a:xfrm>
            <a:prstGeom prst="rect">
              <a:avLst/>
            </a:prstGeom>
            <a:noFill/>
          </p:spPr>
          <p:txBody>
            <a:bodyPr wrap="none" rtlCol="0">
              <a:spAutoFit/>
            </a:bodyPr>
            <a:lstStyle/>
            <a:p>
              <a:r>
                <a:rPr lang="en-US" sz="1600" dirty="0" smtClean="0">
                  <a:latin typeface="Arial" panose="020B0604020202020204" pitchFamily="34" charset="0"/>
                </a:rPr>
                <a:t>(N=11)</a:t>
              </a:r>
              <a:endParaRPr lang="en-US" sz="1600" dirty="0">
                <a:latin typeface="Arial" panose="020B0604020202020204" pitchFamily="34" charset="0"/>
              </a:endParaRPr>
            </a:p>
          </p:txBody>
        </p:sp>
        <p:sp>
          <p:nvSpPr>
            <p:cNvPr id="9" name="TextBox 8"/>
            <p:cNvSpPr txBox="1"/>
            <p:nvPr/>
          </p:nvSpPr>
          <p:spPr>
            <a:xfrm>
              <a:off x="6034456" y="3251884"/>
              <a:ext cx="2919389"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smtClean="0">
                  <a:latin typeface="Arial" panose="020B0604020202020204" pitchFamily="34" charset="0"/>
                </a:rPr>
                <a:t>Most patients still alive at </a:t>
              </a:r>
            </a:p>
            <a:p>
              <a:pPr algn="ctr"/>
              <a:r>
                <a:rPr lang="en-US" dirty="0" smtClean="0">
                  <a:latin typeface="Arial" panose="020B0604020202020204" pitchFamily="34" charset="0"/>
                </a:rPr>
                <a:t>12 month study end</a:t>
              </a:r>
              <a:endParaRPr lang="en-US" dirty="0">
                <a:latin typeface="Arial" panose="020B0604020202020204" pitchFamily="34" charset="0"/>
              </a:endParaRPr>
            </a:p>
          </p:txBody>
        </p:sp>
        <p:sp>
          <p:nvSpPr>
            <p:cNvPr id="11" name="Down Arrow 10"/>
            <p:cNvSpPr/>
            <p:nvPr/>
          </p:nvSpPr>
          <p:spPr>
            <a:xfrm rot="10800000">
              <a:off x="5655118" y="2962110"/>
              <a:ext cx="304800" cy="13812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92722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err="1" smtClean="0"/>
              <a:t>Pembrolizumab</a:t>
            </a:r>
            <a:r>
              <a:rPr lang="en-US" dirty="0" smtClean="0"/>
              <a:t> in 12 Different Types</a:t>
            </a:r>
            <a:br>
              <a:rPr lang="en-US" dirty="0" smtClean="0"/>
            </a:br>
            <a:r>
              <a:rPr lang="en-US" dirty="0" smtClean="0"/>
              <a:t>of  </a:t>
            </a:r>
            <a:r>
              <a:rPr lang="en-US" dirty="0" err="1" smtClean="0"/>
              <a:t>MMRd</a:t>
            </a:r>
            <a:r>
              <a:rPr lang="en-US" dirty="0" smtClean="0"/>
              <a:t> Cancers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533400" y="1417638"/>
            <a:ext cx="8077200" cy="5234106"/>
          </a:xfrm>
          <a:prstGeom prst="rect">
            <a:avLst/>
          </a:prstGeom>
        </p:spPr>
      </p:pic>
      <p:sp>
        <p:nvSpPr>
          <p:cNvPr id="5" name="TextBox 4"/>
          <p:cNvSpPr txBox="1"/>
          <p:nvPr/>
        </p:nvSpPr>
        <p:spPr>
          <a:xfrm>
            <a:off x="3091900" y="3657600"/>
            <a:ext cx="5112297" cy="181588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285750" indent="-285750" algn="ctr">
              <a:buFont typeface="Arial" panose="020B0604020202020204" pitchFamily="34" charset="0"/>
              <a:buChar char="•"/>
            </a:pPr>
            <a:r>
              <a:rPr lang="en-US" sz="2800" dirty="0" smtClean="0">
                <a:latin typeface="Arial" panose="020B0604020202020204" pitchFamily="34" charset="0"/>
              </a:rPr>
              <a:t>53% objective response rate </a:t>
            </a:r>
          </a:p>
          <a:p>
            <a:pPr marL="285750" indent="-285750" algn="ctr">
              <a:buFont typeface="Arial" panose="020B0604020202020204" pitchFamily="34" charset="0"/>
              <a:buChar char="•"/>
            </a:pPr>
            <a:r>
              <a:rPr lang="en-US" sz="2800" dirty="0" smtClean="0">
                <a:latin typeface="Arial" panose="020B0604020202020204" pitchFamily="34" charset="0"/>
              </a:rPr>
              <a:t>21% complete response rate</a:t>
            </a:r>
          </a:p>
          <a:p>
            <a:pPr marL="285750" indent="-285750" algn="ctr">
              <a:buFont typeface="Arial" panose="020B0604020202020204" pitchFamily="34" charset="0"/>
              <a:buChar char="•"/>
            </a:pPr>
            <a:r>
              <a:rPr lang="en-US" sz="2800" dirty="0" smtClean="0">
                <a:latin typeface="Arial" panose="020B0604020202020204" pitchFamily="34" charset="0"/>
              </a:rPr>
              <a:t>Median OS never reached</a:t>
            </a:r>
          </a:p>
          <a:p>
            <a:pPr marL="285750" indent="-285750" algn="ctr">
              <a:buFont typeface="Arial" panose="020B0604020202020204" pitchFamily="34" charset="0"/>
              <a:buChar char="•"/>
            </a:pPr>
            <a:r>
              <a:rPr lang="en-US" sz="2800" dirty="0" smtClean="0">
                <a:latin typeface="Arial" panose="020B0604020202020204" pitchFamily="34" charset="0"/>
              </a:rPr>
              <a:t>Median PFS never reached</a:t>
            </a:r>
            <a:endParaRPr lang="en-US" sz="2800" dirty="0">
              <a:latin typeface="Arial" panose="020B0604020202020204" pitchFamily="34" charset="0"/>
            </a:endParaRPr>
          </a:p>
        </p:txBody>
      </p:sp>
      <p:sp>
        <p:nvSpPr>
          <p:cNvPr id="6" name="AutoShape 2" descr="https://i.ytimg.com/vi/GtkbDOcJ06w/maxresdefault.jpg"/>
          <p:cNvSpPr>
            <a:spLocks noChangeAspect="1" noChangeArrowheads="1"/>
          </p:cNvSpPr>
          <p:nvPr/>
        </p:nvSpPr>
        <p:spPr bwMode="auto">
          <a:xfrm>
            <a:off x="155575" y="-2506663"/>
            <a:ext cx="9305925" cy="5229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 name="Group 7"/>
          <p:cNvGrpSpPr/>
          <p:nvPr/>
        </p:nvGrpSpPr>
        <p:grpSpPr>
          <a:xfrm>
            <a:off x="381000" y="1442820"/>
            <a:ext cx="8305800" cy="4805580"/>
            <a:chOff x="533400" y="1600200"/>
            <a:chExt cx="8128000" cy="457200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600200"/>
              <a:ext cx="8128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574800" y="4953000"/>
              <a:ext cx="29718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Stefanie Joho</a:t>
              </a:r>
            </a:p>
            <a:p>
              <a:pPr algn="ctr"/>
              <a:r>
                <a:rPr lang="en-US" sz="2400" dirty="0" smtClean="0"/>
                <a:t>A Woman’s  2017</a:t>
              </a:r>
              <a:endParaRPr lang="en-US" sz="2400" dirty="0"/>
            </a:p>
          </p:txBody>
        </p:sp>
      </p:grpSp>
    </p:spTree>
    <p:extLst>
      <p:ext uri="{BB962C8B-B14F-4D97-AF65-F5344CB8AC3E}">
        <p14:creationId xmlns:p14="http://schemas.microsoft.com/office/powerpoint/2010/main" val="40172204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72716" y="272140"/>
            <a:ext cx="8642684" cy="1143000"/>
          </a:xfrm>
        </p:spPr>
        <p:txBody>
          <a:bodyPr>
            <a:normAutofit fontScale="90000"/>
          </a:bodyPr>
          <a:lstStyle/>
          <a:p>
            <a:r>
              <a:rPr lang="en-US" dirty="0" err="1"/>
              <a:t>Pembrolizumab</a:t>
            </a:r>
            <a:r>
              <a:rPr lang="en-US" dirty="0"/>
              <a:t> </a:t>
            </a:r>
            <a:r>
              <a:rPr lang="en-US" dirty="0" smtClean="0"/>
              <a:t>for All </a:t>
            </a:r>
            <a:r>
              <a:rPr lang="en-US" dirty="0" err="1" smtClean="0"/>
              <a:t>MMRd</a:t>
            </a:r>
            <a:r>
              <a:rPr lang="en-US" dirty="0" smtClean="0"/>
              <a:t> Cancers</a:t>
            </a:r>
            <a:endParaRPr lang="en-US" dirty="0"/>
          </a:p>
        </p:txBody>
      </p:sp>
      <p:pic>
        <p:nvPicPr>
          <p:cNvPr id="4" name="Content Placeholder 3"/>
          <p:cNvPicPr>
            <a:picLocks noGrp="1" noChangeAspect="1"/>
          </p:cNvPicPr>
          <p:nvPr>
            <p:ph idx="1"/>
          </p:nvPr>
        </p:nvPicPr>
        <p:blipFill>
          <a:blip r:embed="rId3"/>
          <a:stretch>
            <a:fillRect/>
          </a:stretch>
        </p:blipFill>
        <p:spPr>
          <a:xfrm>
            <a:off x="264695" y="2743200"/>
            <a:ext cx="1209039" cy="457200"/>
          </a:xfrm>
          <a:prstGeom prst="rect">
            <a:avLst/>
          </a:prstGeom>
        </p:spPr>
      </p:pic>
      <p:pic>
        <p:nvPicPr>
          <p:cNvPr id="5" name="Picture 4"/>
          <p:cNvPicPr>
            <a:picLocks noChangeAspect="1"/>
          </p:cNvPicPr>
          <p:nvPr/>
        </p:nvPicPr>
        <p:blipFill rotWithShape="1">
          <a:blip r:embed="rId4"/>
          <a:srcRect b="60692"/>
          <a:stretch/>
        </p:blipFill>
        <p:spPr>
          <a:xfrm>
            <a:off x="228600" y="1415140"/>
            <a:ext cx="6096000" cy="1404260"/>
          </a:xfrm>
          <a:prstGeom prst="rect">
            <a:avLst/>
          </a:prstGeom>
        </p:spPr>
      </p:pic>
      <p:sp>
        <p:nvSpPr>
          <p:cNvPr id="6" name="Rectangle 4"/>
          <p:cNvSpPr>
            <a:spLocks noChangeArrowheads="1"/>
          </p:cNvSpPr>
          <p:nvPr/>
        </p:nvSpPr>
        <p:spPr bwMode="auto">
          <a:xfrm>
            <a:off x="6934200" y="6096000"/>
            <a:ext cx="1447800" cy="228600"/>
          </a:xfrm>
          <a:prstGeom prst="rect">
            <a:avLst/>
          </a:prstGeom>
          <a:noFill/>
          <a:ln w="9525" algn="ctr">
            <a:noFill/>
            <a:miter lim="800000"/>
            <a:headEnd/>
            <a:tailEnd/>
          </a:ln>
          <a:effectLst/>
        </p:spPr>
        <p:txBody>
          <a:bodyPr/>
          <a:lstStyle/>
          <a:p>
            <a:pPr marL="609600" indent="-609600" algn="ctr">
              <a:lnSpc>
                <a:spcPct val="70000"/>
              </a:lnSpc>
              <a:spcBef>
                <a:spcPct val="0"/>
              </a:spcBef>
            </a:pPr>
            <a:r>
              <a:rPr lang="en-US" sz="1400" dirty="0" smtClean="0">
                <a:latin typeface="Arial" pitchFamily="34" charset="0"/>
              </a:rPr>
              <a:t>Luis Diaz</a:t>
            </a:r>
            <a:endParaRPr lang="en-US" sz="1400" dirty="0">
              <a:latin typeface="Arial" pitchFamily="34" charset="0"/>
            </a:endParaRPr>
          </a:p>
        </p:txBody>
      </p:sp>
      <p:pic>
        <p:nvPicPr>
          <p:cNvPr id="7" name="Picture 3" descr="R:\Lab Photos\Lab Members - BV's file\Professional Headshots\28_Diaz_Luis\_FWD5020F300.jpg"/>
          <p:cNvPicPr>
            <a:picLocks noChangeAspect="1" noChangeArrowheads="1"/>
          </p:cNvPicPr>
          <p:nvPr/>
        </p:nvPicPr>
        <p:blipFill>
          <a:blip r:embed="rId5" cstate="print"/>
          <a:srcRect/>
          <a:stretch>
            <a:fillRect/>
          </a:stretch>
        </p:blipFill>
        <p:spPr bwMode="auto">
          <a:xfrm>
            <a:off x="6934200" y="4038600"/>
            <a:ext cx="1447800" cy="2026920"/>
          </a:xfrm>
          <a:prstGeom prst="rect">
            <a:avLst/>
          </a:prstGeom>
          <a:noFill/>
        </p:spPr>
      </p:pic>
      <p:pic>
        <p:nvPicPr>
          <p:cNvPr id="8" name="Picture 5" descr="Medical Oncologist Dr. Dung Le, recipient of the Young Physicians Training Grant"/>
          <p:cNvPicPr>
            <a:picLocks noChangeAspect="1" noChangeArrowheads="1"/>
          </p:cNvPicPr>
          <p:nvPr/>
        </p:nvPicPr>
        <p:blipFill>
          <a:blip r:embed="rId6" cstate="print"/>
          <a:srcRect/>
          <a:stretch>
            <a:fillRect/>
          </a:stretch>
        </p:blipFill>
        <p:spPr bwMode="auto">
          <a:xfrm>
            <a:off x="6934200" y="1600200"/>
            <a:ext cx="1428750" cy="2000251"/>
          </a:xfrm>
          <a:prstGeom prst="rect">
            <a:avLst/>
          </a:prstGeom>
          <a:noFill/>
        </p:spPr>
      </p:pic>
      <p:sp>
        <p:nvSpPr>
          <p:cNvPr id="9" name="Rectangle 4"/>
          <p:cNvSpPr>
            <a:spLocks noChangeArrowheads="1"/>
          </p:cNvSpPr>
          <p:nvPr/>
        </p:nvSpPr>
        <p:spPr bwMode="auto">
          <a:xfrm>
            <a:off x="6934200" y="3657600"/>
            <a:ext cx="1447800" cy="228600"/>
          </a:xfrm>
          <a:prstGeom prst="rect">
            <a:avLst/>
          </a:prstGeom>
          <a:noFill/>
          <a:ln w="9525" algn="ctr">
            <a:noFill/>
            <a:miter lim="800000"/>
            <a:headEnd/>
            <a:tailEnd/>
          </a:ln>
          <a:effectLst/>
        </p:spPr>
        <p:txBody>
          <a:bodyPr/>
          <a:lstStyle/>
          <a:p>
            <a:pPr marL="609600" indent="-609600" algn="ctr">
              <a:lnSpc>
                <a:spcPct val="70000"/>
              </a:lnSpc>
              <a:spcBef>
                <a:spcPct val="0"/>
              </a:spcBef>
            </a:pPr>
            <a:r>
              <a:rPr lang="en-US" sz="1400" dirty="0" smtClean="0">
                <a:latin typeface="Arial" pitchFamily="34" charset="0"/>
              </a:rPr>
              <a:t>Dung Le</a:t>
            </a:r>
            <a:endParaRPr lang="en-US" sz="1400" dirty="0">
              <a:latin typeface="Arial" pitchFamily="34" charset="0"/>
            </a:endParaRPr>
          </a:p>
        </p:txBody>
      </p:sp>
      <p:sp>
        <p:nvSpPr>
          <p:cNvPr id="3" name="TextBox 2"/>
          <p:cNvSpPr txBox="1"/>
          <p:nvPr/>
        </p:nvSpPr>
        <p:spPr>
          <a:xfrm>
            <a:off x="272716" y="4050632"/>
            <a:ext cx="6356684" cy="1938992"/>
          </a:xfrm>
          <a:prstGeom prst="rect">
            <a:avLst/>
          </a:prstGeom>
          <a:solidFill>
            <a:schemeClr val="tx2">
              <a:lumMod val="20000"/>
              <a:lumOff val="80000"/>
            </a:schemeClr>
          </a:solidFill>
        </p:spPr>
        <p:txBody>
          <a:bodyPr wrap="square" rtlCol="0">
            <a:spAutoFit/>
          </a:bodyPr>
          <a:lstStyle/>
          <a:p>
            <a:r>
              <a:rPr lang="en-US" sz="2400" b="1" u="sng" dirty="0"/>
              <a:t>May 23, 2017</a:t>
            </a:r>
          </a:p>
          <a:p>
            <a:r>
              <a:rPr lang="en-US" sz="2400" dirty="0" smtClean="0"/>
              <a:t>FDA </a:t>
            </a:r>
            <a:r>
              <a:rPr lang="en-US" sz="2400" dirty="0"/>
              <a:t>Approves </a:t>
            </a:r>
            <a:r>
              <a:rPr lang="en-US" sz="2400" dirty="0" err="1"/>
              <a:t>Keytruda</a:t>
            </a:r>
            <a:r>
              <a:rPr lang="en-US" sz="2400" dirty="0"/>
              <a:t> (</a:t>
            </a:r>
            <a:r>
              <a:rPr lang="en-US" sz="2400" dirty="0" err="1"/>
              <a:t>pembrolizumab</a:t>
            </a:r>
            <a:r>
              <a:rPr lang="en-US" sz="2400" dirty="0"/>
              <a:t>) as First Cancer Treatment for any Solid Tumor with a Specific Genetic </a:t>
            </a:r>
            <a:r>
              <a:rPr lang="en-US" sz="2400" dirty="0" smtClean="0"/>
              <a:t>Feature (</a:t>
            </a:r>
            <a:r>
              <a:rPr lang="en-US" sz="2400" dirty="0" err="1" smtClean="0"/>
              <a:t>MMRd</a:t>
            </a:r>
            <a:r>
              <a:rPr lang="en-US" sz="2400" dirty="0" smtClean="0"/>
              <a:t>) </a:t>
            </a:r>
            <a:r>
              <a:rPr lang="en-US" sz="2400" dirty="0"/>
              <a:t>using the Accelerated Approval </a:t>
            </a:r>
            <a:r>
              <a:rPr lang="en-US" sz="2400" dirty="0" smtClean="0"/>
              <a:t>Pathway</a:t>
            </a:r>
            <a:endParaRPr lang="en-US" sz="2400" dirty="0"/>
          </a:p>
        </p:txBody>
      </p:sp>
      <p:sp>
        <p:nvSpPr>
          <p:cNvPr id="14" name="TextBox 13"/>
          <p:cNvSpPr txBox="1"/>
          <p:nvPr/>
        </p:nvSpPr>
        <p:spPr>
          <a:xfrm>
            <a:off x="1509828" y="2755005"/>
            <a:ext cx="4357571" cy="461665"/>
          </a:xfrm>
          <a:prstGeom prst="rect">
            <a:avLst/>
          </a:prstGeom>
          <a:noFill/>
        </p:spPr>
        <p:txBody>
          <a:bodyPr wrap="square" rtlCol="0">
            <a:spAutoFit/>
          </a:bodyPr>
          <a:lstStyle/>
          <a:p>
            <a:r>
              <a:rPr lang="en-US" sz="2400" dirty="0">
                <a:latin typeface="+mn-lt"/>
                <a:cs typeface="Times New Roman" panose="02020603050405020304" pitchFamily="18" charset="0"/>
              </a:rPr>
              <a:t>Le et al., </a:t>
            </a:r>
            <a:r>
              <a:rPr lang="en-US" sz="2400" dirty="0" smtClean="0">
                <a:latin typeface="+mn-lt"/>
                <a:cs typeface="Times New Roman" panose="02020603050405020304" pitchFamily="18" charset="0"/>
              </a:rPr>
              <a:t>Science 357:409 (2017)</a:t>
            </a:r>
            <a:endParaRPr lang="en-US" sz="2400" dirty="0">
              <a:latin typeface="+mn-lt"/>
              <a:cs typeface="Times New Roman" panose="02020603050405020304" pitchFamily="18" charset="0"/>
            </a:endParaRPr>
          </a:p>
        </p:txBody>
      </p:sp>
    </p:spTree>
    <p:extLst>
      <p:ext uri="{BB962C8B-B14F-4D97-AF65-F5344CB8AC3E}">
        <p14:creationId xmlns:p14="http://schemas.microsoft.com/office/powerpoint/2010/main" val="21545534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5448"/>
            <a:ext cx="8382000" cy="1252728"/>
          </a:xfrm>
        </p:spPr>
        <p:txBody>
          <a:bodyPr>
            <a:normAutofit/>
          </a:bodyPr>
          <a:lstStyle/>
          <a:p>
            <a:r>
              <a:rPr lang="en-US" dirty="0" smtClean="0"/>
              <a:t>The Future of Oncology</a:t>
            </a:r>
            <a:endParaRPr lang="en-US" u="sng" dirty="0"/>
          </a:p>
        </p:txBody>
      </p:sp>
      <p:pic>
        <p:nvPicPr>
          <p:cNvPr id="4" name="Picture 3"/>
          <p:cNvPicPr>
            <a:picLocks noChangeAspect="1"/>
          </p:cNvPicPr>
          <p:nvPr/>
        </p:nvPicPr>
        <p:blipFill>
          <a:blip r:embed="rId3"/>
          <a:stretch>
            <a:fillRect/>
          </a:stretch>
        </p:blipFill>
        <p:spPr>
          <a:xfrm>
            <a:off x="19373" y="3721351"/>
            <a:ext cx="4933627" cy="3136649"/>
          </a:xfrm>
          <a:prstGeom prst="rect">
            <a:avLst/>
          </a:prstGeom>
        </p:spPr>
      </p:pic>
      <p:pic>
        <p:nvPicPr>
          <p:cNvPr id="5" name="Content Placeholder 4"/>
          <p:cNvPicPr>
            <a:picLocks noGrp="1" noChangeAspect="1"/>
          </p:cNvPicPr>
          <p:nvPr>
            <p:ph idx="1"/>
          </p:nvPr>
        </p:nvPicPr>
        <p:blipFill>
          <a:blip r:embed="rId4"/>
          <a:stretch>
            <a:fillRect/>
          </a:stretch>
        </p:blipFill>
        <p:spPr>
          <a:xfrm>
            <a:off x="3969686" y="1517694"/>
            <a:ext cx="5050771" cy="3352800"/>
          </a:xfrm>
          <a:prstGeom prst="rect">
            <a:avLst/>
          </a:prstGeom>
        </p:spPr>
      </p:pic>
      <p:sp>
        <p:nvSpPr>
          <p:cNvPr id="6" name="TextBox 5"/>
          <p:cNvSpPr txBox="1"/>
          <p:nvPr/>
        </p:nvSpPr>
        <p:spPr>
          <a:xfrm>
            <a:off x="76200" y="2209800"/>
            <a:ext cx="4114800" cy="1231106"/>
          </a:xfrm>
          <a:prstGeom prst="rect">
            <a:avLst/>
          </a:prstGeom>
          <a:noFill/>
        </p:spPr>
        <p:txBody>
          <a:bodyPr wrap="square" rtlCol="0">
            <a:spAutoFit/>
          </a:bodyPr>
          <a:lstStyle/>
          <a:p>
            <a:r>
              <a:rPr lang="en-US" sz="2000" b="1" u="sng" dirty="0" smtClean="0">
                <a:latin typeface="+mn-lt"/>
                <a:cs typeface="Arial" panose="020B0604020202020204" pitchFamily="34" charset="0"/>
              </a:rPr>
              <a:t>Elysium (2013 Science fiction film)</a:t>
            </a:r>
          </a:p>
          <a:p>
            <a:endParaRPr lang="en-US" sz="1400" dirty="0" smtClean="0">
              <a:latin typeface="+mn-lt"/>
              <a:cs typeface="Arial" panose="020B0604020202020204" pitchFamily="34" charset="0"/>
            </a:endParaRPr>
          </a:p>
          <a:p>
            <a:r>
              <a:rPr lang="en-US" sz="2000" dirty="0" smtClean="0">
                <a:latin typeface="+mn-lt"/>
                <a:cs typeface="Arial" panose="020B0604020202020204" pitchFamily="34" charset="0"/>
              </a:rPr>
              <a:t>Part of the storyline portrayed Medicine in the future (2159) </a:t>
            </a:r>
            <a:endParaRPr lang="en-US" sz="2000" dirty="0">
              <a:latin typeface="+mn-lt"/>
              <a:cs typeface="Arial" panose="020B0604020202020204" pitchFamily="34" charset="0"/>
            </a:endParaRPr>
          </a:p>
        </p:txBody>
      </p:sp>
      <p:sp>
        <p:nvSpPr>
          <p:cNvPr id="7" name="TextBox 6"/>
          <p:cNvSpPr txBox="1"/>
          <p:nvPr/>
        </p:nvSpPr>
        <p:spPr>
          <a:xfrm>
            <a:off x="5105400" y="5181600"/>
            <a:ext cx="3733800" cy="1569660"/>
          </a:xfrm>
          <a:prstGeom prst="rect">
            <a:avLst/>
          </a:prstGeom>
          <a:noFill/>
        </p:spPr>
        <p:txBody>
          <a:bodyPr wrap="square" rtlCol="0">
            <a:spAutoFit/>
          </a:bodyPr>
          <a:lstStyle/>
          <a:p>
            <a:r>
              <a:rPr lang="en-US" sz="2400" b="1" u="sng" dirty="0" smtClean="0">
                <a:latin typeface="+mn-lt"/>
              </a:rPr>
              <a:t>Preventive Medicine</a:t>
            </a:r>
          </a:p>
          <a:p>
            <a:r>
              <a:rPr lang="en-US" dirty="0">
                <a:latin typeface="+mn-lt"/>
              </a:rPr>
              <a:t>Designed to </a:t>
            </a:r>
            <a:r>
              <a:rPr lang="en-US" dirty="0" smtClean="0">
                <a:latin typeface="+mn-lt"/>
              </a:rPr>
              <a:t>protect</a:t>
            </a:r>
            <a:r>
              <a:rPr lang="en-US" dirty="0">
                <a:latin typeface="+mn-lt"/>
              </a:rPr>
              <a:t>, promote, and maintain health and well-being and to </a:t>
            </a:r>
            <a:r>
              <a:rPr lang="en-US" b="1" u="sng" dirty="0">
                <a:latin typeface="+mn-lt"/>
              </a:rPr>
              <a:t>prevent</a:t>
            </a:r>
            <a:r>
              <a:rPr lang="en-US" dirty="0">
                <a:latin typeface="+mn-lt"/>
              </a:rPr>
              <a:t> disease, disability, and death.</a:t>
            </a:r>
          </a:p>
        </p:txBody>
      </p:sp>
    </p:spTree>
    <p:extLst>
      <p:ext uri="{BB962C8B-B14F-4D97-AF65-F5344CB8AC3E}">
        <p14:creationId xmlns:p14="http://schemas.microsoft.com/office/powerpoint/2010/main" val="16185924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Cancer Prevention</a:t>
            </a:r>
            <a:endParaRPr lang="en-US" dirty="0"/>
          </a:p>
        </p:txBody>
      </p:sp>
      <p:sp>
        <p:nvSpPr>
          <p:cNvPr id="3" name="Content Placeholder 2"/>
          <p:cNvSpPr>
            <a:spLocks noGrp="1"/>
          </p:cNvSpPr>
          <p:nvPr>
            <p:ph idx="1"/>
          </p:nvPr>
        </p:nvSpPr>
        <p:spPr/>
        <p:txBody>
          <a:bodyPr/>
          <a:lstStyle/>
          <a:p>
            <a:r>
              <a:rPr lang="en-US" dirty="0" smtClean="0"/>
              <a:t>Primary Prevention – Interventions intended to  keep a cancerous process from ever developing (e.g. smoking cessation, sun screen use initiatives, vaccination)</a:t>
            </a:r>
          </a:p>
          <a:p>
            <a:endParaRPr lang="en-US" dirty="0" smtClean="0"/>
          </a:p>
          <a:p>
            <a:r>
              <a:rPr lang="en-US" dirty="0" smtClean="0"/>
              <a:t>Secondary Prevention – Interventions intended to discover and control cancerous or precancerous lesions while localized and curable</a:t>
            </a:r>
            <a:endParaRPr lang="en-US" dirty="0"/>
          </a:p>
        </p:txBody>
      </p:sp>
      <p:sp>
        <p:nvSpPr>
          <p:cNvPr id="4" name="TextBox 3"/>
          <p:cNvSpPr txBox="1"/>
          <p:nvPr/>
        </p:nvSpPr>
        <p:spPr>
          <a:xfrm>
            <a:off x="1828800" y="4572000"/>
            <a:ext cx="4724400" cy="1569660"/>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solidFill>
                  <a:schemeClr val="tx1"/>
                </a:solidFill>
              </a:rPr>
              <a:t>Early Detection is Prevention</a:t>
            </a:r>
            <a:endParaRPr lang="en-US" sz="4800" b="1" dirty="0">
              <a:solidFill>
                <a:schemeClr val="tx1"/>
              </a:solidFill>
            </a:endParaRPr>
          </a:p>
        </p:txBody>
      </p:sp>
      <p:sp>
        <p:nvSpPr>
          <p:cNvPr id="5" name="TextBox 4"/>
          <p:cNvSpPr txBox="1"/>
          <p:nvPr/>
        </p:nvSpPr>
        <p:spPr>
          <a:xfrm>
            <a:off x="1295400" y="2034186"/>
            <a:ext cx="6324599" cy="1569660"/>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solidFill>
                  <a:schemeClr val="tx1"/>
                </a:solidFill>
              </a:rPr>
              <a:t>Primary Prevention can not stop all cancer</a:t>
            </a:r>
            <a:endParaRPr lang="en-US" sz="4800" b="1" dirty="0">
              <a:solidFill>
                <a:schemeClr val="tx1"/>
              </a:solidFill>
            </a:endParaRPr>
          </a:p>
        </p:txBody>
      </p:sp>
    </p:spTree>
    <p:extLst>
      <p:ext uri="{BB962C8B-B14F-4D97-AF65-F5344CB8AC3E}">
        <p14:creationId xmlns:p14="http://schemas.microsoft.com/office/powerpoint/2010/main" val="12218482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Prevention</a:t>
            </a:r>
            <a:endParaRPr lang="en-US" sz="5400" dirty="0"/>
          </a:p>
        </p:txBody>
      </p:sp>
      <p:sp>
        <p:nvSpPr>
          <p:cNvPr id="3" name="Content Placeholder 2"/>
          <p:cNvSpPr>
            <a:spLocks noGrp="1"/>
          </p:cNvSpPr>
          <p:nvPr>
            <p:ph idx="1"/>
          </p:nvPr>
        </p:nvSpPr>
        <p:spPr>
          <a:xfrm>
            <a:off x="228600" y="1774825"/>
            <a:ext cx="8915400" cy="4625975"/>
          </a:xfrm>
        </p:spPr>
        <p:txBody>
          <a:bodyPr/>
          <a:lstStyle/>
          <a:p>
            <a:r>
              <a:rPr lang="en-US" sz="3600" dirty="0" smtClean="0">
                <a:latin typeface="Arial" pitchFamily="34" charset="0"/>
                <a:cs typeface="Arial" pitchFamily="34" charset="0"/>
              </a:rPr>
              <a:t>“An ounce of prevention is worth a pound of cure”</a:t>
            </a:r>
          </a:p>
          <a:p>
            <a:endParaRPr lang="en-US" sz="3600" dirty="0" smtClean="0">
              <a:latin typeface="Arial" pitchFamily="34" charset="0"/>
              <a:cs typeface="Arial" pitchFamily="34" charset="0"/>
            </a:endParaRPr>
          </a:p>
          <a:p>
            <a:pPr lvl="1"/>
            <a:endParaRPr lang="en-US" dirty="0" smtClean="0">
              <a:latin typeface="Arial" pitchFamily="34" charset="0"/>
              <a:cs typeface="Arial" pitchFamily="34" charset="0"/>
            </a:endParaRPr>
          </a:p>
        </p:txBody>
      </p:sp>
      <p:pic>
        <p:nvPicPr>
          <p:cNvPr id="222210" name="Picture 2" descr="http://www.biography.com/imported/images/Biography/Images/Profiles/F/Benjamin-Franklin-9301234-2-402.jpg"/>
          <p:cNvPicPr>
            <a:picLocks noChangeAspect="1" noChangeArrowheads="1"/>
          </p:cNvPicPr>
          <p:nvPr/>
        </p:nvPicPr>
        <p:blipFill>
          <a:blip r:embed="rId3" cstate="print"/>
          <a:srcRect/>
          <a:stretch>
            <a:fillRect/>
          </a:stretch>
        </p:blipFill>
        <p:spPr bwMode="auto">
          <a:xfrm>
            <a:off x="6858000" y="4495800"/>
            <a:ext cx="1981200" cy="1981201"/>
          </a:xfrm>
          <a:prstGeom prst="rect">
            <a:avLst/>
          </a:prstGeom>
          <a:noFill/>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3200400"/>
            <a:ext cx="3276600" cy="3196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858000" y="6488668"/>
            <a:ext cx="1981200" cy="338554"/>
          </a:xfrm>
          <a:prstGeom prst="rect">
            <a:avLst/>
          </a:prstGeom>
        </p:spPr>
        <p:txBody>
          <a:bodyPr wrap="square">
            <a:spAutoFit/>
          </a:bodyPr>
          <a:lstStyle/>
          <a:p>
            <a:pPr algn="ctr"/>
            <a:r>
              <a:rPr lang="en-US" sz="1600" dirty="0" smtClean="0">
                <a:latin typeface="Arial" pitchFamily="34" charset="0"/>
              </a:rPr>
              <a:t>Benjamin Franklin</a:t>
            </a:r>
          </a:p>
        </p:txBody>
      </p:sp>
      <p:sp>
        <p:nvSpPr>
          <p:cNvPr id="7" name="Rectangle 6"/>
          <p:cNvSpPr/>
          <p:nvPr/>
        </p:nvSpPr>
        <p:spPr>
          <a:xfrm>
            <a:off x="1908467" y="5919355"/>
            <a:ext cx="1295400" cy="369332"/>
          </a:xfrm>
          <a:prstGeom prst="rect">
            <a:avLst/>
          </a:prstGeom>
          <a:solidFill>
            <a:schemeClr val="bg1"/>
          </a:solidFill>
        </p:spPr>
        <p:txBody>
          <a:bodyPr wrap="square">
            <a:spAutoFit/>
          </a:bodyPr>
          <a:lstStyle/>
          <a:p>
            <a:pPr algn="ctr"/>
            <a:r>
              <a:rPr lang="en-US" dirty="0" smtClean="0">
                <a:latin typeface="Arial" pitchFamily="34" charset="0"/>
              </a:rPr>
              <a:t>Prevention</a:t>
            </a:r>
            <a:endParaRPr lang="en-US" sz="1600" dirty="0" smtClean="0">
              <a:latin typeface="Arial" pitchFamily="34" charset="0"/>
            </a:endParaRPr>
          </a:p>
        </p:txBody>
      </p:sp>
      <p:sp>
        <p:nvSpPr>
          <p:cNvPr id="8" name="Rectangle 7"/>
          <p:cNvSpPr/>
          <p:nvPr/>
        </p:nvSpPr>
        <p:spPr>
          <a:xfrm>
            <a:off x="4114800" y="5410200"/>
            <a:ext cx="1371600" cy="369332"/>
          </a:xfrm>
          <a:prstGeom prst="rect">
            <a:avLst/>
          </a:prstGeom>
          <a:solidFill>
            <a:schemeClr val="bg1"/>
          </a:solidFill>
        </p:spPr>
        <p:txBody>
          <a:bodyPr wrap="square">
            <a:spAutoFit/>
          </a:bodyPr>
          <a:lstStyle/>
          <a:p>
            <a:pPr algn="ctr"/>
            <a:r>
              <a:rPr lang="en-US" dirty="0" smtClean="0">
                <a:latin typeface="Arial" pitchFamily="34" charset="0"/>
              </a:rPr>
              <a:t>Cure</a:t>
            </a:r>
          </a:p>
        </p:txBody>
      </p:sp>
    </p:spTree>
    <p:extLst>
      <p:ext uri="{BB962C8B-B14F-4D97-AF65-F5344CB8AC3E}">
        <p14:creationId xmlns:p14="http://schemas.microsoft.com/office/powerpoint/2010/main" val="7414654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Examples of Successful Prevention even when Therapies are Ineffective</a:t>
            </a:r>
            <a:endParaRPr lang="en-US" dirty="0"/>
          </a:p>
        </p:txBody>
      </p:sp>
      <p:sp>
        <p:nvSpPr>
          <p:cNvPr id="3" name="Content Placeholder 2"/>
          <p:cNvSpPr>
            <a:spLocks noGrp="1"/>
          </p:cNvSpPr>
          <p:nvPr>
            <p:ph idx="1"/>
          </p:nvPr>
        </p:nvSpPr>
        <p:spPr>
          <a:xfrm>
            <a:off x="228600" y="1447800"/>
            <a:ext cx="8915400" cy="5410200"/>
          </a:xfrm>
        </p:spPr>
        <p:txBody>
          <a:bodyPr/>
          <a:lstStyle/>
          <a:p>
            <a:r>
              <a:rPr lang="en-US" sz="4000" dirty="0" smtClean="0"/>
              <a:t>Coronary Infarct</a:t>
            </a:r>
          </a:p>
          <a:p>
            <a:endParaRPr lang="en-US" sz="4000" dirty="0" smtClean="0"/>
          </a:p>
          <a:p>
            <a:r>
              <a:rPr lang="en-US" sz="4000" dirty="0" smtClean="0"/>
              <a:t>Polio Paralysis</a:t>
            </a:r>
          </a:p>
          <a:p>
            <a:endParaRPr lang="en-US" sz="4000" dirty="0" smtClean="0"/>
          </a:p>
          <a:p>
            <a:r>
              <a:rPr lang="en-US" sz="4000" dirty="0" smtClean="0"/>
              <a:t>Cervical Cancer</a:t>
            </a:r>
          </a:p>
          <a:p>
            <a:pPr lvl="1"/>
            <a:r>
              <a:rPr lang="en-US" sz="3600" dirty="0" smtClean="0"/>
              <a:t>  Between 1955 and 1992, the rate of cervical cancer deaths in the U.S. declined by nearly 70%.</a:t>
            </a:r>
          </a:p>
        </p:txBody>
      </p:sp>
    </p:spTree>
    <p:extLst>
      <p:ext uri="{BB962C8B-B14F-4D97-AF65-F5344CB8AC3E}">
        <p14:creationId xmlns:p14="http://schemas.microsoft.com/office/powerpoint/2010/main" val="5937832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Challenges to Early Detection</a:t>
            </a:r>
            <a:endParaRPr lang="en-US" dirty="0"/>
          </a:p>
        </p:txBody>
      </p:sp>
      <p:sp>
        <p:nvSpPr>
          <p:cNvPr id="3" name="Content Placeholder 2"/>
          <p:cNvSpPr>
            <a:spLocks noGrp="1"/>
          </p:cNvSpPr>
          <p:nvPr>
            <p:ph idx="1"/>
          </p:nvPr>
        </p:nvSpPr>
        <p:spPr>
          <a:xfrm>
            <a:off x="304800" y="1676400"/>
            <a:ext cx="8229600" cy="4625975"/>
          </a:xfrm>
        </p:spPr>
        <p:txBody>
          <a:bodyPr/>
          <a:lstStyle/>
          <a:p>
            <a:r>
              <a:rPr lang="en-US" sz="2800" dirty="0" smtClean="0"/>
              <a:t>Psychosocial – Society and individual tend to give priority to reactive rather than proactive solutions.</a:t>
            </a:r>
          </a:p>
          <a:p>
            <a:endParaRPr lang="en-US" sz="2800" dirty="0"/>
          </a:p>
          <a:p>
            <a:r>
              <a:rPr lang="en-US" sz="2800" dirty="0" smtClean="0"/>
              <a:t>Economical – Needs to be cost effective to administer across the population.</a:t>
            </a:r>
          </a:p>
          <a:p>
            <a:endParaRPr lang="en-US" sz="2800" dirty="0"/>
          </a:p>
          <a:p>
            <a:r>
              <a:rPr lang="en-US" sz="2800" dirty="0" smtClean="0"/>
              <a:t>Practical – Needs to be readily deliverable across the population.</a:t>
            </a:r>
          </a:p>
          <a:p>
            <a:endParaRPr lang="en-US" sz="2800" dirty="0"/>
          </a:p>
          <a:p>
            <a:r>
              <a:rPr lang="en-US" sz="2800" dirty="0" smtClean="0"/>
              <a:t>Technical – Test must detect curable disease with high specificity (&gt;99%).</a:t>
            </a:r>
            <a:endParaRPr lang="en-US" sz="2800" dirty="0"/>
          </a:p>
        </p:txBody>
      </p:sp>
      <p:sp>
        <p:nvSpPr>
          <p:cNvPr id="7" name="TextBox 6"/>
          <p:cNvSpPr txBox="1"/>
          <p:nvPr/>
        </p:nvSpPr>
        <p:spPr>
          <a:xfrm>
            <a:off x="381000" y="2804824"/>
            <a:ext cx="8610600" cy="2308324"/>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800" b="1" dirty="0" smtClean="0">
                <a:solidFill>
                  <a:schemeClr val="tx1"/>
                </a:solidFill>
              </a:rPr>
              <a:t>The journey must begin with an</a:t>
            </a:r>
          </a:p>
          <a:p>
            <a:pPr algn="ctr"/>
            <a:r>
              <a:rPr lang="en-US" sz="4800" b="1" dirty="0" smtClean="0">
                <a:solidFill>
                  <a:schemeClr val="tx1"/>
                </a:solidFill>
              </a:rPr>
              <a:t> </a:t>
            </a:r>
          </a:p>
          <a:p>
            <a:pPr algn="ctr"/>
            <a:r>
              <a:rPr lang="en-US" sz="4800" b="1" dirty="0" smtClean="0">
                <a:solidFill>
                  <a:schemeClr val="tx1"/>
                </a:solidFill>
              </a:rPr>
              <a:t>Excellent Cancer Biomarker</a:t>
            </a:r>
            <a:endParaRPr lang="en-US" sz="4800" b="1" dirty="0">
              <a:solidFill>
                <a:schemeClr val="tx1"/>
              </a:solidFill>
            </a:endParaRPr>
          </a:p>
        </p:txBody>
      </p:sp>
    </p:spTree>
    <p:extLst>
      <p:ext uri="{BB962C8B-B14F-4D97-AF65-F5344CB8AC3E}">
        <p14:creationId xmlns:p14="http://schemas.microsoft.com/office/powerpoint/2010/main" val="42532504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31888" y="124144"/>
            <a:ext cx="8229600" cy="1250950"/>
          </a:xfrm>
        </p:spPr>
        <p:txBody>
          <a:bodyPr>
            <a:normAutofit fontScale="90000"/>
          </a:bodyPr>
          <a:lstStyle/>
          <a:p>
            <a:r>
              <a:rPr lang="en-US" dirty="0" smtClean="0"/>
              <a:t>Developing a Blood Test for Cancer </a:t>
            </a:r>
            <a:endParaRPr lang="en-US" dirty="0"/>
          </a:p>
        </p:txBody>
      </p:sp>
      <p:pic>
        <p:nvPicPr>
          <p:cNvPr id="6"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236034" y="2286000"/>
            <a:ext cx="4510654" cy="4191000"/>
          </a:xfrm>
        </p:spPr>
      </p:pic>
      <p:sp>
        <p:nvSpPr>
          <p:cNvPr id="5" name="Content Placeholder 4"/>
          <p:cNvSpPr>
            <a:spLocks noGrp="1"/>
          </p:cNvSpPr>
          <p:nvPr>
            <p:ph sz="half" idx="2"/>
          </p:nvPr>
        </p:nvSpPr>
        <p:spPr>
          <a:xfrm>
            <a:off x="4590289" y="2261839"/>
            <a:ext cx="4553414" cy="4623816"/>
          </a:xfrm>
        </p:spPr>
        <p:txBody>
          <a:bodyPr/>
          <a:lstStyle/>
          <a:p>
            <a:r>
              <a:rPr lang="en-US" sz="2400" dirty="0" err="1" smtClean="0">
                <a:latin typeface="Arial" panose="020B0604020202020204" pitchFamily="34" charset="0"/>
                <a:cs typeface="Arial" panose="020B0604020202020204" pitchFamily="34" charset="0"/>
              </a:rPr>
              <a:t>cfDNA</a:t>
            </a:r>
            <a:r>
              <a:rPr lang="en-US" sz="2400" dirty="0" smtClean="0">
                <a:latin typeface="Arial" panose="020B0604020202020204" pitchFamily="34" charset="0"/>
                <a:cs typeface="Arial" panose="020B0604020202020204" pitchFamily="34" charset="0"/>
              </a:rPr>
              <a:t> (</a:t>
            </a:r>
            <a:r>
              <a:rPr lang="en-US" sz="2400" u="sng" dirty="0" smtClean="0">
                <a:latin typeface="Arial" panose="020B0604020202020204" pitchFamily="34" charset="0"/>
                <a:cs typeface="Arial" panose="020B0604020202020204" pitchFamily="34" charset="0"/>
              </a:rPr>
              <a:t>Plasma</a:t>
            </a:r>
            <a:r>
              <a:rPr lang="en-US" sz="2400" dirty="0" smtClean="0">
                <a:latin typeface="Arial" panose="020B0604020202020204" pitchFamily="34" charset="0"/>
                <a:cs typeface="Arial" panose="020B0604020202020204" pitchFamily="34" charset="0"/>
              </a:rPr>
              <a:t> vs. Serum)</a:t>
            </a:r>
            <a:endParaRPr lang="en-US" sz="2400" dirty="0">
              <a:latin typeface="Arial" panose="020B0604020202020204" pitchFamily="34" charset="0"/>
              <a:cs typeface="Arial" panose="020B0604020202020204" pitchFamily="34" charset="0"/>
            </a:endParaRPr>
          </a:p>
          <a:p>
            <a:pPr marL="119062" indent="0">
              <a:buNone/>
            </a:pPr>
            <a:endParaRPr lang="en-US" sz="2400" dirty="0" smtClean="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Degraded (&lt;150 </a:t>
            </a:r>
            <a:r>
              <a:rPr lang="en-US" sz="2400" dirty="0" err="1">
                <a:latin typeface="Arial" panose="020B0604020202020204" pitchFamily="34" charset="0"/>
                <a:cs typeface="Arial" panose="020B0604020202020204" pitchFamily="34" charset="0"/>
              </a:rPr>
              <a:t>bp</a:t>
            </a:r>
            <a:r>
              <a:rPr lang="en-US" sz="2400" dirty="0" smtClean="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Short Half-life: ~30 minutes</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Limited number of molecules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vast majority of DNA in the circulation is not tumor </a:t>
            </a:r>
            <a:r>
              <a:rPr lang="en-US" sz="2400" dirty="0" smtClean="0">
                <a:latin typeface="Arial" panose="020B0604020202020204" pitchFamily="34" charset="0"/>
                <a:cs typeface="Arial" panose="020B0604020202020204" pitchFamily="34" charset="0"/>
              </a:rPr>
              <a:t>DNA. </a:t>
            </a:r>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pPr marL="119062" indent="0">
              <a:buNone/>
            </a:pPr>
            <a:endParaRPr lang="en-US" dirty="0"/>
          </a:p>
        </p:txBody>
      </p:sp>
      <p:sp>
        <p:nvSpPr>
          <p:cNvPr id="9" name="Rounded Rectangle 8"/>
          <p:cNvSpPr/>
          <p:nvPr/>
        </p:nvSpPr>
        <p:spPr>
          <a:xfrm>
            <a:off x="914400" y="1539875"/>
            <a:ext cx="72390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circulating tumor DNA (</a:t>
            </a:r>
            <a:r>
              <a:rPr lang="en-US" sz="3200" b="1" dirty="0" err="1" smtClean="0">
                <a:solidFill>
                  <a:schemeClr val="tx1"/>
                </a:solidFill>
              </a:rPr>
              <a:t>ctDNA</a:t>
            </a:r>
            <a:r>
              <a:rPr lang="en-US" sz="3200" b="1" dirty="0" smtClean="0">
                <a:solidFill>
                  <a:schemeClr val="tx1"/>
                </a:solidFill>
              </a:rPr>
              <a:t>)</a:t>
            </a:r>
            <a:endParaRPr lang="en-US" sz="3200" b="1" dirty="0">
              <a:solidFill>
                <a:schemeClr val="tx1"/>
              </a:solidFill>
            </a:endParaRPr>
          </a:p>
        </p:txBody>
      </p:sp>
    </p:spTree>
    <p:extLst>
      <p:ext uri="{BB962C8B-B14F-4D97-AF65-F5344CB8AC3E}">
        <p14:creationId xmlns:p14="http://schemas.microsoft.com/office/powerpoint/2010/main" val="31744315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a:t>The Expanding Clinical Utility </a:t>
            </a:r>
            <a:br>
              <a:rPr lang="en-US" sz="4800" dirty="0"/>
            </a:br>
            <a:r>
              <a:rPr lang="en-US" sz="4800" dirty="0"/>
              <a:t>of Cancer Genomes</a:t>
            </a:r>
            <a:endParaRPr lang="en-US" dirty="0"/>
          </a:p>
        </p:txBody>
      </p:sp>
      <p:sp>
        <p:nvSpPr>
          <p:cNvPr id="3" name="Content Placeholder 2"/>
          <p:cNvSpPr>
            <a:spLocks noGrp="1"/>
          </p:cNvSpPr>
          <p:nvPr>
            <p:ph idx="1"/>
          </p:nvPr>
        </p:nvSpPr>
        <p:spPr/>
        <p:txBody>
          <a:bodyPr/>
          <a:lstStyle/>
          <a:p>
            <a:r>
              <a:rPr lang="en-US" sz="4400" dirty="0" smtClean="0"/>
              <a:t>The Inherited Genome</a:t>
            </a:r>
          </a:p>
          <a:p>
            <a:endParaRPr lang="en-US" sz="4400" dirty="0" smtClean="0"/>
          </a:p>
          <a:p>
            <a:r>
              <a:rPr lang="en-US" sz="4400" dirty="0" smtClean="0"/>
              <a:t>The Somatic Genome</a:t>
            </a:r>
          </a:p>
          <a:p>
            <a:pPr lvl="1"/>
            <a:r>
              <a:rPr lang="en-US" sz="4000" dirty="0" smtClean="0"/>
              <a:t>The Cancer Specific Genome</a:t>
            </a:r>
          </a:p>
          <a:p>
            <a:pPr marL="119062" indent="0">
              <a:buNone/>
            </a:pPr>
            <a:endParaRPr lang="en-US" sz="4400" dirty="0" smtClean="0"/>
          </a:p>
          <a:p>
            <a:r>
              <a:rPr lang="en-US" sz="4400" dirty="0" smtClean="0"/>
              <a:t>The Trace Genome</a:t>
            </a:r>
            <a:endParaRPr lang="en-US" sz="4400" dirty="0"/>
          </a:p>
        </p:txBody>
      </p:sp>
      <p:sp>
        <p:nvSpPr>
          <p:cNvPr id="4" name="Rectangle 3"/>
          <p:cNvSpPr/>
          <p:nvPr/>
        </p:nvSpPr>
        <p:spPr>
          <a:xfrm>
            <a:off x="381000" y="5029200"/>
            <a:ext cx="5257800" cy="1219200"/>
          </a:xfrm>
          <a:prstGeom prst="rect">
            <a:avLst/>
          </a:prstGeom>
          <a:no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96638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2400" y="155448"/>
            <a:ext cx="8763000" cy="1252728"/>
          </a:xfrm>
        </p:spPr>
        <p:txBody>
          <a:bodyPr>
            <a:noAutofit/>
          </a:bodyPr>
          <a:lstStyle/>
          <a:p>
            <a:r>
              <a:rPr lang="en-US" sz="4100" dirty="0" err="1"/>
              <a:t>ctDNA</a:t>
            </a:r>
            <a:r>
              <a:rPr lang="en-US" sz="4100" dirty="0"/>
              <a:t> </a:t>
            </a:r>
            <a:r>
              <a:rPr lang="en-US" sz="4100" dirty="0" smtClean="0"/>
              <a:t>Predicts Recurrence </a:t>
            </a:r>
            <a:r>
              <a:rPr lang="en-US" sz="4100" dirty="0"/>
              <a:t/>
            </a:r>
            <a:br>
              <a:rPr lang="en-US" sz="4100" dirty="0"/>
            </a:br>
            <a:r>
              <a:rPr lang="en-US" sz="4100" dirty="0"/>
              <a:t>in Stage II Colon Cancer</a:t>
            </a:r>
            <a:endParaRPr lang="en-US" sz="4100" dirty="0" smtClean="0"/>
          </a:p>
        </p:txBody>
      </p:sp>
      <p:pic>
        <p:nvPicPr>
          <p:cNvPr id="19" name="Picture 2"/>
          <p:cNvPicPr>
            <a:picLocks noGrp="1" noChangeAspect="1" noChangeArrowheads="1"/>
          </p:cNvPicPr>
          <p:nvPr>
            <p:ph idx="1"/>
          </p:nvPr>
        </p:nvPicPr>
        <p:blipFill rotWithShape="1">
          <a:blip r:embed="rId2" cstate="print"/>
          <a:srcRect l="1" t="27549" r="38108"/>
          <a:stretch/>
        </p:blipFill>
        <p:spPr bwMode="auto">
          <a:xfrm>
            <a:off x="3048000" y="1490849"/>
            <a:ext cx="4724400" cy="4141541"/>
          </a:xfrm>
          <a:prstGeom prst="rect">
            <a:avLst/>
          </a:prstGeom>
          <a:noFill/>
          <a:ln w="9525">
            <a:noFill/>
            <a:miter lim="800000"/>
            <a:headEnd/>
            <a:tailEnd/>
          </a:ln>
        </p:spPr>
      </p:pic>
      <p:sp>
        <p:nvSpPr>
          <p:cNvPr id="7" name="Right Arrow 6"/>
          <p:cNvSpPr/>
          <p:nvPr/>
        </p:nvSpPr>
        <p:spPr>
          <a:xfrm>
            <a:off x="5505804" y="4124121"/>
            <a:ext cx="1143000" cy="457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1524000"/>
            <a:ext cx="2133600"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http://www.wehi.edu.au/images/uploads/1806941cffabfd4b89d07f439ec57a0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76" r="20153"/>
          <a:stretch/>
        </p:blipFill>
        <p:spPr bwMode="auto">
          <a:xfrm>
            <a:off x="0" y="3886199"/>
            <a:ext cx="1981200" cy="20907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00" y="1600200"/>
            <a:ext cx="1952500" cy="1921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228600" y="3505200"/>
            <a:ext cx="1432905" cy="369332"/>
          </a:xfrm>
          <a:prstGeom prst="rect">
            <a:avLst/>
          </a:prstGeom>
          <a:noFill/>
        </p:spPr>
        <p:txBody>
          <a:bodyPr wrap="square" rtlCol="0">
            <a:spAutoFit/>
          </a:bodyPr>
          <a:lstStyle/>
          <a:p>
            <a:pPr algn="ctr"/>
            <a:r>
              <a:rPr lang="en-US" dirty="0" smtClean="0">
                <a:latin typeface="Arial" panose="020B0604020202020204" pitchFamily="34" charset="0"/>
              </a:rPr>
              <a:t>Jeanne Tie</a:t>
            </a:r>
            <a:endParaRPr lang="en-US" dirty="0">
              <a:latin typeface="Arial" panose="020B0604020202020204" pitchFamily="34" charset="0"/>
            </a:endParaRPr>
          </a:p>
        </p:txBody>
      </p:sp>
      <p:sp>
        <p:nvSpPr>
          <p:cNvPr id="17" name="TextBox 16"/>
          <p:cNvSpPr txBox="1"/>
          <p:nvPr/>
        </p:nvSpPr>
        <p:spPr>
          <a:xfrm>
            <a:off x="228600" y="5943600"/>
            <a:ext cx="1487152" cy="369332"/>
          </a:xfrm>
          <a:prstGeom prst="rect">
            <a:avLst/>
          </a:prstGeom>
          <a:noFill/>
        </p:spPr>
        <p:txBody>
          <a:bodyPr wrap="square" rtlCol="0">
            <a:spAutoFit/>
          </a:bodyPr>
          <a:lstStyle/>
          <a:p>
            <a:pPr algn="ctr"/>
            <a:r>
              <a:rPr lang="en-US" dirty="0" smtClean="0">
                <a:latin typeface="Arial" panose="020B0604020202020204" pitchFamily="34" charset="0"/>
              </a:rPr>
              <a:t>Peter Gibbs</a:t>
            </a:r>
            <a:endParaRPr lang="en-US" dirty="0">
              <a:latin typeface="Arial" panose="020B0604020202020204" pitchFamily="34" charset="0"/>
            </a:endParaRP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6163899"/>
            <a:ext cx="2362200" cy="69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938883" y="5632390"/>
            <a:ext cx="5781134" cy="400110"/>
          </a:xfrm>
          <a:prstGeom prst="rect">
            <a:avLst/>
          </a:prstGeom>
        </p:spPr>
        <p:txBody>
          <a:bodyPr wrap="none">
            <a:spAutoFit/>
          </a:bodyPr>
          <a:lstStyle/>
          <a:p>
            <a:r>
              <a:rPr lang="en-US" sz="2000" b="1" i="1" u="sng" dirty="0" smtClean="0">
                <a:latin typeface="Arial" pitchFamily="34" charset="0"/>
              </a:rPr>
              <a:t>Tie et al., </a:t>
            </a:r>
            <a:r>
              <a:rPr lang="en-US" sz="2000" b="1" i="1" u="sng" dirty="0" err="1" smtClean="0">
                <a:latin typeface="Arial" pitchFamily="34" charset="0"/>
              </a:rPr>
              <a:t>Sci</a:t>
            </a:r>
            <a:r>
              <a:rPr lang="en-US" sz="2000" b="1" i="1" u="sng" dirty="0" smtClean="0">
                <a:latin typeface="Arial" pitchFamily="34" charset="0"/>
              </a:rPr>
              <a:t> </a:t>
            </a:r>
            <a:r>
              <a:rPr lang="en-US" sz="2000" b="1" i="1" u="sng" dirty="0" err="1" smtClean="0">
                <a:latin typeface="Arial" pitchFamily="34" charset="0"/>
              </a:rPr>
              <a:t>Transl</a:t>
            </a:r>
            <a:r>
              <a:rPr lang="en-US" sz="2000" b="1" i="1" u="sng" dirty="0" smtClean="0">
                <a:latin typeface="Arial" pitchFamily="34" charset="0"/>
              </a:rPr>
              <a:t> Med. 8(346):346ra92 2016.</a:t>
            </a:r>
            <a:endParaRPr lang="en-US" sz="2000" b="1" i="1" u="sng" dirty="0">
              <a:latin typeface="Arial" pitchFamily="34" charset="0"/>
            </a:endParaRPr>
          </a:p>
        </p:txBody>
      </p:sp>
      <p:sp>
        <p:nvSpPr>
          <p:cNvPr id="21" name="Rectangle 20"/>
          <p:cNvSpPr/>
          <p:nvPr/>
        </p:nvSpPr>
        <p:spPr>
          <a:xfrm>
            <a:off x="2938883" y="6391913"/>
            <a:ext cx="2566921" cy="400110"/>
          </a:xfrm>
          <a:prstGeom prst="rect">
            <a:avLst/>
          </a:prstGeom>
        </p:spPr>
        <p:txBody>
          <a:bodyPr wrap="none">
            <a:spAutoFit/>
          </a:bodyPr>
          <a:lstStyle/>
          <a:p>
            <a:r>
              <a:rPr lang="en-US" sz="2000" b="1" i="1" u="sng" dirty="0" smtClean="0">
                <a:latin typeface="Arial" pitchFamily="34" charset="0"/>
              </a:rPr>
              <a:t>Tie et al., Gut  2018.</a:t>
            </a:r>
            <a:endParaRPr lang="en-US" sz="2000" b="1" i="1" u="sng" dirty="0">
              <a:latin typeface="Arial" pitchFamily="34" charset="0"/>
            </a:endParaRPr>
          </a:p>
        </p:txBody>
      </p:sp>
      <p:sp>
        <p:nvSpPr>
          <p:cNvPr id="22" name="Rectangle 21"/>
          <p:cNvSpPr/>
          <p:nvPr/>
        </p:nvSpPr>
        <p:spPr>
          <a:xfrm>
            <a:off x="2938883" y="5995954"/>
            <a:ext cx="3483967" cy="400110"/>
          </a:xfrm>
          <a:prstGeom prst="rect">
            <a:avLst/>
          </a:prstGeom>
        </p:spPr>
        <p:txBody>
          <a:bodyPr wrap="none">
            <a:spAutoFit/>
          </a:bodyPr>
          <a:lstStyle/>
          <a:p>
            <a:r>
              <a:rPr lang="en-US" sz="2000" b="1" i="1" u="sng" dirty="0" smtClean="0">
                <a:latin typeface="Arial" pitchFamily="34" charset="0"/>
              </a:rPr>
              <a:t>Tie et al., Ann </a:t>
            </a:r>
            <a:r>
              <a:rPr lang="en-US" sz="2000" b="1" i="1" u="sng" dirty="0" err="1" smtClean="0">
                <a:latin typeface="Arial" pitchFamily="34" charset="0"/>
              </a:rPr>
              <a:t>Oncol</a:t>
            </a:r>
            <a:r>
              <a:rPr lang="en-US" sz="2000" b="1" i="1" u="sng" dirty="0" smtClean="0">
                <a:latin typeface="Arial" pitchFamily="34" charset="0"/>
              </a:rPr>
              <a:t>,  2015.</a:t>
            </a:r>
            <a:endParaRPr lang="en-US" sz="2000" b="1" i="1" u="sng" dirty="0">
              <a:latin typeface="Arial" pitchFamily="34" charset="0"/>
            </a:endParaRPr>
          </a:p>
        </p:txBody>
      </p:sp>
      <p:sp>
        <p:nvSpPr>
          <p:cNvPr id="3" name="Oval 2"/>
          <p:cNvSpPr/>
          <p:nvPr/>
        </p:nvSpPr>
        <p:spPr>
          <a:xfrm>
            <a:off x="3276600" y="3874532"/>
            <a:ext cx="847966" cy="762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9011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Applications of  the</a:t>
            </a:r>
            <a:br>
              <a:rPr lang="en-US" sz="4400" dirty="0" smtClean="0"/>
            </a:br>
            <a:r>
              <a:rPr lang="en-US" sz="4400" dirty="0" smtClean="0"/>
              <a:t> Trace Genome</a:t>
            </a:r>
            <a:endParaRPr lang="en-US" sz="3200" dirty="0"/>
          </a:p>
        </p:txBody>
      </p:sp>
      <p:sp>
        <p:nvSpPr>
          <p:cNvPr id="3" name="Content Placeholder 2"/>
          <p:cNvSpPr>
            <a:spLocks noGrp="1"/>
          </p:cNvSpPr>
          <p:nvPr>
            <p:ph idx="1"/>
          </p:nvPr>
        </p:nvSpPr>
        <p:spPr>
          <a:xfrm>
            <a:off x="304800" y="1524000"/>
            <a:ext cx="8229600" cy="5181600"/>
          </a:xfrm>
        </p:spPr>
        <p:txBody>
          <a:bodyPr/>
          <a:lstStyle/>
          <a:p>
            <a:r>
              <a:rPr lang="en-US" dirty="0"/>
              <a:t>Released tumor DNA (</a:t>
            </a:r>
            <a:r>
              <a:rPr lang="en-US" dirty="0" err="1"/>
              <a:t>rtDNA</a:t>
            </a:r>
            <a:r>
              <a:rPr lang="en-US" dirty="0"/>
              <a:t>) is tumor DNA recovered from samples distinct from overtly </a:t>
            </a:r>
            <a:r>
              <a:rPr lang="en-US" dirty="0" smtClean="0"/>
              <a:t>tumor tissue</a:t>
            </a:r>
            <a:r>
              <a:rPr lang="en-US" dirty="0"/>
              <a:t>.</a:t>
            </a:r>
          </a:p>
          <a:p>
            <a:endParaRPr lang="en-US" dirty="0"/>
          </a:p>
          <a:p>
            <a:r>
              <a:rPr lang="en-US" dirty="0" smtClean="0"/>
              <a:t>Genetic alterations in tumor DNA are causatively related to cancer and are present from the initiating steps.</a:t>
            </a:r>
          </a:p>
          <a:p>
            <a:endParaRPr lang="en-US" dirty="0" smtClean="0"/>
          </a:p>
          <a:p>
            <a:r>
              <a:rPr lang="en-US" dirty="0" err="1" smtClean="0"/>
              <a:t>rtDNA</a:t>
            </a:r>
            <a:r>
              <a:rPr lang="en-US" dirty="0" smtClean="0"/>
              <a:t> </a:t>
            </a:r>
            <a:r>
              <a:rPr lang="en-US" dirty="0"/>
              <a:t>can be found in variety of clinically accessible </a:t>
            </a:r>
            <a:r>
              <a:rPr lang="en-US" dirty="0" smtClean="0"/>
              <a:t>samples </a:t>
            </a:r>
            <a:r>
              <a:rPr lang="en-US" u="sng" dirty="0" smtClean="0"/>
              <a:t>at low levels</a:t>
            </a:r>
            <a:r>
              <a:rPr lang="en-US" dirty="0" smtClean="0"/>
              <a:t>.</a:t>
            </a:r>
          </a:p>
          <a:p>
            <a:endParaRPr lang="en-US" dirty="0"/>
          </a:p>
        </p:txBody>
      </p:sp>
    </p:spTree>
    <p:extLst>
      <p:ext uri="{BB962C8B-B14F-4D97-AF65-F5344CB8AC3E}">
        <p14:creationId xmlns:p14="http://schemas.microsoft.com/office/powerpoint/2010/main" val="4576238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686800" cy="1252728"/>
          </a:xfrm>
        </p:spPr>
        <p:txBody>
          <a:bodyPr>
            <a:normAutofit fontScale="90000"/>
          </a:bodyPr>
          <a:lstStyle/>
          <a:p>
            <a:r>
              <a:rPr lang="en-US" dirty="0" smtClean="0"/>
              <a:t>Released Tumor DNA (</a:t>
            </a:r>
            <a:r>
              <a:rPr lang="en-US" dirty="0" err="1" smtClean="0"/>
              <a:t>rtDNA</a:t>
            </a:r>
            <a:r>
              <a:rPr lang="en-US" dirty="0" smtClean="0"/>
              <a:t>)</a:t>
            </a:r>
            <a:br>
              <a:rPr lang="en-US" dirty="0" smtClean="0"/>
            </a:br>
            <a:r>
              <a:rPr lang="en-US" dirty="0" smtClean="0"/>
              <a:t>as a Clinical Biomarker</a:t>
            </a:r>
          </a:p>
        </p:txBody>
      </p:sp>
      <p:sp>
        <p:nvSpPr>
          <p:cNvPr id="3" name="Content Placeholder 2"/>
          <p:cNvSpPr>
            <a:spLocks noGrp="1"/>
          </p:cNvSpPr>
          <p:nvPr>
            <p:ph idx="1"/>
          </p:nvPr>
        </p:nvSpPr>
        <p:spPr/>
        <p:txBody>
          <a:bodyPr/>
          <a:lstStyle/>
          <a:p>
            <a:r>
              <a:rPr lang="en-US" dirty="0" smtClean="0"/>
              <a:t>Monitoring</a:t>
            </a:r>
          </a:p>
          <a:p>
            <a:pPr lvl="1"/>
            <a:r>
              <a:rPr lang="en-US" dirty="0" smtClean="0"/>
              <a:t>Detection of minimal residual disease</a:t>
            </a:r>
          </a:p>
          <a:p>
            <a:pPr lvl="1"/>
            <a:r>
              <a:rPr lang="en-US" dirty="0" smtClean="0"/>
              <a:t>Detection of resistance mutations</a:t>
            </a:r>
          </a:p>
          <a:p>
            <a:pPr lvl="1"/>
            <a:endParaRPr lang="en-US" dirty="0" smtClean="0"/>
          </a:p>
          <a:p>
            <a:r>
              <a:rPr lang="en-US" dirty="0" smtClean="0"/>
              <a:t>Diagnosis in the absence of biopsy</a:t>
            </a:r>
          </a:p>
          <a:p>
            <a:pPr lvl="1"/>
            <a:r>
              <a:rPr lang="en-US" dirty="0" smtClean="0"/>
              <a:t>Identification of actionable mutations</a:t>
            </a:r>
          </a:p>
          <a:p>
            <a:pPr lvl="1"/>
            <a:r>
              <a:rPr lang="en-US" dirty="0" smtClean="0"/>
              <a:t>Identification of resistance mutations</a:t>
            </a:r>
          </a:p>
          <a:p>
            <a:pPr lvl="1"/>
            <a:endParaRPr lang="en-US" dirty="0" smtClean="0"/>
          </a:p>
          <a:p>
            <a:r>
              <a:rPr lang="en-US" dirty="0" smtClean="0"/>
              <a:t>Early Detection</a:t>
            </a:r>
          </a:p>
        </p:txBody>
      </p:sp>
      <p:sp>
        <p:nvSpPr>
          <p:cNvPr id="4" name="Rectangle 3"/>
          <p:cNvSpPr/>
          <p:nvPr/>
        </p:nvSpPr>
        <p:spPr>
          <a:xfrm>
            <a:off x="457200" y="1828800"/>
            <a:ext cx="7010400" cy="1752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57200" y="3810000"/>
            <a:ext cx="7010400" cy="1752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57200" y="5791200"/>
            <a:ext cx="7010400" cy="762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75272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1371600"/>
          </a:xfrm>
        </p:spPr>
        <p:txBody>
          <a:bodyPr>
            <a:normAutofit fontScale="90000"/>
          </a:bodyPr>
          <a:lstStyle/>
          <a:p>
            <a:pPr>
              <a:defRPr/>
            </a:pPr>
            <a:r>
              <a:rPr lang="en-US" sz="6000" dirty="0" smtClean="0">
                <a:solidFill>
                  <a:srgbClr val="FFC000"/>
                </a:solidFill>
                <a:latin typeface="Arial" pitchFamily="34" charset="0"/>
                <a:cs typeface="Arial" pitchFamily="34" charset="0"/>
              </a:rPr>
              <a:t>Digital PCR</a:t>
            </a:r>
            <a:r>
              <a:rPr lang="en-US" sz="4800" dirty="0" smtClean="0">
                <a:solidFill>
                  <a:srgbClr val="FFC000"/>
                </a:solidFill>
                <a:latin typeface="Arial" pitchFamily="34" charset="0"/>
                <a:cs typeface="Arial" pitchFamily="34" charset="0"/>
              </a:rPr>
              <a:t/>
            </a:r>
            <a:br>
              <a:rPr lang="en-US" sz="4800" dirty="0" smtClean="0">
                <a:solidFill>
                  <a:srgbClr val="FFC000"/>
                </a:solidFill>
                <a:latin typeface="Arial" pitchFamily="34" charset="0"/>
                <a:cs typeface="Arial" pitchFamily="34" charset="0"/>
              </a:rPr>
            </a:br>
            <a:r>
              <a:rPr lang="en-US" sz="2200" dirty="0" smtClean="0">
                <a:latin typeface="Arial" pitchFamily="34" charset="0"/>
                <a:cs typeface="Arial" pitchFamily="34" charset="0"/>
              </a:rPr>
              <a:t>(Vogelstein &amp; Kinzler, </a:t>
            </a:r>
            <a:r>
              <a:rPr lang="en-US" sz="2200" i="1" dirty="0" smtClean="0">
                <a:latin typeface="Arial" pitchFamily="34" charset="0"/>
                <a:cs typeface="Arial" pitchFamily="34" charset="0"/>
              </a:rPr>
              <a:t>Proc. Natl. Acad. Sci., USA </a:t>
            </a:r>
            <a:r>
              <a:rPr lang="en-US" sz="2200" dirty="0" smtClean="0">
                <a:latin typeface="Arial" pitchFamily="34" charset="0"/>
                <a:cs typeface="Arial" pitchFamily="34" charset="0"/>
              </a:rPr>
              <a:t>96: 9236-9240, 1999)</a:t>
            </a:r>
            <a:endParaRPr lang="en-US" sz="4800" dirty="0">
              <a:solidFill>
                <a:srgbClr val="FFC000"/>
              </a:solidFill>
              <a:latin typeface="Arial" pitchFamily="34" charset="0"/>
              <a:cs typeface="Arial" pitchFamily="34" charset="0"/>
            </a:endParaRPr>
          </a:p>
        </p:txBody>
      </p:sp>
      <p:grpSp>
        <p:nvGrpSpPr>
          <p:cNvPr id="3" name="Group 167"/>
          <p:cNvGrpSpPr>
            <a:grpSpLocks/>
          </p:cNvGrpSpPr>
          <p:nvPr/>
        </p:nvGrpSpPr>
        <p:grpSpPr bwMode="auto">
          <a:xfrm>
            <a:off x="1600200" y="1600200"/>
            <a:ext cx="6629400" cy="4819650"/>
            <a:chOff x="1752600" y="1866900"/>
            <a:chExt cx="6629400" cy="4819650"/>
          </a:xfrm>
        </p:grpSpPr>
        <p:pic>
          <p:nvPicPr>
            <p:cNvPr id="7176" name="Picture 4"/>
            <p:cNvPicPr>
              <a:picLocks noChangeAspect="1" noChangeArrowheads="1"/>
            </p:cNvPicPr>
            <p:nvPr/>
          </p:nvPicPr>
          <p:blipFill>
            <a:blip r:embed="rId3" cstate="print"/>
            <a:srcRect/>
            <a:stretch>
              <a:fillRect/>
            </a:stretch>
          </p:blipFill>
          <p:spPr bwMode="auto">
            <a:xfrm>
              <a:off x="4762500" y="4381500"/>
              <a:ext cx="3619500" cy="2305050"/>
            </a:xfrm>
            <a:prstGeom prst="rect">
              <a:avLst/>
            </a:prstGeom>
            <a:noFill/>
            <a:ln w="9525">
              <a:noFill/>
              <a:miter lim="800000"/>
              <a:headEnd/>
              <a:tailEnd/>
            </a:ln>
          </p:spPr>
        </p:pic>
        <p:sp>
          <p:nvSpPr>
            <p:cNvPr id="7178" name="Line 39"/>
            <p:cNvSpPr>
              <a:spLocks noChangeShapeType="1"/>
            </p:cNvSpPr>
            <p:nvPr/>
          </p:nvSpPr>
          <p:spPr bwMode="auto">
            <a:xfrm>
              <a:off x="6577013" y="4054475"/>
              <a:ext cx="0" cy="228600"/>
            </a:xfrm>
            <a:prstGeom prst="line">
              <a:avLst/>
            </a:prstGeom>
            <a:noFill/>
            <a:ln w="38100">
              <a:solidFill>
                <a:schemeClr val="tx1"/>
              </a:solidFill>
              <a:round/>
              <a:headEnd/>
              <a:tailEnd type="triangle" w="med" len="med"/>
            </a:ln>
          </p:spPr>
          <p:txBody>
            <a:bodyPr/>
            <a:lstStyle/>
            <a:p>
              <a:endParaRPr lang="en-US"/>
            </a:p>
          </p:txBody>
        </p:sp>
        <p:sp>
          <p:nvSpPr>
            <p:cNvPr id="7179" name="Line 40"/>
            <p:cNvSpPr>
              <a:spLocks noChangeShapeType="1"/>
            </p:cNvSpPr>
            <p:nvPr/>
          </p:nvSpPr>
          <p:spPr bwMode="auto">
            <a:xfrm>
              <a:off x="2438400" y="4076700"/>
              <a:ext cx="0" cy="228600"/>
            </a:xfrm>
            <a:prstGeom prst="line">
              <a:avLst/>
            </a:prstGeom>
            <a:noFill/>
            <a:ln w="38100">
              <a:solidFill>
                <a:schemeClr val="tx1"/>
              </a:solidFill>
              <a:round/>
              <a:headEnd/>
              <a:tailEnd type="triangle" w="med" len="med"/>
            </a:ln>
          </p:spPr>
          <p:txBody>
            <a:bodyPr/>
            <a:lstStyle/>
            <a:p>
              <a:endParaRPr lang="en-US"/>
            </a:p>
          </p:txBody>
        </p:sp>
        <p:grpSp>
          <p:nvGrpSpPr>
            <p:cNvPr id="4" name="Group 647"/>
            <p:cNvGrpSpPr>
              <a:grpSpLocks/>
            </p:cNvGrpSpPr>
            <p:nvPr/>
          </p:nvGrpSpPr>
          <p:grpSpPr bwMode="auto">
            <a:xfrm>
              <a:off x="5019675" y="1866900"/>
              <a:ext cx="3124200" cy="1981200"/>
              <a:chOff x="3024" y="768"/>
              <a:chExt cx="1968" cy="1248"/>
            </a:xfrm>
          </p:grpSpPr>
          <p:sp>
            <p:nvSpPr>
              <p:cNvPr id="7215" name="Line 7"/>
              <p:cNvSpPr>
                <a:spLocks noChangeShapeType="1"/>
              </p:cNvSpPr>
              <p:nvPr/>
            </p:nvSpPr>
            <p:spPr bwMode="auto">
              <a:xfrm flipH="1">
                <a:off x="3765" y="985"/>
                <a:ext cx="27" cy="76"/>
              </a:xfrm>
              <a:prstGeom prst="line">
                <a:avLst/>
              </a:prstGeom>
              <a:noFill/>
              <a:ln w="38100">
                <a:solidFill>
                  <a:srgbClr val="66FF66"/>
                </a:solidFill>
                <a:round/>
                <a:headEnd/>
                <a:tailEnd/>
              </a:ln>
            </p:spPr>
            <p:txBody>
              <a:bodyPr/>
              <a:lstStyle/>
              <a:p>
                <a:endParaRPr lang="en-US"/>
              </a:p>
            </p:txBody>
          </p:sp>
          <p:sp>
            <p:nvSpPr>
              <p:cNvPr id="7216" name="Line 8"/>
              <p:cNvSpPr>
                <a:spLocks noChangeShapeType="1"/>
              </p:cNvSpPr>
              <p:nvPr/>
            </p:nvSpPr>
            <p:spPr bwMode="auto">
              <a:xfrm flipH="1">
                <a:off x="4223" y="993"/>
                <a:ext cx="55" cy="52"/>
              </a:xfrm>
              <a:prstGeom prst="line">
                <a:avLst/>
              </a:prstGeom>
              <a:noFill/>
              <a:ln w="38100">
                <a:solidFill>
                  <a:srgbClr val="66FF66"/>
                </a:solidFill>
                <a:round/>
                <a:headEnd/>
                <a:tailEnd/>
              </a:ln>
            </p:spPr>
            <p:txBody>
              <a:bodyPr/>
              <a:lstStyle/>
              <a:p>
                <a:endParaRPr lang="en-US"/>
              </a:p>
            </p:txBody>
          </p:sp>
          <p:sp>
            <p:nvSpPr>
              <p:cNvPr id="7217" name="Line 9"/>
              <p:cNvSpPr>
                <a:spLocks noChangeShapeType="1"/>
              </p:cNvSpPr>
              <p:nvPr/>
            </p:nvSpPr>
            <p:spPr bwMode="auto">
              <a:xfrm rot="20400000" flipH="1">
                <a:off x="4555" y="833"/>
                <a:ext cx="28" cy="77"/>
              </a:xfrm>
              <a:prstGeom prst="line">
                <a:avLst/>
              </a:prstGeom>
              <a:noFill/>
              <a:ln w="38100">
                <a:solidFill>
                  <a:srgbClr val="66FF66"/>
                </a:solidFill>
                <a:round/>
                <a:headEnd/>
                <a:tailEnd/>
              </a:ln>
            </p:spPr>
            <p:txBody>
              <a:bodyPr/>
              <a:lstStyle/>
              <a:p>
                <a:endParaRPr lang="en-US"/>
              </a:p>
            </p:txBody>
          </p:sp>
          <p:sp>
            <p:nvSpPr>
              <p:cNvPr id="7218" name="Line 10"/>
              <p:cNvSpPr>
                <a:spLocks noChangeShapeType="1"/>
              </p:cNvSpPr>
              <p:nvPr/>
            </p:nvSpPr>
            <p:spPr bwMode="auto">
              <a:xfrm>
                <a:off x="4526" y="1575"/>
                <a:ext cx="82" cy="51"/>
              </a:xfrm>
              <a:prstGeom prst="line">
                <a:avLst/>
              </a:prstGeom>
              <a:noFill/>
              <a:ln w="38100">
                <a:solidFill>
                  <a:srgbClr val="66FF66"/>
                </a:solidFill>
                <a:round/>
                <a:headEnd/>
                <a:tailEnd/>
              </a:ln>
            </p:spPr>
            <p:txBody>
              <a:bodyPr/>
              <a:lstStyle/>
              <a:p>
                <a:endParaRPr lang="en-US"/>
              </a:p>
            </p:txBody>
          </p:sp>
          <p:sp>
            <p:nvSpPr>
              <p:cNvPr id="7219" name="Oval 11"/>
              <p:cNvSpPr>
                <a:spLocks noChangeArrowheads="1"/>
              </p:cNvSpPr>
              <p:nvPr/>
            </p:nvSpPr>
            <p:spPr bwMode="auto">
              <a:xfrm>
                <a:off x="3707" y="963"/>
                <a:ext cx="137" cy="128"/>
              </a:xfrm>
              <a:prstGeom prst="ellipse">
                <a:avLst/>
              </a:prstGeom>
              <a:noFill/>
              <a:ln w="12700">
                <a:solidFill>
                  <a:schemeClr val="tx1"/>
                </a:solidFill>
                <a:round/>
                <a:headEnd/>
                <a:tailEnd/>
              </a:ln>
            </p:spPr>
            <p:txBody>
              <a:bodyPr wrap="none" anchor="ctr"/>
              <a:lstStyle/>
              <a:p>
                <a:endParaRPr lang="en-US" u="sng"/>
              </a:p>
            </p:txBody>
          </p:sp>
          <p:sp>
            <p:nvSpPr>
              <p:cNvPr id="7220" name="Oval 12"/>
              <p:cNvSpPr>
                <a:spLocks noChangeArrowheads="1"/>
              </p:cNvSpPr>
              <p:nvPr/>
            </p:nvSpPr>
            <p:spPr bwMode="auto">
              <a:xfrm>
                <a:off x="3388" y="963"/>
                <a:ext cx="138" cy="128"/>
              </a:xfrm>
              <a:prstGeom prst="ellipse">
                <a:avLst/>
              </a:prstGeom>
              <a:noFill/>
              <a:ln w="12700">
                <a:solidFill>
                  <a:schemeClr val="tx1"/>
                </a:solidFill>
                <a:round/>
                <a:headEnd/>
                <a:tailEnd/>
              </a:ln>
            </p:spPr>
            <p:txBody>
              <a:bodyPr wrap="none" anchor="ctr"/>
              <a:lstStyle/>
              <a:p>
                <a:endParaRPr lang="en-US" u="sng"/>
              </a:p>
            </p:txBody>
          </p:sp>
          <p:sp>
            <p:nvSpPr>
              <p:cNvPr id="7221" name="Oval 13"/>
              <p:cNvSpPr>
                <a:spLocks noChangeArrowheads="1"/>
              </p:cNvSpPr>
              <p:nvPr/>
            </p:nvSpPr>
            <p:spPr bwMode="auto">
              <a:xfrm>
                <a:off x="3548" y="963"/>
                <a:ext cx="138" cy="128"/>
              </a:xfrm>
              <a:prstGeom prst="ellipse">
                <a:avLst/>
              </a:prstGeom>
              <a:noFill/>
              <a:ln w="12700">
                <a:solidFill>
                  <a:schemeClr val="tx1"/>
                </a:solidFill>
                <a:round/>
                <a:headEnd/>
                <a:tailEnd/>
              </a:ln>
            </p:spPr>
            <p:txBody>
              <a:bodyPr wrap="none" anchor="ctr"/>
              <a:lstStyle/>
              <a:p>
                <a:endParaRPr lang="en-US" u="sng"/>
              </a:p>
            </p:txBody>
          </p:sp>
          <p:sp>
            <p:nvSpPr>
              <p:cNvPr id="7222" name="Oval 14"/>
              <p:cNvSpPr>
                <a:spLocks noChangeArrowheads="1"/>
              </p:cNvSpPr>
              <p:nvPr/>
            </p:nvSpPr>
            <p:spPr bwMode="auto">
              <a:xfrm>
                <a:off x="3230" y="963"/>
                <a:ext cx="138" cy="128"/>
              </a:xfrm>
              <a:prstGeom prst="ellipse">
                <a:avLst/>
              </a:prstGeom>
              <a:noFill/>
              <a:ln w="12700">
                <a:solidFill>
                  <a:schemeClr val="tx1"/>
                </a:solidFill>
                <a:round/>
                <a:headEnd/>
                <a:tailEnd/>
              </a:ln>
            </p:spPr>
            <p:txBody>
              <a:bodyPr wrap="none" anchor="ctr"/>
              <a:lstStyle/>
              <a:p>
                <a:endParaRPr lang="en-US" u="sng"/>
              </a:p>
            </p:txBody>
          </p:sp>
          <p:sp>
            <p:nvSpPr>
              <p:cNvPr id="7223" name="Line 15"/>
              <p:cNvSpPr>
                <a:spLocks noChangeShapeType="1"/>
              </p:cNvSpPr>
              <p:nvPr/>
            </p:nvSpPr>
            <p:spPr bwMode="auto">
              <a:xfrm rot="2700000" flipH="1">
                <a:off x="4083" y="1129"/>
                <a:ext cx="27" cy="77"/>
              </a:xfrm>
              <a:prstGeom prst="line">
                <a:avLst/>
              </a:prstGeom>
              <a:noFill/>
              <a:ln w="38100">
                <a:solidFill>
                  <a:srgbClr val="FF3300"/>
                </a:solidFill>
                <a:round/>
                <a:headEnd/>
                <a:tailEnd/>
              </a:ln>
            </p:spPr>
            <p:txBody>
              <a:bodyPr/>
              <a:lstStyle/>
              <a:p>
                <a:endParaRPr lang="en-US"/>
              </a:p>
            </p:txBody>
          </p:sp>
          <p:sp>
            <p:nvSpPr>
              <p:cNvPr id="7224" name="Line 16"/>
              <p:cNvSpPr>
                <a:spLocks noChangeShapeType="1"/>
              </p:cNvSpPr>
              <p:nvPr/>
            </p:nvSpPr>
            <p:spPr bwMode="auto">
              <a:xfrm rot="18600000" flipH="1">
                <a:off x="4699" y="1136"/>
                <a:ext cx="51" cy="55"/>
              </a:xfrm>
              <a:prstGeom prst="line">
                <a:avLst/>
              </a:prstGeom>
              <a:noFill/>
              <a:ln w="38100">
                <a:solidFill>
                  <a:srgbClr val="66FF66"/>
                </a:solidFill>
                <a:round/>
                <a:headEnd/>
                <a:tailEnd/>
              </a:ln>
            </p:spPr>
            <p:txBody>
              <a:bodyPr/>
              <a:lstStyle/>
              <a:p>
                <a:endParaRPr lang="en-US"/>
              </a:p>
            </p:txBody>
          </p:sp>
          <p:sp>
            <p:nvSpPr>
              <p:cNvPr id="7225" name="Line 17"/>
              <p:cNvSpPr>
                <a:spLocks noChangeShapeType="1"/>
              </p:cNvSpPr>
              <p:nvPr/>
            </p:nvSpPr>
            <p:spPr bwMode="auto">
              <a:xfrm rot="5400000" flipH="1">
                <a:off x="4080" y="1567"/>
                <a:ext cx="25" cy="82"/>
              </a:xfrm>
              <a:prstGeom prst="line">
                <a:avLst/>
              </a:prstGeom>
              <a:noFill/>
              <a:ln w="38100">
                <a:solidFill>
                  <a:srgbClr val="66FF66"/>
                </a:solidFill>
                <a:round/>
                <a:headEnd/>
                <a:tailEnd/>
              </a:ln>
            </p:spPr>
            <p:txBody>
              <a:bodyPr/>
              <a:lstStyle/>
              <a:p>
                <a:endParaRPr lang="en-US"/>
              </a:p>
            </p:txBody>
          </p:sp>
          <p:sp>
            <p:nvSpPr>
              <p:cNvPr id="7226" name="Line 18"/>
              <p:cNvSpPr>
                <a:spLocks noChangeShapeType="1"/>
              </p:cNvSpPr>
              <p:nvPr/>
            </p:nvSpPr>
            <p:spPr bwMode="auto">
              <a:xfrm rot="1800000">
                <a:off x="3258" y="1146"/>
                <a:ext cx="82" cy="51"/>
              </a:xfrm>
              <a:prstGeom prst="line">
                <a:avLst/>
              </a:prstGeom>
              <a:noFill/>
              <a:ln w="38100">
                <a:solidFill>
                  <a:srgbClr val="66FF66"/>
                </a:solidFill>
                <a:round/>
                <a:headEnd/>
                <a:tailEnd/>
              </a:ln>
            </p:spPr>
            <p:txBody>
              <a:bodyPr/>
              <a:lstStyle/>
              <a:p>
                <a:endParaRPr lang="en-US"/>
              </a:p>
            </p:txBody>
          </p:sp>
          <p:sp>
            <p:nvSpPr>
              <p:cNvPr id="7227" name="Oval 19"/>
              <p:cNvSpPr>
                <a:spLocks noChangeArrowheads="1"/>
              </p:cNvSpPr>
              <p:nvPr/>
            </p:nvSpPr>
            <p:spPr bwMode="auto">
              <a:xfrm>
                <a:off x="3707" y="1108"/>
                <a:ext cx="137" cy="128"/>
              </a:xfrm>
              <a:prstGeom prst="ellipse">
                <a:avLst/>
              </a:prstGeom>
              <a:noFill/>
              <a:ln w="12700">
                <a:solidFill>
                  <a:schemeClr val="tx1"/>
                </a:solidFill>
                <a:round/>
                <a:headEnd/>
                <a:tailEnd/>
              </a:ln>
            </p:spPr>
            <p:txBody>
              <a:bodyPr wrap="none" anchor="ctr"/>
              <a:lstStyle/>
              <a:p>
                <a:endParaRPr lang="en-US" u="sng"/>
              </a:p>
            </p:txBody>
          </p:sp>
          <p:sp>
            <p:nvSpPr>
              <p:cNvPr id="7228" name="Oval 20"/>
              <p:cNvSpPr>
                <a:spLocks noChangeArrowheads="1"/>
              </p:cNvSpPr>
              <p:nvPr/>
            </p:nvSpPr>
            <p:spPr bwMode="auto">
              <a:xfrm>
                <a:off x="3388" y="1108"/>
                <a:ext cx="138" cy="128"/>
              </a:xfrm>
              <a:prstGeom prst="ellipse">
                <a:avLst/>
              </a:prstGeom>
              <a:noFill/>
              <a:ln w="12700">
                <a:solidFill>
                  <a:schemeClr val="tx1"/>
                </a:solidFill>
                <a:round/>
                <a:headEnd/>
                <a:tailEnd/>
              </a:ln>
            </p:spPr>
            <p:txBody>
              <a:bodyPr wrap="none" anchor="ctr"/>
              <a:lstStyle/>
              <a:p>
                <a:endParaRPr lang="en-US" u="sng"/>
              </a:p>
            </p:txBody>
          </p:sp>
          <p:sp>
            <p:nvSpPr>
              <p:cNvPr id="7229" name="Oval 21"/>
              <p:cNvSpPr>
                <a:spLocks noChangeArrowheads="1"/>
              </p:cNvSpPr>
              <p:nvPr/>
            </p:nvSpPr>
            <p:spPr bwMode="auto">
              <a:xfrm>
                <a:off x="3548" y="1108"/>
                <a:ext cx="138" cy="128"/>
              </a:xfrm>
              <a:prstGeom prst="ellipse">
                <a:avLst/>
              </a:prstGeom>
              <a:noFill/>
              <a:ln w="12700">
                <a:solidFill>
                  <a:schemeClr val="tx1"/>
                </a:solidFill>
                <a:round/>
                <a:headEnd/>
                <a:tailEnd/>
              </a:ln>
            </p:spPr>
            <p:txBody>
              <a:bodyPr wrap="none" anchor="ctr"/>
              <a:lstStyle/>
              <a:p>
                <a:endParaRPr lang="en-US" u="sng"/>
              </a:p>
            </p:txBody>
          </p:sp>
          <p:sp>
            <p:nvSpPr>
              <p:cNvPr id="7230" name="Oval 22"/>
              <p:cNvSpPr>
                <a:spLocks noChangeArrowheads="1"/>
              </p:cNvSpPr>
              <p:nvPr/>
            </p:nvSpPr>
            <p:spPr bwMode="auto">
              <a:xfrm>
                <a:off x="3230" y="1108"/>
                <a:ext cx="138" cy="128"/>
              </a:xfrm>
              <a:prstGeom prst="ellipse">
                <a:avLst/>
              </a:prstGeom>
              <a:noFill/>
              <a:ln w="12700">
                <a:solidFill>
                  <a:schemeClr val="tx1"/>
                </a:solidFill>
                <a:round/>
                <a:headEnd/>
                <a:tailEnd/>
              </a:ln>
            </p:spPr>
            <p:txBody>
              <a:bodyPr wrap="none" anchor="ctr"/>
              <a:lstStyle/>
              <a:p>
                <a:endParaRPr lang="en-US" u="sng"/>
              </a:p>
            </p:txBody>
          </p:sp>
          <p:sp>
            <p:nvSpPr>
              <p:cNvPr id="7231" name="Line 23"/>
              <p:cNvSpPr>
                <a:spLocks noChangeShapeType="1"/>
              </p:cNvSpPr>
              <p:nvPr/>
            </p:nvSpPr>
            <p:spPr bwMode="auto">
              <a:xfrm rot="18000000" flipH="1">
                <a:off x="3918" y="1271"/>
                <a:ext cx="26" cy="83"/>
              </a:xfrm>
              <a:prstGeom prst="line">
                <a:avLst/>
              </a:prstGeom>
              <a:noFill/>
              <a:ln w="38100">
                <a:solidFill>
                  <a:srgbClr val="66FF66"/>
                </a:solidFill>
                <a:round/>
                <a:headEnd/>
                <a:tailEnd/>
              </a:ln>
            </p:spPr>
            <p:txBody>
              <a:bodyPr/>
              <a:lstStyle/>
              <a:p>
                <a:endParaRPr lang="en-US"/>
              </a:p>
            </p:txBody>
          </p:sp>
          <p:sp>
            <p:nvSpPr>
              <p:cNvPr id="7232" name="Line 24"/>
              <p:cNvSpPr>
                <a:spLocks noChangeShapeType="1"/>
              </p:cNvSpPr>
              <p:nvPr/>
            </p:nvSpPr>
            <p:spPr bwMode="auto">
              <a:xfrm flipH="1">
                <a:off x="4379" y="1284"/>
                <a:ext cx="55" cy="51"/>
              </a:xfrm>
              <a:prstGeom prst="line">
                <a:avLst/>
              </a:prstGeom>
              <a:noFill/>
              <a:ln w="38100">
                <a:solidFill>
                  <a:srgbClr val="66FF66"/>
                </a:solidFill>
                <a:round/>
                <a:headEnd/>
                <a:tailEnd/>
              </a:ln>
            </p:spPr>
            <p:txBody>
              <a:bodyPr/>
              <a:lstStyle/>
              <a:p>
                <a:endParaRPr lang="en-US"/>
              </a:p>
            </p:txBody>
          </p:sp>
          <p:sp>
            <p:nvSpPr>
              <p:cNvPr id="7233" name="Line 25"/>
              <p:cNvSpPr>
                <a:spLocks noChangeShapeType="1"/>
              </p:cNvSpPr>
              <p:nvPr/>
            </p:nvSpPr>
            <p:spPr bwMode="auto">
              <a:xfrm rot="3000000" flipH="1">
                <a:off x="3602" y="1710"/>
                <a:ext cx="26" cy="82"/>
              </a:xfrm>
              <a:prstGeom prst="line">
                <a:avLst/>
              </a:prstGeom>
              <a:noFill/>
              <a:ln w="38100">
                <a:solidFill>
                  <a:srgbClr val="66FF66"/>
                </a:solidFill>
                <a:round/>
                <a:headEnd/>
                <a:tailEnd/>
              </a:ln>
            </p:spPr>
            <p:txBody>
              <a:bodyPr/>
              <a:lstStyle/>
              <a:p>
                <a:endParaRPr lang="en-US"/>
              </a:p>
            </p:txBody>
          </p:sp>
          <p:sp>
            <p:nvSpPr>
              <p:cNvPr id="7234" name="Line 26"/>
              <p:cNvSpPr>
                <a:spLocks noChangeShapeType="1"/>
              </p:cNvSpPr>
              <p:nvPr/>
            </p:nvSpPr>
            <p:spPr bwMode="auto">
              <a:xfrm rot="-3600000">
                <a:off x="3739" y="1579"/>
                <a:ext cx="76" cy="54"/>
              </a:xfrm>
              <a:prstGeom prst="line">
                <a:avLst/>
              </a:prstGeom>
              <a:noFill/>
              <a:ln w="38100">
                <a:solidFill>
                  <a:srgbClr val="66FF66"/>
                </a:solidFill>
                <a:round/>
                <a:headEnd/>
                <a:tailEnd/>
              </a:ln>
            </p:spPr>
            <p:txBody>
              <a:bodyPr/>
              <a:lstStyle/>
              <a:p>
                <a:endParaRPr lang="en-US"/>
              </a:p>
            </p:txBody>
          </p:sp>
          <p:sp>
            <p:nvSpPr>
              <p:cNvPr id="7235" name="Oval 27"/>
              <p:cNvSpPr>
                <a:spLocks noChangeArrowheads="1"/>
              </p:cNvSpPr>
              <p:nvPr/>
            </p:nvSpPr>
            <p:spPr bwMode="auto">
              <a:xfrm>
                <a:off x="3707" y="1253"/>
                <a:ext cx="137" cy="128"/>
              </a:xfrm>
              <a:prstGeom prst="ellipse">
                <a:avLst/>
              </a:prstGeom>
              <a:noFill/>
              <a:ln w="12700">
                <a:solidFill>
                  <a:schemeClr val="tx1"/>
                </a:solidFill>
                <a:round/>
                <a:headEnd/>
                <a:tailEnd/>
              </a:ln>
            </p:spPr>
            <p:txBody>
              <a:bodyPr wrap="none" anchor="ctr"/>
              <a:lstStyle/>
              <a:p>
                <a:endParaRPr lang="en-US" u="sng"/>
              </a:p>
            </p:txBody>
          </p:sp>
          <p:sp>
            <p:nvSpPr>
              <p:cNvPr id="7236" name="Oval 28"/>
              <p:cNvSpPr>
                <a:spLocks noChangeArrowheads="1"/>
              </p:cNvSpPr>
              <p:nvPr/>
            </p:nvSpPr>
            <p:spPr bwMode="auto">
              <a:xfrm>
                <a:off x="3388" y="1253"/>
                <a:ext cx="138" cy="128"/>
              </a:xfrm>
              <a:prstGeom prst="ellipse">
                <a:avLst/>
              </a:prstGeom>
              <a:noFill/>
              <a:ln w="12700">
                <a:solidFill>
                  <a:schemeClr val="tx1"/>
                </a:solidFill>
                <a:round/>
                <a:headEnd/>
                <a:tailEnd/>
              </a:ln>
            </p:spPr>
            <p:txBody>
              <a:bodyPr wrap="none" anchor="ctr"/>
              <a:lstStyle/>
              <a:p>
                <a:endParaRPr lang="en-US" u="sng"/>
              </a:p>
            </p:txBody>
          </p:sp>
          <p:sp>
            <p:nvSpPr>
              <p:cNvPr id="7237" name="Oval 29"/>
              <p:cNvSpPr>
                <a:spLocks noChangeArrowheads="1"/>
              </p:cNvSpPr>
              <p:nvPr/>
            </p:nvSpPr>
            <p:spPr bwMode="auto">
              <a:xfrm>
                <a:off x="3548" y="1253"/>
                <a:ext cx="138" cy="128"/>
              </a:xfrm>
              <a:prstGeom prst="ellipse">
                <a:avLst/>
              </a:prstGeom>
              <a:noFill/>
              <a:ln w="12700">
                <a:solidFill>
                  <a:schemeClr val="tx1"/>
                </a:solidFill>
                <a:round/>
                <a:headEnd/>
                <a:tailEnd/>
              </a:ln>
            </p:spPr>
            <p:txBody>
              <a:bodyPr wrap="none" anchor="ctr"/>
              <a:lstStyle/>
              <a:p>
                <a:endParaRPr lang="en-US" u="sng"/>
              </a:p>
            </p:txBody>
          </p:sp>
          <p:sp>
            <p:nvSpPr>
              <p:cNvPr id="7238" name="Oval 30"/>
              <p:cNvSpPr>
                <a:spLocks noChangeArrowheads="1"/>
              </p:cNvSpPr>
              <p:nvPr/>
            </p:nvSpPr>
            <p:spPr bwMode="auto">
              <a:xfrm>
                <a:off x="3230" y="1253"/>
                <a:ext cx="138" cy="128"/>
              </a:xfrm>
              <a:prstGeom prst="ellipse">
                <a:avLst/>
              </a:prstGeom>
              <a:noFill/>
              <a:ln w="12700">
                <a:solidFill>
                  <a:schemeClr val="tx1"/>
                </a:solidFill>
                <a:round/>
                <a:headEnd/>
                <a:tailEnd/>
              </a:ln>
            </p:spPr>
            <p:txBody>
              <a:bodyPr wrap="none" anchor="ctr"/>
              <a:lstStyle/>
              <a:p>
                <a:endParaRPr lang="en-US" u="sng"/>
              </a:p>
            </p:txBody>
          </p:sp>
          <p:sp>
            <p:nvSpPr>
              <p:cNvPr id="7239" name="Line 31"/>
              <p:cNvSpPr>
                <a:spLocks noChangeShapeType="1"/>
              </p:cNvSpPr>
              <p:nvPr/>
            </p:nvSpPr>
            <p:spPr bwMode="auto">
              <a:xfrm flipH="1">
                <a:off x="3439" y="1420"/>
                <a:ext cx="27" cy="76"/>
              </a:xfrm>
              <a:prstGeom prst="line">
                <a:avLst/>
              </a:prstGeom>
              <a:noFill/>
              <a:ln w="38100">
                <a:solidFill>
                  <a:srgbClr val="66FF66"/>
                </a:solidFill>
                <a:round/>
                <a:headEnd/>
                <a:tailEnd/>
              </a:ln>
            </p:spPr>
            <p:txBody>
              <a:bodyPr/>
              <a:lstStyle/>
              <a:p>
                <a:endParaRPr lang="en-US"/>
              </a:p>
            </p:txBody>
          </p:sp>
          <p:sp>
            <p:nvSpPr>
              <p:cNvPr id="7240" name="Line 32"/>
              <p:cNvSpPr>
                <a:spLocks noChangeShapeType="1"/>
              </p:cNvSpPr>
              <p:nvPr/>
            </p:nvSpPr>
            <p:spPr bwMode="auto">
              <a:xfrm rot="19800000" flipH="1">
                <a:off x="4541" y="1725"/>
                <a:ext cx="55" cy="51"/>
              </a:xfrm>
              <a:prstGeom prst="line">
                <a:avLst/>
              </a:prstGeom>
              <a:noFill/>
              <a:ln w="38100">
                <a:solidFill>
                  <a:srgbClr val="66FF66"/>
                </a:solidFill>
                <a:round/>
                <a:headEnd/>
                <a:tailEnd/>
              </a:ln>
            </p:spPr>
            <p:txBody>
              <a:bodyPr/>
              <a:lstStyle/>
              <a:p>
                <a:endParaRPr lang="en-US"/>
              </a:p>
            </p:txBody>
          </p:sp>
          <p:sp>
            <p:nvSpPr>
              <p:cNvPr id="7241" name="Line 33"/>
              <p:cNvSpPr>
                <a:spLocks noChangeShapeType="1"/>
              </p:cNvSpPr>
              <p:nvPr/>
            </p:nvSpPr>
            <p:spPr bwMode="auto">
              <a:xfrm rot="3600000" flipH="1">
                <a:off x="4242" y="1861"/>
                <a:ext cx="25" cy="82"/>
              </a:xfrm>
              <a:prstGeom prst="line">
                <a:avLst/>
              </a:prstGeom>
              <a:noFill/>
              <a:ln w="38100">
                <a:solidFill>
                  <a:srgbClr val="66FF66"/>
                </a:solidFill>
                <a:round/>
                <a:headEnd/>
                <a:tailEnd/>
              </a:ln>
            </p:spPr>
            <p:txBody>
              <a:bodyPr/>
              <a:lstStyle/>
              <a:p>
                <a:endParaRPr lang="en-US"/>
              </a:p>
            </p:txBody>
          </p:sp>
          <p:sp>
            <p:nvSpPr>
              <p:cNvPr id="7242" name="Line 34"/>
              <p:cNvSpPr>
                <a:spLocks noChangeShapeType="1"/>
              </p:cNvSpPr>
              <p:nvPr/>
            </p:nvSpPr>
            <p:spPr bwMode="auto">
              <a:xfrm>
                <a:off x="3258" y="1875"/>
                <a:ext cx="82" cy="51"/>
              </a:xfrm>
              <a:prstGeom prst="line">
                <a:avLst/>
              </a:prstGeom>
              <a:noFill/>
              <a:ln w="38100">
                <a:solidFill>
                  <a:srgbClr val="66FF66"/>
                </a:solidFill>
                <a:round/>
                <a:headEnd/>
                <a:tailEnd/>
              </a:ln>
            </p:spPr>
            <p:txBody>
              <a:bodyPr/>
              <a:lstStyle/>
              <a:p>
                <a:endParaRPr lang="en-US"/>
              </a:p>
            </p:txBody>
          </p:sp>
          <p:sp>
            <p:nvSpPr>
              <p:cNvPr id="7243" name="Oval 35"/>
              <p:cNvSpPr>
                <a:spLocks noChangeArrowheads="1"/>
              </p:cNvSpPr>
              <p:nvPr/>
            </p:nvSpPr>
            <p:spPr bwMode="auto">
              <a:xfrm>
                <a:off x="3707" y="1398"/>
                <a:ext cx="137" cy="128"/>
              </a:xfrm>
              <a:prstGeom prst="ellipse">
                <a:avLst/>
              </a:prstGeom>
              <a:noFill/>
              <a:ln w="12700">
                <a:solidFill>
                  <a:schemeClr val="tx1"/>
                </a:solidFill>
                <a:round/>
                <a:headEnd/>
                <a:tailEnd/>
              </a:ln>
            </p:spPr>
            <p:txBody>
              <a:bodyPr wrap="none" anchor="ctr"/>
              <a:lstStyle/>
              <a:p>
                <a:endParaRPr lang="en-US" u="sng"/>
              </a:p>
            </p:txBody>
          </p:sp>
          <p:sp>
            <p:nvSpPr>
              <p:cNvPr id="7244" name="Oval 36"/>
              <p:cNvSpPr>
                <a:spLocks noChangeArrowheads="1"/>
              </p:cNvSpPr>
              <p:nvPr/>
            </p:nvSpPr>
            <p:spPr bwMode="auto">
              <a:xfrm>
                <a:off x="3388" y="1398"/>
                <a:ext cx="138" cy="128"/>
              </a:xfrm>
              <a:prstGeom prst="ellipse">
                <a:avLst/>
              </a:prstGeom>
              <a:noFill/>
              <a:ln w="12700">
                <a:solidFill>
                  <a:schemeClr val="tx1"/>
                </a:solidFill>
                <a:round/>
                <a:headEnd/>
                <a:tailEnd/>
              </a:ln>
            </p:spPr>
            <p:txBody>
              <a:bodyPr wrap="none" anchor="ctr"/>
              <a:lstStyle/>
              <a:p>
                <a:endParaRPr lang="en-US" u="sng"/>
              </a:p>
            </p:txBody>
          </p:sp>
          <p:sp>
            <p:nvSpPr>
              <p:cNvPr id="7245" name="Oval 37"/>
              <p:cNvSpPr>
                <a:spLocks noChangeArrowheads="1"/>
              </p:cNvSpPr>
              <p:nvPr/>
            </p:nvSpPr>
            <p:spPr bwMode="auto">
              <a:xfrm>
                <a:off x="3548" y="1398"/>
                <a:ext cx="138" cy="128"/>
              </a:xfrm>
              <a:prstGeom prst="ellipse">
                <a:avLst/>
              </a:prstGeom>
              <a:noFill/>
              <a:ln w="12700">
                <a:solidFill>
                  <a:schemeClr val="tx1"/>
                </a:solidFill>
                <a:round/>
                <a:headEnd/>
                <a:tailEnd/>
              </a:ln>
            </p:spPr>
            <p:txBody>
              <a:bodyPr wrap="none" anchor="ctr"/>
              <a:lstStyle/>
              <a:p>
                <a:endParaRPr lang="en-US" u="sng"/>
              </a:p>
            </p:txBody>
          </p:sp>
          <p:sp>
            <p:nvSpPr>
              <p:cNvPr id="7246" name="Oval 38"/>
              <p:cNvSpPr>
                <a:spLocks noChangeArrowheads="1"/>
              </p:cNvSpPr>
              <p:nvPr/>
            </p:nvSpPr>
            <p:spPr bwMode="auto">
              <a:xfrm>
                <a:off x="3230" y="1398"/>
                <a:ext cx="138" cy="128"/>
              </a:xfrm>
              <a:prstGeom prst="ellipse">
                <a:avLst/>
              </a:prstGeom>
              <a:noFill/>
              <a:ln w="12700">
                <a:solidFill>
                  <a:schemeClr val="tx1"/>
                </a:solidFill>
                <a:round/>
                <a:headEnd/>
                <a:tailEnd/>
              </a:ln>
            </p:spPr>
            <p:txBody>
              <a:bodyPr wrap="none" anchor="ctr"/>
              <a:lstStyle/>
              <a:p>
                <a:endParaRPr lang="en-US" u="sng"/>
              </a:p>
            </p:txBody>
          </p:sp>
          <p:sp>
            <p:nvSpPr>
              <p:cNvPr id="7247" name="Line 41"/>
              <p:cNvSpPr>
                <a:spLocks noChangeShapeType="1"/>
              </p:cNvSpPr>
              <p:nvPr/>
            </p:nvSpPr>
            <p:spPr bwMode="auto">
              <a:xfrm rot="20400000" flipH="1">
                <a:off x="4869" y="1854"/>
                <a:ext cx="27" cy="77"/>
              </a:xfrm>
              <a:prstGeom prst="line">
                <a:avLst/>
              </a:prstGeom>
              <a:noFill/>
              <a:ln w="38100">
                <a:solidFill>
                  <a:srgbClr val="66FF66"/>
                </a:solidFill>
                <a:round/>
                <a:headEnd/>
                <a:tailEnd/>
              </a:ln>
            </p:spPr>
            <p:txBody>
              <a:bodyPr/>
              <a:lstStyle/>
              <a:p>
                <a:endParaRPr lang="en-US"/>
              </a:p>
            </p:txBody>
          </p:sp>
          <p:sp>
            <p:nvSpPr>
              <p:cNvPr id="7248" name="Oval 42"/>
              <p:cNvSpPr>
                <a:spLocks noChangeArrowheads="1"/>
              </p:cNvSpPr>
              <p:nvPr/>
            </p:nvSpPr>
            <p:spPr bwMode="auto">
              <a:xfrm>
                <a:off x="3072" y="966"/>
                <a:ext cx="137" cy="128"/>
              </a:xfrm>
              <a:prstGeom prst="ellipse">
                <a:avLst/>
              </a:prstGeom>
              <a:noFill/>
              <a:ln w="12700">
                <a:solidFill>
                  <a:schemeClr val="tx1"/>
                </a:solidFill>
                <a:round/>
                <a:headEnd/>
                <a:tailEnd/>
              </a:ln>
            </p:spPr>
            <p:txBody>
              <a:bodyPr wrap="none" anchor="ctr"/>
              <a:lstStyle/>
              <a:p>
                <a:endParaRPr lang="en-US" u="sng"/>
              </a:p>
            </p:txBody>
          </p:sp>
          <p:sp>
            <p:nvSpPr>
              <p:cNvPr id="7249" name="Line 43"/>
              <p:cNvSpPr>
                <a:spLocks noChangeShapeType="1"/>
              </p:cNvSpPr>
              <p:nvPr/>
            </p:nvSpPr>
            <p:spPr bwMode="auto">
              <a:xfrm rot="5400000" flipH="1">
                <a:off x="4710" y="1422"/>
                <a:ext cx="25" cy="83"/>
              </a:xfrm>
              <a:prstGeom prst="line">
                <a:avLst/>
              </a:prstGeom>
              <a:noFill/>
              <a:ln w="38100">
                <a:solidFill>
                  <a:srgbClr val="66FF66"/>
                </a:solidFill>
                <a:round/>
                <a:headEnd/>
                <a:tailEnd/>
              </a:ln>
            </p:spPr>
            <p:txBody>
              <a:bodyPr/>
              <a:lstStyle/>
              <a:p>
                <a:endParaRPr lang="en-US"/>
              </a:p>
            </p:txBody>
          </p:sp>
          <p:sp>
            <p:nvSpPr>
              <p:cNvPr id="7250" name="Oval 44"/>
              <p:cNvSpPr>
                <a:spLocks noChangeArrowheads="1"/>
              </p:cNvSpPr>
              <p:nvPr/>
            </p:nvSpPr>
            <p:spPr bwMode="auto">
              <a:xfrm>
                <a:off x="3072" y="1110"/>
                <a:ext cx="137" cy="128"/>
              </a:xfrm>
              <a:prstGeom prst="ellipse">
                <a:avLst/>
              </a:prstGeom>
              <a:noFill/>
              <a:ln w="12700">
                <a:solidFill>
                  <a:schemeClr val="tx1"/>
                </a:solidFill>
                <a:round/>
                <a:headEnd/>
                <a:tailEnd/>
              </a:ln>
            </p:spPr>
            <p:txBody>
              <a:bodyPr wrap="none" anchor="ctr"/>
              <a:lstStyle/>
              <a:p>
                <a:endParaRPr lang="en-US" u="sng"/>
              </a:p>
            </p:txBody>
          </p:sp>
          <p:sp>
            <p:nvSpPr>
              <p:cNvPr id="7251" name="Line 45"/>
              <p:cNvSpPr>
                <a:spLocks noChangeShapeType="1"/>
              </p:cNvSpPr>
              <p:nvPr/>
            </p:nvSpPr>
            <p:spPr bwMode="auto">
              <a:xfrm rot="3000000" flipH="1">
                <a:off x="3126" y="1278"/>
                <a:ext cx="26" cy="83"/>
              </a:xfrm>
              <a:prstGeom prst="line">
                <a:avLst/>
              </a:prstGeom>
              <a:noFill/>
              <a:ln w="38100">
                <a:solidFill>
                  <a:srgbClr val="66FF66"/>
                </a:solidFill>
                <a:round/>
                <a:headEnd/>
                <a:tailEnd/>
              </a:ln>
            </p:spPr>
            <p:txBody>
              <a:bodyPr/>
              <a:lstStyle/>
              <a:p>
                <a:endParaRPr lang="en-US"/>
              </a:p>
            </p:txBody>
          </p:sp>
          <p:sp>
            <p:nvSpPr>
              <p:cNvPr id="7252" name="Oval 46"/>
              <p:cNvSpPr>
                <a:spLocks noChangeArrowheads="1"/>
              </p:cNvSpPr>
              <p:nvPr/>
            </p:nvSpPr>
            <p:spPr bwMode="auto">
              <a:xfrm>
                <a:off x="3072" y="1256"/>
                <a:ext cx="137" cy="128"/>
              </a:xfrm>
              <a:prstGeom prst="ellipse">
                <a:avLst/>
              </a:prstGeom>
              <a:noFill/>
              <a:ln w="12700">
                <a:solidFill>
                  <a:schemeClr val="tx1"/>
                </a:solidFill>
                <a:round/>
                <a:headEnd/>
                <a:tailEnd/>
              </a:ln>
            </p:spPr>
            <p:txBody>
              <a:bodyPr wrap="none" anchor="ctr"/>
              <a:lstStyle/>
              <a:p>
                <a:endParaRPr lang="en-US" u="sng"/>
              </a:p>
            </p:txBody>
          </p:sp>
          <p:sp>
            <p:nvSpPr>
              <p:cNvPr id="7253" name="Line 47"/>
              <p:cNvSpPr>
                <a:spLocks noChangeShapeType="1"/>
              </p:cNvSpPr>
              <p:nvPr/>
            </p:nvSpPr>
            <p:spPr bwMode="auto">
              <a:xfrm rot="3600000" flipH="1">
                <a:off x="3126" y="1567"/>
                <a:ext cx="26" cy="83"/>
              </a:xfrm>
              <a:prstGeom prst="line">
                <a:avLst/>
              </a:prstGeom>
              <a:noFill/>
              <a:ln w="38100">
                <a:solidFill>
                  <a:srgbClr val="66FF66"/>
                </a:solidFill>
                <a:round/>
                <a:headEnd/>
                <a:tailEnd/>
              </a:ln>
            </p:spPr>
            <p:txBody>
              <a:bodyPr/>
              <a:lstStyle/>
              <a:p>
                <a:endParaRPr lang="en-US"/>
              </a:p>
            </p:txBody>
          </p:sp>
          <p:sp>
            <p:nvSpPr>
              <p:cNvPr id="7254" name="Oval 48"/>
              <p:cNvSpPr>
                <a:spLocks noChangeArrowheads="1"/>
              </p:cNvSpPr>
              <p:nvPr/>
            </p:nvSpPr>
            <p:spPr bwMode="auto">
              <a:xfrm>
                <a:off x="3072" y="1401"/>
                <a:ext cx="137" cy="128"/>
              </a:xfrm>
              <a:prstGeom prst="ellipse">
                <a:avLst/>
              </a:prstGeom>
              <a:noFill/>
              <a:ln w="12700">
                <a:solidFill>
                  <a:schemeClr val="tx1"/>
                </a:solidFill>
                <a:round/>
                <a:headEnd/>
                <a:tailEnd/>
              </a:ln>
            </p:spPr>
            <p:txBody>
              <a:bodyPr wrap="none" anchor="ctr"/>
              <a:lstStyle/>
              <a:p>
                <a:endParaRPr lang="en-US" u="sng"/>
              </a:p>
            </p:txBody>
          </p:sp>
          <p:sp>
            <p:nvSpPr>
              <p:cNvPr id="7255" name="Line 49"/>
              <p:cNvSpPr>
                <a:spLocks noChangeShapeType="1"/>
              </p:cNvSpPr>
              <p:nvPr/>
            </p:nvSpPr>
            <p:spPr bwMode="auto">
              <a:xfrm rot="2700000" flipH="1">
                <a:off x="3602" y="1282"/>
                <a:ext cx="28" cy="77"/>
              </a:xfrm>
              <a:prstGeom prst="line">
                <a:avLst/>
              </a:prstGeom>
              <a:noFill/>
              <a:ln w="38100">
                <a:solidFill>
                  <a:srgbClr val="FF3300"/>
                </a:solidFill>
                <a:round/>
                <a:headEnd/>
                <a:tailEnd/>
              </a:ln>
            </p:spPr>
            <p:txBody>
              <a:bodyPr/>
              <a:lstStyle/>
              <a:p>
                <a:endParaRPr lang="en-US"/>
              </a:p>
            </p:txBody>
          </p:sp>
          <p:sp>
            <p:nvSpPr>
              <p:cNvPr id="7256" name="Line 50"/>
              <p:cNvSpPr>
                <a:spLocks noChangeShapeType="1"/>
              </p:cNvSpPr>
              <p:nvPr/>
            </p:nvSpPr>
            <p:spPr bwMode="auto">
              <a:xfrm rot="18600000" flipH="1">
                <a:off x="3907" y="1873"/>
                <a:ext cx="51" cy="55"/>
              </a:xfrm>
              <a:prstGeom prst="line">
                <a:avLst/>
              </a:prstGeom>
              <a:noFill/>
              <a:ln w="38100">
                <a:solidFill>
                  <a:srgbClr val="66FF66"/>
                </a:solidFill>
                <a:round/>
                <a:headEnd/>
                <a:tailEnd/>
              </a:ln>
            </p:spPr>
            <p:txBody>
              <a:bodyPr/>
              <a:lstStyle/>
              <a:p>
                <a:endParaRPr lang="en-US"/>
              </a:p>
            </p:txBody>
          </p:sp>
          <p:sp>
            <p:nvSpPr>
              <p:cNvPr id="7257" name="Line 51"/>
              <p:cNvSpPr>
                <a:spLocks noChangeShapeType="1"/>
              </p:cNvSpPr>
              <p:nvPr/>
            </p:nvSpPr>
            <p:spPr bwMode="auto">
              <a:xfrm rot="5400000" flipH="1">
                <a:off x="3602" y="839"/>
                <a:ext cx="26" cy="82"/>
              </a:xfrm>
              <a:prstGeom prst="line">
                <a:avLst/>
              </a:prstGeom>
              <a:noFill/>
              <a:ln w="38100">
                <a:solidFill>
                  <a:srgbClr val="66FF66"/>
                </a:solidFill>
                <a:round/>
                <a:headEnd/>
                <a:tailEnd/>
              </a:ln>
            </p:spPr>
            <p:txBody>
              <a:bodyPr/>
              <a:lstStyle/>
              <a:p>
                <a:endParaRPr lang="en-US"/>
              </a:p>
            </p:txBody>
          </p:sp>
          <p:sp>
            <p:nvSpPr>
              <p:cNvPr id="7258" name="Line 52"/>
              <p:cNvSpPr>
                <a:spLocks noChangeShapeType="1"/>
              </p:cNvSpPr>
              <p:nvPr/>
            </p:nvSpPr>
            <p:spPr bwMode="auto">
              <a:xfrm rot="1800000">
                <a:off x="4844" y="996"/>
                <a:ext cx="82" cy="52"/>
              </a:xfrm>
              <a:prstGeom prst="line">
                <a:avLst/>
              </a:prstGeom>
              <a:noFill/>
              <a:ln w="38100">
                <a:solidFill>
                  <a:srgbClr val="66FF66"/>
                </a:solidFill>
                <a:round/>
                <a:headEnd/>
                <a:tailEnd/>
              </a:ln>
            </p:spPr>
            <p:txBody>
              <a:bodyPr/>
              <a:lstStyle/>
              <a:p>
                <a:endParaRPr lang="en-US"/>
              </a:p>
            </p:txBody>
          </p:sp>
          <p:sp>
            <p:nvSpPr>
              <p:cNvPr id="7259" name="Oval 53"/>
              <p:cNvSpPr>
                <a:spLocks noChangeArrowheads="1"/>
              </p:cNvSpPr>
              <p:nvPr/>
            </p:nvSpPr>
            <p:spPr bwMode="auto">
              <a:xfrm>
                <a:off x="3707" y="816"/>
                <a:ext cx="137" cy="128"/>
              </a:xfrm>
              <a:prstGeom prst="ellipse">
                <a:avLst/>
              </a:prstGeom>
              <a:noFill/>
              <a:ln w="12700">
                <a:solidFill>
                  <a:schemeClr val="tx1"/>
                </a:solidFill>
                <a:round/>
                <a:headEnd/>
                <a:tailEnd/>
              </a:ln>
            </p:spPr>
            <p:txBody>
              <a:bodyPr wrap="none" anchor="ctr"/>
              <a:lstStyle/>
              <a:p>
                <a:endParaRPr lang="en-US" u="sng"/>
              </a:p>
            </p:txBody>
          </p:sp>
          <p:sp>
            <p:nvSpPr>
              <p:cNvPr id="7260" name="Oval 54"/>
              <p:cNvSpPr>
                <a:spLocks noChangeArrowheads="1"/>
              </p:cNvSpPr>
              <p:nvPr/>
            </p:nvSpPr>
            <p:spPr bwMode="auto">
              <a:xfrm>
                <a:off x="3388" y="816"/>
                <a:ext cx="138" cy="128"/>
              </a:xfrm>
              <a:prstGeom prst="ellipse">
                <a:avLst/>
              </a:prstGeom>
              <a:noFill/>
              <a:ln w="12700">
                <a:solidFill>
                  <a:schemeClr val="tx1"/>
                </a:solidFill>
                <a:round/>
                <a:headEnd/>
                <a:tailEnd/>
              </a:ln>
            </p:spPr>
            <p:txBody>
              <a:bodyPr wrap="none" anchor="ctr"/>
              <a:lstStyle/>
              <a:p>
                <a:endParaRPr lang="en-US" u="sng"/>
              </a:p>
            </p:txBody>
          </p:sp>
          <p:sp>
            <p:nvSpPr>
              <p:cNvPr id="7261" name="Oval 55"/>
              <p:cNvSpPr>
                <a:spLocks noChangeArrowheads="1"/>
              </p:cNvSpPr>
              <p:nvPr/>
            </p:nvSpPr>
            <p:spPr bwMode="auto">
              <a:xfrm>
                <a:off x="3548" y="816"/>
                <a:ext cx="138" cy="128"/>
              </a:xfrm>
              <a:prstGeom prst="ellipse">
                <a:avLst/>
              </a:prstGeom>
              <a:noFill/>
              <a:ln w="12700">
                <a:solidFill>
                  <a:schemeClr val="tx1"/>
                </a:solidFill>
                <a:round/>
                <a:headEnd/>
                <a:tailEnd/>
              </a:ln>
            </p:spPr>
            <p:txBody>
              <a:bodyPr wrap="none" anchor="ctr"/>
              <a:lstStyle/>
              <a:p>
                <a:endParaRPr lang="en-US" u="sng"/>
              </a:p>
            </p:txBody>
          </p:sp>
          <p:sp>
            <p:nvSpPr>
              <p:cNvPr id="7262" name="Oval 56"/>
              <p:cNvSpPr>
                <a:spLocks noChangeArrowheads="1"/>
              </p:cNvSpPr>
              <p:nvPr/>
            </p:nvSpPr>
            <p:spPr bwMode="auto">
              <a:xfrm>
                <a:off x="3230" y="816"/>
                <a:ext cx="138" cy="128"/>
              </a:xfrm>
              <a:prstGeom prst="ellipse">
                <a:avLst/>
              </a:prstGeom>
              <a:noFill/>
              <a:ln w="12700">
                <a:solidFill>
                  <a:schemeClr val="tx1"/>
                </a:solidFill>
                <a:round/>
                <a:headEnd/>
                <a:tailEnd/>
              </a:ln>
            </p:spPr>
            <p:txBody>
              <a:bodyPr wrap="none" anchor="ctr"/>
              <a:lstStyle/>
              <a:p>
                <a:endParaRPr lang="en-US" u="sng"/>
              </a:p>
            </p:txBody>
          </p:sp>
          <p:sp>
            <p:nvSpPr>
              <p:cNvPr id="7263" name="Line 57"/>
              <p:cNvSpPr>
                <a:spLocks noChangeShapeType="1"/>
              </p:cNvSpPr>
              <p:nvPr/>
            </p:nvSpPr>
            <p:spPr bwMode="auto">
              <a:xfrm rot="5400000" flipH="1">
                <a:off x="3126" y="841"/>
                <a:ext cx="25" cy="83"/>
              </a:xfrm>
              <a:prstGeom prst="line">
                <a:avLst/>
              </a:prstGeom>
              <a:noFill/>
              <a:ln w="38100">
                <a:solidFill>
                  <a:srgbClr val="66FF66"/>
                </a:solidFill>
                <a:round/>
                <a:headEnd/>
                <a:tailEnd/>
              </a:ln>
            </p:spPr>
            <p:txBody>
              <a:bodyPr/>
              <a:lstStyle/>
              <a:p>
                <a:endParaRPr lang="en-US"/>
              </a:p>
            </p:txBody>
          </p:sp>
          <p:sp>
            <p:nvSpPr>
              <p:cNvPr id="7264" name="Oval 58"/>
              <p:cNvSpPr>
                <a:spLocks noChangeArrowheads="1"/>
              </p:cNvSpPr>
              <p:nvPr/>
            </p:nvSpPr>
            <p:spPr bwMode="auto">
              <a:xfrm>
                <a:off x="3072" y="819"/>
                <a:ext cx="137" cy="128"/>
              </a:xfrm>
              <a:prstGeom prst="ellipse">
                <a:avLst/>
              </a:prstGeom>
              <a:noFill/>
              <a:ln w="12700">
                <a:solidFill>
                  <a:schemeClr val="tx1"/>
                </a:solidFill>
                <a:round/>
                <a:headEnd/>
                <a:tailEnd/>
              </a:ln>
            </p:spPr>
            <p:txBody>
              <a:bodyPr wrap="none" anchor="ctr"/>
              <a:lstStyle/>
              <a:p>
                <a:endParaRPr lang="en-US" u="sng"/>
              </a:p>
            </p:txBody>
          </p:sp>
          <p:sp>
            <p:nvSpPr>
              <p:cNvPr id="7265" name="Oval 85"/>
              <p:cNvSpPr>
                <a:spLocks noChangeArrowheads="1"/>
              </p:cNvSpPr>
              <p:nvPr/>
            </p:nvSpPr>
            <p:spPr bwMode="auto">
              <a:xfrm>
                <a:off x="3864" y="963"/>
                <a:ext cx="137" cy="128"/>
              </a:xfrm>
              <a:prstGeom prst="ellipse">
                <a:avLst/>
              </a:prstGeom>
              <a:noFill/>
              <a:ln w="12700">
                <a:solidFill>
                  <a:schemeClr val="tx1"/>
                </a:solidFill>
                <a:round/>
                <a:headEnd/>
                <a:tailEnd/>
              </a:ln>
            </p:spPr>
            <p:txBody>
              <a:bodyPr wrap="none" anchor="ctr"/>
              <a:lstStyle/>
              <a:p>
                <a:endParaRPr lang="en-US" u="sng"/>
              </a:p>
            </p:txBody>
          </p:sp>
          <p:sp>
            <p:nvSpPr>
              <p:cNvPr id="7266" name="Oval 86"/>
              <p:cNvSpPr>
                <a:spLocks noChangeArrowheads="1"/>
              </p:cNvSpPr>
              <p:nvPr/>
            </p:nvSpPr>
            <p:spPr bwMode="auto">
              <a:xfrm>
                <a:off x="3864" y="1108"/>
                <a:ext cx="137" cy="128"/>
              </a:xfrm>
              <a:prstGeom prst="ellipse">
                <a:avLst/>
              </a:prstGeom>
              <a:noFill/>
              <a:ln w="12700">
                <a:solidFill>
                  <a:schemeClr val="tx1"/>
                </a:solidFill>
                <a:round/>
                <a:headEnd/>
                <a:tailEnd/>
              </a:ln>
            </p:spPr>
            <p:txBody>
              <a:bodyPr wrap="none" anchor="ctr"/>
              <a:lstStyle/>
              <a:p>
                <a:endParaRPr lang="en-US" u="sng"/>
              </a:p>
            </p:txBody>
          </p:sp>
          <p:sp>
            <p:nvSpPr>
              <p:cNvPr id="7267" name="Oval 87"/>
              <p:cNvSpPr>
                <a:spLocks noChangeArrowheads="1"/>
              </p:cNvSpPr>
              <p:nvPr/>
            </p:nvSpPr>
            <p:spPr bwMode="auto">
              <a:xfrm>
                <a:off x="3864" y="1253"/>
                <a:ext cx="137" cy="128"/>
              </a:xfrm>
              <a:prstGeom prst="ellipse">
                <a:avLst/>
              </a:prstGeom>
              <a:noFill/>
              <a:ln w="12700">
                <a:solidFill>
                  <a:schemeClr val="tx1"/>
                </a:solidFill>
                <a:round/>
                <a:headEnd/>
                <a:tailEnd/>
              </a:ln>
            </p:spPr>
            <p:txBody>
              <a:bodyPr wrap="none" anchor="ctr"/>
              <a:lstStyle/>
              <a:p>
                <a:endParaRPr lang="en-US" u="sng"/>
              </a:p>
            </p:txBody>
          </p:sp>
          <p:sp>
            <p:nvSpPr>
              <p:cNvPr id="7268" name="Oval 88"/>
              <p:cNvSpPr>
                <a:spLocks noChangeArrowheads="1"/>
              </p:cNvSpPr>
              <p:nvPr/>
            </p:nvSpPr>
            <p:spPr bwMode="auto">
              <a:xfrm>
                <a:off x="3864" y="1398"/>
                <a:ext cx="137" cy="128"/>
              </a:xfrm>
              <a:prstGeom prst="ellipse">
                <a:avLst/>
              </a:prstGeom>
              <a:noFill/>
              <a:ln w="12700">
                <a:solidFill>
                  <a:schemeClr val="tx1"/>
                </a:solidFill>
                <a:round/>
                <a:headEnd/>
                <a:tailEnd/>
              </a:ln>
            </p:spPr>
            <p:txBody>
              <a:bodyPr wrap="none" anchor="ctr"/>
              <a:lstStyle/>
              <a:p>
                <a:endParaRPr lang="en-US" u="sng"/>
              </a:p>
            </p:txBody>
          </p:sp>
          <p:sp>
            <p:nvSpPr>
              <p:cNvPr id="7269" name="Oval 89"/>
              <p:cNvSpPr>
                <a:spLocks noChangeArrowheads="1"/>
              </p:cNvSpPr>
              <p:nvPr/>
            </p:nvSpPr>
            <p:spPr bwMode="auto">
              <a:xfrm>
                <a:off x="3864" y="816"/>
                <a:ext cx="137" cy="128"/>
              </a:xfrm>
              <a:prstGeom prst="ellipse">
                <a:avLst/>
              </a:prstGeom>
              <a:noFill/>
              <a:ln w="12700">
                <a:solidFill>
                  <a:schemeClr val="tx1"/>
                </a:solidFill>
                <a:round/>
                <a:headEnd/>
                <a:tailEnd/>
              </a:ln>
            </p:spPr>
            <p:txBody>
              <a:bodyPr wrap="none" anchor="ctr"/>
              <a:lstStyle/>
              <a:p>
                <a:endParaRPr lang="en-US" u="sng"/>
              </a:p>
            </p:txBody>
          </p:sp>
          <p:sp>
            <p:nvSpPr>
              <p:cNvPr id="7270" name="Oval 90"/>
              <p:cNvSpPr>
                <a:spLocks noChangeArrowheads="1"/>
              </p:cNvSpPr>
              <p:nvPr/>
            </p:nvSpPr>
            <p:spPr bwMode="auto">
              <a:xfrm>
                <a:off x="3707" y="1546"/>
                <a:ext cx="137" cy="128"/>
              </a:xfrm>
              <a:prstGeom prst="ellipse">
                <a:avLst/>
              </a:prstGeom>
              <a:noFill/>
              <a:ln w="12700">
                <a:solidFill>
                  <a:schemeClr val="tx1"/>
                </a:solidFill>
                <a:round/>
                <a:headEnd/>
                <a:tailEnd/>
              </a:ln>
            </p:spPr>
            <p:txBody>
              <a:bodyPr wrap="none" anchor="ctr"/>
              <a:lstStyle/>
              <a:p>
                <a:endParaRPr lang="en-US" u="sng"/>
              </a:p>
            </p:txBody>
          </p:sp>
          <p:sp>
            <p:nvSpPr>
              <p:cNvPr id="7271" name="Oval 91"/>
              <p:cNvSpPr>
                <a:spLocks noChangeArrowheads="1"/>
              </p:cNvSpPr>
              <p:nvPr/>
            </p:nvSpPr>
            <p:spPr bwMode="auto">
              <a:xfrm>
                <a:off x="3388" y="1546"/>
                <a:ext cx="138" cy="128"/>
              </a:xfrm>
              <a:prstGeom prst="ellipse">
                <a:avLst/>
              </a:prstGeom>
              <a:noFill/>
              <a:ln w="12700">
                <a:solidFill>
                  <a:schemeClr val="tx1"/>
                </a:solidFill>
                <a:round/>
                <a:headEnd/>
                <a:tailEnd/>
              </a:ln>
            </p:spPr>
            <p:txBody>
              <a:bodyPr wrap="none" anchor="ctr"/>
              <a:lstStyle/>
              <a:p>
                <a:endParaRPr lang="en-US" u="sng"/>
              </a:p>
            </p:txBody>
          </p:sp>
          <p:sp>
            <p:nvSpPr>
              <p:cNvPr id="7272" name="Oval 92"/>
              <p:cNvSpPr>
                <a:spLocks noChangeArrowheads="1"/>
              </p:cNvSpPr>
              <p:nvPr/>
            </p:nvSpPr>
            <p:spPr bwMode="auto">
              <a:xfrm>
                <a:off x="3548" y="1546"/>
                <a:ext cx="138" cy="128"/>
              </a:xfrm>
              <a:prstGeom prst="ellipse">
                <a:avLst/>
              </a:prstGeom>
              <a:noFill/>
              <a:ln w="12700">
                <a:solidFill>
                  <a:schemeClr val="tx1"/>
                </a:solidFill>
                <a:round/>
                <a:headEnd/>
                <a:tailEnd/>
              </a:ln>
            </p:spPr>
            <p:txBody>
              <a:bodyPr wrap="none" anchor="ctr"/>
              <a:lstStyle/>
              <a:p>
                <a:endParaRPr lang="en-US" u="sng"/>
              </a:p>
            </p:txBody>
          </p:sp>
          <p:sp>
            <p:nvSpPr>
              <p:cNvPr id="7273" name="Oval 93"/>
              <p:cNvSpPr>
                <a:spLocks noChangeArrowheads="1"/>
              </p:cNvSpPr>
              <p:nvPr/>
            </p:nvSpPr>
            <p:spPr bwMode="auto">
              <a:xfrm>
                <a:off x="3230" y="1546"/>
                <a:ext cx="138" cy="128"/>
              </a:xfrm>
              <a:prstGeom prst="ellipse">
                <a:avLst/>
              </a:prstGeom>
              <a:noFill/>
              <a:ln w="12700">
                <a:solidFill>
                  <a:schemeClr val="tx1"/>
                </a:solidFill>
                <a:round/>
                <a:headEnd/>
                <a:tailEnd/>
              </a:ln>
            </p:spPr>
            <p:txBody>
              <a:bodyPr wrap="none" anchor="ctr"/>
              <a:lstStyle/>
              <a:p>
                <a:endParaRPr lang="en-US" u="sng"/>
              </a:p>
            </p:txBody>
          </p:sp>
          <p:sp>
            <p:nvSpPr>
              <p:cNvPr id="7274" name="Oval 94"/>
              <p:cNvSpPr>
                <a:spLocks noChangeArrowheads="1"/>
              </p:cNvSpPr>
              <p:nvPr/>
            </p:nvSpPr>
            <p:spPr bwMode="auto">
              <a:xfrm>
                <a:off x="3072" y="1549"/>
                <a:ext cx="137" cy="128"/>
              </a:xfrm>
              <a:prstGeom prst="ellipse">
                <a:avLst/>
              </a:prstGeom>
              <a:noFill/>
              <a:ln w="12700">
                <a:solidFill>
                  <a:schemeClr val="tx1"/>
                </a:solidFill>
                <a:round/>
                <a:headEnd/>
                <a:tailEnd/>
              </a:ln>
            </p:spPr>
            <p:txBody>
              <a:bodyPr wrap="none" anchor="ctr"/>
              <a:lstStyle/>
              <a:p>
                <a:endParaRPr lang="en-US" u="sng"/>
              </a:p>
            </p:txBody>
          </p:sp>
          <p:sp>
            <p:nvSpPr>
              <p:cNvPr id="7275" name="Oval 95"/>
              <p:cNvSpPr>
                <a:spLocks noChangeArrowheads="1"/>
              </p:cNvSpPr>
              <p:nvPr/>
            </p:nvSpPr>
            <p:spPr bwMode="auto">
              <a:xfrm>
                <a:off x="3864" y="1546"/>
                <a:ext cx="137" cy="128"/>
              </a:xfrm>
              <a:prstGeom prst="ellipse">
                <a:avLst/>
              </a:prstGeom>
              <a:noFill/>
              <a:ln w="12700">
                <a:solidFill>
                  <a:schemeClr val="tx1"/>
                </a:solidFill>
                <a:round/>
                <a:headEnd/>
                <a:tailEnd/>
              </a:ln>
            </p:spPr>
            <p:txBody>
              <a:bodyPr wrap="none" anchor="ctr"/>
              <a:lstStyle/>
              <a:p>
                <a:endParaRPr lang="en-US" u="sng"/>
              </a:p>
            </p:txBody>
          </p:sp>
          <p:sp>
            <p:nvSpPr>
              <p:cNvPr id="7276" name="Oval 96"/>
              <p:cNvSpPr>
                <a:spLocks noChangeArrowheads="1"/>
              </p:cNvSpPr>
              <p:nvPr/>
            </p:nvSpPr>
            <p:spPr bwMode="auto">
              <a:xfrm>
                <a:off x="3707" y="1693"/>
                <a:ext cx="137" cy="128"/>
              </a:xfrm>
              <a:prstGeom prst="ellipse">
                <a:avLst/>
              </a:prstGeom>
              <a:noFill/>
              <a:ln w="12700">
                <a:solidFill>
                  <a:schemeClr val="tx1"/>
                </a:solidFill>
                <a:round/>
                <a:headEnd/>
                <a:tailEnd/>
              </a:ln>
            </p:spPr>
            <p:txBody>
              <a:bodyPr wrap="none" anchor="ctr"/>
              <a:lstStyle/>
              <a:p>
                <a:endParaRPr lang="en-US" u="sng"/>
              </a:p>
            </p:txBody>
          </p:sp>
          <p:sp>
            <p:nvSpPr>
              <p:cNvPr id="7277" name="Oval 97"/>
              <p:cNvSpPr>
                <a:spLocks noChangeArrowheads="1"/>
              </p:cNvSpPr>
              <p:nvPr/>
            </p:nvSpPr>
            <p:spPr bwMode="auto">
              <a:xfrm>
                <a:off x="3388" y="1693"/>
                <a:ext cx="138" cy="128"/>
              </a:xfrm>
              <a:prstGeom prst="ellipse">
                <a:avLst/>
              </a:prstGeom>
              <a:noFill/>
              <a:ln w="12700">
                <a:solidFill>
                  <a:schemeClr val="tx1"/>
                </a:solidFill>
                <a:round/>
                <a:headEnd/>
                <a:tailEnd/>
              </a:ln>
            </p:spPr>
            <p:txBody>
              <a:bodyPr wrap="none" anchor="ctr"/>
              <a:lstStyle/>
              <a:p>
                <a:endParaRPr lang="en-US" u="sng"/>
              </a:p>
            </p:txBody>
          </p:sp>
          <p:sp>
            <p:nvSpPr>
              <p:cNvPr id="7278" name="Oval 98"/>
              <p:cNvSpPr>
                <a:spLocks noChangeArrowheads="1"/>
              </p:cNvSpPr>
              <p:nvPr/>
            </p:nvSpPr>
            <p:spPr bwMode="auto">
              <a:xfrm>
                <a:off x="3548" y="1693"/>
                <a:ext cx="138" cy="128"/>
              </a:xfrm>
              <a:prstGeom prst="ellipse">
                <a:avLst/>
              </a:prstGeom>
              <a:noFill/>
              <a:ln w="12700">
                <a:solidFill>
                  <a:schemeClr val="tx1"/>
                </a:solidFill>
                <a:round/>
                <a:headEnd/>
                <a:tailEnd/>
              </a:ln>
            </p:spPr>
            <p:txBody>
              <a:bodyPr wrap="none" anchor="ctr"/>
              <a:lstStyle/>
              <a:p>
                <a:endParaRPr lang="en-US" u="sng"/>
              </a:p>
            </p:txBody>
          </p:sp>
          <p:sp>
            <p:nvSpPr>
              <p:cNvPr id="7279" name="Oval 99"/>
              <p:cNvSpPr>
                <a:spLocks noChangeArrowheads="1"/>
              </p:cNvSpPr>
              <p:nvPr/>
            </p:nvSpPr>
            <p:spPr bwMode="auto">
              <a:xfrm>
                <a:off x="3230" y="1693"/>
                <a:ext cx="138" cy="128"/>
              </a:xfrm>
              <a:prstGeom prst="ellipse">
                <a:avLst/>
              </a:prstGeom>
              <a:noFill/>
              <a:ln w="12700">
                <a:solidFill>
                  <a:schemeClr val="tx1"/>
                </a:solidFill>
                <a:round/>
                <a:headEnd/>
                <a:tailEnd/>
              </a:ln>
            </p:spPr>
            <p:txBody>
              <a:bodyPr wrap="none" anchor="ctr"/>
              <a:lstStyle/>
              <a:p>
                <a:endParaRPr lang="en-US" u="sng"/>
              </a:p>
            </p:txBody>
          </p:sp>
          <p:sp>
            <p:nvSpPr>
              <p:cNvPr id="7280" name="Oval 100"/>
              <p:cNvSpPr>
                <a:spLocks noChangeArrowheads="1"/>
              </p:cNvSpPr>
              <p:nvPr/>
            </p:nvSpPr>
            <p:spPr bwMode="auto">
              <a:xfrm>
                <a:off x="3072" y="1696"/>
                <a:ext cx="137" cy="128"/>
              </a:xfrm>
              <a:prstGeom prst="ellipse">
                <a:avLst/>
              </a:prstGeom>
              <a:noFill/>
              <a:ln w="12700">
                <a:solidFill>
                  <a:schemeClr val="tx1"/>
                </a:solidFill>
                <a:round/>
                <a:headEnd/>
                <a:tailEnd/>
              </a:ln>
            </p:spPr>
            <p:txBody>
              <a:bodyPr wrap="none" anchor="ctr"/>
              <a:lstStyle/>
              <a:p>
                <a:endParaRPr lang="en-US" u="sng"/>
              </a:p>
            </p:txBody>
          </p:sp>
          <p:sp>
            <p:nvSpPr>
              <p:cNvPr id="7281" name="Oval 101"/>
              <p:cNvSpPr>
                <a:spLocks noChangeArrowheads="1"/>
              </p:cNvSpPr>
              <p:nvPr/>
            </p:nvSpPr>
            <p:spPr bwMode="auto">
              <a:xfrm>
                <a:off x="3864" y="1693"/>
                <a:ext cx="137" cy="128"/>
              </a:xfrm>
              <a:prstGeom prst="ellipse">
                <a:avLst/>
              </a:prstGeom>
              <a:noFill/>
              <a:ln w="12700">
                <a:solidFill>
                  <a:schemeClr val="tx1"/>
                </a:solidFill>
                <a:round/>
                <a:headEnd/>
                <a:tailEnd/>
              </a:ln>
            </p:spPr>
            <p:txBody>
              <a:bodyPr wrap="none" anchor="ctr"/>
              <a:lstStyle/>
              <a:p>
                <a:endParaRPr lang="en-US" u="sng"/>
              </a:p>
            </p:txBody>
          </p:sp>
          <p:sp>
            <p:nvSpPr>
              <p:cNvPr id="7282" name="Oval 102"/>
              <p:cNvSpPr>
                <a:spLocks noChangeArrowheads="1"/>
              </p:cNvSpPr>
              <p:nvPr/>
            </p:nvSpPr>
            <p:spPr bwMode="auto">
              <a:xfrm>
                <a:off x="3707" y="1839"/>
                <a:ext cx="137" cy="128"/>
              </a:xfrm>
              <a:prstGeom prst="ellipse">
                <a:avLst/>
              </a:prstGeom>
              <a:noFill/>
              <a:ln w="12700">
                <a:solidFill>
                  <a:schemeClr val="tx1"/>
                </a:solidFill>
                <a:round/>
                <a:headEnd/>
                <a:tailEnd/>
              </a:ln>
            </p:spPr>
            <p:txBody>
              <a:bodyPr wrap="none" anchor="ctr"/>
              <a:lstStyle/>
              <a:p>
                <a:endParaRPr lang="en-US" u="sng"/>
              </a:p>
            </p:txBody>
          </p:sp>
          <p:sp>
            <p:nvSpPr>
              <p:cNvPr id="7283" name="Oval 103"/>
              <p:cNvSpPr>
                <a:spLocks noChangeArrowheads="1"/>
              </p:cNvSpPr>
              <p:nvPr/>
            </p:nvSpPr>
            <p:spPr bwMode="auto">
              <a:xfrm>
                <a:off x="3388" y="1839"/>
                <a:ext cx="138" cy="128"/>
              </a:xfrm>
              <a:prstGeom prst="ellipse">
                <a:avLst/>
              </a:prstGeom>
              <a:noFill/>
              <a:ln w="12700">
                <a:solidFill>
                  <a:schemeClr val="tx1"/>
                </a:solidFill>
                <a:round/>
                <a:headEnd/>
                <a:tailEnd/>
              </a:ln>
            </p:spPr>
            <p:txBody>
              <a:bodyPr wrap="none" anchor="ctr"/>
              <a:lstStyle/>
              <a:p>
                <a:endParaRPr lang="en-US" u="sng"/>
              </a:p>
            </p:txBody>
          </p:sp>
          <p:sp>
            <p:nvSpPr>
              <p:cNvPr id="7284" name="Oval 104"/>
              <p:cNvSpPr>
                <a:spLocks noChangeArrowheads="1"/>
              </p:cNvSpPr>
              <p:nvPr/>
            </p:nvSpPr>
            <p:spPr bwMode="auto">
              <a:xfrm>
                <a:off x="3548" y="1839"/>
                <a:ext cx="138" cy="128"/>
              </a:xfrm>
              <a:prstGeom prst="ellipse">
                <a:avLst/>
              </a:prstGeom>
              <a:noFill/>
              <a:ln w="12700">
                <a:solidFill>
                  <a:schemeClr val="tx1"/>
                </a:solidFill>
                <a:round/>
                <a:headEnd/>
                <a:tailEnd/>
              </a:ln>
            </p:spPr>
            <p:txBody>
              <a:bodyPr wrap="none" anchor="ctr"/>
              <a:lstStyle/>
              <a:p>
                <a:endParaRPr lang="en-US" u="sng"/>
              </a:p>
            </p:txBody>
          </p:sp>
          <p:sp>
            <p:nvSpPr>
              <p:cNvPr id="7285" name="Oval 105"/>
              <p:cNvSpPr>
                <a:spLocks noChangeArrowheads="1"/>
              </p:cNvSpPr>
              <p:nvPr/>
            </p:nvSpPr>
            <p:spPr bwMode="auto">
              <a:xfrm>
                <a:off x="3230" y="1839"/>
                <a:ext cx="138" cy="128"/>
              </a:xfrm>
              <a:prstGeom prst="ellipse">
                <a:avLst/>
              </a:prstGeom>
              <a:noFill/>
              <a:ln w="12700">
                <a:solidFill>
                  <a:schemeClr val="tx1"/>
                </a:solidFill>
                <a:round/>
                <a:headEnd/>
                <a:tailEnd/>
              </a:ln>
            </p:spPr>
            <p:txBody>
              <a:bodyPr wrap="none" anchor="ctr"/>
              <a:lstStyle/>
              <a:p>
                <a:endParaRPr lang="en-US" u="sng"/>
              </a:p>
            </p:txBody>
          </p:sp>
          <p:sp>
            <p:nvSpPr>
              <p:cNvPr id="7286" name="Oval 106"/>
              <p:cNvSpPr>
                <a:spLocks noChangeArrowheads="1"/>
              </p:cNvSpPr>
              <p:nvPr/>
            </p:nvSpPr>
            <p:spPr bwMode="auto">
              <a:xfrm>
                <a:off x="3072" y="1842"/>
                <a:ext cx="137" cy="128"/>
              </a:xfrm>
              <a:prstGeom prst="ellipse">
                <a:avLst/>
              </a:prstGeom>
              <a:noFill/>
              <a:ln w="12700">
                <a:solidFill>
                  <a:schemeClr val="tx1"/>
                </a:solidFill>
                <a:round/>
                <a:headEnd/>
                <a:tailEnd/>
              </a:ln>
            </p:spPr>
            <p:txBody>
              <a:bodyPr wrap="none" anchor="ctr"/>
              <a:lstStyle/>
              <a:p>
                <a:endParaRPr lang="en-US" u="sng"/>
              </a:p>
            </p:txBody>
          </p:sp>
          <p:sp>
            <p:nvSpPr>
              <p:cNvPr id="7287" name="Oval 107"/>
              <p:cNvSpPr>
                <a:spLocks noChangeArrowheads="1"/>
              </p:cNvSpPr>
              <p:nvPr/>
            </p:nvSpPr>
            <p:spPr bwMode="auto">
              <a:xfrm>
                <a:off x="3864" y="1839"/>
                <a:ext cx="137" cy="128"/>
              </a:xfrm>
              <a:prstGeom prst="ellipse">
                <a:avLst/>
              </a:prstGeom>
              <a:noFill/>
              <a:ln w="12700">
                <a:solidFill>
                  <a:schemeClr val="tx1"/>
                </a:solidFill>
                <a:round/>
                <a:headEnd/>
                <a:tailEnd/>
              </a:ln>
            </p:spPr>
            <p:txBody>
              <a:bodyPr wrap="none" anchor="ctr"/>
              <a:lstStyle/>
              <a:p>
                <a:endParaRPr lang="en-US" u="sng"/>
              </a:p>
            </p:txBody>
          </p:sp>
          <p:sp>
            <p:nvSpPr>
              <p:cNvPr id="7288" name="Oval 112"/>
              <p:cNvSpPr>
                <a:spLocks noChangeArrowheads="1"/>
              </p:cNvSpPr>
              <p:nvPr/>
            </p:nvSpPr>
            <p:spPr bwMode="auto">
              <a:xfrm>
                <a:off x="4659" y="961"/>
                <a:ext cx="137" cy="128"/>
              </a:xfrm>
              <a:prstGeom prst="ellipse">
                <a:avLst/>
              </a:prstGeom>
              <a:noFill/>
              <a:ln w="12700">
                <a:solidFill>
                  <a:schemeClr val="tx1"/>
                </a:solidFill>
                <a:round/>
                <a:headEnd/>
                <a:tailEnd/>
              </a:ln>
            </p:spPr>
            <p:txBody>
              <a:bodyPr wrap="none" anchor="ctr"/>
              <a:lstStyle/>
              <a:p>
                <a:endParaRPr lang="en-US" u="sng"/>
              </a:p>
            </p:txBody>
          </p:sp>
          <p:sp>
            <p:nvSpPr>
              <p:cNvPr id="7289" name="Oval 113"/>
              <p:cNvSpPr>
                <a:spLocks noChangeArrowheads="1"/>
              </p:cNvSpPr>
              <p:nvPr/>
            </p:nvSpPr>
            <p:spPr bwMode="auto">
              <a:xfrm>
                <a:off x="4340" y="961"/>
                <a:ext cx="138" cy="128"/>
              </a:xfrm>
              <a:prstGeom prst="ellipse">
                <a:avLst/>
              </a:prstGeom>
              <a:noFill/>
              <a:ln w="12700">
                <a:solidFill>
                  <a:schemeClr val="tx1"/>
                </a:solidFill>
                <a:round/>
                <a:headEnd/>
                <a:tailEnd/>
              </a:ln>
            </p:spPr>
            <p:txBody>
              <a:bodyPr wrap="none" anchor="ctr"/>
              <a:lstStyle/>
              <a:p>
                <a:endParaRPr lang="en-US" u="sng"/>
              </a:p>
            </p:txBody>
          </p:sp>
          <p:sp>
            <p:nvSpPr>
              <p:cNvPr id="7290" name="Oval 114"/>
              <p:cNvSpPr>
                <a:spLocks noChangeArrowheads="1"/>
              </p:cNvSpPr>
              <p:nvPr/>
            </p:nvSpPr>
            <p:spPr bwMode="auto">
              <a:xfrm>
                <a:off x="4500" y="961"/>
                <a:ext cx="138" cy="128"/>
              </a:xfrm>
              <a:prstGeom prst="ellipse">
                <a:avLst/>
              </a:prstGeom>
              <a:noFill/>
              <a:ln w="12700">
                <a:solidFill>
                  <a:schemeClr val="tx1"/>
                </a:solidFill>
                <a:round/>
                <a:headEnd/>
                <a:tailEnd/>
              </a:ln>
            </p:spPr>
            <p:txBody>
              <a:bodyPr wrap="none" anchor="ctr"/>
              <a:lstStyle/>
              <a:p>
                <a:endParaRPr lang="en-US" u="sng"/>
              </a:p>
            </p:txBody>
          </p:sp>
          <p:sp>
            <p:nvSpPr>
              <p:cNvPr id="7291" name="Oval 115"/>
              <p:cNvSpPr>
                <a:spLocks noChangeArrowheads="1"/>
              </p:cNvSpPr>
              <p:nvPr/>
            </p:nvSpPr>
            <p:spPr bwMode="auto">
              <a:xfrm>
                <a:off x="4182" y="961"/>
                <a:ext cx="138" cy="128"/>
              </a:xfrm>
              <a:prstGeom prst="ellipse">
                <a:avLst/>
              </a:prstGeom>
              <a:noFill/>
              <a:ln w="12700">
                <a:solidFill>
                  <a:schemeClr val="tx1"/>
                </a:solidFill>
                <a:round/>
                <a:headEnd/>
                <a:tailEnd/>
              </a:ln>
            </p:spPr>
            <p:txBody>
              <a:bodyPr wrap="none" anchor="ctr"/>
              <a:lstStyle/>
              <a:p>
                <a:endParaRPr lang="en-US" u="sng"/>
              </a:p>
            </p:txBody>
          </p:sp>
          <p:sp>
            <p:nvSpPr>
              <p:cNvPr id="7292" name="Oval 120"/>
              <p:cNvSpPr>
                <a:spLocks noChangeArrowheads="1"/>
              </p:cNvSpPr>
              <p:nvPr/>
            </p:nvSpPr>
            <p:spPr bwMode="auto">
              <a:xfrm>
                <a:off x="4659" y="1106"/>
                <a:ext cx="137" cy="128"/>
              </a:xfrm>
              <a:prstGeom prst="ellipse">
                <a:avLst/>
              </a:prstGeom>
              <a:noFill/>
              <a:ln w="12700">
                <a:solidFill>
                  <a:schemeClr val="tx1"/>
                </a:solidFill>
                <a:round/>
                <a:headEnd/>
                <a:tailEnd/>
              </a:ln>
            </p:spPr>
            <p:txBody>
              <a:bodyPr wrap="none" anchor="ctr"/>
              <a:lstStyle/>
              <a:p>
                <a:endParaRPr lang="en-US" u="sng"/>
              </a:p>
            </p:txBody>
          </p:sp>
          <p:sp>
            <p:nvSpPr>
              <p:cNvPr id="7293" name="Oval 121"/>
              <p:cNvSpPr>
                <a:spLocks noChangeArrowheads="1"/>
              </p:cNvSpPr>
              <p:nvPr/>
            </p:nvSpPr>
            <p:spPr bwMode="auto">
              <a:xfrm>
                <a:off x="4340" y="1106"/>
                <a:ext cx="138" cy="128"/>
              </a:xfrm>
              <a:prstGeom prst="ellipse">
                <a:avLst/>
              </a:prstGeom>
              <a:noFill/>
              <a:ln w="12700">
                <a:solidFill>
                  <a:schemeClr val="tx1"/>
                </a:solidFill>
                <a:round/>
                <a:headEnd/>
                <a:tailEnd/>
              </a:ln>
            </p:spPr>
            <p:txBody>
              <a:bodyPr wrap="none" anchor="ctr"/>
              <a:lstStyle/>
              <a:p>
                <a:endParaRPr lang="en-US" u="sng"/>
              </a:p>
            </p:txBody>
          </p:sp>
          <p:sp>
            <p:nvSpPr>
              <p:cNvPr id="7294" name="Oval 122"/>
              <p:cNvSpPr>
                <a:spLocks noChangeArrowheads="1"/>
              </p:cNvSpPr>
              <p:nvPr/>
            </p:nvSpPr>
            <p:spPr bwMode="auto">
              <a:xfrm>
                <a:off x="4500" y="1106"/>
                <a:ext cx="138" cy="128"/>
              </a:xfrm>
              <a:prstGeom prst="ellipse">
                <a:avLst/>
              </a:prstGeom>
              <a:noFill/>
              <a:ln w="12700">
                <a:solidFill>
                  <a:schemeClr val="tx1"/>
                </a:solidFill>
                <a:round/>
                <a:headEnd/>
                <a:tailEnd/>
              </a:ln>
            </p:spPr>
            <p:txBody>
              <a:bodyPr wrap="none" anchor="ctr"/>
              <a:lstStyle/>
              <a:p>
                <a:endParaRPr lang="en-US" u="sng"/>
              </a:p>
            </p:txBody>
          </p:sp>
          <p:sp>
            <p:nvSpPr>
              <p:cNvPr id="7295" name="Oval 123"/>
              <p:cNvSpPr>
                <a:spLocks noChangeArrowheads="1"/>
              </p:cNvSpPr>
              <p:nvPr/>
            </p:nvSpPr>
            <p:spPr bwMode="auto">
              <a:xfrm>
                <a:off x="4182" y="1106"/>
                <a:ext cx="138" cy="128"/>
              </a:xfrm>
              <a:prstGeom prst="ellipse">
                <a:avLst/>
              </a:prstGeom>
              <a:noFill/>
              <a:ln w="12700">
                <a:solidFill>
                  <a:schemeClr val="tx1"/>
                </a:solidFill>
                <a:round/>
                <a:headEnd/>
                <a:tailEnd/>
              </a:ln>
            </p:spPr>
            <p:txBody>
              <a:bodyPr wrap="none" anchor="ctr"/>
              <a:lstStyle/>
              <a:p>
                <a:endParaRPr lang="en-US" u="sng"/>
              </a:p>
            </p:txBody>
          </p:sp>
          <p:sp>
            <p:nvSpPr>
              <p:cNvPr id="7296" name="Oval 128"/>
              <p:cNvSpPr>
                <a:spLocks noChangeArrowheads="1"/>
              </p:cNvSpPr>
              <p:nvPr/>
            </p:nvSpPr>
            <p:spPr bwMode="auto">
              <a:xfrm>
                <a:off x="4659" y="1251"/>
                <a:ext cx="137" cy="128"/>
              </a:xfrm>
              <a:prstGeom prst="ellipse">
                <a:avLst/>
              </a:prstGeom>
              <a:noFill/>
              <a:ln w="12700">
                <a:solidFill>
                  <a:schemeClr val="tx1"/>
                </a:solidFill>
                <a:round/>
                <a:headEnd/>
                <a:tailEnd/>
              </a:ln>
            </p:spPr>
            <p:txBody>
              <a:bodyPr wrap="none" anchor="ctr"/>
              <a:lstStyle/>
              <a:p>
                <a:endParaRPr lang="en-US" u="sng"/>
              </a:p>
            </p:txBody>
          </p:sp>
          <p:sp>
            <p:nvSpPr>
              <p:cNvPr id="7297" name="Oval 129"/>
              <p:cNvSpPr>
                <a:spLocks noChangeArrowheads="1"/>
              </p:cNvSpPr>
              <p:nvPr/>
            </p:nvSpPr>
            <p:spPr bwMode="auto">
              <a:xfrm>
                <a:off x="4340" y="1251"/>
                <a:ext cx="138" cy="128"/>
              </a:xfrm>
              <a:prstGeom prst="ellipse">
                <a:avLst/>
              </a:prstGeom>
              <a:noFill/>
              <a:ln w="12700">
                <a:solidFill>
                  <a:schemeClr val="tx1"/>
                </a:solidFill>
                <a:round/>
                <a:headEnd/>
                <a:tailEnd/>
              </a:ln>
            </p:spPr>
            <p:txBody>
              <a:bodyPr wrap="none" anchor="ctr"/>
              <a:lstStyle/>
              <a:p>
                <a:endParaRPr lang="en-US" u="sng"/>
              </a:p>
            </p:txBody>
          </p:sp>
          <p:sp>
            <p:nvSpPr>
              <p:cNvPr id="7298" name="Oval 130"/>
              <p:cNvSpPr>
                <a:spLocks noChangeArrowheads="1"/>
              </p:cNvSpPr>
              <p:nvPr/>
            </p:nvSpPr>
            <p:spPr bwMode="auto">
              <a:xfrm>
                <a:off x="4500" y="1251"/>
                <a:ext cx="138" cy="128"/>
              </a:xfrm>
              <a:prstGeom prst="ellipse">
                <a:avLst/>
              </a:prstGeom>
              <a:noFill/>
              <a:ln w="12700">
                <a:solidFill>
                  <a:schemeClr val="tx1"/>
                </a:solidFill>
                <a:round/>
                <a:headEnd/>
                <a:tailEnd/>
              </a:ln>
            </p:spPr>
            <p:txBody>
              <a:bodyPr wrap="none" anchor="ctr"/>
              <a:lstStyle/>
              <a:p>
                <a:endParaRPr lang="en-US" u="sng"/>
              </a:p>
            </p:txBody>
          </p:sp>
          <p:sp>
            <p:nvSpPr>
              <p:cNvPr id="7299" name="Oval 131"/>
              <p:cNvSpPr>
                <a:spLocks noChangeArrowheads="1"/>
              </p:cNvSpPr>
              <p:nvPr/>
            </p:nvSpPr>
            <p:spPr bwMode="auto">
              <a:xfrm>
                <a:off x="4182" y="1251"/>
                <a:ext cx="138" cy="128"/>
              </a:xfrm>
              <a:prstGeom prst="ellipse">
                <a:avLst/>
              </a:prstGeom>
              <a:noFill/>
              <a:ln w="12700">
                <a:solidFill>
                  <a:schemeClr val="tx1"/>
                </a:solidFill>
                <a:round/>
                <a:headEnd/>
                <a:tailEnd/>
              </a:ln>
            </p:spPr>
            <p:txBody>
              <a:bodyPr wrap="none" anchor="ctr"/>
              <a:lstStyle/>
              <a:p>
                <a:endParaRPr lang="en-US" u="sng"/>
              </a:p>
            </p:txBody>
          </p:sp>
          <p:sp>
            <p:nvSpPr>
              <p:cNvPr id="7300" name="Oval 136"/>
              <p:cNvSpPr>
                <a:spLocks noChangeArrowheads="1"/>
              </p:cNvSpPr>
              <p:nvPr/>
            </p:nvSpPr>
            <p:spPr bwMode="auto">
              <a:xfrm>
                <a:off x="4659" y="1396"/>
                <a:ext cx="137" cy="128"/>
              </a:xfrm>
              <a:prstGeom prst="ellipse">
                <a:avLst/>
              </a:prstGeom>
              <a:noFill/>
              <a:ln w="12700">
                <a:solidFill>
                  <a:schemeClr val="tx1"/>
                </a:solidFill>
                <a:round/>
                <a:headEnd/>
                <a:tailEnd/>
              </a:ln>
            </p:spPr>
            <p:txBody>
              <a:bodyPr wrap="none" anchor="ctr"/>
              <a:lstStyle/>
              <a:p>
                <a:endParaRPr lang="en-US" u="sng"/>
              </a:p>
            </p:txBody>
          </p:sp>
          <p:sp>
            <p:nvSpPr>
              <p:cNvPr id="7301" name="Oval 137"/>
              <p:cNvSpPr>
                <a:spLocks noChangeArrowheads="1"/>
              </p:cNvSpPr>
              <p:nvPr/>
            </p:nvSpPr>
            <p:spPr bwMode="auto">
              <a:xfrm>
                <a:off x="4340" y="1396"/>
                <a:ext cx="138" cy="128"/>
              </a:xfrm>
              <a:prstGeom prst="ellipse">
                <a:avLst/>
              </a:prstGeom>
              <a:noFill/>
              <a:ln w="12700">
                <a:solidFill>
                  <a:schemeClr val="tx1"/>
                </a:solidFill>
                <a:round/>
                <a:headEnd/>
                <a:tailEnd/>
              </a:ln>
            </p:spPr>
            <p:txBody>
              <a:bodyPr wrap="none" anchor="ctr"/>
              <a:lstStyle/>
              <a:p>
                <a:endParaRPr lang="en-US" u="sng"/>
              </a:p>
            </p:txBody>
          </p:sp>
          <p:sp>
            <p:nvSpPr>
              <p:cNvPr id="7302" name="Oval 138"/>
              <p:cNvSpPr>
                <a:spLocks noChangeArrowheads="1"/>
              </p:cNvSpPr>
              <p:nvPr/>
            </p:nvSpPr>
            <p:spPr bwMode="auto">
              <a:xfrm>
                <a:off x="4500" y="1396"/>
                <a:ext cx="138" cy="128"/>
              </a:xfrm>
              <a:prstGeom prst="ellipse">
                <a:avLst/>
              </a:prstGeom>
              <a:noFill/>
              <a:ln w="12700">
                <a:solidFill>
                  <a:schemeClr val="tx1"/>
                </a:solidFill>
                <a:round/>
                <a:headEnd/>
                <a:tailEnd/>
              </a:ln>
            </p:spPr>
            <p:txBody>
              <a:bodyPr wrap="none" anchor="ctr"/>
              <a:lstStyle/>
              <a:p>
                <a:endParaRPr lang="en-US" u="sng"/>
              </a:p>
            </p:txBody>
          </p:sp>
          <p:sp>
            <p:nvSpPr>
              <p:cNvPr id="7303" name="Oval 139"/>
              <p:cNvSpPr>
                <a:spLocks noChangeArrowheads="1"/>
              </p:cNvSpPr>
              <p:nvPr/>
            </p:nvSpPr>
            <p:spPr bwMode="auto">
              <a:xfrm>
                <a:off x="4182" y="1396"/>
                <a:ext cx="138" cy="128"/>
              </a:xfrm>
              <a:prstGeom prst="ellipse">
                <a:avLst/>
              </a:prstGeom>
              <a:noFill/>
              <a:ln w="12700">
                <a:solidFill>
                  <a:schemeClr val="tx1"/>
                </a:solidFill>
                <a:round/>
                <a:headEnd/>
                <a:tailEnd/>
              </a:ln>
            </p:spPr>
            <p:txBody>
              <a:bodyPr wrap="none" anchor="ctr"/>
              <a:lstStyle/>
              <a:p>
                <a:endParaRPr lang="en-US" u="sng"/>
              </a:p>
            </p:txBody>
          </p:sp>
          <p:sp>
            <p:nvSpPr>
              <p:cNvPr id="7304" name="Oval 141"/>
              <p:cNvSpPr>
                <a:spLocks noChangeArrowheads="1"/>
              </p:cNvSpPr>
              <p:nvPr/>
            </p:nvSpPr>
            <p:spPr bwMode="auto">
              <a:xfrm>
                <a:off x="4024" y="964"/>
                <a:ext cx="137" cy="128"/>
              </a:xfrm>
              <a:prstGeom prst="ellipse">
                <a:avLst/>
              </a:prstGeom>
              <a:noFill/>
              <a:ln w="12700">
                <a:solidFill>
                  <a:schemeClr val="tx1"/>
                </a:solidFill>
                <a:round/>
                <a:headEnd/>
                <a:tailEnd/>
              </a:ln>
            </p:spPr>
            <p:txBody>
              <a:bodyPr wrap="none" anchor="ctr"/>
              <a:lstStyle/>
              <a:p>
                <a:endParaRPr lang="en-US" u="sng"/>
              </a:p>
            </p:txBody>
          </p:sp>
          <p:sp>
            <p:nvSpPr>
              <p:cNvPr id="7305" name="Oval 143"/>
              <p:cNvSpPr>
                <a:spLocks noChangeArrowheads="1"/>
              </p:cNvSpPr>
              <p:nvPr/>
            </p:nvSpPr>
            <p:spPr bwMode="auto">
              <a:xfrm>
                <a:off x="4024" y="1108"/>
                <a:ext cx="137" cy="128"/>
              </a:xfrm>
              <a:prstGeom prst="ellipse">
                <a:avLst/>
              </a:prstGeom>
              <a:noFill/>
              <a:ln w="12700">
                <a:solidFill>
                  <a:schemeClr val="tx1"/>
                </a:solidFill>
                <a:round/>
                <a:headEnd/>
                <a:tailEnd/>
              </a:ln>
            </p:spPr>
            <p:txBody>
              <a:bodyPr wrap="none" anchor="ctr"/>
              <a:lstStyle/>
              <a:p>
                <a:endParaRPr lang="en-US" u="sng"/>
              </a:p>
            </p:txBody>
          </p:sp>
          <p:sp>
            <p:nvSpPr>
              <p:cNvPr id="7306" name="Oval 145"/>
              <p:cNvSpPr>
                <a:spLocks noChangeArrowheads="1"/>
              </p:cNvSpPr>
              <p:nvPr/>
            </p:nvSpPr>
            <p:spPr bwMode="auto">
              <a:xfrm>
                <a:off x="4024" y="1254"/>
                <a:ext cx="137" cy="128"/>
              </a:xfrm>
              <a:prstGeom prst="ellipse">
                <a:avLst/>
              </a:prstGeom>
              <a:noFill/>
              <a:ln w="12700">
                <a:solidFill>
                  <a:schemeClr val="tx1"/>
                </a:solidFill>
                <a:round/>
                <a:headEnd/>
                <a:tailEnd/>
              </a:ln>
            </p:spPr>
            <p:txBody>
              <a:bodyPr wrap="none" anchor="ctr"/>
              <a:lstStyle/>
              <a:p>
                <a:endParaRPr lang="en-US" u="sng"/>
              </a:p>
            </p:txBody>
          </p:sp>
          <p:sp>
            <p:nvSpPr>
              <p:cNvPr id="7307" name="Oval 147"/>
              <p:cNvSpPr>
                <a:spLocks noChangeArrowheads="1"/>
              </p:cNvSpPr>
              <p:nvPr/>
            </p:nvSpPr>
            <p:spPr bwMode="auto">
              <a:xfrm>
                <a:off x="4024" y="1399"/>
                <a:ext cx="137" cy="128"/>
              </a:xfrm>
              <a:prstGeom prst="ellipse">
                <a:avLst/>
              </a:prstGeom>
              <a:noFill/>
              <a:ln w="12700">
                <a:solidFill>
                  <a:schemeClr val="tx1"/>
                </a:solidFill>
                <a:round/>
                <a:headEnd/>
                <a:tailEnd/>
              </a:ln>
            </p:spPr>
            <p:txBody>
              <a:bodyPr wrap="none" anchor="ctr"/>
              <a:lstStyle/>
              <a:p>
                <a:endParaRPr lang="en-US" u="sng"/>
              </a:p>
            </p:txBody>
          </p:sp>
          <p:sp>
            <p:nvSpPr>
              <p:cNvPr id="7308" name="Oval 152"/>
              <p:cNvSpPr>
                <a:spLocks noChangeArrowheads="1"/>
              </p:cNvSpPr>
              <p:nvPr/>
            </p:nvSpPr>
            <p:spPr bwMode="auto">
              <a:xfrm>
                <a:off x="4659" y="814"/>
                <a:ext cx="137" cy="128"/>
              </a:xfrm>
              <a:prstGeom prst="ellipse">
                <a:avLst/>
              </a:prstGeom>
              <a:noFill/>
              <a:ln w="12700">
                <a:solidFill>
                  <a:schemeClr val="tx1"/>
                </a:solidFill>
                <a:round/>
                <a:headEnd/>
                <a:tailEnd/>
              </a:ln>
            </p:spPr>
            <p:txBody>
              <a:bodyPr wrap="none" anchor="ctr"/>
              <a:lstStyle/>
              <a:p>
                <a:endParaRPr lang="en-US" u="sng"/>
              </a:p>
            </p:txBody>
          </p:sp>
          <p:sp>
            <p:nvSpPr>
              <p:cNvPr id="7309" name="Oval 153"/>
              <p:cNvSpPr>
                <a:spLocks noChangeArrowheads="1"/>
              </p:cNvSpPr>
              <p:nvPr/>
            </p:nvSpPr>
            <p:spPr bwMode="auto">
              <a:xfrm>
                <a:off x="4340" y="814"/>
                <a:ext cx="138" cy="128"/>
              </a:xfrm>
              <a:prstGeom prst="ellipse">
                <a:avLst/>
              </a:prstGeom>
              <a:noFill/>
              <a:ln w="12700">
                <a:solidFill>
                  <a:schemeClr val="tx1"/>
                </a:solidFill>
                <a:round/>
                <a:headEnd/>
                <a:tailEnd/>
              </a:ln>
            </p:spPr>
            <p:txBody>
              <a:bodyPr wrap="none" anchor="ctr"/>
              <a:lstStyle/>
              <a:p>
                <a:endParaRPr lang="en-US" u="sng"/>
              </a:p>
            </p:txBody>
          </p:sp>
          <p:sp>
            <p:nvSpPr>
              <p:cNvPr id="7310" name="Oval 154"/>
              <p:cNvSpPr>
                <a:spLocks noChangeArrowheads="1"/>
              </p:cNvSpPr>
              <p:nvPr/>
            </p:nvSpPr>
            <p:spPr bwMode="auto">
              <a:xfrm>
                <a:off x="4500" y="814"/>
                <a:ext cx="138" cy="128"/>
              </a:xfrm>
              <a:prstGeom prst="ellipse">
                <a:avLst/>
              </a:prstGeom>
              <a:noFill/>
              <a:ln w="12700">
                <a:solidFill>
                  <a:schemeClr val="tx1"/>
                </a:solidFill>
                <a:round/>
                <a:headEnd/>
                <a:tailEnd/>
              </a:ln>
            </p:spPr>
            <p:txBody>
              <a:bodyPr wrap="none" anchor="ctr"/>
              <a:lstStyle/>
              <a:p>
                <a:endParaRPr lang="en-US" u="sng"/>
              </a:p>
            </p:txBody>
          </p:sp>
          <p:sp>
            <p:nvSpPr>
              <p:cNvPr id="7311" name="Oval 155"/>
              <p:cNvSpPr>
                <a:spLocks noChangeArrowheads="1"/>
              </p:cNvSpPr>
              <p:nvPr/>
            </p:nvSpPr>
            <p:spPr bwMode="auto">
              <a:xfrm>
                <a:off x="4182" y="814"/>
                <a:ext cx="138" cy="128"/>
              </a:xfrm>
              <a:prstGeom prst="ellipse">
                <a:avLst/>
              </a:prstGeom>
              <a:noFill/>
              <a:ln w="12700">
                <a:solidFill>
                  <a:schemeClr val="tx1"/>
                </a:solidFill>
                <a:round/>
                <a:headEnd/>
                <a:tailEnd/>
              </a:ln>
            </p:spPr>
            <p:txBody>
              <a:bodyPr wrap="none" anchor="ctr"/>
              <a:lstStyle/>
              <a:p>
                <a:endParaRPr lang="en-US" u="sng"/>
              </a:p>
            </p:txBody>
          </p:sp>
          <p:sp>
            <p:nvSpPr>
              <p:cNvPr id="7312" name="Oval 157"/>
              <p:cNvSpPr>
                <a:spLocks noChangeArrowheads="1"/>
              </p:cNvSpPr>
              <p:nvPr/>
            </p:nvSpPr>
            <p:spPr bwMode="auto">
              <a:xfrm>
                <a:off x="4024" y="817"/>
                <a:ext cx="137" cy="128"/>
              </a:xfrm>
              <a:prstGeom prst="ellipse">
                <a:avLst/>
              </a:prstGeom>
              <a:noFill/>
              <a:ln w="12700">
                <a:solidFill>
                  <a:schemeClr val="tx1"/>
                </a:solidFill>
                <a:round/>
                <a:headEnd/>
                <a:tailEnd/>
              </a:ln>
            </p:spPr>
            <p:txBody>
              <a:bodyPr wrap="none" anchor="ctr"/>
              <a:lstStyle/>
              <a:p>
                <a:endParaRPr lang="en-US" u="sng"/>
              </a:p>
            </p:txBody>
          </p:sp>
          <p:sp>
            <p:nvSpPr>
              <p:cNvPr id="7313" name="Oval 158"/>
              <p:cNvSpPr>
                <a:spLocks noChangeArrowheads="1"/>
              </p:cNvSpPr>
              <p:nvPr/>
            </p:nvSpPr>
            <p:spPr bwMode="auto">
              <a:xfrm>
                <a:off x="4816" y="961"/>
                <a:ext cx="137" cy="128"/>
              </a:xfrm>
              <a:prstGeom prst="ellipse">
                <a:avLst/>
              </a:prstGeom>
              <a:noFill/>
              <a:ln w="12700">
                <a:solidFill>
                  <a:schemeClr val="tx1"/>
                </a:solidFill>
                <a:round/>
                <a:headEnd/>
                <a:tailEnd/>
              </a:ln>
            </p:spPr>
            <p:txBody>
              <a:bodyPr wrap="none" anchor="ctr"/>
              <a:lstStyle/>
              <a:p>
                <a:endParaRPr lang="en-US" u="sng"/>
              </a:p>
            </p:txBody>
          </p:sp>
          <p:sp>
            <p:nvSpPr>
              <p:cNvPr id="7314" name="Oval 159"/>
              <p:cNvSpPr>
                <a:spLocks noChangeArrowheads="1"/>
              </p:cNvSpPr>
              <p:nvPr/>
            </p:nvSpPr>
            <p:spPr bwMode="auto">
              <a:xfrm>
                <a:off x="4816" y="1106"/>
                <a:ext cx="137" cy="128"/>
              </a:xfrm>
              <a:prstGeom prst="ellipse">
                <a:avLst/>
              </a:prstGeom>
              <a:noFill/>
              <a:ln w="12700">
                <a:solidFill>
                  <a:schemeClr val="tx1"/>
                </a:solidFill>
                <a:round/>
                <a:headEnd/>
                <a:tailEnd/>
              </a:ln>
            </p:spPr>
            <p:txBody>
              <a:bodyPr wrap="none" anchor="ctr"/>
              <a:lstStyle/>
              <a:p>
                <a:endParaRPr lang="en-US" u="sng"/>
              </a:p>
            </p:txBody>
          </p:sp>
          <p:sp>
            <p:nvSpPr>
              <p:cNvPr id="7315" name="Oval 160"/>
              <p:cNvSpPr>
                <a:spLocks noChangeArrowheads="1"/>
              </p:cNvSpPr>
              <p:nvPr/>
            </p:nvSpPr>
            <p:spPr bwMode="auto">
              <a:xfrm>
                <a:off x="4816" y="1251"/>
                <a:ext cx="137" cy="128"/>
              </a:xfrm>
              <a:prstGeom prst="ellipse">
                <a:avLst/>
              </a:prstGeom>
              <a:noFill/>
              <a:ln w="12700">
                <a:solidFill>
                  <a:schemeClr val="tx1"/>
                </a:solidFill>
                <a:round/>
                <a:headEnd/>
                <a:tailEnd/>
              </a:ln>
            </p:spPr>
            <p:txBody>
              <a:bodyPr wrap="none" anchor="ctr"/>
              <a:lstStyle/>
              <a:p>
                <a:endParaRPr lang="en-US" u="sng"/>
              </a:p>
            </p:txBody>
          </p:sp>
          <p:sp>
            <p:nvSpPr>
              <p:cNvPr id="7316" name="Oval 161"/>
              <p:cNvSpPr>
                <a:spLocks noChangeArrowheads="1"/>
              </p:cNvSpPr>
              <p:nvPr/>
            </p:nvSpPr>
            <p:spPr bwMode="auto">
              <a:xfrm>
                <a:off x="4816" y="1396"/>
                <a:ext cx="137" cy="128"/>
              </a:xfrm>
              <a:prstGeom prst="ellipse">
                <a:avLst/>
              </a:prstGeom>
              <a:noFill/>
              <a:ln w="12700">
                <a:solidFill>
                  <a:schemeClr val="tx1"/>
                </a:solidFill>
                <a:round/>
                <a:headEnd/>
                <a:tailEnd/>
              </a:ln>
            </p:spPr>
            <p:txBody>
              <a:bodyPr wrap="none" anchor="ctr"/>
              <a:lstStyle/>
              <a:p>
                <a:endParaRPr lang="en-US" u="sng"/>
              </a:p>
            </p:txBody>
          </p:sp>
          <p:sp>
            <p:nvSpPr>
              <p:cNvPr id="7317" name="Oval 162"/>
              <p:cNvSpPr>
                <a:spLocks noChangeArrowheads="1"/>
              </p:cNvSpPr>
              <p:nvPr/>
            </p:nvSpPr>
            <p:spPr bwMode="auto">
              <a:xfrm>
                <a:off x="4816" y="814"/>
                <a:ext cx="137" cy="128"/>
              </a:xfrm>
              <a:prstGeom prst="ellipse">
                <a:avLst/>
              </a:prstGeom>
              <a:noFill/>
              <a:ln w="12700">
                <a:solidFill>
                  <a:schemeClr val="tx1"/>
                </a:solidFill>
                <a:round/>
                <a:headEnd/>
                <a:tailEnd/>
              </a:ln>
            </p:spPr>
            <p:txBody>
              <a:bodyPr wrap="none" anchor="ctr"/>
              <a:lstStyle/>
              <a:p>
                <a:endParaRPr lang="en-US" u="sng"/>
              </a:p>
            </p:txBody>
          </p:sp>
          <p:sp>
            <p:nvSpPr>
              <p:cNvPr id="7318" name="Oval 163"/>
              <p:cNvSpPr>
                <a:spLocks noChangeArrowheads="1"/>
              </p:cNvSpPr>
              <p:nvPr/>
            </p:nvSpPr>
            <p:spPr bwMode="auto">
              <a:xfrm>
                <a:off x="4659" y="1544"/>
                <a:ext cx="137" cy="128"/>
              </a:xfrm>
              <a:prstGeom prst="ellipse">
                <a:avLst/>
              </a:prstGeom>
              <a:noFill/>
              <a:ln w="12700">
                <a:solidFill>
                  <a:schemeClr val="tx1"/>
                </a:solidFill>
                <a:round/>
                <a:headEnd/>
                <a:tailEnd/>
              </a:ln>
            </p:spPr>
            <p:txBody>
              <a:bodyPr wrap="none" anchor="ctr"/>
              <a:lstStyle/>
              <a:p>
                <a:endParaRPr lang="en-US" u="sng"/>
              </a:p>
            </p:txBody>
          </p:sp>
          <p:sp>
            <p:nvSpPr>
              <p:cNvPr id="7319" name="Oval 164"/>
              <p:cNvSpPr>
                <a:spLocks noChangeArrowheads="1"/>
              </p:cNvSpPr>
              <p:nvPr/>
            </p:nvSpPr>
            <p:spPr bwMode="auto">
              <a:xfrm>
                <a:off x="4340" y="1544"/>
                <a:ext cx="138" cy="128"/>
              </a:xfrm>
              <a:prstGeom prst="ellipse">
                <a:avLst/>
              </a:prstGeom>
              <a:noFill/>
              <a:ln w="12700">
                <a:solidFill>
                  <a:schemeClr val="tx1"/>
                </a:solidFill>
                <a:round/>
                <a:headEnd/>
                <a:tailEnd/>
              </a:ln>
            </p:spPr>
            <p:txBody>
              <a:bodyPr wrap="none" anchor="ctr"/>
              <a:lstStyle/>
              <a:p>
                <a:endParaRPr lang="en-US" u="sng"/>
              </a:p>
            </p:txBody>
          </p:sp>
          <p:sp>
            <p:nvSpPr>
              <p:cNvPr id="7320" name="Oval 165"/>
              <p:cNvSpPr>
                <a:spLocks noChangeArrowheads="1"/>
              </p:cNvSpPr>
              <p:nvPr/>
            </p:nvSpPr>
            <p:spPr bwMode="auto">
              <a:xfrm>
                <a:off x="4500" y="1544"/>
                <a:ext cx="138" cy="128"/>
              </a:xfrm>
              <a:prstGeom prst="ellipse">
                <a:avLst/>
              </a:prstGeom>
              <a:noFill/>
              <a:ln w="12700">
                <a:solidFill>
                  <a:schemeClr val="tx1"/>
                </a:solidFill>
                <a:round/>
                <a:headEnd/>
                <a:tailEnd/>
              </a:ln>
            </p:spPr>
            <p:txBody>
              <a:bodyPr wrap="none" anchor="ctr"/>
              <a:lstStyle/>
              <a:p>
                <a:endParaRPr lang="en-US" u="sng"/>
              </a:p>
            </p:txBody>
          </p:sp>
          <p:sp>
            <p:nvSpPr>
              <p:cNvPr id="7321" name="Oval 166"/>
              <p:cNvSpPr>
                <a:spLocks noChangeArrowheads="1"/>
              </p:cNvSpPr>
              <p:nvPr/>
            </p:nvSpPr>
            <p:spPr bwMode="auto">
              <a:xfrm>
                <a:off x="4182" y="1544"/>
                <a:ext cx="138" cy="128"/>
              </a:xfrm>
              <a:prstGeom prst="ellipse">
                <a:avLst/>
              </a:prstGeom>
              <a:noFill/>
              <a:ln w="12700">
                <a:solidFill>
                  <a:schemeClr val="tx1"/>
                </a:solidFill>
                <a:round/>
                <a:headEnd/>
                <a:tailEnd/>
              </a:ln>
            </p:spPr>
            <p:txBody>
              <a:bodyPr wrap="none" anchor="ctr"/>
              <a:lstStyle/>
              <a:p>
                <a:endParaRPr lang="en-US" u="sng"/>
              </a:p>
            </p:txBody>
          </p:sp>
          <p:sp>
            <p:nvSpPr>
              <p:cNvPr id="7322" name="Oval 167"/>
              <p:cNvSpPr>
                <a:spLocks noChangeArrowheads="1"/>
              </p:cNvSpPr>
              <p:nvPr/>
            </p:nvSpPr>
            <p:spPr bwMode="auto">
              <a:xfrm>
                <a:off x="4024" y="1547"/>
                <a:ext cx="137" cy="128"/>
              </a:xfrm>
              <a:prstGeom prst="ellipse">
                <a:avLst/>
              </a:prstGeom>
              <a:noFill/>
              <a:ln w="12700">
                <a:solidFill>
                  <a:schemeClr val="tx1"/>
                </a:solidFill>
                <a:round/>
                <a:headEnd/>
                <a:tailEnd/>
              </a:ln>
            </p:spPr>
            <p:txBody>
              <a:bodyPr wrap="none" anchor="ctr"/>
              <a:lstStyle/>
              <a:p>
                <a:endParaRPr lang="en-US" u="sng"/>
              </a:p>
            </p:txBody>
          </p:sp>
          <p:sp>
            <p:nvSpPr>
              <p:cNvPr id="7323" name="Oval 168"/>
              <p:cNvSpPr>
                <a:spLocks noChangeArrowheads="1"/>
              </p:cNvSpPr>
              <p:nvPr/>
            </p:nvSpPr>
            <p:spPr bwMode="auto">
              <a:xfrm>
                <a:off x="4816" y="1544"/>
                <a:ext cx="137" cy="128"/>
              </a:xfrm>
              <a:prstGeom prst="ellipse">
                <a:avLst/>
              </a:prstGeom>
              <a:noFill/>
              <a:ln w="12700">
                <a:solidFill>
                  <a:schemeClr val="tx1"/>
                </a:solidFill>
                <a:round/>
                <a:headEnd/>
                <a:tailEnd/>
              </a:ln>
            </p:spPr>
            <p:txBody>
              <a:bodyPr wrap="none" anchor="ctr"/>
              <a:lstStyle/>
              <a:p>
                <a:endParaRPr lang="en-US" u="sng"/>
              </a:p>
            </p:txBody>
          </p:sp>
          <p:sp>
            <p:nvSpPr>
              <p:cNvPr id="7324" name="Oval 169"/>
              <p:cNvSpPr>
                <a:spLocks noChangeArrowheads="1"/>
              </p:cNvSpPr>
              <p:nvPr/>
            </p:nvSpPr>
            <p:spPr bwMode="auto">
              <a:xfrm>
                <a:off x="4659" y="1691"/>
                <a:ext cx="137" cy="128"/>
              </a:xfrm>
              <a:prstGeom prst="ellipse">
                <a:avLst/>
              </a:prstGeom>
              <a:noFill/>
              <a:ln w="12700">
                <a:solidFill>
                  <a:schemeClr val="tx1"/>
                </a:solidFill>
                <a:round/>
                <a:headEnd/>
                <a:tailEnd/>
              </a:ln>
            </p:spPr>
            <p:txBody>
              <a:bodyPr wrap="none" anchor="ctr"/>
              <a:lstStyle/>
              <a:p>
                <a:endParaRPr lang="en-US" u="sng"/>
              </a:p>
            </p:txBody>
          </p:sp>
          <p:sp>
            <p:nvSpPr>
              <p:cNvPr id="7325" name="Oval 170"/>
              <p:cNvSpPr>
                <a:spLocks noChangeArrowheads="1"/>
              </p:cNvSpPr>
              <p:nvPr/>
            </p:nvSpPr>
            <p:spPr bwMode="auto">
              <a:xfrm>
                <a:off x="4340" y="1691"/>
                <a:ext cx="138" cy="128"/>
              </a:xfrm>
              <a:prstGeom prst="ellipse">
                <a:avLst/>
              </a:prstGeom>
              <a:noFill/>
              <a:ln w="12700">
                <a:solidFill>
                  <a:schemeClr val="tx1"/>
                </a:solidFill>
                <a:round/>
                <a:headEnd/>
                <a:tailEnd/>
              </a:ln>
            </p:spPr>
            <p:txBody>
              <a:bodyPr wrap="none" anchor="ctr"/>
              <a:lstStyle/>
              <a:p>
                <a:endParaRPr lang="en-US" u="sng"/>
              </a:p>
            </p:txBody>
          </p:sp>
          <p:sp>
            <p:nvSpPr>
              <p:cNvPr id="7326" name="Oval 171"/>
              <p:cNvSpPr>
                <a:spLocks noChangeArrowheads="1"/>
              </p:cNvSpPr>
              <p:nvPr/>
            </p:nvSpPr>
            <p:spPr bwMode="auto">
              <a:xfrm>
                <a:off x="4500" y="1691"/>
                <a:ext cx="138" cy="128"/>
              </a:xfrm>
              <a:prstGeom prst="ellipse">
                <a:avLst/>
              </a:prstGeom>
              <a:noFill/>
              <a:ln w="12700">
                <a:solidFill>
                  <a:schemeClr val="tx1"/>
                </a:solidFill>
                <a:round/>
                <a:headEnd/>
                <a:tailEnd/>
              </a:ln>
            </p:spPr>
            <p:txBody>
              <a:bodyPr wrap="none" anchor="ctr"/>
              <a:lstStyle/>
              <a:p>
                <a:endParaRPr lang="en-US" u="sng"/>
              </a:p>
            </p:txBody>
          </p:sp>
          <p:sp>
            <p:nvSpPr>
              <p:cNvPr id="7327" name="Oval 172"/>
              <p:cNvSpPr>
                <a:spLocks noChangeArrowheads="1"/>
              </p:cNvSpPr>
              <p:nvPr/>
            </p:nvSpPr>
            <p:spPr bwMode="auto">
              <a:xfrm>
                <a:off x="4182" y="1691"/>
                <a:ext cx="138" cy="128"/>
              </a:xfrm>
              <a:prstGeom prst="ellipse">
                <a:avLst/>
              </a:prstGeom>
              <a:noFill/>
              <a:ln w="12700">
                <a:solidFill>
                  <a:schemeClr val="tx1"/>
                </a:solidFill>
                <a:round/>
                <a:headEnd/>
                <a:tailEnd/>
              </a:ln>
            </p:spPr>
            <p:txBody>
              <a:bodyPr wrap="none" anchor="ctr"/>
              <a:lstStyle/>
              <a:p>
                <a:endParaRPr lang="en-US" u="sng"/>
              </a:p>
            </p:txBody>
          </p:sp>
          <p:sp>
            <p:nvSpPr>
              <p:cNvPr id="7328" name="Oval 173"/>
              <p:cNvSpPr>
                <a:spLocks noChangeArrowheads="1"/>
              </p:cNvSpPr>
              <p:nvPr/>
            </p:nvSpPr>
            <p:spPr bwMode="auto">
              <a:xfrm>
                <a:off x="4024" y="1694"/>
                <a:ext cx="137" cy="128"/>
              </a:xfrm>
              <a:prstGeom prst="ellipse">
                <a:avLst/>
              </a:prstGeom>
              <a:noFill/>
              <a:ln w="12700">
                <a:solidFill>
                  <a:schemeClr val="tx1"/>
                </a:solidFill>
                <a:round/>
                <a:headEnd/>
                <a:tailEnd/>
              </a:ln>
            </p:spPr>
            <p:txBody>
              <a:bodyPr wrap="none" anchor="ctr"/>
              <a:lstStyle/>
              <a:p>
                <a:endParaRPr lang="en-US" u="sng"/>
              </a:p>
            </p:txBody>
          </p:sp>
          <p:sp>
            <p:nvSpPr>
              <p:cNvPr id="7329" name="Oval 174"/>
              <p:cNvSpPr>
                <a:spLocks noChangeArrowheads="1"/>
              </p:cNvSpPr>
              <p:nvPr/>
            </p:nvSpPr>
            <p:spPr bwMode="auto">
              <a:xfrm>
                <a:off x="4816" y="1691"/>
                <a:ext cx="137" cy="128"/>
              </a:xfrm>
              <a:prstGeom prst="ellipse">
                <a:avLst/>
              </a:prstGeom>
              <a:noFill/>
              <a:ln w="12700">
                <a:solidFill>
                  <a:schemeClr val="tx1"/>
                </a:solidFill>
                <a:round/>
                <a:headEnd/>
                <a:tailEnd/>
              </a:ln>
            </p:spPr>
            <p:txBody>
              <a:bodyPr wrap="none" anchor="ctr"/>
              <a:lstStyle/>
              <a:p>
                <a:endParaRPr lang="en-US" u="sng"/>
              </a:p>
            </p:txBody>
          </p:sp>
          <p:sp>
            <p:nvSpPr>
              <p:cNvPr id="7330" name="Oval 175"/>
              <p:cNvSpPr>
                <a:spLocks noChangeArrowheads="1"/>
              </p:cNvSpPr>
              <p:nvPr/>
            </p:nvSpPr>
            <p:spPr bwMode="auto">
              <a:xfrm>
                <a:off x="4659" y="1837"/>
                <a:ext cx="137" cy="128"/>
              </a:xfrm>
              <a:prstGeom prst="ellipse">
                <a:avLst/>
              </a:prstGeom>
              <a:noFill/>
              <a:ln w="12700">
                <a:solidFill>
                  <a:schemeClr val="tx1"/>
                </a:solidFill>
                <a:round/>
                <a:headEnd/>
                <a:tailEnd/>
              </a:ln>
            </p:spPr>
            <p:txBody>
              <a:bodyPr wrap="none" anchor="ctr"/>
              <a:lstStyle/>
              <a:p>
                <a:endParaRPr lang="en-US" u="sng"/>
              </a:p>
            </p:txBody>
          </p:sp>
          <p:sp>
            <p:nvSpPr>
              <p:cNvPr id="7331" name="Oval 176"/>
              <p:cNvSpPr>
                <a:spLocks noChangeArrowheads="1"/>
              </p:cNvSpPr>
              <p:nvPr/>
            </p:nvSpPr>
            <p:spPr bwMode="auto">
              <a:xfrm>
                <a:off x="4340" y="1837"/>
                <a:ext cx="138" cy="128"/>
              </a:xfrm>
              <a:prstGeom prst="ellipse">
                <a:avLst/>
              </a:prstGeom>
              <a:noFill/>
              <a:ln w="12700">
                <a:solidFill>
                  <a:schemeClr val="tx1"/>
                </a:solidFill>
                <a:round/>
                <a:headEnd/>
                <a:tailEnd/>
              </a:ln>
            </p:spPr>
            <p:txBody>
              <a:bodyPr wrap="none" anchor="ctr"/>
              <a:lstStyle/>
              <a:p>
                <a:endParaRPr lang="en-US" u="sng"/>
              </a:p>
            </p:txBody>
          </p:sp>
          <p:sp>
            <p:nvSpPr>
              <p:cNvPr id="7332" name="Oval 177"/>
              <p:cNvSpPr>
                <a:spLocks noChangeArrowheads="1"/>
              </p:cNvSpPr>
              <p:nvPr/>
            </p:nvSpPr>
            <p:spPr bwMode="auto">
              <a:xfrm>
                <a:off x="4500" y="1837"/>
                <a:ext cx="138" cy="128"/>
              </a:xfrm>
              <a:prstGeom prst="ellipse">
                <a:avLst/>
              </a:prstGeom>
              <a:noFill/>
              <a:ln w="12700">
                <a:solidFill>
                  <a:schemeClr val="tx1"/>
                </a:solidFill>
                <a:round/>
                <a:headEnd/>
                <a:tailEnd/>
              </a:ln>
            </p:spPr>
            <p:txBody>
              <a:bodyPr wrap="none" anchor="ctr"/>
              <a:lstStyle/>
              <a:p>
                <a:endParaRPr lang="en-US" u="sng"/>
              </a:p>
            </p:txBody>
          </p:sp>
          <p:sp>
            <p:nvSpPr>
              <p:cNvPr id="7333" name="Oval 178"/>
              <p:cNvSpPr>
                <a:spLocks noChangeArrowheads="1"/>
              </p:cNvSpPr>
              <p:nvPr/>
            </p:nvSpPr>
            <p:spPr bwMode="auto">
              <a:xfrm>
                <a:off x="4182" y="1837"/>
                <a:ext cx="138" cy="128"/>
              </a:xfrm>
              <a:prstGeom prst="ellipse">
                <a:avLst/>
              </a:prstGeom>
              <a:noFill/>
              <a:ln w="12700">
                <a:solidFill>
                  <a:schemeClr val="tx1"/>
                </a:solidFill>
                <a:round/>
                <a:headEnd/>
                <a:tailEnd/>
              </a:ln>
            </p:spPr>
            <p:txBody>
              <a:bodyPr wrap="none" anchor="ctr"/>
              <a:lstStyle/>
              <a:p>
                <a:endParaRPr lang="en-US" u="sng"/>
              </a:p>
            </p:txBody>
          </p:sp>
          <p:sp>
            <p:nvSpPr>
              <p:cNvPr id="7334" name="Oval 179"/>
              <p:cNvSpPr>
                <a:spLocks noChangeArrowheads="1"/>
              </p:cNvSpPr>
              <p:nvPr/>
            </p:nvSpPr>
            <p:spPr bwMode="auto">
              <a:xfrm>
                <a:off x="4024" y="1840"/>
                <a:ext cx="137" cy="128"/>
              </a:xfrm>
              <a:prstGeom prst="ellipse">
                <a:avLst/>
              </a:prstGeom>
              <a:noFill/>
              <a:ln w="12700">
                <a:solidFill>
                  <a:schemeClr val="tx1"/>
                </a:solidFill>
                <a:round/>
                <a:headEnd/>
                <a:tailEnd/>
              </a:ln>
            </p:spPr>
            <p:txBody>
              <a:bodyPr wrap="none" anchor="ctr"/>
              <a:lstStyle/>
              <a:p>
                <a:endParaRPr lang="en-US" u="sng"/>
              </a:p>
            </p:txBody>
          </p:sp>
          <p:sp>
            <p:nvSpPr>
              <p:cNvPr id="7335" name="Oval 180"/>
              <p:cNvSpPr>
                <a:spLocks noChangeArrowheads="1"/>
              </p:cNvSpPr>
              <p:nvPr/>
            </p:nvSpPr>
            <p:spPr bwMode="auto">
              <a:xfrm>
                <a:off x="4816" y="1837"/>
                <a:ext cx="137" cy="128"/>
              </a:xfrm>
              <a:prstGeom prst="ellipse">
                <a:avLst/>
              </a:prstGeom>
              <a:noFill/>
              <a:ln w="12700">
                <a:solidFill>
                  <a:schemeClr val="tx1"/>
                </a:solidFill>
                <a:round/>
                <a:headEnd/>
                <a:tailEnd/>
              </a:ln>
            </p:spPr>
            <p:txBody>
              <a:bodyPr wrap="none" anchor="ctr"/>
              <a:lstStyle/>
              <a:p>
                <a:endParaRPr lang="en-US" u="sng"/>
              </a:p>
            </p:txBody>
          </p:sp>
          <p:sp>
            <p:nvSpPr>
              <p:cNvPr id="7336" name="Rectangle 181"/>
              <p:cNvSpPr>
                <a:spLocks noChangeArrowheads="1"/>
              </p:cNvSpPr>
              <p:nvPr/>
            </p:nvSpPr>
            <p:spPr bwMode="auto">
              <a:xfrm>
                <a:off x="3024" y="768"/>
                <a:ext cx="1968" cy="1248"/>
              </a:xfrm>
              <a:prstGeom prst="rect">
                <a:avLst/>
              </a:prstGeom>
              <a:noFill/>
              <a:ln w="19050">
                <a:solidFill>
                  <a:schemeClr val="tx1"/>
                </a:solidFill>
                <a:miter lim="800000"/>
                <a:headEnd/>
                <a:tailEnd/>
              </a:ln>
            </p:spPr>
            <p:txBody>
              <a:bodyPr wrap="none" anchor="ctr"/>
              <a:lstStyle/>
              <a:p>
                <a:endParaRPr lang="en-US"/>
              </a:p>
            </p:txBody>
          </p:sp>
        </p:grpSp>
        <p:grpSp>
          <p:nvGrpSpPr>
            <p:cNvPr id="5" name="Group 648"/>
            <p:cNvGrpSpPr>
              <a:grpSpLocks/>
            </p:cNvGrpSpPr>
            <p:nvPr/>
          </p:nvGrpSpPr>
          <p:grpSpPr bwMode="auto">
            <a:xfrm>
              <a:off x="1885950" y="1866900"/>
              <a:ext cx="1104900" cy="2008188"/>
              <a:chOff x="1332" y="768"/>
              <a:chExt cx="696" cy="1265"/>
            </a:xfrm>
          </p:grpSpPr>
          <p:sp>
            <p:nvSpPr>
              <p:cNvPr id="7184" name="Line 59"/>
              <p:cNvSpPr>
                <a:spLocks noChangeShapeType="1"/>
              </p:cNvSpPr>
              <p:nvPr/>
            </p:nvSpPr>
            <p:spPr bwMode="auto">
              <a:xfrm flipH="1">
                <a:off x="1762" y="1246"/>
                <a:ext cx="30" cy="92"/>
              </a:xfrm>
              <a:prstGeom prst="line">
                <a:avLst/>
              </a:prstGeom>
              <a:noFill/>
              <a:ln w="38100">
                <a:solidFill>
                  <a:srgbClr val="66FF66"/>
                </a:solidFill>
                <a:round/>
                <a:headEnd/>
                <a:tailEnd/>
              </a:ln>
            </p:spPr>
            <p:txBody>
              <a:bodyPr/>
              <a:lstStyle/>
              <a:p>
                <a:endParaRPr lang="en-US"/>
              </a:p>
            </p:txBody>
          </p:sp>
          <p:sp>
            <p:nvSpPr>
              <p:cNvPr id="7185" name="Line 60"/>
              <p:cNvSpPr>
                <a:spLocks noChangeShapeType="1"/>
              </p:cNvSpPr>
              <p:nvPr/>
            </p:nvSpPr>
            <p:spPr bwMode="auto">
              <a:xfrm flipH="1">
                <a:off x="1920" y="1152"/>
                <a:ext cx="60" cy="62"/>
              </a:xfrm>
              <a:prstGeom prst="line">
                <a:avLst/>
              </a:prstGeom>
              <a:noFill/>
              <a:ln w="38100">
                <a:solidFill>
                  <a:srgbClr val="66FF66"/>
                </a:solidFill>
                <a:round/>
                <a:headEnd/>
                <a:tailEnd/>
              </a:ln>
            </p:spPr>
            <p:txBody>
              <a:bodyPr/>
              <a:lstStyle/>
              <a:p>
                <a:endParaRPr lang="en-US"/>
              </a:p>
            </p:txBody>
          </p:sp>
          <p:sp>
            <p:nvSpPr>
              <p:cNvPr id="7186" name="Line 61"/>
              <p:cNvSpPr>
                <a:spLocks noChangeShapeType="1"/>
              </p:cNvSpPr>
              <p:nvPr/>
            </p:nvSpPr>
            <p:spPr bwMode="auto">
              <a:xfrm rot="20400000" flipH="1">
                <a:off x="1953" y="1382"/>
                <a:ext cx="30" cy="92"/>
              </a:xfrm>
              <a:prstGeom prst="line">
                <a:avLst/>
              </a:prstGeom>
              <a:noFill/>
              <a:ln w="38100">
                <a:solidFill>
                  <a:srgbClr val="66FF66"/>
                </a:solidFill>
                <a:round/>
                <a:headEnd/>
                <a:tailEnd/>
              </a:ln>
            </p:spPr>
            <p:txBody>
              <a:bodyPr/>
              <a:lstStyle/>
              <a:p>
                <a:endParaRPr lang="en-US"/>
              </a:p>
            </p:txBody>
          </p:sp>
          <p:sp>
            <p:nvSpPr>
              <p:cNvPr id="7187" name="Line 62"/>
              <p:cNvSpPr>
                <a:spLocks noChangeShapeType="1"/>
              </p:cNvSpPr>
              <p:nvPr/>
            </p:nvSpPr>
            <p:spPr bwMode="auto">
              <a:xfrm>
                <a:off x="1663" y="1389"/>
                <a:ext cx="89" cy="62"/>
              </a:xfrm>
              <a:prstGeom prst="line">
                <a:avLst/>
              </a:prstGeom>
              <a:noFill/>
              <a:ln w="38100">
                <a:solidFill>
                  <a:srgbClr val="66FF66"/>
                </a:solidFill>
                <a:round/>
                <a:headEnd/>
                <a:tailEnd/>
              </a:ln>
            </p:spPr>
            <p:txBody>
              <a:bodyPr/>
              <a:lstStyle/>
              <a:p>
                <a:endParaRPr lang="en-US"/>
              </a:p>
            </p:txBody>
          </p:sp>
          <p:sp>
            <p:nvSpPr>
              <p:cNvPr id="7188" name="Line 63"/>
              <p:cNvSpPr>
                <a:spLocks noChangeShapeType="1"/>
              </p:cNvSpPr>
              <p:nvPr/>
            </p:nvSpPr>
            <p:spPr bwMode="auto">
              <a:xfrm rot="2700000" flipH="1">
                <a:off x="1767" y="1482"/>
                <a:ext cx="30" cy="93"/>
              </a:xfrm>
              <a:prstGeom prst="line">
                <a:avLst/>
              </a:prstGeom>
              <a:noFill/>
              <a:ln w="38100">
                <a:solidFill>
                  <a:srgbClr val="FF3300"/>
                </a:solidFill>
                <a:round/>
                <a:headEnd/>
                <a:tailEnd/>
              </a:ln>
            </p:spPr>
            <p:txBody>
              <a:bodyPr/>
              <a:lstStyle/>
              <a:p>
                <a:endParaRPr lang="en-US"/>
              </a:p>
            </p:txBody>
          </p:sp>
          <p:sp>
            <p:nvSpPr>
              <p:cNvPr id="7189" name="Line 64"/>
              <p:cNvSpPr>
                <a:spLocks noChangeShapeType="1"/>
              </p:cNvSpPr>
              <p:nvPr/>
            </p:nvSpPr>
            <p:spPr bwMode="auto">
              <a:xfrm rot="18600000" flipH="1">
                <a:off x="1631" y="1921"/>
                <a:ext cx="62" cy="59"/>
              </a:xfrm>
              <a:prstGeom prst="line">
                <a:avLst/>
              </a:prstGeom>
              <a:noFill/>
              <a:ln w="38100">
                <a:solidFill>
                  <a:srgbClr val="66FF66"/>
                </a:solidFill>
                <a:round/>
                <a:headEnd/>
                <a:tailEnd/>
              </a:ln>
            </p:spPr>
            <p:txBody>
              <a:bodyPr/>
              <a:lstStyle/>
              <a:p>
                <a:endParaRPr lang="en-US"/>
              </a:p>
            </p:txBody>
          </p:sp>
          <p:sp>
            <p:nvSpPr>
              <p:cNvPr id="7190" name="Line 65"/>
              <p:cNvSpPr>
                <a:spLocks noChangeShapeType="1"/>
              </p:cNvSpPr>
              <p:nvPr/>
            </p:nvSpPr>
            <p:spPr bwMode="auto">
              <a:xfrm rot="5400000" flipH="1">
                <a:off x="1905" y="1494"/>
                <a:ext cx="31" cy="89"/>
              </a:xfrm>
              <a:prstGeom prst="line">
                <a:avLst/>
              </a:prstGeom>
              <a:noFill/>
              <a:ln w="38100">
                <a:solidFill>
                  <a:srgbClr val="66FF66"/>
                </a:solidFill>
                <a:round/>
                <a:headEnd/>
                <a:tailEnd/>
              </a:ln>
            </p:spPr>
            <p:txBody>
              <a:bodyPr/>
              <a:lstStyle/>
              <a:p>
                <a:endParaRPr lang="en-US"/>
              </a:p>
            </p:txBody>
          </p:sp>
          <p:sp>
            <p:nvSpPr>
              <p:cNvPr id="7191" name="Line 66"/>
              <p:cNvSpPr>
                <a:spLocks noChangeShapeType="1"/>
              </p:cNvSpPr>
              <p:nvPr/>
            </p:nvSpPr>
            <p:spPr bwMode="auto">
              <a:xfrm rot="1800000">
                <a:off x="1603" y="1483"/>
                <a:ext cx="89" cy="61"/>
              </a:xfrm>
              <a:prstGeom prst="line">
                <a:avLst/>
              </a:prstGeom>
              <a:noFill/>
              <a:ln w="38100">
                <a:solidFill>
                  <a:srgbClr val="66FF66"/>
                </a:solidFill>
                <a:round/>
                <a:headEnd/>
                <a:tailEnd/>
              </a:ln>
            </p:spPr>
            <p:txBody>
              <a:bodyPr/>
              <a:lstStyle/>
              <a:p>
                <a:endParaRPr lang="en-US"/>
              </a:p>
            </p:txBody>
          </p:sp>
          <p:sp>
            <p:nvSpPr>
              <p:cNvPr id="7192" name="Line 67"/>
              <p:cNvSpPr>
                <a:spLocks noChangeShapeType="1"/>
              </p:cNvSpPr>
              <p:nvPr/>
            </p:nvSpPr>
            <p:spPr bwMode="auto">
              <a:xfrm rot="18000000" flipH="1">
                <a:off x="1757" y="1594"/>
                <a:ext cx="30" cy="90"/>
              </a:xfrm>
              <a:prstGeom prst="line">
                <a:avLst/>
              </a:prstGeom>
              <a:noFill/>
              <a:ln w="38100">
                <a:solidFill>
                  <a:srgbClr val="66FF66"/>
                </a:solidFill>
                <a:round/>
                <a:headEnd/>
                <a:tailEnd/>
              </a:ln>
            </p:spPr>
            <p:txBody>
              <a:bodyPr/>
              <a:lstStyle/>
              <a:p>
                <a:endParaRPr lang="en-US"/>
              </a:p>
            </p:txBody>
          </p:sp>
          <p:sp>
            <p:nvSpPr>
              <p:cNvPr id="7193" name="Line 68"/>
              <p:cNvSpPr>
                <a:spLocks noChangeShapeType="1"/>
              </p:cNvSpPr>
              <p:nvPr/>
            </p:nvSpPr>
            <p:spPr bwMode="auto">
              <a:xfrm flipH="1">
                <a:off x="1392" y="1228"/>
                <a:ext cx="59" cy="61"/>
              </a:xfrm>
              <a:prstGeom prst="line">
                <a:avLst/>
              </a:prstGeom>
              <a:noFill/>
              <a:ln w="38100">
                <a:solidFill>
                  <a:srgbClr val="66FF66"/>
                </a:solidFill>
                <a:round/>
                <a:headEnd/>
                <a:tailEnd/>
              </a:ln>
            </p:spPr>
            <p:txBody>
              <a:bodyPr/>
              <a:lstStyle/>
              <a:p>
                <a:endParaRPr lang="en-US"/>
              </a:p>
            </p:txBody>
          </p:sp>
          <p:sp>
            <p:nvSpPr>
              <p:cNvPr id="7194" name="Line 69"/>
              <p:cNvSpPr>
                <a:spLocks noChangeShapeType="1"/>
              </p:cNvSpPr>
              <p:nvPr/>
            </p:nvSpPr>
            <p:spPr bwMode="auto">
              <a:xfrm rot="3000000" flipH="1">
                <a:off x="1517" y="1229"/>
                <a:ext cx="31" cy="89"/>
              </a:xfrm>
              <a:prstGeom prst="line">
                <a:avLst/>
              </a:prstGeom>
              <a:noFill/>
              <a:ln w="38100">
                <a:solidFill>
                  <a:srgbClr val="66FF66"/>
                </a:solidFill>
                <a:round/>
                <a:headEnd/>
                <a:tailEnd/>
              </a:ln>
            </p:spPr>
            <p:txBody>
              <a:bodyPr/>
              <a:lstStyle/>
              <a:p>
                <a:endParaRPr lang="en-US"/>
              </a:p>
            </p:txBody>
          </p:sp>
          <p:sp>
            <p:nvSpPr>
              <p:cNvPr id="7195" name="Line 70"/>
              <p:cNvSpPr>
                <a:spLocks noChangeShapeType="1"/>
              </p:cNvSpPr>
              <p:nvPr/>
            </p:nvSpPr>
            <p:spPr bwMode="auto">
              <a:xfrm rot="-3600000">
                <a:off x="1736" y="1131"/>
                <a:ext cx="93" cy="60"/>
              </a:xfrm>
              <a:prstGeom prst="line">
                <a:avLst/>
              </a:prstGeom>
              <a:noFill/>
              <a:ln w="38100">
                <a:solidFill>
                  <a:srgbClr val="66FF66"/>
                </a:solidFill>
                <a:round/>
                <a:headEnd/>
                <a:tailEnd/>
              </a:ln>
            </p:spPr>
            <p:txBody>
              <a:bodyPr/>
              <a:lstStyle/>
              <a:p>
                <a:endParaRPr lang="en-US"/>
              </a:p>
            </p:txBody>
          </p:sp>
          <p:sp>
            <p:nvSpPr>
              <p:cNvPr id="7196" name="Line 71"/>
              <p:cNvSpPr>
                <a:spLocks noChangeShapeType="1"/>
              </p:cNvSpPr>
              <p:nvPr/>
            </p:nvSpPr>
            <p:spPr bwMode="auto">
              <a:xfrm flipH="1">
                <a:off x="1762" y="1813"/>
                <a:ext cx="30" cy="92"/>
              </a:xfrm>
              <a:prstGeom prst="line">
                <a:avLst/>
              </a:prstGeom>
              <a:noFill/>
              <a:ln w="38100">
                <a:solidFill>
                  <a:srgbClr val="66FF66"/>
                </a:solidFill>
                <a:round/>
                <a:headEnd/>
                <a:tailEnd/>
              </a:ln>
            </p:spPr>
            <p:txBody>
              <a:bodyPr/>
              <a:lstStyle/>
              <a:p>
                <a:endParaRPr lang="en-US"/>
              </a:p>
            </p:txBody>
          </p:sp>
          <p:sp>
            <p:nvSpPr>
              <p:cNvPr id="7197" name="Line 72"/>
              <p:cNvSpPr>
                <a:spLocks noChangeShapeType="1"/>
              </p:cNvSpPr>
              <p:nvPr/>
            </p:nvSpPr>
            <p:spPr bwMode="auto">
              <a:xfrm rot="19800000" flipH="1">
                <a:off x="1860" y="1632"/>
                <a:ext cx="60" cy="61"/>
              </a:xfrm>
              <a:prstGeom prst="line">
                <a:avLst/>
              </a:prstGeom>
              <a:noFill/>
              <a:ln w="38100">
                <a:solidFill>
                  <a:srgbClr val="66FF66"/>
                </a:solidFill>
                <a:round/>
                <a:headEnd/>
                <a:tailEnd/>
              </a:ln>
            </p:spPr>
            <p:txBody>
              <a:bodyPr/>
              <a:lstStyle/>
              <a:p>
                <a:endParaRPr lang="en-US"/>
              </a:p>
            </p:txBody>
          </p:sp>
          <p:sp>
            <p:nvSpPr>
              <p:cNvPr id="7198" name="Line 73"/>
              <p:cNvSpPr>
                <a:spLocks noChangeShapeType="1"/>
              </p:cNvSpPr>
              <p:nvPr/>
            </p:nvSpPr>
            <p:spPr bwMode="auto">
              <a:xfrm rot="3600000" flipH="1">
                <a:off x="1422" y="1109"/>
                <a:ext cx="30" cy="90"/>
              </a:xfrm>
              <a:prstGeom prst="line">
                <a:avLst/>
              </a:prstGeom>
              <a:noFill/>
              <a:ln w="38100">
                <a:solidFill>
                  <a:srgbClr val="66FF66"/>
                </a:solidFill>
                <a:round/>
                <a:headEnd/>
                <a:tailEnd/>
              </a:ln>
            </p:spPr>
            <p:txBody>
              <a:bodyPr/>
              <a:lstStyle/>
              <a:p>
                <a:endParaRPr lang="en-US"/>
              </a:p>
            </p:txBody>
          </p:sp>
          <p:sp>
            <p:nvSpPr>
              <p:cNvPr id="7199" name="Line 74"/>
              <p:cNvSpPr>
                <a:spLocks noChangeShapeType="1"/>
              </p:cNvSpPr>
              <p:nvPr/>
            </p:nvSpPr>
            <p:spPr bwMode="auto">
              <a:xfrm>
                <a:off x="1566" y="1790"/>
                <a:ext cx="89" cy="62"/>
              </a:xfrm>
              <a:prstGeom prst="line">
                <a:avLst/>
              </a:prstGeom>
              <a:noFill/>
              <a:ln w="38100">
                <a:solidFill>
                  <a:srgbClr val="66FF66"/>
                </a:solidFill>
                <a:round/>
                <a:headEnd/>
                <a:tailEnd/>
              </a:ln>
            </p:spPr>
            <p:txBody>
              <a:bodyPr/>
              <a:lstStyle/>
              <a:p>
                <a:endParaRPr lang="en-US"/>
              </a:p>
            </p:txBody>
          </p:sp>
          <p:sp>
            <p:nvSpPr>
              <p:cNvPr id="7200" name="Line 75"/>
              <p:cNvSpPr>
                <a:spLocks noChangeShapeType="1"/>
              </p:cNvSpPr>
              <p:nvPr/>
            </p:nvSpPr>
            <p:spPr bwMode="auto">
              <a:xfrm rot="20400000" flipH="1">
                <a:off x="1484" y="1362"/>
                <a:ext cx="30" cy="93"/>
              </a:xfrm>
              <a:prstGeom prst="line">
                <a:avLst/>
              </a:prstGeom>
              <a:noFill/>
              <a:ln w="38100">
                <a:solidFill>
                  <a:srgbClr val="66FF66"/>
                </a:solidFill>
                <a:round/>
                <a:headEnd/>
                <a:tailEnd/>
              </a:ln>
            </p:spPr>
            <p:txBody>
              <a:bodyPr/>
              <a:lstStyle/>
              <a:p>
                <a:endParaRPr lang="en-US"/>
              </a:p>
            </p:txBody>
          </p:sp>
          <p:sp>
            <p:nvSpPr>
              <p:cNvPr id="7201" name="Line 76"/>
              <p:cNvSpPr>
                <a:spLocks noChangeShapeType="1"/>
              </p:cNvSpPr>
              <p:nvPr/>
            </p:nvSpPr>
            <p:spPr bwMode="auto">
              <a:xfrm rot="5400000" flipH="1">
                <a:off x="1421" y="1472"/>
                <a:ext cx="31" cy="89"/>
              </a:xfrm>
              <a:prstGeom prst="line">
                <a:avLst/>
              </a:prstGeom>
              <a:noFill/>
              <a:ln w="38100">
                <a:solidFill>
                  <a:srgbClr val="66FF66"/>
                </a:solidFill>
                <a:round/>
                <a:headEnd/>
                <a:tailEnd/>
              </a:ln>
            </p:spPr>
            <p:txBody>
              <a:bodyPr/>
              <a:lstStyle/>
              <a:p>
                <a:endParaRPr lang="en-US"/>
              </a:p>
            </p:txBody>
          </p:sp>
          <p:sp>
            <p:nvSpPr>
              <p:cNvPr id="7202" name="Line 77"/>
              <p:cNvSpPr>
                <a:spLocks noChangeShapeType="1"/>
              </p:cNvSpPr>
              <p:nvPr/>
            </p:nvSpPr>
            <p:spPr bwMode="auto">
              <a:xfrm rot="3000000" flipH="1">
                <a:off x="1483" y="1565"/>
                <a:ext cx="31" cy="89"/>
              </a:xfrm>
              <a:prstGeom prst="line">
                <a:avLst/>
              </a:prstGeom>
              <a:noFill/>
              <a:ln w="38100">
                <a:solidFill>
                  <a:srgbClr val="66FF66"/>
                </a:solidFill>
                <a:round/>
                <a:headEnd/>
                <a:tailEnd/>
              </a:ln>
            </p:spPr>
            <p:txBody>
              <a:bodyPr/>
              <a:lstStyle/>
              <a:p>
                <a:endParaRPr lang="en-US"/>
              </a:p>
            </p:txBody>
          </p:sp>
          <p:sp>
            <p:nvSpPr>
              <p:cNvPr id="7203" name="Line 78"/>
              <p:cNvSpPr>
                <a:spLocks noChangeShapeType="1"/>
              </p:cNvSpPr>
              <p:nvPr/>
            </p:nvSpPr>
            <p:spPr bwMode="auto">
              <a:xfrm rot="3600000" flipH="1">
                <a:off x="1666" y="1715"/>
                <a:ext cx="31" cy="89"/>
              </a:xfrm>
              <a:prstGeom prst="line">
                <a:avLst/>
              </a:prstGeom>
              <a:noFill/>
              <a:ln w="38100">
                <a:solidFill>
                  <a:srgbClr val="66FF66"/>
                </a:solidFill>
                <a:round/>
                <a:headEnd/>
                <a:tailEnd/>
              </a:ln>
            </p:spPr>
            <p:txBody>
              <a:bodyPr/>
              <a:lstStyle/>
              <a:p>
                <a:endParaRPr lang="en-US"/>
              </a:p>
            </p:txBody>
          </p:sp>
          <p:sp>
            <p:nvSpPr>
              <p:cNvPr id="7204" name="Line 79"/>
              <p:cNvSpPr>
                <a:spLocks noChangeShapeType="1"/>
              </p:cNvSpPr>
              <p:nvPr/>
            </p:nvSpPr>
            <p:spPr bwMode="auto">
              <a:xfrm rot="2700000" flipH="1">
                <a:off x="1562" y="1628"/>
                <a:ext cx="30" cy="93"/>
              </a:xfrm>
              <a:prstGeom prst="line">
                <a:avLst/>
              </a:prstGeom>
              <a:noFill/>
              <a:ln w="38100">
                <a:solidFill>
                  <a:srgbClr val="FF3300"/>
                </a:solidFill>
                <a:round/>
                <a:headEnd/>
                <a:tailEnd/>
              </a:ln>
            </p:spPr>
            <p:txBody>
              <a:bodyPr/>
              <a:lstStyle/>
              <a:p>
                <a:endParaRPr lang="en-US"/>
              </a:p>
            </p:txBody>
          </p:sp>
          <p:sp>
            <p:nvSpPr>
              <p:cNvPr id="7205" name="Line 80"/>
              <p:cNvSpPr>
                <a:spLocks noChangeShapeType="1"/>
              </p:cNvSpPr>
              <p:nvPr/>
            </p:nvSpPr>
            <p:spPr bwMode="auto">
              <a:xfrm rot="18600000" flipH="1">
                <a:off x="1840" y="1390"/>
                <a:ext cx="62" cy="60"/>
              </a:xfrm>
              <a:prstGeom prst="line">
                <a:avLst/>
              </a:prstGeom>
              <a:noFill/>
              <a:ln w="38100">
                <a:solidFill>
                  <a:srgbClr val="66FF66"/>
                </a:solidFill>
                <a:round/>
                <a:headEnd/>
                <a:tailEnd/>
              </a:ln>
            </p:spPr>
            <p:txBody>
              <a:bodyPr/>
              <a:lstStyle/>
              <a:p>
                <a:endParaRPr lang="en-US"/>
              </a:p>
            </p:txBody>
          </p:sp>
          <p:sp>
            <p:nvSpPr>
              <p:cNvPr id="7206" name="Line 81"/>
              <p:cNvSpPr>
                <a:spLocks noChangeShapeType="1"/>
              </p:cNvSpPr>
              <p:nvPr/>
            </p:nvSpPr>
            <p:spPr bwMode="auto">
              <a:xfrm rot="5400000" flipH="1">
                <a:off x="1934" y="1217"/>
                <a:ext cx="31" cy="89"/>
              </a:xfrm>
              <a:prstGeom prst="line">
                <a:avLst/>
              </a:prstGeom>
              <a:noFill/>
              <a:ln w="38100">
                <a:solidFill>
                  <a:srgbClr val="66FF66"/>
                </a:solidFill>
                <a:round/>
                <a:headEnd/>
                <a:tailEnd/>
              </a:ln>
            </p:spPr>
            <p:txBody>
              <a:bodyPr/>
              <a:lstStyle/>
              <a:p>
                <a:endParaRPr lang="en-US"/>
              </a:p>
            </p:txBody>
          </p:sp>
          <p:sp>
            <p:nvSpPr>
              <p:cNvPr id="7207" name="Line 82"/>
              <p:cNvSpPr>
                <a:spLocks noChangeShapeType="1"/>
              </p:cNvSpPr>
              <p:nvPr/>
            </p:nvSpPr>
            <p:spPr bwMode="auto">
              <a:xfrm rot="1800000">
                <a:off x="1599" y="1162"/>
                <a:ext cx="90" cy="62"/>
              </a:xfrm>
              <a:prstGeom prst="line">
                <a:avLst/>
              </a:prstGeom>
              <a:noFill/>
              <a:ln w="38100">
                <a:solidFill>
                  <a:srgbClr val="66FF66"/>
                </a:solidFill>
                <a:round/>
                <a:headEnd/>
                <a:tailEnd/>
              </a:ln>
            </p:spPr>
            <p:txBody>
              <a:bodyPr/>
              <a:lstStyle/>
              <a:p>
                <a:endParaRPr lang="en-US"/>
              </a:p>
            </p:txBody>
          </p:sp>
          <p:sp>
            <p:nvSpPr>
              <p:cNvPr id="7208" name="Line 83"/>
              <p:cNvSpPr>
                <a:spLocks noChangeShapeType="1"/>
              </p:cNvSpPr>
              <p:nvPr/>
            </p:nvSpPr>
            <p:spPr bwMode="auto">
              <a:xfrm rot="5400000" flipH="1">
                <a:off x="1622" y="1276"/>
                <a:ext cx="31" cy="89"/>
              </a:xfrm>
              <a:prstGeom prst="line">
                <a:avLst/>
              </a:prstGeom>
              <a:noFill/>
              <a:ln w="38100">
                <a:solidFill>
                  <a:srgbClr val="66FF66"/>
                </a:solidFill>
                <a:round/>
                <a:headEnd/>
                <a:tailEnd/>
              </a:ln>
            </p:spPr>
            <p:txBody>
              <a:bodyPr/>
              <a:lstStyle/>
              <a:p>
                <a:endParaRPr lang="en-US"/>
              </a:p>
            </p:txBody>
          </p:sp>
          <p:grpSp>
            <p:nvGrpSpPr>
              <p:cNvPr id="6" name="Group 645"/>
              <p:cNvGrpSpPr>
                <a:grpSpLocks/>
              </p:cNvGrpSpPr>
              <p:nvPr/>
            </p:nvGrpSpPr>
            <p:grpSpPr bwMode="auto">
              <a:xfrm>
                <a:off x="1332" y="767"/>
                <a:ext cx="696" cy="1262"/>
                <a:chOff x="1272" y="768"/>
                <a:chExt cx="816" cy="1457"/>
              </a:xfrm>
            </p:grpSpPr>
            <p:sp>
              <p:nvSpPr>
                <p:cNvPr id="7210" name="Oval 532"/>
                <p:cNvSpPr>
                  <a:spLocks noChangeArrowheads="1"/>
                </p:cNvSpPr>
                <p:nvPr/>
              </p:nvSpPr>
              <p:spPr bwMode="auto">
                <a:xfrm>
                  <a:off x="1272" y="768"/>
                  <a:ext cx="816" cy="240"/>
                </a:xfrm>
                <a:prstGeom prst="ellipse">
                  <a:avLst/>
                </a:prstGeom>
                <a:noFill/>
                <a:ln w="19050" algn="ctr">
                  <a:solidFill>
                    <a:schemeClr val="tx1"/>
                  </a:solidFill>
                  <a:round/>
                  <a:headEnd/>
                  <a:tailEnd/>
                </a:ln>
              </p:spPr>
              <p:txBody>
                <a:bodyPr anchor="ctr">
                  <a:spAutoFit/>
                </a:bodyPr>
                <a:lstStyle/>
                <a:p>
                  <a:endParaRPr lang="en-US"/>
                </a:p>
              </p:txBody>
            </p:sp>
            <p:sp>
              <p:nvSpPr>
                <p:cNvPr id="7211" name="Line 533"/>
                <p:cNvSpPr>
                  <a:spLocks noChangeShapeType="1"/>
                </p:cNvSpPr>
                <p:nvPr/>
              </p:nvSpPr>
              <p:spPr bwMode="auto">
                <a:xfrm>
                  <a:off x="1272" y="888"/>
                  <a:ext cx="0" cy="672"/>
                </a:xfrm>
                <a:prstGeom prst="line">
                  <a:avLst/>
                </a:prstGeom>
                <a:noFill/>
                <a:ln w="19050">
                  <a:solidFill>
                    <a:schemeClr val="tx1"/>
                  </a:solidFill>
                  <a:round/>
                  <a:headEnd/>
                  <a:tailEnd/>
                </a:ln>
              </p:spPr>
              <p:txBody>
                <a:bodyPr wrap="none">
                  <a:spAutoFit/>
                </a:bodyPr>
                <a:lstStyle/>
                <a:p>
                  <a:endParaRPr lang="en-US"/>
                </a:p>
              </p:txBody>
            </p:sp>
            <p:sp>
              <p:nvSpPr>
                <p:cNvPr id="7212" name="Oval 534"/>
                <p:cNvSpPr>
                  <a:spLocks noChangeArrowheads="1"/>
                </p:cNvSpPr>
                <p:nvPr/>
              </p:nvSpPr>
              <p:spPr bwMode="auto">
                <a:xfrm>
                  <a:off x="1272" y="912"/>
                  <a:ext cx="816" cy="240"/>
                </a:xfrm>
                <a:prstGeom prst="ellipse">
                  <a:avLst/>
                </a:prstGeom>
                <a:noFill/>
                <a:ln w="9525" algn="ctr">
                  <a:solidFill>
                    <a:schemeClr val="tx1"/>
                  </a:solidFill>
                  <a:round/>
                  <a:headEnd/>
                  <a:tailEnd/>
                </a:ln>
              </p:spPr>
              <p:txBody>
                <a:bodyPr anchor="ctr">
                  <a:spAutoFit/>
                </a:bodyPr>
                <a:lstStyle/>
                <a:p>
                  <a:endParaRPr lang="en-US"/>
                </a:p>
              </p:txBody>
            </p:sp>
            <p:sp>
              <p:nvSpPr>
                <p:cNvPr id="7213" name="Line 535"/>
                <p:cNvSpPr>
                  <a:spLocks noChangeShapeType="1"/>
                </p:cNvSpPr>
                <p:nvPr/>
              </p:nvSpPr>
              <p:spPr bwMode="auto">
                <a:xfrm>
                  <a:off x="2088" y="885"/>
                  <a:ext cx="0" cy="672"/>
                </a:xfrm>
                <a:prstGeom prst="line">
                  <a:avLst/>
                </a:prstGeom>
                <a:noFill/>
                <a:ln w="19050">
                  <a:solidFill>
                    <a:schemeClr val="tx1"/>
                  </a:solidFill>
                  <a:round/>
                  <a:headEnd/>
                  <a:tailEnd/>
                </a:ln>
              </p:spPr>
              <p:txBody>
                <a:bodyPr wrap="none">
                  <a:spAutoFit/>
                </a:bodyPr>
                <a:lstStyle/>
                <a:p>
                  <a:endParaRPr lang="en-US"/>
                </a:p>
              </p:txBody>
            </p:sp>
            <p:sp>
              <p:nvSpPr>
                <p:cNvPr id="7214" name="Freeform 536"/>
                <p:cNvSpPr>
                  <a:spLocks/>
                </p:cNvSpPr>
                <p:nvPr/>
              </p:nvSpPr>
              <p:spPr bwMode="auto">
                <a:xfrm>
                  <a:off x="1272" y="1553"/>
                  <a:ext cx="816" cy="672"/>
                </a:xfrm>
                <a:custGeom>
                  <a:avLst/>
                  <a:gdLst>
                    <a:gd name="T0" fmla="*/ 0 w 864"/>
                    <a:gd name="T1" fmla="*/ 0 h 672"/>
                    <a:gd name="T2" fmla="*/ 42 w 864"/>
                    <a:gd name="T3" fmla="*/ 672 h 672"/>
                    <a:gd name="T4" fmla="*/ 84 w 864"/>
                    <a:gd name="T5" fmla="*/ 0 h 672"/>
                    <a:gd name="T6" fmla="*/ 0 60000 65536"/>
                    <a:gd name="T7" fmla="*/ 0 60000 65536"/>
                    <a:gd name="T8" fmla="*/ 0 60000 65536"/>
                    <a:gd name="T9" fmla="*/ 0 w 864"/>
                    <a:gd name="T10" fmla="*/ 0 h 672"/>
                    <a:gd name="T11" fmla="*/ 864 w 864"/>
                    <a:gd name="T12" fmla="*/ 672 h 672"/>
                  </a:gdLst>
                  <a:ahLst/>
                  <a:cxnLst>
                    <a:cxn ang="T6">
                      <a:pos x="T0" y="T1"/>
                    </a:cxn>
                    <a:cxn ang="T7">
                      <a:pos x="T2" y="T3"/>
                    </a:cxn>
                    <a:cxn ang="T8">
                      <a:pos x="T4" y="T5"/>
                    </a:cxn>
                  </a:cxnLst>
                  <a:rect l="T9" t="T10" r="T11" b="T12"/>
                  <a:pathLst>
                    <a:path w="864" h="672">
                      <a:moveTo>
                        <a:pt x="0" y="0"/>
                      </a:moveTo>
                      <a:cubicBezTo>
                        <a:pt x="144" y="336"/>
                        <a:pt x="288" y="672"/>
                        <a:pt x="432" y="672"/>
                      </a:cubicBezTo>
                      <a:cubicBezTo>
                        <a:pt x="576" y="672"/>
                        <a:pt x="720" y="336"/>
                        <a:pt x="864" y="0"/>
                      </a:cubicBezTo>
                    </a:path>
                  </a:pathLst>
                </a:custGeom>
                <a:noFill/>
                <a:ln w="19050">
                  <a:solidFill>
                    <a:schemeClr val="tx1"/>
                  </a:solidFill>
                  <a:round/>
                  <a:headEnd/>
                  <a:tailEnd/>
                </a:ln>
              </p:spPr>
              <p:txBody>
                <a:bodyPr>
                  <a:spAutoFit/>
                </a:bodyPr>
                <a:lstStyle/>
                <a:p>
                  <a:endParaRPr lang="en-US"/>
                </a:p>
              </p:txBody>
            </p:sp>
          </p:grpSp>
        </p:grpSp>
        <p:sp>
          <p:nvSpPr>
            <p:cNvPr id="7182" name="Line 651"/>
            <p:cNvSpPr>
              <a:spLocks noChangeShapeType="1"/>
            </p:cNvSpPr>
            <p:nvPr/>
          </p:nvSpPr>
          <p:spPr bwMode="auto">
            <a:xfrm flipH="1" flipV="1">
              <a:off x="1752600" y="3124200"/>
              <a:ext cx="395288" cy="44450"/>
            </a:xfrm>
            <a:prstGeom prst="line">
              <a:avLst/>
            </a:prstGeom>
            <a:noFill/>
            <a:ln w="57150">
              <a:solidFill>
                <a:schemeClr val="tx1"/>
              </a:solidFill>
              <a:round/>
              <a:headEnd type="triangle" w="med" len="med"/>
              <a:tailEnd/>
            </a:ln>
          </p:spPr>
          <p:txBody>
            <a:bodyPr wrap="none" anchor="ctr"/>
            <a:lstStyle/>
            <a:p>
              <a:endParaRPr lang="en-US"/>
            </a:p>
          </p:txBody>
        </p:sp>
        <p:sp>
          <p:nvSpPr>
            <p:cNvPr id="7183" name="Line 653"/>
            <p:cNvSpPr>
              <a:spLocks noChangeShapeType="1"/>
            </p:cNvSpPr>
            <p:nvPr/>
          </p:nvSpPr>
          <p:spPr bwMode="auto">
            <a:xfrm flipH="1">
              <a:off x="1790700" y="3343275"/>
              <a:ext cx="361950" cy="85725"/>
            </a:xfrm>
            <a:prstGeom prst="line">
              <a:avLst/>
            </a:prstGeom>
            <a:noFill/>
            <a:ln w="57150">
              <a:solidFill>
                <a:schemeClr val="tx1"/>
              </a:solidFill>
              <a:round/>
              <a:headEnd type="triangle" w="med" len="med"/>
              <a:tailEnd/>
            </a:ln>
          </p:spPr>
          <p:txBody>
            <a:bodyPr wrap="none" anchor="ctr"/>
            <a:lstStyle/>
            <a:p>
              <a:endParaRPr lang="en-US"/>
            </a:p>
          </p:txBody>
        </p:sp>
      </p:grpSp>
      <p:sp>
        <p:nvSpPr>
          <p:cNvPr id="7174" name="TextBox 166"/>
          <p:cNvSpPr txBox="1">
            <a:spLocks noChangeArrowheads="1"/>
          </p:cNvSpPr>
          <p:nvPr/>
        </p:nvSpPr>
        <p:spPr bwMode="auto">
          <a:xfrm>
            <a:off x="533400" y="2514600"/>
            <a:ext cx="1371600" cy="381000"/>
          </a:xfrm>
          <a:prstGeom prst="rect">
            <a:avLst/>
          </a:prstGeom>
          <a:noFill/>
          <a:ln w="9525">
            <a:noFill/>
            <a:miter lim="800000"/>
            <a:headEnd/>
            <a:tailEnd/>
          </a:ln>
        </p:spPr>
        <p:txBody>
          <a:bodyPr>
            <a:spAutoFit/>
          </a:bodyPr>
          <a:lstStyle/>
          <a:p>
            <a:r>
              <a:rPr lang="en-US">
                <a:solidFill>
                  <a:srgbClr val="00FF00"/>
                </a:solidFill>
              </a:rPr>
              <a:t>Wild type</a:t>
            </a:r>
          </a:p>
        </p:txBody>
      </p:sp>
      <p:sp>
        <p:nvSpPr>
          <p:cNvPr id="7175" name="TextBox 167"/>
          <p:cNvSpPr txBox="1">
            <a:spLocks noChangeArrowheads="1"/>
          </p:cNvSpPr>
          <p:nvPr/>
        </p:nvSpPr>
        <p:spPr bwMode="auto">
          <a:xfrm>
            <a:off x="793750" y="2835275"/>
            <a:ext cx="990600" cy="369888"/>
          </a:xfrm>
          <a:prstGeom prst="rect">
            <a:avLst/>
          </a:prstGeom>
          <a:noFill/>
          <a:ln w="9525">
            <a:noFill/>
            <a:miter lim="800000"/>
            <a:headEnd/>
            <a:tailEnd/>
          </a:ln>
        </p:spPr>
        <p:txBody>
          <a:bodyPr>
            <a:spAutoFit/>
          </a:bodyPr>
          <a:lstStyle/>
          <a:p>
            <a:r>
              <a:rPr lang="en-US">
                <a:solidFill>
                  <a:srgbClr val="FF0000"/>
                </a:solidFill>
              </a:rPr>
              <a:t>Mutant</a:t>
            </a:r>
          </a:p>
        </p:txBody>
      </p:sp>
      <p:graphicFrame>
        <p:nvGraphicFramePr>
          <p:cNvPr id="172" name="Chart 171"/>
          <p:cNvGraphicFramePr/>
          <p:nvPr/>
        </p:nvGraphicFramePr>
        <p:xfrm>
          <a:off x="838200" y="3962400"/>
          <a:ext cx="3810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67" name="Rectangle 166"/>
          <p:cNvSpPr/>
          <p:nvPr/>
        </p:nvSpPr>
        <p:spPr>
          <a:xfrm>
            <a:off x="533399" y="1504793"/>
            <a:ext cx="3733801" cy="535320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p:cNvSpPr/>
          <p:nvPr/>
        </p:nvSpPr>
        <p:spPr>
          <a:xfrm>
            <a:off x="1131886" y="6553200"/>
            <a:ext cx="2601913"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Arial" pitchFamily="34" charset="0"/>
                <a:cs typeface="Arial" pitchFamily="34" charset="0"/>
              </a:rPr>
              <a:t>Analog</a:t>
            </a:r>
            <a:endParaRPr lang="en-US" b="1" dirty="0">
              <a:solidFill>
                <a:schemeClr val="tx1"/>
              </a:solidFill>
              <a:latin typeface="Arial" pitchFamily="34" charset="0"/>
              <a:cs typeface="Arial" pitchFamily="34" charset="0"/>
            </a:endParaRPr>
          </a:p>
        </p:txBody>
      </p:sp>
      <p:sp>
        <p:nvSpPr>
          <p:cNvPr id="169" name="Rectangle 168"/>
          <p:cNvSpPr/>
          <p:nvPr/>
        </p:nvSpPr>
        <p:spPr>
          <a:xfrm>
            <a:off x="5296705" y="6527800"/>
            <a:ext cx="2601913"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Arial" pitchFamily="34" charset="0"/>
                <a:cs typeface="Arial" pitchFamily="34" charset="0"/>
              </a:rPr>
              <a:t>Digital</a:t>
            </a:r>
            <a:endParaRPr lang="en-US" b="1" dirty="0">
              <a:solidFill>
                <a:schemeClr val="tx1"/>
              </a:solidFill>
              <a:latin typeface="Arial" pitchFamily="34" charset="0"/>
              <a:cs typeface="Arial" pitchFamily="34" charset="0"/>
            </a:endParaRPr>
          </a:p>
        </p:txBody>
      </p:sp>
      <p:sp>
        <p:nvSpPr>
          <p:cNvPr id="170" name="Rectangle 169"/>
          <p:cNvSpPr/>
          <p:nvPr/>
        </p:nvSpPr>
        <p:spPr>
          <a:xfrm>
            <a:off x="4631530" y="1504792"/>
            <a:ext cx="3733801" cy="535320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5456546" y="1815306"/>
            <a:ext cx="1645136" cy="2670970"/>
            <a:chOff x="8571221" y="2590800"/>
            <a:chExt cx="1645136" cy="2670970"/>
          </a:xfrm>
        </p:grpSpPr>
        <p:cxnSp>
          <p:nvCxnSpPr>
            <p:cNvPr id="9" name="Straight Arrow Connector 8"/>
            <p:cNvCxnSpPr/>
            <p:nvPr/>
          </p:nvCxnSpPr>
          <p:spPr>
            <a:xfrm>
              <a:off x="9372600" y="2590800"/>
              <a:ext cx="304800" cy="37147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a:off x="8571221" y="2831306"/>
              <a:ext cx="304800" cy="37147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p:nvPr/>
          </p:nvCxnSpPr>
          <p:spPr>
            <a:xfrm>
              <a:off x="9438117" y="4890294"/>
              <a:ext cx="304800" cy="37147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p:nvPr/>
          </p:nvCxnSpPr>
          <p:spPr>
            <a:xfrm>
              <a:off x="9911557" y="4890294"/>
              <a:ext cx="304800" cy="37147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4681303" y="1401366"/>
            <a:ext cx="1287697" cy="3084910"/>
            <a:chOff x="10122459" y="2782888"/>
            <a:chExt cx="1287697" cy="3084910"/>
          </a:xfrm>
        </p:grpSpPr>
        <p:cxnSp>
          <p:nvCxnSpPr>
            <p:cNvPr id="180" name="Straight Arrow Connector 179"/>
            <p:cNvCxnSpPr/>
            <p:nvPr/>
          </p:nvCxnSpPr>
          <p:spPr>
            <a:xfrm>
              <a:off x="10122459" y="2782888"/>
              <a:ext cx="304800" cy="371476"/>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a:off x="10363585" y="3178139"/>
              <a:ext cx="304800" cy="371476"/>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a:off x="10401394" y="5496322"/>
              <a:ext cx="304800" cy="371476"/>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p:nvPr/>
          </p:nvCxnSpPr>
          <p:spPr>
            <a:xfrm>
              <a:off x="11105356" y="5496322"/>
              <a:ext cx="304800" cy="371476"/>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186" name="Rectangle 185"/>
          <p:cNvSpPr/>
          <p:nvPr/>
        </p:nvSpPr>
        <p:spPr>
          <a:xfrm>
            <a:off x="2142377" y="4016375"/>
            <a:ext cx="696073" cy="230822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p:cNvSpPr/>
          <p:nvPr/>
        </p:nvSpPr>
        <p:spPr>
          <a:xfrm flipH="1">
            <a:off x="1662857" y="1570603"/>
            <a:ext cx="1308941" cy="208699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1145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8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8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8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6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p:bldP spid="167" grpId="1" animBg="1"/>
      <p:bldP spid="170" grpId="0" animBg="1"/>
      <p:bldP spid="186" grpId="0" animBg="1"/>
      <p:bldP spid="186" grpId="1" animBg="1"/>
      <p:bldP spid="187" grpId="0" animBg="1"/>
      <p:bldP spid="187" grpId="1" animBg="1"/>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7" name="Picture 9"/>
          <p:cNvPicPr>
            <a:picLocks noChangeAspect="1" noChangeArrowheads="1"/>
          </p:cNvPicPr>
          <p:nvPr/>
        </p:nvPicPr>
        <p:blipFill>
          <a:blip r:embed="rId3" cstate="print"/>
          <a:srcRect t="26563" r="1250" b="4688"/>
          <a:stretch>
            <a:fillRect/>
          </a:stretch>
        </p:blipFill>
        <p:spPr bwMode="auto">
          <a:xfrm>
            <a:off x="228600" y="1447800"/>
            <a:ext cx="8511353" cy="5334000"/>
          </a:xfrm>
          <a:prstGeom prst="rect">
            <a:avLst/>
          </a:prstGeom>
          <a:noFill/>
          <a:ln w="9525">
            <a:noFill/>
            <a:miter lim="800000"/>
            <a:headEnd/>
            <a:tailEnd/>
          </a:ln>
        </p:spPr>
      </p:pic>
      <p:sp>
        <p:nvSpPr>
          <p:cNvPr id="6149" name="Text Box 11"/>
          <p:cNvSpPr txBox="1">
            <a:spLocks noChangeArrowheads="1"/>
          </p:cNvSpPr>
          <p:nvPr/>
        </p:nvSpPr>
        <p:spPr bwMode="auto">
          <a:xfrm>
            <a:off x="6227607" y="457200"/>
            <a:ext cx="1276311" cy="369332"/>
          </a:xfrm>
          <a:prstGeom prst="rect">
            <a:avLst/>
          </a:prstGeom>
          <a:noFill/>
          <a:ln w="9525" algn="ctr">
            <a:noFill/>
            <a:miter lim="800000"/>
            <a:headEnd/>
            <a:tailEnd/>
          </a:ln>
        </p:spPr>
        <p:txBody>
          <a:bodyPr wrap="none">
            <a:spAutoFit/>
          </a:bodyPr>
          <a:lstStyle/>
          <a:p>
            <a:pPr algn="ctr"/>
            <a:r>
              <a:rPr lang="en-US" b="0"/>
              <a:t>NGS-tumor</a:t>
            </a:r>
          </a:p>
        </p:txBody>
      </p:sp>
      <p:sp>
        <p:nvSpPr>
          <p:cNvPr id="15" name="Title 1"/>
          <p:cNvSpPr>
            <a:spLocks noGrp="1"/>
          </p:cNvSpPr>
          <p:nvPr>
            <p:ph type="title"/>
          </p:nvPr>
        </p:nvSpPr>
        <p:spPr>
          <a:xfrm>
            <a:off x="228600" y="0"/>
            <a:ext cx="8686800" cy="1295400"/>
          </a:xfrm>
        </p:spPr>
        <p:txBody>
          <a:bodyPr>
            <a:noAutofit/>
          </a:bodyPr>
          <a:lstStyle/>
          <a:p>
            <a:pPr>
              <a:defRPr/>
            </a:pPr>
            <a:r>
              <a:rPr lang="en-US" sz="4400" dirty="0" smtClean="0">
                <a:solidFill>
                  <a:srgbClr val="FFC000"/>
                </a:solidFill>
                <a:latin typeface="Arial" pitchFamily="34" charset="0"/>
                <a:cs typeface="Arial" pitchFamily="34" charset="0"/>
              </a:rPr>
              <a:t>Next Generation Sequencing </a:t>
            </a:r>
            <a:br>
              <a:rPr lang="en-US" sz="4400" dirty="0" smtClean="0">
                <a:solidFill>
                  <a:srgbClr val="FFC000"/>
                </a:solidFill>
                <a:latin typeface="Arial" pitchFamily="34" charset="0"/>
                <a:cs typeface="Arial" pitchFamily="34" charset="0"/>
              </a:rPr>
            </a:br>
            <a:r>
              <a:rPr lang="en-US" sz="4400" dirty="0" smtClean="0">
                <a:solidFill>
                  <a:srgbClr val="FFC000"/>
                </a:solidFill>
                <a:latin typeface="Arial" pitchFamily="34" charset="0"/>
                <a:cs typeface="Arial" pitchFamily="34" charset="0"/>
              </a:rPr>
              <a:t>is Inherently Digital</a:t>
            </a:r>
            <a:endParaRPr lang="en-US" sz="4400" dirty="0">
              <a:solidFill>
                <a:srgbClr val="FFC000"/>
              </a:solidFill>
              <a:latin typeface="Arial" pitchFamily="34" charset="0"/>
              <a:cs typeface="Arial" pitchFamily="34" charset="0"/>
            </a:endParaRPr>
          </a:p>
        </p:txBody>
      </p:sp>
      <p:pic>
        <p:nvPicPr>
          <p:cNvPr id="35842" name="Picture 2" descr="C:\Users\kkinzle1\Documents\PowerPoint\Lorne Cancer Conference 2013\Paps smear Stuff\Sequenc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1447800"/>
            <a:ext cx="1981200" cy="15321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JHU Blue Dome icon"/>
          <p:cNvPicPr>
            <a:picLocks noChangeAspect="1" noChangeArrowheads="1"/>
          </p:cNvPicPr>
          <p:nvPr/>
        </p:nvPicPr>
        <p:blipFill>
          <a:blip r:embed="rId5" cstate="print"/>
          <a:srcRect/>
          <a:stretch>
            <a:fillRect/>
          </a:stretch>
        </p:blipFill>
        <p:spPr bwMode="auto">
          <a:xfrm>
            <a:off x="8523288" y="6019800"/>
            <a:ext cx="620712" cy="838200"/>
          </a:xfrm>
          <a:prstGeom prst="rect">
            <a:avLst/>
          </a:prstGeom>
          <a:noFill/>
          <a:ln w="9525">
            <a:noFill/>
            <a:miter lim="800000"/>
            <a:headEnd/>
            <a:tailEnd/>
          </a:ln>
        </p:spPr>
      </p:pic>
      <p:sp>
        <p:nvSpPr>
          <p:cNvPr id="7" name="Rectangle 6"/>
          <p:cNvSpPr/>
          <p:nvPr/>
        </p:nvSpPr>
        <p:spPr>
          <a:xfrm>
            <a:off x="1143000" y="1752600"/>
            <a:ext cx="5334000" cy="152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096000" y="1600200"/>
            <a:ext cx="152400" cy="5257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124200" y="1828800"/>
            <a:ext cx="152400" cy="261610"/>
          </a:xfrm>
          <a:prstGeom prst="rect">
            <a:avLst/>
          </a:prstGeom>
          <a:solidFill>
            <a:schemeClr val="bg1"/>
          </a:solidFill>
          <a:ln w="22225" cmpd="sng">
            <a:solidFill>
              <a:srgbClr val="FF0000"/>
            </a:solidFill>
          </a:ln>
        </p:spPr>
        <p:txBody>
          <a:bodyPr wrap="square" rtlCol="0">
            <a:spAutoFit/>
          </a:bodyPr>
          <a:lstStyle/>
          <a:p>
            <a:pPr algn="ctr"/>
            <a:r>
              <a:rPr lang="en-US" sz="1100" b="1" u="sng" dirty="0" smtClean="0">
                <a:solidFill>
                  <a:srgbClr val="FF0000"/>
                </a:solidFill>
                <a:latin typeface="Courier New" pitchFamily="49" charset="0"/>
                <a:cs typeface="Courier New" pitchFamily="49" charset="0"/>
              </a:rPr>
              <a:t>G</a:t>
            </a:r>
            <a:endParaRPr lang="en-US" sz="1100" b="1" u="sng" dirty="0">
              <a:solidFill>
                <a:srgbClr val="FF0000"/>
              </a:solidFill>
              <a:latin typeface="Courier New" pitchFamily="49" charset="0"/>
              <a:cs typeface="Courier New" pitchFamily="49" charset="0"/>
            </a:endParaRPr>
          </a:p>
        </p:txBody>
      </p:sp>
    </p:spTree>
    <p:extLst>
      <p:ext uri="{BB962C8B-B14F-4D97-AF65-F5344CB8AC3E}">
        <p14:creationId xmlns:p14="http://schemas.microsoft.com/office/powerpoint/2010/main" val="15662905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3106080" y="1735766"/>
            <a:ext cx="2936160" cy="4893634"/>
          </a:xfrm>
          <a:prstGeom prst="rect">
            <a:avLst/>
          </a:prstGeom>
          <a:noFill/>
          <a:ln w="9525">
            <a:noFill/>
            <a:round/>
            <a:headEnd/>
            <a:tailEnd/>
          </a:ln>
          <a:effectLst/>
        </p:spPr>
      </p:pic>
      <p:sp>
        <p:nvSpPr>
          <p:cNvPr id="7" name="Title 6"/>
          <p:cNvSpPr>
            <a:spLocks noGrp="1"/>
          </p:cNvSpPr>
          <p:nvPr>
            <p:ph type="title"/>
          </p:nvPr>
        </p:nvSpPr>
        <p:spPr/>
        <p:txBody>
          <a:bodyPr>
            <a:normAutofit fontScale="90000"/>
          </a:bodyPr>
          <a:lstStyle/>
          <a:p>
            <a:r>
              <a:rPr lang="en-US" dirty="0" smtClean="0">
                <a:latin typeface="Arial" pitchFamily="34" charset="0"/>
                <a:cs typeface="Arial" pitchFamily="34" charset="0"/>
              </a:rPr>
              <a:t>Essential elements of Safe-</a:t>
            </a:r>
            <a:r>
              <a:rPr lang="en-US" dirty="0" err="1" smtClean="0">
                <a:latin typeface="Arial" pitchFamily="34" charset="0"/>
                <a:cs typeface="Arial" pitchFamily="34" charset="0"/>
              </a:rPr>
              <a:t>SeqS</a:t>
            </a:r>
            <a:endParaRPr lang="en-US" dirty="0">
              <a:latin typeface="Arial" pitchFamily="34" charset="0"/>
              <a:cs typeface="Arial" pitchFamily="34" charset="0"/>
            </a:endParaRPr>
          </a:p>
        </p:txBody>
      </p:sp>
      <p:pic>
        <p:nvPicPr>
          <p:cNvPr id="9" name="Picture 6" descr="Ludwig Center at Johns Hopkins.JPG"/>
          <p:cNvPicPr>
            <a:picLocks noChangeAspect="1"/>
          </p:cNvPicPr>
          <p:nvPr/>
        </p:nvPicPr>
        <p:blipFill>
          <a:blip r:embed="rId4" cstate="print"/>
          <a:srcRect l="36096" t="22726" r="39293" b="55244"/>
          <a:stretch>
            <a:fillRect/>
          </a:stretch>
        </p:blipFill>
        <p:spPr bwMode="auto">
          <a:xfrm>
            <a:off x="0" y="6218238"/>
            <a:ext cx="1981200" cy="639762"/>
          </a:xfrm>
          <a:prstGeom prst="rect">
            <a:avLst/>
          </a:prstGeom>
          <a:noFill/>
          <a:ln w="9525">
            <a:noFill/>
            <a:miter lim="800000"/>
            <a:headEnd/>
            <a:tailEnd/>
          </a:ln>
        </p:spPr>
      </p:pic>
      <p:sp>
        <p:nvSpPr>
          <p:cNvPr id="10" name="Text Box 4"/>
          <p:cNvSpPr txBox="1">
            <a:spLocks noChangeArrowheads="1"/>
          </p:cNvSpPr>
          <p:nvPr/>
        </p:nvSpPr>
        <p:spPr bwMode="auto">
          <a:xfrm>
            <a:off x="4876800" y="6549936"/>
            <a:ext cx="4191000" cy="308064"/>
          </a:xfrm>
          <a:prstGeom prst="rect">
            <a:avLst/>
          </a:prstGeom>
          <a:noFill/>
          <a:ln w="9525">
            <a:noFill/>
            <a:round/>
            <a:headEnd/>
            <a:tailEnd/>
          </a:ln>
          <a:effectLst/>
        </p:spPr>
        <p:txBody>
          <a:bodyPr lIns="0" tIns="0" rIns="0" bIns="0"/>
          <a:lstStyle/>
          <a:p>
            <a:pPr algn="r">
              <a:tabLst>
                <a:tab pos="656650" algn="l"/>
                <a:tab pos="1313299" algn="l"/>
                <a:tab pos="1969949" algn="l"/>
                <a:tab pos="2626599" algn="l"/>
                <a:tab pos="3283248" algn="l"/>
              </a:tabLst>
            </a:pPr>
            <a:r>
              <a:rPr lang="en-GB" sz="2000" b="1" dirty="0" err="1">
                <a:solidFill>
                  <a:srgbClr val="000000"/>
                </a:solidFill>
                <a:latin typeface="Arial" charset="0"/>
                <a:ea typeface="msgothic" charset="0"/>
                <a:cs typeface="msgothic" charset="0"/>
              </a:rPr>
              <a:t>Kinde</a:t>
            </a:r>
            <a:r>
              <a:rPr lang="en-GB" sz="2000" b="1" dirty="0">
                <a:solidFill>
                  <a:srgbClr val="000000"/>
                </a:solidFill>
                <a:latin typeface="Arial" charset="0"/>
                <a:ea typeface="msgothic" charset="0"/>
                <a:cs typeface="msgothic" charset="0"/>
              </a:rPr>
              <a:t> </a:t>
            </a:r>
            <a:r>
              <a:rPr lang="en-GB" sz="2000" b="1" dirty="0" smtClean="0">
                <a:solidFill>
                  <a:srgbClr val="000000"/>
                </a:solidFill>
                <a:latin typeface="Arial" charset="0"/>
                <a:ea typeface="msgothic" charset="0"/>
                <a:cs typeface="msgothic" charset="0"/>
              </a:rPr>
              <a:t>et </a:t>
            </a:r>
            <a:r>
              <a:rPr lang="en-GB" sz="2000" b="1" dirty="0">
                <a:solidFill>
                  <a:srgbClr val="000000"/>
                </a:solidFill>
                <a:latin typeface="Arial" charset="0"/>
                <a:ea typeface="msgothic" charset="0"/>
                <a:cs typeface="msgothic" charset="0"/>
              </a:rPr>
              <a:t>al. PNAS 108:9530 2011</a:t>
            </a:r>
          </a:p>
        </p:txBody>
      </p:sp>
      <p:grpSp>
        <p:nvGrpSpPr>
          <p:cNvPr id="2" name="Group 1"/>
          <p:cNvGrpSpPr/>
          <p:nvPr/>
        </p:nvGrpSpPr>
        <p:grpSpPr>
          <a:xfrm>
            <a:off x="152400" y="2514600"/>
            <a:ext cx="4800600" cy="1143000"/>
            <a:chOff x="152400" y="2514600"/>
            <a:chExt cx="4800600" cy="1143000"/>
          </a:xfrm>
        </p:grpSpPr>
        <p:sp>
          <p:nvSpPr>
            <p:cNvPr id="13" name="Rectangle 12"/>
            <p:cNvSpPr/>
            <p:nvPr/>
          </p:nvSpPr>
          <p:spPr>
            <a:xfrm>
              <a:off x="152400" y="2514600"/>
              <a:ext cx="25908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pitchFamily="34" charset="0"/>
                  <a:cs typeface="Arial" pitchFamily="34" charset="0"/>
                </a:rPr>
                <a:t>Tag starting molecules with endogenous or exogenous unique identifiers (UIDs)</a:t>
              </a:r>
              <a:endParaRPr lang="en-US" dirty="0">
                <a:solidFill>
                  <a:schemeClr val="tx1"/>
                </a:solidFill>
                <a:latin typeface="Arial" pitchFamily="34" charset="0"/>
                <a:cs typeface="Arial" pitchFamily="34" charset="0"/>
              </a:endParaRPr>
            </a:p>
          </p:txBody>
        </p:sp>
        <p:cxnSp>
          <p:nvCxnSpPr>
            <p:cNvPr id="14" name="Straight Arrow Connector 13"/>
            <p:cNvCxnSpPr>
              <a:stCxn id="13" idx="3"/>
            </p:cNvCxnSpPr>
            <p:nvPr/>
          </p:nvCxnSpPr>
          <p:spPr>
            <a:xfrm flipV="1">
              <a:off x="2743200" y="2590800"/>
              <a:ext cx="381000" cy="4953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3" idx="3"/>
            </p:cNvCxnSpPr>
            <p:nvPr/>
          </p:nvCxnSpPr>
          <p:spPr>
            <a:xfrm flipV="1">
              <a:off x="2743200" y="2590800"/>
              <a:ext cx="2209800" cy="4953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5181600" y="1676400"/>
            <a:ext cx="2743200" cy="2286000"/>
            <a:chOff x="5181600" y="1676400"/>
            <a:chExt cx="2743200" cy="2286000"/>
          </a:xfrm>
        </p:grpSpPr>
        <p:sp>
          <p:nvSpPr>
            <p:cNvPr id="16" name="Rectangle 15"/>
            <p:cNvSpPr/>
            <p:nvPr/>
          </p:nvSpPr>
          <p:spPr>
            <a:xfrm>
              <a:off x="5181600" y="1676400"/>
              <a:ext cx="6096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096000" y="2743200"/>
              <a:ext cx="1828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Arial" pitchFamily="34" charset="0"/>
                  <a:cs typeface="Arial" pitchFamily="34" charset="0"/>
                </a:rPr>
                <a:t>Legitimate</a:t>
              </a:r>
            </a:p>
            <a:p>
              <a:pPr algn="ctr"/>
              <a:r>
                <a:rPr lang="en-US" b="1" dirty="0" smtClean="0">
                  <a:solidFill>
                    <a:schemeClr val="tx1"/>
                  </a:solidFill>
                  <a:latin typeface="Arial" pitchFamily="34" charset="0"/>
                  <a:cs typeface="Arial" pitchFamily="34" charset="0"/>
                </a:rPr>
                <a:t>Change</a:t>
              </a:r>
              <a:endParaRPr lang="en-US" b="1" dirty="0">
                <a:solidFill>
                  <a:schemeClr val="tx1"/>
                </a:solidFill>
                <a:latin typeface="Arial" pitchFamily="34" charset="0"/>
                <a:cs typeface="Arial" pitchFamily="34" charset="0"/>
              </a:endParaRPr>
            </a:p>
          </p:txBody>
        </p:sp>
      </p:grpSp>
      <p:grpSp>
        <p:nvGrpSpPr>
          <p:cNvPr id="4" name="Group 3"/>
          <p:cNvGrpSpPr/>
          <p:nvPr/>
        </p:nvGrpSpPr>
        <p:grpSpPr>
          <a:xfrm>
            <a:off x="609600" y="2438400"/>
            <a:ext cx="3124200" cy="1550540"/>
            <a:chOff x="609600" y="2438400"/>
            <a:chExt cx="3124200" cy="1550540"/>
          </a:xfrm>
        </p:grpSpPr>
        <p:sp>
          <p:nvSpPr>
            <p:cNvPr id="20" name="TextBox 19"/>
            <p:cNvSpPr txBox="1"/>
            <p:nvPr/>
          </p:nvSpPr>
          <p:spPr>
            <a:xfrm>
              <a:off x="3342526" y="3527275"/>
              <a:ext cx="381000" cy="461665"/>
            </a:xfrm>
            <a:prstGeom prst="rect">
              <a:avLst/>
            </a:prstGeom>
            <a:noFill/>
          </p:spPr>
          <p:txBody>
            <a:bodyPr wrap="square" rtlCol="0">
              <a:spAutoFit/>
            </a:bodyPr>
            <a:lstStyle/>
            <a:p>
              <a:r>
                <a:rPr lang="en-US" sz="2400" b="1" dirty="0" smtClean="0">
                  <a:solidFill>
                    <a:srgbClr val="0070C0"/>
                  </a:solidFill>
                </a:rPr>
                <a:t>*</a:t>
              </a:r>
              <a:endParaRPr lang="en-US" sz="2400" b="1" dirty="0">
                <a:solidFill>
                  <a:srgbClr val="0070C0"/>
                </a:solidFill>
              </a:endParaRPr>
            </a:p>
          </p:txBody>
        </p:sp>
        <p:sp>
          <p:nvSpPr>
            <p:cNvPr id="21" name="Rectangle 20"/>
            <p:cNvSpPr/>
            <p:nvPr/>
          </p:nvSpPr>
          <p:spPr>
            <a:xfrm>
              <a:off x="3352800" y="2438400"/>
              <a:ext cx="381000" cy="1524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09600" y="2743200"/>
              <a:ext cx="21336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Arial" pitchFamily="34" charset="0"/>
                  <a:cs typeface="Arial" pitchFamily="34" charset="0"/>
                </a:rPr>
                <a:t>Sequencing or Replication Error</a:t>
              </a:r>
              <a:endParaRPr lang="en-US" b="1" dirty="0">
                <a:solidFill>
                  <a:schemeClr val="tx1"/>
                </a:solidFill>
                <a:latin typeface="Arial" pitchFamily="34" charset="0"/>
                <a:cs typeface="Arial" pitchFamily="34" charset="0"/>
              </a:endParaRPr>
            </a:p>
          </p:txBody>
        </p:sp>
      </p:grpSp>
      <p:sp>
        <p:nvSpPr>
          <p:cNvPr id="23" name="Rectangle 22"/>
          <p:cNvSpPr/>
          <p:nvPr/>
        </p:nvSpPr>
        <p:spPr>
          <a:xfrm>
            <a:off x="6096000" y="4495800"/>
            <a:ext cx="23622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itchFamily="34" charset="0"/>
                <a:cs typeface="Arial" pitchFamily="34" charset="0"/>
              </a:rPr>
              <a:t>This strategy can </a:t>
            </a:r>
            <a:r>
              <a:rPr lang="en-US" b="1" dirty="0" err="1">
                <a:solidFill>
                  <a:schemeClr val="tx1"/>
                </a:solidFill>
                <a:latin typeface="Arial" pitchFamily="34" charset="0"/>
                <a:cs typeface="Arial" pitchFamily="34" charset="0"/>
              </a:rPr>
              <a:t>decrese</a:t>
            </a:r>
            <a:r>
              <a:rPr lang="en-US" b="1" dirty="0">
                <a:solidFill>
                  <a:schemeClr val="tx1"/>
                </a:solidFill>
                <a:latin typeface="Arial" pitchFamily="34" charset="0"/>
                <a:cs typeface="Arial" pitchFamily="34" charset="0"/>
              </a:rPr>
              <a:t> error rates by &gt;70-fold. </a:t>
            </a:r>
          </a:p>
        </p:txBody>
      </p:sp>
    </p:spTree>
    <p:extLst>
      <p:ext uri="{BB962C8B-B14F-4D97-AF65-F5344CB8AC3E}">
        <p14:creationId xmlns:p14="http://schemas.microsoft.com/office/powerpoint/2010/main" val="2576826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9144000" cy="1252728"/>
          </a:xfrm>
        </p:spPr>
        <p:txBody>
          <a:bodyPr>
            <a:normAutofit/>
          </a:bodyPr>
          <a:lstStyle/>
          <a:p>
            <a:pPr algn="ctr"/>
            <a:r>
              <a:rPr lang="en-US" sz="4000" dirty="0" smtClean="0">
                <a:latin typeface="Arial" pitchFamily="34" charset="0"/>
                <a:cs typeface="Arial" pitchFamily="34" charset="0"/>
              </a:rPr>
              <a:t>Survey of </a:t>
            </a:r>
            <a:r>
              <a:rPr lang="en-US" sz="4000" dirty="0" err="1" smtClean="0">
                <a:latin typeface="Arial" pitchFamily="34" charset="0"/>
                <a:cs typeface="Arial" pitchFamily="34" charset="0"/>
              </a:rPr>
              <a:t>ctDNA</a:t>
            </a:r>
            <a:r>
              <a:rPr lang="en-US" sz="4000" dirty="0" smtClean="0">
                <a:latin typeface="Arial" pitchFamily="34" charset="0"/>
                <a:cs typeface="Arial" pitchFamily="34" charset="0"/>
              </a:rPr>
              <a:t> in Human Cancer</a:t>
            </a:r>
            <a:br>
              <a:rPr lang="en-US" sz="4000" dirty="0" smtClean="0">
                <a:latin typeface="Arial" pitchFamily="34" charset="0"/>
                <a:cs typeface="Arial" pitchFamily="34" charset="0"/>
              </a:rPr>
            </a:br>
            <a:r>
              <a:rPr lang="en-US" sz="2800" dirty="0" smtClean="0">
                <a:latin typeface="Arial" pitchFamily="34" charset="0"/>
                <a:cs typeface="Arial" pitchFamily="34" charset="0"/>
              </a:rPr>
              <a:t>(N= 640 Patients)</a:t>
            </a:r>
            <a:endParaRPr lang="en-US" sz="4000" dirty="0">
              <a:latin typeface="Arial" pitchFamily="34" charset="0"/>
              <a:cs typeface="Arial" pitchFamily="34" charset="0"/>
            </a:endParaRPr>
          </a:p>
        </p:txBody>
      </p:sp>
      <p:pic>
        <p:nvPicPr>
          <p:cNvPr id="73730" name="Picture 2"/>
          <p:cNvPicPr>
            <a:picLocks noGrp="1" noChangeAspect="1" noChangeArrowheads="1"/>
          </p:cNvPicPr>
          <p:nvPr>
            <p:ph idx="1"/>
          </p:nvPr>
        </p:nvPicPr>
        <p:blipFill rotWithShape="1">
          <a:blip r:embed="rId3" cstate="print"/>
          <a:srcRect l="1" t="33085" r="36066"/>
          <a:stretch/>
        </p:blipFill>
        <p:spPr bwMode="auto">
          <a:xfrm>
            <a:off x="2819400" y="1470826"/>
            <a:ext cx="6212107" cy="4868949"/>
          </a:xfrm>
          <a:prstGeom prst="rect">
            <a:avLst/>
          </a:prstGeom>
          <a:noFill/>
          <a:ln w="9525">
            <a:noFill/>
            <a:miter lim="800000"/>
            <a:headEnd/>
            <a:tailEnd/>
          </a:ln>
        </p:spPr>
      </p:pic>
      <p:sp>
        <p:nvSpPr>
          <p:cNvPr id="6" name="Rectangle 5"/>
          <p:cNvSpPr>
            <a:spLocks noChangeArrowheads="1"/>
          </p:cNvSpPr>
          <p:nvPr/>
        </p:nvSpPr>
        <p:spPr bwMode="auto">
          <a:xfrm>
            <a:off x="303138" y="5462917"/>
            <a:ext cx="1788803" cy="353593"/>
          </a:xfrm>
          <a:prstGeom prst="rect">
            <a:avLst/>
          </a:prstGeom>
          <a:noFill/>
          <a:ln w="9525" algn="ctr">
            <a:noFill/>
            <a:miter lim="800000"/>
            <a:headEnd/>
            <a:tailEnd/>
          </a:ln>
          <a:effectLst/>
        </p:spPr>
        <p:txBody>
          <a:bodyPr/>
          <a:lstStyle/>
          <a:p>
            <a:pPr marL="609600" indent="-609600" algn="ctr">
              <a:lnSpc>
                <a:spcPct val="70000"/>
              </a:lnSpc>
              <a:spcBef>
                <a:spcPct val="0"/>
              </a:spcBef>
            </a:pPr>
            <a:r>
              <a:rPr lang="en-US" sz="2000" dirty="0" err="1" smtClean="0">
                <a:latin typeface="Arial" pitchFamily="34" charset="0"/>
              </a:rPr>
              <a:t>Chetan</a:t>
            </a:r>
            <a:endParaRPr lang="en-US" sz="2000" dirty="0" smtClean="0">
              <a:latin typeface="Arial" pitchFamily="34" charset="0"/>
            </a:endParaRPr>
          </a:p>
          <a:p>
            <a:pPr marL="609600" indent="-609600" algn="ctr">
              <a:lnSpc>
                <a:spcPct val="70000"/>
              </a:lnSpc>
              <a:spcBef>
                <a:spcPct val="0"/>
              </a:spcBef>
            </a:pPr>
            <a:r>
              <a:rPr lang="en-US" sz="2000" dirty="0" err="1" smtClean="0">
                <a:latin typeface="Arial" pitchFamily="34" charset="0"/>
              </a:rPr>
              <a:t>Bettegowda</a:t>
            </a:r>
            <a:endParaRPr lang="en-US" sz="2000" dirty="0">
              <a:latin typeface="Arial" pitchFamily="34" charset="0"/>
            </a:endParaRPr>
          </a:p>
        </p:txBody>
      </p:sp>
      <p:sp>
        <p:nvSpPr>
          <p:cNvPr id="23" name="Rectangle 22"/>
          <p:cNvSpPr/>
          <p:nvPr/>
        </p:nvSpPr>
        <p:spPr>
          <a:xfrm>
            <a:off x="265038" y="6096914"/>
            <a:ext cx="4459362" cy="584775"/>
          </a:xfrm>
          <a:prstGeom prst="rect">
            <a:avLst/>
          </a:prstGeom>
        </p:spPr>
        <p:txBody>
          <a:bodyPr wrap="none">
            <a:spAutoFit/>
          </a:bodyPr>
          <a:lstStyle/>
          <a:p>
            <a:r>
              <a:rPr lang="en-US" sz="1600" b="1" i="1" u="sng" dirty="0" err="1" smtClean="0">
                <a:latin typeface="Arial" pitchFamily="34" charset="0"/>
              </a:rPr>
              <a:t>Bettegowda</a:t>
            </a:r>
            <a:r>
              <a:rPr lang="en-US" sz="1600" b="1" i="1" u="sng" dirty="0" smtClean="0">
                <a:latin typeface="Arial" pitchFamily="34" charset="0"/>
              </a:rPr>
              <a:t> et al.</a:t>
            </a:r>
          </a:p>
          <a:p>
            <a:r>
              <a:rPr lang="en-US" sz="1600" b="1" i="1" u="sng" dirty="0" err="1" smtClean="0">
                <a:latin typeface="Arial" pitchFamily="34" charset="0"/>
              </a:rPr>
              <a:t>Sci</a:t>
            </a:r>
            <a:r>
              <a:rPr lang="en-US" sz="1600" b="1" i="1" u="sng" dirty="0" smtClean="0">
                <a:latin typeface="Arial" pitchFamily="34" charset="0"/>
              </a:rPr>
              <a:t> </a:t>
            </a:r>
            <a:r>
              <a:rPr lang="en-US" sz="1600" b="1" i="1" u="sng" dirty="0" err="1" smtClean="0">
                <a:latin typeface="Arial" pitchFamily="34" charset="0"/>
              </a:rPr>
              <a:t>Transl</a:t>
            </a:r>
            <a:r>
              <a:rPr lang="en-US" sz="1600" b="1" i="1" u="sng" dirty="0" smtClean="0">
                <a:latin typeface="Arial" pitchFamily="34" charset="0"/>
              </a:rPr>
              <a:t> Med. 2014 Feb 19;6(224):224ra24.</a:t>
            </a:r>
            <a:endParaRPr lang="en-US" sz="1600" b="1" i="1" u="sng" dirty="0">
              <a:latin typeface="Arial" pitchFamily="34" charset="0"/>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138" y="3200400"/>
            <a:ext cx="1788803" cy="2262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5638767"/>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1"/>
          <p:cNvSpPr>
            <a:spLocks noGrp="1"/>
          </p:cNvSpPr>
          <p:nvPr>
            <p:ph type="title"/>
          </p:nvPr>
        </p:nvSpPr>
        <p:spPr>
          <a:xfrm>
            <a:off x="152400" y="155448"/>
            <a:ext cx="8763000" cy="1252728"/>
          </a:xfrm>
        </p:spPr>
        <p:txBody>
          <a:bodyPr>
            <a:noAutofit/>
          </a:bodyPr>
          <a:lstStyle/>
          <a:p>
            <a:r>
              <a:rPr lang="en-US" sz="4100" dirty="0" err="1"/>
              <a:t>ctDNA</a:t>
            </a:r>
            <a:r>
              <a:rPr lang="en-US" sz="4100" dirty="0"/>
              <a:t> </a:t>
            </a:r>
            <a:r>
              <a:rPr lang="en-US" sz="4100" dirty="0" smtClean="0"/>
              <a:t>Predicts Recurrence </a:t>
            </a:r>
            <a:r>
              <a:rPr lang="en-US" sz="4100" dirty="0"/>
              <a:t/>
            </a:r>
            <a:br>
              <a:rPr lang="en-US" sz="4100" dirty="0"/>
            </a:br>
            <a:r>
              <a:rPr lang="en-US" sz="4100" dirty="0"/>
              <a:t>in Stage II Colon Cancer</a:t>
            </a:r>
            <a:endParaRPr lang="en-US" sz="4100" dirty="0" smtClean="0"/>
          </a:p>
        </p:txBody>
      </p:sp>
      <p:sp>
        <p:nvSpPr>
          <p:cNvPr id="7" name="Right Arrow 6"/>
          <p:cNvSpPr/>
          <p:nvPr/>
        </p:nvSpPr>
        <p:spPr>
          <a:xfrm>
            <a:off x="5715000" y="2209800"/>
            <a:ext cx="1143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1524000"/>
            <a:ext cx="2133600"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http://www.wehi.edu.au/images/uploads/1806941cffabfd4b89d07f439ec57a0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76" r="20153"/>
          <a:stretch/>
        </p:blipFill>
        <p:spPr bwMode="auto">
          <a:xfrm>
            <a:off x="0" y="3886199"/>
            <a:ext cx="1981200" cy="20907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00" y="1600200"/>
            <a:ext cx="1952500" cy="1921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228600" y="3505200"/>
            <a:ext cx="1432905" cy="369332"/>
          </a:xfrm>
          <a:prstGeom prst="rect">
            <a:avLst/>
          </a:prstGeom>
          <a:noFill/>
        </p:spPr>
        <p:txBody>
          <a:bodyPr wrap="square" rtlCol="0">
            <a:spAutoFit/>
          </a:bodyPr>
          <a:lstStyle/>
          <a:p>
            <a:pPr algn="ctr"/>
            <a:r>
              <a:rPr lang="en-US" dirty="0" smtClean="0">
                <a:latin typeface="Arial" panose="020B0604020202020204" pitchFamily="34" charset="0"/>
              </a:rPr>
              <a:t>Jeanne Tie</a:t>
            </a:r>
            <a:endParaRPr lang="en-US" dirty="0">
              <a:latin typeface="Arial" panose="020B0604020202020204" pitchFamily="34" charset="0"/>
            </a:endParaRPr>
          </a:p>
        </p:txBody>
      </p:sp>
      <p:sp>
        <p:nvSpPr>
          <p:cNvPr id="17" name="TextBox 16"/>
          <p:cNvSpPr txBox="1"/>
          <p:nvPr/>
        </p:nvSpPr>
        <p:spPr>
          <a:xfrm>
            <a:off x="228600" y="5943600"/>
            <a:ext cx="1487152" cy="369332"/>
          </a:xfrm>
          <a:prstGeom prst="rect">
            <a:avLst/>
          </a:prstGeom>
          <a:noFill/>
        </p:spPr>
        <p:txBody>
          <a:bodyPr wrap="square" rtlCol="0">
            <a:spAutoFit/>
          </a:bodyPr>
          <a:lstStyle/>
          <a:p>
            <a:pPr algn="ctr"/>
            <a:r>
              <a:rPr lang="en-US" dirty="0" smtClean="0">
                <a:latin typeface="Arial" panose="020B0604020202020204" pitchFamily="34" charset="0"/>
              </a:rPr>
              <a:t>Peter Gibbs</a:t>
            </a:r>
            <a:endParaRPr lang="en-US" dirty="0">
              <a:latin typeface="Arial" panose="020B0604020202020204" pitchFamily="34" charset="0"/>
            </a:endParaRP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6163899"/>
            <a:ext cx="2362200" cy="69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2938883" y="5632390"/>
            <a:ext cx="5781134" cy="400110"/>
          </a:xfrm>
          <a:prstGeom prst="rect">
            <a:avLst/>
          </a:prstGeom>
        </p:spPr>
        <p:txBody>
          <a:bodyPr wrap="none">
            <a:spAutoFit/>
          </a:bodyPr>
          <a:lstStyle/>
          <a:p>
            <a:r>
              <a:rPr lang="en-US" sz="2000" b="1" i="1" u="sng" dirty="0" smtClean="0">
                <a:latin typeface="Arial" pitchFamily="34" charset="0"/>
              </a:rPr>
              <a:t>Tie et al., </a:t>
            </a:r>
            <a:r>
              <a:rPr lang="en-US" sz="2000" b="1" i="1" u="sng" dirty="0" err="1" smtClean="0">
                <a:latin typeface="Arial" pitchFamily="34" charset="0"/>
              </a:rPr>
              <a:t>Sci</a:t>
            </a:r>
            <a:r>
              <a:rPr lang="en-US" sz="2000" b="1" i="1" u="sng" dirty="0" smtClean="0">
                <a:latin typeface="Arial" pitchFamily="34" charset="0"/>
              </a:rPr>
              <a:t> </a:t>
            </a:r>
            <a:r>
              <a:rPr lang="en-US" sz="2000" b="1" i="1" u="sng" dirty="0" err="1" smtClean="0">
                <a:latin typeface="Arial" pitchFamily="34" charset="0"/>
              </a:rPr>
              <a:t>Transl</a:t>
            </a:r>
            <a:r>
              <a:rPr lang="en-US" sz="2000" b="1" i="1" u="sng" dirty="0" smtClean="0">
                <a:latin typeface="Arial" pitchFamily="34" charset="0"/>
              </a:rPr>
              <a:t> Med. 8(346):346ra92 2016.</a:t>
            </a:r>
            <a:endParaRPr lang="en-US" sz="2000" b="1" i="1" u="sng" dirty="0">
              <a:latin typeface="Arial" pitchFamily="34" charset="0"/>
            </a:endParaRPr>
          </a:p>
        </p:txBody>
      </p:sp>
      <p:grpSp>
        <p:nvGrpSpPr>
          <p:cNvPr id="3" name="Group 2"/>
          <p:cNvGrpSpPr/>
          <p:nvPr/>
        </p:nvGrpSpPr>
        <p:grpSpPr>
          <a:xfrm>
            <a:off x="2732617" y="1620644"/>
            <a:ext cx="6096000" cy="3962400"/>
            <a:chOff x="-7010400" y="-457200"/>
            <a:chExt cx="6858000" cy="4686300"/>
          </a:xfrm>
        </p:grpSpPr>
        <p:sp>
          <p:nvSpPr>
            <p:cNvPr id="2" name="Rectangle 1"/>
            <p:cNvSpPr/>
            <p:nvPr/>
          </p:nvSpPr>
          <p:spPr>
            <a:xfrm>
              <a:off x="-7010400" y="-457200"/>
              <a:ext cx="6858000" cy="46863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p:cNvPicPr>
              <a:picLocks noChangeAspect="1" noChangeArrowheads="1"/>
            </p:cNvPicPr>
            <p:nvPr/>
          </p:nvPicPr>
          <p:blipFill>
            <a:blip r:embed="rId6" cstate="print"/>
            <a:srcRect/>
            <a:stretch>
              <a:fillRect/>
            </a:stretch>
          </p:blipFill>
          <p:spPr bwMode="auto">
            <a:xfrm>
              <a:off x="-6400800" y="-342900"/>
              <a:ext cx="6126225" cy="4114800"/>
            </a:xfrm>
            <a:prstGeom prst="rect">
              <a:avLst/>
            </a:prstGeom>
            <a:noFill/>
            <a:ln w="9525">
              <a:noFill/>
              <a:miter lim="800000"/>
              <a:headEnd/>
              <a:tailEnd/>
            </a:ln>
          </p:spPr>
        </p:pic>
        <p:sp>
          <p:nvSpPr>
            <p:cNvPr id="21" name="TextBox 20"/>
            <p:cNvSpPr txBox="1"/>
            <p:nvPr/>
          </p:nvSpPr>
          <p:spPr>
            <a:xfrm rot="16200000">
              <a:off x="-8366649" y="1444558"/>
              <a:ext cx="3470033" cy="519373"/>
            </a:xfrm>
            <a:prstGeom prst="rect">
              <a:avLst/>
            </a:prstGeom>
            <a:solidFill>
              <a:schemeClr val="bg1"/>
            </a:solidFill>
          </p:spPr>
          <p:txBody>
            <a:bodyPr wrap="square" rtlCol="0">
              <a:spAutoFit/>
            </a:bodyPr>
            <a:lstStyle/>
            <a:p>
              <a:r>
                <a:rPr lang="en-US" sz="2400" b="1" dirty="0" smtClean="0">
                  <a:latin typeface="Arial" panose="020B0604020202020204" pitchFamily="34" charset="0"/>
                </a:rPr>
                <a:t>Recurrence</a:t>
              </a:r>
              <a:r>
                <a:rPr lang="en-US" sz="2000" b="1" dirty="0" smtClean="0">
                  <a:latin typeface="Arial" panose="020B0604020202020204" pitchFamily="34" charset="0"/>
                </a:rPr>
                <a:t> Free (%)</a:t>
              </a:r>
              <a:endParaRPr lang="en-US" sz="2000" b="1" dirty="0">
                <a:latin typeface="Arial" panose="020B0604020202020204" pitchFamily="34" charset="0"/>
              </a:endParaRPr>
            </a:p>
          </p:txBody>
        </p:sp>
        <p:sp>
          <p:nvSpPr>
            <p:cNvPr id="22" name="TextBox 21"/>
            <p:cNvSpPr txBox="1"/>
            <p:nvPr/>
          </p:nvSpPr>
          <p:spPr>
            <a:xfrm>
              <a:off x="-5181600" y="3733800"/>
              <a:ext cx="4267200" cy="461665"/>
            </a:xfrm>
            <a:prstGeom prst="rect">
              <a:avLst/>
            </a:prstGeom>
            <a:solidFill>
              <a:schemeClr val="bg1"/>
            </a:solidFill>
          </p:spPr>
          <p:txBody>
            <a:bodyPr wrap="square" rtlCol="0">
              <a:spAutoFit/>
            </a:bodyPr>
            <a:lstStyle/>
            <a:p>
              <a:r>
                <a:rPr lang="en-US" sz="2400" b="1" dirty="0" smtClean="0">
                  <a:latin typeface="Arial" panose="020B0604020202020204" pitchFamily="34" charset="0"/>
                </a:rPr>
                <a:t>Months since surgery</a:t>
              </a:r>
              <a:endParaRPr lang="en-US" sz="2000" b="1" dirty="0">
                <a:latin typeface="Arial" panose="020B0604020202020204" pitchFamily="34" charset="0"/>
              </a:endParaRPr>
            </a:p>
          </p:txBody>
        </p:sp>
        <p:sp>
          <p:nvSpPr>
            <p:cNvPr id="23" name="Rectangle 22"/>
            <p:cNvSpPr/>
            <p:nvPr/>
          </p:nvSpPr>
          <p:spPr>
            <a:xfrm>
              <a:off x="-4648200" y="1143000"/>
              <a:ext cx="3200400" cy="5715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p:cNvSpPr/>
          <p:nvPr/>
        </p:nvSpPr>
        <p:spPr>
          <a:xfrm>
            <a:off x="2938883" y="6391913"/>
            <a:ext cx="2566921" cy="400110"/>
          </a:xfrm>
          <a:prstGeom prst="rect">
            <a:avLst/>
          </a:prstGeom>
        </p:spPr>
        <p:txBody>
          <a:bodyPr wrap="none">
            <a:spAutoFit/>
          </a:bodyPr>
          <a:lstStyle/>
          <a:p>
            <a:r>
              <a:rPr lang="en-US" sz="2000" b="1" i="1" u="sng" dirty="0" smtClean="0">
                <a:latin typeface="Arial" pitchFamily="34" charset="0"/>
              </a:rPr>
              <a:t>Tie et al., Gut  2018.</a:t>
            </a:r>
            <a:endParaRPr lang="en-US" sz="2000" b="1" i="1" u="sng" dirty="0">
              <a:latin typeface="Arial" pitchFamily="34" charset="0"/>
            </a:endParaRPr>
          </a:p>
        </p:txBody>
      </p:sp>
      <p:sp>
        <p:nvSpPr>
          <p:cNvPr id="25" name="Rectangle 24"/>
          <p:cNvSpPr/>
          <p:nvPr/>
        </p:nvSpPr>
        <p:spPr>
          <a:xfrm>
            <a:off x="2938883" y="5995954"/>
            <a:ext cx="3483967" cy="400110"/>
          </a:xfrm>
          <a:prstGeom prst="rect">
            <a:avLst/>
          </a:prstGeom>
        </p:spPr>
        <p:txBody>
          <a:bodyPr wrap="none">
            <a:spAutoFit/>
          </a:bodyPr>
          <a:lstStyle/>
          <a:p>
            <a:r>
              <a:rPr lang="en-US" sz="2000" b="1" i="1" u="sng" dirty="0" smtClean="0">
                <a:latin typeface="Arial" pitchFamily="34" charset="0"/>
              </a:rPr>
              <a:t>Tie et al., Ann </a:t>
            </a:r>
            <a:r>
              <a:rPr lang="en-US" sz="2000" b="1" i="1" u="sng" dirty="0" err="1" smtClean="0">
                <a:latin typeface="Arial" pitchFamily="34" charset="0"/>
              </a:rPr>
              <a:t>Oncol</a:t>
            </a:r>
            <a:r>
              <a:rPr lang="en-US" sz="2000" b="1" i="1" u="sng" dirty="0" smtClean="0">
                <a:latin typeface="Arial" pitchFamily="34" charset="0"/>
              </a:rPr>
              <a:t>,  2015.</a:t>
            </a:r>
            <a:endParaRPr lang="en-US" sz="2000" b="1" i="1" u="sng" dirty="0">
              <a:latin typeface="Arial" pitchFamily="34" charset="0"/>
            </a:endParaRPr>
          </a:p>
        </p:txBody>
      </p:sp>
    </p:spTree>
    <p:extLst>
      <p:ext uri="{BB962C8B-B14F-4D97-AF65-F5344CB8AC3E}">
        <p14:creationId xmlns:p14="http://schemas.microsoft.com/office/powerpoint/2010/main" val="5477381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55872" y="152400"/>
            <a:ext cx="8574087" cy="1149514"/>
          </a:xfrm>
        </p:spPr>
        <p:txBody>
          <a:bodyPr/>
          <a:lstStyle/>
          <a:p>
            <a:pPr algn="ctr"/>
            <a:r>
              <a:rPr lang="en-US" sz="4000" dirty="0"/>
              <a:t>Study Rationale</a:t>
            </a:r>
            <a:endParaRPr lang="en-US" dirty="0"/>
          </a:p>
        </p:txBody>
      </p:sp>
      <p:sp>
        <p:nvSpPr>
          <p:cNvPr id="3" name="Content Placeholder 2"/>
          <p:cNvSpPr>
            <a:spLocks noGrp="1"/>
          </p:cNvSpPr>
          <p:nvPr>
            <p:ph idx="1"/>
          </p:nvPr>
        </p:nvSpPr>
        <p:spPr>
          <a:xfrm>
            <a:off x="381000" y="1600200"/>
            <a:ext cx="8610600" cy="4953000"/>
          </a:xfrm>
        </p:spPr>
        <p:txBody>
          <a:bodyPr>
            <a:normAutofit fontScale="92500"/>
          </a:bodyPr>
          <a:lstStyle/>
          <a:p>
            <a:r>
              <a:rPr lang="en-US" sz="2800" dirty="0">
                <a:latin typeface="Arial" panose="020B0604020202020204" pitchFamily="34" charset="0"/>
                <a:cs typeface="Arial" panose="020B0604020202020204" pitchFamily="34" charset="0"/>
              </a:rPr>
              <a:t>Use of adjuvant chemotherapy in stage II colon cancer remains </a:t>
            </a:r>
            <a:r>
              <a:rPr lang="en-US" sz="2800" dirty="0" smtClean="0">
                <a:latin typeface="Arial" panose="020B0604020202020204" pitchFamily="34" charset="0"/>
                <a:cs typeface="Arial" panose="020B0604020202020204" pitchFamily="34" charset="0"/>
              </a:rPr>
              <a:t>controversial. </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Guidelines suggest consideration of presence of high-risk prognostic features and patient preferences</a:t>
            </a:r>
          </a:p>
          <a:p>
            <a:pPr lvl="1"/>
            <a:r>
              <a:rPr lang="en-US" sz="2400" dirty="0">
                <a:latin typeface="Arial" panose="020B0604020202020204" pitchFamily="34" charset="0"/>
                <a:cs typeface="Arial" panose="020B0604020202020204" pitchFamily="34" charset="0"/>
              </a:rPr>
              <a:t>mismatch repair/microsatellite instability </a:t>
            </a:r>
            <a:r>
              <a:rPr lang="en-US" sz="2400" dirty="0" smtClean="0">
                <a:latin typeface="Arial" panose="020B0604020202020204" pitchFamily="34" charset="0"/>
                <a:cs typeface="Arial" panose="020B0604020202020204" pitchFamily="34" charset="0"/>
              </a:rPr>
              <a:t>status</a:t>
            </a:r>
            <a:endParaRPr lang="en-US" sz="2400" baseline="300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High-risk prognostic </a:t>
            </a:r>
            <a:r>
              <a:rPr lang="en-US" sz="2400" dirty="0" smtClean="0">
                <a:latin typeface="Arial" panose="020B0604020202020204" pitchFamily="34" charset="0"/>
                <a:cs typeface="Arial" panose="020B0604020202020204" pitchFamily="34" charset="0"/>
              </a:rPr>
              <a:t>factors</a:t>
            </a:r>
            <a:endParaRPr lang="en-US" sz="2400" dirty="0">
              <a:latin typeface="Arial" panose="020B0604020202020204" pitchFamily="34" charset="0"/>
              <a:cs typeface="Arial" panose="020B0604020202020204" pitchFamily="34" charset="0"/>
            </a:endParaRPr>
          </a:p>
          <a:p>
            <a:pPr lvl="2"/>
            <a:r>
              <a:rPr lang="en-US" dirty="0">
                <a:latin typeface="Arial" panose="020B0604020202020204" pitchFamily="34" charset="0"/>
                <a:cs typeface="Arial" panose="020B0604020202020204" pitchFamily="34" charset="0"/>
              </a:rPr>
              <a:t>T4, </a:t>
            </a:r>
            <a:r>
              <a:rPr lang="en-US" dirty="0" smtClean="0">
                <a:latin typeface="Arial" panose="020B0604020202020204" pitchFamily="34" charset="0"/>
                <a:cs typeface="Arial" panose="020B0604020202020204" pitchFamily="34" charset="0"/>
              </a:rPr>
              <a:t>tumor </a:t>
            </a:r>
            <a:r>
              <a:rPr lang="en-US" dirty="0">
                <a:latin typeface="Arial" panose="020B0604020202020204" pitchFamily="34" charset="0"/>
                <a:cs typeface="Arial" panose="020B0604020202020204" pitchFamily="34" charset="0"/>
              </a:rPr>
              <a:t>perforation, bowel obstruction, poorly differentiated </a:t>
            </a:r>
            <a:r>
              <a:rPr lang="en-US" dirty="0" smtClean="0">
                <a:latin typeface="Arial" panose="020B0604020202020204" pitchFamily="34" charset="0"/>
                <a:cs typeface="Arial" panose="020B0604020202020204" pitchFamily="34" charset="0"/>
              </a:rPr>
              <a:t>tumor</a:t>
            </a:r>
            <a:r>
              <a:rPr lang="en-US" dirty="0">
                <a:latin typeface="Arial" panose="020B0604020202020204" pitchFamily="34" charset="0"/>
                <a:cs typeface="Arial" panose="020B0604020202020204" pitchFamily="34" charset="0"/>
              </a:rPr>
              <a:t>, venous invasion, or &lt; 10 examined </a:t>
            </a:r>
            <a:r>
              <a:rPr lang="en-US" dirty="0" smtClean="0">
                <a:latin typeface="Arial" panose="020B0604020202020204" pitchFamily="34" charset="0"/>
                <a:cs typeface="Arial" panose="020B0604020202020204" pitchFamily="34" charset="0"/>
              </a:rPr>
              <a:t>nodes</a:t>
            </a:r>
          </a:p>
          <a:p>
            <a:pPr lvl="2"/>
            <a:endParaRPr lang="en-US" dirty="0" smtClean="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Can </a:t>
            </a:r>
            <a:r>
              <a:rPr lang="en-US" sz="2800" dirty="0" smtClean="0">
                <a:latin typeface="Arial" panose="020B0604020202020204" pitchFamily="34" charset="0"/>
                <a:cs typeface="Arial" panose="020B0604020202020204" pitchFamily="34" charset="0"/>
              </a:rPr>
              <a:t>post-op </a:t>
            </a:r>
            <a:r>
              <a:rPr lang="en-US" sz="2800" dirty="0" err="1" smtClean="0">
                <a:latin typeface="Arial" panose="020B0604020202020204" pitchFamily="34" charset="0"/>
                <a:cs typeface="Arial" panose="020B0604020202020204" pitchFamily="34" charset="0"/>
              </a:rPr>
              <a:t>ctDNA</a:t>
            </a:r>
            <a:r>
              <a:rPr lang="en-US" sz="2800" dirty="0" smtClean="0">
                <a:latin typeface="Arial" panose="020B0604020202020204" pitchFamily="34" charset="0"/>
                <a:cs typeface="Arial" panose="020B0604020202020204" pitchFamily="34" charset="0"/>
              </a:rPr>
              <a:t> identify high risk patients?</a:t>
            </a:r>
            <a:endParaRPr lang="en-US" sz="2800" dirty="0">
              <a:latin typeface="Arial" panose="020B0604020202020204" pitchFamily="34" charset="0"/>
              <a:cs typeface="Arial" panose="020B0604020202020204" pitchFamily="34" charset="0"/>
            </a:endParaRPr>
          </a:p>
          <a:p>
            <a:pPr lvl="2"/>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Rectangle 3"/>
          <p:cNvSpPr/>
          <p:nvPr/>
        </p:nvSpPr>
        <p:spPr>
          <a:xfrm>
            <a:off x="381000" y="1600200"/>
            <a:ext cx="8534400" cy="1066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81000" y="2667000"/>
            <a:ext cx="8534400" cy="3048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1000" y="5791200"/>
            <a:ext cx="8534400" cy="762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29226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3"/>
          <p:cNvGrpSpPr/>
          <p:nvPr/>
        </p:nvGrpSpPr>
        <p:grpSpPr>
          <a:xfrm>
            <a:off x="790037" y="1600200"/>
            <a:ext cx="7500301" cy="4875314"/>
            <a:chOff x="304308" y="451435"/>
            <a:chExt cx="8390347" cy="5780102"/>
          </a:xfrm>
        </p:grpSpPr>
        <p:grpSp>
          <p:nvGrpSpPr>
            <p:cNvPr id="3" name="Group 4"/>
            <p:cNvGrpSpPr/>
            <p:nvPr/>
          </p:nvGrpSpPr>
          <p:grpSpPr>
            <a:xfrm>
              <a:off x="304308" y="451435"/>
              <a:ext cx="8390347" cy="5780102"/>
              <a:chOff x="77608" y="300027"/>
              <a:chExt cx="8771173" cy="6028755"/>
            </a:xfrm>
          </p:grpSpPr>
          <p:sp>
            <p:nvSpPr>
              <p:cNvPr id="7" name="Rounded Rectangle 6"/>
              <p:cNvSpPr/>
              <p:nvPr/>
            </p:nvSpPr>
            <p:spPr bwMode="auto">
              <a:xfrm>
                <a:off x="2431267" y="300027"/>
                <a:ext cx="4270656" cy="1048198"/>
              </a:xfrm>
              <a:prstGeom prst="roundRec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defRPr/>
                </a:pPr>
                <a:r>
                  <a:rPr lang="en-US" b="1" kern="0" dirty="0">
                    <a:solidFill>
                      <a:srgbClr val="000000"/>
                    </a:solidFill>
                    <a:latin typeface="Calibri" panose="020F0502020204030204" pitchFamily="34" charset="0"/>
                    <a:cs typeface="Calibri" panose="020F0502020204030204" pitchFamily="34" charset="0"/>
                  </a:rPr>
                  <a:t>250 </a:t>
                </a:r>
                <a:r>
                  <a:rPr lang="en-US" b="1" kern="0" dirty="0">
                    <a:solidFill>
                      <a:sysClr val="windowText" lastClr="000000"/>
                    </a:solidFill>
                    <a:latin typeface="Calibri" panose="020F0502020204030204" pitchFamily="34" charset="0"/>
                    <a:cs typeface="Calibri" panose="020F0502020204030204" pitchFamily="34" charset="0"/>
                  </a:rPr>
                  <a:t>patients with Stage II colon cancer</a:t>
                </a:r>
              </a:p>
            </p:txBody>
          </p:sp>
          <p:sp>
            <p:nvSpPr>
              <p:cNvPr id="8" name="Rounded Rectangle 7"/>
              <p:cNvSpPr/>
              <p:nvPr/>
            </p:nvSpPr>
            <p:spPr bwMode="auto">
              <a:xfrm>
                <a:off x="3409859" y="1925073"/>
                <a:ext cx="2408843" cy="927863"/>
              </a:xfrm>
              <a:prstGeom prst="roundRect">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defRPr/>
                </a:pPr>
                <a:r>
                  <a:rPr lang="en-US" sz="1600" b="1" kern="0" dirty="0">
                    <a:solidFill>
                      <a:sysClr val="windowText" lastClr="000000"/>
                    </a:solidFill>
                    <a:latin typeface="Calibri" panose="020F0502020204030204" pitchFamily="34" charset="0"/>
                    <a:cs typeface="Calibri" panose="020F0502020204030204" pitchFamily="34" charset="0"/>
                  </a:rPr>
                  <a:t>4-10 weeks post-op blood samples</a:t>
                </a:r>
              </a:p>
            </p:txBody>
          </p:sp>
          <p:sp>
            <p:nvSpPr>
              <p:cNvPr id="9" name="Rounded Rectangle 8"/>
              <p:cNvSpPr/>
              <p:nvPr/>
            </p:nvSpPr>
            <p:spPr bwMode="auto">
              <a:xfrm>
                <a:off x="858840" y="1916832"/>
                <a:ext cx="1868224" cy="884898"/>
              </a:xfrm>
              <a:prstGeom prst="roundRect">
                <a:avLst/>
              </a:prstGeom>
              <a:gradFill flip="none" rotWithShape="1">
                <a:gsLst>
                  <a:gs pos="0">
                    <a:schemeClr val="accent2">
                      <a:lumMod val="40000"/>
                      <a:lumOff val="60000"/>
                      <a:tint val="66000"/>
                      <a:satMod val="160000"/>
                    </a:schemeClr>
                  </a:gs>
                  <a:gs pos="50000">
                    <a:schemeClr val="accent2">
                      <a:lumMod val="40000"/>
                      <a:lumOff val="60000"/>
                      <a:tint val="44500"/>
                      <a:satMod val="160000"/>
                    </a:schemeClr>
                  </a:gs>
                  <a:gs pos="100000">
                    <a:schemeClr val="accent2">
                      <a:lumMod val="40000"/>
                      <a:lumOff val="60000"/>
                      <a:tint val="23500"/>
                      <a:satMod val="160000"/>
                    </a:schemeClr>
                  </a:gs>
                </a:gsLst>
                <a:lin ang="162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defRPr/>
                </a:pPr>
                <a:r>
                  <a:rPr lang="en-US" sz="1600" b="1" kern="0" dirty="0" smtClean="0">
                    <a:solidFill>
                      <a:sysClr val="windowText" lastClr="000000"/>
                    </a:solidFill>
                    <a:latin typeface="Calibri" panose="020F0502020204030204" pitchFamily="34" charset="0"/>
                    <a:cs typeface="Calibri" panose="020F0502020204030204" pitchFamily="34" charset="0"/>
                  </a:rPr>
                  <a:t>Tumor </a:t>
                </a:r>
                <a:r>
                  <a:rPr lang="en-US" sz="1600" b="1" kern="0" dirty="0">
                    <a:solidFill>
                      <a:sysClr val="windowText" lastClr="000000"/>
                    </a:solidFill>
                    <a:latin typeface="Calibri" panose="020F0502020204030204" pitchFamily="34" charset="0"/>
                    <a:cs typeface="Calibri" panose="020F0502020204030204" pitchFamily="34" charset="0"/>
                  </a:rPr>
                  <a:t>Tissue</a:t>
                </a:r>
              </a:p>
            </p:txBody>
          </p:sp>
          <p:sp>
            <p:nvSpPr>
              <p:cNvPr id="10" name="Rounded Rectangle 9"/>
              <p:cNvSpPr/>
              <p:nvPr/>
            </p:nvSpPr>
            <p:spPr bwMode="auto">
              <a:xfrm>
                <a:off x="6156175" y="1916833"/>
                <a:ext cx="2692606" cy="2232248"/>
              </a:xfrm>
              <a:prstGeom prst="roundRect">
                <a:avLst/>
              </a:prstGeom>
              <a:gradFill rotWithShape="1">
                <a:gsLst>
                  <a:gs pos="0">
                    <a:srgbClr val="4BACC6">
                      <a:tint val="100000"/>
                      <a:shade val="100000"/>
                      <a:satMod val="130000"/>
                    </a:srgbClr>
                  </a:gs>
                  <a:gs pos="100000">
                    <a:srgbClr val="4BACC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defRPr/>
                </a:pPr>
                <a:r>
                  <a:rPr lang="en-US" sz="1600" b="1" kern="0" dirty="0">
                    <a:solidFill>
                      <a:sysClr val="windowText" lastClr="000000"/>
                    </a:solidFill>
                    <a:latin typeface="Calibri" panose="020F0502020204030204" pitchFamily="34" charset="0"/>
                    <a:cs typeface="Calibri" panose="020F0502020204030204" pitchFamily="34" charset="0"/>
                  </a:rPr>
                  <a:t>- Use of adjuvant chemo at clinician’s discretion </a:t>
                </a:r>
              </a:p>
              <a:p>
                <a:pPr algn="ctr">
                  <a:defRPr/>
                </a:pPr>
                <a:r>
                  <a:rPr lang="en-US" sz="1600" b="1" kern="0" dirty="0">
                    <a:solidFill>
                      <a:sysClr val="windowText" lastClr="000000"/>
                    </a:solidFill>
                    <a:latin typeface="Calibri" panose="020F0502020204030204" pitchFamily="34" charset="0"/>
                    <a:cs typeface="Calibri" panose="020F0502020204030204" pitchFamily="34" charset="0"/>
                  </a:rPr>
                  <a:t>- 3-monthly clinical review </a:t>
                </a:r>
              </a:p>
              <a:p>
                <a:pPr algn="ctr">
                  <a:defRPr/>
                </a:pPr>
                <a:r>
                  <a:rPr lang="en-US" sz="1600" b="1" kern="0" dirty="0">
                    <a:solidFill>
                      <a:sysClr val="windowText" lastClr="000000"/>
                    </a:solidFill>
                    <a:latin typeface="Calibri" panose="020F0502020204030204" pitchFamily="34" charset="0"/>
                    <a:cs typeface="Calibri" panose="020F0502020204030204" pitchFamily="34" charset="0"/>
                  </a:rPr>
                  <a:t>- 6-monthly restaging CT </a:t>
                </a:r>
              </a:p>
            </p:txBody>
          </p:sp>
          <p:cxnSp>
            <p:nvCxnSpPr>
              <p:cNvPr id="11" name="Straight Arrow Connector 10"/>
              <p:cNvCxnSpPr>
                <a:cxnSpLocks noChangeShapeType="1"/>
              </p:cNvCxnSpPr>
              <p:nvPr/>
            </p:nvCxnSpPr>
            <p:spPr bwMode="auto">
              <a:xfrm flipH="1">
                <a:off x="4606968" y="1348225"/>
                <a:ext cx="7312" cy="576848"/>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 name="Straight Connector 11"/>
              <p:cNvCxnSpPr>
                <a:cxnSpLocks noChangeShapeType="1"/>
              </p:cNvCxnSpPr>
              <p:nvPr/>
            </p:nvCxnSpPr>
            <p:spPr bwMode="auto">
              <a:xfrm flipV="1">
                <a:off x="1805373" y="1600645"/>
                <a:ext cx="5559671" cy="3404"/>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 name="Straight Arrow Connector 12"/>
              <p:cNvCxnSpPr>
                <a:cxnSpLocks noChangeShapeType="1"/>
              </p:cNvCxnSpPr>
              <p:nvPr/>
            </p:nvCxnSpPr>
            <p:spPr bwMode="auto">
              <a:xfrm flipH="1">
                <a:off x="1805373" y="1604048"/>
                <a:ext cx="1" cy="312784"/>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a:off x="7365044" y="1600645"/>
                <a:ext cx="0" cy="316186"/>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6" name="Rounded Rectangle 15"/>
              <p:cNvSpPr/>
              <p:nvPr/>
            </p:nvSpPr>
            <p:spPr bwMode="auto">
              <a:xfrm>
                <a:off x="77608" y="3480277"/>
                <a:ext cx="2982223" cy="1008112"/>
              </a:xfrm>
              <a:prstGeom prst="roundRect">
                <a:avLst/>
              </a:prstGeom>
              <a:gradFill flip="none" rotWithShape="1">
                <a:gsLst>
                  <a:gs pos="0">
                    <a:schemeClr val="accent2">
                      <a:lumMod val="40000"/>
                      <a:lumOff val="60000"/>
                      <a:tint val="66000"/>
                      <a:satMod val="160000"/>
                    </a:schemeClr>
                  </a:gs>
                  <a:gs pos="50000">
                    <a:schemeClr val="accent2">
                      <a:lumMod val="40000"/>
                      <a:lumOff val="60000"/>
                      <a:tint val="44500"/>
                      <a:satMod val="160000"/>
                    </a:schemeClr>
                  </a:gs>
                  <a:gs pos="100000">
                    <a:schemeClr val="accent2">
                      <a:lumMod val="40000"/>
                      <a:lumOff val="60000"/>
                      <a:tint val="23500"/>
                      <a:satMod val="160000"/>
                    </a:schemeClr>
                  </a:gs>
                </a:gsLst>
                <a:lin ang="162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defRPr/>
                </a:pPr>
                <a:r>
                  <a:rPr lang="en-US" sz="1600" b="1" kern="0" dirty="0">
                    <a:solidFill>
                      <a:sysClr val="windowText" lastClr="000000"/>
                    </a:solidFill>
                    <a:latin typeface="Calibri" panose="020F0502020204030204" pitchFamily="34" charset="0"/>
                    <a:cs typeface="Calibri" panose="020F0502020204030204" pitchFamily="34" charset="0"/>
                  </a:rPr>
                  <a:t>Target sequencing of 15 genes</a:t>
                </a:r>
              </a:p>
            </p:txBody>
          </p:sp>
          <p:sp>
            <p:nvSpPr>
              <p:cNvPr id="18" name="Rounded Rectangle 17"/>
              <p:cNvSpPr/>
              <p:nvPr/>
            </p:nvSpPr>
            <p:spPr bwMode="auto">
              <a:xfrm>
                <a:off x="467544" y="5208220"/>
                <a:ext cx="2502573" cy="1013630"/>
              </a:xfrm>
              <a:prstGeom prst="roundRect">
                <a:avLst/>
              </a:prstGeom>
              <a:gradFill flip="none" rotWithShape="1">
                <a:gsLst>
                  <a:gs pos="0">
                    <a:schemeClr val="accent2">
                      <a:lumMod val="40000"/>
                      <a:lumOff val="60000"/>
                      <a:tint val="66000"/>
                      <a:satMod val="160000"/>
                    </a:schemeClr>
                  </a:gs>
                  <a:gs pos="50000">
                    <a:schemeClr val="accent2">
                      <a:lumMod val="40000"/>
                      <a:lumOff val="60000"/>
                      <a:tint val="44500"/>
                      <a:satMod val="160000"/>
                    </a:schemeClr>
                  </a:gs>
                  <a:gs pos="100000">
                    <a:schemeClr val="accent2">
                      <a:lumMod val="40000"/>
                      <a:lumOff val="60000"/>
                      <a:tint val="23500"/>
                      <a:satMod val="160000"/>
                    </a:schemeClr>
                  </a:gs>
                </a:gsLst>
                <a:lin ang="162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defRPr/>
                </a:pPr>
                <a:r>
                  <a:rPr lang="en-US" sz="1600" b="1" kern="0" dirty="0">
                    <a:solidFill>
                      <a:sysClr val="windowText" lastClr="000000"/>
                    </a:solidFill>
                    <a:latin typeface="Calibri" panose="020F0502020204030204" pitchFamily="34" charset="0"/>
                    <a:cs typeface="Calibri" panose="020F0502020204030204" pitchFamily="34" charset="0"/>
                  </a:rPr>
                  <a:t>Mutations identified in tumors </a:t>
                </a:r>
              </a:p>
            </p:txBody>
          </p:sp>
          <p:cxnSp>
            <p:nvCxnSpPr>
              <p:cNvPr id="19" name="Straight Arrow Connector 18"/>
              <p:cNvCxnSpPr>
                <a:cxnSpLocks noChangeShapeType="1"/>
              </p:cNvCxnSpPr>
              <p:nvPr/>
            </p:nvCxnSpPr>
            <p:spPr bwMode="auto">
              <a:xfrm>
                <a:off x="2970117" y="5692851"/>
                <a:ext cx="305739" cy="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0" name="Rounded Rectangle 19"/>
              <p:cNvSpPr/>
              <p:nvPr/>
            </p:nvSpPr>
            <p:spPr bwMode="auto">
              <a:xfrm>
                <a:off x="3275856" y="5085184"/>
                <a:ext cx="2620492" cy="1243598"/>
              </a:xfrm>
              <a:prstGeom prst="roundRect">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defRPr/>
                </a:pPr>
                <a:r>
                  <a:rPr lang="en-US" sz="1600" b="1" kern="0" dirty="0">
                    <a:solidFill>
                      <a:sysClr val="windowText" lastClr="000000"/>
                    </a:solidFill>
                    <a:latin typeface="Calibri" panose="020F0502020204030204" pitchFamily="34" charset="0"/>
                    <a:cs typeface="Calibri" panose="020F0502020204030204" pitchFamily="34" charset="0"/>
                  </a:rPr>
                  <a:t>- </a:t>
                </a:r>
                <a:r>
                  <a:rPr lang="en-US" sz="1600" b="1" kern="0" dirty="0" err="1">
                    <a:solidFill>
                      <a:sysClr val="windowText" lastClr="000000"/>
                    </a:solidFill>
                    <a:latin typeface="Calibri" panose="020F0502020204030204" pitchFamily="34" charset="0"/>
                    <a:cs typeface="Calibri" panose="020F0502020204030204" pitchFamily="34" charset="0"/>
                  </a:rPr>
                  <a:t>ctDNA</a:t>
                </a:r>
                <a:r>
                  <a:rPr lang="en-US" sz="1600" b="1" kern="0" dirty="0">
                    <a:solidFill>
                      <a:sysClr val="windowText" lastClr="000000"/>
                    </a:solidFill>
                    <a:latin typeface="Calibri" panose="020F0502020204030204" pitchFamily="34" charset="0"/>
                    <a:cs typeface="Calibri" panose="020F0502020204030204" pitchFamily="34" charset="0"/>
                  </a:rPr>
                  <a:t> quantification with Safe-</a:t>
                </a:r>
                <a:r>
                  <a:rPr lang="en-US" sz="1600" b="1" kern="0" dirty="0" err="1">
                    <a:solidFill>
                      <a:sysClr val="windowText" lastClr="000000"/>
                    </a:solidFill>
                    <a:latin typeface="Calibri" panose="020F0502020204030204" pitchFamily="34" charset="0"/>
                    <a:cs typeface="Calibri" panose="020F0502020204030204" pitchFamily="34" charset="0"/>
                  </a:rPr>
                  <a:t>SeqS</a:t>
                </a:r>
                <a:r>
                  <a:rPr lang="en-US" sz="1600" b="1" kern="0" dirty="0">
                    <a:solidFill>
                      <a:sysClr val="windowText" lastClr="000000"/>
                    </a:solidFill>
                    <a:latin typeface="Calibri" panose="020F0502020204030204" pitchFamily="34" charset="0"/>
                    <a:cs typeface="Calibri" panose="020F0502020204030204" pitchFamily="34" charset="0"/>
                  </a:rPr>
                  <a:t> </a:t>
                </a:r>
              </a:p>
              <a:p>
                <a:pPr algn="ctr">
                  <a:defRPr/>
                </a:pPr>
                <a:r>
                  <a:rPr lang="en-US" sz="1600" b="1" kern="0" dirty="0">
                    <a:solidFill>
                      <a:sysClr val="windowText" lastClr="000000"/>
                    </a:solidFill>
                    <a:latin typeface="Calibri" panose="020F0502020204030204" pitchFamily="34" charset="0"/>
                    <a:cs typeface="Calibri" panose="020F0502020204030204" pitchFamily="34" charset="0"/>
                  </a:rPr>
                  <a:t>- CEA analysis</a:t>
                </a:r>
              </a:p>
            </p:txBody>
          </p:sp>
          <p:sp>
            <p:nvSpPr>
              <p:cNvPr id="21" name="Rounded Rectangle 20"/>
              <p:cNvSpPr/>
              <p:nvPr/>
            </p:nvSpPr>
            <p:spPr bwMode="auto">
              <a:xfrm>
                <a:off x="6239653" y="5085184"/>
                <a:ext cx="2376264" cy="1215334"/>
              </a:xfrm>
              <a:prstGeom prst="roundRect">
                <a:avLst/>
              </a:prstGeom>
              <a:gradFill rotWithShape="1">
                <a:gsLst>
                  <a:gs pos="0">
                    <a:srgbClr val="4BACC6">
                      <a:tint val="100000"/>
                      <a:shade val="100000"/>
                      <a:satMod val="130000"/>
                    </a:srgbClr>
                  </a:gs>
                  <a:gs pos="100000">
                    <a:srgbClr val="4BACC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defRPr/>
                </a:pPr>
                <a:r>
                  <a:rPr lang="en-US" sz="1600" b="1" kern="0" dirty="0">
                    <a:solidFill>
                      <a:sysClr val="windowText" lastClr="000000"/>
                    </a:solidFill>
                    <a:latin typeface="Calibri" panose="020F0502020204030204" pitchFamily="34" charset="0"/>
                    <a:cs typeface="Calibri" panose="020F0502020204030204" pitchFamily="34" charset="0"/>
                  </a:rPr>
                  <a:t>Recurrence and survival data</a:t>
                </a:r>
              </a:p>
            </p:txBody>
          </p:sp>
          <p:cxnSp>
            <p:nvCxnSpPr>
              <p:cNvPr id="22" name="Straight Arrow Connector 21"/>
              <p:cNvCxnSpPr>
                <a:cxnSpLocks noChangeShapeType="1"/>
              </p:cNvCxnSpPr>
              <p:nvPr/>
            </p:nvCxnSpPr>
            <p:spPr bwMode="auto">
              <a:xfrm>
                <a:off x="7365044" y="4221088"/>
                <a:ext cx="0" cy="872898"/>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3" name="Straight Arrow Connector 22"/>
              <p:cNvCxnSpPr>
                <a:endCxn id="21" idx="1"/>
              </p:cNvCxnSpPr>
              <p:nvPr/>
            </p:nvCxnSpPr>
            <p:spPr>
              <a:xfrm>
                <a:off x="5896348" y="5692851"/>
                <a:ext cx="343305" cy="0"/>
              </a:xfrm>
              <a:prstGeom prst="straightConnector1">
                <a:avLst/>
              </a:prstGeom>
              <a:ln w="28575">
                <a:solidFill>
                  <a:schemeClr val="tx1"/>
                </a:solidFill>
                <a:headEnd type="arrow"/>
                <a:tailEnd type="arrow"/>
              </a:ln>
            </p:spPr>
            <p:style>
              <a:lnRef idx="1">
                <a:schemeClr val="dk1"/>
              </a:lnRef>
              <a:fillRef idx="0">
                <a:schemeClr val="dk1"/>
              </a:fillRef>
              <a:effectRef idx="0">
                <a:schemeClr val="dk1"/>
              </a:effectRef>
              <a:fontRef idx="minor">
                <a:schemeClr val="tx1"/>
              </a:fontRef>
            </p:style>
          </p:cxnSp>
          <p:sp>
            <p:nvSpPr>
              <p:cNvPr id="24" name="Rounded Rectangle 23"/>
              <p:cNvSpPr/>
              <p:nvPr/>
            </p:nvSpPr>
            <p:spPr bwMode="auto">
              <a:xfrm>
                <a:off x="3409859" y="3478860"/>
                <a:ext cx="2408843" cy="1033570"/>
              </a:xfrm>
              <a:prstGeom prst="roundRect">
                <a:avLst/>
              </a:prstGeom>
              <a:gradFill rotWithShape="1">
                <a:gsLst>
                  <a:gs pos="0">
                    <a:srgbClr val="F79646">
                      <a:tint val="100000"/>
                      <a:shade val="100000"/>
                      <a:satMod val="130000"/>
                    </a:srgbClr>
                  </a:gs>
                  <a:gs pos="100000">
                    <a:srgbClr val="F79646">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defRPr/>
                </a:pPr>
                <a:r>
                  <a:rPr lang="en-US" sz="1600" b="1" kern="0" dirty="0">
                    <a:solidFill>
                      <a:sysClr val="windowText" lastClr="000000"/>
                    </a:solidFill>
                    <a:latin typeface="Calibri" panose="020F0502020204030204" pitchFamily="34" charset="0"/>
                    <a:cs typeface="Calibri" panose="020F0502020204030204" pitchFamily="34" charset="0"/>
                  </a:rPr>
                  <a:t>3-monthly follow-up blood draw in a subset of patients*</a:t>
                </a:r>
              </a:p>
            </p:txBody>
          </p:sp>
          <p:cxnSp>
            <p:nvCxnSpPr>
              <p:cNvPr id="25" name="Straight Arrow Connector 24"/>
              <p:cNvCxnSpPr>
                <a:cxnSpLocks noChangeShapeType="1"/>
                <a:stCxn id="8" idx="2"/>
                <a:endCxn id="24" idx="0"/>
              </p:cNvCxnSpPr>
              <p:nvPr/>
            </p:nvCxnSpPr>
            <p:spPr bwMode="auto">
              <a:xfrm>
                <a:off x="4614281" y="2852937"/>
                <a:ext cx="0" cy="625923"/>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6" name="Straight Arrow Connector 5"/>
            <p:cNvCxnSpPr>
              <a:cxnSpLocks noChangeShapeType="1"/>
              <a:endCxn id="20" idx="0"/>
            </p:cNvCxnSpPr>
            <p:nvPr/>
          </p:nvCxnSpPr>
          <p:spPr bwMode="auto">
            <a:xfrm>
              <a:off x="4617053" y="4490099"/>
              <a:ext cx="1" cy="549131"/>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26" name="Rectangle 25"/>
          <p:cNvSpPr/>
          <p:nvPr/>
        </p:nvSpPr>
        <p:spPr>
          <a:xfrm>
            <a:off x="383949" y="6381328"/>
            <a:ext cx="6102423" cy="338554"/>
          </a:xfrm>
          <a:prstGeom prst="rect">
            <a:avLst/>
          </a:prstGeom>
        </p:spPr>
        <p:txBody>
          <a:bodyPr wrap="square">
            <a:spAutoFit/>
          </a:bodyPr>
          <a:lstStyle/>
          <a:p>
            <a:r>
              <a:rPr lang="en-US" sz="1600" b="1" i="1" dirty="0">
                <a:solidFill>
                  <a:prstClr val="black"/>
                </a:solidFill>
                <a:latin typeface="Arial" panose="020B0604020202020204" pitchFamily="34" charset="0"/>
                <a:cs typeface="Arial" panose="020B0604020202020204" pitchFamily="34" charset="0"/>
              </a:rPr>
              <a:t> </a:t>
            </a:r>
            <a:r>
              <a:rPr lang="en-US" sz="1600" i="1" dirty="0">
                <a:solidFill>
                  <a:prstClr val="black"/>
                </a:solidFill>
                <a:latin typeface="Arial" panose="020B0604020202020204" pitchFamily="34" charset="0"/>
                <a:cs typeface="Arial" panose="020B0604020202020204" pitchFamily="34" charset="0"/>
              </a:rPr>
              <a:t>*Results of follow-up bloods are not reported here.</a:t>
            </a:r>
            <a:endParaRPr lang="en-AU" sz="1600" i="1" dirty="0">
              <a:solidFill>
                <a:prstClr val="black"/>
              </a:solidFill>
              <a:latin typeface="Arial" panose="020B0604020202020204" pitchFamily="34" charset="0"/>
              <a:cs typeface="Arial" panose="020B0604020202020204" pitchFamily="34" charset="0"/>
            </a:endParaRPr>
          </a:p>
        </p:txBody>
      </p:sp>
      <p:sp>
        <p:nvSpPr>
          <p:cNvPr id="29" name="Title 1"/>
          <p:cNvSpPr txBox="1">
            <a:spLocks/>
          </p:cNvSpPr>
          <p:nvPr/>
        </p:nvSpPr>
        <p:spPr>
          <a:xfrm>
            <a:off x="341562" y="152400"/>
            <a:ext cx="8574087" cy="1219200"/>
          </a:xfrm>
          <a:prstGeom prst="rect">
            <a:avLst/>
          </a:prstGeom>
          <a:solidFill>
            <a:schemeClr val="tx1">
              <a:lumMod val="95000"/>
              <a:lumOff val="5000"/>
              <a:alpha val="70000"/>
            </a:schemeClr>
          </a:solidFill>
        </p:spPr>
        <p:txBody>
          <a:bodyPr vert="horz" lIns="91440" tIns="45720" rIns="91440" bIns="45720" rtlCol="0" anchor="ctr">
            <a:noAutofit/>
          </a:bodyPr>
          <a:lstStyle>
            <a:lvl1pPr algn="r" defTabSz="914400" rtl="0" eaLnBrk="1" latinLnBrk="0" hangingPunct="1">
              <a:spcBef>
                <a:spcPct val="0"/>
              </a:spcBef>
              <a:buNone/>
              <a:defRPr sz="4200" kern="1200">
                <a:solidFill>
                  <a:schemeClr val="bg1"/>
                </a:solidFill>
                <a:latin typeface="+mj-lt"/>
                <a:ea typeface="+mj-ea"/>
                <a:cs typeface="+mj-cs"/>
              </a:defRPr>
            </a:lvl1pPr>
          </a:lstStyle>
          <a:p>
            <a:pPr algn="ctr"/>
            <a:r>
              <a:rPr lang="en-US" sz="3600" b="1" dirty="0">
                <a:solidFill>
                  <a:schemeClr val="accent1"/>
                </a:solidFill>
                <a:latin typeface="Calibri"/>
              </a:rPr>
              <a:t>Collection of clinical </a:t>
            </a:r>
            <a:r>
              <a:rPr lang="en-US" sz="3600" b="1" dirty="0" smtClean="0">
                <a:solidFill>
                  <a:schemeClr val="accent1"/>
                </a:solidFill>
                <a:latin typeface="Calibri"/>
              </a:rPr>
              <a:t>samples</a:t>
            </a:r>
          </a:p>
          <a:p>
            <a:pPr algn="ctr"/>
            <a:r>
              <a:rPr lang="en-US" sz="3600" b="1" dirty="0" smtClean="0">
                <a:solidFill>
                  <a:schemeClr val="accent1"/>
                </a:solidFill>
                <a:latin typeface="Calibri"/>
              </a:rPr>
              <a:t> </a:t>
            </a:r>
            <a:r>
              <a:rPr lang="en-US" sz="3600" b="1" dirty="0">
                <a:solidFill>
                  <a:schemeClr val="accent1"/>
                </a:solidFill>
                <a:latin typeface="Calibri"/>
              </a:rPr>
              <a:t>and follow-up data</a:t>
            </a:r>
            <a:endParaRPr lang="en-US" sz="4800" b="1" dirty="0">
              <a:solidFill>
                <a:schemeClr val="accent1"/>
              </a:solidFill>
              <a:latin typeface="Calibri"/>
            </a:endParaRPr>
          </a:p>
        </p:txBody>
      </p:sp>
      <p:cxnSp>
        <p:nvCxnSpPr>
          <p:cNvPr id="27" name="Straight Arrow Connector 26"/>
          <p:cNvCxnSpPr>
            <a:cxnSpLocks noChangeShapeType="1"/>
          </p:cNvCxnSpPr>
          <p:nvPr/>
        </p:nvCxnSpPr>
        <p:spPr bwMode="auto">
          <a:xfrm>
            <a:off x="2279104" y="3684831"/>
            <a:ext cx="0" cy="506169"/>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8" name="Straight Arrow Connector 27"/>
          <p:cNvCxnSpPr>
            <a:cxnSpLocks noChangeShapeType="1"/>
          </p:cNvCxnSpPr>
          <p:nvPr/>
        </p:nvCxnSpPr>
        <p:spPr bwMode="auto">
          <a:xfrm>
            <a:off x="2267463" y="5029200"/>
            <a:ext cx="0" cy="506169"/>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0" name="Rectangle 29"/>
          <p:cNvSpPr/>
          <p:nvPr/>
        </p:nvSpPr>
        <p:spPr>
          <a:xfrm>
            <a:off x="2802670" y="1600200"/>
            <a:ext cx="3683702" cy="84765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85800" y="2781201"/>
            <a:ext cx="2749360" cy="37694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524885" y="2781201"/>
            <a:ext cx="2240803" cy="37694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912470" y="2781201"/>
            <a:ext cx="2377868" cy="37694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790037" y="3684831"/>
            <a:ext cx="2508664" cy="167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Mutations identified in 230 of 231 eligible patients</a:t>
            </a:r>
            <a:endParaRPr lang="en-US" sz="2400" b="1" dirty="0">
              <a:solidFill>
                <a:schemeClr val="tx1"/>
              </a:solidFill>
            </a:endParaRPr>
          </a:p>
        </p:txBody>
      </p:sp>
    </p:spTree>
    <p:extLst>
      <p:ext uri="{BB962C8B-B14F-4D97-AF65-F5344CB8AC3E}">
        <p14:creationId xmlns:p14="http://schemas.microsoft.com/office/powerpoint/2010/main" val="35499876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31"/>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2"/>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P spid="31" grpId="1" animBg="1"/>
      <p:bldP spid="32" grpId="0" animBg="1"/>
      <p:bldP spid="32" grpId="1" animBg="1"/>
      <p:bldP spid="33" grpId="0" animBg="1"/>
      <p:bldP spid="34" grpId="0" animBg="1"/>
      <p:bldP spid="3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574087" cy="1111488"/>
          </a:xfrm>
        </p:spPr>
        <p:txBody>
          <a:bodyPr>
            <a:noAutofit/>
          </a:bodyPr>
          <a:lstStyle/>
          <a:p>
            <a:pPr algn="ctr"/>
            <a:r>
              <a:rPr lang="en-US" sz="4400" b="1" dirty="0">
                <a:solidFill>
                  <a:schemeClr val="accent1"/>
                </a:solidFill>
                <a:latin typeface="Calibri" panose="020F0502020204030204" pitchFamily="34" charset="0"/>
                <a:cs typeface="Calibri" panose="020F0502020204030204" pitchFamily="34" charset="0"/>
              </a:rPr>
              <a:t>Post-op </a:t>
            </a:r>
            <a:r>
              <a:rPr lang="en-US" sz="4400" b="1" dirty="0" err="1">
                <a:solidFill>
                  <a:schemeClr val="accent1"/>
                </a:solidFill>
                <a:latin typeface="Calibri" panose="020F0502020204030204" pitchFamily="34" charset="0"/>
                <a:cs typeface="Calibri" panose="020F0502020204030204" pitchFamily="34" charset="0"/>
              </a:rPr>
              <a:t>ctDNA</a:t>
            </a:r>
            <a:r>
              <a:rPr lang="en-US" sz="4400" b="1" dirty="0">
                <a:solidFill>
                  <a:schemeClr val="accent1"/>
                </a:solidFill>
                <a:latin typeface="Calibri" panose="020F0502020204030204" pitchFamily="34" charset="0"/>
                <a:cs typeface="Calibri" panose="020F0502020204030204" pitchFamily="34" charset="0"/>
              </a:rPr>
              <a:t>, </a:t>
            </a:r>
            <a:r>
              <a:rPr lang="en-US" sz="4400" b="1" dirty="0" smtClean="0">
                <a:solidFill>
                  <a:schemeClr val="accent1"/>
                </a:solidFill>
                <a:latin typeface="Calibri" panose="020F0502020204030204" pitchFamily="34" charset="0"/>
                <a:cs typeface="Calibri" panose="020F0502020204030204" pitchFamily="34" charset="0"/>
              </a:rPr>
              <a:t>Time-to-Recurrence</a:t>
            </a:r>
            <a:br>
              <a:rPr lang="en-US" sz="4400" b="1" dirty="0" smtClean="0">
                <a:solidFill>
                  <a:schemeClr val="accent1"/>
                </a:solidFill>
                <a:latin typeface="Calibri" panose="020F0502020204030204" pitchFamily="34" charset="0"/>
                <a:cs typeface="Calibri" panose="020F0502020204030204" pitchFamily="34" charset="0"/>
              </a:rPr>
            </a:br>
            <a:r>
              <a:rPr lang="en-US" sz="4400" b="1" dirty="0" smtClean="0">
                <a:solidFill>
                  <a:schemeClr val="accent1"/>
                </a:solidFill>
                <a:latin typeface="Calibri" panose="020F0502020204030204" pitchFamily="34" charset="0"/>
                <a:cs typeface="Calibri" panose="020F0502020204030204" pitchFamily="34" charset="0"/>
              </a:rPr>
              <a:t>(</a:t>
            </a:r>
            <a:r>
              <a:rPr lang="en-US" sz="4400" dirty="0" smtClean="0">
                <a:solidFill>
                  <a:schemeClr val="accent1"/>
                </a:solidFill>
                <a:latin typeface="Calibri" panose="020F0502020204030204" pitchFamily="34" charset="0"/>
                <a:cs typeface="Calibri" panose="020F0502020204030204" pitchFamily="34" charset="0"/>
              </a:rPr>
              <a:t>All no-chemo patients)</a:t>
            </a:r>
            <a:endParaRPr lang="en-US" sz="4400" b="1" dirty="0">
              <a:solidFill>
                <a:schemeClr val="accent1"/>
              </a:solidFill>
            </a:endParaRPr>
          </a:p>
        </p:txBody>
      </p:sp>
      <p:sp>
        <p:nvSpPr>
          <p:cNvPr id="3" name="TextBox 2"/>
          <p:cNvSpPr txBox="1"/>
          <p:nvPr/>
        </p:nvSpPr>
        <p:spPr>
          <a:xfrm rot="16200000">
            <a:off x="-726133" y="3693468"/>
            <a:ext cx="3124201" cy="461665"/>
          </a:xfrm>
          <a:prstGeom prst="rect">
            <a:avLst/>
          </a:prstGeom>
          <a:solidFill>
            <a:schemeClr val="bg1"/>
          </a:solidFill>
        </p:spPr>
        <p:txBody>
          <a:bodyPr wrap="square" rtlCol="0">
            <a:spAutoFit/>
          </a:bodyPr>
          <a:lstStyle/>
          <a:p>
            <a:r>
              <a:rPr lang="en-US" sz="2400" b="1" dirty="0" smtClean="0">
                <a:latin typeface="Arial" panose="020B0604020202020204" pitchFamily="34" charset="0"/>
              </a:rPr>
              <a:t>Recurrence</a:t>
            </a:r>
            <a:r>
              <a:rPr lang="en-US" sz="2000" b="1" dirty="0" smtClean="0">
                <a:latin typeface="Arial" panose="020B0604020202020204" pitchFamily="34" charset="0"/>
              </a:rPr>
              <a:t> Free (%)</a:t>
            </a:r>
            <a:endParaRPr lang="en-US" sz="2000" b="1" dirty="0">
              <a:latin typeface="Arial" panose="020B0604020202020204" pitchFamily="34" charset="0"/>
            </a:endParaRPr>
          </a:p>
        </p:txBody>
      </p:sp>
      <p:pic>
        <p:nvPicPr>
          <p:cNvPr id="2050" name="Picture 2"/>
          <p:cNvPicPr>
            <a:picLocks noChangeAspect="1" noChangeArrowheads="1"/>
          </p:cNvPicPr>
          <p:nvPr/>
        </p:nvPicPr>
        <p:blipFill>
          <a:blip r:embed="rId2" cstate="print"/>
          <a:srcRect/>
          <a:stretch>
            <a:fillRect/>
          </a:stretch>
        </p:blipFill>
        <p:spPr bwMode="auto">
          <a:xfrm>
            <a:off x="1143000" y="1575328"/>
            <a:ext cx="5943600" cy="4609094"/>
          </a:xfrm>
          <a:prstGeom prst="rect">
            <a:avLst/>
          </a:prstGeom>
          <a:noFill/>
          <a:ln w="9525">
            <a:noFill/>
            <a:miter lim="800000"/>
            <a:headEnd/>
            <a:tailEnd/>
          </a:ln>
        </p:spPr>
      </p:pic>
      <p:sp>
        <p:nvSpPr>
          <p:cNvPr id="8" name="TextBox 7"/>
          <p:cNvSpPr txBox="1"/>
          <p:nvPr/>
        </p:nvSpPr>
        <p:spPr>
          <a:xfrm>
            <a:off x="2286000" y="6172200"/>
            <a:ext cx="4267200" cy="461665"/>
          </a:xfrm>
          <a:prstGeom prst="rect">
            <a:avLst/>
          </a:prstGeom>
          <a:solidFill>
            <a:schemeClr val="bg1"/>
          </a:solidFill>
        </p:spPr>
        <p:txBody>
          <a:bodyPr wrap="square" rtlCol="0">
            <a:spAutoFit/>
          </a:bodyPr>
          <a:lstStyle/>
          <a:p>
            <a:r>
              <a:rPr lang="en-US" sz="2400" b="1" dirty="0" smtClean="0">
                <a:latin typeface="Arial" panose="020B0604020202020204" pitchFamily="34" charset="0"/>
              </a:rPr>
              <a:t>Months since surgery</a:t>
            </a:r>
            <a:endParaRPr lang="en-US" sz="2000" b="1" dirty="0">
              <a:latin typeface="Arial" panose="020B0604020202020204" pitchFamily="34" charset="0"/>
            </a:endParaRPr>
          </a:p>
        </p:txBody>
      </p:sp>
      <p:sp>
        <p:nvSpPr>
          <p:cNvPr id="7" name="Rectangle 6"/>
          <p:cNvSpPr/>
          <p:nvPr/>
        </p:nvSpPr>
        <p:spPr>
          <a:xfrm>
            <a:off x="2895600" y="3352801"/>
            <a:ext cx="2988530" cy="5715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0800000">
            <a:off x="6292324" y="2549209"/>
            <a:ext cx="1143000" cy="457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9509082">
            <a:off x="3725435" y="5216859"/>
            <a:ext cx="1143000" cy="457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57200" y="2098514"/>
            <a:ext cx="8081666" cy="34163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3600" dirty="0" err="1" smtClean="0"/>
              <a:t>ctDNA</a:t>
            </a:r>
            <a:r>
              <a:rPr lang="en-US" sz="3600" dirty="0" smtClean="0"/>
              <a:t> </a:t>
            </a:r>
            <a:r>
              <a:rPr lang="en-US" sz="3600" strike="dblStrike" dirty="0" smtClean="0"/>
              <a:t>Predicts</a:t>
            </a:r>
            <a:r>
              <a:rPr lang="en-US" sz="3600" dirty="0" smtClean="0"/>
              <a:t> </a:t>
            </a:r>
            <a:r>
              <a:rPr lang="en-US" sz="3600" u="sng" dirty="0" smtClean="0"/>
              <a:t>Detects</a:t>
            </a:r>
            <a:r>
              <a:rPr lang="en-US" sz="3600" dirty="0" smtClean="0"/>
              <a:t> Recurrence </a:t>
            </a:r>
            <a:r>
              <a:rPr lang="en-US" sz="3600" u="sng" dirty="0" smtClean="0"/>
              <a:t>Earlier </a:t>
            </a:r>
            <a:r>
              <a:rPr lang="en-US" sz="3600" dirty="0" smtClean="0"/>
              <a:t>in Stage II Colon Cancer</a:t>
            </a:r>
          </a:p>
          <a:p>
            <a:pPr marL="571500" indent="-571500">
              <a:buFont typeface="Arial" panose="020B0604020202020204" pitchFamily="34" charset="0"/>
              <a:buChar char="•"/>
            </a:pPr>
            <a:r>
              <a:rPr lang="en-US" sz="3600" dirty="0" err="1" smtClean="0"/>
              <a:t>ctDNA</a:t>
            </a:r>
            <a:r>
              <a:rPr lang="en-US" sz="3600" dirty="0" smtClean="0"/>
              <a:t> recurrence was 167 days earlier than radiologic recurrence (median, IQR 81 to 179)</a:t>
            </a:r>
          </a:p>
          <a:p>
            <a:pPr marL="571500" indent="-571500">
              <a:buFont typeface="Arial" panose="020B0604020202020204" pitchFamily="34" charset="0"/>
              <a:buChar char="•"/>
            </a:pPr>
            <a:endParaRPr lang="en-US" sz="3600" dirty="0"/>
          </a:p>
        </p:txBody>
      </p:sp>
    </p:spTree>
    <p:extLst>
      <p:ext uri="{BB962C8B-B14F-4D97-AF65-F5344CB8AC3E}">
        <p14:creationId xmlns:p14="http://schemas.microsoft.com/office/powerpoint/2010/main" val="4231814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3|5.5|22.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Apex</Template>
  <TotalTime>6306</TotalTime>
  <Words>4509</Words>
  <Application>Microsoft Office PowerPoint</Application>
  <PresentationFormat>On-screen Show (4:3)</PresentationFormat>
  <Paragraphs>848</Paragraphs>
  <Slides>88</Slides>
  <Notes>63</Notes>
  <HiddenSlides>55</HiddenSlides>
  <MMClips>0</MMClips>
  <ScaleCrop>false</ScaleCrop>
  <HeadingPairs>
    <vt:vector size="4" baseType="variant">
      <vt:variant>
        <vt:lpstr>Theme</vt:lpstr>
      </vt:variant>
      <vt:variant>
        <vt:i4>1</vt:i4>
      </vt:variant>
      <vt:variant>
        <vt:lpstr>Slide Titles</vt:lpstr>
      </vt:variant>
      <vt:variant>
        <vt:i4>88</vt:i4>
      </vt:variant>
    </vt:vector>
  </HeadingPairs>
  <TitlesOfParts>
    <vt:vector size="89" baseType="lpstr">
      <vt:lpstr>Module</vt:lpstr>
      <vt:lpstr>Liquid Biopsy for the Earlier Detection of Cancer</vt:lpstr>
      <vt:lpstr>Types of Released Tumor DNA (rtDNA)</vt:lpstr>
      <vt:lpstr>Challenge #1: Distinguishing Tumor from Normal DNA</vt:lpstr>
      <vt:lpstr>Challenge #2: Finding a Needle in a Haystack</vt:lpstr>
      <vt:lpstr>Digital Genomics </vt:lpstr>
      <vt:lpstr>Safe-SeqS (Kinde I et al. PNAS 108:9530-9535, 2011)</vt:lpstr>
      <vt:lpstr>Liquid Biopsy for the Earlier Detection of Cancer</vt:lpstr>
      <vt:lpstr>ctDNA Predicts Recurrence  in Stage II Colon Cancer</vt:lpstr>
      <vt:lpstr>Post-op ctDNA, Time-to-Recurrence (All no-chemo patients)</vt:lpstr>
      <vt:lpstr>Clinical Risk, Time-to-Recurrence (All no-chemo patients)</vt:lpstr>
      <vt:lpstr>ctDNA vs. Clinical Risk “Clinical High Risk”</vt:lpstr>
      <vt:lpstr>ctDNA vs. Clinical Risk “Clinical Low Risk”</vt:lpstr>
      <vt:lpstr>Liquid Biopsy for the Earlier Detection of Cancer</vt:lpstr>
      <vt:lpstr>Future of Screening</vt:lpstr>
      <vt:lpstr>Challenge #3 Limited Molecules</vt:lpstr>
      <vt:lpstr>Challenge #4 Where  to hunt for mutations?</vt:lpstr>
      <vt:lpstr>Challenge #5 Not Every Cancer has Detectable ctDNA</vt:lpstr>
      <vt:lpstr>Survey of ctDNA in Human Cancer ctDNA vs Stage (n=273)</vt:lpstr>
      <vt:lpstr>Combining ctDNA and protein markers</vt:lpstr>
      <vt:lpstr>CancerSEEK Blood Test</vt:lpstr>
      <vt:lpstr>The Cancer Seek Study</vt:lpstr>
      <vt:lpstr>ctDNA Panel Performance in Tumors</vt:lpstr>
      <vt:lpstr>Multi-analyte screening test (ctDNA and 39 protein markers)</vt:lpstr>
      <vt:lpstr>CancerSEEK Sensitivity (Blood)</vt:lpstr>
      <vt:lpstr>Positive test—then what next?</vt:lpstr>
      <vt:lpstr>CancerSEEK Localization</vt:lpstr>
      <vt:lpstr>CancerSEEK Localization Accuracy</vt:lpstr>
      <vt:lpstr>Limitations of the CancerSeek Study</vt:lpstr>
      <vt:lpstr>Acknowledgements</vt:lpstr>
      <vt:lpstr>Disclosure</vt:lpstr>
      <vt:lpstr>END – Thank you</vt:lpstr>
      <vt:lpstr>CancerSEEK Sensitivity by Stage</vt:lpstr>
      <vt:lpstr>Earlier Detection Now is a Great Start</vt:lpstr>
      <vt:lpstr>Expanding Immuno-Targets</vt:lpstr>
      <vt:lpstr>Intracellular Oncogene Mutations can be Extracellularly Presented</vt:lpstr>
      <vt:lpstr>Recombinant D10 scFv Specifically Recognizes KRAS Mutant Sequence in HLA-A2 </vt:lpstr>
      <vt:lpstr>Recombinant D10 scFv Specifically Recognizes KRAS Mutant Sequence in HLA-A2 </vt:lpstr>
      <vt:lpstr>Recombinant D10 scFv Specifically Recognizes KRAS Mutant Sequence in HLA-A2 </vt:lpstr>
      <vt:lpstr>D10 Successfully Kills KRAS G12V Pulsed T2 cells</vt:lpstr>
      <vt:lpstr>CancerSEEK Sensitivity/Specificity</vt:lpstr>
      <vt:lpstr>An Overnight Success 25 years in the Making</vt:lpstr>
      <vt:lpstr>Exploiting the  Cancer Genome:  Early Detection to Therapy</vt:lpstr>
      <vt:lpstr>BEAMing </vt:lpstr>
      <vt:lpstr>BEAMing: Single molecule amplification on beads in water-in-oil emulsions</vt:lpstr>
      <vt:lpstr>Technical Challenge: Finding the Needle in the Haystack</vt:lpstr>
      <vt:lpstr>Adapting massively parallel sequencing to detection of mutations in clinical samples</vt:lpstr>
      <vt:lpstr>Safe-Sequencing System (Safe-SeqS): Detection of low frequency mutations</vt:lpstr>
      <vt:lpstr>ctDNA is present in extremely low quantities in early stage patients</vt:lpstr>
      <vt:lpstr>Putting it all together…</vt:lpstr>
      <vt:lpstr>Logistic Regression</vt:lpstr>
      <vt:lpstr>Theoretical sensitivity</vt:lpstr>
      <vt:lpstr>Multiple mutation detection</vt:lpstr>
      <vt:lpstr>PD-1 Blockade in Tumors with DNA Mismatch Repair Deficiency</vt:lpstr>
      <vt:lpstr>Pembrolizumab for All MMRd Cancers</vt:lpstr>
      <vt:lpstr>Mutated Oncogenes per Tumor </vt:lpstr>
      <vt:lpstr>PowerPoint Presentation</vt:lpstr>
      <vt:lpstr>Mutation Associated NeoAntigens (MANA)</vt:lpstr>
      <vt:lpstr>The Expanding Clinical Utility  of Cancer Genomes</vt:lpstr>
      <vt:lpstr>Familial Adenomatous Polyposis (FAP)</vt:lpstr>
      <vt:lpstr>Hereditary NonPolyposis Colorectal Cancer (HNPCC, Lunch Syndrome)</vt:lpstr>
      <vt:lpstr>Applications of the Inherited Genome</vt:lpstr>
      <vt:lpstr>The Expanding Clinical Utility  of Cancer Genomes</vt:lpstr>
      <vt:lpstr>Exploiting the Somatic Genome Advancing Technology</vt:lpstr>
      <vt:lpstr>Applications of the Somatic Genome</vt:lpstr>
      <vt:lpstr>Cancer Genetics meets  Cancer Immunology</vt:lpstr>
      <vt:lpstr>Immune Checkpoint Blockade</vt:lpstr>
      <vt:lpstr>Genome Wide Sequencing Studies</vt:lpstr>
      <vt:lpstr>PD-1 Blockade in Tumors with DNA Mismatch Repair Deficiency</vt:lpstr>
      <vt:lpstr>Immune Checkpoint Blockade (Pembrolizumab in MMRp and MMRd CRC)</vt:lpstr>
      <vt:lpstr>Immune Checkpoint Blockade (Pembrolizumab in MMRp and MMRd CRC)</vt:lpstr>
      <vt:lpstr>Pembrolizumab in 12 Different Types of  MMRd Cancers</vt:lpstr>
      <vt:lpstr>Pembrolizumab for All MMRd Cancers</vt:lpstr>
      <vt:lpstr>The Future of Oncology</vt:lpstr>
      <vt:lpstr>Cancer Prevention</vt:lpstr>
      <vt:lpstr>Prevention</vt:lpstr>
      <vt:lpstr>Examples of Successful Prevention even when Therapies are Ineffective</vt:lpstr>
      <vt:lpstr>Challenges to Early Detection</vt:lpstr>
      <vt:lpstr>Developing a Blood Test for Cancer </vt:lpstr>
      <vt:lpstr>The Expanding Clinical Utility  of Cancer Genomes</vt:lpstr>
      <vt:lpstr>Applications of  the  Trace Genome</vt:lpstr>
      <vt:lpstr>Released Tumor DNA (rtDNA) as a Clinical Biomarker</vt:lpstr>
      <vt:lpstr>Digital PCR (Vogelstein &amp; Kinzler, Proc. Natl. Acad. Sci., USA 96: 9236-9240, 1999)</vt:lpstr>
      <vt:lpstr>Next Generation Sequencing  is Inherently Digital</vt:lpstr>
      <vt:lpstr>Essential elements of Safe-SeqS</vt:lpstr>
      <vt:lpstr>Survey of ctDNA in Human Cancer (N= 640 Patients)</vt:lpstr>
      <vt:lpstr>ctDNA Predicts Recurrence  in Stage II Colon Cancer</vt:lpstr>
      <vt:lpstr>Study Rationale</vt:lpstr>
      <vt:lpstr>PowerPoint Presentation</vt:lpstr>
    </vt:vector>
  </TitlesOfParts>
  <Company>Johns Hopkins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and Managing Colon Cancer: The Promise of Genetics</dc:title>
  <dc:creator>Kenneth Kinzler</dc:creator>
  <cp:lastModifiedBy>kkinzle1</cp:lastModifiedBy>
  <cp:revision>517</cp:revision>
  <dcterms:created xsi:type="dcterms:W3CDTF">2005-11-15T17:58:03Z</dcterms:created>
  <dcterms:modified xsi:type="dcterms:W3CDTF">2018-03-06T17:22:10Z</dcterms:modified>
</cp:coreProperties>
</file>