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Medium" panose="02000000000000000000" pitchFamily="2" charset="0"/>
      <p:regular r:id="rId21"/>
      <p:bold r:id="rId22"/>
      <p:italic r:id="rId23"/>
      <p:boldItalic r:id="rId24"/>
    </p:embeddedFont>
    <p:embeddedFont>
      <p:font typeface="Heebo" pitchFamily="2" charset="-79"/>
      <p:regular r:id="rId25"/>
      <p:bold r:id="rId26"/>
    </p:embeddedFont>
    <p:embeddedFont>
      <p:font typeface="Heebo Light" pitchFamily="2" charset="-79"/>
      <p:regular r:id="rId27"/>
      <p:bold r:id="rId28"/>
    </p:embeddedFont>
    <p:embeddedFont>
      <p:font typeface="Roboto Light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442909-5DA4-4C77-A7B2-3B48A3F20481}">
  <a:tblStyle styleId="{D8442909-5DA4-4C77-A7B2-3B48A3F204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In 89% of the patients at least one variant identified in tissue was also detected in cfDNA, including 38/39 or 97% of breast cancer patients, 85% of lung cancer patients and 84% of patients with prostate cancer.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The table shows the cfDNA detection rate when we look broadly across all variants detected in tissue, including mutations that were present in low levels.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Light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Overall, 73% of the variants called in tissue were also detected in cfDNA without any prior knowledge of tumor genomic profile.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When we limited our analysis to actionable alterations, our detection rate was 76%.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timeline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2015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Initial work for an early detection cancer tests starts at Illumina 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2015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JAMA publication from Illumina finds cancer cases amongst NIPT testing population (10 cancer cases found among 125K samples) 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 2016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Illumina announced formation of GRAIL and initial series A funding</a:t>
            </a:r>
            <a:endParaRPr sz="1600" dirty="0">
              <a:solidFill>
                <a:srgbClr val="000000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 7, 2016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Initial 40 employees of GRAIL start for their first official day “GRAIL DAY”  at 3 different locations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 2016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CCGA Study initiated 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 2017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STRIVE Study initiated</a:t>
            </a:r>
            <a:endParaRPr sz="1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 2017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ASCO presented two publications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points: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Tumors are genomically heterogenous (&lt;1% of cfDNA in blood,), so you have to look “broadly” across the genome to see most cancers.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Signal in early stage can be low, so you need to look “deeply” at regions of interest in the genome. 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Going broad X deep = ultra deep sequencing.</a:t>
            </a:r>
            <a:endParaRPr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>
                <a:solidFill>
                  <a:srgbClr val="000000"/>
                </a:solidFill>
              </a:rPr>
              <a:t>The three pillars of our approach -- What I’d like to focus on today is the first two.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>
                <a:solidFill>
                  <a:srgbClr val="000000"/>
                </a:solidFill>
              </a:rPr>
              <a:t>High intensity sequencing: </a:t>
            </a:r>
            <a:r>
              <a:rPr lang="en-US" sz="1200"/>
              <a:t>Reliably detect cfNAs shed by tumors in early stage disease by</a:t>
            </a:r>
            <a:r>
              <a:rPr lang="en-US" sz="1200" b="1"/>
              <a:t> </a:t>
            </a:r>
            <a:r>
              <a:rPr lang="en-US" sz="1200"/>
              <a:t>looking broadly across the entire genome, and at extraordinary depth to detect faint signals. </a:t>
            </a:r>
            <a:r>
              <a:rPr lang="en-US" sz="1200">
                <a:solidFill>
                  <a:srgbClr val="000000"/>
                </a:solidFill>
              </a:rPr>
              <a:t>Platform agnostic to get vast amounts of genomic data.</a:t>
            </a:r>
            <a:endParaRPr sz="120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/>
              <a:t>Large-scale clinical studies: Confirm clinical utility and validity of tests through one of the largest clinical study programs ever conducted in genomic medicine </a:t>
            </a:r>
            <a:endParaRPr sz="1200"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200">
                <a:solidFill>
                  <a:srgbClr val="000000"/>
                </a:solidFill>
              </a:rPr>
              <a:t>Can the test </a:t>
            </a:r>
            <a:r>
              <a:rPr lang="en-US" sz="1200" b="1">
                <a:solidFill>
                  <a:srgbClr val="000000"/>
                </a:solidFill>
              </a:rPr>
              <a:t>distinguish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1">
                <a:solidFill>
                  <a:srgbClr val="000000"/>
                </a:solidFill>
              </a:rPr>
              <a:t>cancer from non-cancer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r>
              <a:rPr lang="en-US" sz="1200" b="1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200">
                <a:solidFill>
                  <a:srgbClr val="000000"/>
                </a:solidFill>
              </a:rPr>
              <a:t>Can the test </a:t>
            </a:r>
            <a:r>
              <a:rPr lang="en-US" sz="1200" b="1">
                <a:solidFill>
                  <a:srgbClr val="000000"/>
                </a:solidFill>
              </a:rPr>
              <a:t>anticipate a future diagnosis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200">
                <a:solidFill>
                  <a:srgbClr val="000000"/>
                </a:solidFill>
              </a:rPr>
              <a:t>Does this result in a </a:t>
            </a:r>
            <a:r>
              <a:rPr lang="en-US" sz="1200" b="1">
                <a:solidFill>
                  <a:srgbClr val="000000"/>
                </a:solidFill>
              </a:rPr>
              <a:t>stage shift and mortality benefit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200">
                <a:solidFill>
                  <a:srgbClr val="000000"/>
                </a:solidFill>
              </a:rPr>
              <a:t>Prospective -- We have to build our own cohorts.  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sz="1200">
                <a:solidFill>
                  <a:srgbClr val="000000"/>
                </a:solidFill>
              </a:rPr>
              <a:t>building the clinical evidence and tests pre specified hypotheses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/>
              <a:t>State of the art computer science and data science: Apply the latest tools of data science to classify patients according to the presence, type, and severity of cancer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>
                <a:solidFill>
                  <a:srgbClr val="000000"/>
                </a:solidFill>
              </a:rPr>
              <a:t>Unlike most companies that have an IT dept that are supportive - building and managing databases</a:t>
            </a:r>
            <a:endParaRPr>
              <a:solidFill>
                <a:srgbClr val="000000"/>
              </a:solidFill>
            </a:endParaRP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-US" b="1">
                <a:solidFill>
                  <a:srgbClr val="000000"/>
                </a:solidFill>
              </a:rPr>
              <a:t>Technology is a cornerstone.  - - e.g. Pipelines and infrastructure that are learning systems, rather than heuristically driven. </a:t>
            </a:r>
            <a:r>
              <a:rPr lang="en-US">
                <a:solidFill>
                  <a:srgbClr val="000000"/>
                </a:solidFill>
              </a:rPr>
              <a:t>-- SWE department that come from Twitter, Facebook, Google, to ask the questions that we don’t know to ask.  To re-architect Genomic data computing.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Heebo Light"/>
                <a:ea typeface="Heebo Light"/>
                <a:cs typeface="Heebo Light"/>
                <a:sym typeface="Heebo Light"/>
              </a:rPr>
              <a:t>GRAIL’s foundational study to understand cfNA heterogeneity in cancer and establish a comprehensive cancer cfNA “reference library”</a:t>
            </a:r>
            <a:endParaRPr sz="1200">
              <a:solidFill>
                <a:srgbClr val="000000"/>
              </a:solidFill>
              <a:latin typeface="Heebo Light"/>
              <a:ea typeface="Heebo Light"/>
              <a:cs typeface="Heebo Light"/>
              <a:sym typeface="Heebo Light"/>
            </a:endParaRPr>
          </a:p>
          <a:p>
            <a:pPr marL="0" lvl="0" indent="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Heebo Light"/>
                <a:ea typeface="Heebo Light"/>
                <a:cs typeface="Heebo Light"/>
                <a:sym typeface="Heebo Light"/>
              </a:rPr>
              <a:t>we are really pleased to work with our partners who have enrolled … in just 17 months</a:t>
            </a:r>
            <a:endParaRPr sz="1200">
              <a:solidFill>
                <a:srgbClr val="000000"/>
              </a:solidFill>
              <a:latin typeface="Heebo Light"/>
              <a:ea typeface="Heebo Light"/>
              <a:cs typeface="Heebo Light"/>
              <a:sym typeface="Heebo Light"/>
            </a:endParaRPr>
          </a:p>
          <a:p>
            <a:pPr marL="0" lvl="0" indent="0" rtl="0">
              <a:spcBef>
                <a:spcPts val="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Multi-site, multi-network, multi-vendor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STRIVE Study - Breast Cancer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test given during mammogram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study partners, Sutter Health locations, Mayo Clinic locations, Scottsdale Medical Imaging, Sarah Cannon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 are incentivized to participate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●"/>
            </a:pPr>
            <a:r>
              <a:rPr lang="en-US" sz="1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Study description: </a:t>
            </a:r>
            <a:r>
              <a:rPr lang="en-US" sz="10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 prospective, multicenter, observational cohort study of women undergoing screening mammography to train and validate a test for detection of invasive breast cancer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21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●"/>
            </a:pPr>
            <a:r>
              <a:rPr lang="en-US" sz="1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Sample size and recruitment timeline:</a:t>
            </a:r>
            <a:r>
              <a:rPr lang="en-US" sz="10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120,000 women at the time of mammographic screening from clinical centers over 15 months, collect imaging data for at least 30 months and outcomes data for at least five years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921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●"/>
            </a:pPr>
            <a:r>
              <a:rPr lang="en-US" sz="1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Partnering Institutions: </a:t>
            </a:r>
            <a:r>
              <a:rPr lang="en-US" sz="10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Sutter Health and Mayo Clinic actively enrolling participants. Additional institutions will be added by the end 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-US" sz="12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End Points:</a:t>
            </a:r>
            <a:r>
              <a:rPr lang="en-US" sz="12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Invasive breast cancer diagnosis within the first year. Secondary endpoints include cancer-specific mortality and diagnosis of non-breast cancers.</a:t>
            </a:r>
            <a:endParaRPr sz="12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048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. Title - Dark">
  <p:cSld name="1a. Title - Dark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911" t="4153" r="922" b="22980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5659650" y="3410897"/>
            <a:ext cx="3268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Light"/>
              <a:buNone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32382" y="1420150"/>
            <a:ext cx="51093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oboto"/>
              <a:buNone/>
              <a:defRPr sz="5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748752" y="536494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26244" y="2403459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748739" y="3371897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ubTitle" idx="2"/>
          </p:nvPr>
        </p:nvSpPr>
        <p:spPr>
          <a:xfrm>
            <a:off x="5659647" y="4229059"/>
            <a:ext cx="3268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565688" y="457201"/>
            <a:ext cx="16815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Light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28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No Subtitle - Blank">
  <p:cSld name="6c. No Subtitle - 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34825" y="240999"/>
            <a:ext cx="81372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534825" y="821950"/>
            <a:ext cx="67557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. Title - Dark">
  <p:cSld name="Title slide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912" t="4153" r="922" b="22981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5659650" y="3410897"/>
            <a:ext cx="3268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18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None/>
              <a:defRPr sz="2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32382" y="1420150"/>
            <a:ext cx="51093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 i="0" u="none" strike="noStrike" cap="none">
                <a:solidFill>
                  <a:schemeClr val="l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748752" y="536494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26244" y="2403459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748739" y="3371897"/>
            <a:ext cx="5166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2"/>
          </p:nvPr>
        </p:nvSpPr>
        <p:spPr>
          <a:xfrm>
            <a:off x="5659647" y="4229059"/>
            <a:ext cx="32682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9" name="Shape 109" descr="logo-go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74" y="485988"/>
            <a:ext cx="1601100" cy="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vectors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Haiku Slide">
  <p:cSld name="Section Separator Dark">
    <p:bg>
      <p:bgPr>
        <a:solidFill>
          <a:schemeClr val="dk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 l="912" t="4153" r="922" b="22981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402350" y="1226763"/>
            <a:ext cx="633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i="0" u="none" strike="noStrike" cap="none">
                <a:solidFill>
                  <a:schemeClr val="accent3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5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ctrTitle" idx="2"/>
          </p:nvPr>
        </p:nvSpPr>
        <p:spPr>
          <a:xfrm>
            <a:off x="857050" y="1911590"/>
            <a:ext cx="742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Shape 117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a. Section Separator - Dark">
  <p:cSld name="Section Separator Dark_1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 l="912" t="4153" r="922" b="22981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507725" y="1420149"/>
            <a:ext cx="6339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 i="0" u="none" strike="noStrike" cap="none">
                <a:solidFill>
                  <a:schemeClr val="l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507713" y="1133250"/>
            <a:ext cx="63393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4" name="Shape 124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. Section Separator - Light">
  <p:cSld name="Section Separator Dark_1_1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2">
            <a:alphaModFix amt="21000"/>
          </a:blip>
          <a:srcRect l="912" t="4153" r="922" b="22981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507725" y="1420149"/>
            <a:ext cx="6339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 i="0" u="none" strike="noStrike" cap="none">
                <a:solidFill>
                  <a:schemeClr val="accen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507713" y="1133250"/>
            <a:ext cx="63393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1" name="Shape 131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. Section Separator - Photo">
  <p:cSld name="Photo and 1 Column Text Layout_1"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masthead_1080.jpg"/>
          <p:cNvPicPr preferRelativeResize="0"/>
          <p:nvPr/>
        </p:nvPicPr>
        <p:blipFill rotWithShape="1">
          <a:blip r:embed="rId2">
            <a:alphaModFix/>
          </a:blip>
          <a:srcRect l="31481" r="31485"/>
          <a:stretch/>
        </p:blipFill>
        <p:spPr>
          <a:xfrm>
            <a:off x="0" y="0"/>
            <a:ext cx="3429002" cy="5143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Shape 135"/>
          <p:cNvSpPr/>
          <p:nvPr/>
        </p:nvSpPr>
        <p:spPr>
          <a:xfrm>
            <a:off x="3429000" y="300"/>
            <a:ext cx="57150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4249673" y="1420150"/>
            <a:ext cx="4217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 i="0" u="none" strike="noStrike" cap="none">
                <a:solidFill>
                  <a:schemeClr val="l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4249674" y="1133250"/>
            <a:ext cx="42171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9" name="Shape 139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. Left Sidebar - Bullets">
  <p:cSld name="Title and Body Text Layout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3755250" y="240625"/>
            <a:ext cx="47622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2">
            <a:alphaModFix/>
          </a:blip>
          <a:srcRect l="912" t="4153" r="66257" b="22981"/>
          <a:stretch/>
        </p:blipFill>
        <p:spPr>
          <a:xfrm>
            <a:off x="0" y="0"/>
            <a:ext cx="3065074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Shape 144"/>
          <p:cNvSpPr txBox="1">
            <a:spLocks noGrp="1"/>
          </p:cNvSpPr>
          <p:nvPr>
            <p:ph type="subTitle" idx="2"/>
          </p:nvPr>
        </p:nvSpPr>
        <p:spPr>
          <a:xfrm>
            <a:off x="534835" y="1153457"/>
            <a:ext cx="23508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534835" y="2406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Shape 147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11032"/>
          <a:stretch/>
        </p:blipFill>
        <p:spPr>
          <a:xfrm>
            <a:off x="0" y="365375"/>
            <a:ext cx="465450" cy="6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3755250" y="672025"/>
            <a:ext cx="4762200" cy="4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"/>
          </p:nvPr>
        </p:nvSpPr>
        <p:spPr>
          <a:xfrm>
            <a:off x="534825" y="3869125"/>
            <a:ext cx="2350800" cy="87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50" name="Shape 150" descr="vectors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c. Subtitle - Bullets - 2 columns">
  <p:cSld name="1_Title and Body Text Layout No Subtitle or Footnot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4070700" cy="296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4601350" y="1090650"/>
            <a:ext cx="4070700" cy="296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4"/>
          </p:nvPr>
        </p:nvSpPr>
        <p:spPr>
          <a:xfrm>
            <a:off x="534825" y="651250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pic>
        <p:nvPicPr>
          <p:cNvPr id="160" name="Shape 160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2" name="Shape 162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a. Subtitle - Bullets - 1 column">
  <p:cSld name="1_Title and Body Text Layout No Subtitle or Footnote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8137200" cy="31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Shape 169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1" name="Shape 171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">
  <p:cSld name="1_Title and Body Text Layout No Subtitle or Footnote_2_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425" y="4825096"/>
            <a:ext cx="813448" cy="15380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8137200" cy="31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0" name="Shape 180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a. Subtitle - Bullets - 1 column">
  <p:cSld name="5a. Subtitle - Bullets -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81372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pic>
        <p:nvPicPr>
          <p:cNvPr id="25" name="Shape 25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d. No Subtitle - Bullets - 2 Columns with Headers">
  <p:cSld name="1_Title and Body Text Layout No Subtitle or Footnote_2_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Shape 186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534825" y="1253350"/>
            <a:ext cx="4070700" cy="30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601375" y="1253350"/>
            <a:ext cx="4070700" cy="30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3"/>
          </p:nvPr>
        </p:nvSpPr>
        <p:spPr>
          <a:xfrm>
            <a:off x="534825" y="821950"/>
            <a:ext cx="40707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4"/>
          </p:nvPr>
        </p:nvSpPr>
        <p:spPr>
          <a:xfrm>
            <a:off x="4601375" y="821950"/>
            <a:ext cx="40707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5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92" name="Shape 192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Subtitle - Blank">
  <p:cSld name="1_Title and Body Text Layout No Subtitle or Footnote_2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Shape 198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534825" y="651250"/>
            <a:ext cx="81372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. Left Sidebar - Blank">
  <p:cSld name="Title and Body Text Layout_1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2">
            <a:alphaModFix/>
          </a:blip>
          <a:srcRect l="912" t="4153" r="66257" b="22981"/>
          <a:stretch/>
        </p:blipFill>
        <p:spPr>
          <a:xfrm>
            <a:off x="-12" y="0"/>
            <a:ext cx="3065074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Shape 204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Shape 205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11032"/>
          <a:stretch/>
        </p:blipFill>
        <p:spPr>
          <a:xfrm>
            <a:off x="0" y="365375"/>
            <a:ext cx="465450" cy="6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3755250" y="240625"/>
            <a:ext cx="47622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ubTitle" idx="2"/>
          </p:nvPr>
        </p:nvSpPr>
        <p:spPr>
          <a:xfrm>
            <a:off x="534835" y="1153457"/>
            <a:ext cx="23508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34835" y="2406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i="0" u="none" strike="noStrike" cap="none">
                <a:solidFill>
                  <a:schemeClr val="lt1"/>
                </a:solidFill>
              </a:defRPr>
            </a:lvl1pPr>
            <a:lvl2pPr lvl="1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09" name="Shape 209" descr="vectors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subTitle" idx="3"/>
          </p:nvPr>
        </p:nvSpPr>
        <p:spPr>
          <a:xfrm>
            <a:off x="534825" y="3869125"/>
            <a:ext cx="2350800" cy="87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8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Ending Credits">
  <p:cSld name="1_Title and Body Text Layout No Subtitle or Footnote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KiteImage_2.png"/>
          <p:cNvPicPr preferRelativeResize="0"/>
          <p:nvPr/>
        </p:nvPicPr>
        <p:blipFill rotWithShape="1">
          <a:blip r:embed="rId2">
            <a:alphaModFix/>
          </a:blip>
          <a:srcRect l="2400" t="11504"/>
          <a:stretch/>
        </p:blipFill>
        <p:spPr>
          <a:xfrm>
            <a:off x="0" y="0"/>
            <a:ext cx="9144000" cy="46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0" y="4660500"/>
            <a:ext cx="91440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17" name="Shape 217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vectors-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1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 sz="800">
              <a:solidFill>
                <a:srgbClr val="9494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Subtitle - Blank 1">
  <p:cSld name="6c. Subtitle - 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34834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Shape 224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300" cy="2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vectors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415" y="4823787"/>
            <a:ext cx="813600" cy="1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-One Layout">
  <p:cSld name="CONFIDENTIAL-One Layou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49650" y="335037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1400"/>
              <a:buFont typeface="Heebo"/>
              <a:buNone/>
              <a:defRPr sz="21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30" name="Shape 230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39" y="4754716"/>
            <a:ext cx="967200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090352" y="4795427"/>
            <a:ext cx="21663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6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‒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1432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̶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 1">
  <p:cSld name="Title and Body Text Layout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0"/>
            <a:ext cx="305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43614" y="1229738"/>
            <a:ext cx="8073900" cy="2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‒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̶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49650" y="335037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14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554037" y="654984"/>
            <a:ext cx="81153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800" b="0" i="1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6351067" y="4744950"/>
            <a:ext cx="2166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pic>
        <p:nvPicPr>
          <p:cNvPr id="240" name="Shape 240" descr="vectors-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2686" y="4823787"/>
            <a:ext cx="813600" cy="1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ullets good">
  <p:cSld name="1_Title and bullets good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44850" y="220744"/>
            <a:ext cx="880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"/>
              <a:buNone/>
              <a:defRPr sz="2800" b="0" i="0" u="none" strike="noStrike" cap="none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43" name="Shape 243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39" y="4754716"/>
            <a:ext cx="967200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6090352" y="4795427"/>
            <a:ext cx="21663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6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‒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14325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̶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. Subtitle - Bullets - 1 column - No footer 1">
  <p:cSld name="5b. Subtitle - Bullets - 1 column - No foot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425" y="4825095"/>
            <a:ext cx="813300" cy="1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81372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534834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pic>
        <p:nvPicPr>
          <p:cNvPr id="253" name="Shape 253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300" cy="2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 Dark">
  <p:cSld name="Section Separator Dark_2">
    <p:bg>
      <p:bgPr>
        <a:solidFill>
          <a:schemeClr val="dk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639512" y="1399306"/>
            <a:ext cx="633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3600" b="0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39512" y="1087377"/>
            <a:ext cx="3303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6090351" y="4795428"/>
            <a:ext cx="21663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pic>
        <p:nvPicPr>
          <p:cNvPr id="259" name="Shape 259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325" y="4754725"/>
            <a:ext cx="650100" cy="2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c. Subtitle - Blank">
  <p:cSld name="6c. Subtitle - 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Shape 32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">
  <p:cSld name="Title and Body Text Layou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05300" y="205012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600"/>
              <a:buFont typeface="Heebo"/>
              <a:buNone/>
              <a:defRPr sz="2600" b="0" i="0" u="none" strike="noStrike" cap="none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62" name="Shape 262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325" y="4754725"/>
            <a:ext cx="650100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6090351" y="4780519"/>
            <a:ext cx="2166300" cy="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38839" y="1229738"/>
            <a:ext cx="80739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39737" y="654984"/>
            <a:ext cx="8115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1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438839" y="4399944"/>
            <a:ext cx="8073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">
  <p:cSld name="1_Title and Body Text Layout No Subtitle or Footnote_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-12900" y="4660500"/>
            <a:ext cx="9156900" cy="4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1" name="Shape 271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6351067" y="4744950"/>
            <a:ext cx="2166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i="0" u="none" strike="noStrike" cap="none">
                <a:solidFill>
                  <a:srgbClr val="A5A5A5"/>
                </a:solidFill>
                <a:latin typeface="Heebo Light"/>
                <a:ea typeface="Heebo Light"/>
                <a:cs typeface="Heebo Light"/>
                <a:sym typeface="Heebo Light"/>
              </a:rPr>
              <a:t>CONFIDENTIAL &amp; PROPRIETARY</a:t>
            </a:r>
            <a:endParaRPr sz="800">
              <a:latin typeface="Heebo Light"/>
              <a:ea typeface="Heebo Light"/>
              <a:cs typeface="Heebo Light"/>
              <a:sym typeface="Heebo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 1 1">
  <p:cSld name="Title and Body Text Layout_1_3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0"/>
            <a:ext cx="305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543614" y="1229739"/>
            <a:ext cx="8073900" cy="2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2"/>
          </p:nvPr>
        </p:nvSpPr>
        <p:spPr>
          <a:xfrm>
            <a:off x="554038" y="654985"/>
            <a:ext cx="81153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1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351067" y="4744950"/>
            <a:ext cx="2166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i="0" u="none" strike="noStrike" cap="none">
                <a:solidFill>
                  <a:srgbClr val="A5A5A5"/>
                </a:solidFill>
                <a:latin typeface="Heebo Light"/>
                <a:ea typeface="Heebo Light"/>
                <a:cs typeface="Heebo Light"/>
                <a:sym typeface="Heebo Light"/>
              </a:rPr>
              <a:t>CONFIDENTIAL &amp; PROPRIETARY</a:t>
            </a:r>
            <a:endParaRPr sz="800">
              <a:latin typeface="Heebo Light"/>
              <a:ea typeface="Heebo Light"/>
              <a:cs typeface="Heebo Light"/>
              <a:sym typeface="Heebo Light"/>
            </a:endParaRPr>
          </a:p>
        </p:txBody>
      </p:sp>
      <p:pic>
        <p:nvPicPr>
          <p:cNvPr id="281" name="Shape 281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 1">
  <p:cSld name="1_Title and Body Text Layout No Subtitle or Footnote_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63750" y="335037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400"/>
              <a:buFont typeface="Heebo"/>
              <a:buNone/>
              <a:defRPr sz="24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4" name="Shape 284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750" y="4754725"/>
            <a:ext cx="614100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090351" y="4795427"/>
            <a:ext cx="21663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577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‒"/>
              <a:defRPr sz="18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ebo"/>
              <a:buChar char="•"/>
              <a:defRPr sz="180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̶"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Char char="•"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ebo"/>
              <a:buNone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Heebo"/>
              <a:buNone/>
              <a:defRPr sz="180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 2">
  <p:cSld name="1_Title and Body Text Layout No Subtitle or Footnote_5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57075" y="302937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eebo"/>
              <a:buNone/>
              <a:defRPr sz="2600" b="0" i="0" u="none" strike="noStrike" cap="none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6090351" y="4795427"/>
            <a:ext cx="21663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Heebo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Heebo"/>
                <a:ea typeface="Heebo"/>
                <a:cs typeface="Heebo"/>
                <a:sym typeface="Heebo"/>
              </a:rPr>
              <a:t>CONFIDENTIAL &amp; PROPRIETARY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1" name="Shape 291" descr="logo-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325" y="4754725"/>
            <a:ext cx="650100" cy="2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subTitle" idx="1"/>
          </p:nvPr>
        </p:nvSpPr>
        <p:spPr>
          <a:xfrm>
            <a:off x="5659647" y="3869295"/>
            <a:ext cx="32682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639512" y="1423904"/>
            <a:ext cx="6339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"/>
              <a:buNone/>
              <a:defRPr sz="2400" b="0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5659647" y="4225236"/>
            <a:ext cx="3303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748752" y="536494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733362" y="2403459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5748739" y="3371897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subTitle" idx="1"/>
          </p:nvPr>
        </p:nvSpPr>
        <p:spPr>
          <a:xfrm>
            <a:off x="5659647" y="3869295"/>
            <a:ext cx="32682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0" u="none" strike="noStrike" cap="none">
                <a:solidFill>
                  <a:schemeClr val="accent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639512" y="1423904"/>
            <a:ext cx="6339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 i="0" u="none" strike="noStrike" cap="none">
                <a:solidFill>
                  <a:schemeClr val="accen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5659647" y="4225236"/>
            <a:ext cx="3303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773725" y="536494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809562" y="2403459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5773712" y="3371897"/>
            <a:ext cx="516600" cy="39000"/>
          </a:xfrm>
          <a:prstGeom prst="rect">
            <a:avLst/>
          </a:prstGeom>
          <a:solidFill>
            <a:srgbClr val="B58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1 Column Text Layout">
  <p:cSld name="Photo and 1 Column Text Layout">
    <p:bg>
      <p:bgPr>
        <a:solidFill>
          <a:schemeClr val="dk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 descr="43e39040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71450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5013095" y="600283"/>
            <a:ext cx="3561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5013095" y="952187"/>
            <a:ext cx="356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7889625" y="4739028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21" name="Shape 321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Ending Credits">
  <p:cSld name="7. Ending Credi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KiteImage_2.png"/>
          <p:cNvPicPr preferRelativeResize="0"/>
          <p:nvPr/>
        </p:nvPicPr>
        <p:blipFill rotWithShape="1">
          <a:blip r:embed="rId2">
            <a:alphaModFix/>
          </a:blip>
          <a:srcRect l="2400" t="11503"/>
          <a:stretch/>
        </p:blipFill>
        <p:spPr>
          <a:xfrm>
            <a:off x="0" y="0"/>
            <a:ext cx="9144000" cy="46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0" y="4660500"/>
            <a:ext cx="91440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41" name="Shape 41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1 Column Text Layout 1">
  <p:cSld name="Photo and 1 Column Text Layout_1">
    <p:bg>
      <p:bgPr>
        <a:solidFill>
          <a:schemeClr val="dk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43e39040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870095" y="600283"/>
            <a:ext cx="3561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870095" y="952187"/>
            <a:ext cx="356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27" name="Shape 327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">
  <p:cSld name="Title and Body Text Layou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543614" y="1229739"/>
            <a:ext cx="8073900" cy="2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2"/>
          </p:nvPr>
        </p:nvSpPr>
        <p:spPr>
          <a:xfrm>
            <a:off x="554038" y="654985"/>
            <a:ext cx="81153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1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33" name="Shape 333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Layout 1">
  <p:cSld name="Title and Body Text Layout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0"/>
            <a:ext cx="3054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543614" y="1229739"/>
            <a:ext cx="8073900" cy="2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554038" y="654985"/>
            <a:ext cx="81153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1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40" name="Shape 340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">
  <p:cSld name="1_Title and Body Text Layout No Subtitle or Footnot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-12900" y="4660500"/>
            <a:ext cx="9156900" cy="4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5" name="Shape 345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Text Layout No Subtitle or Footnote 1">
  <p:cSld name="1_Title and Body Text Layout No Subtitle or Footnote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 descr="KiteImage_2.png"/>
          <p:cNvPicPr preferRelativeResize="0"/>
          <p:nvPr/>
        </p:nvPicPr>
        <p:blipFill rotWithShape="1">
          <a:blip r:embed="rId2">
            <a:alphaModFix/>
          </a:blip>
          <a:srcRect l="2400" t="11504"/>
          <a:stretch/>
        </p:blipFill>
        <p:spPr>
          <a:xfrm>
            <a:off x="0" y="0"/>
            <a:ext cx="9144000" cy="46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-12900" y="4660500"/>
            <a:ext cx="9156900" cy="4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C52"/>
              </a:buClr>
              <a:buSzPts val="2100"/>
              <a:buNone/>
              <a:defRPr sz="2100" i="0" u="none" strike="noStrike" cap="none">
                <a:solidFill>
                  <a:schemeClr val="dk2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543614" y="899540"/>
            <a:ext cx="8073900" cy="3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2" name="Shape 352" descr="vectors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and White Column Text Layout">
  <p:cSld name="Purple and White Column Text Layout"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5073480" y="3945175"/>
            <a:ext cx="3561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6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2"/>
          </p:nvPr>
        </p:nvSpPr>
        <p:spPr>
          <a:xfrm>
            <a:off x="5073480" y="615756"/>
            <a:ext cx="35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3"/>
          </p:nvPr>
        </p:nvSpPr>
        <p:spPr>
          <a:xfrm>
            <a:off x="561863" y="3945175"/>
            <a:ext cx="35616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000" b="0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544611" y="615756"/>
            <a:ext cx="3561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4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61" name="Shape 361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 Light">
  <p:cSld name="Section Separator Light">
    <p:bg>
      <p:bgPr>
        <a:solidFill>
          <a:schemeClr val="l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ctrTitle"/>
          </p:nvPr>
        </p:nvSpPr>
        <p:spPr>
          <a:xfrm>
            <a:off x="639512" y="1399306"/>
            <a:ext cx="633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i="0" u="none" strike="noStrike" cap="none">
                <a:solidFill>
                  <a:schemeClr val="accen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39512" y="1087377"/>
            <a:ext cx="3303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66" name="Shape 366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 Dark">
  <p:cSld name="Section Separator Dark">
    <p:bg>
      <p:bgPr>
        <a:solidFill>
          <a:schemeClr val="dk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ctrTitle"/>
          </p:nvPr>
        </p:nvSpPr>
        <p:spPr>
          <a:xfrm>
            <a:off x="639512" y="1399306"/>
            <a:ext cx="633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i="0" u="none" strike="noStrike" cap="none">
                <a:solidFill>
                  <a:schemeClr val="lt1"/>
                </a:solidFill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5200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39512" y="1087377"/>
            <a:ext cx="3303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4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71" name="Shape 371" descr="vectors-1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86" y="4823788"/>
            <a:ext cx="813464" cy="1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. Section Separator - Light">
  <p:cSld name="2b. Section Separator - Ligh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2">
            <a:alphaModFix amt="21000"/>
          </a:blip>
          <a:srcRect l="911" t="4153" r="922" b="22980"/>
          <a:stretch/>
        </p:blipFill>
        <p:spPr>
          <a:xfrm>
            <a:off x="-10475" y="0"/>
            <a:ext cx="9164950" cy="5143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507725" y="1420149"/>
            <a:ext cx="6339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Roboto"/>
              <a:buNone/>
              <a:defRPr sz="5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07713" y="1133250"/>
            <a:ext cx="63393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. Left Sidebar - Bullets">
  <p:cSld name="4a. Left Sidebar -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755250" y="240625"/>
            <a:ext cx="4762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l="911" t="4153" r="66257" b="22980"/>
          <a:stretch/>
        </p:blipFill>
        <p:spPr>
          <a:xfrm>
            <a:off x="0" y="0"/>
            <a:ext cx="3065074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" name="Shape 54"/>
          <p:cNvSpPr txBox="1">
            <a:spLocks noGrp="1"/>
          </p:cNvSpPr>
          <p:nvPr>
            <p:ph type="subTitle" idx="2"/>
          </p:nvPr>
        </p:nvSpPr>
        <p:spPr>
          <a:xfrm>
            <a:off x="534835" y="1153457"/>
            <a:ext cx="23508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835" y="2406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Shape 57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11031"/>
          <a:stretch/>
        </p:blipFill>
        <p:spPr>
          <a:xfrm>
            <a:off x="0" y="365375"/>
            <a:ext cx="465450" cy="6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3755250" y="672025"/>
            <a:ext cx="4762200" cy="4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4"/>
          </p:nvPr>
        </p:nvSpPr>
        <p:spPr>
          <a:xfrm>
            <a:off x="534825" y="38691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c. Subtitle - Bullets - 2 columns">
  <p:cSld name="5c. Subtitle - Bullets - 2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34800" y="1090650"/>
            <a:ext cx="4070700" cy="2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01350" y="1090650"/>
            <a:ext cx="4070700" cy="2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ebo Light"/>
              <a:buNone/>
              <a:defRPr sz="2100">
                <a:solidFill>
                  <a:schemeClr val="accent1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ubTitle" idx="4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Heebo Light"/>
                <a:ea typeface="Heebo Light"/>
                <a:cs typeface="Heebo Light"/>
                <a:sym typeface="Heebo Ligh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pic>
        <p:nvPicPr>
          <p:cNvPr id="71" name="Shape 71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d. No Subtitle - Bullets - 2 Columns with Headers">
  <p:cSld name="5d. No Subtitle - Bullets - 2 Columns with Header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7175" y="4660500"/>
            <a:ext cx="9151200" cy="48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  <a:defRPr sz="21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Shape 77" descr="GRA17001_Grail-10-Slide-PilotDeck-001ss-06.png"/>
          <p:cNvPicPr preferRelativeResize="0"/>
          <p:nvPr/>
        </p:nvPicPr>
        <p:blipFill rotWithShape="1">
          <a:blip r:embed="rId2">
            <a:alphaModFix/>
          </a:blip>
          <a:srcRect l="38990" b="65419"/>
          <a:stretch/>
        </p:blipFill>
        <p:spPr>
          <a:xfrm>
            <a:off x="0" y="365375"/>
            <a:ext cx="465450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34825" y="1253350"/>
            <a:ext cx="40707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01375" y="1253350"/>
            <a:ext cx="40707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 Light"/>
              <a:buChar char="■"/>
              <a:defRPr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3"/>
          </p:nvPr>
        </p:nvSpPr>
        <p:spPr>
          <a:xfrm>
            <a:off x="534825" y="821950"/>
            <a:ext cx="40707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4"/>
          </p:nvPr>
        </p:nvSpPr>
        <p:spPr>
          <a:xfrm>
            <a:off x="4601375" y="821950"/>
            <a:ext cx="40707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5"/>
          </p:nvPr>
        </p:nvSpPr>
        <p:spPr>
          <a:xfrm>
            <a:off x="534825" y="4229825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  <a:defRPr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. Left Sidebar - Blank">
  <p:cSld name="4b. Left Sidebar - 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 l="911" t="4153" r="66257" b="22980"/>
          <a:stretch/>
        </p:blipFill>
        <p:spPr>
          <a:xfrm>
            <a:off x="-12" y="0"/>
            <a:ext cx="3065074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Shape 87"/>
          <p:cNvSpPr txBox="1"/>
          <p:nvPr/>
        </p:nvSpPr>
        <p:spPr>
          <a:xfrm>
            <a:off x="7889625" y="4744950"/>
            <a:ext cx="1160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"/>
              <a:buFont typeface="Heebo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Shape 88" descr="GRA17001_Grail-10-Slide-PilotDeck-001ss-06.png"/>
          <p:cNvPicPr preferRelativeResize="0"/>
          <p:nvPr/>
        </p:nvPicPr>
        <p:blipFill rotWithShape="1">
          <a:blip r:embed="rId3">
            <a:alphaModFix/>
          </a:blip>
          <a:srcRect l="38990" b="11031"/>
          <a:stretch/>
        </p:blipFill>
        <p:spPr>
          <a:xfrm>
            <a:off x="0" y="365375"/>
            <a:ext cx="465450" cy="6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755250" y="240625"/>
            <a:ext cx="4762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2"/>
          </p:nvPr>
        </p:nvSpPr>
        <p:spPr>
          <a:xfrm>
            <a:off x="534835" y="1153457"/>
            <a:ext cx="2350800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34835" y="2406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Light"/>
              <a:buNone/>
              <a:defRPr sz="21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2800"/>
              <a:buFont typeface="Roboto Light"/>
              <a:buNone/>
              <a:defRPr sz="2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3"/>
          </p:nvPr>
        </p:nvSpPr>
        <p:spPr>
          <a:xfrm>
            <a:off x="534825" y="3869125"/>
            <a:ext cx="23508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800"/>
              <a:buFont typeface="Roboto"/>
              <a:buNone/>
              <a:defRPr sz="8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5748747" y="4744950"/>
            <a:ext cx="2768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800"/>
              <a:buFont typeface="Roboto Light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CONFIDENTIAL &amp; PROPRIETARY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563100" y="4736517"/>
            <a:ext cx="9944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oboto Light"/>
              <a:buNone/>
            </a:pPr>
            <a:r>
              <a:rPr lang="en-US" sz="1600" b="1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G R A I L</a:t>
            </a:r>
            <a:endParaRPr sz="1600" b="1" i="0" u="none" strike="noStrike" cap="none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ebo Light"/>
              <a:buNone/>
              <a:defRPr sz="2800" i="0" u="none" strike="noStrike" cap="none">
                <a:solidFill>
                  <a:schemeClr val="dk1"/>
                </a:solidFill>
                <a:latin typeface="Heebo Light"/>
                <a:ea typeface="Heebo Light"/>
                <a:cs typeface="Heebo Light"/>
                <a:sym typeface="Heebo Ligh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ebo"/>
              <a:buNone/>
              <a:defRPr sz="1800" b="0" i="0" u="none" strike="noStrike" cap="none">
                <a:solidFill>
                  <a:schemeClr val="dk2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ctrTitle"/>
          </p:nvPr>
        </p:nvSpPr>
        <p:spPr>
          <a:xfrm>
            <a:off x="532372" y="1420150"/>
            <a:ext cx="72876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Development of Early Cancer Detection Tests Based on Sequencing of Cell-Free Nucleic Acids</a:t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5659650" y="3637964"/>
            <a:ext cx="32682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Elizabeth Mansfield, PhD </a:t>
            </a:r>
            <a:endParaRPr sz="1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  <a:endParaRPr/>
          </a:p>
        </p:txBody>
      </p:sp>
      <p:pic>
        <p:nvPicPr>
          <p:cNvPr id="642" name="Shape 642" descr="Image result for us oncology networ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398" y="4045610"/>
            <a:ext cx="1526400" cy="28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107" y="1401962"/>
            <a:ext cx="1563960" cy="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 descr="Image result for mayo clinic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362" y="2141705"/>
            <a:ext cx="541369" cy="6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 descr="Image result for sylvester comprehensive cancer center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0177" y="3109840"/>
            <a:ext cx="1507600" cy="47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 descr="Image result for sutter health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9199" y="3972608"/>
            <a:ext cx="1563950" cy="35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 descr="Image result for guardian research network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7480" y="1942852"/>
            <a:ext cx="1507599" cy="29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2747" y="2561585"/>
            <a:ext cx="949925" cy="67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4325" y="2152788"/>
            <a:ext cx="1526263" cy="4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97375" y="2928664"/>
            <a:ext cx="1507600" cy="50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58536" y="2141688"/>
            <a:ext cx="1507614" cy="2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78300" y="3852659"/>
            <a:ext cx="1563950" cy="59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5150" y="1349600"/>
            <a:ext cx="1324025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02987" y="3328046"/>
            <a:ext cx="1810825" cy="55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 descr="Grail_Icon-51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2100" y="1755750"/>
            <a:ext cx="1244100" cy="1248008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297850" y="792250"/>
            <a:ext cx="142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Participants</a:t>
            </a:r>
            <a:endParaRPr sz="18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57" name="Shape 657"/>
          <p:cNvCxnSpPr/>
          <p:nvPr/>
        </p:nvCxnSpPr>
        <p:spPr>
          <a:xfrm>
            <a:off x="1970350" y="927900"/>
            <a:ext cx="0" cy="34365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8" name="Shape 658"/>
          <p:cNvSpPr txBox="1"/>
          <p:nvPr/>
        </p:nvSpPr>
        <p:spPr>
          <a:xfrm>
            <a:off x="2143900" y="792250"/>
            <a:ext cx="207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Clinical Partners</a:t>
            </a:r>
            <a:endParaRPr sz="18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59" name="Shape 6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65100" y="932213"/>
            <a:ext cx="1407550" cy="7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Shape 6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5875" y="1050070"/>
            <a:ext cx="3827326" cy="3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>
            <a:spLocks noGrp="1"/>
          </p:cNvSpPr>
          <p:nvPr>
            <p:ph type="subTitle" idx="1"/>
          </p:nvPr>
        </p:nvSpPr>
        <p:spPr>
          <a:xfrm>
            <a:off x="534825" y="4306025"/>
            <a:ext cx="81372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Razavi P, Li BT,  Hou C, Shen R, Venn O, Lim RS, Hubbell E, De Bruijn I, Liu Q, Vijaya Satya R, Xu H. Cell-free DNA (cfDNA) mutations from clonal hematopoiesis: Implications for interpretation of liquid biopsy tests. </a:t>
            </a:r>
            <a:r>
              <a:rPr lang="en-US" sz="800" b="0" i="1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Journal of Clinical Oncology: ASCO Annual Meeting Proceedings online supplement</a:t>
            </a: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: 2017; LBA 11526.</a:t>
            </a:r>
            <a:endParaRPr/>
          </a:p>
        </p:txBody>
      </p:sp>
      <p:sp>
        <p:nvSpPr>
          <p:cNvPr id="666" name="Shape 666"/>
          <p:cNvSpPr txBox="1">
            <a:spLocks noGrp="1"/>
          </p:cNvSpPr>
          <p:nvPr>
            <p:ph type="body" idx="2"/>
          </p:nvPr>
        </p:nvSpPr>
        <p:spPr>
          <a:xfrm>
            <a:off x="403425" y="1313575"/>
            <a:ext cx="44517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White blood cells contribute somatic variants to plasma cfDNA</a:t>
            </a: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 healthy screening population and cancer patients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variants alone shows no significant difference</a:t>
            </a:r>
            <a:endParaRPr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Patients with cancer and participants without cancer</a:t>
            </a:r>
            <a:endParaRPr/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Modeling with age shown here</a:t>
            </a:r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Biological Confounders</a:t>
            </a:r>
            <a:endParaRPr/>
          </a:p>
        </p:txBody>
      </p:sp>
      <p:sp>
        <p:nvSpPr>
          <p:cNvPr id="668" name="Shape 668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</a:pPr>
            <a:r>
              <a:rPr lang="en-US"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cfDNA variants originating from WBC clonal hematopoiesis</a:t>
            </a:r>
            <a:endParaRPr/>
          </a:p>
        </p:txBody>
      </p:sp>
      <p:sp>
        <p:nvSpPr>
          <p:cNvPr id="669" name="Shape 669"/>
          <p:cNvSpPr txBox="1"/>
          <p:nvPr/>
        </p:nvSpPr>
        <p:spPr>
          <a:xfrm>
            <a:off x="4982550" y="1053450"/>
            <a:ext cx="3965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Matched variants in cfDNA and WBC Per Subject (after Quality Filtering)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subTitle" idx="1"/>
          </p:nvPr>
        </p:nvSpPr>
        <p:spPr>
          <a:xfrm>
            <a:off x="534825" y="4306025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Razavi P, Li BT, Abida W, Aravanis A, Jung B, Shen R, Hou C, De Bruijn I, Gnerre S, Lim RS, Reales D. Performance of a high-intensity 508-gene circulating-tumor DNA (ctDNA) assay in patients with metastatic breast, lung, and prostate cancer. </a:t>
            </a:r>
            <a:r>
              <a:rPr lang="en-US" sz="800" b="0" i="1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Journal of Clinical Oncology: ASCO Annual Meeting Proceedings online supplement</a:t>
            </a:r>
            <a:r>
              <a:rPr lang="en-US" sz="800" b="0" i="0" u="none" strike="noStrike" cap="none">
                <a:solidFill>
                  <a:srgbClr val="949494"/>
                </a:solidFill>
                <a:latin typeface="Roboto Light"/>
                <a:ea typeface="Roboto Light"/>
                <a:cs typeface="Roboto Light"/>
                <a:sym typeface="Roboto Light"/>
              </a:rPr>
              <a:t>: 2017; LBA 11516.</a:t>
            </a:r>
            <a:endParaRPr/>
          </a:p>
        </p:txBody>
      </p:sp>
      <p:sp>
        <p:nvSpPr>
          <p:cNvPr id="675" name="Shape 675"/>
          <p:cNvSpPr txBox="1">
            <a:spLocks noGrp="1"/>
          </p:cNvSpPr>
          <p:nvPr>
            <p:ph type="body" idx="2"/>
          </p:nvPr>
        </p:nvSpPr>
        <p:spPr>
          <a:xfrm>
            <a:off x="805650" y="508850"/>
            <a:ext cx="75327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110/124 patients  89% (95% CI: [82%; 94%])  had at least one tumor tissue-detected variant independently detected in cfDNA</a:t>
            </a:r>
            <a:br>
              <a:rPr lang="en-US" sz="1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6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534824" y="188700"/>
            <a:ext cx="860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Supporting data -  Concordance of genomic variants cfDNA vs. tissue</a:t>
            </a:r>
            <a:endParaRPr/>
          </a:p>
        </p:txBody>
      </p:sp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 t="9642" r="2619" b="-949"/>
          <a:stretch/>
        </p:blipFill>
        <p:spPr>
          <a:xfrm>
            <a:off x="847584" y="1078200"/>
            <a:ext cx="7511700" cy="25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/>
          <p:nvPr/>
        </p:nvSpPr>
        <p:spPr>
          <a:xfrm>
            <a:off x="3811110" y="1622309"/>
            <a:ext cx="16887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Lung Cancer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 Ligh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35/41 patients </a:t>
            </a:r>
            <a:b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85% ([71%-94%])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Roboto Light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at least 1 tumor tissue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Roboto Light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variant detected in cfDNA</a:t>
            </a: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6350118" y="1622309"/>
            <a:ext cx="16266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Prostate Cancer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 Ligh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37/44 patients </a:t>
            </a:r>
            <a:b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84% ([70%-93%])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Roboto Light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at least 1 tumor tissue variant detected in cfDNA</a:t>
            </a: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1273351" y="1622300"/>
            <a:ext cx="18732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Breast Cancer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Roboto Ligh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38/39 patients </a:t>
            </a:r>
            <a:b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97%  ([87%-100%])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Roboto Light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at least 1 tumor tissue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Roboto Light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variant detected in cfDNA</a:t>
            </a: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1042350" y="3193475"/>
            <a:ext cx="7511700" cy="7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2" name="Shape 682"/>
          <p:cNvGraphicFramePr/>
          <p:nvPr/>
        </p:nvGraphicFramePr>
        <p:xfrm>
          <a:off x="623672" y="3201696"/>
          <a:ext cx="7758625" cy="1112260"/>
        </p:xfrm>
        <a:graphic>
          <a:graphicData uri="http://schemas.openxmlformats.org/drawingml/2006/table">
            <a:tbl>
              <a:tblPr firstRow="1" bandRow="1">
                <a:noFill/>
                <a:tableStyleId>{D8442909-5DA4-4C77-A7B2-3B48A3F20481}</a:tableStyleId>
              </a:tblPr>
              <a:tblGrid>
                <a:gridCol w="155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6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endParaRPr sz="1100" u="none" strike="noStrike" cap="none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 All Variants  (SNV, indels, CNA, Fusions)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 Clinically Actionable Variants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cfDNA / tissue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2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PPA (95% CI)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2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cfDNA /tissue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2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PPA (95% CI)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27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Breast Cancer </a:t>
                      </a:r>
                      <a:endParaRPr/>
                    </a:p>
                  </a:txBody>
                  <a:tcPr marL="103000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221 / 300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74% (68, 79)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24 / 27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89% (71, 98)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Lung Cancer </a:t>
                      </a:r>
                      <a:endParaRPr/>
                    </a:p>
                  </a:txBody>
                  <a:tcPr marL="103000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256 / 355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72% (67, 77)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11 / 18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61% (36, 83)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Prostate Cancer</a:t>
                      </a:r>
                      <a:endParaRPr/>
                    </a:p>
                  </a:txBody>
                  <a:tcPr marL="103000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150 / 209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72% (65, 78)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19 / 26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 Light"/>
                        <a:buNone/>
                      </a:pPr>
                      <a:r>
                        <a:rPr lang="en-US" sz="11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73% (52, 88)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 Patients </a:t>
                      </a:r>
                      <a:endParaRPr/>
                    </a:p>
                  </a:txBody>
                  <a:tcPr marL="103000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627 / 864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73% (69, 76)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54 / 71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Roboto"/>
                        <a:buNone/>
                      </a:pPr>
                      <a:r>
                        <a:rPr lang="en-US" sz="11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76% (64, 85)</a:t>
                      </a:r>
                      <a:endParaRPr/>
                    </a:p>
                  </a:txBody>
                  <a:tcPr marL="11575" marR="11575" marT="11575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Shape 382"/>
          <p:cNvGrpSpPr/>
          <p:nvPr/>
        </p:nvGrpSpPr>
        <p:grpSpPr>
          <a:xfrm>
            <a:off x="1343270" y="1421825"/>
            <a:ext cx="2094300" cy="2175213"/>
            <a:chOff x="861870" y="1421838"/>
            <a:chExt cx="2094300" cy="2175213"/>
          </a:xfrm>
        </p:grpSpPr>
        <p:cxnSp>
          <p:nvCxnSpPr>
            <p:cNvPr id="383" name="Shape 383"/>
            <p:cNvCxnSpPr>
              <a:stCxn id="384" idx="6"/>
            </p:cNvCxnSpPr>
            <p:nvPr/>
          </p:nvCxnSpPr>
          <p:spPr>
            <a:xfrm>
              <a:off x="1090470" y="2441150"/>
              <a:ext cx="18657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lg" len="lg"/>
            </a:ln>
          </p:spPr>
        </p:cxnSp>
        <p:sp>
          <p:nvSpPr>
            <p:cNvPr id="384" name="Shape 384"/>
            <p:cNvSpPr/>
            <p:nvPr/>
          </p:nvSpPr>
          <p:spPr>
            <a:xfrm>
              <a:off x="861870" y="2326850"/>
              <a:ext cx="228600" cy="2286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" name="Shape 385"/>
            <p:cNvCxnSpPr/>
            <p:nvPr/>
          </p:nvCxnSpPr>
          <p:spPr>
            <a:xfrm>
              <a:off x="1171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6" name="Shape 386"/>
            <p:cNvCxnSpPr/>
            <p:nvPr/>
          </p:nvCxnSpPr>
          <p:spPr>
            <a:xfrm>
              <a:off x="1324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7" name="Shape 387"/>
            <p:cNvCxnSpPr/>
            <p:nvPr/>
          </p:nvCxnSpPr>
          <p:spPr>
            <a:xfrm>
              <a:off x="1476750" y="1421838"/>
              <a:ext cx="0" cy="11202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" name="Shape 388"/>
            <p:cNvCxnSpPr/>
            <p:nvPr/>
          </p:nvCxnSpPr>
          <p:spPr>
            <a:xfrm>
              <a:off x="16291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9" name="Shape 389"/>
            <p:cNvCxnSpPr/>
            <p:nvPr/>
          </p:nvCxnSpPr>
          <p:spPr>
            <a:xfrm>
              <a:off x="1781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0" name="Shape 390"/>
            <p:cNvCxnSpPr/>
            <p:nvPr/>
          </p:nvCxnSpPr>
          <p:spPr>
            <a:xfrm>
              <a:off x="1933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1" name="Shape 391"/>
            <p:cNvCxnSpPr/>
            <p:nvPr/>
          </p:nvCxnSpPr>
          <p:spPr>
            <a:xfrm>
              <a:off x="2086350" y="2339150"/>
              <a:ext cx="0" cy="1257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Shape 392"/>
            <p:cNvCxnSpPr/>
            <p:nvPr/>
          </p:nvCxnSpPr>
          <p:spPr>
            <a:xfrm>
              <a:off x="22387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23911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" name="Shape 394"/>
            <p:cNvCxnSpPr/>
            <p:nvPr/>
          </p:nvCxnSpPr>
          <p:spPr>
            <a:xfrm>
              <a:off x="2543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2695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6" name="Shape 396"/>
            <p:cNvCxnSpPr/>
            <p:nvPr/>
          </p:nvCxnSpPr>
          <p:spPr>
            <a:xfrm>
              <a:off x="2848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97" name="Shape 397"/>
          <p:cNvGrpSpPr/>
          <p:nvPr/>
        </p:nvGrpSpPr>
        <p:grpSpPr>
          <a:xfrm>
            <a:off x="3391595" y="1572525"/>
            <a:ext cx="2094300" cy="1874088"/>
            <a:chOff x="861870" y="1559463"/>
            <a:chExt cx="2094300" cy="1874088"/>
          </a:xfrm>
        </p:grpSpPr>
        <p:cxnSp>
          <p:nvCxnSpPr>
            <p:cNvPr id="398" name="Shape 398"/>
            <p:cNvCxnSpPr>
              <a:stCxn id="399" idx="6"/>
            </p:cNvCxnSpPr>
            <p:nvPr/>
          </p:nvCxnSpPr>
          <p:spPr>
            <a:xfrm>
              <a:off x="1090470" y="2441150"/>
              <a:ext cx="18657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lg" len="lg"/>
            </a:ln>
          </p:spPr>
        </p:cxnSp>
        <p:sp>
          <p:nvSpPr>
            <p:cNvPr id="399" name="Shape 399"/>
            <p:cNvSpPr/>
            <p:nvPr/>
          </p:nvSpPr>
          <p:spPr>
            <a:xfrm>
              <a:off x="861870" y="2326850"/>
              <a:ext cx="228600" cy="2286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0" name="Shape 400"/>
            <p:cNvCxnSpPr/>
            <p:nvPr/>
          </p:nvCxnSpPr>
          <p:spPr>
            <a:xfrm>
              <a:off x="1171950" y="2345738"/>
              <a:ext cx="0" cy="203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" name="Shape 401"/>
            <p:cNvCxnSpPr/>
            <p:nvPr/>
          </p:nvCxnSpPr>
          <p:spPr>
            <a:xfrm>
              <a:off x="1324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2" name="Shape 402"/>
            <p:cNvCxnSpPr/>
            <p:nvPr/>
          </p:nvCxnSpPr>
          <p:spPr>
            <a:xfrm>
              <a:off x="1476750" y="1559463"/>
              <a:ext cx="0" cy="9894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3" name="Shape 403"/>
            <p:cNvCxnSpPr/>
            <p:nvPr/>
          </p:nvCxnSpPr>
          <p:spPr>
            <a:xfrm>
              <a:off x="16291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4" name="Shape 404"/>
            <p:cNvCxnSpPr/>
            <p:nvPr/>
          </p:nvCxnSpPr>
          <p:spPr>
            <a:xfrm>
              <a:off x="1781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5" name="Shape 405"/>
            <p:cNvCxnSpPr/>
            <p:nvPr/>
          </p:nvCxnSpPr>
          <p:spPr>
            <a:xfrm>
              <a:off x="1933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" name="Shape 406"/>
            <p:cNvCxnSpPr/>
            <p:nvPr/>
          </p:nvCxnSpPr>
          <p:spPr>
            <a:xfrm>
              <a:off x="2086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22387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" name="Shape 408"/>
            <p:cNvCxnSpPr/>
            <p:nvPr/>
          </p:nvCxnSpPr>
          <p:spPr>
            <a:xfrm>
              <a:off x="23911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" name="Shape 409"/>
            <p:cNvCxnSpPr/>
            <p:nvPr/>
          </p:nvCxnSpPr>
          <p:spPr>
            <a:xfrm>
              <a:off x="2543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0" name="Shape 410"/>
            <p:cNvCxnSpPr/>
            <p:nvPr/>
          </p:nvCxnSpPr>
          <p:spPr>
            <a:xfrm>
              <a:off x="2695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1" name="Shape 411"/>
            <p:cNvCxnSpPr/>
            <p:nvPr/>
          </p:nvCxnSpPr>
          <p:spPr>
            <a:xfrm>
              <a:off x="2848350" y="2339150"/>
              <a:ext cx="0" cy="10944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2" name="Shape 412"/>
          <p:cNvGrpSpPr/>
          <p:nvPr/>
        </p:nvGrpSpPr>
        <p:grpSpPr>
          <a:xfrm>
            <a:off x="5475470" y="1533225"/>
            <a:ext cx="2094300" cy="1813175"/>
            <a:chOff x="861870" y="1520175"/>
            <a:chExt cx="2094300" cy="1813175"/>
          </a:xfrm>
        </p:grpSpPr>
        <p:cxnSp>
          <p:nvCxnSpPr>
            <p:cNvPr id="413" name="Shape 413"/>
            <p:cNvCxnSpPr>
              <a:stCxn id="414" idx="6"/>
            </p:cNvCxnSpPr>
            <p:nvPr/>
          </p:nvCxnSpPr>
          <p:spPr>
            <a:xfrm>
              <a:off x="1090470" y="2441150"/>
              <a:ext cx="18657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lg" len="lg"/>
            </a:ln>
          </p:spPr>
        </p:cxnSp>
        <p:sp>
          <p:nvSpPr>
            <p:cNvPr id="414" name="Shape 414"/>
            <p:cNvSpPr/>
            <p:nvPr/>
          </p:nvSpPr>
          <p:spPr>
            <a:xfrm>
              <a:off x="861870" y="2326850"/>
              <a:ext cx="228600" cy="2286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5" name="Shape 415"/>
            <p:cNvCxnSpPr/>
            <p:nvPr/>
          </p:nvCxnSpPr>
          <p:spPr>
            <a:xfrm>
              <a:off x="1171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Shape 416"/>
            <p:cNvCxnSpPr/>
            <p:nvPr/>
          </p:nvCxnSpPr>
          <p:spPr>
            <a:xfrm>
              <a:off x="1324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7" name="Shape 417"/>
            <p:cNvCxnSpPr/>
            <p:nvPr/>
          </p:nvCxnSpPr>
          <p:spPr>
            <a:xfrm>
              <a:off x="14767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" name="Shape 418"/>
            <p:cNvCxnSpPr/>
            <p:nvPr/>
          </p:nvCxnSpPr>
          <p:spPr>
            <a:xfrm>
              <a:off x="1629150" y="1520175"/>
              <a:ext cx="0" cy="1028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Shape 419"/>
            <p:cNvCxnSpPr/>
            <p:nvPr/>
          </p:nvCxnSpPr>
          <p:spPr>
            <a:xfrm>
              <a:off x="1781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" name="Shape 420"/>
            <p:cNvCxnSpPr/>
            <p:nvPr/>
          </p:nvCxnSpPr>
          <p:spPr>
            <a:xfrm>
              <a:off x="1933950" y="2339150"/>
              <a:ext cx="0" cy="9942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1" name="Shape 421"/>
            <p:cNvCxnSpPr/>
            <p:nvPr/>
          </p:nvCxnSpPr>
          <p:spPr>
            <a:xfrm>
              <a:off x="2086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2" name="Shape 422"/>
            <p:cNvCxnSpPr/>
            <p:nvPr/>
          </p:nvCxnSpPr>
          <p:spPr>
            <a:xfrm>
              <a:off x="23911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3" name="Shape 423"/>
            <p:cNvCxnSpPr/>
            <p:nvPr/>
          </p:nvCxnSpPr>
          <p:spPr>
            <a:xfrm>
              <a:off x="25435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4" name="Shape 424"/>
            <p:cNvCxnSpPr/>
            <p:nvPr/>
          </p:nvCxnSpPr>
          <p:spPr>
            <a:xfrm>
              <a:off x="2695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Shape 425"/>
            <p:cNvCxnSpPr/>
            <p:nvPr/>
          </p:nvCxnSpPr>
          <p:spPr>
            <a:xfrm>
              <a:off x="2848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6" name="Shape 426"/>
          <p:cNvGrpSpPr/>
          <p:nvPr/>
        </p:nvGrpSpPr>
        <p:grpSpPr>
          <a:xfrm>
            <a:off x="7569770" y="2326850"/>
            <a:ext cx="558000" cy="228600"/>
            <a:chOff x="861870" y="2326850"/>
            <a:chExt cx="558000" cy="228600"/>
          </a:xfrm>
        </p:grpSpPr>
        <p:cxnSp>
          <p:nvCxnSpPr>
            <p:cNvPr id="427" name="Shape 427"/>
            <p:cNvCxnSpPr>
              <a:stCxn id="428" idx="6"/>
            </p:cNvCxnSpPr>
            <p:nvPr/>
          </p:nvCxnSpPr>
          <p:spPr>
            <a:xfrm>
              <a:off x="1090470" y="2441150"/>
              <a:ext cx="3294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lg" len="lg"/>
            </a:ln>
          </p:spPr>
        </p:cxnSp>
        <p:sp>
          <p:nvSpPr>
            <p:cNvPr id="428" name="Shape 428"/>
            <p:cNvSpPr/>
            <p:nvPr/>
          </p:nvSpPr>
          <p:spPr>
            <a:xfrm>
              <a:off x="861870" y="2326850"/>
              <a:ext cx="228600" cy="2286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9" name="Shape 429"/>
            <p:cNvCxnSpPr/>
            <p:nvPr/>
          </p:nvCxnSpPr>
          <p:spPr>
            <a:xfrm>
              <a:off x="1171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0" name="Shape 430"/>
            <p:cNvCxnSpPr/>
            <p:nvPr/>
          </p:nvCxnSpPr>
          <p:spPr>
            <a:xfrm>
              <a:off x="1324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GRAIL was formed in 2016 - following discoveries in the NIPT space </a:t>
            </a:r>
            <a:endParaRPr sz="21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432" name="Shape 432"/>
          <p:cNvGrpSpPr/>
          <p:nvPr/>
        </p:nvGrpSpPr>
        <p:grpSpPr>
          <a:xfrm>
            <a:off x="1996607" y="3132049"/>
            <a:ext cx="1167418" cy="775200"/>
            <a:chOff x="6373507" y="3340499"/>
            <a:chExt cx="1167418" cy="775200"/>
          </a:xfrm>
        </p:grpSpPr>
        <p:sp>
          <p:nvSpPr>
            <p:cNvPr id="433" name="Shape 433"/>
            <p:cNvSpPr/>
            <p:nvPr/>
          </p:nvSpPr>
          <p:spPr>
            <a:xfrm>
              <a:off x="6373507" y="3340499"/>
              <a:ext cx="1167300" cy="775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Shape 4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8407" y="3387747"/>
              <a:ext cx="697500" cy="27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Shape 435"/>
            <p:cNvSpPr txBox="1"/>
            <p:nvPr/>
          </p:nvSpPr>
          <p:spPr>
            <a:xfrm>
              <a:off x="6407225" y="3591825"/>
              <a:ext cx="1133700" cy="5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800"/>
                <a:buFont typeface="Roboto"/>
                <a:buNone/>
              </a:pPr>
              <a:r>
                <a:rPr lang="en-US" sz="600">
                  <a:latin typeface="Times New Roman"/>
                  <a:ea typeface="Times New Roman"/>
                  <a:cs typeface="Times New Roman"/>
                  <a:sym typeface="Times New Roman"/>
                </a:rPr>
                <a:t>Noninvasive prenatal testing and incidental detection of occult maternal malignancies</a:t>
              </a:r>
              <a:endParaRPr sz="600" i="0" u="none" strike="noStrike" cap="none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36" name="Shape 436"/>
          <p:cNvGrpSpPr/>
          <p:nvPr/>
        </p:nvGrpSpPr>
        <p:grpSpPr>
          <a:xfrm>
            <a:off x="4548152" y="3132038"/>
            <a:ext cx="1167300" cy="775200"/>
            <a:chOff x="3997752" y="3424536"/>
            <a:chExt cx="1167300" cy="775200"/>
          </a:xfrm>
        </p:grpSpPr>
        <p:sp>
          <p:nvSpPr>
            <p:cNvPr id="437" name="Shape 437"/>
            <p:cNvSpPr/>
            <p:nvPr/>
          </p:nvSpPr>
          <p:spPr>
            <a:xfrm>
              <a:off x="3997752" y="3424536"/>
              <a:ext cx="1167300" cy="775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8" name="Shape 4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6552" y="3503534"/>
              <a:ext cx="629700" cy="629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Shape 439"/>
          <p:cNvGrpSpPr/>
          <p:nvPr/>
        </p:nvGrpSpPr>
        <p:grpSpPr>
          <a:xfrm>
            <a:off x="5288974" y="928212"/>
            <a:ext cx="1169451" cy="775288"/>
            <a:chOff x="5403923" y="1063866"/>
            <a:chExt cx="1169451" cy="809700"/>
          </a:xfrm>
        </p:grpSpPr>
        <p:sp>
          <p:nvSpPr>
            <p:cNvPr id="440" name="Shape 440"/>
            <p:cNvSpPr/>
            <p:nvPr/>
          </p:nvSpPr>
          <p:spPr>
            <a:xfrm>
              <a:off x="5406074" y="1063866"/>
              <a:ext cx="1167300" cy="8097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5403923" y="1269510"/>
              <a:ext cx="11673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Roboto Medium"/>
                <a:buNone/>
              </a:pPr>
              <a:r>
                <a:rPr lang="en-US" sz="1800" b="0" i="0" u="none" strike="noStrike" cap="non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STRIVE</a:t>
              </a:r>
              <a:endParaRPr sz="18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cxnSp>
        <p:nvCxnSpPr>
          <p:cNvPr id="442" name="Shape 442"/>
          <p:cNvCxnSpPr>
            <a:stCxn id="443" idx="0"/>
          </p:cNvCxnSpPr>
          <p:nvPr/>
        </p:nvCxnSpPr>
        <p:spPr>
          <a:xfrm>
            <a:off x="4965672" y="15679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Shape 444"/>
          <p:cNvCxnSpPr>
            <a:stCxn id="443" idx="0"/>
          </p:cNvCxnSpPr>
          <p:nvPr/>
        </p:nvCxnSpPr>
        <p:spPr>
          <a:xfrm>
            <a:off x="4965672" y="15679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Shape 445"/>
          <p:cNvCxnSpPr>
            <a:stCxn id="446" idx="2"/>
          </p:cNvCxnSpPr>
          <p:nvPr/>
        </p:nvCxnSpPr>
        <p:spPr>
          <a:xfrm>
            <a:off x="4336261" y="188562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Shape 447"/>
          <p:cNvSpPr txBox="1"/>
          <p:nvPr/>
        </p:nvSpPr>
        <p:spPr>
          <a:xfrm>
            <a:off x="7367550" y="2012219"/>
            <a:ext cx="6009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14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8" name="Shape 448"/>
          <p:cNvGrpSpPr/>
          <p:nvPr/>
        </p:nvGrpSpPr>
        <p:grpSpPr>
          <a:xfrm>
            <a:off x="1302400" y="928262"/>
            <a:ext cx="1251000" cy="775200"/>
            <a:chOff x="1403400" y="2996674"/>
            <a:chExt cx="1251000" cy="775200"/>
          </a:xfrm>
        </p:grpSpPr>
        <p:grpSp>
          <p:nvGrpSpPr>
            <p:cNvPr id="449" name="Shape 449"/>
            <p:cNvGrpSpPr/>
            <p:nvPr/>
          </p:nvGrpSpPr>
          <p:grpSpPr>
            <a:xfrm>
              <a:off x="1403400" y="2996674"/>
              <a:ext cx="1251000" cy="775200"/>
              <a:chOff x="1309250" y="1107895"/>
              <a:chExt cx="1251000" cy="775200"/>
            </a:xfrm>
          </p:grpSpPr>
          <p:sp>
            <p:nvSpPr>
              <p:cNvPr id="450" name="Shape 450"/>
              <p:cNvSpPr/>
              <p:nvPr/>
            </p:nvSpPr>
            <p:spPr>
              <a:xfrm>
                <a:off x="1351107" y="1107895"/>
                <a:ext cx="1167300" cy="7752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Shape 451"/>
              <p:cNvSpPr txBox="1"/>
              <p:nvPr/>
            </p:nvSpPr>
            <p:spPr>
              <a:xfrm>
                <a:off x="1309250" y="1296721"/>
                <a:ext cx="1251000" cy="5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Roboto Light"/>
                  <a:buNone/>
                </a:pPr>
                <a:r>
                  <a:rPr lang="en-US" sz="1200" b="0" i="0" u="none" strike="noStrike" cap="none" dirty="0">
                    <a:solidFill>
                      <a:schemeClr val="accen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Early detection team formed</a:t>
                </a:r>
                <a:endParaRPr sz="1200" b="0" i="0" u="none" strike="noStrike" cap="none" dirty="0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52" name="Shape 452"/>
            <p:cNvSpPr txBox="1"/>
            <p:nvPr/>
          </p:nvSpPr>
          <p:spPr>
            <a:xfrm>
              <a:off x="1676671" y="2996686"/>
              <a:ext cx="935534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C6C"/>
                </a:buClr>
                <a:buSzPts val="1200"/>
                <a:buFont typeface="Roboto Light"/>
                <a:buNone/>
              </a:pPr>
              <a:r>
                <a:rPr lang="en-US" sz="1200" b="1" i="0" u="none" strike="noStrike" cap="none" dirty="0" err="1">
                  <a:solidFill>
                    <a:srgbClr val="6C6C6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illumina</a:t>
              </a:r>
              <a:endParaRPr sz="1200" b="1" i="0" u="none" strike="noStrike" cap="none" dirty="0">
                <a:solidFill>
                  <a:srgbClr val="6C6C6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3315402" y="928199"/>
            <a:ext cx="1323900" cy="820025"/>
            <a:chOff x="2458952" y="1065599"/>
            <a:chExt cx="1323900" cy="820025"/>
          </a:xfrm>
        </p:grpSpPr>
        <p:grpSp>
          <p:nvGrpSpPr>
            <p:cNvPr id="454" name="Shape 454"/>
            <p:cNvGrpSpPr/>
            <p:nvPr/>
          </p:nvGrpSpPr>
          <p:grpSpPr>
            <a:xfrm>
              <a:off x="2458952" y="1065599"/>
              <a:ext cx="1323900" cy="820025"/>
              <a:chOff x="2776452" y="1107895"/>
              <a:chExt cx="1323900" cy="820025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2854752" y="1107895"/>
                <a:ext cx="1167300" cy="7752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Shape 456"/>
              <p:cNvSpPr txBox="1"/>
              <p:nvPr/>
            </p:nvSpPr>
            <p:spPr>
              <a:xfrm>
                <a:off x="2776452" y="1372920"/>
                <a:ext cx="1323900" cy="5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Roboto Light"/>
                  <a:buNone/>
                </a:pPr>
                <a:r>
                  <a:rPr lang="en-US" sz="1300" b="0" i="0" u="none" strike="noStrike" cap="none">
                    <a:solidFill>
                      <a:schemeClr val="accen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Formation</a:t>
                </a:r>
                <a:endParaRPr sz="1300" b="0" i="0" u="none" strike="noStrike" cap="none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57" name="Shape 457"/>
            <p:cNvSpPr txBox="1"/>
            <p:nvPr/>
          </p:nvSpPr>
          <p:spPr>
            <a:xfrm>
              <a:off x="2550803" y="1074267"/>
              <a:ext cx="115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Roboto Light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G R A I L</a:t>
              </a:r>
              <a:endParaRPr sz="2000" b="1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58" name="Shape 458"/>
          <p:cNvSpPr txBox="1"/>
          <p:nvPr/>
        </p:nvSpPr>
        <p:spPr>
          <a:xfrm>
            <a:off x="5310150" y="2012219"/>
            <a:ext cx="6009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201</a:t>
            </a:r>
            <a:r>
              <a:rPr lang="en-US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4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3252750" y="2012219"/>
            <a:ext cx="6009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201</a:t>
            </a:r>
            <a:r>
              <a:rPr lang="en-US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4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195350" y="2012219"/>
            <a:ext cx="6009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201</a:t>
            </a:r>
            <a:r>
              <a:rPr lang="en-US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1" name="Shape 461"/>
          <p:cNvGrpSpPr/>
          <p:nvPr/>
        </p:nvGrpSpPr>
        <p:grpSpPr>
          <a:xfrm>
            <a:off x="1016225" y="2339150"/>
            <a:ext cx="337500" cy="209700"/>
            <a:chOff x="2618700" y="2339150"/>
            <a:chExt cx="337500" cy="209700"/>
          </a:xfrm>
        </p:grpSpPr>
        <p:cxnSp>
          <p:nvCxnSpPr>
            <p:cNvPr id="462" name="Shape 462"/>
            <p:cNvCxnSpPr/>
            <p:nvPr/>
          </p:nvCxnSpPr>
          <p:spPr>
            <a:xfrm>
              <a:off x="2618700" y="2441150"/>
              <a:ext cx="3375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lg" len="lg"/>
            </a:ln>
          </p:spPr>
        </p:cxnSp>
        <p:cxnSp>
          <p:nvCxnSpPr>
            <p:cNvPr id="463" name="Shape 463"/>
            <p:cNvCxnSpPr/>
            <p:nvPr/>
          </p:nvCxnSpPr>
          <p:spPr>
            <a:xfrm>
              <a:off x="26959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4" name="Shape 464"/>
            <p:cNvCxnSpPr/>
            <p:nvPr/>
          </p:nvCxnSpPr>
          <p:spPr>
            <a:xfrm>
              <a:off x="2848350" y="2339150"/>
              <a:ext cx="0" cy="2097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5" name="Shape 465"/>
          <p:cNvGrpSpPr/>
          <p:nvPr/>
        </p:nvGrpSpPr>
        <p:grpSpPr>
          <a:xfrm>
            <a:off x="6202042" y="3132049"/>
            <a:ext cx="1167300" cy="775200"/>
            <a:chOff x="6678542" y="1107895"/>
            <a:chExt cx="1167300" cy="775200"/>
          </a:xfrm>
        </p:grpSpPr>
        <p:sp>
          <p:nvSpPr>
            <p:cNvPr id="466" name="Shape 466"/>
            <p:cNvSpPr/>
            <p:nvPr/>
          </p:nvSpPr>
          <p:spPr>
            <a:xfrm>
              <a:off x="6678542" y="1107895"/>
              <a:ext cx="1167300" cy="77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B89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Shape 4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0755" y="1259856"/>
              <a:ext cx="922875" cy="528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GRAIL’s Vision for Early Cancer Detection</a:t>
            </a:r>
            <a:endParaRPr/>
          </a:p>
        </p:txBody>
      </p:sp>
      <p:grpSp>
        <p:nvGrpSpPr>
          <p:cNvPr id="473" name="Shape 473"/>
          <p:cNvGrpSpPr/>
          <p:nvPr/>
        </p:nvGrpSpPr>
        <p:grpSpPr>
          <a:xfrm>
            <a:off x="509257" y="2771953"/>
            <a:ext cx="507703" cy="494745"/>
            <a:chOff x="-984162" y="3101412"/>
            <a:chExt cx="632100" cy="632100"/>
          </a:xfrm>
        </p:grpSpPr>
        <p:sp>
          <p:nvSpPr>
            <p:cNvPr id="474" name="Shape 474"/>
            <p:cNvSpPr/>
            <p:nvPr/>
          </p:nvSpPr>
          <p:spPr>
            <a:xfrm>
              <a:off x="-820800" y="3264774"/>
              <a:ext cx="305400" cy="305400"/>
            </a:xfrm>
            <a:prstGeom prst="plus">
              <a:avLst>
                <a:gd name="adj" fmla="val 3764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-984162" y="3101412"/>
              <a:ext cx="632100" cy="632100"/>
            </a:xfrm>
            <a:prstGeom prst="noSmoking">
              <a:avLst>
                <a:gd name="adj" fmla="val 8752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08" y="1994086"/>
            <a:ext cx="507600" cy="41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Shape 477"/>
          <p:cNvGrpSpPr/>
          <p:nvPr/>
        </p:nvGrpSpPr>
        <p:grpSpPr>
          <a:xfrm>
            <a:off x="495852" y="1767858"/>
            <a:ext cx="8189328" cy="1701475"/>
            <a:chOff x="512250" y="2109800"/>
            <a:chExt cx="8119500" cy="1795562"/>
          </a:xfrm>
        </p:grpSpPr>
        <p:cxnSp>
          <p:nvCxnSpPr>
            <p:cNvPr id="478" name="Shape 478"/>
            <p:cNvCxnSpPr/>
            <p:nvPr/>
          </p:nvCxnSpPr>
          <p:spPr>
            <a:xfrm>
              <a:off x="512250" y="3905362"/>
              <a:ext cx="8119500" cy="0"/>
            </a:xfrm>
            <a:prstGeom prst="straightConnector1">
              <a:avLst/>
            </a:prstGeom>
            <a:noFill/>
            <a:ln w="9525" cap="rnd" cmpd="sng">
              <a:solidFill>
                <a:srgbClr val="BCBCBC"/>
              </a:solidFill>
              <a:prstDash val="dash"/>
              <a:miter lim="8000"/>
              <a:headEnd type="none" w="sm" len="sm"/>
              <a:tailEnd type="none" w="sm" len="sm"/>
            </a:ln>
          </p:spPr>
        </p:cxnSp>
        <p:cxnSp>
          <p:nvCxnSpPr>
            <p:cNvPr id="479" name="Shape 479"/>
            <p:cNvCxnSpPr/>
            <p:nvPr/>
          </p:nvCxnSpPr>
          <p:spPr>
            <a:xfrm>
              <a:off x="512250" y="3001976"/>
              <a:ext cx="8119500" cy="0"/>
            </a:xfrm>
            <a:prstGeom prst="straightConnector1">
              <a:avLst/>
            </a:prstGeom>
            <a:noFill/>
            <a:ln w="9525" cap="rnd" cmpd="sng">
              <a:solidFill>
                <a:srgbClr val="BCBCBC"/>
              </a:solidFill>
              <a:prstDash val="dash"/>
              <a:miter lim="8000"/>
              <a:headEnd type="none" w="sm" len="sm"/>
              <a:tailEnd type="none" w="sm" len="sm"/>
            </a:ln>
          </p:spPr>
        </p:cxnSp>
        <p:cxnSp>
          <p:nvCxnSpPr>
            <p:cNvPr id="480" name="Shape 480"/>
            <p:cNvCxnSpPr/>
            <p:nvPr/>
          </p:nvCxnSpPr>
          <p:spPr>
            <a:xfrm>
              <a:off x="512250" y="2109800"/>
              <a:ext cx="8119500" cy="0"/>
            </a:xfrm>
            <a:prstGeom prst="straightConnector1">
              <a:avLst/>
            </a:prstGeom>
            <a:noFill/>
            <a:ln w="9525" cap="rnd" cmpd="sng">
              <a:solidFill>
                <a:srgbClr val="BCBCBC"/>
              </a:solidFill>
              <a:prstDash val="dash"/>
              <a:miter lim="8000"/>
              <a:headEnd type="none" w="sm" len="sm"/>
              <a:tailEnd type="none" w="sm" len="sm"/>
            </a:ln>
          </p:spPr>
        </p:cxnSp>
      </p:grpSp>
      <p:pic>
        <p:nvPicPr>
          <p:cNvPr id="481" name="Shape 4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158" y="1175117"/>
            <a:ext cx="315900" cy="4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1183025" y="1091125"/>
            <a:ext cx="7603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Comprehensive test to detect many types of early-stage cancer </a:t>
            </a:r>
            <a:endParaRPr/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608" y="3629068"/>
            <a:ext cx="465000" cy="4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1212465" y="3696810"/>
            <a:ext cx="760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Potential for global reach</a:t>
            </a: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1197100" y="2707035"/>
            <a:ext cx="7603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Minimal false positive results, as cell-free nucleic acids (cfNAs) are a direct measurement of cancer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1197090" y="2029436"/>
            <a:ext cx="760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More effective use of x-ray and other invasive procedures</a:t>
            </a:r>
            <a:endParaRPr sz="18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1989699" y="1283239"/>
            <a:ext cx="5863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High-intensity sequencing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detect cell-free nucleic acids shed by tumor cells into blood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2" name="Shape 492" descr="vectors-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52" y="658149"/>
            <a:ext cx="1407850" cy="140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1989699" y="3647578"/>
            <a:ext cx="5863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Rigorous data science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classify patients by presence, type, and severity of cancer from a large and complex dataset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4" name="Shape 494" descr="vectors-42.png"/>
          <p:cNvPicPr preferRelativeResize="0"/>
          <p:nvPr/>
        </p:nvPicPr>
        <p:blipFill rotWithShape="1">
          <a:blip r:embed="rId4">
            <a:alphaModFix/>
          </a:blip>
          <a:srcRect l="-600" r="600"/>
          <a:stretch/>
        </p:blipFill>
        <p:spPr>
          <a:xfrm>
            <a:off x="549652" y="3133312"/>
            <a:ext cx="1407850" cy="140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1989699" y="2465409"/>
            <a:ext cx="5863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large clinical trial program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generate scientifically rigorous evidence of clinical utility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6" name="Shape 496" descr="vectors-17.png"/>
          <p:cNvPicPr preferRelativeResize="0"/>
          <p:nvPr/>
        </p:nvPicPr>
        <p:blipFill rotWithShape="1">
          <a:blip r:embed="rId5">
            <a:alphaModFix/>
          </a:blip>
          <a:srcRect l="600" r="-599"/>
          <a:stretch/>
        </p:blipFill>
        <p:spPr>
          <a:xfrm>
            <a:off x="549652" y="1910018"/>
            <a:ext cx="1407850" cy="140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549650" y="335038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The GRAIL Approach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498" name="Shape 498" descr="GRA17001_Grail-10-Slide-PilotDeck-001ss-06.png"/>
          <p:cNvPicPr preferRelativeResize="0"/>
          <p:nvPr/>
        </p:nvPicPr>
        <p:blipFill rotWithShape="1">
          <a:blip r:embed="rId6">
            <a:alphaModFix/>
          </a:blip>
          <a:srcRect l="38990" b="64517"/>
          <a:stretch/>
        </p:blipFill>
        <p:spPr>
          <a:xfrm>
            <a:off x="0" y="365375"/>
            <a:ext cx="465450" cy="2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534835" y="341105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GRAIL Assay Portfolio</a:t>
            </a:r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3"/>
          </p:nvPr>
        </p:nvSpPr>
        <p:spPr>
          <a:xfrm>
            <a:off x="534825" y="651250"/>
            <a:ext cx="81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</a:pPr>
            <a:r>
              <a:rPr lang="en-US" sz="1600" b="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Leverages complementary features of genetic alterations in cancer</a:t>
            </a:r>
            <a:endParaRPr/>
          </a:p>
        </p:txBody>
      </p:sp>
      <p:grpSp>
        <p:nvGrpSpPr>
          <p:cNvPr id="505" name="Shape 505"/>
          <p:cNvGrpSpPr/>
          <p:nvPr/>
        </p:nvGrpSpPr>
        <p:grpSpPr>
          <a:xfrm>
            <a:off x="1908040" y="902983"/>
            <a:ext cx="5771898" cy="3816547"/>
            <a:chOff x="3055500" y="380083"/>
            <a:chExt cx="6088500" cy="4918865"/>
          </a:xfrm>
        </p:grpSpPr>
        <p:pic>
          <p:nvPicPr>
            <p:cNvPr id="506" name="Shape 506" descr="vectors-4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62559" y="2647022"/>
              <a:ext cx="1256650" cy="140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Shape 507" descr="vectors-38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62546" y="1593963"/>
              <a:ext cx="1256650" cy="140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Shape 508" descr="vectors-39.png"/>
            <p:cNvPicPr preferRelativeResize="0"/>
            <p:nvPr/>
          </p:nvPicPr>
          <p:blipFill rotWithShape="1">
            <a:blip r:embed="rId5">
              <a:alphaModFix/>
            </a:blip>
            <a:srcRect l="169" r="179"/>
            <a:stretch/>
          </p:blipFill>
          <p:spPr>
            <a:xfrm>
              <a:off x="5162546" y="380083"/>
              <a:ext cx="1256650" cy="140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Shape 509" descr="vectors-46.png"/>
            <p:cNvPicPr preferRelativeResize="0"/>
            <p:nvPr/>
          </p:nvPicPr>
          <p:blipFill rotWithShape="1">
            <a:blip r:embed="rId6">
              <a:alphaModFix/>
            </a:blip>
            <a:srcRect t="1963" b="-1614"/>
            <a:stretch/>
          </p:blipFill>
          <p:spPr>
            <a:xfrm>
              <a:off x="5162560" y="3876581"/>
              <a:ext cx="1256650" cy="1400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Shape 510"/>
            <p:cNvSpPr txBox="1"/>
            <p:nvPr/>
          </p:nvSpPr>
          <p:spPr>
            <a:xfrm>
              <a:off x="3159603" y="660907"/>
              <a:ext cx="2156400" cy="14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3B1C52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Targeted sequencing of cfDNA, WBCs</a:t>
              </a:r>
              <a:endParaRPr/>
            </a:p>
          </p:txBody>
        </p:sp>
        <p:sp>
          <p:nvSpPr>
            <p:cNvPr id="511" name="Shape 511"/>
            <p:cNvSpPr txBox="1"/>
            <p:nvPr/>
          </p:nvSpPr>
          <p:spPr>
            <a:xfrm>
              <a:off x="3159603" y="1871598"/>
              <a:ext cx="2156400" cy="12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3B1C52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Whole-genome sequencing of cfDNA, WBCs</a:t>
              </a:r>
              <a:endParaRPr/>
            </a:p>
          </p:txBody>
        </p:sp>
        <p:sp>
          <p:nvSpPr>
            <p:cNvPr id="512" name="Shape 512"/>
            <p:cNvSpPr txBox="1"/>
            <p:nvPr/>
          </p:nvSpPr>
          <p:spPr>
            <a:xfrm>
              <a:off x="3159603" y="2897988"/>
              <a:ext cx="2401500" cy="12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3B1C52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Targeted and whole-genome bisulfite sequencing of cfDNA</a:t>
              </a:r>
              <a:endParaRPr/>
            </a:p>
          </p:txBody>
        </p:sp>
        <p:sp>
          <p:nvSpPr>
            <p:cNvPr id="513" name="Shape 513"/>
            <p:cNvSpPr txBox="1"/>
            <p:nvPr/>
          </p:nvSpPr>
          <p:spPr>
            <a:xfrm>
              <a:off x="3159603" y="4170348"/>
              <a:ext cx="2156400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3B1C52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Whole-transcriptome sequencing of cfRNA</a:t>
              </a:r>
              <a:endParaRPr/>
            </a:p>
          </p:txBody>
        </p:sp>
        <p:cxnSp>
          <p:nvCxnSpPr>
            <p:cNvPr id="514" name="Shape 514"/>
            <p:cNvCxnSpPr/>
            <p:nvPr/>
          </p:nvCxnSpPr>
          <p:spPr>
            <a:xfrm>
              <a:off x="6325427" y="4230339"/>
              <a:ext cx="0" cy="433500"/>
            </a:xfrm>
            <a:prstGeom prst="straightConnector1">
              <a:avLst/>
            </a:prstGeom>
            <a:noFill/>
            <a:ln w="9525" cap="flat" cmpd="sng">
              <a:solidFill>
                <a:srgbClr val="B8946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5" name="Shape 515"/>
            <p:cNvCxnSpPr/>
            <p:nvPr/>
          </p:nvCxnSpPr>
          <p:spPr>
            <a:xfrm>
              <a:off x="6325427" y="3188475"/>
              <a:ext cx="0" cy="433500"/>
            </a:xfrm>
            <a:prstGeom prst="straightConnector1">
              <a:avLst/>
            </a:prstGeom>
            <a:noFill/>
            <a:ln w="9525" cap="flat" cmpd="sng">
              <a:solidFill>
                <a:srgbClr val="B8946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6" name="Shape 516"/>
            <p:cNvCxnSpPr/>
            <p:nvPr/>
          </p:nvCxnSpPr>
          <p:spPr>
            <a:xfrm>
              <a:off x="6325427" y="1968317"/>
              <a:ext cx="0" cy="433500"/>
            </a:xfrm>
            <a:prstGeom prst="straightConnector1">
              <a:avLst/>
            </a:prstGeom>
            <a:noFill/>
            <a:ln w="9525" cap="flat" cmpd="sng">
              <a:solidFill>
                <a:srgbClr val="B8946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7" name="Shape 517"/>
            <p:cNvCxnSpPr/>
            <p:nvPr/>
          </p:nvCxnSpPr>
          <p:spPr>
            <a:xfrm>
              <a:off x="6325427" y="839884"/>
              <a:ext cx="0" cy="433500"/>
            </a:xfrm>
            <a:prstGeom prst="straightConnector1">
              <a:avLst/>
            </a:prstGeom>
            <a:noFill/>
            <a:ln w="9525" cap="flat" cmpd="sng">
              <a:solidFill>
                <a:srgbClr val="B8946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8" name="Shape 518"/>
            <p:cNvSpPr txBox="1"/>
            <p:nvPr/>
          </p:nvSpPr>
          <p:spPr>
            <a:xfrm>
              <a:off x="6426450" y="643473"/>
              <a:ext cx="2658600" cy="12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000"/>
                <a:buFont typeface="Roboto"/>
                <a:buNone/>
              </a:pPr>
              <a:r>
                <a:rPr lang="en-US" sz="1000" b="0" i="0" u="none" strike="noStrike" cap="none">
                  <a:solidFill>
                    <a:srgbClr val="3B1C52"/>
                  </a:solidFill>
                  <a:latin typeface="Roboto"/>
                  <a:ea typeface="Roboto"/>
                  <a:cs typeface="Roboto"/>
                  <a:sym typeface="Roboto"/>
                </a:rPr>
                <a:t>Detects: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Roboto Light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Somatic mutations in 50</a:t>
              </a:r>
              <a:r>
                <a:rPr lang="en-US" sz="1000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7</a:t>
              </a:r>
              <a:r>
                <a:rPr lang="en-US" sz="1000" b="0" i="0" u="none" strike="noStrike" cap="none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genes, including exons</a:t>
              </a:r>
              <a:endParaRPr/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6426450" y="4132134"/>
              <a:ext cx="2017500" cy="10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000"/>
                <a:buFont typeface="Roboto"/>
                <a:buNone/>
              </a:pPr>
              <a:r>
                <a:rPr lang="en-US" sz="1000" b="0" i="0" u="none" strike="noStrike" cap="none">
                  <a:solidFill>
                    <a:srgbClr val="3B1C52"/>
                  </a:solidFill>
                  <a:latin typeface="Roboto"/>
                  <a:ea typeface="Roboto"/>
                  <a:cs typeface="Roboto"/>
                  <a:sym typeface="Roboto"/>
                </a:rPr>
                <a:t>Detects: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Roboto Light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Degraded mRNA, exosomal RNA, miRNA</a:t>
              </a:r>
              <a:endParaRPr/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6426450" y="2992070"/>
              <a:ext cx="2247000" cy="10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000"/>
                <a:buFont typeface="Roboto"/>
                <a:buNone/>
              </a:pPr>
              <a:r>
                <a:rPr lang="en-US" sz="1000" b="0" i="0" u="none" strike="noStrike" cap="none">
                  <a:solidFill>
                    <a:srgbClr val="3B1C52"/>
                  </a:solidFill>
                  <a:latin typeface="Roboto"/>
                  <a:ea typeface="Roboto"/>
                  <a:cs typeface="Roboto"/>
                  <a:sym typeface="Roboto"/>
                </a:rPr>
                <a:t>Detects: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Roboto Light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Global and gene-specific hypo- and hypermethylation</a:t>
              </a:r>
              <a:endParaRPr sz="1000" b="0" i="0" u="none" strike="noStrike" cap="non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6426450" y="1871604"/>
              <a:ext cx="2586900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1C52"/>
                </a:buClr>
                <a:buSzPts val="1000"/>
                <a:buFont typeface="Roboto"/>
                <a:buNone/>
              </a:pPr>
              <a:r>
                <a:rPr lang="en-US" sz="1000" b="0" i="0" u="none" strike="noStrike" cap="none">
                  <a:solidFill>
                    <a:srgbClr val="3B1C52"/>
                  </a:solidFill>
                  <a:latin typeface="Roboto"/>
                  <a:ea typeface="Roboto"/>
                  <a:cs typeface="Roboto"/>
                  <a:sym typeface="Roboto"/>
                </a:rPr>
                <a:t>Detects: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Roboto Light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Somatic copy number alterations, rearrangements, fusions</a:t>
              </a:r>
              <a:endParaRPr/>
            </a:p>
          </p:txBody>
        </p:sp>
        <p:grpSp>
          <p:nvGrpSpPr>
            <p:cNvPr id="522" name="Shape 522"/>
            <p:cNvGrpSpPr/>
            <p:nvPr/>
          </p:nvGrpSpPr>
          <p:grpSpPr>
            <a:xfrm>
              <a:off x="3055500" y="1640849"/>
              <a:ext cx="6088500" cy="2333959"/>
              <a:chOff x="3055500" y="1230667"/>
              <a:chExt cx="6088500" cy="1750513"/>
            </a:xfrm>
          </p:grpSpPr>
          <p:cxnSp>
            <p:nvCxnSpPr>
              <p:cNvPr id="523" name="Shape 523"/>
              <p:cNvCxnSpPr/>
              <p:nvPr/>
            </p:nvCxnSpPr>
            <p:spPr>
              <a:xfrm>
                <a:off x="3055500" y="1230667"/>
                <a:ext cx="6088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4" name="Shape 524"/>
              <p:cNvCxnSpPr/>
              <p:nvPr/>
            </p:nvCxnSpPr>
            <p:spPr>
              <a:xfrm>
                <a:off x="3055500" y="2105924"/>
                <a:ext cx="6088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5" name="Shape 525"/>
              <p:cNvCxnSpPr/>
              <p:nvPr/>
            </p:nvCxnSpPr>
            <p:spPr>
              <a:xfrm>
                <a:off x="3055500" y="2981180"/>
                <a:ext cx="6088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subTitle" idx="2"/>
          </p:nvPr>
        </p:nvSpPr>
        <p:spPr>
          <a:xfrm>
            <a:off x="534835" y="1763057"/>
            <a:ext cx="23508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Discovery Platform for Future Products</a:t>
            </a:r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534835" y="240625"/>
            <a:ext cx="23508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GRAIL’s Clinical Research Program</a:t>
            </a:r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x="3311300" y="217800"/>
            <a:ext cx="5757600" cy="2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Roboto Light"/>
              <a:buChar char="●"/>
            </a:pPr>
            <a:r>
              <a:rPr lang="en-US" sz="1600">
                <a:latin typeface="Roboto Light"/>
                <a:ea typeface="Roboto Light"/>
                <a:cs typeface="Roboto Light"/>
                <a:sym typeface="Roboto Light"/>
              </a:rPr>
              <a:t>Enrolling more than 130,000 people, including a study enrolling a cohort of 120,000 women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Roboto Light"/>
              <a:buChar char="●"/>
            </a:pPr>
            <a:r>
              <a:rPr lang="en-US" sz="1600">
                <a:latin typeface="Roboto Light"/>
                <a:ea typeface="Roboto Light"/>
                <a:cs typeface="Roboto Light"/>
                <a:sym typeface="Roboto Light"/>
              </a:rPr>
              <a:t>Cascading strategy to discover, evaluate, and validate features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Roboto Light"/>
              <a:buChar char="●"/>
            </a:pPr>
            <a:r>
              <a:rPr lang="en-US" sz="1600">
                <a:latin typeface="Roboto Light"/>
                <a:ea typeface="Roboto Light"/>
                <a:cs typeface="Roboto Light"/>
                <a:sym typeface="Roboto Light"/>
              </a:rPr>
              <a:t>Collaborating with leading community and academic medical centers 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Roboto Light"/>
              <a:buChar char="●"/>
            </a:pPr>
            <a:r>
              <a:rPr lang="en-US" sz="1600">
                <a:latin typeface="Roboto Light"/>
                <a:ea typeface="Roboto Light"/>
                <a:cs typeface="Roboto Light"/>
                <a:sym typeface="Roboto Light"/>
              </a:rPr>
              <a:t>Developing detailed atlas of cfNA profiles in people with and without cancer to support product development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rtl="0">
              <a:spcBef>
                <a:spcPts val="1000"/>
              </a:spcBef>
              <a:spcAft>
                <a:spcPts val="1000"/>
              </a:spcAft>
              <a:buSzPts val="1600"/>
              <a:buFont typeface="Roboto Light"/>
              <a:buChar char="●"/>
            </a:pPr>
            <a:r>
              <a:rPr lang="en-US" sz="1600">
                <a:latin typeface="Roboto Light"/>
                <a:ea typeface="Roboto Light"/>
                <a:cs typeface="Roboto Light"/>
                <a:sym typeface="Roboto Light"/>
              </a:rPr>
              <a:t>Develop classifiers to determine cancer status and type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33" name="Shape 533" descr="Image result for us oncology networ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7653" y="3743161"/>
            <a:ext cx="949925" cy="17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316" y="4413951"/>
            <a:ext cx="949925" cy="1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 descr="Image result for mayo clinic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7102" y="4285089"/>
            <a:ext cx="378618" cy="4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 descr="Image result for sylvester comprehensive cancer center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4811" y="3706651"/>
            <a:ext cx="788085" cy="2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 descr="Image result for sutter health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5477" y="3724462"/>
            <a:ext cx="949925" cy="21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 descr="Image result for guardian research network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4741" y="4406272"/>
            <a:ext cx="949925" cy="18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7987" y="3573749"/>
            <a:ext cx="788100" cy="5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5192" y="140246"/>
            <a:ext cx="629700" cy="6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503410" y="332959"/>
            <a:ext cx="8137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/>
              <a:t>irculating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/>
              <a:t>ell-Free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-US"/>
              <a:t>enome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/>
              <a:t>tlas (CCGA) Study</a:t>
            </a: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x="2535552" y="1223944"/>
            <a:ext cx="1439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Blood samples</a:t>
            </a:r>
            <a:endParaRPr sz="1000" b="1">
              <a:solidFill>
                <a:srgbClr val="612B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(from all participants)</a:t>
            </a: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47" name="Shape 547" descr="Grail_Icon-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720" y="2614702"/>
            <a:ext cx="320620" cy="32909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/>
          <p:nvPr/>
        </p:nvSpPr>
        <p:spPr>
          <a:xfrm>
            <a:off x="2535552" y="2589048"/>
            <a:ext cx="112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Tissue samples</a:t>
            </a:r>
            <a:endParaRPr sz="1000" b="1">
              <a:solidFill>
                <a:srgbClr val="612B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(cancer only)</a:t>
            </a: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080" y="997294"/>
            <a:ext cx="8679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800" y="1996500"/>
            <a:ext cx="546300" cy="5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281325" y="2512950"/>
            <a:ext cx="14871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15,000+ participants</a:t>
            </a:r>
            <a:endParaRPr sz="1000" b="1">
              <a:solidFill>
                <a:srgbClr val="612B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70% with cancer</a:t>
            </a: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30% without</a:t>
            </a: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5179900" y="931262"/>
            <a:ext cx="28239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Targeted sequencing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cfDNA, WBCs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3" name="Shape 553" descr="vectors-39.png"/>
          <p:cNvPicPr preferRelativeResize="0"/>
          <p:nvPr/>
        </p:nvPicPr>
        <p:blipFill rotWithShape="1">
          <a:blip r:embed="rId7">
            <a:alphaModFix/>
          </a:blip>
          <a:srcRect l="25943" t="24421" r="28525" b="24143"/>
          <a:stretch/>
        </p:blipFill>
        <p:spPr>
          <a:xfrm>
            <a:off x="4753738" y="868550"/>
            <a:ext cx="320625" cy="3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/>
          <p:nvPr/>
        </p:nvSpPr>
        <p:spPr>
          <a:xfrm>
            <a:off x="5179900" y="1291719"/>
            <a:ext cx="3023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Whole-genome sequencing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cfDNA, WBCs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5" name="Shape 555" descr="vectors-38.png"/>
          <p:cNvPicPr preferRelativeResize="0"/>
          <p:nvPr/>
        </p:nvPicPr>
        <p:blipFill rotWithShape="1">
          <a:blip r:embed="rId8">
            <a:alphaModFix/>
          </a:blip>
          <a:srcRect l="22148" t="15465" r="22836" b="19742"/>
          <a:stretch/>
        </p:blipFill>
        <p:spPr>
          <a:xfrm>
            <a:off x="4721025" y="1186269"/>
            <a:ext cx="386050" cy="4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Shape 556"/>
          <p:cNvCxnSpPr/>
          <p:nvPr/>
        </p:nvCxnSpPr>
        <p:spPr>
          <a:xfrm>
            <a:off x="3971299" y="1431244"/>
            <a:ext cx="57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7" name="Shape 557" descr="vectors-40.png"/>
          <p:cNvPicPr preferRelativeResize="0"/>
          <p:nvPr/>
        </p:nvPicPr>
        <p:blipFill rotWithShape="1">
          <a:blip r:embed="rId9">
            <a:alphaModFix/>
          </a:blip>
          <a:srcRect l="22628" t="19321" r="25364" b="21590"/>
          <a:stretch/>
        </p:blipFill>
        <p:spPr>
          <a:xfrm>
            <a:off x="4730438" y="1562350"/>
            <a:ext cx="367225" cy="3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x="5179900" y="1637800"/>
            <a:ext cx="3639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Targeted &amp; whole-genome bisulfite sequencing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cfDNA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2535552" y="3394650"/>
            <a:ext cx="14871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Follow-up for 5 yrs</a:t>
            </a:r>
            <a:endParaRPr sz="1000" b="1">
              <a:solidFill>
                <a:srgbClr val="612B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Vital status &amp; cancer status</a:t>
            </a:r>
            <a:endParaRPr sz="1000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60" name="Shape 560" descr="vectors-34.png"/>
          <p:cNvPicPr preferRelativeResize="0"/>
          <p:nvPr/>
        </p:nvPicPr>
        <p:blipFill rotWithShape="1">
          <a:blip r:embed="rId10">
            <a:alphaModFix/>
          </a:blip>
          <a:srcRect l="169" r="179"/>
          <a:stretch/>
        </p:blipFill>
        <p:spPr>
          <a:xfrm>
            <a:off x="1929302" y="3170473"/>
            <a:ext cx="862950" cy="8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 descr="vectors-40.png"/>
          <p:cNvPicPr preferRelativeResize="0"/>
          <p:nvPr/>
        </p:nvPicPr>
        <p:blipFill rotWithShape="1">
          <a:blip r:embed="rId9">
            <a:alphaModFix/>
          </a:blip>
          <a:srcRect l="22628" t="19321" r="25364" b="21590"/>
          <a:stretch/>
        </p:blipFill>
        <p:spPr>
          <a:xfrm>
            <a:off x="4730438" y="2589048"/>
            <a:ext cx="367225" cy="3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5179900" y="2664498"/>
            <a:ext cx="3639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Whole Genome Sequencing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of tumor tissue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63" name="Shape 563"/>
          <p:cNvCxnSpPr/>
          <p:nvPr/>
        </p:nvCxnSpPr>
        <p:spPr>
          <a:xfrm>
            <a:off x="3971299" y="2779248"/>
            <a:ext cx="57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4" name="Shape 564"/>
          <p:cNvCxnSpPr/>
          <p:nvPr/>
        </p:nvCxnSpPr>
        <p:spPr>
          <a:xfrm>
            <a:off x="3971299" y="3601948"/>
            <a:ext cx="57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5" name="Shape 565"/>
          <p:cNvCxnSpPr/>
          <p:nvPr/>
        </p:nvCxnSpPr>
        <p:spPr>
          <a:xfrm>
            <a:off x="2071096" y="3132150"/>
            <a:ext cx="65085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66" name="Shape 566"/>
          <p:cNvCxnSpPr/>
          <p:nvPr/>
        </p:nvCxnSpPr>
        <p:spPr>
          <a:xfrm>
            <a:off x="2071096" y="2370150"/>
            <a:ext cx="65085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7" name="Shape 567"/>
          <p:cNvSpPr txBox="1"/>
          <p:nvPr/>
        </p:nvSpPr>
        <p:spPr>
          <a:xfrm>
            <a:off x="5179900" y="3274098"/>
            <a:ext cx="3639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People with cancer: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Data on treatment, recurrence, mortality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8" name="Shape 568"/>
          <p:cNvGrpSpPr/>
          <p:nvPr/>
        </p:nvGrpSpPr>
        <p:grpSpPr>
          <a:xfrm>
            <a:off x="4768400" y="3266425"/>
            <a:ext cx="291300" cy="386102"/>
            <a:chOff x="4744002" y="3037825"/>
            <a:chExt cx="291300" cy="386102"/>
          </a:xfrm>
        </p:grpSpPr>
        <p:sp>
          <p:nvSpPr>
            <p:cNvPr id="569" name="Shape 569"/>
            <p:cNvSpPr/>
            <p:nvPr/>
          </p:nvSpPr>
          <p:spPr>
            <a:xfrm>
              <a:off x="4825602" y="3037825"/>
              <a:ext cx="128100" cy="128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4774902" y="3165250"/>
              <a:ext cx="229500" cy="2586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4744002" y="3295827"/>
              <a:ext cx="291300" cy="12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2" name="Shape 572" descr="Grail_Icon-34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25602" y="3193311"/>
              <a:ext cx="128100" cy="131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" name="Shape 573"/>
          <p:cNvGrpSpPr/>
          <p:nvPr/>
        </p:nvGrpSpPr>
        <p:grpSpPr>
          <a:xfrm>
            <a:off x="4768400" y="3723625"/>
            <a:ext cx="291300" cy="386102"/>
            <a:chOff x="4744002" y="3037825"/>
            <a:chExt cx="291300" cy="386102"/>
          </a:xfrm>
        </p:grpSpPr>
        <p:sp>
          <p:nvSpPr>
            <p:cNvPr id="574" name="Shape 574"/>
            <p:cNvSpPr/>
            <p:nvPr/>
          </p:nvSpPr>
          <p:spPr>
            <a:xfrm>
              <a:off x="4825602" y="3037825"/>
              <a:ext cx="128100" cy="128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4774902" y="3165250"/>
              <a:ext cx="229500" cy="2586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4744002" y="3295827"/>
              <a:ext cx="291300" cy="12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Shape 577"/>
          <p:cNvSpPr txBox="1"/>
          <p:nvPr/>
        </p:nvSpPr>
        <p:spPr>
          <a:xfrm>
            <a:off x="5179900" y="3731298"/>
            <a:ext cx="3639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People without cancer: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10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Data on cancer diagnosis + treatment, recurrence, mortality; or remain cancer-free 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x="554500" y="4004275"/>
            <a:ext cx="8035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FPI: 08/2016                </a:t>
            </a:r>
            <a:r>
              <a:rPr lang="en-US" sz="1200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      </a:t>
            </a:r>
            <a:r>
              <a:rPr lang="en-US" sz="1200" b="1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 Target:  Complete Enrollment of all 15,000 Participants in 2018</a:t>
            </a:r>
            <a:endParaRPr sz="1200" b="1">
              <a:solidFill>
                <a:srgbClr val="612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9" name="Shape 579" descr="vectors-46.png"/>
          <p:cNvPicPr preferRelativeResize="0"/>
          <p:nvPr/>
        </p:nvPicPr>
        <p:blipFill rotWithShape="1">
          <a:blip r:embed="rId11">
            <a:alphaModFix/>
          </a:blip>
          <a:srcRect t="1963" b="-1614"/>
          <a:stretch/>
        </p:blipFill>
        <p:spPr>
          <a:xfrm>
            <a:off x="4676864" y="1883951"/>
            <a:ext cx="474375" cy="52848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/>
          <p:nvPr/>
        </p:nvSpPr>
        <p:spPr>
          <a:xfrm>
            <a:off x="5179900" y="2018800"/>
            <a:ext cx="3639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Whole transcriptome sequencing  </a:t>
            </a:r>
            <a:r>
              <a:rPr lang="en-US"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cfRNA</a:t>
            </a:r>
            <a:endParaRPr sz="10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/>
        </p:nvSpPr>
        <p:spPr>
          <a:xfrm>
            <a:off x="4404250" y="791300"/>
            <a:ext cx="4658700" cy="3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Longitudinal, prospective, observational cohort study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Blood collected at time of mammogram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Follow-up for vital status &amp; cancer</a:t>
            </a:r>
            <a:b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status yearly for 5 years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Evaluating early breast cancer detection product</a:t>
            </a:r>
            <a:endParaRPr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600"/>
              <a:buFont typeface="Roboto Light"/>
              <a:buChar char="●"/>
            </a:pPr>
            <a:r>
              <a:rPr lang="en-US" sz="16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Also collecting data on other cancers developed in the cohort to train a multi-cancer product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612B5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534835" y="327274"/>
            <a:ext cx="813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Light"/>
              <a:buNone/>
            </a:pPr>
            <a:r>
              <a:rPr lang="en-US" sz="21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The STRIVE Study: Women’s Cohort</a:t>
            </a:r>
            <a:endParaRPr sz="21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7" name="Shape 587" descr="vectors-30.png"/>
          <p:cNvPicPr preferRelativeResize="0"/>
          <p:nvPr/>
        </p:nvPicPr>
        <p:blipFill rotWithShape="1">
          <a:blip r:embed="rId3">
            <a:alphaModFix/>
          </a:blip>
          <a:srcRect l="-11766" r="51857"/>
          <a:stretch/>
        </p:blipFill>
        <p:spPr>
          <a:xfrm>
            <a:off x="2284377" y="640253"/>
            <a:ext cx="802946" cy="1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560951" y="1660675"/>
            <a:ext cx="27264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120,000 Asymptomatic Women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400"/>
              <a:buFont typeface="Roboto Light"/>
              <a:buNone/>
            </a:pPr>
            <a:r>
              <a:rPr lang="en-US" sz="14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(mammogram &amp; blood)</a:t>
            </a:r>
            <a:endParaRPr/>
          </a:p>
        </p:txBody>
      </p:sp>
      <p:sp>
        <p:nvSpPr>
          <p:cNvPr id="589" name="Shape 589"/>
          <p:cNvSpPr txBox="1"/>
          <p:nvPr/>
        </p:nvSpPr>
        <p:spPr>
          <a:xfrm>
            <a:off x="1688173" y="1078703"/>
            <a:ext cx="4653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400"/>
              <a:buFont typeface="Heebo"/>
              <a:buNone/>
            </a:pPr>
            <a:r>
              <a:rPr lang="en-US" sz="1400" b="0" i="0" u="none" strike="noStrike" cap="none">
                <a:solidFill>
                  <a:srgbClr val="612B5C"/>
                </a:solidFill>
                <a:latin typeface="Heebo"/>
                <a:ea typeface="Heebo"/>
                <a:cs typeface="Heebo"/>
                <a:sym typeface="Heebo"/>
              </a:rPr>
              <a:t>+</a:t>
            </a:r>
            <a:endParaRPr/>
          </a:p>
        </p:txBody>
      </p:sp>
      <p:cxnSp>
        <p:nvCxnSpPr>
          <p:cNvPr id="590" name="Shape 590"/>
          <p:cNvCxnSpPr/>
          <p:nvPr/>
        </p:nvCxnSpPr>
        <p:spPr>
          <a:xfrm>
            <a:off x="4038600" y="999550"/>
            <a:ext cx="0" cy="3102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1" name="Shape 591"/>
          <p:cNvGrpSpPr/>
          <p:nvPr/>
        </p:nvGrpSpPr>
        <p:grpSpPr>
          <a:xfrm>
            <a:off x="746286" y="2472947"/>
            <a:ext cx="2355715" cy="1460979"/>
            <a:chOff x="332810" y="2867118"/>
            <a:chExt cx="3005889" cy="1864207"/>
          </a:xfrm>
        </p:grpSpPr>
        <p:pic>
          <p:nvPicPr>
            <p:cNvPr id="592" name="Shape 5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810" y="2867118"/>
              <a:ext cx="3005889" cy="1864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Shape 593"/>
            <p:cNvSpPr/>
            <p:nvPr/>
          </p:nvSpPr>
          <p:spPr>
            <a:xfrm>
              <a:off x="370700" y="3686875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370700" y="3587725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442600" y="3555675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427100" y="3654400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933525" y="4057275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2185975" y="3347900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2129575" y="3396200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2705800" y="4286825"/>
              <a:ext cx="56400" cy="4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Shape 601"/>
          <p:cNvSpPr txBox="1"/>
          <p:nvPr/>
        </p:nvSpPr>
        <p:spPr>
          <a:xfrm>
            <a:off x="625601" y="3768548"/>
            <a:ext cx="25971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rgbClr val="612B5C"/>
                </a:solidFill>
                <a:latin typeface="Roboto"/>
                <a:ea typeface="Roboto"/>
                <a:cs typeface="Roboto"/>
                <a:sym typeface="Roboto"/>
              </a:rPr>
              <a:t>Multi-site study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2B5C"/>
              </a:buClr>
              <a:buSzPts val="1400"/>
              <a:buFont typeface="Roboto Light"/>
              <a:buNone/>
            </a:pPr>
            <a:r>
              <a:rPr lang="en-US" sz="1400" b="0" i="0" u="none" strike="noStrike" cap="none">
                <a:solidFill>
                  <a:srgbClr val="612B5C"/>
                </a:solidFill>
                <a:latin typeface="Roboto Light"/>
                <a:ea typeface="Roboto Light"/>
                <a:cs typeface="Roboto Light"/>
                <a:sym typeface="Roboto Light"/>
              </a:rPr>
              <a:t>Pan-imager model and make</a:t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2463287" y="2986200"/>
            <a:ext cx="44100" cy="3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1969407" y="3147568"/>
            <a:ext cx="44100" cy="3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2346739" y="3290188"/>
            <a:ext cx="44100" cy="3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2714293" y="3154084"/>
            <a:ext cx="44100" cy="3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300" y="947590"/>
            <a:ext cx="561550" cy="7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/>
        </p:nvSpPr>
        <p:spPr>
          <a:xfrm>
            <a:off x="3570900" y="3938750"/>
            <a:ext cx="2052300" cy="94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501900" y="213500"/>
            <a:ext cx="81372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12B5C"/>
                </a:solidFill>
                <a:latin typeface="Heebo Light"/>
                <a:ea typeface="Heebo Light"/>
                <a:cs typeface="Heebo Light"/>
                <a:sym typeface="Heebo Light"/>
              </a:rPr>
              <a:t>STRIVE: Validation for cfNA test for Multi Cancer and Invasive</a:t>
            </a:r>
            <a:r>
              <a:rPr lang="en-US">
                <a:solidFill>
                  <a:srgbClr val="612B5C"/>
                </a:solidFill>
                <a:latin typeface="Heebo Light"/>
                <a:ea typeface="Heebo Light"/>
                <a:cs typeface="Heebo Light"/>
                <a:sym typeface="Heebo Light"/>
              </a:rPr>
              <a:t> </a:t>
            </a:r>
            <a:r>
              <a:rPr lang="en-US" sz="1800">
                <a:solidFill>
                  <a:srgbClr val="612B5C"/>
                </a:solidFill>
                <a:latin typeface="Heebo Light"/>
                <a:ea typeface="Heebo Light"/>
                <a:cs typeface="Heebo Light"/>
                <a:sym typeface="Heebo Light"/>
              </a:rPr>
              <a:t>Breast Cancer</a:t>
            </a:r>
            <a:endParaRPr sz="1800"/>
          </a:p>
        </p:txBody>
      </p:sp>
      <p:grpSp>
        <p:nvGrpSpPr>
          <p:cNvPr id="613" name="Shape 613"/>
          <p:cNvGrpSpPr/>
          <p:nvPr/>
        </p:nvGrpSpPr>
        <p:grpSpPr>
          <a:xfrm>
            <a:off x="1028650" y="1110150"/>
            <a:ext cx="7086699" cy="3369859"/>
            <a:chOff x="1028650" y="1338750"/>
            <a:chExt cx="7086699" cy="3369859"/>
          </a:xfrm>
        </p:grpSpPr>
        <p:sp>
          <p:nvSpPr>
            <p:cNvPr id="614" name="Shape 614"/>
            <p:cNvSpPr/>
            <p:nvPr/>
          </p:nvSpPr>
          <p:spPr>
            <a:xfrm>
              <a:off x="3745714" y="1338750"/>
              <a:ext cx="1643700" cy="4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120,000 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Screening Mammograms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1574014" y="1986450"/>
              <a:ext cx="16437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108,000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Normal/Benign</a:t>
              </a:r>
              <a:endParaRPr sz="100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(BI-RADS 1, 2)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5917414" y="1986450"/>
              <a:ext cx="16437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12,000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Abnormal </a:t>
              </a:r>
              <a:endParaRPr sz="100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(NON-BI-RADS 1 &amp; 2)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1734214" y="2710350"/>
              <a:ext cx="1323300" cy="55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Return to routine annual mammo </a:t>
              </a:r>
              <a:endParaRPr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1028650" y="3434250"/>
              <a:ext cx="13233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90 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Invasive cancers &amp; DCIS missed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2518937" y="3434250"/>
              <a:ext cx="13233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650 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Non-breast cancers per year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6077614" y="2710350"/>
              <a:ext cx="1323300" cy="55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accen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Addl diagnostic workup/biopsy</a:t>
              </a:r>
              <a:endParaRPr sz="10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5295850" y="3434250"/>
              <a:ext cx="13233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~550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Invasive cancers &amp; DCIS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6792050" y="3434250"/>
              <a:ext cx="13233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11,400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Short interval or routine f/u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6792050" y="4154209"/>
              <a:ext cx="1323300" cy="55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~50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cancers missed by diagnostic imaging </a:t>
              </a:r>
              <a:endParaRPr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24" name="Shape 624"/>
            <p:cNvCxnSpPr>
              <a:stCxn id="614" idx="2"/>
              <a:endCxn id="616" idx="0"/>
            </p:cNvCxnSpPr>
            <p:nvPr/>
          </p:nvCxnSpPr>
          <p:spPr>
            <a:xfrm rot="-5400000" flipH="1">
              <a:off x="5571964" y="819150"/>
              <a:ext cx="162900" cy="2171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Shape 625"/>
            <p:cNvCxnSpPr>
              <a:stCxn id="614" idx="2"/>
              <a:endCxn id="615" idx="0"/>
            </p:cNvCxnSpPr>
            <p:nvPr/>
          </p:nvCxnSpPr>
          <p:spPr>
            <a:xfrm rot="5400000">
              <a:off x="3400264" y="819150"/>
              <a:ext cx="162900" cy="2171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Shape 626"/>
            <p:cNvCxnSpPr>
              <a:stCxn id="615" idx="2"/>
              <a:endCxn id="617" idx="0"/>
            </p:cNvCxnSpPr>
            <p:nvPr/>
          </p:nvCxnSpPr>
          <p:spPr>
            <a:xfrm>
              <a:off x="2395864" y="2540850"/>
              <a:ext cx="0" cy="16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Shape 627"/>
            <p:cNvCxnSpPr>
              <a:stCxn id="616" idx="2"/>
              <a:endCxn id="620" idx="0"/>
            </p:cNvCxnSpPr>
            <p:nvPr/>
          </p:nvCxnSpPr>
          <p:spPr>
            <a:xfrm>
              <a:off x="6739264" y="2540850"/>
              <a:ext cx="0" cy="16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Shape 628"/>
            <p:cNvCxnSpPr>
              <a:stCxn id="617" idx="2"/>
              <a:endCxn id="619" idx="0"/>
            </p:cNvCxnSpPr>
            <p:nvPr/>
          </p:nvCxnSpPr>
          <p:spPr>
            <a:xfrm rot="-5400000" flipH="1">
              <a:off x="2703514" y="2957100"/>
              <a:ext cx="169500" cy="784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Shape 629"/>
            <p:cNvCxnSpPr/>
            <p:nvPr/>
          </p:nvCxnSpPr>
          <p:spPr>
            <a:xfrm rot="10800000" flipH="1">
              <a:off x="1610215" y="3264750"/>
              <a:ext cx="784800" cy="1695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Shape 630"/>
            <p:cNvCxnSpPr/>
            <p:nvPr/>
          </p:nvCxnSpPr>
          <p:spPr>
            <a:xfrm>
              <a:off x="6739264" y="3264750"/>
              <a:ext cx="784800" cy="1695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Shape 631"/>
            <p:cNvCxnSpPr/>
            <p:nvPr/>
          </p:nvCxnSpPr>
          <p:spPr>
            <a:xfrm rot="10800000" flipH="1">
              <a:off x="5953615" y="3264750"/>
              <a:ext cx="784800" cy="1695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2" name="Shape 632"/>
          <p:cNvSpPr txBox="1">
            <a:spLocks noGrp="1"/>
          </p:cNvSpPr>
          <p:nvPr>
            <p:ph type="subTitle" idx="3"/>
          </p:nvPr>
        </p:nvSpPr>
        <p:spPr>
          <a:xfrm>
            <a:off x="501900" y="638112"/>
            <a:ext cx="8655300" cy="473400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Prospective, longitudinal, observational cohort study - 120,000 women undergoing screening mammography</a:t>
            </a:r>
            <a:endParaRPr sz="1400"/>
          </a:p>
          <a:p>
            <a:pPr marL="0" lvl="0" indent="0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3" name="Shape 633"/>
          <p:cNvCxnSpPr>
            <a:stCxn id="622" idx="2"/>
            <a:endCxn id="623" idx="0"/>
          </p:cNvCxnSpPr>
          <p:nvPr/>
        </p:nvCxnSpPr>
        <p:spPr>
          <a:xfrm>
            <a:off x="7453700" y="3760050"/>
            <a:ext cx="0" cy="16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4" name="Shape 634" descr="vectors-34.png"/>
          <p:cNvPicPr preferRelativeResize="0"/>
          <p:nvPr/>
        </p:nvPicPr>
        <p:blipFill rotWithShape="1">
          <a:blip r:embed="rId3">
            <a:alphaModFix/>
          </a:blip>
          <a:srcRect l="169" r="179"/>
          <a:stretch/>
        </p:blipFill>
        <p:spPr>
          <a:xfrm>
            <a:off x="4050875" y="3778125"/>
            <a:ext cx="1042250" cy="10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Shape 635"/>
          <p:cNvSpPr txBox="1"/>
          <p:nvPr/>
        </p:nvSpPr>
        <p:spPr>
          <a:xfrm>
            <a:off x="3526149" y="4537650"/>
            <a:ext cx="20523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Up to 5 yrs of follow-up </a:t>
            </a:r>
            <a:endParaRPr sz="12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36" name="Shape 636"/>
          <p:cNvCxnSpPr/>
          <p:nvPr/>
        </p:nvCxnSpPr>
        <p:spPr>
          <a:xfrm flipH="1">
            <a:off x="4572000" y="3500025"/>
            <a:ext cx="3900" cy="43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R Theme">
  <a:themeElements>
    <a:clrScheme name="Custom 1">
      <a:dk1>
        <a:srgbClr val="404040"/>
      </a:dk1>
      <a:lt1>
        <a:srgbClr val="FFFFFF"/>
      </a:lt1>
      <a:dk2>
        <a:srgbClr val="3B1C52"/>
      </a:dk2>
      <a:lt2>
        <a:srgbClr val="D9D9D9"/>
      </a:lt2>
      <a:accent1>
        <a:srgbClr val="612B5B"/>
      </a:accent1>
      <a:accent2>
        <a:srgbClr val="287969"/>
      </a:accent2>
      <a:accent3>
        <a:srgbClr val="B89466"/>
      </a:accent3>
      <a:accent4>
        <a:srgbClr val="D9D9D9"/>
      </a:accent4>
      <a:accent5>
        <a:srgbClr val="1F6683"/>
      </a:accent5>
      <a:accent6>
        <a:srgbClr val="404040"/>
      </a:accent6>
      <a:hlink>
        <a:srgbClr val="1F6683"/>
      </a:hlink>
      <a:folHlink>
        <a:srgbClr val="612B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 Theme">
  <a:themeElements>
    <a:clrScheme name="Custom 1">
      <a:dk1>
        <a:srgbClr val="404040"/>
      </a:dk1>
      <a:lt1>
        <a:srgbClr val="FFFFFF"/>
      </a:lt1>
      <a:dk2>
        <a:srgbClr val="3B1C52"/>
      </a:dk2>
      <a:lt2>
        <a:srgbClr val="D9D9D9"/>
      </a:lt2>
      <a:accent1>
        <a:srgbClr val="612B5B"/>
      </a:accent1>
      <a:accent2>
        <a:srgbClr val="287969"/>
      </a:accent2>
      <a:accent3>
        <a:srgbClr val="B89466"/>
      </a:accent3>
      <a:accent4>
        <a:srgbClr val="D9D9D9"/>
      </a:accent4>
      <a:accent5>
        <a:srgbClr val="1F6683"/>
      </a:accent5>
      <a:accent6>
        <a:srgbClr val="404040"/>
      </a:accent6>
      <a:hlink>
        <a:srgbClr val="1F6683"/>
      </a:hlink>
      <a:folHlink>
        <a:srgbClr val="612B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">
  <a:themeElements>
    <a:clrScheme name="Custom 148">
      <a:dk1>
        <a:srgbClr val="595959"/>
      </a:dk1>
      <a:lt1>
        <a:srgbClr val="FFFFFF"/>
      </a:lt1>
      <a:dk2>
        <a:srgbClr val="3B1C52"/>
      </a:dk2>
      <a:lt2>
        <a:srgbClr val="EEEEEE"/>
      </a:lt2>
      <a:accent1>
        <a:srgbClr val="612B5C"/>
      </a:accent1>
      <a:accent2>
        <a:srgbClr val="949494"/>
      </a:accent2>
      <a:accent3>
        <a:srgbClr val="B89467"/>
      </a:accent3>
      <a:accent4>
        <a:srgbClr val="297A6A"/>
      </a:accent4>
      <a:accent5>
        <a:srgbClr val="1F6784"/>
      </a:accent5>
      <a:accent6>
        <a:srgbClr val="404040"/>
      </a:accent6>
      <a:hlink>
        <a:srgbClr val="612B5C"/>
      </a:hlink>
      <a:folHlink>
        <a:srgbClr val="1F67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1564</Words>
  <Application>Microsoft Macintosh PowerPoint</Application>
  <PresentationFormat>On-screen Show (16:9)</PresentationFormat>
  <Paragraphs>190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Roboto Medium</vt:lpstr>
      <vt:lpstr>Heebo</vt:lpstr>
      <vt:lpstr>Heebo Light</vt:lpstr>
      <vt:lpstr>Roboto Light</vt:lpstr>
      <vt:lpstr>GR Theme</vt:lpstr>
      <vt:lpstr>GR Theme</vt:lpstr>
      <vt:lpstr>simple-light-2</vt:lpstr>
      <vt:lpstr>Development of Early Cancer Detection Tests Based on Sequencing of Cell-Free Nucleic Acids</vt:lpstr>
      <vt:lpstr>GRAIL was formed in 2016 - following discoveries in the NIPT space </vt:lpstr>
      <vt:lpstr>GRAIL’s Vision for Early Cancer Detection</vt:lpstr>
      <vt:lpstr>The GRAIL Approach</vt:lpstr>
      <vt:lpstr>GRAIL Assay Portfolio</vt:lpstr>
      <vt:lpstr>GRAIL’s Clinical Research Program</vt:lpstr>
      <vt:lpstr>Circulating Cell-Free Genome Atlas (CCGA) Study</vt:lpstr>
      <vt:lpstr>The STRIVE Study: Women’s Cohort</vt:lpstr>
      <vt:lpstr>STRIVE: Validation for cfNA test for Multi Cancer and Invasive Breast Cancer</vt:lpstr>
      <vt:lpstr>Acknowledgements</vt:lpstr>
      <vt:lpstr>Biological Confounders</vt:lpstr>
      <vt:lpstr>Supporting data -  Concordance of genomic variants cfDNA vs. tissue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Early Cancer Detection Tests Based on Sequencing of Cell-Free Nucleic Acids</dc:title>
  <cp:lastModifiedBy>Elizabeth Mansfield</cp:lastModifiedBy>
  <cp:revision>2</cp:revision>
  <cp:lastPrinted>2018-03-08T11:55:00Z</cp:lastPrinted>
  <dcterms:modified xsi:type="dcterms:W3CDTF">2018-03-08T11:58:33Z</dcterms:modified>
</cp:coreProperties>
</file>