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877" r:id="rId2"/>
    <p:sldId id="1036" r:id="rId3"/>
    <p:sldId id="1011" r:id="rId4"/>
    <p:sldId id="996" r:id="rId5"/>
    <p:sldId id="998" r:id="rId6"/>
    <p:sldId id="999" r:id="rId7"/>
    <p:sldId id="1000" r:id="rId8"/>
    <p:sldId id="960" r:id="rId9"/>
    <p:sldId id="1001" r:id="rId10"/>
    <p:sldId id="1002" r:id="rId11"/>
    <p:sldId id="1014" r:id="rId12"/>
    <p:sldId id="1006" r:id="rId13"/>
    <p:sldId id="1007" r:id="rId14"/>
    <p:sldId id="1008" r:id="rId15"/>
    <p:sldId id="1017" r:id="rId16"/>
    <p:sldId id="1018" r:id="rId17"/>
    <p:sldId id="1019" r:id="rId18"/>
    <p:sldId id="1016" r:id="rId19"/>
    <p:sldId id="740" r:id="rId20"/>
    <p:sldId id="990" r:id="rId21"/>
    <p:sldId id="991" r:id="rId22"/>
    <p:sldId id="989" r:id="rId23"/>
    <p:sldId id="992" r:id="rId24"/>
    <p:sldId id="962" r:id="rId25"/>
    <p:sldId id="1035" r:id="rId26"/>
    <p:sldId id="1021" r:id="rId27"/>
    <p:sldId id="1024" r:id="rId28"/>
    <p:sldId id="1025" r:id="rId29"/>
    <p:sldId id="1030" r:id="rId30"/>
    <p:sldId id="1031" r:id="rId31"/>
    <p:sldId id="805" r:id="rId32"/>
    <p:sldId id="89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EFF"/>
    <a:srgbClr val="326F8A"/>
    <a:srgbClr val="990099"/>
    <a:srgbClr val="0000FF"/>
    <a:srgbClr val="CC0000"/>
    <a:srgbClr val="0099FF"/>
    <a:srgbClr val="FFFFCC"/>
    <a:srgbClr val="FFFF00"/>
    <a:srgbClr val="FF99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478" autoAdjust="0"/>
    <p:restoredTop sz="98046" autoAdjust="0"/>
  </p:normalViewPr>
  <p:slideViewPr>
    <p:cSldViewPr showGuides="1">
      <p:cViewPr>
        <p:scale>
          <a:sx n="90" d="100"/>
          <a:sy n="90" d="100"/>
        </p:scale>
        <p:origin x="-816" y="360"/>
      </p:cViewPr>
      <p:guideLst>
        <p:guide orient="horz" pos="2160"/>
        <p:guide orient="horz" pos="1776"/>
        <p:guide orient="horz" pos="240"/>
        <p:guide pos="2880"/>
      </p:guideLst>
    </p:cSldViewPr>
  </p:slideViewPr>
  <p:outlineViewPr>
    <p:cViewPr>
      <p:scale>
        <a:sx n="33" d="100"/>
        <a:sy n="33" d="100"/>
      </p:scale>
      <p:origin x="0" y="4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518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874BB-8FF1-43C6-A0AF-6BA576C235CA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56CA-1ADA-4D14-9E8B-CBA82119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76A55-B1F1-46F4-9993-5F866756DBD2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552C7-45F7-420D-AA77-00A6C073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AD465-7B5C-4A0C-AC78-3458E88F25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3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(not spatial randomness!)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 - unless specifically imposed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Both filters suffer from the limitation – lack of spatial information. Sub-dividing into core/</a:t>
            </a:r>
            <a:r>
              <a:rPr lang="en-US" dirty="0" err="1" smtClean="0"/>
              <a:t>bndry</a:t>
            </a:r>
            <a:r>
              <a:rPr lang="en-US" dirty="0" smtClean="0"/>
              <a:t> helps address some of that.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Need two values to better describe and differentiate the spectrum of bad vs good.</a:t>
            </a:r>
          </a:p>
          <a:p>
            <a:pPr defTabSz="930275" eaLnBrk="1" hangingPunct="1">
              <a:spcBef>
                <a:spcPct val="0"/>
              </a:spcBef>
            </a:pPr>
            <a:endParaRPr lang="en-US" dirty="0" smtClean="0"/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Diff between E(</a:t>
            </a:r>
            <a:r>
              <a:rPr lang="en-US" dirty="0" err="1" smtClean="0"/>
              <a:t>Bdry</a:t>
            </a:r>
            <a:r>
              <a:rPr lang="en-US" dirty="0" smtClean="0"/>
              <a:t>) and E(Core)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1 row: low difference, consistent ‘density’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2 row: high diff: lower in the middle, more pronounced edge</a:t>
            </a:r>
          </a:p>
          <a:p>
            <a:pPr defTabSz="930275" eaLnBrk="1" hangingPunct="1">
              <a:spcBef>
                <a:spcPct val="0"/>
              </a:spcBef>
            </a:pPr>
            <a:endParaRPr lang="en-US" dirty="0" smtClean="0"/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For each pixel, compute local entropy of the </a:t>
            </a:r>
            <a:r>
              <a:rPr lang="en-US" i="1" dirty="0" err="1" smtClean="0"/>
              <a:t>NxN</a:t>
            </a:r>
            <a:r>
              <a:rPr lang="en-US" dirty="0" smtClean="0"/>
              <a:t> neighborhood.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Entropy is a statistical measure of randomness (not spatial randomness!)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Entropy is calculated from the histogram of the image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Entropy is defined as </a:t>
            </a:r>
            <a:r>
              <a:rPr lang="en-US" i="1" dirty="0" smtClean="0"/>
              <a:t>  -sum(p.*log2(p))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dirty="0" smtClean="0"/>
              <a:t>where p contains the histogram counts, with 256 bins</a:t>
            </a:r>
          </a:p>
          <a:p>
            <a:pPr defTabSz="930275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4235F998-8905-4A88-95A4-2A5AC08E62BB}" type="slidenum">
              <a:rPr lang="en-US" sz="1200">
                <a:latin typeface="Calibri" pitchFamily="34" charset="0"/>
              </a:rPr>
              <a:pPr algn="r" defTabSz="896938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defTabSz="930275" eaLnBrk="1" hangingPunct="1">
              <a:spcBef>
                <a:spcPct val="0"/>
              </a:spcBef>
            </a:pPr>
            <a:r>
              <a:rPr lang="en-US" smtClean="0"/>
              <a:t>(not spatial randomness!)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 - unless specifically imposed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Both filters suffer from the limitation – lack of spatial information. Sub-dividing into core/bndry helps address some of that.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Need two values to better describe and differentiate the spectrum of bad vs good.</a:t>
            </a:r>
          </a:p>
          <a:p>
            <a:pPr defTabSz="930275" eaLnBrk="1" hangingPunct="1">
              <a:spcBef>
                <a:spcPct val="0"/>
              </a:spcBef>
            </a:pPr>
            <a:endParaRPr lang="en-US" smtClean="0"/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Diff between E(Bdry) and E(Core)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1 row: low difference, consistent ‘density’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2 row: high diff: lower in the middle, more pronounced edge</a:t>
            </a:r>
          </a:p>
          <a:p>
            <a:pPr defTabSz="930275" eaLnBrk="1" hangingPunct="1">
              <a:spcBef>
                <a:spcPct val="0"/>
              </a:spcBef>
            </a:pPr>
            <a:endParaRPr lang="en-US" smtClean="0"/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For each pixel, compute local entropy of the </a:t>
            </a:r>
            <a:r>
              <a:rPr lang="en-US" i="1" smtClean="0"/>
              <a:t>NxN</a:t>
            </a:r>
            <a:r>
              <a:rPr lang="en-US" smtClean="0"/>
              <a:t> neighborhood.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Entropy is a statistical measure of randomness (not spatial randomness!)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Entropy is calculated from the histogram of the image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Entropy is defined as </a:t>
            </a:r>
            <a:r>
              <a:rPr lang="en-US" i="1" smtClean="0"/>
              <a:t>  -sum(p.*log2(p))</a:t>
            </a:r>
          </a:p>
          <a:p>
            <a:pPr defTabSz="930275" eaLnBrk="1" hangingPunct="1">
              <a:spcBef>
                <a:spcPct val="0"/>
              </a:spcBef>
            </a:pPr>
            <a:r>
              <a:rPr lang="en-US" smtClean="0"/>
              <a:t>where p contains the histogram counts, with 256 bins</a:t>
            </a:r>
          </a:p>
          <a:p>
            <a:pPr defTabSz="93027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4D4DCBC5-B79E-4740-9DE1-C34776AABAA4}" type="slidenum">
              <a:rPr lang="en-US" sz="1200">
                <a:latin typeface="Calibri" pitchFamily="34" charset="0"/>
              </a:rPr>
              <a:pPr algn="r" defTabSz="896938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5" tIns="45718" rIns="91435" bIns="45718"/>
          <a:lstStyle/>
          <a:p>
            <a:pPr defTabSz="930275">
              <a:spcBef>
                <a:spcPct val="0"/>
              </a:spcBef>
            </a:pPr>
            <a:r>
              <a:rPr lang="en-US" altLang="en-US" dirty="0" smtClean="0"/>
              <a:t>(not spatial randomness!)</a:t>
            </a:r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 - unless specifically imposed</a:t>
            </a:r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Both filters suffer from the limitation – lack of spatial information. Sub-dividing into core/</a:t>
            </a:r>
            <a:r>
              <a:rPr lang="en-US" altLang="en-US" dirty="0" err="1" smtClean="0"/>
              <a:t>bndry</a:t>
            </a:r>
            <a:r>
              <a:rPr lang="en-US" altLang="en-US" dirty="0" smtClean="0"/>
              <a:t> helps address some of that.</a:t>
            </a:r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Need two values to better describe and differentiate the spectrum of bad vs good.</a:t>
            </a:r>
          </a:p>
          <a:p>
            <a:pPr defTabSz="930275">
              <a:spcBef>
                <a:spcPct val="0"/>
              </a:spcBef>
            </a:pPr>
            <a:endParaRPr lang="en-US" altLang="en-US" dirty="0" smtClean="0"/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Diff between E(</a:t>
            </a:r>
            <a:r>
              <a:rPr lang="en-US" altLang="en-US" dirty="0" err="1" smtClean="0"/>
              <a:t>Bdry</a:t>
            </a:r>
            <a:r>
              <a:rPr lang="en-US" altLang="en-US" dirty="0" smtClean="0"/>
              <a:t>) and E(Core)</a:t>
            </a:r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1 row: low difference, consistent ‘density’</a:t>
            </a:r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2 row: high diff: lower in the middle, more pronounced edge</a:t>
            </a:r>
          </a:p>
          <a:p>
            <a:pPr defTabSz="930275">
              <a:spcBef>
                <a:spcPct val="0"/>
              </a:spcBef>
            </a:pPr>
            <a:endParaRPr lang="en-US" altLang="en-US" dirty="0" smtClean="0"/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For each pixel, compute local entropy of the </a:t>
            </a:r>
            <a:r>
              <a:rPr lang="en-US" altLang="en-US" i="1" dirty="0" err="1" smtClean="0"/>
              <a:t>NxN</a:t>
            </a:r>
            <a:r>
              <a:rPr lang="en-US" altLang="en-US" dirty="0" smtClean="0"/>
              <a:t> neighborhood.</a:t>
            </a:r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Entropy is a statistical measure of randomness (not spatial randomness!)</a:t>
            </a:r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Entropy is calculated from the histogram of the image</a:t>
            </a:r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Entropy is defined as </a:t>
            </a:r>
            <a:r>
              <a:rPr lang="en-US" altLang="en-US" i="1" dirty="0" smtClean="0"/>
              <a:t>  -sum(p.log2(p))</a:t>
            </a:r>
          </a:p>
          <a:p>
            <a:pPr defTabSz="930275">
              <a:spcBef>
                <a:spcPct val="0"/>
              </a:spcBef>
            </a:pPr>
            <a:r>
              <a:rPr lang="en-US" altLang="en-US" dirty="0" smtClean="0"/>
              <a:t>where p contains the histogram counts, with 256 bins</a:t>
            </a:r>
          </a:p>
          <a:p>
            <a:pPr defTabSz="930275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896938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defTabSz="896938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defTabSz="896938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defTabSz="896938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defTabSz="896938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/>
            <a:fld id="{2B17F6BB-9CD2-47EA-832C-C41A21FDFB3C}" type="slidenum">
              <a:rPr lang="en-US" altLang="en-US" sz="1200">
                <a:latin typeface="Calibri" pitchFamily="34" charset="0"/>
              </a:rPr>
              <a:pPr algn="r"/>
              <a:t>14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AD465-7B5C-4A0C-AC78-3458E88F256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Here we see a cartoon of a tumor with the center of mass x,y. The RD of a pixel (k,l) is the angle between the gradient vector the vector that is towards the center of mass x,y.</a:t>
            </a:r>
          </a:p>
          <a:p>
            <a:r>
              <a:rPr lang="tr-TR" baseline="0" dirty="0" smtClean="0"/>
              <a:t>And RG of a pixel k,l is the magnitude of the gradient vector along this same green vector that is towards to center of mass.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AD465-7B5C-4A0C-AC78-3458E88F256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AD465-7B5C-4A0C-AC78-3458E88F256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9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78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65225"/>
            <a:ext cx="4495800" cy="569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5225"/>
            <a:ext cx="4495800" cy="569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3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1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93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84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02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609600" y="427074"/>
            <a:ext cx="9144000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300" dirty="0" smtClean="0"/>
              <a:t>Radiomics of indolent versus aggressive tumors</a:t>
            </a:r>
            <a:endParaRPr lang="en-US" altLang="en-US" sz="1300" dirty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1295400" cy="304800"/>
          </a:xfrm>
          <a:prstGeom prst="rect">
            <a:avLst/>
          </a:prstGeom>
          <a:solidFill>
            <a:srgbClr val="C9E4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7620000" y="6553200"/>
            <a:ext cx="1524000" cy="304800"/>
          </a:xfrm>
          <a:prstGeom prst="rect">
            <a:avLst/>
          </a:prstGeom>
          <a:solidFill>
            <a:srgbClr val="C9E4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" name="Picture 7" descr="MOFFITT_2c_RGB-1024x25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6562725"/>
            <a:ext cx="12065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81065" y="6559406"/>
            <a:ext cx="9332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u="none" dirty="0" smtClean="0">
                <a:solidFill>
                  <a:srgbClr val="256EFF"/>
                </a:solidFill>
                <a:effectLst/>
                <a:latin typeface="+mn-lt"/>
                <a:ea typeface="Calibri"/>
                <a:cs typeface="Arial" panose="020B0604020202020204" pitchFamily="34" charset="0"/>
              </a:rPr>
              <a:t>EDRN-MCL</a:t>
            </a:r>
            <a:endParaRPr lang="en-US" sz="1300" u="none" dirty="0">
              <a:solidFill>
                <a:srgbClr val="256EFF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wmf"/><Relationship Id="rId4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tmp"/><Relationship Id="rId5" Type="http://schemas.openxmlformats.org/officeDocument/2006/relationships/image" Target="../media/image93.png"/><Relationship Id="rId4" Type="http://schemas.openxmlformats.org/officeDocument/2006/relationships/image" Target="../media/image9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0.tmp"/><Relationship Id="rId7" Type="http://schemas.openxmlformats.org/officeDocument/2006/relationships/image" Target="../media/image24.png"/><Relationship Id="rId12" Type="http://schemas.openxmlformats.org/officeDocument/2006/relationships/image" Target="../media/image29.tmp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11" Type="http://schemas.openxmlformats.org/officeDocument/2006/relationships/image" Target="../media/image28.tmp"/><Relationship Id="rId5" Type="http://schemas.openxmlformats.org/officeDocument/2006/relationships/image" Target="../media/image22.tmp"/><Relationship Id="rId10" Type="http://schemas.openxmlformats.org/officeDocument/2006/relationships/image" Target="../media/image27.tmp"/><Relationship Id="rId4" Type="http://schemas.openxmlformats.org/officeDocument/2006/relationships/image" Target="../media/image21.tmp"/><Relationship Id="rId9" Type="http://schemas.openxmlformats.org/officeDocument/2006/relationships/image" Target="../media/image26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492"/>
            <a:ext cx="9173689" cy="1797508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en-US" sz="4500" dirty="0" smtClean="0">
                <a:solidFill>
                  <a:srgbClr val="0000FF"/>
                </a:solidFill>
              </a:rPr>
              <a:t>Radiomic models distinguish indolent versus aggressive </a:t>
            </a:r>
            <a:r>
              <a:rPr lang="en-US" sz="4500" smtClean="0">
                <a:solidFill>
                  <a:srgbClr val="0000FF"/>
                </a:solidFill>
              </a:rPr>
              <a:t>lung cancers</a:t>
            </a:r>
            <a:endParaRPr lang="en-US" sz="45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59131" y="3477161"/>
            <a:ext cx="45977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 smtClean="0">
                <a:latin typeface="+mn-lt"/>
              </a:rPr>
              <a:t>Matt </a:t>
            </a:r>
            <a:r>
              <a:rPr lang="en-US" sz="2000" b="0" dirty="0">
                <a:latin typeface="+mn-lt"/>
              </a:rPr>
              <a:t>Schabath, </a:t>
            </a:r>
            <a:r>
              <a:rPr lang="en-US" sz="2000" b="0" dirty="0" smtClean="0">
                <a:latin typeface="+mn-lt"/>
              </a:rPr>
              <a:t>Ph.D</a:t>
            </a:r>
          </a:p>
          <a:p>
            <a:pPr algn="ctr">
              <a:lnSpc>
                <a:spcPts val="1600"/>
              </a:lnSpc>
            </a:pPr>
            <a:r>
              <a:rPr lang="en-US" sz="1400" b="0" dirty="0" smtClean="0">
                <a:latin typeface="+mn-lt"/>
              </a:rPr>
              <a:t>Associate Member </a:t>
            </a:r>
          </a:p>
          <a:p>
            <a:pPr algn="ctr">
              <a:lnSpc>
                <a:spcPts val="1600"/>
              </a:lnSpc>
            </a:pPr>
            <a:r>
              <a:rPr lang="en-US" sz="1400" b="0" dirty="0" smtClean="0">
                <a:latin typeface="+mn-lt"/>
              </a:rPr>
              <a:t>Department </a:t>
            </a:r>
            <a:r>
              <a:rPr lang="en-US" sz="1400" b="0" dirty="0">
                <a:latin typeface="+mn-lt"/>
              </a:rPr>
              <a:t>of Cancer </a:t>
            </a:r>
            <a:r>
              <a:rPr lang="en-US" sz="1400" b="0" dirty="0" smtClean="0">
                <a:latin typeface="+mn-lt"/>
              </a:rPr>
              <a:t>Epidemiology</a:t>
            </a:r>
          </a:p>
          <a:p>
            <a:pPr algn="ctr">
              <a:lnSpc>
                <a:spcPts val="1600"/>
              </a:lnSpc>
            </a:pPr>
            <a:r>
              <a:rPr lang="en-US" sz="1400" b="0" dirty="0" smtClean="0">
                <a:latin typeface="+mn-lt"/>
              </a:rPr>
              <a:t>Department of Thoracic Oncology</a:t>
            </a:r>
            <a:r>
              <a:rPr lang="en-US" sz="1400" b="0" dirty="0">
                <a:latin typeface="+mn-lt"/>
              </a:rPr>
              <a:t/>
            </a:r>
            <a:br>
              <a:rPr lang="en-US" sz="1400" b="0" dirty="0">
                <a:latin typeface="+mn-lt"/>
              </a:rPr>
            </a:br>
            <a:endParaRPr lang="en-US" sz="1400" b="0" dirty="0" smtClean="0">
              <a:latin typeface="+mn-lt"/>
            </a:endParaRPr>
          </a:p>
          <a:p>
            <a:pPr algn="ctr">
              <a:lnSpc>
                <a:spcPts val="1600"/>
              </a:lnSpc>
            </a:pPr>
            <a:endParaRPr lang="en-US" sz="1400" b="0" dirty="0">
              <a:latin typeface="+mn-lt"/>
            </a:endParaRPr>
          </a:p>
        </p:txBody>
      </p:sp>
      <p:pic>
        <p:nvPicPr>
          <p:cNvPr id="2050" name="Picture 2" descr="http://fastlaneclothing.com/moffitt/wp-content/uploads/sites/10/2015/02/MOFFITT_2c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6146673"/>
            <a:ext cx="2561492" cy="6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09800" y="3476007"/>
            <a:ext cx="458486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 smtClean="0">
                <a:latin typeface="+mn-lt"/>
              </a:rPr>
              <a:t>Bob Gillies, Ph.D</a:t>
            </a:r>
          </a:p>
          <a:p>
            <a:pPr algn="ctr">
              <a:lnSpc>
                <a:spcPts val="1600"/>
              </a:lnSpc>
            </a:pPr>
            <a:r>
              <a:rPr lang="en-US" sz="1400" b="0" dirty="0" smtClean="0">
                <a:latin typeface="+mn-lt"/>
              </a:rPr>
              <a:t>Senior Member and Chair</a:t>
            </a:r>
          </a:p>
          <a:p>
            <a:pPr algn="ctr">
              <a:lnSpc>
                <a:spcPts val="1600"/>
              </a:lnSpc>
            </a:pPr>
            <a:r>
              <a:rPr lang="en-US" sz="1400" b="0" dirty="0" smtClean="0">
                <a:latin typeface="+mn-lt"/>
              </a:rPr>
              <a:t>Department </a:t>
            </a:r>
            <a:r>
              <a:rPr lang="en-US" sz="1400" b="0" dirty="0">
                <a:latin typeface="+mn-lt"/>
              </a:rPr>
              <a:t>of Cancer </a:t>
            </a:r>
            <a:r>
              <a:rPr lang="en-US" sz="1400" b="0" dirty="0" smtClean="0">
                <a:latin typeface="+mn-lt"/>
              </a:rPr>
              <a:t>Physiology</a:t>
            </a:r>
          </a:p>
          <a:p>
            <a:pPr algn="ctr">
              <a:lnSpc>
                <a:spcPts val="1600"/>
              </a:lnSpc>
            </a:pPr>
            <a:r>
              <a:rPr lang="en-US" sz="1400" b="0" dirty="0" smtClean="0">
                <a:latin typeface="+mn-lt"/>
              </a:rPr>
              <a:t>Vice Chair of Radiology</a:t>
            </a:r>
          </a:p>
          <a:p>
            <a:pPr algn="ctr">
              <a:lnSpc>
                <a:spcPts val="1600"/>
              </a:lnSpc>
            </a:pPr>
            <a:endParaRPr lang="en-US" sz="1400" b="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1669" y="-2977"/>
            <a:ext cx="9182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Joint EDRN-MCL </a:t>
            </a:r>
            <a:r>
              <a:rPr lang="en-US" sz="1400" dirty="0">
                <a:solidFill>
                  <a:srgbClr val="FF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Meeting – Bethesda</a:t>
            </a:r>
            <a:r>
              <a:rPr lang="en-US" sz="1400" dirty="0" smtClean="0">
                <a:solidFill>
                  <a:srgbClr val="FF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MD </a:t>
            </a:r>
            <a:r>
              <a:rPr lang="en-US" sz="1400" dirty="0">
                <a:solidFill>
                  <a:srgbClr val="FF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– March 8, 2018</a:t>
            </a:r>
            <a:endParaRPr lang="en-US" sz="1400" dirty="0">
              <a:solidFill>
                <a:srgbClr val="AD34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14" name="Picture 6" descr="Resear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92" y="1723407"/>
            <a:ext cx="1430277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7"/>
          <a:stretch/>
        </p:blipFill>
        <p:spPr bwMode="auto">
          <a:xfrm>
            <a:off x="3831336" y="1692927"/>
            <a:ext cx="1426464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33999" y="3483114"/>
            <a:ext cx="381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  <a:buClr>
                <a:srgbClr val="9BBB59"/>
              </a:buClr>
            </a:pPr>
            <a:r>
              <a:rPr lang="en-US" sz="2000" b="0" dirty="0" smtClean="0">
                <a:latin typeface="+mn-lt"/>
                <a:cs typeface="Times New Roman" pitchFamily="18" charset="0"/>
              </a:rPr>
              <a:t>John Heine, Ph.D</a:t>
            </a:r>
          </a:p>
          <a:p>
            <a:pPr algn="ctr">
              <a:lnSpc>
                <a:spcPts val="1600"/>
              </a:lnSpc>
            </a:pPr>
            <a:r>
              <a:rPr lang="en-US" sz="1400" b="0" dirty="0" smtClean="0">
                <a:latin typeface="+mn-lt"/>
                <a:cs typeface="Times New Roman" pitchFamily="18" charset="0"/>
              </a:rPr>
              <a:t>Senior Member</a:t>
            </a:r>
          </a:p>
          <a:p>
            <a:pPr algn="ctr">
              <a:lnSpc>
                <a:spcPts val="1600"/>
              </a:lnSpc>
            </a:pPr>
            <a:r>
              <a:rPr lang="en-US" sz="1400" b="0" dirty="0" smtClean="0">
                <a:latin typeface="+mn-lt"/>
                <a:cs typeface="Times New Roman" pitchFamily="18" charset="0"/>
              </a:rPr>
              <a:t> </a:t>
            </a:r>
            <a:r>
              <a:rPr lang="en-US" sz="1400" b="0" dirty="0">
                <a:latin typeface="+mn-lt"/>
              </a:rPr>
              <a:t>Department of Cancer </a:t>
            </a:r>
            <a:r>
              <a:rPr lang="en-US" sz="1400" b="0" dirty="0" smtClean="0">
                <a:latin typeface="+mn-lt"/>
              </a:rPr>
              <a:t>Epidemiology</a:t>
            </a:r>
            <a:endParaRPr lang="en-US" sz="1400" b="0" dirty="0">
              <a:latin typeface="+mn-lt"/>
            </a:endParaRPr>
          </a:p>
        </p:txBody>
      </p:sp>
      <p:pic>
        <p:nvPicPr>
          <p:cNvPr id="1026" name="Picture 2" descr="Researc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694831"/>
            <a:ext cx="1428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ierre Massion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36" y="4343400"/>
            <a:ext cx="1426464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971799" y="6147324"/>
            <a:ext cx="3276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>
                <a:latin typeface="+mn-lt"/>
              </a:rPr>
              <a:t>Pierre </a:t>
            </a:r>
            <a:r>
              <a:rPr lang="en-US" sz="2000" b="0" dirty="0" err="1">
                <a:latin typeface="+mn-lt"/>
              </a:rPr>
              <a:t>Massion</a:t>
            </a:r>
            <a:r>
              <a:rPr lang="en-US" sz="2000" b="0" dirty="0">
                <a:latin typeface="+mn-lt"/>
              </a:rPr>
              <a:t>, </a:t>
            </a:r>
            <a:r>
              <a:rPr lang="en-US" sz="2000" b="0" dirty="0" smtClean="0">
                <a:latin typeface="+mn-lt"/>
              </a:rPr>
              <a:t>M.D</a:t>
            </a:r>
          </a:p>
          <a:p>
            <a:pPr algn="ctr">
              <a:lnSpc>
                <a:spcPts val="1600"/>
              </a:lnSpc>
            </a:pPr>
            <a:r>
              <a:rPr lang="en-US" sz="1400" b="0" dirty="0">
                <a:latin typeface="+mn-lt"/>
              </a:rPr>
              <a:t>Cornelius Vanderbilt Chair in Medicine</a:t>
            </a:r>
          </a:p>
          <a:p>
            <a:pPr algn="ctr">
              <a:lnSpc>
                <a:spcPts val="1600"/>
              </a:lnSpc>
            </a:pPr>
            <a:r>
              <a:rPr lang="en-US" sz="1400" b="0" dirty="0">
                <a:latin typeface="+mn-lt"/>
              </a:rPr>
              <a:t>Professor of Medicine</a:t>
            </a:r>
          </a:p>
        </p:txBody>
      </p:sp>
      <p:pic>
        <p:nvPicPr>
          <p:cNvPr id="1028" name="Picture 4" descr="Image result for vanderbil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39140"/>
            <a:ext cx="1308141" cy="11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50" y="3048000"/>
            <a:ext cx="504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50" y="3621460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50" y="4327682"/>
            <a:ext cx="533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50" y="4976558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203429" y="315169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prstClr val="black"/>
                </a:solidFill>
              </a:rPr>
              <a:t>Intensity</a:t>
            </a:r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3429" y="369766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prstClr val="black"/>
                </a:solidFill>
              </a:rPr>
              <a:t>Shape</a:t>
            </a:r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3429" y="4421952"/>
            <a:ext cx="770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prstClr val="black"/>
                </a:solidFill>
              </a:rPr>
              <a:t>Texture</a:t>
            </a:r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3429" y="5117963"/>
            <a:ext cx="82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prstClr val="black"/>
                </a:solidFill>
              </a:rPr>
              <a:t>Wavelet</a:t>
            </a:r>
            <a:endParaRPr lang="en-US" sz="1400" b="0" dirty="0">
              <a:solidFill>
                <a:prstClr val="black"/>
              </a:solidFill>
            </a:endParaRPr>
          </a:p>
        </p:txBody>
      </p:sp>
      <p:pic>
        <p:nvPicPr>
          <p:cNvPr id="27" name="Picture 8" descr="F:\ilke tunali\Deviation and Gradient Features\RG and RD images\D0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966" y="5663828"/>
            <a:ext cx="535884" cy="5334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203429" y="5740028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prstClr val="black"/>
                </a:solidFill>
              </a:rPr>
              <a:t>Radial Deviation and Gradient</a:t>
            </a:r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9737" y="2819400"/>
            <a:ext cx="3176831" cy="3657600"/>
          </a:xfrm>
          <a:prstGeom prst="roundRect">
            <a:avLst/>
          </a:prstGeom>
          <a:noFill/>
          <a:ln w="254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-134036"/>
            <a:ext cx="371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Radiomic Features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rot="10800000" flipV="1">
            <a:off x="2208154" y="246965"/>
            <a:ext cx="535047" cy="515034"/>
          </a:xfrm>
          <a:prstGeom prst="bentConnector2">
            <a:avLst/>
          </a:prstGeom>
          <a:solidFill>
            <a:schemeClr val="accent1"/>
          </a:solidFill>
          <a:ln w="2794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066800" y="762000"/>
            <a:ext cx="2351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Features</a:t>
            </a:r>
          </a:p>
          <a:p>
            <a:pPr algn="ctr">
              <a:lnSpc>
                <a:spcPts val="15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(300 to &gt;1000s)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34000" y="2819400"/>
            <a:ext cx="3176831" cy="365760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81063" y="762000"/>
            <a:ext cx="235165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Semantic/Radiologic Features (~40)</a:t>
            </a:r>
          </a:p>
        </p:txBody>
      </p:sp>
      <p:cxnSp>
        <p:nvCxnSpPr>
          <p:cNvPr id="10" name="Elbow Connector 9"/>
          <p:cNvCxnSpPr/>
          <p:nvPr/>
        </p:nvCxnSpPr>
        <p:spPr bwMode="auto">
          <a:xfrm>
            <a:off x="6457487" y="246965"/>
            <a:ext cx="464929" cy="515034"/>
          </a:xfrm>
          <a:prstGeom prst="bentConnector2">
            <a:avLst/>
          </a:prstGeom>
          <a:solidFill>
            <a:schemeClr val="accent1"/>
          </a:solidFill>
          <a:ln w="2794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5486400" y="31382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prstClr val="black"/>
                </a:solidFill>
              </a:rPr>
              <a:t>Location</a:t>
            </a:r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86400" y="368424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prstClr val="black"/>
                </a:solidFill>
              </a:rPr>
              <a:t>Size</a:t>
            </a:r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86400" y="4408534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prstClr val="black"/>
                </a:solidFill>
              </a:rPr>
              <a:t>Margin characteristics</a:t>
            </a:r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86400" y="5104545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prstClr val="black"/>
                </a:solidFill>
              </a:rPr>
              <a:t>Shape characteristics</a:t>
            </a:r>
          </a:p>
          <a:p>
            <a:r>
              <a:rPr lang="en-US" sz="1400" b="0" dirty="0" smtClean="0">
                <a:solidFill>
                  <a:prstClr val="black"/>
                </a:solidFill>
              </a:rPr>
              <a:t> </a:t>
            </a:r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86400" y="572661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Attenuation</a:t>
            </a:r>
            <a:endParaRPr lang="en-US" sz="1400" b="0" dirty="0">
              <a:solidFill>
                <a:prstClr val="black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5" y="1295400"/>
            <a:ext cx="2975427" cy="108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>
            <a:stCxn id="52" idx="2"/>
          </p:cNvCxnSpPr>
          <p:nvPr/>
        </p:nvCxnSpPr>
        <p:spPr bwMode="auto">
          <a:xfrm>
            <a:off x="2198016" y="2438400"/>
            <a:ext cx="1" cy="381000"/>
          </a:xfrm>
          <a:prstGeom prst="straightConnector1">
            <a:avLst/>
          </a:prstGeom>
          <a:solidFill>
            <a:schemeClr val="accent1"/>
          </a:solidFill>
          <a:ln w="2794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6922416" y="2438400"/>
            <a:ext cx="0" cy="381000"/>
          </a:xfrm>
          <a:prstGeom prst="straightConnector1">
            <a:avLst/>
          </a:prstGeom>
          <a:solidFill>
            <a:schemeClr val="accent1"/>
          </a:solidFill>
          <a:ln w="2794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14706" b="26369"/>
          <a:stretch/>
        </p:blipFill>
        <p:spPr bwMode="auto">
          <a:xfrm>
            <a:off x="5782011" y="1235958"/>
            <a:ext cx="2347820" cy="120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5334000" y="1219200"/>
            <a:ext cx="3176831" cy="1219200"/>
          </a:xfrm>
          <a:prstGeom prst="roundRect">
            <a:avLst>
              <a:gd name="adj" fmla="val 21642"/>
            </a:avLst>
          </a:prstGeom>
          <a:noFill/>
          <a:ln w="254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09600" y="1219200"/>
            <a:ext cx="3176831" cy="1219200"/>
          </a:xfrm>
          <a:prstGeom prst="roundRect">
            <a:avLst>
              <a:gd name="adj" fmla="val 21642"/>
            </a:avLst>
          </a:prstGeom>
          <a:noFill/>
          <a:ln w="254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52400" y="3684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52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685800"/>
          </a:xfrm>
        </p:spPr>
        <p:txBody>
          <a:bodyPr/>
          <a:lstStyle/>
          <a:p>
            <a:r>
              <a:rPr lang="en-US" dirty="0" smtClean="0"/>
              <a:t>Tumor Behavior of Non-Screen </a:t>
            </a:r>
            <a:r>
              <a:rPr lang="en-US" dirty="0"/>
              <a:t>D</a:t>
            </a:r>
            <a:r>
              <a:rPr lang="en-US" dirty="0" smtClean="0"/>
              <a:t>etected Lung Cancers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FF"/>
                </a:solidFill>
              </a:rPr>
              <a:t>Semantic Feature:  Pleural attachment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22531" name="Text Box 21"/>
          <p:cNvSpPr txBox="1">
            <a:spLocks noChangeArrowheads="1"/>
          </p:cNvSpPr>
          <p:nvPr/>
        </p:nvSpPr>
        <p:spPr bwMode="auto">
          <a:xfrm>
            <a:off x="0" y="762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1800" b="0" dirty="0">
                <a:latin typeface="Calibri" pitchFamily="34" charset="0"/>
              </a:rPr>
              <a:t>Tumor attaches to the pleura other than fissure, tumor's margin is obscured by the pleura</a:t>
            </a:r>
          </a:p>
          <a:p>
            <a:pPr marL="457200" indent="-457200">
              <a:buFontTx/>
              <a:buChar char="•"/>
            </a:pPr>
            <a:endParaRPr lang="en-US" sz="1800" b="0" dirty="0" smtClean="0">
              <a:latin typeface="Calibri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1800" b="0" dirty="0" smtClean="0">
                <a:latin typeface="Calibri" pitchFamily="34" charset="0"/>
              </a:rPr>
              <a:t>Present vs. </a:t>
            </a:r>
            <a:r>
              <a:rPr lang="en-US" sz="1800" b="0" dirty="0">
                <a:latin typeface="Calibri" pitchFamily="34" charset="0"/>
              </a:rPr>
              <a:t>not present</a:t>
            </a:r>
          </a:p>
        </p:txBody>
      </p:sp>
      <p:pic>
        <p:nvPicPr>
          <p:cNvPr id="22532" name="Picture 22"/>
          <p:cNvPicPr>
            <a:picLocks noChangeAspect="1" noChangeArrowheads="1"/>
          </p:cNvPicPr>
          <p:nvPr/>
        </p:nvPicPr>
        <p:blipFill>
          <a:blip r:embed="rId3"/>
          <a:srcRect b="20340"/>
          <a:stretch>
            <a:fillRect/>
          </a:stretch>
        </p:blipFill>
        <p:spPr bwMode="auto">
          <a:xfrm>
            <a:off x="1600200" y="20574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\\hlm\data\home\WANGHX$\Desktop\figure 1\1530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3622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9" descr="\\hlm\data\home\WANGHX$\Desktop\figure 1\52444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8862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Line 9"/>
          <p:cNvSpPr>
            <a:spLocks noChangeShapeType="1"/>
          </p:cNvSpPr>
          <p:nvPr/>
        </p:nvSpPr>
        <p:spPr bwMode="auto">
          <a:xfrm flipH="1">
            <a:off x="4724400" y="2667000"/>
            <a:ext cx="9906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H="1" flipV="1">
            <a:off x="4953000" y="4343400"/>
            <a:ext cx="762000" cy="152400"/>
          </a:xfrm>
          <a:prstGeom prst="line">
            <a:avLst/>
          </a:prstGeom>
          <a:noFill/>
          <a:ln w="19050">
            <a:solidFill>
              <a:srgbClr val="00B6F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7" name="Text Box 39"/>
          <p:cNvSpPr txBox="1">
            <a:spLocks noChangeArrowheads="1"/>
          </p:cNvSpPr>
          <p:nvPr/>
        </p:nvSpPr>
        <p:spPr bwMode="auto">
          <a:xfrm>
            <a:off x="6781800" y="2787650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Pt 1</a:t>
            </a:r>
          </a:p>
        </p:txBody>
      </p:sp>
      <p:sp>
        <p:nvSpPr>
          <p:cNvPr id="22538" name="Text Box 40"/>
          <p:cNvSpPr txBox="1">
            <a:spLocks noChangeArrowheads="1"/>
          </p:cNvSpPr>
          <p:nvPr/>
        </p:nvSpPr>
        <p:spPr bwMode="auto">
          <a:xfrm>
            <a:off x="6797675" y="4191000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Pt 2</a:t>
            </a:r>
          </a:p>
        </p:txBody>
      </p:sp>
    </p:spTree>
    <p:extLst>
      <p:ext uri="{BB962C8B-B14F-4D97-AF65-F5344CB8AC3E}">
        <p14:creationId xmlns:p14="http://schemas.microsoft.com/office/powerpoint/2010/main" val="224280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FF"/>
                </a:solidFill>
              </a:rPr>
              <a:t>Semantic Feature:  Spiculation</a:t>
            </a:r>
            <a:br>
              <a:rPr lang="en-US" sz="3600" dirty="0" smtClean="0">
                <a:solidFill>
                  <a:srgbClr val="0000FF"/>
                </a:solidFill>
              </a:rPr>
            </a:br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2458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1585909"/>
            <a:ext cx="863600" cy="74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0" y="2525710"/>
            <a:ext cx="866775" cy="747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4459287"/>
            <a:ext cx="857250" cy="74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313" y="5346700"/>
            <a:ext cx="866775" cy="74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9" name="Text Box 38"/>
          <p:cNvSpPr txBox="1">
            <a:spLocks noChangeArrowheads="1"/>
          </p:cNvSpPr>
          <p:nvPr/>
        </p:nvSpPr>
        <p:spPr bwMode="auto">
          <a:xfrm>
            <a:off x="30162" y="74449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1800" b="0" dirty="0" smtClean="0">
                <a:latin typeface="Calibri" pitchFamily="34" charset="0"/>
              </a:rPr>
              <a:t>Linear strands radiating </a:t>
            </a:r>
            <a:r>
              <a:rPr lang="en-US" sz="1800" b="0" dirty="0">
                <a:latin typeface="Calibri" pitchFamily="34" charset="0"/>
              </a:rPr>
              <a:t>from the margins of the </a:t>
            </a:r>
            <a:r>
              <a:rPr lang="en-US" sz="1800" b="0" dirty="0" smtClean="0">
                <a:latin typeface="Calibri" pitchFamily="34" charset="0"/>
              </a:rPr>
              <a:t>tumor</a:t>
            </a:r>
            <a:endParaRPr lang="en-US" sz="1800" b="0" dirty="0">
              <a:latin typeface="Calibri" pitchFamily="34" charset="0"/>
            </a:endParaRPr>
          </a:p>
        </p:txBody>
      </p:sp>
      <p:pic>
        <p:nvPicPr>
          <p:cNvPr id="24590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481386"/>
            <a:ext cx="863600" cy="747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91" name="Text Box 39"/>
          <p:cNvSpPr txBox="1">
            <a:spLocks noChangeArrowheads="1"/>
          </p:cNvSpPr>
          <p:nvPr/>
        </p:nvSpPr>
        <p:spPr bwMode="auto">
          <a:xfrm>
            <a:off x="1193800" y="1830384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Pt 1</a:t>
            </a:r>
          </a:p>
        </p:txBody>
      </p:sp>
      <p:sp>
        <p:nvSpPr>
          <p:cNvPr id="24592" name="Text Box 40"/>
          <p:cNvSpPr txBox="1">
            <a:spLocks noChangeArrowheads="1"/>
          </p:cNvSpPr>
          <p:nvPr/>
        </p:nvSpPr>
        <p:spPr bwMode="auto">
          <a:xfrm>
            <a:off x="1209675" y="2817810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Pt 2</a:t>
            </a:r>
          </a:p>
        </p:txBody>
      </p:sp>
      <p:sp>
        <p:nvSpPr>
          <p:cNvPr id="24593" name="Text Box 41"/>
          <p:cNvSpPr txBox="1">
            <a:spLocks noChangeArrowheads="1"/>
          </p:cNvSpPr>
          <p:nvPr/>
        </p:nvSpPr>
        <p:spPr bwMode="auto">
          <a:xfrm>
            <a:off x="1196975" y="3719511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Pt 3</a:t>
            </a:r>
          </a:p>
        </p:txBody>
      </p:sp>
      <p:sp>
        <p:nvSpPr>
          <p:cNvPr id="24594" name="Text Box 42"/>
          <p:cNvSpPr txBox="1">
            <a:spLocks noChangeArrowheads="1"/>
          </p:cNvSpPr>
          <p:nvPr/>
        </p:nvSpPr>
        <p:spPr bwMode="auto">
          <a:xfrm>
            <a:off x="1209675" y="4714875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Pt 4</a:t>
            </a:r>
          </a:p>
        </p:txBody>
      </p:sp>
      <p:sp>
        <p:nvSpPr>
          <p:cNvPr id="24595" name="Text Box 43"/>
          <p:cNvSpPr txBox="1">
            <a:spLocks noChangeArrowheads="1"/>
          </p:cNvSpPr>
          <p:nvPr/>
        </p:nvSpPr>
        <p:spPr bwMode="auto">
          <a:xfrm>
            <a:off x="1209675" y="5592763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Pt 5</a:t>
            </a:r>
          </a:p>
        </p:txBody>
      </p:sp>
      <p:sp>
        <p:nvSpPr>
          <p:cNvPr id="24596" name="Text Box 44"/>
          <p:cNvSpPr txBox="1">
            <a:spLocks noChangeArrowheads="1"/>
          </p:cNvSpPr>
          <p:nvPr/>
        </p:nvSpPr>
        <p:spPr bwMode="auto">
          <a:xfrm>
            <a:off x="1281113" y="1416049"/>
            <a:ext cx="13096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chemeClr val="hlink"/>
                </a:solidFill>
                <a:latin typeface="Calibri" pitchFamily="34" charset="0"/>
              </a:rPr>
              <a:t>No </a:t>
            </a:r>
            <a:r>
              <a:rPr lang="en-US" sz="1500" b="1" i="1" dirty="0" err="1">
                <a:solidFill>
                  <a:schemeClr val="hlink"/>
                </a:solidFill>
                <a:latin typeface="Calibri" pitchFamily="34" charset="0"/>
              </a:rPr>
              <a:t>spiculation</a:t>
            </a:r>
            <a:endParaRPr lang="en-US" sz="1500" b="1" i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24597" name="Text Box 45"/>
          <p:cNvSpPr txBox="1">
            <a:spLocks noChangeArrowheads="1"/>
          </p:cNvSpPr>
          <p:nvPr/>
        </p:nvSpPr>
        <p:spPr bwMode="auto">
          <a:xfrm>
            <a:off x="1295400" y="5935662"/>
            <a:ext cx="1450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CC0000"/>
                </a:solidFill>
                <a:latin typeface="Calibri" pitchFamily="34" charset="0"/>
              </a:rPr>
              <a:t>High </a:t>
            </a:r>
            <a:r>
              <a:rPr lang="en-US" sz="1500" b="1" i="1" dirty="0" err="1">
                <a:solidFill>
                  <a:srgbClr val="CC0000"/>
                </a:solidFill>
                <a:latin typeface="Calibri" pitchFamily="34" charset="0"/>
              </a:rPr>
              <a:t>spiculation</a:t>
            </a:r>
            <a:endParaRPr lang="en-US" sz="1500" b="1" i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4598" name="AutoShape 46"/>
          <p:cNvSpPr>
            <a:spLocks noChangeArrowheads="1"/>
          </p:cNvSpPr>
          <p:nvPr/>
        </p:nvSpPr>
        <p:spPr bwMode="auto">
          <a:xfrm>
            <a:off x="1676400" y="1830384"/>
            <a:ext cx="304800" cy="4105277"/>
          </a:xfrm>
          <a:prstGeom prst="downArrow">
            <a:avLst>
              <a:gd name="adj1" fmla="val 50000"/>
              <a:gd name="adj2" fmla="val 58317"/>
            </a:avLst>
          </a:prstGeom>
          <a:gradFill rotWithShape="1">
            <a:gsLst>
              <a:gs pos="0">
                <a:schemeClr val="hlink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2682875" y="1463675"/>
            <a:ext cx="6369050" cy="4318000"/>
            <a:chOff x="2682875" y="1463675"/>
            <a:chExt cx="6369050" cy="4318000"/>
          </a:xfrm>
        </p:grpSpPr>
        <p:pic>
          <p:nvPicPr>
            <p:cNvPr id="23" name="Content Placeholder 4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67" t="19308" r="5370" b="26437"/>
            <a:stretch>
              <a:fillRect/>
            </a:stretch>
          </p:blipFill>
          <p:spPr bwMode="auto">
            <a:xfrm>
              <a:off x="2682875" y="1533525"/>
              <a:ext cx="4860925" cy="4248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82" t="24036" r="25180" b="19633"/>
            <a:stretch/>
          </p:blipFill>
          <p:spPr bwMode="auto">
            <a:xfrm>
              <a:off x="7848600" y="1463675"/>
              <a:ext cx="1085850" cy="173037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7853362" y="2257425"/>
              <a:ext cx="639763" cy="631825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122" name="Picture 2" descr="Image result for spiculation CT imag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" t="-2281" r="61417" b="2281"/>
            <a:stretch/>
          </p:blipFill>
          <p:spPr bwMode="auto">
            <a:xfrm>
              <a:off x="7853362" y="3544727"/>
              <a:ext cx="1081088" cy="174021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8229600" y="3962400"/>
              <a:ext cx="822325" cy="8382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6941814" y="1736724"/>
              <a:ext cx="428153" cy="3368676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6967537" y="2508250"/>
              <a:ext cx="804863" cy="65087"/>
            </a:xfrm>
            <a:prstGeom prst="straightConnector1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9"/>
            <p:cNvCxnSpPr>
              <a:cxnSpLocks noChangeShapeType="1"/>
            </p:cNvCxnSpPr>
            <p:nvPr/>
          </p:nvCxnSpPr>
          <p:spPr bwMode="auto">
            <a:xfrm flipH="1" flipV="1">
              <a:off x="6259512" y="3879851"/>
              <a:ext cx="1882775" cy="387349"/>
            </a:xfrm>
            <a:prstGeom prst="straightConnector1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6941814" y="1830383"/>
              <a:ext cx="0" cy="3209544"/>
            </a:xfrm>
            <a:prstGeom prst="line">
              <a:avLst/>
            </a:prstGeom>
            <a:solidFill>
              <a:schemeClr val="accent1"/>
            </a:solidFill>
            <a:ln w="1397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46843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>
          <a:xfrm>
            <a:off x="-2658" y="-76200"/>
            <a:ext cx="9144000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Quantitative Feature:  Entropy</a:t>
            </a:r>
          </a:p>
        </p:txBody>
      </p:sp>
      <p:sp>
        <p:nvSpPr>
          <p:cNvPr id="44048" name="Slide Number Placeholder 8"/>
          <p:cNvSpPr txBox="1">
            <a:spLocks noGrp="1"/>
          </p:cNvSpPr>
          <p:nvPr/>
        </p:nvSpPr>
        <p:spPr bwMode="auto">
          <a:xfrm>
            <a:off x="-45244" y="6264275"/>
            <a:ext cx="3419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i="1" dirty="0" smtClean="0">
                <a:solidFill>
                  <a:srgbClr val="89A4A7"/>
                </a:solidFill>
                <a:latin typeface="+mn-lt"/>
              </a:rPr>
              <a:t>Grove et al., </a:t>
            </a:r>
            <a:r>
              <a:rPr lang="en-US" altLang="en-US" sz="1200" i="1" dirty="0" err="1">
                <a:solidFill>
                  <a:srgbClr val="89A4A7"/>
                </a:solidFill>
                <a:latin typeface="+mn-lt"/>
              </a:rPr>
              <a:t>PLoS</a:t>
            </a:r>
            <a:r>
              <a:rPr lang="en-US" altLang="en-US" sz="1200" i="1" dirty="0">
                <a:solidFill>
                  <a:srgbClr val="89A4A7"/>
                </a:solidFill>
                <a:latin typeface="+mn-lt"/>
              </a:rPr>
              <a:t> </a:t>
            </a:r>
            <a:r>
              <a:rPr lang="en-US" altLang="en-US" sz="1200" i="1" dirty="0" smtClean="0">
                <a:solidFill>
                  <a:srgbClr val="89A4A7"/>
                </a:solidFill>
                <a:latin typeface="+mn-lt"/>
              </a:rPr>
              <a:t>One, 2015</a:t>
            </a:r>
            <a:endParaRPr lang="en-US" altLang="en-US" sz="1200" i="1" dirty="0">
              <a:solidFill>
                <a:srgbClr val="89A4A7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5960"/>
            <a:ext cx="5091623" cy="309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8"/>
          <a:stretch>
            <a:fillRect/>
          </a:stretch>
        </p:blipFill>
        <p:spPr bwMode="auto">
          <a:xfrm>
            <a:off x="5029200" y="1676400"/>
            <a:ext cx="4083366" cy="3594715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3966" y="10916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FF0000"/>
                </a:solidFill>
                <a:sym typeface="Symbol"/>
              </a:rPr>
              <a:t> </a:t>
            </a:r>
            <a:r>
              <a:rPr lang="en-US" altLang="en-US" sz="1600" dirty="0" smtClean="0">
                <a:solidFill>
                  <a:srgbClr val="FF0000"/>
                </a:solidFill>
              </a:rPr>
              <a:t>Entropy Difference (boundary – core) </a:t>
            </a:r>
            <a:r>
              <a:rPr lang="en-US" altLang="en-US" sz="1600" dirty="0">
                <a:solidFill>
                  <a:srgbClr val="FF0000"/>
                </a:solidFill>
              </a:rPr>
              <a:t>is a Negative Prognostic Marker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883966" y="1882160"/>
            <a:ext cx="45719" cy="29946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51846"/>
            <a:ext cx="9112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 smtClean="0">
                <a:solidFill>
                  <a:srgbClr val="256EFF"/>
                </a:solidFill>
              </a:rPr>
              <a:t>A measure of the uniformity </a:t>
            </a:r>
            <a:r>
              <a:rPr lang="en-US" b="0" dirty="0">
                <a:solidFill>
                  <a:srgbClr val="256EFF"/>
                </a:solidFill>
              </a:rPr>
              <a:t>or </a:t>
            </a:r>
            <a:r>
              <a:rPr lang="en-US" b="0" dirty="0" smtClean="0">
                <a:solidFill>
                  <a:srgbClr val="256EFF"/>
                </a:solidFill>
              </a:rPr>
              <a:t>randomness of </a:t>
            </a:r>
            <a:r>
              <a:rPr lang="en-US" b="0" dirty="0">
                <a:solidFill>
                  <a:srgbClr val="256EFF"/>
                </a:solidFill>
              </a:rPr>
              <a:t>the </a:t>
            </a:r>
            <a:r>
              <a:rPr lang="en-US" b="0" dirty="0" smtClean="0">
                <a:solidFill>
                  <a:srgbClr val="256EFF"/>
                </a:solidFill>
              </a:rPr>
              <a:t>pixel intensities</a:t>
            </a:r>
            <a:r>
              <a:rPr lang="en-US" b="0" dirty="0">
                <a:solidFill>
                  <a:srgbClr val="256EFF"/>
                </a:solidFill>
              </a:rPr>
              <a:t> </a:t>
            </a:r>
            <a:endParaRPr lang="en-US" dirty="0">
              <a:solidFill>
                <a:srgbClr val="256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60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5873" y="392668"/>
            <a:ext cx="7172327" cy="6160532"/>
            <a:chOff x="2505073" y="335811"/>
            <a:chExt cx="4962527" cy="4476551"/>
          </a:xfrm>
        </p:grpSpPr>
        <p:pic>
          <p:nvPicPr>
            <p:cNvPr id="58" name="Picture 57" descr="G:\Tunali\RG RD Paper\images\Mixed150.e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074" y="600074"/>
              <a:ext cx="4839877" cy="1385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 descr="G:\Tunali\RG RD Paper\images\Mixed144.e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073" y="3427825"/>
              <a:ext cx="4839877" cy="1384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1" descr="G:\Tunali\RG RD Paper\images\Mixed069.emf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074" y="2017888"/>
              <a:ext cx="4839877" cy="1384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TextBox 64"/>
            <p:cNvSpPr txBox="1"/>
            <p:nvPr/>
          </p:nvSpPr>
          <p:spPr>
            <a:xfrm>
              <a:off x="2505074" y="335811"/>
              <a:ext cx="4962526" cy="26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baseline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tr-TR" dirty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tr-TR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            </a:t>
              </a:r>
              <a:r>
                <a:rPr lang="en-US" b="1" baseline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CT</a:t>
              </a:r>
              <a:r>
                <a:rPr lang="tr-TR" b="1" baseline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                    R</a:t>
              </a:r>
              <a:r>
                <a:rPr lang="tr-TR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adial 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D</a:t>
              </a:r>
              <a:r>
                <a:rPr lang="tr-TR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eviation</a:t>
              </a:r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Map</a:t>
              </a:r>
              <a:r>
                <a:rPr lang="tr-TR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tr-TR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      </a:t>
              </a:r>
              <a:r>
                <a:rPr lang="tr-TR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Radial Gradient </a:t>
              </a:r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Map</a:t>
              </a:r>
              <a:endParaRPr lang="en-US" b="1" baseline="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152532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baseline="0" dirty="0" smtClean="0">
                <a:latin typeface="Calibri" panose="020F0502020204030204" pitchFamily="34" charset="0"/>
              </a:rPr>
              <a:t>Patient 1</a:t>
            </a:r>
            <a:endParaRPr lang="en-US" sz="1400" b="1" i="1" baseline="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475525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baseline="0" dirty="0" smtClean="0">
                <a:latin typeface="Calibri" panose="020F0502020204030204" pitchFamily="34" charset="0"/>
              </a:rPr>
              <a:t>Patient 2</a:t>
            </a:r>
            <a:endParaRPr lang="en-US" sz="1400" b="1" i="1" baseline="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41584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baseline="0" dirty="0" smtClean="0">
                <a:latin typeface="Calibri" panose="020F0502020204030204" pitchFamily="34" charset="0"/>
              </a:rPr>
              <a:t>Patient 3</a:t>
            </a:r>
            <a:endParaRPr lang="en-US" sz="1400" b="1" i="1" baseline="0" dirty="0">
              <a:latin typeface="Calibri" panose="020F050202020403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14375"/>
          </a:xfrm>
        </p:spPr>
        <p:txBody>
          <a:bodyPr>
            <a:noAutofit/>
          </a:bodyPr>
          <a:lstStyle/>
          <a:p>
            <a:r>
              <a:rPr lang="en-US" sz="3000" dirty="0"/>
              <a:t>Radial Deviation and Radial </a:t>
            </a:r>
            <a:r>
              <a:rPr lang="en-US" sz="3000" dirty="0" smtClean="0"/>
              <a:t>Gradient (RD/RG) Features</a:t>
            </a:r>
            <a:endParaRPr lang="en-US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>
            <a:noAutofit/>
          </a:bodyPr>
          <a:lstStyle/>
          <a:p>
            <a:r>
              <a:rPr lang="en-US" sz="3000" dirty="0"/>
              <a:t>Radial Deviation and Radial </a:t>
            </a:r>
            <a:r>
              <a:rPr lang="en-US" sz="3000" dirty="0" smtClean="0"/>
              <a:t>Gradient (RD/RG) Features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700" y="6324600"/>
            <a:ext cx="198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Tunali et al. </a:t>
            </a:r>
            <a:r>
              <a:rPr lang="en-US" sz="11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Oncotarget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(2017)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212550"/>
            <a:ext cx="9115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RD/RG features are </a:t>
            </a:r>
            <a:r>
              <a:rPr lang="en-US" sz="2000" b="0" dirty="0" smtClean="0">
                <a:latin typeface="+mn-lt"/>
              </a:rPr>
              <a:t>capturing </a:t>
            </a:r>
            <a:r>
              <a:rPr lang="en-US" sz="2000" b="0" dirty="0">
                <a:latin typeface="+mn-lt"/>
              </a:rPr>
              <a:t>textural </a:t>
            </a:r>
            <a:r>
              <a:rPr lang="en-US" sz="2000" b="0" dirty="0" smtClean="0">
                <a:latin typeface="+mn-lt"/>
              </a:rPr>
              <a:t>characteristics and radiologic differences</a:t>
            </a:r>
            <a:endParaRPr lang="en-US" sz="2000" b="0" dirty="0">
              <a:latin typeface="+mn-lt"/>
            </a:endParaRPr>
          </a:p>
        </p:txBody>
      </p:sp>
      <p:sp>
        <p:nvSpPr>
          <p:cNvPr id="45" name="AutoShape 52"/>
          <p:cNvSpPr>
            <a:spLocks noChangeAspect="1" noChangeArrowheads="1" noTextEdit="1"/>
          </p:cNvSpPr>
          <p:nvPr/>
        </p:nvSpPr>
        <p:spPr bwMode="auto">
          <a:xfrm>
            <a:off x="131763" y="838200"/>
            <a:ext cx="88900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7"/>
          <p:cNvSpPr>
            <a:spLocks/>
          </p:cNvSpPr>
          <p:nvPr/>
        </p:nvSpPr>
        <p:spPr bwMode="auto">
          <a:xfrm>
            <a:off x="138113" y="844550"/>
            <a:ext cx="8878888" cy="4230688"/>
          </a:xfrm>
          <a:custGeom>
            <a:avLst/>
            <a:gdLst>
              <a:gd name="T0" fmla="*/ 1 w 5593"/>
              <a:gd name="T1" fmla="*/ 398 h 2665"/>
              <a:gd name="T2" fmla="*/ 19 w 5593"/>
              <a:gd name="T3" fmla="*/ 311 h 2665"/>
              <a:gd name="T4" fmla="*/ 53 w 5593"/>
              <a:gd name="T5" fmla="*/ 232 h 2665"/>
              <a:gd name="T6" fmla="*/ 102 w 5593"/>
              <a:gd name="T7" fmla="*/ 161 h 2665"/>
              <a:gd name="T8" fmla="*/ 161 w 5593"/>
              <a:gd name="T9" fmla="*/ 102 h 2665"/>
              <a:gd name="T10" fmla="*/ 232 w 5593"/>
              <a:gd name="T11" fmla="*/ 53 h 2665"/>
              <a:gd name="T12" fmla="*/ 311 w 5593"/>
              <a:gd name="T13" fmla="*/ 19 h 2665"/>
              <a:gd name="T14" fmla="*/ 398 w 5593"/>
              <a:gd name="T15" fmla="*/ 1 h 2665"/>
              <a:gd name="T16" fmla="*/ 5149 w 5593"/>
              <a:gd name="T17" fmla="*/ 0 h 2665"/>
              <a:gd name="T18" fmla="*/ 5239 w 5593"/>
              <a:gd name="T19" fmla="*/ 8 h 2665"/>
              <a:gd name="T20" fmla="*/ 5321 w 5593"/>
              <a:gd name="T21" fmla="*/ 34 h 2665"/>
              <a:gd name="T22" fmla="*/ 5397 w 5593"/>
              <a:gd name="T23" fmla="*/ 76 h 2665"/>
              <a:gd name="T24" fmla="*/ 5463 w 5593"/>
              <a:gd name="T25" fmla="*/ 130 h 2665"/>
              <a:gd name="T26" fmla="*/ 5517 w 5593"/>
              <a:gd name="T27" fmla="*/ 195 h 2665"/>
              <a:gd name="T28" fmla="*/ 5558 w 5593"/>
              <a:gd name="T29" fmla="*/ 271 h 2665"/>
              <a:gd name="T30" fmla="*/ 5584 w 5593"/>
              <a:gd name="T31" fmla="*/ 355 h 2665"/>
              <a:gd name="T32" fmla="*/ 5593 w 5593"/>
              <a:gd name="T33" fmla="*/ 444 h 2665"/>
              <a:gd name="T34" fmla="*/ 5591 w 5593"/>
              <a:gd name="T35" fmla="*/ 2266 h 2665"/>
              <a:gd name="T36" fmla="*/ 5573 w 5593"/>
              <a:gd name="T37" fmla="*/ 2353 h 2665"/>
              <a:gd name="T38" fmla="*/ 5539 w 5593"/>
              <a:gd name="T39" fmla="*/ 2432 h 2665"/>
              <a:gd name="T40" fmla="*/ 5492 w 5593"/>
              <a:gd name="T41" fmla="*/ 2503 h 2665"/>
              <a:gd name="T42" fmla="*/ 5431 w 5593"/>
              <a:gd name="T43" fmla="*/ 2564 h 2665"/>
              <a:gd name="T44" fmla="*/ 5360 w 5593"/>
              <a:gd name="T45" fmla="*/ 2611 h 2665"/>
              <a:gd name="T46" fmla="*/ 5281 w 5593"/>
              <a:gd name="T47" fmla="*/ 2645 h 2665"/>
              <a:gd name="T48" fmla="*/ 5194 w 5593"/>
              <a:gd name="T49" fmla="*/ 2663 h 2665"/>
              <a:gd name="T50" fmla="*/ 444 w 5593"/>
              <a:gd name="T51" fmla="*/ 2665 h 2665"/>
              <a:gd name="T52" fmla="*/ 355 w 5593"/>
              <a:gd name="T53" fmla="*/ 2656 h 2665"/>
              <a:gd name="T54" fmla="*/ 271 w 5593"/>
              <a:gd name="T55" fmla="*/ 2630 h 2665"/>
              <a:gd name="T56" fmla="*/ 195 w 5593"/>
              <a:gd name="T57" fmla="*/ 2589 h 2665"/>
              <a:gd name="T58" fmla="*/ 130 w 5593"/>
              <a:gd name="T59" fmla="*/ 2535 h 2665"/>
              <a:gd name="T60" fmla="*/ 76 w 5593"/>
              <a:gd name="T61" fmla="*/ 2469 h 2665"/>
              <a:gd name="T62" fmla="*/ 34 w 5593"/>
              <a:gd name="T63" fmla="*/ 2393 h 2665"/>
              <a:gd name="T64" fmla="*/ 8 w 5593"/>
              <a:gd name="T65" fmla="*/ 2311 h 2665"/>
              <a:gd name="T66" fmla="*/ 0 w 5593"/>
              <a:gd name="T67" fmla="*/ 2221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93" h="2665">
                <a:moveTo>
                  <a:pt x="0" y="444"/>
                </a:moveTo>
                <a:lnTo>
                  <a:pt x="1" y="398"/>
                </a:lnTo>
                <a:lnTo>
                  <a:pt x="8" y="355"/>
                </a:lnTo>
                <a:lnTo>
                  <a:pt x="19" y="311"/>
                </a:lnTo>
                <a:lnTo>
                  <a:pt x="34" y="271"/>
                </a:lnTo>
                <a:lnTo>
                  <a:pt x="53" y="232"/>
                </a:lnTo>
                <a:lnTo>
                  <a:pt x="76" y="195"/>
                </a:lnTo>
                <a:lnTo>
                  <a:pt x="102" y="161"/>
                </a:lnTo>
                <a:lnTo>
                  <a:pt x="130" y="130"/>
                </a:lnTo>
                <a:lnTo>
                  <a:pt x="161" y="102"/>
                </a:lnTo>
                <a:lnTo>
                  <a:pt x="195" y="76"/>
                </a:lnTo>
                <a:lnTo>
                  <a:pt x="232" y="53"/>
                </a:lnTo>
                <a:lnTo>
                  <a:pt x="271" y="34"/>
                </a:lnTo>
                <a:lnTo>
                  <a:pt x="311" y="19"/>
                </a:lnTo>
                <a:lnTo>
                  <a:pt x="355" y="8"/>
                </a:lnTo>
                <a:lnTo>
                  <a:pt x="398" y="1"/>
                </a:lnTo>
                <a:lnTo>
                  <a:pt x="444" y="0"/>
                </a:lnTo>
                <a:lnTo>
                  <a:pt x="5149" y="0"/>
                </a:lnTo>
                <a:lnTo>
                  <a:pt x="5194" y="1"/>
                </a:lnTo>
                <a:lnTo>
                  <a:pt x="5239" y="8"/>
                </a:lnTo>
                <a:lnTo>
                  <a:pt x="5281" y="19"/>
                </a:lnTo>
                <a:lnTo>
                  <a:pt x="5321" y="34"/>
                </a:lnTo>
                <a:lnTo>
                  <a:pt x="5360" y="53"/>
                </a:lnTo>
                <a:lnTo>
                  <a:pt x="5397" y="76"/>
                </a:lnTo>
                <a:lnTo>
                  <a:pt x="5431" y="102"/>
                </a:lnTo>
                <a:lnTo>
                  <a:pt x="5463" y="130"/>
                </a:lnTo>
                <a:lnTo>
                  <a:pt x="5492" y="161"/>
                </a:lnTo>
                <a:lnTo>
                  <a:pt x="5517" y="195"/>
                </a:lnTo>
                <a:lnTo>
                  <a:pt x="5539" y="232"/>
                </a:lnTo>
                <a:lnTo>
                  <a:pt x="5558" y="271"/>
                </a:lnTo>
                <a:lnTo>
                  <a:pt x="5573" y="311"/>
                </a:lnTo>
                <a:lnTo>
                  <a:pt x="5584" y="355"/>
                </a:lnTo>
                <a:lnTo>
                  <a:pt x="5591" y="398"/>
                </a:lnTo>
                <a:lnTo>
                  <a:pt x="5593" y="444"/>
                </a:lnTo>
                <a:lnTo>
                  <a:pt x="5593" y="2221"/>
                </a:lnTo>
                <a:lnTo>
                  <a:pt x="5591" y="2266"/>
                </a:lnTo>
                <a:lnTo>
                  <a:pt x="5584" y="2311"/>
                </a:lnTo>
                <a:lnTo>
                  <a:pt x="5573" y="2353"/>
                </a:lnTo>
                <a:lnTo>
                  <a:pt x="5558" y="2393"/>
                </a:lnTo>
                <a:lnTo>
                  <a:pt x="5539" y="2432"/>
                </a:lnTo>
                <a:lnTo>
                  <a:pt x="5517" y="2469"/>
                </a:lnTo>
                <a:lnTo>
                  <a:pt x="5492" y="2503"/>
                </a:lnTo>
                <a:lnTo>
                  <a:pt x="5463" y="2535"/>
                </a:lnTo>
                <a:lnTo>
                  <a:pt x="5431" y="2564"/>
                </a:lnTo>
                <a:lnTo>
                  <a:pt x="5397" y="2589"/>
                </a:lnTo>
                <a:lnTo>
                  <a:pt x="5360" y="2611"/>
                </a:lnTo>
                <a:lnTo>
                  <a:pt x="5321" y="2630"/>
                </a:lnTo>
                <a:lnTo>
                  <a:pt x="5281" y="2645"/>
                </a:lnTo>
                <a:lnTo>
                  <a:pt x="5239" y="2656"/>
                </a:lnTo>
                <a:lnTo>
                  <a:pt x="5194" y="2663"/>
                </a:lnTo>
                <a:lnTo>
                  <a:pt x="5149" y="2665"/>
                </a:lnTo>
                <a:lnTo>
                  <a:pt x="444" y="2665"/>
                </a:lnTo>
                <a:lnTo>
                  <a:pt x="398" y="2663"/>
                </a:lnTo>
                <a:lnTo>
                  <a:pt x="355" y="2656"/>
                </a:lnTo>
                <a:lnTo>
                  <a:pt x="311" y="2645"/>
                </a:lnTo>
                <a:lnTo>
                  <a:pt x="271" y="2630"/>
                </a:lnTo>
                <a:lnTo>
                  <a:pt x="232" y="2611"/>
                </a:lnTo>
                <a:lnTo>
                  <a:pt x="195" y="2589"/>
                </a:lnTo>
                <a:lnTo>
                  <a:pt x="161" y="2564"/>
                </a:lnTo>
                <a:lnTo>
                  <a:pt x="130" y="2535"/>
                </a:lnTo>
                <a:lnTo>
                  <a:pt x="102" y="2503"/>
                </a:lnTo>
                <a:lnTo>
                  <a:pt x="76" y="2469"/>
                </a:lnTo>
                <a:lnTo>
                  <a:pt x="53" y="2432"/>
                </a:lnTo>
                <a:lnTo>
                  <a:pt x="34" y="2393"/>
                </a:lnTo>
                <a:lnTo>
                  <a:pt x="19" y="2353"/>
                </a:lnTo>
                <a:lnTo>
                  <a:pt x="8" y="2311"/>
                </a:lnTo>
                <a:lnTo>
                  <a:pt x="1" y="2266"/>
                </a:lnTo>
                <a:lnTo>
                  <a:pt x="0" y="2221"/>
                </a:lnTo>
                <a:lnTo>
                  <a:pt x="0" y="444"/>
                </a:lnTo>
              </a:path>
            </a:pathLst>
          </a:custGeom>
          <a:solidFill>
            <a:schemeClr val="accent1">
              <a:alpha val="57000"/>
            </a:schemeClr>
          </a:solidFill>
          <a:ln w="12700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1" y="32162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216275"/>
            <a:ext cx="1682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6" y="3238500"/>
            <a:ext cx="920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61"/>
          <p:cNvSpPr>
            <a:spLocks noChangeArrowheads="1"/>
          </p:cNvSpPr>
          <p:nvPr/>
        </p:nvSpPr>
        <p:spPr bwMode="auto">
          <a:xfrm>
            <a:off x="4319588" y="4848225"/>
            <a:ext cx="508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62"/>
          <p:cNvSpPr>
            <a:spLocks noChangeArrowheads="1"/>
          </p:cNvSpPr>
          <p:nvPr/>
        </p:nvSpPr>
        <p:spPr bwMode="auto">
          <a:xfrm>
            <a:off x="4319588" y="4664075"/>
            <a:ext cx="7937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63"/>
          <p:cNvSpPr>
            <a:spLocks noChangeArrowheads="1"/>
          </p:cNvSpPr>
          <p:nvPr/>
        </p:nvSpPr>
        <p:spPr bwMode="auto">
          <a:xfrm>
            <a:off x="4319588" y="4479925"/>
            <a:ext cx="7937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64"/>
          <p:cNvSpPr>
            <a:spLocks noChangeArrowheads="1"/>
          </p:cNvSpPr>
          <p:nvPr/>
        </p:nvSpPr>
        <p:spPr bwMode="auto">
          <a:xfrm>
            <a:off x="4319588" y="4295775"/>
            <a:ext cx="7937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65"/>
          <p:cNvSpPr>
            <a:spLocks noChangeArrowheads="1"/>
          </p:cNvSpPr>
          <p:nvPr/>
        </p:nvSpPr>
        <p:spPr bwMode="auto">
          <a:xfrm>
            <a:off x="4319588" y="4110038"/>
            <a:ext cx="7937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66"/>
          <p:cNvSpPr>
            <a:spLocks noChangeArrowheads="1"/>
          </p:cNvSpPr>
          <p:nvPr/>
        </p:nvSpPr>
        <p:spPr bwMode="auto">
          <a:xfrm>
            <a:off x="4319588" y="3925888"/>
            <a:ext cx="1079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67"/>
          <p:cNvSpPr>
            <a:spLocks noChangeArrowheads="1"/>
          </p:cNvSpPr>
          <p:nvPr/>
        </p:nvSpPr>
        <p:spPr bwMode="auto">
          <a:xfrm>
            <a:off x="4319588" y="3743325"/>
            <a:ext cx="1079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120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68"/>
          <p:cNvSpPr>
            <a:spLocks noChangeArrowheads="1"/>
          </p:cNvSpPr>
          <p:nvPr/>
        </p:nvSpPr>
        <p:spPr bwMode="auto">
          <a:xfrm>
            <a:off x="4319588" y="3556000"/>
            <a:ext cx="1079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140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9"/>
          <p:cNvSpPr>
            <a:spLocks noChangeArrowheads="1"/>
          </p:cNvSpPr>
          <p:nvPr/>
        </p:nvSpPr>
        <p:spPr bwMode="auto">
          <a:xfrm>
            <a:off x="4319588" y="3371850"/>
            <a:ext cx="1079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160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6" y="1042988"/>
            <a:ext cx="920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71"/>
          <p:cNvSpPr>
            <a:spLocks noChangeArrowheads="1"/>
          </p:cNvSpPr>
          <p:nvPr/>
        </p:nvSpPr>
        <p:spPr bwMode="auto">
          <a:xfrm>
            <a:off x="4319588" y="2651125"/>
            <a:ext cx="508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72"/>
          <p:cNvSpPr>
            <a:spLocks noChangeArrowheads="1"/>
          </p:cNvSpPr>
          <p:nvPr/>
        </p:nvSpPr>
        <p:spPr bwMode="auto">
          <a:xfrm>
            <a:off x="4319588" y="2468563"/>
            <a:ext cx="7937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73"/>
          <p:cNvSpPr>
            <a:spLocks noChangeArrowheads="1"/>
          </p:cNvSpPr>
          <p:nvPr/>
        </p:nvSpPr>
        <p:spPr bwMode="auto">
          <a:xfrm>
            <a:off x="4319588" y="2284413"/>
            <a:ext cx="7937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74"/>
          <p:cNvSpPr>
            <a:spLocks noChangeArrowheads="1"/>
          </p:cNvSpPr>
          <p:nvPr/>
        </p:nvSpPr>
        <p:spPr bwMode="auto">
          <a:xfrm>
            <a:off x="4319588" y="2098675"/>
            <a:ext cx="7937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75"/>
          <p:cNvSpPr>
            <a:spLocks noChangeArrowheads="1"/>
          </p:cNvSpPr>
          <p:nvPr/>
        </p:nvSpPr>
        <p:spPr bwMode="auto">
          <a:xfrm>
            <a:off x="4319588" y="1914525"/>
            <a:ext cx="7937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76"/>
          <p:cNvSpPr>
            <a:spLocks noChangeArrowheads="1"/>
          </p:cNvSpPr>
          <p:nvPr/>
        </p:nvSpPr>
        <p:spPr bwMode="auto">
          <a:xfrm>
            <a:off x="4319588" y="1728788"/>
            <a:ext cx="1079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77"/>
          <p:cNvSpPr>
            <a:spLocks noChangeArrowheads="1"/>
          </p:cNvSpPr>
          <p:nvPr/>
        </p:nvSpPr>
        <p:spPr bwMode="auto">
          <a:xfrm>
            <a:off x="4319588" y="1546225"/>
            <a:ext cx="1079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120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78"/>
          <p:cNvSpPr>
            <a:spLocks noChangeArrowheads="1"/>
          </p:cNvSpPr>
          <p:nvPr/>
        </p:nvSpPr>
        <p:spPr bwMode="auto">
          <a:xfrm>
            <a:off x="4319588" y="1360488"/>
            <a:ext cx="1079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140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79"/>
          <p:cNvSpPr>
            <a:spLocks noChangeArrowheads="1"/>
          </p:cNvSpPr>
          <p:nvPr/>
        </p:nvSpPr>
        <p:spPr bwMode="auto">
          <a:xfrm>
            <a:off x="4319588" y="1174750"/>
            <a:ext cx="1079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160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4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1" y="1052513"/>
            <a:ext cx="16525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052513"/>
            <a:ext cx="16827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2"/>
          <p:cNvSpPr>
            <a:spLocks noChangeArrowheads="1"/>
          </p:cNvSpPr>
          <p:nvPr/>
        </p:nvSpPr>
        <p:spPr bwMode="auto">
          <a:xfrm>
            <a:off x="4528045" y="1703457"/>
            <a:ext cx="369319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Patient deceased at 10 months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86"/>
          <p:cNvSpPr>
            <a:spLocks noChangeArrowheads="1"/>
          </p:cNvSpPr>
          <p:nvPr/>
        </p:nvSpPr>
        <p:spPr bwMode="auto">
          <a:xfrm>
            <a:off x="4531562" y="1382023"/>
            <a:ext cx="383226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74 year old patient w/ Stage </a:t>
            </a:r>
            <a:r>
              <a:rPr kumimoji="0" lang="en-US" altLang="en-US" sz="23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IIIa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90"/>
          <p:cNvSpPr>
            <a:spLocks noChangeArrowheads="1"/>
          </p:cNvSpPr>
          <p:nvPr/>
        </p:nvSpPr>
        <p:spPr bwMode="auto">
          <a:xfrm>
            <a:off x="4488109" y="3830637"/>
            <a:ext cx="40814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Patient still alive after 60 months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91"/>
          <p:cNvSpPr>
            <a:spLocks noChangeArrowheads="1"/>
          </p:cNvSpPr>
          <p:nvPr/>
        </p:nvSpPr>
        <p:spPr bwMode="auto">
          <a:xfrm>
            <a:off x="4496949" y="3412122"/>
            <a:ext cx="383226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77 year old </a:t>
            </a:r>
            <a:r>
              <a:rPr lang="en-US" altLang="en-US" sz="2300" b="0" i="1" dirty="0" smtClean="0">
                <a:solidFill>
                  <a:srgbClr val="FF0000"/>
                </a:solidFill>
                <a:latin typeface="Calibri" pitchFamily="34" charset="0"/>
              </a:rPr>
              <a:t>patient</a:t>
            </a:r>
            <a:r>
              <a:rPr kumimoji="0" lang="en-US" altLang="en-US" sz="23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w/ </a:t>
            </a:r>
            <a:r>
              <a:rPr kumimoji="0" lang="en-US" altLang="en-US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Stage </a:t>
            </a:r>
            <a:r>
              <a:rPr kumimoji="0" lang="en-US" altLang="en-US" sz="23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IIIb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94"/>
          <p:cNvSpPr>
            <a:spLocks noChangeArrowheads="1"/>
          </p:cNvSpPr>
          <p:nvPr/>
        </p:nvSpPr>
        <p:spPr bwMode="auto">
          <a:xfrm>
            <a:off x="1270001" y="2768600"/>
            <a:ext cx="393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95"/>
          <p:cNvSpPr>
            <a:spLocks noChangeArrowheads="1"/>
          </p:cNvSpPr>
          <p:nvPr/>
        </p:nvSpPr>
        <p:spPr bwMode="auto">
          <a:xfrm>
            <a:off x="2908301" y="2768600"/>
            <a:ext cx="9763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RD Map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0" name="Picture 9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42988"/>
            <a:ext cx="166528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1" name="Picture 9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042988"/>
            <a:ext cx="17018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2" name="Picture 9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203575"/>
            <a:ext cx="16732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3" name="Picture 9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203575"/>
            <a:ext cx="1665288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9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</a:rPr>
              <a:t>Combinatorial effects of the two predictive features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6" name="Picture 15" descr="G:\Tunali\RG RD Paper\images\var27-var34 3 lines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0280"/>
            <a:ext cx="4400726" cy="322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G:\Tunali\RG RD Paper\images\var27-var34 3 lines MAASTR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78" y="2440280"/>
            <a:ext cx="4400726" cy="3220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447800" y="2133600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Training cohort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6871" y="2133600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Test cohort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283688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3" indent="-228600"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HH</a:t>
            </a:r>
            <a:r>
              <a:rPr lang="en-US" sz="2000" b="0" dirty="0" smtClean="0"/>
              <a:t> patients exhibited significantly improved survival compared to </a:t>
            </a:r>
            <a:r>
              <a:rPr lang="en-US" sz="2000" b="0" i="1" dirty="0" smtClean="0"/>
              <a:t>LL</a:t>
            </a:r>
            <a:endParaRPr lang="en-US" sz="2000" b="0" i="1" dirty="0"/>
          </a:p>
          <a:p>
            <a:pPr marL="1657350" lvl="3" indent="-285750">
              <a:buFont typeface="Arial" panose="020B0604020202020204" pitchFamily="34" charset="0"/>
              <a:buChar char="•"/>
              <a:tabLst>
                <a:tab pos="1081088" algn="l"/>
              </a:tabLst>
            </a:pPr>
            <a:endParaRPr lang="en-US" sz="2000" b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2700" y="6324600"/>
            <a:ext cx="198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Tunali et al. </a:t>
            </a:r>
            <a:r>
              <a:rPr lang="en-US" sz="11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Oncotarget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4259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685800"/>
          </a:xfrm>
        </p:spPr>
        <p:txBody>
          <a:bodyPr/>
          <a:lstStyle/>
          <a:p>
            <a:r>
              <a:rPr lang="en-US" dirty="0" smtClean="0"/>
              <a:t>Tumor Behavior of Screen </a:t>
            </a:r>
            <a:r>
              <a:rPr lang="en-US" dirty="0"/>
              <a:t>D</a:t>
            </a:r>
            <a:r>
              <a:rPr lang="en-US" dirty="0" smtClean="0"/>
              <a:t>etected Lung Cancers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581026" y="228600"/>
            <a:ext cx="78438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+mn-lt"/>
              </a:rPr>
              <a:t>Screening 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History </a:t>
            </a:r>
            <a:r>
              <a:rPr lang="en-US" sz="2800" u="sng" dirty="0" smtClean="0">
                <a:solidFill>
                  <a:srgbClr val="0000FF"/>
                </a:solidFill>
                <a:latin typeface="+mn-lt"/>
              </a:rPr>
              <a:t>Alone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 is Highly Prognostic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72708" name="Group 72707"/>
          <p:cNvGrpSpPr/>
          <p:nvPr/>
        </p:nvGrpSpPr>
        <p:grpSpPr>
          <a:xfrm>
            <a:off x="76200" y="1125060"/>
            <a:ext cx="6837602" cy="1562466"/>
            <a:chOff x="851743" y="4533534"/>
            <a:chExt cx="6837602" cy="1562466"/>
          </a:xfrm>
        </p:grpSpPr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3507821" y="5552282"/>
              <a:ext cx="2277990" cy="506413"/>
            </a:xfrm>
            <a:custGeom>
              <a:avLst/>
              <a:gdLst>
                <a:gd name="T0" fmla="*/ 0 w 1555"/>
                <a:gd name="T1" fmla="*/ 80 h 319"/>
                <a:gd name="T2" fmla="*/ 1234 w 1555"/>
                <a:gd name="T3" fmla="*/ 80 h 319"/>
                <a:gd name="T4" fmla="*/ 1234 w 1555"/>
                <a:gd name="T5" fmla="*/ 0 h 319"/>
                <a:gd name="T6" fmla="*/ 1555 w 1555"/>
                <a:gd name="T7" fmla="*/ 159 h 319"/>
                <a:gd name="T8" fmla="*/ 1234 w 1555"/>
                <a:gd name="T9" fmla="*/ 319 h 319"/>
                <a:gd name="T10" fmla="*/ 1234 w 1555"/>
                <a:gd name="T11" fmla="*/ 239 h 319"/>
                <a:gd name="T12" fmla="*/ 0 w 1555"/>
                <a:gd name="T13" fmla="*/ 239 h 319"/>
                <a:gd name="T14" fmla="*/ 0 w 1555"/>
                <a:gd name="T15" fmla="*/ 80 h 319"/>
                <a:gd name="connsiteX0" fmla="*/ 0 w 9228"/>
                <a:gd name="connsiteY0" fmla="*/ 2508 h 10000"/>
                <a:gd name="connsiteX1" fmla="*/ 7936 w 9228"/>
                <a:gd name="connsiteY1" fmla="*/ 2508 h 10000"/>
                <a:gd name="connsiteX2" fmla="*/ 7936 w 9228"/>
                <a:gd name="connsiteY2" fmla="*/ 0 h 10000"/>
                <a:gd name="connsiteX3" fmla="*/ 9228 w 9228"/>
                <a:gd name="connsiteY3" fmla="*/ 4796 h 10000"/>
                <a:gd name="connsiteX4" fmla="*/ 7936 w 9228"/>
                <a:gd name="connsiteY4" fmla="*/ 10000 h 10000"/>
                <a:gd name="connsiteX5" fmla="*/ 7936 w 9228"/>
                <a:gd name="connsiteY5" fmla="*/ 7492 h 10000"/>
                <a:gd name="connsiteX6" fmla="*/ 0 w 9228"/>
                <a:gd name="connsiteY6" fmla="*/ 7492 h 10000"/>
                <a:gd name="connsiteX7" fmla="*/ 0 w 9228"/>
                <a:gd name="connsiteY7" fmla="*/ 25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8" h="10000">
                  <a:moveTo>
                    <a:pt x="0" y="2508"/>
                  </a:moveTo>
                  <a:lnTo>
                    <a:pt x="7936" y="2508"/>
                  </a:lnTo>
                  <a:lnTo>
                    <a:pt x="7936" y="0"/>
                  </a:lnTo>
                  <a:lnTo>
                    <a:pt x="9228" y="4796"/>
                  </a:lnTo>
                  <a:lnTo>
                    <a:pt x="7936" y="10000"/>
                  </a:lnTo>
                  <a:lnTo>
                    <a:pt x="7936" y="7492"/>
                  </a:lnTo>
                  <a:lnTo>
                    <a:pt x="0" y="7492"/>
                  </a:lnTo>
                  <a:lnTo>
                    <a:pt x="0" y="2508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3493392" y="4606926"/>
              <a:ext cx="2277991" cy="506413"/>
            </a:xfrm>
            <a:custGeom>
              <a:avLst/>
              <a:gdLst>
                <a:gd name="T0" fmla="*/ 0 w 1555"/>
                <a:gd name="T1" fmla="*/ 80 h 319"/>
                <a:gd name="T2" fmla="*/ 1234 w 1555"/>
                <a:gd name="T3" fmla="*/ 80 h 319"/>
                <a:gd name="T4" fmla="*/ 1234 w 1555"/>
                <a:gd name="T5" fmla="*/ 0 h 319"/>
                <a:gd name="T6" fmla="*/ 1555 w 1555"/>
                <a:gd name="T7" fmla="*/ 159 h 319"/>
                <a:gd name="T8" fmla="*/ 1234 w 1555"/>
                <a:gd name="T9" fmla="*/ 319 h 319"/>
                <a:gd name="T10" fmla="*/ 1234 w 1555"/>
                <a:gd name="T11" fmla="*/ 239 h 319"/>
                <a:gd name="T12" fmla="*/ 0 w 1555"/>
                <a:gd name="T13" fmla="*/ 239 h 319"/>
                <a:gd name="T14" fmla="*/ 0 w 1555"/>
                <a:gd name="T15" fmla="*/ 80 h 319"/>
                <a:gd name="connsiteX0" fmla="*/ 0 w 9537"/>
                <a:gd name="connsiteY0" fmla="*/ 2508 h 10000"/>
                <a:gd name="connsiteX1" fmla="*/ 7936 w 9537"/>
                <a:gd name="connsiteY1" fmla="*/ 2508 h 10000"/>
                <a:gd name="connsiteX2" fmla="*/ 7936 w 9537"/>
                <a:gd name="connsiteY2" fmla="*/ 0 h 10000"/>
                <a:gd name="connsiteX3" fmla="*/ 9537 w 9537"/>
                <a:gd name="connsiteY3" fmla="*/ 5172 h 10000"/>
                <a:gd name="connsiteX4" fmla="*/ 7936 w 9537"/>
                <a:gd name="connsiteY4" fmla="*/ 10000 h 10000"/>
                <a:gd name="connsiteX5" fmla="*/ 7936 w 9537"/>
                <a:gd name="connsiteY5" fmla="*/ 7492 h 10000"/>
                <a:gd name="connsiteX6" fmla="*/ 0 w 9537"/>
                <a:gd name="connsiteY6" fmla="*/ 7492 h 10000"/>
                <a:gd name="connsiteX7" fmla="*/ 0 w 9537"/>
                <a:gd name="connsiteY7" fmla="*/ 2508 h 10000"/>
                <a:gd name="connsiteX0" fmla="*/ 0 w 9676"/>
                <a:gd name="connsiteY0" fmla="*/ 2508 h 10000"/>
                <a:gd name="connsiteX1" fmla="*/ 8321 w 9676"/>
                <a:gd name="connsiteY1" fmla="*/ 2508 h 10000"/>
                <a:gd name="connsiteX2" fmla="*/ 8321 w 9676"/>
                <a:gd name="connsiteY2" fmla="*/ 0 h 10000"/>
                <a:gd name="connsiteX3" fmla="*/ 9676 w 9676"/>
                <a:gd name="connsiteY3" fmla="*/ 5172 h 10000"/>
                <a:gd name="connsiteX4" fmla="*/ 8321 w 9676"/>
                <a:gd name="connsiteY4" fmla="*/ 10000 h 10000"/>
                <a:gd name="connsiteX5" fmla="*/ 8321 w 9676"/>
                <a:gd name="connsiteY5" fmla="*/ 7492 h 10000"/>
                <a:gd name="connsiteX6" fmla="*/ 0 w 9676"/>
                <a:gd name="connsiteY6" fmla="*/ 7492 h 10000"/>
                <a:gd name="connsiteX7" fmla="*/ 0 w 9676"/>
                <a:gd name="connsiteY7" fmla="*/ 25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6" h="10000">
                  <a:moveTo>
                    <a:pt x="0" y="2508"/>
                  </a:moveTo>
                  <a:lnTo>
                    <a:pt x="8321" y="2508"/>
                  </a:lnTo>
                  <a:lnTo>
                    <a:pt x="8321" y="0"/>
                  </a:lnTo>
                  <a:lnTo>
                    <a:pt x="9676" y="5172"/>
                  </a:lnTo>
                  <a:lnTo>
                    <a:pt x="8321" y="10000"/>
                  </a:lnTo>
                  <a:lnTo>
                    <a:pt x="8321" y="7492"/>
                  </a:lnTo>
                  <a:lnTo>
                    <a:pt x="0" y="7492"/>
                  </a:lnTo>
                  <a:lnTo>
                    <a:pt x="0" y="2508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851743" y="4533534"/>
              <a:ext cx="6837602" cy="1562466"/>
            </a:xfrm>
            <a:prstGeom prst="roundRect">
              <a:avLst/>
            </a:prstGeom>
            <a:solidFill>
              <a:schemeClr val="accent1">
                <a:alpha val="1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33059" y="5549901"/>
              <a:ext cx="949325" cy="485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33059" y="5549901"/>
              <a:ext cx="1186416" cy="485775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69865" y="5579240"/>
              <a:ext cx="11496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Negative</a:t>
              </a:r>
              <a:r>
                <a:rPr kumimoji="0" lang="en-US" altLang="en-US" sz="13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Screen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337834" y="5788026"/>
              <a:ext cx="382588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N =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609296" y="5788026"/>
              <a:ext cx="595313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19,118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214009" y="4629151"/>
              <a:ext cx="968375" cy="484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214008" y="4629151"/>
              <a:ext cx="1210223" cy="484188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286000" y="4652978"/>
              <a:ext cx="108234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256EFF"/>
                  </a:solidFill>
                  <a:effectLst/>
                  <a:latin typeface="Calibri" pitchFamily="34" charset="0"/>
                  <a:cs typeface="Arial" pitchFamily="34" charset="0"/>
                </a:rPr>
                <a:t>Positive Screen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56EFF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371171" y="4867276"/>
              <a:ext cx="2709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256EFF"/>
                  </a:solidFill>
                  <a:effectLst/>
                  <a:latin typeface="Calibri" pitchFamily="34" charset="0"/>
                  <a:cs typeface="Arial" pitchFamily="34" charset="0"/>
                </a:rPr>
                <a:t>N =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56EFF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44221" y="4867276"/>
              <a:ext cx="3831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256EFF"/>
                  </a:solidFill>
                  <a:effectLst/>
                  <a:latin typeface="Calibri" pitchFamily="34" charset="0"/>
                  <a:cs typeface="Arial" pitchFamily="34" charset="0"/>
                </a:rPr>
                <a:t>7,191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56EFF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66234" y="5102226"/>
              <a:ext cx="1062038" cy="48418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966234" y="5102226"/>
              <a:ext cx="1062038" cy="484188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047196" y="5138739"/>
              <a:ext cx="1050925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T0 (Baseline)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156734" y="5340351"/>
              <a:ext cx="81915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CT Screen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1486934" y="4821239"/>
              <a:ext cx="727075" cy="280988"/>
            </a:xfrm>
            <a:custGeom>
              <a:avLst/>
              <a:gdLst>
                <a:gd name="T0" fmla="*/ 0 w 9198"/>
                <a:gd name="T1" fmla="*/ 3562 h 3562"/>
                <a:gd name="T2" fmla="*/ 0 w 9198"/>
                <a:gd name="T3" fmla="*/ 631 h 3562"/>
                <a:gd name="T4" fmla="*/ 136 w 9198"/>
                <a:gd name="T5" fmla="*/ 495 h 3562"/>
                <a:gd name="T6" fmla="*/ 8928 w 9198"/>
                <a:gd name="T7" fmla="*/ 495 h 3562"/>
                <a:gd name="T8" fmla="*/ 8928 w 9198"/>
                <a:gd name="T9" fmla="*/ 767 h 3562"/>
                <a:gd name="T10" fmla="*/ 136 w 9198"/>
                <a:gd name="T11" fmla="*/ 767 h 3562"/>
                <a:gd name="T12" fmla="*/ 272 w 9198"/>
                <a:gd name="T13" fmla="*/ 631 h 3562"/>
                <a:gd name="T14" fmla="*/ 272 w 9198"/>
                <a:gd name="T15" fmla="*/ 3562 h 3562"/>
                <a:gd name="T16" fmla="*/ 0 w 9198"/>
                <a:gd name="T17" fmla="*/ 3562 h 3562"/>
                <a:gd name="T18" fmla="*/ 8181 w 9198"/>
                <a:gd name="T19" fmla="*/ 38 h 3562"/>
                <a:gd name="T20" fmla="*/ 9198 w 9198"/>
                <a:gd name="T21" fmla="*/ 631 h 3562"/>
                <a:gd name="T22" fmla="*/ 8181 w 9198"/>
                <a:gd name="T23" fmla="*/ 1225 h 3562"/>
                <a:gd name="T24" fmla="*/ 7995 w 9198"/>
                <a:gd name="T25" fmla="*/ 1176 h 3562"/>
                <a:gd name="T26" fmla="*/ 8044 w 9198"/>
                <a:gd name="T27" fmla="*/ 990 h 3562"/>
                <a:gd name="T28" fmla="*/ 8860 w 9198"/>
                <a:gd name="T29" fmla="*/ 514 h 3562"/>
                <a:gd name="T30" fmla="*/ 8860 w 9198"/>
                <a:gd name="T31" fmla="*/ 749 h 3562"/>
                <a:gd name="T32" fmla="*/ 8044 w 9198"/>
                <a:gd name="T33" fmla="*/ 273 h 3562"/>
                <a:gd name="T34" fmla="*/ 7995 w 9198"/>
                <a:gd name="T35" fmla="*/ 87 h 3562"/>
                <a:gd name="T36" fmla="*/ 8181 w 9198"/>
                <a:gd name="T37" fmla="*/ 38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98" h="3562">
                  <a:moveTo>
                    <a:pt x="0" y="3562"/>
                  </a:moveTo>
                  <a:lnTo>
                    <a:pt x="0" y="631"/>
                  </a:lnTo>
                  <a:cubicBezTo>
                    <a:pt x="0" y="556"/>
                    <a:pt x="61" y="495"/>
                    <a:pt x="136" y="495"/>
                  </a:cubicBezTo>
                  <a:lnTo>
                    <a:pt x="8928" y="495"/>
                  </a:lnTo>
                  <a:lnTo>
                    <a:pt x="8928" y="767"/>
                  </a:lnTo>
                  <a:lnTo>
                    <a:pt x="136" y="767"/>
                  </a:lnTo>
                  <a:lnTo>
                    <a:pt x="272" y="631"/>
                  </a:lnTo>
                  <a:lnTo>
                    <a:pt x="272" y="3562"/>
                  </a:lnTo>
                  <a:lnTo>
                    <a:pt x="0" y="3562"/>
                  </a:lnTo>
                  <a:close/>
                  <a:moveTo>
                    <a:pt x="8181" y="38"/>
                  </a:moveTo>
                  <a:lnTo>
                    <a:pt x="9198" y="631"/>
                  </a:lnTo>
                  <a:lnTo>
                    <a:pt x="8181" y="1225"/>
                  </a:lnTo>
                  <a:cubicBezTo>
                    <a:pt x="8116" y="1263"/>
                    <a:pt x="8033" y="1241"/>
                    <a:pt x="7995" y="1176"/>
                  </a:cubicBezTo>
                  <a:cubicBezTo>
                    <a:pt x="7957" y="1111"/>
                    <a:pt x="7979" y="1028"/>
                    <a:pt x="8044" y="990"/>
                  </a:cubicBezTo>
                  <a:lnTo>
                    <a:pt x="8860" y="514"/>
                  </a:lnTo>
                  <a:lnTo>
                    <a:pt x="8860" y="749"/>
                  </a:lnTo>
                  <a:lnTo>
                    <a:pt x="8044" y="273"/>
                  </a:lnTo>
                  <a:cubicBezTo>
                    <a:pt x="7979" y="235"/>
                    <a:pt x="7957" y="152"/>
                    <a:pt x="7995" y="87"/>
                  </a:cubicBezTo>
                  <a:cubicBezTo>
                    <a:pt x="8033" y="22"/>
                    <a:pt x="8116" y="0"/>
                    <a:pt x="8181" y="3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1486934" y="5588001"/>
              <a:ext cx="746125" cy="254000"/>
            </a:xfrm>
            <a:custGeom>
              <a:avLst/>
              <a:gdLst>
                <a:gd name="T0" fmla="*/ 0 w 9429"/>
                <a:gd name="T1" fmla="*/ 0 h 3234"/>
                <a:gd name="T2" fmla="*/ 0 w 9429"/>
                <a:gd name="T3" fmla="*/ 2602 h 3234"/>
                <a:gd name="T4" fmla="*/ 136 w 9429"/>
                <a:gd name="T5" fmla="*/ 2738 h 3234"/>
                <a:gd name="T6" fmla="*/ 9159 w 9429"/>
                <a:gd name="T7" fmla="*/ 2738 h 3234"/>
                <a:gd name="T8" fmla="*/ 9159 w 9429"/>
                <a:gd name="T9" fmla="*/ 2466 h 3234"/>
                <a:gd name="T10" fmla="*/ 136 w 9429"/>
                <a:gd name="T11" fmla="*/ 2466 h 3234"/>
                <a:gd name="T12" fmla="*/ 272 w 9429"/>
                <a:gd name="T13" fmla="*/ 2602 h 3234"/>
                <a:gd name="T14" fmla="*/ 272 w 9429"/>
                <a:gd name="T15" fmla="*/ 0 h 3234"/>
                <a:gd name="T16" fmla="*/ 0 w 9429"/>
                <a:gd name="T17" fmla="*/ 0 h 3234"/>
                <a:gd name="T18" fmla="*/ 8411 w 9429"/>
                <a:gd name="T19" fmla="*/ 3196 h 3234"/>
                <a:gd name="T20" fmla="*/ 9429 w 9429"/>
                <a:gd name="T21" fmla="*/ 2602 h 3234"/>
                <a:gd name="T22" fmla="*/ 8411 w 9429"/>
                <a:gd name="T23" fmla="*/ 2009 h 3234"/>
                <a:gd name="T24" fmla="*/ 8225 w 9429"/>
                <a:gd name="T25" fmla="*/ 2058 h 3234"/>
                <a:gd name="T26" fmla="*/ 8274 w 9429"/>
                <a:gd name="T27" fmla="*/ 2244 h 3234"/>
                <a:gd name="T28" fmla="*/ 9090 w 9429"/>
                <a:gd name="T29" fmla="*/ 2720 h 3234"/>
                <a:gd name="T30" fmla="*/ 9090 w 9429"/>
                <a:gd name="T31" fmla="*/ 2485 h 3234"/>
                <a:gd name="T32" fmla="*/ 8274 w 9429"/>
                <a:gd name="T33" fmla="*/ 2961 h 3234"/>
                <a:gd name="T34" fmla="*/ 8225 w 9429"/>
                <a:gd name="T35" fmla="*/ 3147 h 3234"/>
                <a:gd name="T36" fmla="*/ 8411 w 9429"/>
                <a:gd name="T37" fmla="*/ 319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29" h="3234">
                  <a:moveTo>
                    <a:pt x="0" y="0"/>
                  </a:moveTo>
                  <a:lnTo>
                    <a:pt x="0" y="2602"/>
                  </a:lnTo>
                  <a:cubicBezTo>
                    <a:pt x="0" y="2677"/>
                    <a:pt x="61" y="2738"/>
                    <a:pt x="136" y="2738"/>
                  </a:cubicBezTo>
                  <a:lnTo>
                    <a:pt x="9159" y="2738"/>
                  </a:lnTo>
                  <a:lnTo>
                    <a:pt x="9159" y="2466"/>
                  </a:lnTo>
                  <a:lnTo>
                    <a:pt x="136" y="2466"/>
                  </a:lnTo>
                  <a:lnTo>
                    <a:pt x="272" y="2602"/>
                  </a:lnTo>
                  <a:lnTo>
                    <a:pt x="272" y="0"/>
                  </a:lnTo>
                  <a:lnTo>
                    <a:pt x="0" y="0"/>
                  </a:lnTo>
                  <a:close/>
                  <a:moveTo>
                    <a:pt x="8411" y="3196"/>
                  </a:moveTo>
                  <a:lnTo>
                    <a:pt x="9429" y="2602"/>
                  </a:lnTo>
                  <a:lnTo>
                    <a:pt x="8411" y="2009"/>
                  </a:lnTo>
                  <a:cubicBezTo>
                    <a:pt x="8347" y="1971"/>
                    <a:pt x="8263" y="1993"/>
                    <a:pt x="8225" y="2058"/>
                  </a:cubicBezTo>
                  <a:cubicBezTo>
                    <a:pt x="8188" y="2123"/>
                    <a:pt x="8210" y="2206"/>
                    <a:pt x="8274" y="2244"/>
                  </a:cubicBezTo>
                  <a:lnTo>
                    <a:pt x="9090" y="2720"/>
                  </a:lnTo>
                  <a:lnTo>
                    <a:pt x="9090" y="2485"/>
                  </a:lnTo>
                  <a:lnTo>
                    <a:pt x="8274" y="2961"/>
                  </a:lnTo>
                  <a:cubicBezTo>
                    <a:pt x="8210" y="2999"/>
                    <a:pt x="8188" y="3082"/>
                    <a:pt x="8225" y="3147"/>
                  </a:cubicBezTo>
                  <a:cubicBezTo>
                    <a:pt x="8263" y="3212"/>
                    <a:pt x="8347" y="3234"/>
                    <a:pt x="8411" y="319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06" name="Rectangle 31"/>
            <p:cNvSpPr>
              <a:spLocks noChangeArrowheads="1"/>
            </p:cNvSpPr>
            <p:nvPr/>
          </p:nvSpPr>
          <p:spPr bwMode="auto">
            <a:xfrm>
              <a:off x="5811837" y="4724400"/>
              <a:ext cx="17319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256EFF"/>
                  </a:solidFill>
                  <a:effectLst/>
                  <a:latin typeface="Calibri" pitchFamily="34" charset="0"/>
                  <a:cs typeface="Arial" pitchFamily="34" charset="0"/>
                </a:rPr>
                <a:t>Incident Lung Cancers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56EFF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2707" name="Rectangle 32"/>
            <p:cNvSpPr>
              <a:spLocks noChangeArrowheads="1"/>
            </p:cNvSpPr>
            <p:nvPr/>
          </p:nvSpPr>
          <p:spPr bwMode="auto">
            <a:xfrm>
              <a:off x="5811837" y="5664201"/>
              <a:ext cx="17319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Incident Lung Cancers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3493392" y="4612482"/>
              <a:ext cx="1554304" cy="506413"/>
            </a:xfrm>
            <a:custGeom>
              <a:avLst/>
              <a:gdLst>
                <a:gd name="T0" fmla="*/ 0 w 1555"/>
                <a:gd name="T1" fmla="*/ 80 h 319"/>
                <a:gd name="T2" fmla="*/ 1234 w 1555"/>
                <a:gd name="T3" fmla="*/ 80 h 319"/>
                <a:gd name="T4" fmla="*/ 1234 w 1555"/>
                <a:gd name="T5" fmla="*/ 0 h 319"/>
                <a:gd name="T6" fmla="*/ 1555 w 1555"/>
                <a:gd name="T7" fmla="*/ 159 h 319"/>
                <a:gd name="T8" fmla="*/ 1234 w 1555"/>
                <a:gd name="T9" fmla="*/ 319 h 319"/>
                <a:gd name="T10" fmla="*/ 1234 w 1555"/>
                <a:gd name="T11" fmla="*/ 239 h 319"/>
                <a:gd name="T12" fmla="*/ 0 w 1555"/>
                <a:gd name="T13" fmla="*/ 239 h 319"/>
                <a:gd name="T14" fmla="*/ 0 w 1555"/>
                <a:gd name="T15" fmla="*/ 8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5" h="319">
                  <a:moveTo>
                    <a:pt x="0" y="80"/>
                  </a:moveTo>
                  <a:lnTo>
                    <a:pt x="1234" y="80"/>
                  </a:lnTo>
                  <a:lnTo>
                    <a:pt x="1234" y="0"/>
                  </a:lnTo>
                  <a:lnTo>
                    <a:pt x="1555" y="159"/>
                  </a:lnTo>
                  <a:lnTo>
                    <a:pt x="1234" y="319"/>
                  </a:lnTo>
                  <a:lnTo>
                    <a:pt x="1234" y="239"/>
                  </a:lnTo>
                  <a:lnTo>
                    <a:pt x="0" y="23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704" name="Rectangle 29"/>
            <p:cNvSpPr>
              <a:spLocks noChangeArrowheads="1"/>
            </p:cNvSpPr>
            <p:nvPr/>
          </p:nvSpPr>
          <p:spPr bwMode="auto">
            <a:xfrm>
              <a:off x="3563524" y="4773614"/>
              <a:ext cx="121761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256EFF"/>
                  </a:solidFill>
                  <a:effectLst/>
                  <a:latin typeface="Calibri" pitchFamily="34" charset="0"/>
                  <a:cs typeface="Arial" pitchFamily="34" charset="0"/>
                </a:rPr>
                <a:t>1-2 years follow-up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56EFF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3491151" y="5556252"/>
              <a:ext cx="1535907" cy="506413"/>
            </a:xfrm>
            <a:custGeom>
              <a:avLst/>
              <a:gdLst>
                <a:gd name="T0" fmla="*/ 0 w 1555"/>
                <a:gd name="T1" fmla="*/ 80 h 319"/>
                <a:gd name="T2" fmla="*/ 1234 w 1555"/>
                <a:gd name="T3" fmla="*/ 80 h 319"/>
                <a:gd name="T4" fmla="*/ 1234 w 1555"/>
                <a:gd name="T5" fmla="*/ 0 h 319"/>
                <a:gd name="T6" fmla="*/ 1555 w 1555"/>
                <a:gd name="T7" fmla="*/ 159 h 319"/>
                <a:gd name="T8" fmla="*/ 1234 w 1555"/>
                <a:gd name="T9" fmla="*/ 319 h 319"/>
                <a:gd name="T10" fmla="*/ 1234 w 1555"/>
                <a:gd name="T11" fmla="*/ 239 h 319"/>
                <a:gd name="T12" fmla="*/ 0 w 1555"/>
                <a:gd name="T13" fmla="*/ 239 h 319"/>
                <a:gd name="T14" fmla="*/ 0 w 1555"/>
                <a:gd name="T15" fmla="*/ 8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5" h="319">
                  <a:moveTo>
                    <a:pt x="0" y="80"/>
                  </a:moveTo>
                  <a:lnTo>
                    <a:pt x="1234" y="80"/>
                  </a:lnTo>
                  <a:lnTo>
                    <a:pt x="1234" y="0"/>
                  </a:lnTo>
                  <a:lnTo>
                    <a:pt x="1555" y="159"/>
                  </a:lnTo>
                  <a:lnTo>
                    <a:pt x="1234" y="319"/>
                  </a:lnTo>
                  <a:lnTo>
                    <a:pt x="1234" y="239"/>
                  </a:lnTo>
                  <a:lnTo>
                    <a:pt x="0" y="23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705" name="Rectangle 30"/>
            <p:cNvSpPr>
              <a:spLocks noChangeArrowheads="1"/>
            </p:cNvSpPr>
            <p:nvPr/>
          </p:nvSpPr>
          <p:spPr bwMode="auto">
            <a:xfrm>
              <a:off x="3571875" y="5713414"/>
              <a:ext cx="1228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1-2</a:t>
              </a:r>
              <a:r>
                <a:rPr kumimoji="0" lang="en-US" altLang="en-US" sz="12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years follow-up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81" name="Picture 33" descr="J:\Schabath_Lab\2.  Schabath-Tunali\2.  RD-RG and NLST\graph1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3736" r="2975" b="31032"/>
          <a:stretch/>
        </p:blipFill>
        <p:spPr bwMode="auto">
          <a:xfrm>
            <a:off x="3048000" y="3154251"/>
            <a:ext cx="5972175" cy="33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04074"/>
            <a:ext cx="2206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smtClean="0">
                <a:latin typeface="+mn-lt"/>
              </a:rPr>
              <a:t>Schabath et al. (2016</a:t>
            </a:r>
            <a:r>
              <a:rPr lang="en-US" sz="1200" b="0" i="1" dirty="0">
                <a:latin typeface="+mn-lt"/>
              </a:rPr>
              <a:t>) PLOS ONE</a:t>
            </a:r>
            <a:endParaRPr lang="en-US" sz="1200" b="0" i="1" dirty="0" smtClean="0">
              <a:latin typeface="+mn-lt"/>
            </a:endParaRPr>
          </a:p>
        </p:txBody>
      </p:sp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12" y="5119631"/>
            <a:ext cx="51771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13" y="5445013"/>
            <a:ext cx="6080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28" name="TextBox 72727"/>
          <p:cNvSpPr txBox="1"/>
          <p:nvPr/>
        </p:nvSpPr>
        <p:spPr>
          <a:xfrm>
            <a:off x="4322813" y="5198310"/>
            <a:ext cx="39958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256EFF"/>
                </a:solidFill>
                <a:latin typeface="+mn-lt"/>
              </a:rPr>
              <a:t>Incident LCs diagnosed following a T0 </a:t>
            </a:r>
            <a:r>
              <a:rPr lang="en-US" sz="1300" u="sng" dirty="0" smtClean="0">
                <a:solidFill>
                  <a:srgbClr val="256EFF"/>
                </a:solidFill>
                <a:latin typeface="+mn-lt"/>
              </a:rPr>
              <a:t>positive</a:t>
            </a:r>
            <a:r>
              <a:rPr lang="en-US" sz="1300" dirty="0" smtClean="0">
                <a:solidFill>
                  <a:srgbClr val="256EFF"/>
                </a:solidFill>
                <a:latin typeface="+mn-lt"/>
              </a:rPr>
              <a:t> screen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22813" y="5431673"/>
            <a:ext cx="38862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  <a:latin typeface="+mn-lt"/>
              </a:rPr>
              <a:t>Incident LCs diagnosed following a T0 </a:t>
            </a:r>
            <a:r>
              <a:rPr lang="en-US" sz="1300" u="sng" dirty="0" smtClean="0">
                <a:solidFill>
                  <a:srgbClr val="FF0000"/>
                </a:solidFill>
                <a:latin typeface="+mn-lt"/>
              </a:rPr>
              <a:t>negative</a:t>
            </a:r>
            <a:r>
              <a:rPr lang="en-US" sz="1300" dirty="0" smtClean="0">
                <a:solidFill>
                  <a:srgbClr val="FF0000"/>
                </a:solidFill>
                <a:latin typeface="+mn-lt"/>
              </a:rPr>
              <a:t> screen</a:t>
            </a:r>
          </a:p>
        </p:txBody>
      </p:sp>
    </p:spTree>
    <p:extLst>
      <p:ext uri="{BB962C8B-B14F-4D97-AF65-F5344CB8AC3E}">
        <p14:creationId xmlns:p14="http://schemas.microsoft.com/office/powerpoint/2010/main" val="28818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8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r>
              <a:rPr lang="en-US" dirty="0" smtClean="0"/>
              <a:t>I have no financial disclosures to declare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Screen-Detected Lung Cancers in the NLST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1295399"/>
          </a:xfrm>
        </p:spPr>
        <p:txBody>
          <a:bodyPr/>
          <a:lstStyle/>
          <a:p>
            <a:r>
              <a:rPr lang="en-US" sz="2400" dirty="0" smtClean="0"/>
              <a:t>52 </a:t>
            </a:r>
            <a:r>
              <a:rPr lang="en-US" sz="2400" dirty="0"/>
              <a:t>significant features narrowed </a:t>
            </a:r>
            <a:r>
              <a:rPr lang="en-US" sz="2400" dirty="0" smtClean="0"/>
              <a:t>to a model of 4 features </a:t>
            </a:r>
          </a:p>
          <a:p>
            <a:r>
              <a:rPr lang="en-US" sz="2400" dirty="0" smtClean="0"/>
              <a:t>CART generated three patient groups from 2 of the 4 features</a:t>
            </a:r>
            <a:endParaRPr lang="en-US" sz="2400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3905250" y="2786498"/>
            <a:ext cx="5238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67200" y="2826186"/>
            <a:ext cx="4848227" cy="3662363"/>
          </a:xfrm>
          <a:prstGeom prst="rect">
            <a:avLst/>
          </a:prstGeom>
          <a:solidFill>
            <a:srgbClr val="EA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67201" y="2832536"/>
            <a:ext cx="4845051" cy="3649663"/>
          </a:xfrm>
          <a:prstGeom prst="rect">
            <a:avLst/>
          </a:prstGeom>
          <a:solidFill>
            <a:srgbClr val="EAF2F3"/>
          </a:solidFill>
          <a:ln w="63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77253" y="3098441"/>
            <a:ext cx="4281488" cy="21812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702177" y="4739123"/>
            <a:ext cx="4281488" cy="0"/>
          </a:xfrm>
          <a:prstGeom prst="line">
            <a:avLst/>
          </a:prstGeom>
          <a:noFill/>
          <a:ln w="11113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702177" y="4234298"/>
            <a:ext cx="4281488" cy="0"/>
          </a:xfrm>
          <a:prstGeom prst="line">
            <a:avLst/>
          </a:prstGeom>
          <a:noFill/>
          <a:ln w="11113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702177" y="3731061"/>
            <a:ext cx="4281488" cy="0"/>
          </a:xfrm>
          <a:prstGeom prst="line">
            <a:avLst/>
          </a:prstGeom>
          <a:noFill/>
          <a:ln w="11113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702177" y="3226236"/>
            <a:ext cx="4281488" cy="0"/>
          </a:xfrm>
          <a:prstGeom prst="line">
            <a:avLst/>
          </a:prstGeom>
          <a:noFill/>
          <a:ln w="11113" cap="flat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781552" y="3226236"/>
            <a:ext cx="4032250" cy="633413"/>
          </a:xfrm>
          <a:custGeom>
            <a:avLst/>
            <a:gdLst>
              <a:gd name="T0" fmla="*/ 0 w 1323"/>
              <a:gd name="T1" fmla="*/ 0 h 208"/>
              <a:gd name="T2" fmla="*/ 39 w 1323"/>
              <a:gd name="T3" fmla="*/ 6 h 208"/>
              <a:gd name="T4" fmla="*/ 56 w 1323"/>
              <a:gd name="T5" fmla="*/ 19 h 208"/>
              <a:gd name="T6" fmla="*/ 81 w 1323"/>
              <a:gd name="T7" fmla="*/ 31 h 208"/>
              <a:gd name="T8" fmla="*/ 129 w 1323"/>
              <a:gd name="T9" fmla="*/ 44 h 208"/>
              <a:gd name="T10" fmla="*/ 163 w 1323"/>
              <a:gd name="T11" fmla="*/ 57 h 208"/>
              <a:gd name="T12" fmla="*/ 178 w 1323"/>
              <a:gd name="T13" fmla="*/ 70 h 208"/>
              <a:gd name="T14" fmla="*/ 188 w 1323"/>
              <a:gd name="T15" fmla="*/ 83 h 208"/>
              <a:gd name="T16" fmla="*/ 290 w 1323"/>
              <a:gd name="T17" fmla="*/ 102 h 208"/>
              <a:gd name="T18" fmla="*/ 351 w 1323"/>
              <a:gd name="T19" fmla="*/ 114 h 208"/>
              <a:gd name="T20" fmla="*/ 419 w 1323"/>
              <a:gd name="T21" fmla="*/ 127 h 208"/>
              <a:gd name="T22" fmla="*/ 464 w 1323"/>
              <a:gd name="T23" fmla="*/ 140 h 208"/>
              <a:gd name="T24" fmla="*/ 649 w 1323"/>
              <a:gd name="T25" fmla="*/ 146 h 208"/>
              <a:gd name="T26" fmla="*/ 675 w 1323"/>
              <a:gd name="T27" fmla="*/ 159 h 208"/>
              <a:gd name="T28" fmla="*/ 731 w 1323"/>
              <a:gd name="T29" fmla="*/ 166 h 208"/>
              <a:gd name="T30" fmla="*/ 740 w 1323"/>
              <a:gd name="T31" fmla="*/ 173 h 208"/>
              <a:gd name="T32" fmla="*/ 756 w 1323"/>
              <a:gd name="T33" fmla="*/ 179 h 208"/>
              <a:gd name="T34" fmla="*/ 767 w 1323"/>
              <a:gd name="T35" fmla="*/ 179 h 208"/>
              <a:gd name="T36" fmla="*/ 791 w 1323"/>
              <a:gd name="T37" fmla="*/ 186 h 208"/>
              <a:gd name="T38" fmla="*/ 795 w 1323"/>
              <a:gd name="T39" fmla="*/ 186 h 208"/>
              <a:gd name="T40" fmla="*/ 824 w 1323"/>
              <a:gd name="T41" fmla="*/ 186 h 208"/>
              <a:gd name="T42" fmla="*/ 836 w 1323"/>
              <a:gd name="T43" fmla="*/ 186 h 208"/>
              <a:gd name="T44" fmla="*/ 845 w 1323"/>
              <a:gd name="T45" fmla="*/ 186 h 208"/>
              <a:gd name="T46" fmla="*/ 864 w 1323"/>
              <a:gd name="T47" fmla="*/ 194 h 208"/>
              <a:gd name="T48" fmla="*/ 883 w 1323"/>
              <a:gd name="T49" fmla="*/ 194 h 208"/>
              <a:gd name="T50" fmla="*/ 897 w 1323"/>
              <a:gd name="T51" fmla="*/ 194 h 208"/>
              <a:gd name="T52" fmla="*/ 937 w 1323"/>
              <a:gd name="T53" fmla="*/ 194 h 208"/>
              <a:gd name="T54" fmla="*/ 947 w 1323"/>
              <a:gd name="T55" fmla="*/ 194 h 208"/>
              <a:gd name="T56" fmla="*/ 958 w 1323"/>
              <a:gd name="T57" fmla="*/ 194 h 208"/>
              <a:gd name="T58" fmla="*/ 959 w 1323"/>
              <a:gd name="T59" fmla="*/ 194 h 208"/>
              <a:gd name="T60" fmla="*/ 971 w 1323"/>
              <a:gd name="T61" fmla="*/ 194 h 208"/>
              <a:gd name="T62" fmla="*/ 982 w 1323"/>
              <a:gd name="T63" fmla="*/ 194 h 208"/>
              <a:gd name="T64" fmla="*/ 1000 w 1323"/>
              <a:gd name="T65" fmla="*/ 194 h 208"/>
              <a:gd name="T66" fmla="*/ 1030 w 1323"/>
              <a:gd name="T67" fmla="*/ 194 h 208"/>
              <a:gd name="T68" fmla="*/ 1048 w 1323"/>
              <a:gd name="T69" fmla="*/ 194 h 208"/>
              <a:gd name="T70" fmla="*/ 1065 w 1323"/>
              <a:gd name="T71" fmla="*/ 208 h 208"/>
              <a:gd name="T72" fmla="*/ 1068 w 1323"/>
              <a:gd name="T73" fmla="*/ 208 h 208"/>
              <a:gd name="T74" fmla="*/ 1106 w 1323"/>
              <a:gd name="T75" fmla="*/ 208 h 208"/>
              <a:gd name="T76" fmla="*/ 1108 w 1323"/>
              <a:gd name="T77" fmla="*/ 208 h 208"/>
              <a:gd name="T78" fmla="*/ 1126 w 1323"/>
              <a:gd name="T79" fmla="*/ 208 h 208"/>
              <a:gd name="T80" fmla="*/ 1136 w 1323"/>
              <a:gd name="T81" fmla="*/ 208 h 208"/>
              <a:gd name="T82" fmla="*/ 1154 w 1323"/>
              <a:gd name="T83" fmla="*/ 208 h 208"/>
              <a:gd name="T84" fmla="*/ 1170 w 1323"/>
              <a:gd name="T85" fmla="*/ 208 h 208"/>
              <a:gd name="T86" fmla="*/ 1173 w 1323"/>
              <a:gd name="T87" fmla="*/ 208 h 208"/>
              <a:gd name="T88" fmla="*/ 1187 w 1323"/>
              <a:gd name="T89" fmla="*/ 208 h 208"/>
              <a:gd name="T90" fmla="*/ 1202 w 1323"/>
              <a:gd name="T91" fmla="*/ 208 h 208"/>
              <a:gd name="T92" fmla="*/ 1252 w 1323"/>
              <a:gd name="T93" fmla="*/ 208 h 208"/>
              <a:gd name="T94" fmla="*/ 1256 w 1323"/>
              <a:gd name="T95" fmla="*/ 208 h 208"/>
              <a:gd name="T96" fmla="*/ 1278 w 1323"/>
              <a:gd name="T97" fmla="*/ 208 h 208"/>
              <a:gd name="T98" fmla="*/ 1303 w 1323"/>
              <a:gd name="T99" fmla="*/ 208 h 208"/>
              <a:gd name="T100" fmla="*/ 1315 w 1323"/>
              <a:gd name="T101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3" h="20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" y="0"/>
                </a:lnTo>
                <a:lnTo>
                  <a:pt x="9" y="6"/>
                </a:lnTo>
                <a:lnTo>
                  <a:pt x="39" y="6"/>
                </a:lnTo>
                <a:lnTo>
                  <a:pt x="39" y="12"/>
                </a:lnTo>
                <a:lnTo>
                  <a:pt x="50" y="12"/>
                </a:lnTo>
                <a:lnTo>
                  <a:pt x="50" y="19"/>
                </a:lnTo>
                <a:lnTo>
                  <a:pt x="56" y="19"/>
                </a:lnTo>
                <a:lnTo>
                  <a:pt x="56" y="25"/>
                </a:lnTo>
                <a:lnTo>
                  <a:pt x="58" y="25"/>
                </a:lnTo>
                <a:lnTo>
                  <a:pt x="58" y="31"/>
                </a:lnTo>
                <a:lnTo>
                  <a:pt x="81" y="31"/>
                </a:lnTo>
                <a:lnTo>
                  <a:pt x="81" y="38"/>
                </a:lnTo>
                <a:lnTo>
                  <a:pt x="102" y="38"/>
                </a:lnTo>
                <a:lnTo>
                  <a:pt x="102" y="44"/>
                </a:lnTo>
                <a:lnTo>
                  <a:pt x="129" y="44"/>
                </a:lnTo>
                <a:lnTo>
                  <a:pt x="129" y="51"/>
                </a:lnTo>
                <a:lnTo>
                  <a:pt x="132" y="51"/>
                </a:lnTo>
                <a:lnTo>
                  <a:pt x="132" y="57"/>
                </a:lnTo>
                <a:lnTo>
                  <a:pt x="163" y="57"/>
                </a:lnTo>
                <a:lnTo>
                  <a:pt x="163" y="63"/>
                </a:lnTo>
                <a:lnTo>
                  <a:pt x="175" y="63"/>
                </a:lnTo>
                <a:lnTo>
                  <a:pt x="175" y="70"/>
                </a:lnTo>
                <a:lnTo>
                  <a:pt x="178" y="70"/>
                </a:lnTo>
                <a:lnTo>
                  <a:pt x="178" y="76"/>
                </a:lnTo>
                <a:lnTo>
                  <a:pt x="182" y="76"/>
                </a:lnTo>
                <a:lnTo>
                  <a:pt x="182" y="83"/>
                </a:lnTo>
                <a:lnTo>
                  <a:pt x="188" y="83"/>
                </a:lnTo>
                <a:lnTo>
                  <a:pt x="188" y="95"/>
                </a:lnTo>
                <a:lnTo>
                  <a:pt x="207" y="95"/>
                </a:lnTo>
                <a:lnTo>
                  <a:pt x="207" y="102"/>
                </a:lnTo>
                <a:lnTo>
                  <a:pt x="290" y="102"/>
                </a:lnTo>
                <a:lnTo>
                  <a:pt x="290" y="108"/>
                </a:lnTo>
                <a:lnTo>
                  <a:pt x="299" y="108"/>
                </a:lnTo>
                <a:lnTo>
                  <a:pt x="299" y="114"/>
                </a:lnTo>
                <a:lnTo>
                  <a:pt x="351" y="114"/>
                </a:lnTo>
                <a:lnTo>
                  <a:pt x="351" y="121"/>
                </a:lnTo>
                <a:lnTo>
                  <a:pt x="394" y="121"/>
                </a:lnTo>
                <a:lnTo>
                  <a:pt x="394" y="127"/>
                </a:lnTo>
                <a:lnTo>
                  <a:pt x="419" y="127"/>
                </a:lnTo>
                <a:lnTo>
                  <a:pt x="419" y="134"/>
                </a:lnTo>
                <a:lnTo>
                  <a:pt x="425" y="134"/>
                </a:lnTo>
                <a:lnTo>
                  <a:pt x="425" y="140"/>
                </a:lnTo>
                <a:lnTo>
                  <a:pt x="464" y="140"/>
                </a:lnTo>
                <a:lnTo>
                  <a:pt x="464" y="140"/>
                </a:lnTo>
                <a:lnTo>
                  <a:pt x="575" y="140"/>
                </a:lnTo>
                <a:lnTo>
                  <a:pt x="575" y="146"/>
                </a:lnTo>
                <a:lnTo>
                  <a:pt x="649" y="146"/>
                </a:lnTo>
                <a:lnTo>
                  <a:pt x="649" y="153"/>
                </a:lnTo>
                <a:lnTo>
                  <a:pt x="674" y="153"/>
                </a:lnTo>
                <a:lnTo>
                  <a:pt x="674" y="159"/>
                </a:lnTo>
                <a:lnTo>
                  <a:pt x="675" y="159"/>
                </a:lnTo>
                <a:lnTo>
                  <a:pt x="675" y="166"/>
                </a:lnTo>
                <a:lnTo>
                  <a:pt x="679" y="166"/>
                </a:lnTo>
                <a:lnTo>
                  <a:pt x="679" y="166"/>
                </a:lnTo>
                <a:lnTo>
                  <a:pt x="731" y="166"/>
                </a:lnTo>
                <a:lnTo>
                  <a:pt x="731" y="166"/>
                </a:lnTo>
                <a:lnTo>
                  <a:pt x="737" y="166"/>
                </a:lnTo>
                <a:lnTo>
                  <a:pt x="737" y="173"/>
                </a:lnTo>
                <a:lnTo>
                  <a:pt x="740" y="173"/>
                </a:lnTo>
                <a:lnTo>
                  <a:pt x="740" y="179"/>
                </a:lnTo>
                <a:lnTo>
                  <a:pt x="750" y="179"/>
                </a:lnTo>
                <a:lnTo>
                  <a:pt x="750" y="179"/>
                </a:lnTo>
                <a:lnTo>
                  <a:pt x="756" y="179"/>
                </a:lnTo>
                <a:lnTo>
                  <a:pt x="756" y="179"/>
                </a:lnTo>
                <a:lnTo>
                  <a:pt x="762" y="179"/>
                </a:lnTo>
                <a:lnTo>
                  <a:pt x="762" y="179"/>
                </a:lnTo>
                <a:lnTo>
                  <a:pt x="767" y="179"/>
                </a:lnTo>
                <a:lnTo>
                  <a:pt x="767" y="186"/>
                </a:lnTo>
                <a:lnTo>
                  <a:pt x="783" y="186"/>
                </a:lnTo>
                <a:lnTo>
                  <a:pt x="783" y="186"/>
                </a:lnTo>
                <a:lnTo>
                  <a:pt x="791" y="186"/>
                </a:lnTo>
                <a:lnTo>
                  <a:pt x="791" y="186"/>
                </a:lnTo>
                <a:lnTo>
                  <a:pt x="793" y="186"/>
                </a:lnTo>
                <a:lnTo>
                  <a:pt x="793" y="186"/>
                </a:lnTo>
                <a:lnTo>
                  <a:pt x="795" y="186"/>
                </a:lnTo>
                <a:lnTo>
                  <a:pt x="795" y="186"/>
                </a:lnTo>
                <a:lnTo>
                  <a:pt x="797" y="186"/>
                </a:lnTo>
                <a:lnTo>
                  <a:pt x="797" y="186"/>
                </a:lnTo>
                <a:lnTo>
                  <a:pt x="824" y="186"/>
                </a:lnTo>
                <a:lnTo>
                  <a:pt x="824" y="186"/>
                </a:lnTo>
                <a:lnTo>
                  <a:pt x="835" y="186"/>
                </a:lnTo>
                <a:lnTo>
                  <a:pt x="835" y="186"/>
                </a:lnTo>
                <a:lnTo>
                  <a:pt x="836" y="186"/>
                </a:lnTo>
                <a:lnTo>
                  <a:pt x="836" y="186"/>
                </a:lnTo>
                <a:lnTo>
                  <a:pt x="838" y="186"/>
                </a:lnTo>
                <a:lnTo>
                  <a:pt x="838" y="186"/>
                </a:lnTo>
                <a:lnTo>
                  <a:pt x="845" y="186"/>
                </a:lnTo>
                <a:lnTo>
                  <a:pt x="845" y="186"/>
                </a:lnTo>
                <a:lnTo>
                  <a:pt x="855" y="186"/>
                </a:lnTo>
                <a:lnTo>
                  <a:pt x="855" y="194"/>
                </a:lnTo>
                <a:lnTo>
                  <a:pt x="864" y="194"/>
                </a:lnTo>
                <a:lnTo>
                  <a:pt x="864" y="194"/>
                </a:lnTo>
                <a:lnTo>
                  <a:pt x="871" y="194"/>
                </a:lnTo>
                <a:lnTo>
                  <a:pt x="871" y="194"/>
                </a:lnTo>
                <a:lnTo>
                  <a:pt x="883" y="194"/>
                </a:lnTo>
                <a:lnTo>
                  <a:pt x="883" y="194"/>
                </a:lnTo>
                <a:lnTo>
                  <a:pt x="894" y="194"/>
                </a:lnTo>
                <a:lnTo>
                  <a:pt x="894" y="194"/>
                </a:lnTo>
                <a:lnTo>
                  <a:pt x="897" y="194"/>
                </a:lnTo>
                <a:lnTo>
                  <a:pt x="897" y="194"/>
                </a:lnTo>
                <a:lnTo>
                  <a:pt x="919" y="194"/>
                </a:lnTo>
                <a:lnTo>
                  <a:pt x="919" y="194"/>
                </a:lnTo>
                <a:lnTo>
                  <a:pt x="937" y="194"/>
                </a:lnTo>
                <a:lnTo>
                  <a:pt x="937" y="194"/>
                </a:lnTo>
                <a:lnTo>
                  <a:pt x="939" y="194"/>
                </a:lnTo>
                <a:lnTo>
                  <a:pt x="939" y="194"/>
                </a:lnTo>
                <a:lnTo>
                  <a:pt x="947" y="194"/>
                </a:lnTo>
                <a:lnTo>
                  <a:pt x="947" y="194"/>
                </a:lnTo>
                <a:lnTo>
                  <a:pt x="955" y="194"/>
                </a:lnTo>
                <a:lnTo>
                  <a:pt x="955" y="194"/>
                </a:lnTo>
                <a:lnTo>
                  <a:pt x="958" y="194"/>
                </a:lnTo>
                <a:lnTo>
                  <a:pt x="958" y="194"/>
                </a:lnTo>
                <a:lnTo>
                  <a:pt x="959" y="194"/>
                </a:lnTo>
                <a:lnTo>
                  <a:pt x="959" y="194"/>
                </a:lnTo>
                <a:lnTo>
                  <a:pt x="959" y="194"/>
                </a:lnTo>
                <a:lnTo>
                  <a:pt x="959" y="194"/>
                </a:lnTo>
                <a:lnTo>
                  <a:pt x="961" y="194"/>
                </a:lnTo>
                <a:lnTo>
                  <a:pt x="961" y="194"/>
                </a:lnTo>
                <a:lnTo>
                  <a:pt x="971" y="194"/>
                </a:lnTo>
                <a:lnTo>
                  <a:pt x="971" y="194"/>
                </a:lnTo>
                <a:lnTo>
                  <a:pt x="978" y="194"/>
                </a:lnTo>
                <a:lnTo>
                  <a:pt x="978" y="194"/>
                </a:lnTo>
                <a:lnTo>
                  <a:pt x="982" y="194"/>
                </a:lnTo>
                <a:lnTo>
                  <a:pt x="982" y="194"/>
                </a:lnTo>
                <a:lnTo>
                  <a:pt x="984" y="194"/>
                </a:lnTo>
                <a:lnTo>
                  <a:pt x="984" y="194"/>
                </a:lnTo>
                <a:lnTo>
                  <a:pt x="1000" y="194"/>
                </a:lnTo>
                <a:lnTo>
                  <a:pt x="1000" y="194"/>
                </a:lnTo>
                <a:lnTo>
                  <a:pt x="1004" y="194"/>
                </a:lnTo>
                <a:lnTo>
                  <a:pt x="1004" y="194"/>
                </a:lnTo>
                <a:lnTo>
                  <a:pt x="1030" y="194"/>
                </a:lnTo>
                <a:lnTo>
                  <a:pt x="1030" y="194"/>
                </a:lnTo>
                <a:lnTo>
                  <a:pt x="1037" y="194"/>
                </a:lnTo>
                <a:lnTo>
                  <a:pt x="1037" y="194"/>
                </a:lnTo>
                <a:lnTo>
                  <a:pt x="1048" y="194"/>
                </a:lnTo>
                <a:lnTo>
                  <a:pt x="1048" y="194"/>
                </a:lnTo>
                <a:lnTo>
                  <a:pt x="1059" y="194"/>
                </a:lnTo>
                <a:lnTo>
                  <a:pt x="1059" y="208"/>
                </a:lnTo>
                <a:lnTo>
                  <a:pt x="1065" y="208"/>
                </a:lnTo>
                <a:lnTo>
                  <a:pt x="1065" y="208"/>
                </a:lnTo>
                <a:lnTo>
                  <a:pt x="1066" y="208"/>
                </a:lnTo>
                <a:lnTo>
                  <a:pt x="1066" y="208"/>
                </a:lnTo>
                <a:lnTo>
                  <a:pt x="1068" y="208"/>
                </a:lnTo>
                <a:lnTo>
                  <a:pt x="1068" y="208"/>
                </a:lnTo>
                <a:lnTo>
                  <a:pt x="1082" y="208"/>
                </a:lnTo>
                <a:lnTo>
                  <a:pt x="1082" y="208"/>
                </a:lnTo>
                <a:lnTo>
                  <a:pt x="1106" y="208"/>
                </a:lnTo>
                <a:lnTo>
                  <a:pt x="1106" y="208"/>
                </a:lnTo>
                <a:lnTo>
                  <a:pt x="1108" y="208"/>
                </a:lnTo>
                <a:lnTo>
                  <a:pt x="1108" y="208"/>
                </a:lnTo>
                <a:lnTo>
                  <a:pt x="1108" y="208"/>
                </a:lnTo>
                <a:lnTo>
                  <a:pt x="1108" y="208"/>
                </a:lnTo>
                <a:lnTo>
                  <a:pt x="1123" y="208"/>
                </a:lnTo>
                <a:lnTo>
                  <a:pt x="1123" y="208"/>
                </a:lnTo>
                <a:lnTo>
                  <a:pt x="1126" y="208"/>
                </a:lnTo>
                <a:lnTo>
                  <a:pt x="1126" y="208"/>
                </a:lnTo>
                <a:lnTo>
                  <a:pt x="1133" y="208"/>
                </a:lnTo>
                <a:lnTo>
                  <a:pt x="1133" y="208"/>
                </a:lnTo>
                <a:lnTo>
                  <a:pt x="1136" y="208"/>
                </a:lnTo>
                <a:lnTo>
                  <a:pt x="1136" y="208"/>
                </a:lnTo>
                <a:lnTo>
                  <a:pt x="1138" y="208"/>
                </a:lnTo>
                <a:lnTo>
                  <a:pt x="1138" y="208"/>
                </a:lnTo>
                <a:lnTo>
                  <a:pt x="1154" y="208"/>
                </a:lnTo>
                <a:lnTo>
                  <a:pt x="1154" y="208"/>
                </a:lnTo>
                <a:lnTo>
                  <a:pt x="1161" y="208"/>
                </a:lnTo>
                <a:lnTo>
                  <a:pt x="1161" y="208"/>
                </a:lnTo>
                <a:lnTo>
                  <a:pt x="1170" y="208"/>
                </a:lnTo>
                <a:lnTo>
                  <a:pt x="1170" y="208"/>
                </a:lnTo>
                <a:lnTo>
                  <a:pt x="1172" y="208"/>
                </a:lnTo>
                <a:lnTo>
                  <a:pt x="1172" y="208"/>
                </a:lnTo>
                <a:lnTo>
                  <a:pt x="1173" y="208"/>
                </a:lnTo>
                <a:lnTo>
                  <a:pt x="1173" y="208"/>
                </a:lnTo>
                <a:lnTo>
                  <a:pt x="1186" y="208"/>
                </a:lnTo>
                <a:lnTo>
                  <a:pt x="1186" y="208"/>
                </a:lnTo>
                <a:lnTo>
                  <a:pt x="1187" y="208"/>
                </a:lnTo>
                <a:lnTo>
                  <a:pt x="1187" y="208"/>
                </a:lnTo>
                <a:lnTo>
                  <a:pt x="1190" y="208"/>
                </a:lnTo>
                <a:lnTo>
                  <a:pt x="1190" y="208"/>
                </a:lnTo>
                <a:lnTo>
                  <a:pt x="1202" y="208"/>
                </a:lnTo>
                <a:lnTo>
                  <a:pt x="1202" y="208"/>
                </a:lnTo>
                <a:lnTo>
                  <a:pt x="1249" y="208"/>
                </a:lnTo>
                <a:lnTo>
                  <a:pt x="1249" y="208"/>
                </a:lnTo>
                <a:lnTo>
                  <a:pt x="1252" y="208"/>
                </a:lnTo>
                <a:lnTo>
                  <a:pt x="1252" y="208"/>
                </a:lnTo>
                <a:lnTo>
                  <a:pt x="1254" y="208"/>
                </a:lnTo>
                <a:lnTo>
                  <a:pt x="1254" y="208"/>
                </a:lnTo>
                <a:lnTo>
                  <a:pt x="1256" y="208"/>
                </a:lnTo>
                <a:lnTo>
                  <a:pt x="1256" y="208"/>
                </a:lnTo>
                <a:lnTo>
                  <a:pt x="1263" y="208"/>
                </a:lnTo>
                <a:lnTo>
                  <a:pt x="1263" y="208"/>
                </a:lnTo>
                <a:lnTo>
                  <a:pt x="1278" y="208"/>
                </a:lnTo>
                <a:lnTo>
                  <a:pt x="1278" y="208"/>
                </a:lnTo>
                <a:lnTo>
                  <a:pt x="1295" y="208"/>
                </a:lnTo>
                <a:lnTo>
                  <a:pt x="1295" y="208"/>
                </a:lnTo>
                <a:lnTo>
                  <a:pt x="1303" y="208"/>
                </a:lnTo>
                <a:lnTo>
                  <a:pt x="1303" y="208"/>
                </a:lnTo>
                <a:lnTo>
                  <a:pt x="1312" y="208"/>
                </a:lnTo>
                <a:lnTo>
                  <a:pt x="1312" y="208"/>
                </a:lnTo>
                <a:lnTo>
                  <a:pt x="1315" y="208"/>
                </a:lnTo>
                <a:lnTo>
                  <a:pt x="1315" y="208"/>
                </a:lnTo>
                <a:lnTo>
                  <a:pt x="1323" y="208"/>
                </a:lnTo>
                <a:lnTo>
                  <a:pt x="1323" y="208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781552" y="3226236"/>
            <a:ext cx="4122738" cy="1154113"/>
          </a:xfrm>
          <a:custGeom>
            <a:avLst/>
            <a:gdLst>
              <a:gd name="T0" fmla="*/ 0 w 1353"/>
              <a:gd name="T1" fmla="*/ 0 h 379"/>
              <a:gd name="T2" fmla="*/ 31 w 1353"/>
              <a:gd name="T3" fmla="*/ 5 h 379"/>
              <a:gd name="T4" fmla="*/ 46 w 1353"/>
              <a:gd name="T5" fmla="*/ 16 h 379"/>
              <a:gd name="T6" fmla="*/ 66 w 1353"/>
              <a:gd name="T7" fmla="*/ 27 h 379"/>
              <a:gd name="T8" fmla="*/ 76 w 1353"/>
              <a:gd name="T9" fmla="*/ 39 h 379"/>
              <a:gd name="T10" fmla="*/ 82 w 1353"/>
              <a:gd name="T11" fmla="*/ 50 h 379"/>
              <a:gd name="T12" fmla="*/ 110 w 1353"/>
              <a:gd name="T13" fmla="*/ 61 h 379"/>
              <a:gd name="T14" fmla="*/ 145 w 1353"/>
              <a:gd name="T15" fmla="*/ 72 h 379"/>
              <a:gd name="T16" fmla="*/ 159 w 1353"/>
              <a:gd name="T17" fmla="*/ 83 h 379"/>
              <a:gd name="T18" fmla="*/ 161 w 1353"/>
              <a:gd name="T19" fmla="*/ 94 h 379"/>
              <a:gd name="T20" fmla="*/ 169 w 1353"/>
              <a:gd name="T21" fmla="*/ 106 h 379"/>
              <a:gd name="T22" fmla="*/ 192 w 1353"/>
              <a:gd name="T23" fmla="*/ 117 h 379"/>
              <a:gd name="T24" fmla="*/ 216 w 1353"/>
              <a:gd name="T25" fmla="*/ 128 h 379"/>
              <a:gd name="T26" fmla="*/ 233 w 1353"/>
              <a:gd name="T27" fmla="*/ 139 h 379"/>
              <a:gd name="T28" fmla="*/ 241 w 1353"/>
              <a:gd name="T29" fmla="*/ 150 h 379"/>
              <a:gd name="T30" fmla="*/ 253 w 1353"/>
              <a:gd name="T31" fmla="*/ 156 h 379"/>
              <a:gd name="T32" fmla="*/ 255 w 1353"/>
              <a:gd name="T33" fmla="*/ 167 h 379"/>
              <a:gd name="T34" fmla="*/ 287 w 1353"/>
              <a:gd name="T35" fmla="*/ 178 h 379"/>
              <a:gd name="T36" fmla="*/ 327 w 1353"/>
              <a:gd name="T37" fmla="*/ 190 h 379"/>
              <a:gd name="T38" fmla="*/ 337 w 1353"/>
              <a:gd name="T39" fmla="*/ 201 h 379"/>
              <a:gd name="T40" fmla="*/ 342 w 1353"/>
              <a:gd name="T41" fmla="*/ 212 h 379"/>
              <a:gd name="T42" fmla="*/ 364 w 1353"/>
              <a:gd name="T43" fmla="*/ 229 h 379"/>
              <a:gd name="T44" fmla="*/ 399 w 1353"/>
              <a:gd name="T45" fmla="*/ 240 h 379"/>
              <a:gd name="T46" fmla="*/ 553 w 1353"/>
              <a:gd name="T47" fmla="*/ 252 h 379"/>
              <a:gd name="T48" fmla="*/ 570 w 1353"/>
              <a:gd name="T49" fmla="*/ 257 h 379"/>
              <a:gd name="T50" fmla="*/ 582 w 1353"/>
              <a:gd name="T51" fmla="*/ 269 h 379"/>
              <a:gd name="T52" fmla="*/ 621 w 1353"/>
              <a:gd name="T53" fmla="*/ 280 h 379"/>
              <a:gd name="T54" fmla="*/ 649 w 1353"/>
              <a:gd name="T55" fmla="*/ 292 h 379"/>
              <a:gd name="T56" fmla="*/ 679 w 1353"/>
              <a:gd name="T57" fmla="*/ 297 h 379"/>
              <a:gd name="T58" fmla="*/ 706 w 1353"/>
              <a:gd name="T59" fmla="*/ 303 h 379"/>
              <a:gd name="T60" fmla="*/ 737 w 1353"/>
              <a:gd name="T61" fmla="*/ 309 h 379"/>
              <a:gd name="T62" fmla="*/ 779 w 1353"/>
              <a:gd name="T63" fmla="*/ 315 h 379"/>
              <a:gd name="T64" fmla="*/ 798 w 1353"/>
              <a:gd name="T65" fmla="*/ 321 h 379"/>
              <a:gd name="T66" fmla="*/ 816 w 1353"/>
              <a:gd name="T67" fmla="*/ 328 h 379"/>
              <a:gd name="T68" fmla="*/ 830 w 1353"/>
              <a:gd name="T69" fmla="*/ 328 h 379"/>
              <a:gd name="T70" fmla="*/ 843 w 1353"/>
              <a:gd name="T71" fmla="*/ 328 h 379"/>
              <a:gd name="T72" fmla="*/ 867 w 1353"/>
              <a:gd name="T73" fmla="*/ 335 h 379"/>
              <a:gd name="T74" fmla="*/ 891 w 1353"/>
              <a:gd name="T75" fmla="*/ 335 h 379"/>
              <a:gd name="T76" fmla="*/ 930 w 1353"/>
              <a:gd name="T77" fmla="*/ 342 h 379"/>
              <a:gd name="T78" fmla="*/ 950 w 1353"/>
              <a:gd name="T79" fmla="*/ 350 h 379"/>
              <a:gd name="T80" fmla="*/ 968 w 1353"/>
              <a:gd name="T81" fmla="*/ 350 h 379"/>
              <a:gd name="T82" fmla="*/ 1003 w 1353"/>
              <a:gd name="T83" fmla="*/ 350 h 379"/>
              <a:gd name="T84" fmla="*/ 1009 w 1353"/>
              <a:gd name="T85" fmla="*/ 358 h 379"/>
              <a:gd name="T86" fmla="*/ 1013 w 1353"/>
              <a:gd name="T87" fmla="*/ 358 h 379"/>
              <a:gd name="T88" fmla="*/ 1038 w 1353"/>
              <a:gd name="T89" fmla="*/ 358 h 379"/>
              <a:gd name="T90" fmla="*/ 1046 w 1353"/>
              <a:gd name="T91" fmla="*/ 358 h 379"/>
              <a:gd name="T92" fmla="*/ 1075 w 1353"/>
              <a:gd name="T93" fmla="*/ 358 h 379"/>
              <a:gd name="T94" fmla="*/ 1124 w 1353"/>
              <a:gd name="T95" fmla="*/ 358 h 379"/>
              <a:gd name="T96" fmla="*/ 1136 w 1353"/>
              <a:gd name="T97" fmla="*/ 358 h 379"/>
              <a:gd name="T98" fmla="*/ 1162 w 1353"/>
              <a:gd name="T99" fmla="*/ 358 h 379"/>
              <a:gd name="T100" fmla="*/ 1193 w 1353"/>
              <a:gd name="T101" fmla="*/ 358 h 379"/>
              <a:gd name="T102" fmla="*/ 1217 w 1353"/>
              <a:gd name="T103" fmla="*/ 358 h 379"/>
              <a:gd name="T104" fmla="*/ 1223 w 1353"/>
              <a:gd name="T105" fmla="*/ 379 h 379"/>
              <a:gd name="T106" fmla="*/ 1231 w 1353"/>
              <a:gd name="T107" fmla="*/ 379 h 379"/>
              <a:gd name="T108" fmla="*/ 1244 w 1353"/>
              <a:gd name="T109" fmla="*/ 379 h 379"/>
              <a:gd name="T110" fmla="*/ 1259 w 1353"/>
              <a:gd name="T111" fmla="*/ 379 h 379"/>
              <a:gd name="T112" fmla="*/ 1286 w 1353"/>
              <a:gd name="T113" fmla="*/ 379 h 379"/>
              <a:gd name="T114" fmla="*/ 1303 w 1353"/>
              <a:gd name="T115" fmla="*/ 379 h 379"/>
              <a:gd name="T116" fmla="*/ 1344 w 1353"/>
              <a:gd name="T117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3" h="3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" y="0"/>
                </a:lnTo>
                <a:lnTo>
                  <a:pt x="19" y="5"/>
                </a:lnTo>
                <a:lnTo>
                  <a:pt x="31" y="5"/>
                </a:lnTo>
                <a:lnTo>
                  <a:pt x="31" y="11"/>
                </a:lnTo>
                <a:lnTo>
                  <a:pt x="32" y="11"/>
                </a:lnTo>
                <a:lnTo>
                  <a:pt x="32" y="16"/>
                </a:lnTo>
                <a:lnTo>
                  <a:pt x="46" y="16"/>
                </a:lnTo>
                <a:lnTo>
                  <a:pt x="46" y="22"/>
                </a:lnTo>
                <a:lnTo>
                  <a:pt x="65" y="22"/>
                </a:lnTo>
                <a:lnTo>
                  <a:pt x="65" y="27"/>
                </a:lnTo>
                <a:lnTo>
                  <a:pt x="66" y="27"/>
                </a:lnTo>
                <a:lnTo>
                  <a:pt x="66" y="33"/>
                </a:lnTo>
                <a:lnTo>
                  <a:pt x="75" y="33"/>
                </a:lnTo>
                <a:lnTo>
                  <a:pt x="75" y="39"/>
                </a:lnTo>
                <a:lnTo>
                  <a:pt x="76" y="39"/>
                </a:lnTo>
                <a:lnTo>
                  <a:pt x="76" y="44"/>
                </a:lnTo>
                <a:lnTo>
                  <a:pt x="82" y="44"/>
                </a:lnTo>
                <a:lnTo>
                  <a:pt x="82" y="50"/>
                </a:lnTo>
                <a:lnTo>
                  <a:pt x="82" y="50"/>
                </a:lnTo>
                <a:lnTo>
                  <a:pt x="82" y="55"/>
                </a:lnTo>
                <a:lnTo>
                  <a:pt x="88" y="55"/>
                </a:lnTo>
                <a:lnTo>
                  <a:pt x="88" y="61"/>
                </a:lnTo>
                <a:lnTo>
                  <a:pt x="110" y="61"/>
                </a:lnTo>
                <a:lnTo>
                  <a:pt x="110" y="67"/>
                </a:lnTo>
                <a:lnTo>
                  <a:pt x="132" y="67"/>
                </a:lnTo>
                <a:lnTo>
                  <a:pt x="132" y="72"/>
                </a:lnTo>
                <a:lnTo>
                  <a:pt x="145" y="72"/>
                </a:lnTo>
                <a:lnTo>
                  <a:pt x="145" y="78"/>
                </a:lnTo>
                <a:lnTo>
                  <a:pt x="151" y="78"/>
                </a:lnTo>
                <a:lnTo>
                  <a:pt x="151" y="83"/>
                </a:lnTo>
                <a:lnTo>
                  <a:pt x="159" y="83"/>
                </a:lnTo>
                <a:lnTo>
                  <a:pt x="159" y="89"/>
                </a:lnTo>
                <a:lnTo>
                  <a:pt x="160" y="89"/>
                </a:lnTo>
                <a:lnTo>
                  <a:pt x="160" y="94"/>
                </a:lnTo>
                <a:lnTo>
                  <a:pt x="161" y="94"/>
                </a:lnTo>
                <a:lnTo>
                  <a:pt x="161" y="100"/>
                </a:lnTo>
                <a:lnTo>
                  <a:pt x="164" y="100"/>
                </a:lnTo>
                <a:lnTo>
                  <a:pt x="164" y="106"/>
                </a:lnTo>
                <a:lnTo>
                  <a:pt x="169" y="106"/>
                </a:lnTo>
                <a:lnTo>
                  <a:pt x="169" y="111"/>
                </a:lnTo>
                <a:lnTo>
                  <a:pt x="175" y="111"/>
                </a:lnTo>
                <a:lnTo>
                  <a:pt x="175" y="117"/>
                </a:lnTo>
                <a:lnTo>
                  <a:pt x="192" y="117"/>
                </a:lnTo>
                <a:lnTo>
                  <a:pt x="192" y="122"/>
                </a:lnTo>
                <a:lnTo>
                  <a:pt x="205" y="122"/>
                </a:lnTo>
                <a:lnTo>
                  <a:pt x="205" y="128"/>
                </a:lnTo>
                <a:lnTo>
                  <a:pt x="216" y="128"/>
                </a:lnTo>
                <a:lnTo>
                  <a:pt x="216" y="133"/>
                </a:lnTo>
                <a:lnTo>
                  <a:pt x="230" y="133"/>
                </a:lnTo>
                <a:lnTo>
                  <a:pt x="230" y="139"/>
                </a:lnTo>
                <a:lnTo>
                  <a:pt x="233" y="139"/>
                </a:lnTo>
                <a:lnTo>
                  <a:pt x="233" y="145"/>
                </a:lnTo>
                <a:lnTo>
                  <a:pt x="237" y="145"/>
                </a:lnTo>
                <a:lnTo>
                  <a:pt x="237" y="150"/>
                </a:lnTo>
                <a:lnTo>
                  <a:pt x="241" y="150"/>
                </a:lnTo>
                <a:lnTo>
                  <a:pt x="241" y="150"/>
                </a:lnTo>
                <a:lnTo>
                  <a:pt x="245" y="150"/>
                </a:lnTo>
                <a:lnTo>
                  <a:pt x="245" y="156"/>
                </a:lnTo>
                <a:lnTo>
                  <a:pt x="253" y="156"/>
                </a:lnTo>
                <a:lnTo>
                  <a:pt x="253" y="161"/>
                </a:lnTo>
                <a:lnTo>
                  <a:pt x="254" y="161"/>
                </a:lnTo>
                <a:lnTo>
                  <a:pt x="254" y="167"/>
                </a:lnTo>
                <a:lnTo>
                  <a:pt x="255" y="167"/>
                </a:lnTo>
                <a:lnTo>
                  <a:pt x="255" y="173"/>
                </a:lnTo>
                <a:lnTo>
                  <a:pt x="276" y="173"/>
                </a:lnTo>
                <a:lnTo>
                  <a:pt x="276" y="178"/>
                </a:lnTo>
                <a:lnTo>
                  <a:pt x="287" y="178"/>
                </a:lnTo>
                <a:lnTo>
                  <a:pt x="287" y="184"/>
                </a:lnTo>
                <a:lnTo>
                  <a:pt x="324" y="184"/>
                </a:lnTo>
                <a:lnTo>
                  <a:pt x="324" y="190"/>
                </a:lnTo>
                <a:lnTo>
                  <a:pt x="327" y="190"/>
                </a:lnTo>
                <a:lnTo>
                  <a:pt x="327" y="195"/>
                </a:lnTo>
                <a:lnTo>
                  <a:pt x="328" y="195"/>
                </a:lnTo>
                <a:lnTo>
                  <a:pt x="328" y="201"/>
                </a:lnTo>
                <a:lnTo>
                  <a:pt x="337" y="201"/>
                </a:lnTo>
                <a:lnTo>
                  <a:pt x="337" y="207"/>
                </a:lnTo>
                <a:lnTo>
                  <a:pt x="340" y="207"/>
                </a:lnTo>
                <a:lnTo>
                  <a:pt x="340" y="212"/>
                </a:lnTo>
                <a:lnTo>
                  <a:pt x="342" y="212"/>
                </a:lnTo>
                <a:lnTo>
                  <a:pt x="342" y="218"/>
                </a:lnTo>
                <a:lnTo>
                  <a:pt x="360" y="218"/>
                </a:lnTo>
                <a:lnTo>
                  <a:pt x="360" y="229"/>
                </a:lnTo>
                <a:lnTo>
                  <a:pt x="364" y="229"/>
                </a:lnTo>
                <a:lnTo>
                  <a:pt x="364" y="235"/>
                </a:lnTo>
                <a:lnTo>
                  <a:pt x="387" y="235"/>
                </a:lnTo>
                <a:lnTo>
                  <a:pt x="387" y="240"/>
                </a:lnTo>
                <a:lnTo>
                  <a:pt x="399" y="240"/>
                </a:lnTo>
                <a:lnTo>
                  <a:pt x="399" y="246"/>
                </a:lnTo>
                <a:lnTo>
                  <a:pt x="542" y="246"/>
                </a:lnTo>
                <a:lnTo>
                  <a:pt x="542" y="252"/>
                </a:lnTo>
                <a:lnTo>
                  <a:pt x="553" y="252"/>
                </a:lnTo>
                <a:lnTo>
                  <a:pt x="553" y="257"/>
                </a:lnTo>
                <a:lnTo>
                  <a:pt x="556" y="257"/>
                </a:lnTo>
                <a:lnTo>
                  <a:pt x="556" y="257"/>
                </a:lnTo>
                <a:lnTo>
                  <a:pt x="570" y="257"/>
                </a:lnTo>
                <a:lnTo>
                  <a:pt x="570" y="263"/>
                </a:lnTo>
                <a:lnTo>
                  <a:pt x="571" y="263"/>
                </a:lnTo>
                <a:lnTo>
                  <a:pt x="571" y="269"/>
                </a:lnTo>
                <a:lnTo>
                  <a:pt x="582" y="269"/>
                </a:lnTo>
                <a:lnTo>
                  <a:pt x="582" y="275"/>
                </a:lnTo>
                <a:lnTo>
                  <a:pt x="617" y="275"/>
                </a:lnTo>
                <a:lnTo>
                  <a:pt x="617" y="280"/>
                </a:lnTo>
                <a:lnTo>
                  <a:pt x="621" y="280"/>
                </a:lnTo>
                <a:lnTo>
                  <a:pt x="621" y="286"/>
                </a:lnTo>
                <a:lnTo>
                  <a:pt x="639" y="286"/>
                </a:lnTo>
                <a:lnTo>
                  <a:pt x="639" y="292"/>
                </a:lnTo>
                <a:lnTo>
                  <a:pt x="649" y="292"/>
                </a:lnTo>
                <a:lnTo>
                  <a:pt x="649" y="297"/>
                </a:lnTo>
                <a:lnTo>
                  <a:pt x="663" y="297"/>
                </a:lnTo>
                <a:lnTo>
                  <a:pt x="663" y="297"/>
                </a:lnTo>
                <a:lnTo>
                  <a:pt x="679" y="297"/>
                </a:lnTo>
                <a:lnTo>
                  <a:pt x="679" y="297"/>
                </a:lnTo>
                <a:lnTo>
                  <a:pt x="692" y="297"/>
                </a:lnTo>
                <a:lnTo>
                  <a:pt x="692" y="303"/>
                </a:lnTo>
                <a:lnTo>
                  <a:pt x="706" y="303"/>
                </a:lnTo>
                <a:lnTo>
                  <a:pt x="706" y="309"/>
                </a:lnTo>
                <a:lnTo>
                  <a:pt x="712" y="309"/>
                </a:lnTo>
                <a:lnTo>
                  <a:pt x="712" y="309"/>
                </a:lnTo>
                <a:lnTo>
                  <a:pt x="737" y="309"/>
                </a:lnTo>
                <a:lnTo>
                  <a:pt x="737" y="315"/>
                </a:lnTo>
                <a:lnTo>
                  <a:pt x="758" y="315"/>
                </a:lnTo>
                <a:lnTo>
                  <a:pt x="758" y="315"/>
                </a:lnTo>
                <a:lnTo>
                  <a:pt x="779" y="315"/>
                </a:lnTo>
                <a:lnTo>
                  <a:pt x="779" y="315"/>
                </a:lnTo>
                <a:lnTo>
                  <a:pt x="779" y="315"/>
                </a:lnTo>
                <a:lnTo>
                  <a:pt x="779" y="321"/>
                </a:lnTo>
                <a:lnTo>
                  <a:pt x="798" y="321"/>
                </a:lnTo>
                <a:lnTo>
                  <a:pt x="798" y="321"/>
                </a:lnTo>
                <a:lnTo>
                  <a:pt x="802" y="321"/>
                </a:lnTo>
                <a:lnTo>
                  <a:pt x="802" y="328"/>
                </a:lnTo>
                <a:lnTo>
                  <a:pt x="816" y="328"/>
                </a:lnTo>
                <a:lnTo>
                  <a:pt x="816" y="328"/>
                </a:lnTo>
                <a:lnTo>
                  <a:pt x="827" y="328"/>
                </a:lnTo>
                <a:lnTo>
                  <a:pt x="827" y="328"/>
                </a:lnTo>
                <a:lnTo>
                  <a:pt x="830" y="328"/>
                </a:lnTo>
                <a:lnTo>
                  <a:pt x="830" y="328"/>
                </a:lnTo>
                <a:lnTo>
                  <a:pt x="834" y="328"/>
                </a:lnTo>
                <a:lnTo>
                  <a:pt x="834" y="328"/>
                </a:lnTo>
                <a:lnTo>
                  <a:pt x="843" y="328"/>
                </a:lnTo>
                <a:lnTo>
                  <a:pt x="843" y="335"/>
                </a:lnTo>
                <a:lnTo>
                  <a:pt x="851" y="335"/>
                </a:lnTo>
                <a:lnTo>
                  <a:pt x="851" y="335"/>
                </a:lnTo>
                <a:lnTo>
                  <a:pt x="867" y="335"/>
                </a:lnTo>
                <a:lnTo>
                  <a:pt x="867" y="335"/>
                </a:lnTo>
                <a:lnTo>
                  <a:pt x="889" y="335"/>
                </a:lnTo>
                <a:lnTo>
                  <a:pt x="889" y="335"/>
                </a:lnTo>
                <a:lnTo>
                  <a:pt x="891" y="335"/>
                </a:lnTo>
                <a:lnTo>
                  <a:pt x="891" y="335"/>
                </a:lnTo>
                <a:lnTo>
                  <a:pt x="915" y="335"/>
                </a:lnTo>
                <a:lnTo>
                  <a:pt x="915" y="342"/>
                </a:lnTo>
                <a:lnTo>
                  <a:pt x="930" y="342"/>
                </a:lnTo>
                <a:lnTo>
                  <a:pt x="930" y="342"/>
                </a:lnTo>
                <a:lnTo>
                  <a:pt x="935" y="342"/>
                </a:lnTo>
                <a:lnTo>
                  <a:pt x="935" y="350"/>
                </a:lnTo>
                <a:lnTo>
                  <a:pt x="950" y="350"/>
                </a:lnTo>
                <a:lnTo>
                  <a:pt x="950" y="350"/>
                </a:lnTo>
                <a:lnTo>
                  <a:pt x="957" y="350"/>
                </a:lnTo>
                <a:lnTo>
                  <a:pt x="957" y="350"/>
                </a:lnTo>
                <a:lnTo>
                  <a:pt x="968" y="350"/>
                </a:lnTo>
                <a:lnTo>
                  <a:pt x="968" y="350"/>
                </a:lnTo>
                <a:lnTo>
                  <a:pt x="985" y="350"/>
                </a:lnTo>
                <a:lnTo>
                  <a:pt x="985" y="350"/>
                </a:lnTo>
                <a:lnTo>
                  <a:pt x="1003" y="350"/>
                </a:lnTo>
                <a:lnTo>
                  <a:pt x="1003" y="350"/>
                </a:lnTo>
                <a:lnTo>
                  <a:pt x="1004" y="350"/>
                </a:lnTo>
                <a:lnTo>
                  <a:pt x="1004" y="358"/>
                </a:lnTo>
                <a:lnTo>
                  <a:pt x="1009" y="358"/>
                </a:lnTo>
                <a:lnTo>
                  <a:pt x="1009" y="358"/>
                </a:lnTo>
                <a:lnTo>
                  <a:pt x="1010" y="358"/>
                </a:lnTo>
                <a:lnTo>
                  <a:pt x="1010" y="358"/>
                </a:lnTo>
                <a:lnTo>
                  <a:pt x="1013" y="358"/>
                </a:lnTo>
                <a:lnTo>
                  <a:pt x="1013" y="358"/>
                </a:lnTo>
                <a:lnTo>
                  <a:pt x="1016" y="358"/>
                </a:lnTo>
                <a:lnTo>
                  <a:pt x="1016" y="358"/>
                </a:lnTo>
                <a:lnTo>
                  <a:pt x="1038" y="358"/>
                </a:lnTo>
                <a:lnTo>
                  <a:pt x="1038" y="358"/>
                </a:lnTo>
                <a:lnTo>
                  <a:pt x="1040" y="358"/>
                </a:lnTo>
                <a:lnTo>
                  <a:pt x="1040" y="358"/>
                </a:lnTo>
                <a:lnTo>
                  <a:pt x="1046" y="358"/>
                </a:lnTo>
                <a:lnTo>
                  <a:pt x="1046" y="358"/>
                </a:lnTo>
                <a:lnTo>
                  <a:pt x="1050" y="358"/>
                </a:lnTo>
                <a:lnTo>
                  <a:pt x="1050" y="358"/>
                </a:lnTo>
                <a:lnTo>
                  <a:pt x="1075" y="358"/>
                </a:lnTo>
                <a:lnTo>
                  <a:pt x="1075" y="358"/>
                </a:lnTo>
                <a:lnTo>
                  <a:pt x="1083" y="358"/>
                </a:lnTo>
                <a:lnTo>
                  <a:pt x="1083" y="358"/>
                </a:lnTo>
                <a:lnTo>
                  <a:pt x="1124" y="358"/>
                </a:lnTo>
                <a:lnTo>
                  <a:pt x="1124" y="358"/>
                </a:lnTo>
                <a:lnTo>
                  <a:pt x="1125" y="358"/>
                </a:lnTo>
                <a:lnTo>
                  <a:pt x="1125" y="358"/>
                </a:lnTo>
                <a:lnTo>
                  <a:pt x="1136" y="358"/>
                </a:lnTo>
                <a:lnTo>
                  <a:pt x="1136" y="358"/>
                </a:lnTo>
                <a:lnTo>
                  <a:pt x="1152" y="358"/>
                </a:lnTo>
                <a:lnTo>
                  <a:pt x="1152" y="358"/>
                </a:lnTo>
                <a:lnTo>
                  <a:pt x="1162" y="358"/>
                </a:lnTo>
                <a:lnTo>
                  <a:pt x="1162" y="358"/>
                </a:lnTo>
                <a:lnTo>
                  <a:pt x="1190" y="358"/>
                </a:lnTo>
                <a:lnTo>
                  <a:pt x="1190" y="358"/>
                </a:lnTo>
                <a:lnTo>
                  <a:pt x="1193" y="358"/>
                </a:lnTo>
                <a:lnTo>
                  <a:pt x="1193" y="358"/>
                </a:lnTo>
                <a:lnTo>
                  <a:pt x="1211" y="358"/>
                </a:lnTo>
                <a:lnTo>
                  <a:pt x="1211" y="358"/>
                </a:lnTo>
                <a:lnTo>
                  <a:pt x="1217" y="358"/>
                </a:lnTo>
                <a:lnTo>
                  <a:pt x="1217" y="358"/>
                </a:lnTo>
                <a:lnTo>
                  <a:pt x="1218" y="358"/>
                </a:lnTo>
                <a:lnTo>
                  <a:pt x="1218" y="379"/>
                </a:lnTo>
                <a:lnTo>
                  <a:pt x="1223" y="379"/>
                </a:lnTo>
                <a:lnTo>
                  <a:pt x="1223" y="379"/>
                </a:lnTo>
                <a:lnTo>
                  <a:pt x="1227" y="379"/>
                </a:lnTo>
                <a:lnTo>
                  <a:pt x="1227" y="379"/>
                </a:lnTo>
                <a:lnTo>
                  <a:pt x="1231" y="379"/>
                </a:lnTo>
                <a:lnTo>
                  <a:pt x="1231" y="379"/>
                </a:lnTo>
                <a:lnTo>
                  <a:pt x="1237" y="379"/>
                </a:lnTo>
                <a:lnTo>
                  <a:pt x="1237" y="379"/>
                </a:lnTo>
                <a:lnTo>
                  <a:pt x="1244" y="379"/>
                </a:lnTo>
                <a:lnTo>
                  <a:pt x="1244" y="379"/>
                </a:lnTo>
                <a:lnTo>
                  <a:pt x="1247" y="379"/>
                </a:lnTo>
                <a:lnTo>
                  <a:pt x="1247" y="379"/>
                </a:lnTo>
                <a:lnTo>
                  <a:pt x="1259" y="379"/>
                </a:lnTo>
                <a:lnTo>
                  <a:pt x="1259" y="379"/>
                </a:lnTo>
                <a:lnTo>
                  <a:pt x="1277" y="379"/>
                </a:lnTo>
                <a:lnTo>
                  <a:pt x="1277" y="379"/>
                </a:lnTo>
                <a:lnTo>
                  <a:pt x="1286" y="379"/>
                </a:lnTo>
                <a:lnTo>
                  <a:pt x="1286" y="379"/>
                </a:lnTo>
                <a:lnTo>
                  <a:pt x="1287" y="379"/>
                </a:lnTo>
                <a:lnTo>
                  <a:pt x="1287" y="379"/>
                </a:lnTo>
                <a:lnTo>
                  <a:pt x="1303" y="379"/>
                </a:lnTo>
                <a:lnTo>
                  <a:pt x="1303" y="379"/>
                </a:lnTo>
                <a:lnTo>
                  <a:pt x="1321" y="379"/>
                </a:lnTo>
                <a:lnTo>
                  <a:pt x="1321" y="379"/>
                </a:lnTo>
                <a:lnTo>
                  <a:pt x="1344" y="379"/>
                </a:lnTo>
                <a:lnTo>
                  <a:pt x="1344" y="379"/>
                </a:lnTo>
                <a:lnTo>
                  <a:pt x="1353" y="379"/>
                </a:lnTo>
                <a:lnTo>
                  <a:pt x="1353" y="379"/>
                </a:lnTo>
              </a:path>
            </a:pathLst>
          </a:custGeom>
          <a:noFill/>
          <a:ln w="1587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4781552" y="3226236"/>
            <a:ext cx="3476625" cy="1684338"/>
          </a:xfrm>
          <a:custGeom>
            <a:avLst/>
            <a:gdLst>
              <a:gd name="T0" fmla="*/ 0 w 1141"/>
              <a:gd name="T1" fmla="*/ 0 h 553"/>
              <a:gd name="T2" fmla="*/ 0 w 1141"/>
              <a:gd name="T3" fmla="*/ 0 h 553"/>
              <a:gd name="T4" fmla="*/ 0 w 1141"/>
              <a:gd name="T5" fmla="*/ 0 h 553"/>
              <a:gd name="T6" fmla="*/ 0 w 1141"/>
              <a:gd name="T7" fmla="*/ 0 h 553"/>
              <a:gd name="T8" fmla="*/ 0 w 1141"/>
              <a:gd name="T9" fmla="*/ 0 h 553"/>
              <a:gd name="T10" fmla="*/ 84 w 1141"/>
              <a:gd name="T11" fmla="*/ 0 h 553"/>
              <a:gd name="T12" fmla="*/ 84 w 1141"/>
              <a:gd name="T13" fmla="*/ 55 h 553"/>
              <a:gd name="T14" fmla="*/ 85 w 1141"/>
              <a:gd name="T15" fmla="*/ 55 h 553"/>
              <a:gd name="T16" fmla="*/ 85 w 1141"/>
              <a:gd name="T17" fmla="*/ 110 h 553"/>
              <a:gd name="T18" fmla="*/ 96 w 1141"/>
              <a:gd name="T19" fmla="*/ 110 h 553"/>
              <a:gd name="T20" fmla="*/ 96 w 1141"/>
              <a:gd name="T21" fmla="*/ 166 h 553"/>
              <a:gd name="T22" fmla="*/ 100 w 1141"/>
              <a:gd name="T23" fmla="*/ 166 h 553"/>
              <a:gd name="T24" fmla="*/ 100 w 1141"/>
              <a:gd name="T25" fmla="*/ 221 h 553"/>
              <a:gd name="T26" fmla="*/ 102 w 1141"/>
              <a:gd name="T27" fmla="*/ 221 h 553"/>
              <a:gd name="T28" fmla="*/ 102 w 1141"/>
              <a:gd name="T29" fmla="*/ 276 h 553"/>
              <a:gd name="T30" fmla="*/ 159 w 1141"/>
              <a:gd name="T31" fmla="*/ 276 h 553"/>
              <a:gd name="T32" fmla="*/ 159 w 1141"/>
              <a:gd name="T33" fmla="*/ 332 h 553"/>
              <a:gd name="T34" fmla="*/ 293 w 1141"/>
              <a:gd name="T35" fmla="*/ 332 h 553"/>
              <a:gd name="T36" fmla="*/ 293 w 1141"/>
              <a:gd name="T37" fmla="*/ 387 h 553"/>
              <a:gd name="T38" fmla="*/ 364 w 1141"/>
              <a:gd name="T39" fmla="*/ 387 h 553"/>
              <a:gd name="T40" fmla="*/ 364 w 1141"/>
              <a:gd name="T41" fmla="*/ 442 h 553"/>
              <a:gd name="T42" fmla="*/ 409 w 1141"/>
              <a:gd name="T43" fmla="*/ 442 h 553"/>
              <a:gd name="T44" fmla="*/ 409 w 1141"/>
              <a:gd name="T45" fmla="*/ 498 h 553"/>
              <a:gd name="T46" fmla="*/ 668 w 1141"/>
              <a:gd name="T47" fmla="*/ 498 h 553"/>
              <a:gd name="T48" fmla="*/ 668 w 1141"/>
              <a:gd name="T49" fmla="*/ 553 h 553"/>
              <a:gd name="T50" fmla="*/ 1070 w 1141"/>
              <a:gd name="T51" fmla="*/ 553 h 553"/>
              <a:gd name="T52" fmla="*/ 1070 w 1141"/>
              <a:gd name="T53" fmla="*/ 553 h 553"/>
              <a:gd name="T54" fmla="*/ 1141 w 1141"/>
              <a:gd name="T55" fmla="*/ 553 h 553"/>
              <a:gd name="T56" fmla="*/ 1141 w 1141"/>
              <a:gd name="T57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41" h="55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" y="0"/>
                </a:lnTo>
                <a:lnTo>
                  <a:pt x="84" y="55"/>
                </a:lnTo>
                <a:lnTo>
                  <a:pt x="85" y="55"/>
                </a:lnTo>
                <a:lnTo>
                  <a:pt x="85" y="110"/>
                </a:lnTo>
                <a:lnTo>
                  <a:pt x="96" y="110"/>
                </a:lnTo>
                <a:lnTo>
                  <a:pt x="96" y="166"/>
                </a:lnTo>
                <a:lnTo>
                  <a:pt x="100" y="166"/>
                </a:lnTo>
                <a:lnTo>
                  <a:pt x="100" y="221"/>
                </a:lnTo>
                <a:lnTo>
                  <a:pt x="102" y="221"/>
                </a:lnTo>
                <a:lnTo>
                  <a:pt x="102" y="276"/>
                </a:lnTo>
                <a:lnTo>
                  <a:pt x="159" y="276"/>
                </a:lnTo>
                <a:lnTo>
                  <a:pt x="159" y="332"/>
                </a:lnTo>
                <a:lnTo>
                  <a:pt x="293" y="332"/>
                </a:lnTo>
                <a:lnTo>
                  <a:pt x="293" y="387"/>
                </a:lnTo>
                <a:lnTo>
                  <a:pt x="364" y="387"/>
                </a:lnTo>
                <a:lnTo>
                  <a:pt x="364" y="442"/>
                </a:lnTo>
                <a:lnTo>
                  <a:pt x="409" y="442"/>
                </a:lnTo>
                <a:lnTo>
                  <a:pt x="409" y="498"/>
                </a:lnTo>
                <a:lnTo>
                  <a:pt x="668" y="498"/>
                </a:lnTo>
                <a:lnTo>
                  <a:pt x="668" y="553"/>
                </a:lnTo>
                <a:lnTo>
                  <a:pt x="1070" y="553"/>
                </a:lnTo>
                <a:lnTo>
                  <a:pt x="1070" y="553"/>
                </a:lnTo>
                <a:lnTo>
                  <a:pt x="1141" y="553"/>
                </a:lnTo>
                <a:lnTo>
                  <a:pt x="1141" y="553"/>
                </a:lnTo>
              </a:path>
            </a:pathLst>
          </a:custGeom>
          <a:noFill/>
          <a:ln w="1587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702177" y="3143686"/>
            <a:ext cx="0" cy="21844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4654552" y="5245536"/>
            <a:ext cx="476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rot="16200000">
            <a:off x="4408490" y="5102661"/>
            <a:ext cx="3317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4654552" y="4739123"/>
            <a:ext cx="476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 rot="16200000">
            <a:off x="4408490" y="4596248"/>
            <a:ext cx="3317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4654552" y="4234298"/>
            <a:ext cx="476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 rot="16200000">
            <a:off x="4408490" y="4093011"/>
            <a:ext cx="3317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4654552" y="3731061"/>
            <a:ext cx="476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 rot="16200000">
            <a:off x="4408490" y="3589773"/>
            <a:ext cx="3317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0.75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4654552" y="3226236"/>
            <a:ext cx="476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 rot="16200000">
            <a:off x="4408490" y="3081773"/>
            <a:ext cx="3317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 rot="16200000">
            <a:off x="3911798" y="4091473"/>
            <a:ext cx="94416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PFS Probability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702177" y="5328086"/>
            <a:ext cx="4281488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784727" y="5328086"/>
            <a:ext cx="0" cy="508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4751390" y="5404286"/>
            <a:ext cx="1397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5443540" y="5328086"/>
            <a:ext cx="0" cy="508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" name="Rectangle 32"/>
          <p:cNvSpPr>
            <a:spLocks noChangeArrowheads="1"/>
          </p:cNvSpPr>
          <p:nvPr/>
        </p:nvSpPr>
        <p:spPr bwMode="auto">
          <a:xfrm>
            <a:off x="5373690" y="5404286"/>
            <a:ext cx="2159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Line 33"/>
          <p:cNvSpPr>
            <a:spLocks noChangeShapeType="1"/>
          </p:cNvSpPr>
          <p:nvPr/>
        </p:nvSpPr>
        <p:spPr bwMode="auto">
          <a:xfrm>
            <a:off x="6103940" y="5328086"/>
            <a:ext cx="0" cy="508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1" name="Rectangle 34"/>
          <p:cNvSpPr>
            <a:spLocks noChangeArrowheads="1"/>
          </p:cNvSpPr>
          <p:nvPr/>
        </p:nvSpPr>
        <p:spPr bwMode="auto">
          <a:xfrm>
            <a:off x="6034090" y="5404286"/>
            <a:ext cx="2159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Line 35"/>
          <p:cNvSpPr>
            <a:spLocks noChangeShapeType="1"/>
          </p:cNvSpPr>
          <p:nvPr/>
        </p:nvSpPr>
        <p:spPr bwMode="auto">
          <a:xfrm>
            <a:off x="6765927" y="5328086"/>
            <a:ext cx="0" cy="508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Rectangle 36"/>
          <p:cNvSpPr>
            <a:spLocks noChangeArrowheads="1"/>
          </p:cNvSpPr>
          <p:nvPr/>
        </p:nvSpPr>
        <p:spPr bwMode="auto">
          <a:xfrm>
            <a:off x="6696077" y="5404286"/>
            <a:ext cx="2159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Line 37"/>
          <p:cNvSpPr>
            <a:spLocks noChangeShapeType="1"/>
          </p:cNvSpPr>
          <p:nvPr/>
        </p:nvSpPr>
        <p:spPr bwMode="auto">
          <a:xfrm>
            <a:off x="7426327" y="5328086"/>
            <a:ext cx="0" cy="508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Rectangle 38"/>
          <p:cNvSpPr>
            <a:spLocks noChangeArrowheads="1"/>
          </p:cNvSpPr>
          <p:nvPr/>
        </p:nvSpPr>
        <p:spPr bwMode="auto">
          <a:xfrm>
            <a:off x="7356477" y="5404286"/>
            <a:ext cx="2159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Line 39"/>
          <p:cNvSpPr>
            <a:spLocks noChangeShapeType="1"/>
          </p:cNvSpPr>
          <p:nvPr/>
        </p:nvSpPr>
        <p:spPr bwMode="auto">
          <a:xfrm>
            <a:off x="8088315" y="5328086"/>
            <a:ext cx="0" cy="508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Rectangle 40"/>
          <p:cNvSpPr>
            <a:spLocks noChangeArrowheads="1"/>
          </p:cNvSpPr>
          <p:nvPr/>
        </p:nvSpPr>
        <p:spPr bwMode="auto">
          <a:xfrm>
            <a:off x="8018465" y="5404286"/>
            <a:ext cx="2159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Line 41"/>
          <p:cNvSpPr>
            <a:spLocks noChangeShapeType="1"/>
          </p:cNvSpPr>
          <p:nvPr/>
        </p:nvSpPr>
        <p:spPr bwMode="auto">
          <a:xfrm>
            <a:off x="8748715" y="5328086"/>
            <a:ext cx="0" cy="5080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Rectangle 42"/>
          <p:cNvSpPr>
            <a:spLocks noChangeArrowheads="1"/>
          </p:cNvSpPr>
          <p:nvPr/>
        </p:nvSpPr>
        <p:spPr bwMode="auto">
          <a:xfrm>
            <a:off x="8678865" y="5404286"/>
            <a:ext cx="2159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0" name="Rectangle 43"/>
          <p:cNvSpPr>
            <a:spLocks noChangeArrowheads="1"/>
          </p:cNvSpPr>
          <p:nvPr/>
        </p:nvSpPr>
        <p:spPr bwMode="auto">
          <a:xfrm>
            <a:off x="6637340" y="5609073"/>
            <a:ext cx="4568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Months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Rectangle 44"/>
          <p:cNvSpPr>
            <a:spLocks noChangeArrowheads="1"/>
          </p:cNvSpPr>
          <p:nvPr/>
        </p:nvSpPr>
        <p:spPr bwMode="auto">
          <a:xfrm>
            <a:off x="4748215" y="5901173"/>
            <a:ext cx="4192588" cy="4143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Line 45"/>
          <p:cNvSpPr>
            <a:spLocks noChangeShapeType="1"/>
          </p:cNvSpPr>
          <p:nvPr/>
        </p:nvSpPr>
        <p:spPr bwMode="auto">
          <a:xfrm>
            <a:off x="4803777" y="6020236"/>
            <a:ext cx="365125" cy="0"/>
          </a:xfrm>
          <a:prstGeom prst="line">
            <a:avLst/>
          </a:prstGeom>
          <a:noFill/>
          <a:ln w="190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Line 46"/>
          <p:cNvSpPr>
            <a:spLocks noChangeShapeType="1"/>
          </p:cNvSpPr>
          <p:nvPr/>
        </p:nvSpPr>
        <p:spPr bwMode="auto">
          <a:xfrm>
            <a:off x="6921502" y="6020236"/>
            <a:ext cx="368300" cy="0"/>
          </a:xfrm>
          <a:prstGeom prst="line">
            <a:avLst/>
          </a:prstGeom>
          <a:noFill/>
          <a:ln w="190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Line 47"/>
          <p:cNvSpPr>
            <a:spLocks noChangeShapeType="1"/>
          </p:cNvSpPr>
          <p:nvPr/>
        </p:nvSpPr>
        <p:spPr bwMode="auto">
          <a:xfrm>
            <a:off x="4803777" y="6196448"/>
            <a:ext cx="365125" cy="0"/>
          </a:xfrm>
          <a:prstGeom prst="line">
            <a:avLst/>
          </a:prstGeom>
          <a:noFill/>
          <a:ln w="19050" cap="flat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Rectangle 48"/>
          <p:cNvSpPr>
            <a:spLocks noChangeArrowheads="1"/>
          </p:cNvSpPr>
          <p:nvPr/>
        </p:nvSpPr>
        <p:spPr bwMode="auto">
          <a:xfrm>
            <a:off x="5230815" y="5951973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High Orientation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49"/>
          <p:cNvSpPr>
            <a:spLocks noChangeArrowheads="1"/>
          </p:cNvSpPr>
          <p:nvPr/>
        </p:nvSpPr>
        <p:spPr bwMode="auto">
          <a:xfrm>
            <a:off x="7350127" y="5951973"/>
            <a:ext cx="15308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Low Orientation/Low Laws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7" name="Rectangle 50"/>
          <p:cNvSpPr>
            <a:spLocks noChangeArrowheads="1"/>
          </p:cNvSpPr>
          <p:nvPr/>
        </p:nvSpPr>
        <p:spPr bwMode="auto">
          <a:xfrm>
            <a:off x="5230815" y="6129773"/>
            <a:ext cx="15244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Low Orientation/High Laws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8" name="Rectangle 51"/>
          <p:cNvSpPr>
            <a:spLocks noChangeArrowheads="1"/>
          </p:cNvSpPr>
          <p:nvPr/>
        </p:nvSpPr>
        <p:spPr bwMode="auto">
          <a:xfrm>
            <a:off x="7764465" y="3250048"/>
            <a:ext cx="124874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Log-rank P &lt; 0.001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40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" y="1752600"/>
            <a:ext cx="4208555" cy="22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9" name="TextBox 12308"/>
          <p:cNvSpPr txBox="1"/>
          <p:nvPr/>
        </p:nvSpPr>
        <p:spPr>
          <a:xfrm>
            <a:off x="4724400" y="4872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Orientation 	</a:t>
            </a:r>
            <a:r>
              <a:rPr lang="en-US" sz="1200" b="0" dirty="0" err="1" smtClean="0">
                <a:solidFill>
                  <a:srgbClr val="FF0000"/>
                </a:solidFill>
                <a:latin typeface="+mn-lt"/>
              </a:rPr>
              <a:t>mHR</a:t>
            </a:r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 = 0.33 (0.15 – 0.70)</a:t>
            </a:r>
          </a:p>
          <a:p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Laws 	</a:t>
            </a:r>
            <a:r>
              <a:rPr lang="en-US" sz="1200" b="0" dirty="0" err="1" smtClean="0">
                <a:solidFill>
                  <a:srgbClr val="FF0000"/>
                </a:solidFill>
                <a:latin typeface="+mn-lt"/>
              </a:rPr>
              <a:t>mHR</a:t>
            </a:r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 = 4.44 (0.81 – 2.25)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0" y="6304074"/>
            <a:ext cx="2476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smtClean="0">
                <a:latin typeface="+mn-lt"/>
              </a:rPr>
              <a:t>Schabath et al. (2018) In preparation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8835" y="2305394"/>
            <a:ext cx="7620000" cy="1938992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n-lt"/>
              </a:rPr>
              <a:t>As these were </a:t>
            </a:r>
            <a:r>
              <a:rPr lang="en-US" sz="4000" u="sng" dirty="0" smtClean="0">
                <a:solidFill>
                  <a:schemeClr val="bg1"/>
                </a:solidFill>
                <a:latin typeface="+mn-lt"/>
              </a:rPr>
              <a:t>all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stages of lung cancers, stage was very predictive in the multivariable model</a:t>
            </a:r>
          </a:p>
        </p:txBody>
      </p:sp>
    </p:spTree>
    <p:extLst>
      <p:ext uri="{BB962C8B-B14F-4D97-AF65-F5344CB8AC3E}">
        <p14:creationId xmlns:p14="http://schemas.microsoft.com/office/powerpoint/2010/main" val="1096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 animBg="1"/>
      <p:bldP spid="12288" grpId="0"/>
      <p:bldP spid="12289" grpId="0" animBg="1"/>
      <p:bldP spid="12291" grpId="0"/>
      <p:bldP spid="12292" grpId="0" animBg="1"/>
      <p:bldP spid="12293" grpId="0"/>
      <p:bldP spid="12294" grpId="0" animBg="1"/>
      <p:bldP spid="12295" grpId="0"/>
      <p:bldP spid="12296" grpId="0" animBg="1"/>
      <p:bldP spid="12297" grpId="0"/>
      <p:bldP spid="12298" grpId="0" animBg="1"/>
      <p:bldP spid="12299" grpId="0"/>
      <p:bldP spid="12300" grpId="0"/>
      <p:bldP spid="12301" grpId="0" animBg="1"/>
      <p:bldP spid="12302" grpId="0" animBg="1"/>
      <p:bldP spid="12303" grpId="0" animBg="1"/>
      <p:bldP spid="12304" grpId="0" animBg="1"/>
      <p:bldP spid="12305" grpId="0"/>
      <p:bldP spid="12306" grpId="0"/>
      <p:bldP spid="12307" grpId="0"/>
      <p:bldP spid="12308" grpId="0"/>
      <p:bldP spid="12309" grpId="0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Early </a:t>
            </a:r>
            <a:r>
              <a:rPr lang="en-US" sz="3600" dirty="0"/>
              <a:t>S</a:t>
            </a:r>
            <a:r>
              <a:rPr lang="en-US" sz="3600" dirty="0" smtClean="0"/>
              <a:t>tage </a:t>
            </a:r>
            <a:r>
              <a:rPr lang="en-US" sz="3600" dirty="0"/>
              <a:t>Lung Cancers in the NLST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295399"/>
          </a:xfrm>
        </p:spPr>
        <p:txBody>
          <a:bodyPr/>
          <a:lstStyle/>
          <a:p>
            <a:r>
              <a:rPr lang="en-US" sz="2400" dirty="0" smtClean="0"/>
              <a:t>26 significant features narrowed down to a model of 5 features </a:t>
            </a:r>
          </a:p>
          <a:p>
            <a:r>
              <a:rPr lang="en-US" sz="2400" dirty="0" smtClean="0"/>
              <a:t>CART generated three patient groups from 3 of the 5 features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" y="1676400"/>
            <a:ext cx="4067672" cy="274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957046" y="2756309"/>
            <a:ext cx="5114925" cy="3743325"/>
            <a:chOff x="3962400" y="2743200"/>
            <a:chExt cx="5114925" cy="3743325"/>
          </a:xfrm>
        </p:grpSpPr>
        <p:sp>
          <p:nvSpPr>
            <p:cNvPr id="55" name="TextBox 54"/>
            <p:cNvSpPr txBox="1"/>
            <p:nvPr/>
          </p:nvSpPr>
          <p:spPr>
            <a:xfrm>
              <a:off x="4724400" y="4614862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fr-FR" sz="1200" b="0" dirty="0" smtClean="0">
                  <a:solidFill>
                    <a:srgbClr val="FF0000"/>
                  </a:solidFill>
                  <a:latin typeface="+mn-lt"/>
                </a:rPr>
                <a:t>RGRD </a:t>
              </a:r>
              <a:r>
                <a:rPr lang="fr-FR" sz="1200" b="0" dirty="0">
                  <a:solidFill>
                    <a:srgbClr val="FF0000"/>
                  </a:solidFill>
                  <a:latin typeface="+mn-lt"/>
                </a:rPr>
                <a:t>	</a:t>
              </a:r>
              <a:r>
                <a:rPr lang="fr-FR" sz="1200" b="0" dirty="0" err="1">
                  <a:solidFill>
                    <a:srgbClr val="FF0000"/>
                  </a:solidFill>
                  <a:latin typeface="+mn-lt"/>
                </a:rPr>
                <a:t>mHR</a:t>
              </a:r>
              <a:r>
                <a:rPr lang="fr-FR" sz="1200" b="0" dirty="0">
                  <a:solidFill>
                    <a:srgbClr val="FF0000"/>
                  </a:solidFill>
                  <a:latin typeface="+mn-lt"/>
                </a:rPr>
                <a:t> = </a:t>
              </a:r>
              <a:r>
                <a:rPr lang="fr-FR" sz="1200" b="0" dirty="0" smtClean="0">
                  <a:solidFill>
                    <a:srgbClr val="FF0000"/>
                  </a:solidFill>
                  <a:latin typeface="+mn-lt"/>
                </a:rPr>
                <a:t>8.53 (1.64 </a:t>
              </a:r>
              <a:r>
                <a:rPr lang="fr-FR" sz="1200" b="0" dirty="0">
                  <a:solidFill>
                    <a:srgbClr val="FF0000"/>
                  </a:solidFill>
                  <a:latin typeface="+mn-lt"/>
                </a:rPr>
                <a:t>– </a:t>
              </a:r>
              <a:r>
                <a:rPr lang="fr-FR" sz="1200" b="0" dirty="0" smtClean="0">
                  <a:solidFill>
                    <a:srgbClr val="FF0000"/>
                  </a:solidFill>
                  <a:latin typeface="+mn-lt"/>
                </a:rPr>
                <a:t>44.3)</a:t>
              </a:r>
              <a:endParaRPr lang="fr-FR" sz="1200" b="0" dirty="0">
                <a:solidFill>
                  <a:srgbClr val="FF0000"/>
                </a:solidFill>
                <a:latin typeface="+mn-lt"/>
              </a:endParaRPr>
            </a:p>
            <a:p>
              <a:pPr>
                <a:tabLst>
                  <a:tab pos="914400" algn="l"/>
                </a:tabLst>
              </a:pPr>
              <a:r>
                <a:rPr lang="en-US" sz="1200" b="0" dirty="0" smtClean="0">
                  <a:solidFill>
                    <a:srgbClr val="FF0000"/>
                  </a:solidFill>
                  <a:latin typeface="+mn-lt"/>
                </a:rPr>
                <a:t>Orientation 	</a:t>
              </a:r>
              <a:r>
                <a:rPr lang="en-US" sz="1200" b="0" dirty="0" err="1" smtClean="0">
                  <a:solidFill>
                    <a:srgbClr val="FF0000"/>
                  </a:solidFill>
                  <a:latin typeface="+mn-lt"/>
                </a:rPr>
                <a:t>mHR</a:t>
              </a:r>
              <a:r>
                <a:rPr lang="en-US" sz="1200" b="0" dirty="0" smtClean="0">
                  <a:solidFill>
                    <a:srgbClr val="FF0000"/>
                  </a:solidFill>
                  <a:latin typeface="+mn-lt"/>
                </a:rPr>
                <a:t> = 0.20 (0.07 – 0.57)</a:t>
              </a:r>
            </a:p>
            <a:p>
              <a:r>
                <a:rPr lang="en-US" sz="1200" b="0" dirty="0" smtClean="0">
                  <a:solidFill>
                    <a:srgbClr val="FF0000"/>
                  </a:solidFill>
                  <a:latin typeface="+mn-lt"/>
                </a:rPr>
                <a:t>Laws 	</a:t>
              </a:r>
              <a:r>
                <a:rPr lang="en-US" sz="1200" b="0" dirty="0" err="1" smtClean="0">
                  <a:solidFill>
                    <a:srgbClr val="FF0000"/>
                  </a:solidFill>
                  <a:latin typeface="+mn-lt"/>
                </a:rPr>
                <a:t>mHR</a:t>
              </a:r>
              <a:r>
                <a:rPr lang="en-US" sz="1200" b="0" dirty="0" smtClean="0">
                  <a:solidFill>
                    <a:srgbClr val="FF0000"/>
                  </a:solidFill>
                  <a:latin typeface="+mn-lt"/>
                </a:rPr>
                <a:t> = 4.01 (1.44 – 11.4)</a:t>
              </a:r>
            </a:p>
          </p:txBody>
        </p:sp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62400" y="2743200"/>
              <a:ext cx="5114925" cy="374332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00500" y="2768600"/>
              <a:ext cx="5038725" cy="3667125"/>
            </a:xfrm>
            <a:prstGeom prst="rect">
              <a:avLst/>
            </a:prstGeom>
            <a:solidFill>
              <a:srgbClr val="EA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00500" y="2768600"/>
              <a:ext cx="5038725" cy="3667125"/>
            </a:xfrm>
            <a:prstGeom prst="rect">
              <a:avLst/>
            </a:prstGeom>
            <a:solidFill>
              <a:srgbClr val="EAF2F3"/>
            </a:solidFill>
            <a:ln w="0">
              <a:solidFill>
                <a:srgbClr val="EAF2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749800" y="3086100"/>
              <a:ext cx="4162425" cy="21955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749800" y="4672013"/>
              <a:ext cx="4149725" cy="0"/>
            </a:xfrm>
            <a:prstGeom prst="line">
              <a:avLst/>
            </a:prstGeom>
            <a:noFill/>
            <a:ln w="1270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749800" y="4176713"/>
              <a:ext cx="4149725" cy="0"/>
            </a:xfrm>
            <a:prstGeom prst="line">
              <a:avLst/>
            </a:prstGeom>
            <a:noFill/>
            <a:ln w="1270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749800" y="3670300"/>
              <a:ext cx="4149725" cy="0"/>
            </a:xfrm>
            <a:prstGeom prst="line">
              <a:avLst/>
            </a:prstGeom>
            <a:noFill/>
            <a:ln w="1270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749800" y="3162300"/>
              <a:ext cx="4149725" cy="0"/>
            </a:xfrm>
            <a:prstGeom prst="line">
              <a:avLst/>
            </a:prstGeom>
            <a:noFill/>
            <a:ln w="1270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826000" y="3162300"/>
              <a:ext cx="3997325" cy="457200"/>
            </a:xfrm>
            <a:custGeom>
              <a:avLst/>
              <a:gdLst>
                <a:gd name="T0" fmla="*/ 0 w 315"/>
                <a:gd name="T1" fmla="*/ 0 h 36"/>
                <a:gd name="T2" fmla="*/ 0 w 315"/>
                <a:gd name="T3" fmla="*/ 0 h 36"/>
                <a:gd name="T4" fmla="*/ 0 w 315"/>
                <a:gd name="T5" fmla="*/ 0 h 36"/>
                <a:gd name="T6" fmla="*/ 2 w 315"/>
                <a:gd name="T7" fmla="*/ 0 h 36"/>
                <a:gd name="T8" fmla="*/ 55 w 315"/>
                <a:gd name="T9" fmla="*/ 3 h 36"/>
                <a:gd name="T10" fmla="*/ 67 w 315"/>
                <a:gd name="T11" fmla="*/ 6 h 36"/>
                <a:gd name="T12" fmla="*/ 68 w 315"/>
                <a:gd name="T13" fmla="*/ 8 h 36"/>
                <a:gd name="T14" fmla="*/ 81 w 315"/>
                <a:gd name="T15" fmla="*/ 11 h 36"/>
                <a:gd name="T16" fmla="*/ 132 w 315"/>
                <a:gd name="T17" fmla="*/ 14 h 36"/>
                <a:gd name="T18" fmla="*/ 143 w 315"/>
                <a:gd name="T19" fmla="*/ 17 h 36"/>
                <a:gd name="T20" fmla="*/ 154 w 315"/>
                <a:gd name="T21" fmla="*/ 20 h 36"/>
                <a:gd name="T22" fmla="*/ 171 w 315"/>
                <a:gd name="T23" fmla="*/ 20 h 36"/>
                <a:gd name="T24" fmla="*/ 174 w 315"/>
                <a:gd name="T25" fmla="*/ 23 h 36"/>
                <a:gd name="T26" fmla="*/ 177 w 315"/>
                <a:gd name="T27" fmla="*/ 23 h 36"/>
                <a:gd name="T28" fmla="*/ 181 w 315"/>
                <a:gd name="T29" fmla="*/ 23 h 36"/>
                <a:gd name="T30" fmla="*/ 182 w 315"/>
                <a:gd name="T31" fmla="*/ 23 h 36"/>
                <a:gd name="T32" fmla="*/ 184 w 315"/>
                <a:gd name="T33" fmla="*/ 23 h 36"/>
                <a:gd name="T34" fmla="*/ 185 w 315"/>
                <a:gd name="T35" fmla="*/ 23 h 36"/>
                <a:gd name="T36" fmla="*/ 193 w 315"/>
                <a:gd name="T37" fmla="*/ 23 h 36"/>
                <a:gd name="T38" fmla="*/ 194 w 315"/>
                <a:gd name="T39" fmla="*/ 23 h 36"/>
                <a:gd name="T40" fmla="*/ 195 w 315"/>
                <a:gd name="T41" fmla="*/ 23 h 36"/>
                <a:gd name="T42" fmla="*/ 198 w 315"/>
                <a:gd name="T43" fmla="*/ 23 h 36"/>
                <a:gd name="T44" fmla="*/ 207 w 315"/>
                <a:gd name="T45" fmla="*/ 23 h 36"/>
                <a:gd name="T46" fmla="*/ 208 w 315"/>
                <a:gd name="T47" fmla="*/ 23 h 36"/>
                <a:gd name="T48" fmla="*/ 214 w 315"/>
                <a:gd name="T49" fmla="*/ 23 h 36"/>
                <a:gd name="T50" fmla="*/ 218 w 315"/>
                <a:gd name="T51" fmla="*/ 23 h 36"/>
                <a:gd name="T52" fmla="*/ 220 w 315"/>
                <a:gd name="T53" fmla="*/ 23 h 36"/>
                <a:gd name="T54" fmla="*/ 221 w 315"/>
                <a:gd name="T55" fmla="*/ 23 h 36"/>
                <a:gd name="T56" fmla="*/ 222 w 315"/>
                <a:gd name="T57" fmla="*/ 23 h 36"/>
                <a:gd name="T58" fmla="*/ 223 w 315"/>
                <a:gd name="T59" fmla="*/ 23 h 36"/>
                <a:gd name="T60" fmla="*/ 223 w 315"/>
                <a:gd name="T61" fmla="*/ 23 h 36"/>
                <a:gd name="T62" fmla="*/ 223 w 315"/>
                <a:gd name="T63" fmla="*/ 23 h 36"/>
                <a:gd name="T64" fmla="*/ 225 w 315"/>
                <a:gd name="T65" fmla="*/ 23 h 36"/>
                <a:gd name="T66" fmla="*/ 227 w 315"/>
                <a:gd name="T67" fmla="*/ 23 h 36"/>
                <a:gd name="T68" fmla="*/ 229 w 315"/>
                <a:gd name="T69" fmla="*/ 23 h 36"/>
                <a:gd name="T70" fmla="*/ 233 w 315"/>
                <a:gd name="T71" fmla="*/ 23 h 36"/>
                <a:gd name="T72" fmla="*/ 233 w 315"/>
                <a:gd name="T73" fmla="*/ 23 h 36"/>
                <a:gd name="T74" fmla="*/ 241 w 315"/>
                <a:gd name="T75" fmla="*/ 23 h 36"/>
                <a:gd name="T76" fmla="*/ 241 w 315"/>
                <a:gd name="T77" fmla="*/ 23 h 36"/>
                <a:gd name="T78" fmla="*/ 243 w 315"/>
                <a:gd name="T79" fmla="*/ 23 h 36"/>
                <a:gd name="T80" fmla="*/ 244 w 315"/>
                <a:gd name="T81" fmla="*/ 23 h 36"/>
                <a:gd name="T82" fmla="*/ 248 w 315"/>
                <a:gd name="T83" fmla="*/ 23 h 36"/>
                <a:gd name="T84" fmla="*/ 257 w 315"/>
                <a:gd name="T85" fmla="*/ 23 h 36"/>
                <a:gd name="T86" fmla="*/ 264 w 315"/>
                <a:gd name="T87" fmla="*/ 23 h 36"/>
                <a:gd name="T88" fmla="*/ 264 w 315"/>
                <a:gd name="T89" fmla="*/ 23 h 36"/>
                <a:gd name="T90" fmla="*/ 265 w 315"/>
                <a:gd name="T91" fmla="*/ 23 h 36"/>
                <a:gd name="T92" fmla="*/ 276 w 315"/>
                <a:gd name="T93" fmla="*/ 23 h 36"/>
                <a:gd name="T94" fmla="*/ 277 w 315"/>
                <a:gd name="T95" fmla="*/ 23 h 36"/>
                <a:gd name="T96" fmla="*/ 277 w 315"/>
                <a:gd name="T97" fmla="*/ 23 h 36"/>
                <a:gd name="T98" fmla="*/ 283 w 315"/>
                <a:gd name="T99" fmla="*/ 23 h 36"/>
                <a:gd name="T100" fmla="*/ 283 w 315"/>
                <a:gd name="T101" fmla="*/ 23 h 36"/>
                <a:gd name="T102" fmla="*/ 284 w 315"/>
                <a:gd name="T103" fmla="*/ 36 h 36"/>
                <a:gd name="T104" fmla="*/ 286 w 315"/>
                <a:gd name="T105" fmla="*/ 36 h 36"/>
                <a:gd name="T106" fmla="*/ 289 w 315"/>
                <a:gd name="T107" fmla="*/ 36 h 36"/>
                <a:gd name="T108" fmla="*/ 292 w 315"/>
                <a:gd name="T109" fmla="*/ 36 h 36"/>
                <a:gd name="T110" fmla="*/ 293 w 315"/>
                <a:gd name="T111" fmla="*/ 36 h 36"/>
                <a:gd name="T112" fmla="*/ 294 w 315"/>
                <a:gd name="T113" fmla="*/ 36 h 36"/>
                <a:gd name="T114" fmla="*/ 297 w 315"/>
                <a:gd name="T115" fmla="*/ 36 h 36"/>
                <a:gd name="T116" fmla="*/ 301 w 315"/>
                <a:gd name="T117" fmla="*/ 36 h 36"/>
                <a:gd name="T118" fmla="*/ 315 w 31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5" h="3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5" y="3"/>
                  </a:lnTo>
                  <a:lnTo>
                    <a:pt x="5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8" y="11"/>
                  </a:lnTo>
                  <a:lnTo>
                    <a:pt x="81" y="11"/>
                  </a:lnTo>
                  <a:lnTo>
                    <a:pt x="81" y="14"/>
                  </a:lnTo>
                  <a:lnTo>
                    <a:pt x="132" y="14"/>
                  </a:lnTo>
                  <a:lnTo>
                    <a:pt x="132" y="17"/>
                  </a:lnTo>
                  <a:lnTo>
                    <a:pt x="143" y="17"/>
                  </a:lnTo>
                  <a:lnTo>
                    <a:pt x="143" y="20"/>
                  </a:lnTo>
                  <a:lnTo>
                    <a:pt x="154" y="20"/>
                  </a:lnTo>
                  <a:lnTo>
                    <a:pt x="154" y="20"/>
                  </a:lnTo>
                  <a:lnTo>
                    <a:pt x="171" y="20"/>
                  </a:lnTo>
                  <a:lnTo>
                    <a:pt x="171" y="23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81" y="23"/>
                  </a:lnTo>
                  <a:lnTo>
                    <a:pt x="181" y="23"/>
                  </a:lnTo>
                  <a:lnTo>
                    <a:pt x="182" y="23"/>
                  </a:lnTo>
                  <a:lnTo>
                    <a:pt x="182" y="23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5" y="23"/>
                  </a:lnTo>
                  <a:lnTo>
                    <a:pt x="185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5" y="23"/>
                  </a:lnTo>
                  <a:lnTo>
                    <a:pt x="195" y="23"/>
                  </a:lnTo>
                  <a:lnTo>
                    <a:pt x="198" y="23"/>
                  </a:lnTo>
                  <a:lnTo>
                    <a:pt x="198" y="23"/>
                  </a:lnTo>
                  <a:lnTo>
                    <a:pt x="207" y="23"/>
                  </a:lnTo>
                  <a:lnTo>
                    <a:pt x="207" y="23"/>
                  </a:lnTo>
                  <a:lnTo>
                    <a:pt x="208" y="23"/>
                  </a:lnTo>
                  <a:lnTo>
                    <a:pt x="208" y="23"/>
                  </a:lnTo>
                  <a:lnTo>
                    <a:pt x="214" y="23"/>
                  </a:lnTo>
                  <a:lnTo>
                    <a:pt x="214" y="23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20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5" y="23"/>
                  </a:lnTo>
                  <a:lnTo>
                    <a:pt x="225" y="23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9" y="23"/>
                  </a:lnTo>
                  <a:lnTo>
                    <a:pt x="229" y="23"/>
                  </a:lnTo>
                  <a:lnTo>
                    <a:pt x="233" y="23"/>
                  </a:lnTo>
                  <a:lnTo>
                    <a:pt x="233" y="23"/>
                  </a:lnTo>
                  <a:lnTo>
                    <a:pt x="233" y="23"/>
                  </a:lnTo>
                  <a:lnTo>
                    <a:pt x="233" y="23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43" y="23"/>
                  </a:lnTo>
                  <a:lnTo>
                    <a:pt x="243" y="23"/>
                  </a:lnTo>
                  <a:lnTo>
                    <a:pt x="244" y="23"/>
                  </a:lnTo>
                  <a:lnTo>
                    <a:pt x="244" y="23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57" y="23"/>
                  </a:lnTo>
                  <a:lnTo>
                    <a:pt x="257" y="23"/>
                  </a:lnTo>
                  <a:lnTo>
                    <a:pt x="264" y="23"/>
                  </a:lnTo>
                  <a:lnTo>
                    <a:pt x="264" y="23"/>
                  </a:lnTo>
                  <a:lnTo>
                    <a:pt x="264" y="23"/>
                  </a:lnTo>
                  <a:lnTo>
                    <a:pt x="264" y="23"/>
                  </a:lnTo>
                  <a:lnTo>
                    <a:pt x="265" y="23"/>
                  </a:lnTo>
                  <a:lnTo>
                    <a:pt x="265" y="23"/>
                  </a:lnTo>
                  <a:lnTo>
                    <a:pt x="276" y="23"/>
                  </a:lnTo>
                  <a:lnTo>
                    <a:pt x="276" y="23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36"/>
                  </a:lnTo>
                  <a:lnTo>
                    <a:pt x="284" y="36"/>
                  </a:lnTo>
                  <a:lnTo>
                    <a:pt x="284" y="36"/>
                  </a:lnTo>
                  <a:lnTo>
                    <a:pt x="286" y="36"/>
                  </a:lnTo>
                  <a:lnTo>
                    <a:pt x="286" y="3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94" y="36"/>
                  </a:lnTo>
                  <a:lnTo>
                    <a:pt x="294" y="36"/>
                  </a:lnTo>
                  <a:lnTo>
                    <a:pt x="297" y="36"/>
                  </a:lnTo>
                  <a:lnTo>
                    <a:pt x="297" y="36"/>
                  </a:lnTo>
                  <a:lnTo>
                    <a:pt x="301" y="36"/>
                  </a:lnTo>
                  <a:lnTo>
                    <a:pt x="301" y="36"/>
                  </a:lnTo>
                  <a:lnTo>
                    <a:pt x="315" y="36"/>
                  </a:lnTo>
                  <a:lnTo>
                    <a:pt x="315" y="36"/>
                  </a:lnTo>
                </a:path>
              </a:pathLst>
            </a:custGeom>
            <a:noFill/>
            <a:ln w="158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826000" y="3162300"/>
              <a:ext cx="3908425" cy="620713"/>
            </a:xfrm>
            <a:custGeom>
              <a:avLst/>
              <a:gdLst>
                <a:gd name="T0" fmla="*/ 0 w 308"/>
                <a:gd name="T1" fmla="*/ 0 h 49"/>
                <a:gd name="T2" fmla="*/ 0 w 308"/>
                <a:gd name="T3" fmla="*/ 0 h 49"/>
                <a:gd name="T4" fmla="*/ 13 w 308"/>
                <a:gd name="T5" fmla="*/ 2 h 49"/>
                <a:gd name="T6" fmla="*/ 19 w 308"/>
                <a:gd name="T7" fmla="*/ 4 h 49"/>
                <a:gd name="T8" fmla="*/ 30 w 308"/>
                <a:gd name="T9" fmla="*/ 9 h 49"/>
                <a:gd name="T10" fmla="*/ 43 w 308"/>
                <a:gd name="T11" fmla="*/ 11 h 49"/>
                <a:gd name="T12" fmla="*/ 44 w 308"/>
                <a:gd name="T13" fmla="*/ 15 h 49"/>
                <a:gd name="T14" fmla="*/ 90 w 308"/>
                <a:gd name="T15" fmla="*/ 17 h 49"/>
                <a:gd name="T16" fmla="*/ 97 w 308"/>
                <a:gd name="T17" fmla="*/ 21 h 49"/>
                <a:gd name="T18" fmla="*/ 129 w 308"/>
                <a:gd name="T19" fmla="*/ 21 h 49"/>
                <a:gd name="T20" fmla="*/ 134 w 308"/>
                <a:gd name="T21" fmla="*/ 23 h 49"/>
                <a:gd name="T22" fmla="*/ 144 w 308"/>
                <a:gd name="T23" fmla="*/ 26 h 49"/>
                <a:gd name="T24" fmla="*/ 151 w 308"/>
                <a:gd name="T25" fmla="*/ 30 h 49"/>
                <a:gd name="T26" fmla="*/ 157 w 308"/>
                <a:gd name="T27" fmla="*/ 32 h 49"/>
                <a:gd name="T28" fmla="*/ 158 w 308"/>
                <a:gd name="T29" fmla="*/ 35 h 49"/>
                <a:gd name="T30" fmla="*/ 172 w 308"/>
                <a:gd name="T31" fmla="*/ 35 h 49"/>
                <a:gd name="T32" fmla="*/ 176 w 308"/>
                <a:gd name="T33" fmla="*/ 37 h 49"/>
                <a:gd name="T34" fmla="*/ 184 w 308"/>
                <a:gd name="T35" fmla="*/ 39 h 49"/>
                <a:gd name="T36" fmla="*/ 185 w 308"/>
                <a:gd name="T37" fmla="*/ 39 h 49"/>
                <a:gd name="T38" fmla="*/ 189 w 308"/>
                <a:gd name="T39" fmla="*/ 39 h 49"/>
                <a:gd name="T40" fmla="*/ 191 w 308"/>
                <a:gd name="T41" fmla="*/ 39 h 49"/>
                <a:gd name="T42" fmla="*/ 194 w 308"/>
                <a:gd name="T43" fmla="*/ 39 h 49"/>
                <a:gd name="T44" fmla="*/ 196 w 308"/>
                <a:gd name="T45" fmla="*/ 39 h 49"/>
                <a:gd name="T46" fmla="*/ 201 w 308"/>
                <a:gd name="T47" fmla="*/ 42 h 49"/>
                <a:gd name="T48" fmla="*/ 202 w 308"/>
                <a:gd name="T49" fmla="*/ 42 h 49"/>
                <a:gd name="T50" fmla="*/ 208 w 308"/>
                <a:gd name="T51" fmla="*/ 42 h 49"/>
                <a:gd name="T52" fmla="*/ 213 w 308"/>
                <a:gd name="T53" fmla="*/ 45 h 49"/>
                <a:gd name="T54" fmla="*/ 223 w 308"/>
                <a:gd name="T55" fmla="*/ 45 h 49"/>
                <a:gd name="T56" fmla="*/ 225 w 308"/>
                <a:gd name="T57" fmla="*/ 45 h 49"/>
                <a:gd name="T58" fmla="*/ 232 w 308"/>
                <a:gd name="T59" fmla="*/ 45 h 49"/>
                <a:gd name="T60" fmla="*/ 234 w 308"/>
                <a:gd name="T61" fmla="*/ 45 h 49"/>
                <a:gd name="T62" fmla="*/ 239 w 308"/>
                <a:gd name="T63" fmla="*/ 45 h 49"/>
                <a:gd name="T64" fmla="*/ 246 w 308"/>
                <a:gd name="T65" fmla="*/ 49 h 49"/>
                <a:gd name="T66" fmla="*/ 248 w 308"/>
                <a:gd name="T67" fmla="*/ 49 h 49"/>
                <a:gd name="T68" fmla="*/ 252 w 308"/>
                <a:gd name="T69" fmla="*/ 49 h 49"/>
                <a:gd name="T70" fmla="*/ 257 w 308"/>
                <a:gd name="T71" fmla="*/ 49 h 49"/>
                <a:gd name="T72" fmla="*/ 258 w 308"/>
                <a:gd name="T73" fmla="*/ 49 h 49"/>
                <a:gd name="T74" fmla="*/ 261 w 308"/>
                <a:gd name="T75" fmla="*/ 49 h 49"/>
                <a:gd name="T76" fmla="*/ 262 w 308"/>
                <a:gd name="T77" fmla="*/ 49 h 49"/>
                <a:gd name="T78" fmla="*/ 265 w 308"/>
                <a:gd name="T79" fmla="*/ 49 h 49"/>
                <a:gd name="T80" fmla="*/ 268 w 308"/>
                <a:gd name="T81" fmla="*/ 49 h 49"/>
                <a:gd name="T82" fmla="*/ 270 w 308"/>
                <a:gd name="T83" fmla="*/ 49 h 49"/>
                <a:gd name="T84" fmla="*/ 272 w 308"/>
                <a:gd name="T85" fmla="*/ 49 h 49"/>
                <a:gd name="T86" fmla="*/ 273 w 308"/>
                <a:gd name="T87" fmla="*/ 49 h 49"/>
                <a:gd name="T88" fmla="*/ 276 w 308"/>
                <a:gd name="T89" fmla="*/ 49 h 49"/>
                <a:gd name="T90" fmla="*/ 279 w 308"/>
                <a:gd name="T91" fmla="*/ 49 h 49"/>
                <a:gd name="T92" fmla="*/ 290 w 308"/>
                <a:gd name="T93" fmla="*/ 49 h 49"/>
                <a:gd name="T94" fmla="*/ 297 w 308"/>
                <a:gd name="T95" fmla="*/ 49 h 49"/>
                <a:gd name="T96" fmla="*/ 299 w 308"/>
                <a:gd name="T97" fmla="*/ 49 h 49"/>
                <a:gd name="T98" fmla="*/ 305 w 308"/>
                <a:gd name="T99" fmla="*/ 49 h 49"/>
                <a:gd name="T100" fmla="*/ 306 w 308"/>
                <a:gd name="T10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8" h="4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4" y="15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5" y="26"/>
                  </a:lnTo>
                  <a:lnTo>
                    <a:pt x="144" y="26"/>
                  </a:lnTo>
                  <a:lnTo>
                    <a:pt x="144" y="28"/>
                  </a:lnTo>
                  <a:lnTo>
                    <a:pt x="151" y="28"/>
                  </a:lnTo>
                  <a:lnTo>
                    <a:pt x="151" y="30"/>
                  </a:lnTo>
                  <a:lnTo>
                    <a:pt x="157" y="30"/>
                  </a:lnTo>
                  <a:lnTo>
                    <a:pt x="157" y="32"/>
                  </a:lnTo>
                  <a:lnTo>
                    <a:pt x="157" y="32"/>
                  </a:lnTo>
                  <a:lnTo>
                    <a:pt x="157" y="35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5"/>
                  </a:lnTo>
                  <a:lnTo>
                    <a:pt x="172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8" y="37"/>
                  </a:lnTo>
                  <a:lnTo>
                    <a:pt x="178" y="39"/>
                  </a:lnTo>
                  <a:lnTo>
                    <a:pt x="184" y="39"/>
                  </a:lnTo>
                  <a:lnTo>
                    <a:pt x="184" y="39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9" y="39"/>
                  </a:lnTo>
                  <a:lnTo>
                    <a:pt x="189" y="39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96" y="39"/>
                  </a:lnTo>
                  <a:lnTo>
                    <a:pt x="196" y="39"/>
                  </a:lnTo>
                  <a:lnTo>
                    <a:pt x="199" y="39"/>
                  </a:lnTo>
                  <a:lnTo>
                    <a:pt x="19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13" y="42"/>
                  </a:lnTo>
                  <a:lnTo>
                    <a:pt x="213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23" y="45"/>
                  </a:lnTo>
                  <a:lnTo>
                    <a:pt x="223" y="45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8" y="45"/>
                  </a:lnTo>
                  <a:lnTo>
                    <a:pt x="228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4" y="45"/>
                  </a:lnTo>
                  <a:lnTo>
                    <a:pt x="234" y="45"/>
                  </a:lnTo>
                  <a:lnTo>
                    <a:pt x="236" y="45"/>
                  </a:lnTo>
                  <a:lnTo>
                    <a:pt x="236" y="45"/>
                  </a:lnTo>
                  <a:lnTo>
                    <a:pt x="239" y="45"/>
                  </a:lnTo>
                  <a:lnTo>
                    <a:pt x="239" y="45"/>
                  </a:lnTo>
                  <a:lnTo>
                    <a:pt x="246" y="45"/>
                  </a:lnTo>
                  <a:lnTo>
                    <a:pt x="246" y="49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52" y="49"/>
                  </a:lnTo>
                  <a:lnTo>
                    <a:pt x="252" y="49"/>
                  </a:lnTo>
                  <a:lnTo>
                    <a:pt x="252" y="49"/>
                  </a:lnTo>
                  <a:lnTo>
                    <a:pt x="252" y="49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8" y="49"/>
                  </a:lnTo>
                  <a:lnTo>
                    <a:pt x="258" y="49"/>
                  </a:lnTo>
                  <a:lnTo>
                    <a:pt x="261" y="49"/>
                  </a:lnTo>
                  <a:lnTo>
                    <a:pt x="261" y="49"/>
                  </a:lnTo>
                  <a:lnTo>
                    <a:pt x="261" y="49"/>
                  </a:lnTo>
                  <a:lnTo>
                    <a:pt x="261" y="49"/>
                  </a:lnTo>
                  <a:lnTo>
                    <a:pt x="262" y="49"/>
                  </a:lnTo>
                  <a:lnTo>
                    <a:pt x="262" y="49"/>
                  </a:lnTo>
                  <a:lnTo>
                    <a:pt x="263" y="49"/>
                  </a:lnTo>
                  <a:lnTo>
                    <a:pt x="263" y="49"/>
                  </a:lnTo>
                  <a:lnTo>
                    <a:pt x="265" y="49"/>
                  </a:lnTo>
                  <a:lnTo>
                    <a:pt x="265" y="49"/>
                  </a:lnTo>
                  <a:lnTo>
                    <a:pt x="268" y="49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0" y="49"/>
                  </a:lnTo>
                  <a:lnTo>
                    <a:pt x="270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2" y="49"/>
                  </a:lnTo>
                  <a:lnTo>
                    <a:pt x="273" y="49"/>
                  </a:lnTo>
                  <a:lnTo>
                    <a:pt x="273" y="49"/>
                  </a:lnTo>
                  <a:lnTo>
                    <a:pt x="273" y="49"/>
                  </a:lnTo>
                  <a:lnTo>
                    <a:pt x="273" y="49"/>
                  </a:lnTo>
                  <a:lnTo>
                    <a:pt x="276" y="49"/>
                  </a:lnTo>
                  <a:lnTo>
                    <a:pt x="276" y="49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79" y="49"/>
                  </a:lnTo>
                  <a:lnTo>
                    <a:pt x="279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7" y="49"/>
                  </a:lnTo>
                  <a:lnTo>
                    <a:pt x="297" y="49"/>
                  </a:lnTo>
                  <a:lnTo>
                    <a:pt x="299" y="49"/>
                  </a:lnTo>
                  <a:lnTo>
                    <a:pt x="299" y="49"/>
                  </a:lnTo>
                  <a:lnTo>
                    <a:pt x="303" y="49"/>
                  </a:lnTo>
                  <a:lnTo>
                    <a:pt x="303" y="49"/>
                  </a:lnTo>
                  <a:lnTo>
                    <a:pt x="305" y="49"/>
                  </a:lnTo>
                  <a:lnTo>
                    <a:pt x="305" y="49"/>
                  </a:lnTo>
                  <a:lnTo>
                    <a:pt x="306" y="49"/>
                  </a:lnTo>
                  <a:lnTo>
                    <a:pt x="306" y="49"/>
                  </a:lnTo>
                  <a:lnTo>
                    <a:pt x="308" y="49"/>
                  </a:lnTo>
                  <a:lnTo>
                    <a:pt x="308" y="49"/>
                  </a:lnTo>
                </a:path>
              </a:pathLst>
            </a:custGeom>
            <a:noFill/>
            <a:ln w="158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826000" y="3162300"/>
              <a:ext cx="3895725" cy="773113"/>
            </a:xfrm>
            <a:custGeom>
              <a:avLst/>
              <a:gdLst>
                <a:gd name="T0" fmla="*/ 0 w 307"/>
                <a:gd name="T1" fmla="*/ 0 h 61"/>
                <a:gd name="T2" fmla="*/ 0 w 307"/>
                <a:gd name="T3" fmla="*/ 0 h 61"/>
                <a:gd name="T4" fmla="*/ 0 w 307"/>
                <a:gd name="T5" fmla="*/ 0 h 61"/>
                <a:gd name="T6" fmla="*/ 0 w 307"/>
                <a:gd name="T7" fmla="*/ 0 h 61"/>
                <a:gd name="T8" fmla="*/ 0 w 307"/>
                <a:gd name="T9" fmla="*/ 0 h 61"/>
                <a:gd name="T10" fmla="*/ 0 w 307"/>
                <a:gd name="T11" fmla="*/ 0 h 61"/>
                <a:gd name="T12" fmla="*/ 0 w 307"/>
                <a:gd name="T13" fmla="*/ 0 h 61"/>
                <a:gd name="T14" fmla="*/ 56 w 307"/>
                <a:gd name="T15" fmla="*/ 0 h 61"/>
                <a:gd name="T16" fmla="*/ 56 w 307"/>
                <a:gd name="T17" fmla="*/ 0 h 61"/>
                <a:gd name="T18" fmla="*/ 75 w 307"/>
                <a:gd name="T19" fmla="*/ 0 h 61"/>
                <a:gd name="T20" fmla="*/ 75 w 307"/>
                <a:gd name="T21" fmla="*/ 7 h 61"/>
                <a:gd name="T22" fmla="*/ 76 w 307"/>
                <a:gd name="T23" fmla="*/ 7 h 61"/>
                <a:gd name="T24" fmla="*/ 76 w 307"/>
                <a:gd name="T25" fmla="*/ 13 h 61"/>
                <a:gd name="T26" fmla="*/ 83 w 307"/>
                <a:gd name="T27" fmla="*/ 13 h 61"/>
                <a:gd name="T28" fmla="*/ 83 w 307"/>
                <a:gd name="T29" fmla="*/ 20 h 61"/>
                <a:gd name="T30" fmla="*/ 92 w 307"/>
                <a:gd name="T31" fmla="*/ 20 h 61"/>
                <a:gd name="T32" fmla="*/ 92 w 307"/>
                <a:gd name="T33" fmla="*/ 27 h 61"/>
                <a:gd name="T34" fmla="*/ 126 w 307"/>
                <a:gd name="T35" fmla="*/ 27 h 61"/>
                <a:gd name="T36" fmla="*/ 126 w 307"/>
                <a:gd name="T37" fmla="*/ 33 h 61"/>
                <a:gd name="T38" fmla="*/ 151 w 307"/>
                <a:gd name="T39" fmla="*/ 33 h 61"/>
                <a:gd name="T40" fmla="*/ 151 w 307"/>
                <a:gd name="T41" fmla="*/ 40 h 61"/>
                <a:gd name="T42" fmla="*/ 155 w 307"/>
                <a:gd name="T43" fmla="*/ 40 h 61"/>
                <a:gd name="T44" fmla="*/ 155 w 307"/>
                <a:gd name="T45" fmla="*/ 47 h 61"/>
                <a:gd name="T46" fmla="*/ 158 w 307"/>
                <a:gd name="T47" fmla="*/ 47 h 61"/>
                <a:gd name="T48" fmla="*/ 158 w 307"/>
                <a:gd name="T49" fmla="*/ 47 h 61"/>
                <a:gd name="T50" fmla="*/ 164 w 307"/>
                <a:gd name="T51" fmla="*/ 47 h 61"/>
                <a:gd name="T52" fmla="*/ 164 w 307"/>
                <a:gd name="T53" fmla="*/ 54 h 61"/>
                <a:gd name="T54" fmla="*/ 165 w 307"/>
                <a:gd name="T55" fmla="*/ 54 h 61"/>
                <a:gd name="T56" fmla="*/ 165 w 307"/>
                <a:gd name="T57" fmla="*/ 54 h 61"/>
                <a:gd name="T58" fmla="*/ 171 w 307"/>
                <a:gd name="T59" fmla="*/ 54 h 61"/>
                <a:gd name="T60" fmla="*/ 171 w 307"/>
                <a:gd name="T61" fmla="*/ 61 h 61"/>
                <a:gd name="T62" fmla="*/ 192 w 307"/>
                <a:gd name="T63" fmla="*/ 61 h 61"/>
                <a:gd name="T64" fmla="*/ 192 w 307"/>
                <a:gd name="T65" fmla="*/ 61 h 61"/>
                <a:gd name="T66" fmla="*/ 206 w 307"/>
                <a:gd name="T67" fmla="*/ 61 h 61"/>
                <a:gd name="T68" fmla="*/ 206 w 307"/>
                <a:gd name="T69" fmla="*/ 61 h 61"/>
                <a:gd name="T70" fmla="*/ 229 w 307"/>
                <a:gd name="T71" fmla="*/ 61 h 61"/>
                <a:gd name="T72" fmla="*/ 229 w 307"/>
                <a:gd name="T73" fmla="*/ 61 h 61"/>
                <a:gd name="T74" fmla="*/ 233 w 307"/>
                <a:gd name="T75" fmla="*/ 61 h 61"/>
                <a:gd name="T76" fmla="*/ 233 w 307"/>
                <a:gd name="T77" fmla="*/ 61 h 61"/>
                <a:gd name="T78" fmla="*/ 235 w 307"/>
                <a:gd name="T79" fmla="*/ 61 h 61"/>
                <a:gd name="T80" fmla="*/ 235 w 307"/>
                <a:gd name="T81" fmla="*/ 61 h 61"/>
                <a:gd name="T82" fmla="*/ 244 w 307"/>
                <a:gd name="T83" fmla="*/ 61 h 61"/>
                <a:gd name="T84" fmla="*/ 244 w 307"/>
                <a:gd name="T85" fmla="*/ 61 h 61"/>
                <a:gd name="T86" fmla="*/ 261 w 307"/>
                <a:gd name="T87" fmla="*/ 61 h 61"/>
                <a:gd name="T88" fmla="*/ 261 w 307"/>
                <a:gd name="T89" fmla="*/ 61 h 61"/>
                <a:gd name="T90" fmla="*/ 268 w 307"/>
                <a:gd name="T91" fmla="*/ 61 h 61"/>
                <a:gd name="T92" fmla="*/ 268 w 307"/>
                <a:gd name="T93" fmla="*/ 61 h 61"/>
                <a:gd name="T94" fmla="*/ 281 w 307"/>
                <a:gd name="T95" fmla="*/ 61 h 61"/>
                <a:gd name="T96" fmla="*/ 281 w 307"/>
                <a:gd name="T97" fmla="*/ 61 h 61"/>
                <a:gd name="T98" fmla="*/ 285 w 307"/>
                <a:gd name="T99" fmla="*/ 61 h 61"/>
                <a:gd name="T100" fmla="*/ 285 w 307"/>
                <a:gd name="T101" fmla="*/ 61 h 61"/>
                <a:gd name="T102" fmla="*/ 288 w 307"/>
                <a:gd name="T103" fmla="*/ 61 h 61"/>
                <a:gd name="T104" fmla="*/ 288 w 307"/>
                <a:gd name="T105" fmla="*/ 61 h 61"/>
                <a:gd name="T106" fmla="*/ 299 w 307"/>
                <a:gd name="T107" fmla="*/ 61 h 61"/>
                <a:gd name="T108" fmla="*/ 299 w 307"/>
                <a:gd name="T109" fmla="*/ 61 h 61"/>
                <a:gd name="T110" fmla="*/ 307 w 307"/>
                <a:gd name="T111" fmla="*/ 61 h 61"/>
                <a:gd name="T112" fmla="*/ 307 w 307"/>
                <a:gd name="T1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7" h="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5" y="0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6" y="13"/>
                  </a:lnTo>
                  <a:lnTo>
                    <a:pt x="83" y="13"/>
                  </a:lnTo>
                  <a:lnTo>
                    <a:pt x="83" y="20"/>
                  </a:lnTo>
                  <a:lnTo>
                    <a:pt x="92" y="20"/>
                  </a:lnTo>
                  <a:lnTo>
                    <a:pt x="92" y="27"/>
                  </a:lnTo>
                  <a:lnTo>
                    <a:pt x="126" y="27"/>
                  </a:lnTo>
                  <a:lnTo>
                    <a:pt x="126" y="33"/>
                  </a:lnTo>
                  <a:lnTo>
                    <a:pt x="151" y="33"/>
                  </a:lnTo>
                  <a:lnTo>
                    <a:pt x="151" y="40"/>
                  </a:lnTo>
                  <a:lnTo>
                    <a:pt x="155" y="40"/>
                  </a:lnTo>
                  <a:lnTo>
                    <a:pt x="155" y="47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164" y="47"/>
                  </a:lnTo>
                  <a:lnTo>
                    <a:pt x="164" y="54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71" y="54"/>
                  </a:lnTo>
                  <a:lnTo>
                    <a:pt x="171" y="61"/>
                  </a:lnTo>
                  <a:lnTo>
                    <a:pt x="192" y="61"/>
                  </a:lnTo>
                  <a:lnTo>
                    <a:pt x="192" y="61"/>
                  </a:lnTo>
                  <a:lnTo>
                    <a:pt x="206" y="61"/>
                  </a:lnTo>
                  <a:lnTo>
                    <a:pt x="206" y="61"/>
                  </a:lnTo>
                  <a:lnTo>
                    <a:pt x="229" y="61"/>
                  </a:lnTo>
                  <a:lnTo>
                    <a:pt x="229" y="61"/>
                  </a:lnTo>
                  <a:lnTo>
                    <a:pt x="233" y="61"/>
                  </a:lnTo>
                  <a:lnTo>
                    <a:pt x="233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61" y="61"/>
                  </a:lnTo>
                  <a:lnTo>
                    <a:pt x="261" y="61"/>
                  </a:lnTo>
                  <a:lnTo>
                    <a:pt x="268" y="61"/>
                  </a:lnTo>
                  <a:lnTo>
                    <a:pt x="268" y="61"/>
                  </a:lnTo>
                  <a:lnTo>
                    <a:pt x="281" y="61"/>
                  </a:lnTo>
                  <a:lnTo>
                    <a:pt x="281" y="61"/>
                  </a:lnTo>
                  <a:lnTo>
                    <a:pt x="285" y="61"/>
                  </a:lnTo>
                  <a:lnTo>
                    <a:pt x="285" y="61"/>
                  </a:lnTo>
                  <a:lnTo>
                    <a:pt x="288" y="61"/>
                  </a:lnTo>
                  <a:lnTo>
                    <a:pt x="288" y="61"/>
                  </a:lnTo>
                  <a:lnTo>
                    <a:pt x="299" y="61"/>
                  </a:lnTo>
                  <a:lnTo>
                    <a:pt x="299" y="61"/>
                  </a:lnTo>
                  <a:lnTo>
                    <a:pt x="307" y="61"/>
                  </a:lnTo>
                  <a:lnTo>
                    <a:pt x="307" y="61"/>
                  </a:lnTo>
                </a:path>
              </a:pathLst>
            </a:custGeom>
            <a:noFill/>
            <a:ln w="12700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826000" y="3162300"/>
              <a:ext cx="3959225" cy="1560513"/>
            </a:xfrm>
            <a:custGeom>
              <a:avLst/>
              <a:gdLst>
                <a:gd name="T0" fmla="*/ 0 w 312"/>
                <a:gd name="T1" fmla="*/ 0 h 123"/>
                <a:gd name="T2" fmla="*/ 0 w 312"/>
                <a:gd name="T3" fmla="*/ 0 h 123"/>
                <a:gd name="T4" fmla="*/ 0 w 312"/>
                <a:gd name="T5" fmla="*/ 0 h 123"/>
                <a:gd name="T6" fmla="*/ 0 w 312"/>
                <a:gd name="T7" fmla="*/ 0 h 123"/>
                <a:gd name="T8" fmla="*/ 0 w 312"/>
                <a:gd name="T9" fmla="*/ 0 h 123"/>
                <a:gd name="T10" fmla="*/ 0 w 312"/>
                <a:gd name="T11" fmla="*/ 0 h 123"/>
                <a:gd name="T12" fmla="*/ 0 w 312"/>
                <a:gd name="T13" fmla="*/ 0 h 123"/>
                <a:gd name="T14" fmla="*/ 23 w 312"/>
                <a:gd name="T15" fmla="*/ 0 h 123"/>
                <a:gd name="T16" fmla="*/ 23 w 312"/>
                <a:gd name="T17" fmla="*/ 7 h 123"/>
                <a:gd name="T18" fmla="*/ 37 w 312"/>
                <a:gd name="T19" fmla="*/ 7 h 123"/>
                <a:gd name="T20" fmla="*/ 37 w 312"/>
                <a:gd name="T21" fmla="*/ 21 h 123"/>
                <a:gd name="T22" fmla="*/ 38 w 312"/>
                <a:gd name="T23" fmla="*/ 21 h 123"/>
                <a:gd name="T24" fmla="*/ 38 w 312"/>
                <a:gd name="T25" fmla="*/ 28 h 123"/>
                <a:gd name="T26" fmla="*/ 39 w 312"/>
                <a:gd name="T27" fmla="*/ 28 h 123"/>
                <a:gd name="T28" fmla="*/ 39 w 312"/>
                <a:gd name="T29" fmla="*/ 35 h 123"/>
                <a:gd name="T30" fmla="*/ 53 w 312"/>
                <a:gd name="T31" fmla="*/ 35 h 123"/>
                <a:gd name="T32" fmla="*/ 53 w 312"/>
                <a:gd name="T33" fmla="*/ 42 h 123"/>
                <a:gd name="T34" fmla="*/ 54 w 312"/>
                <a:gd name="T35" fmla="*/ 42 h 123"/>
                <a:gd name="T36" fmla="*/ 54 w 312"/>
                <a:gd name="T37" fmla="*/ 49 h 123"/>
                <a:gd name="T38" fmla="*/ 59 w 312"/>
                <a:gd name="T39" fmla="*/ 49 h 123"/>
                <a:gd name="T40" fmla="*/ 59 w 312"/>
                <a:gd name="T41" fmla="*/ 56 h 123"/>
                <a:gd name="T42" fmla="*/ 76 w 312"/>
                <a:gd name="T43" fmla="*/ 56 h 123"/>
                <a:gd name="T44" fmla="*/ 76 w 312"/>
                <a:gd name="T45" fmla="*/ 62 h 123"/>
                <a:gd name="T46" fmla="*/ 78 w 312"/>
                <a:gd name="T47" fmla="*/ 62 h 123"/>
                <a:gd name="T48" fmla="*/ 78 w 312"/>
                <a:gd name="T49" fmla="*/ 69 h 123"/>
                <a:gd name="T50" fmla="*/ 84 w 312"/>
                <a:gd name="T51" fmla="*/ 69 h 123"/>
                <a:gd name="T52" fmla="*/ 84 w 312"/>
                <a:gd name="T53" fmla="*/ 76 h 123"/>
                <a:gd name="T54" fmla="*/ 128 w 312"/>
                <a:gd name="T55" fmla="*/ 76 h 123"/>
                <a:gd name="T56" fmla="*/ 128 w 312"/>
                <a:gd name="T57" fmla="*/ 83 h 123"/>
                <a:gd name="T58" fmla="*/ 148 w 312"/>
                <a:gd name="T59" fmla="*/ 83 h 123"/>
                <a:gd name="T60" fmla="*/ 148 w 312"/>
                <a:gd name="T61" fmla="*/ 90 h 123"/>
                <a:gd name="T62" fmla="*/ 176 w 312"/>
                <a:gd name="T63" fmla="*/ 90 h 123"/>
                <a:gd name="T64" fmla="*/ 176 w 312"/>
                <a:gd name="T65" fmla="*/ 90 h 123"/>
                <a:gd name="T66" fmla="*/ 181 w 312"/>
                <a:gd name="T67" fmla="*/ 90 h 123"/>
                <a:gd name="T68" fmla="*/ 181 w 312"/>
                <a:gd name="T69" fmla="*/ 98 h 123"/>
                <a:gd name="T70" fmla="*/ 186 w 312"/>
                <a:gd name="T71" fmla="*/ 98 h 123"/>
                <a:gd name="T72" fmla="*/ 186 w 312"/>
                <a:gd name="T73" fmla="*/ 106 h 123"/>
                <a:gd name="T74" fmla="*/ 196 w 312"/>
                <a:gd name="T75" fmla="*/ 106 h 123"/>
                <a:gd name="T76" fmla="*/ 196 w 312"/>
                <a:gd name="T77" fmla="*/ 113 h 123"/>
                <a:gd name="T78" fmla="*/ 222 w 312"/>
                <a:gd name="T79" fmla="*/ 113 h 123"/>
                <a:gd name="T80" fmla="*/ 222 w 312"/>
                <a:gd name="T81" fmla="*/ 113 h 123"/>
                <a:gd name="T82" fmla="*/ 233 w 312"/>
                <a:gd name="T83" fmla="*/ 113 h 123"/>
                <a:gd name="T84" fmla="*/ 233 w 312"/>
                <a:gd name="T85" fmla="*/ 123 h 123"/>
                <a:gd name="T86" fmla="*/ 235 w 312"/>
                <a:gd name="T87" fmla="*/ 123 h 123"/>
                <a:gd name="T88" fmla="*/ 235 w 312"/>
                <a:gd name="T89" fmla="*/ 123 h 123"/>
                <a:gd name="T90" fmla="*/ 242 w 312"/>
                <a:gd name="T91" fmla="*/ 123 h 123"/>
                <a:gd name="T92" fmla="*/ 242 w 312"/>
                <a:gd name="T93" fmla="*/ 123 h 123"/>
                <a:gd name="T94" fmla="*/ 250 w 312"/>
                <a:gd name="T95" fmla="*/ 123 h 123"/>
                <a:gd name="T96" fmla="*/ 250 w 312"/>
                <a:gd name="T97" fmla="*/ 123 h 123"/>
                <a:gd name="T98" fmla="*/ 312 w 312"/>
                <a:gd name="T99" fmla="*/ 123 h 123"/>
                <a:gd name="T100" fmla="*/ 312 w 312"/>
                <a:gd name="T10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1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lnTo>
                    <a:pt x="37" y="7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35"/>
                  </a:lnTo>
                  <a:lnTo>
                    <a:pt x="53" y="35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59" y="56"/>
                  </a:lnTo>
                  <a:lnTo>
                    <a:pt x="76" y="56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78" y="69"/>
                  </a:lnTo>
                  <a:lnTo>
                    <a:pt x="84" y="69"/>
                  </a:lnTo>
                  <a:lnTo>
                    <a:pt x="84" y="76"/>
                  </a:lnTo>
                  <a:lnTo>
                    <a:pt x="128" y="76"/>
                  </a:lnTo>
                  <a:lnTo>
                    <a:pt x="128" y="83"/>
                  </a:lnTo>
                  <a:lnTo>
                    <a:pt x="148" y="83"/>
                  </a:lnTo>
                  <a:lnTo>
                    <a:pt x="148" y="90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81" y="90"/>
                  </a:lnTo>
                  <a:lnTo>
                    <a:pt x="181" y="98"/>
                  </a:lnTo>
                  <a:lnTo>
                    <a:pt x="186" y="98"/>
                  </a:lnTo>
                  <a:lnTo>
                    <a:pt x="186" y="106"/>
                  </a:lnTo>
                  <a:lnTo>
                    <a:pt x="196" y="106"/>
                  </a:lnTo>
                  <a:lnTo>
                    <a:pt x="196" y="113"/>
                  </a:lnTo>
                  <a:lnTo>
                    <a:pt x="222" y="113"/>
                  </a:lnTo>
                  <a:lnTo>
                    <a:pt x="222" y="113"/>
                  </a:lnTo>
                  <a:lnTo>
                    <a:pt x="233" y="11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3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312" y="123"/>
                  </a:lnTo>
                  <a:lnTo>
                    <a:pt x="312" y="123"/>
                  </a:lnTo>
                </a:path>
              </a:pathLst>
            </a:custGeom>
            <a:noFill/>
            <a:ln w="1587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4749800" y="3086100"/>
              <a:ext cx="0" cy="2182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4686300" y="5180013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 rot="16200000">
              <a:off x="4451350" y="5045075"/>
              <a:ext cx="3175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4686300" y="4672013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rot="16200000">
              <a:off x="4451350" y="4537075"/>
              <a:ext cx="3175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4686300" y="4176713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 rot="16200000">
              <a:off x="4451350" y="4029075"/>
              <a:ext cx="3175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4686300" y="3670300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 rot="16200000">
              <a:off x="4451350" y="3533775"/>
              <a:ext cx="3175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4686300" y="3162300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 rot="16200000">
              <a:off x="4451350" y="3027363"/>
              <a:ext cx="3175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 rot="16200000">
              <a:off x="3746500" y="4022725"/>
              <a:ext cx="9906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PFS Probability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4749800" y="5268913"/>
              <a:ext cx="41497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4826000" y="5268913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787900" y="5345113"/>
              <a:ext cx="1270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5459413" y="5268913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395913" y="5345113"/>
              <a:ext cx="2032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6107113" y="5268913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6030913" y="5345113"/>
              <a:ext cx="2032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6742113" y="5268913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678613" y="5345113"/>
              <a:ext cx="2032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7389813" y="5268913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313613" y="5345113"/>
              <a:ext cx="2032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8023225" y="5268913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7959725" y="5345113"/>
              <a:ext cx="2032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8670925" y="5268913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94725" y="5345113"/>
              <a:ext cx="2032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615113" y="5521325"/>
              <a:ext cx="4826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Months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787900" y="5838825"/>
              <a:ext cx="4073525" cy="4318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4838700" y="5953125"/>
              <a:ext cx="468313" cy="0"/>
            </a:xfrm>
            <a:prstGeom prst="line">
              <a:avLst/>
            </a:prstGeom>
            <a:noFill/>
            <a:ln w="158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6907213" y="5953125"/>
              <a:ext cx="457200" cy="0"/>
            </a:xfrm>
            <a:prstGeom prst="line">
              <a:avLst/>
            </a:prstGeom>
            <a:noFill/>
            <a:ln w="158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4838700" y="6130925"/>
              <a:ext cx="468313" cy="0"/>
            </a:xfrm>
            <a:prstGeom prst="line">
              <a:avLst/>
            </a:prstGeom>
            <a:noFill/>
            <a:ln w="1587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6907213" y="6130925"/>
              <a:ext cx="457200" cy="0"/>
            </a:xfrm>
            <a:prstGeom prst="line">
              <a:avLst/>
            </a:prstGeom>
            <a:noFill/>
            <a:ln w="1587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383213" y="5915025"/>
              <a:ext cx="4064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Low RDRG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7415213" y="5915025"/>
              <a:ext cx="9652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High RDRG/High Orientation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5383213" y="6092825"/>
              <a:ext cx="129381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High RDRG/Low Orientation/Low Laws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7415213" y="6080125"/>
              <a:ext cx="130651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High RDRG/Low Orientation/High Laws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7681913" y="3136900"/>
              <a:ext cx="12192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Log-rank P &lt; 0.001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724400" y="461486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</a:pPr>
            <a:r>
              <a:rPr lang="fr-FR" sz="1200" b="0" dirty="0" smtClean="0">
                <a:solidFill>
                  <a:srgbClr val="FF0000"/>
                </a:solidFill>
                <a:latin typeface="+mn-lt"/>
              </a:rPr>
              <a:t>RGRD </a:t>
            </a:r>
            <a:r>
              <a:rPr lang="fr-FR" sz="1200" b="0" dirty="0">
                <a:solidFill>
                  <a:srgbClr val="FF0000"/>
                </a:solidFill>
                <a:latin typeface="+mn-lt"/>
              </a:rPr>
              <a:t>	</a:t>
            </a:r>
            <a:r>
              <a:rPr lang="fr-FR" sz="1200" b="0" dirty="0" err="1">
                <a:solidFill>
                  <a:srgbClr val="FF0000"/>
                </a:solidFill>
                <a:latin typeface="+mn-lt"/>
              </a:rPr>
              <a:t>mHR</a:t>
            </a:r>
            <a:r>
              <a:rPr lang="fr-FR" sz="1200" b="0" dirty="0">
                <a:solidFill>
                  <a:srgbClr val="FF0000"/>
                </a:solidFill>
                <a:latin typeface="+mn-lt"/>
              </a:rPr>
              <a:t> = </a:t>
            </a:r>
            <a:r>
              <a:rPr lang="fr-FR" sz="1200" b="0" dirty="0" smtClean="0">
                <a:solidFill>
                  <a:srgbClr val="FF0000"/>
                </a:solidFill>
                <a:latin typeface="+mn-lt"/>
              </a:rPr>
              <a:t>8.53 (1.64 </a:t>
            </a:r>
            <a:r>
              <a:rPr lang="fr-FR" sz="1200" b="0" dirty="0">
                <a:solidFill>
                  <a:srgbClr val="FF0000"/>
                </a:solidFill>
                <a:latin typeface="+mn-lt"/>
              </a:rPr>
              <a:t>– </a:t>
            </a:r>
            <a:r>
              <a:rPr lang="fr-FR" sz="1200" b="0" dirty="0" smtClean="0">
                <a:solidFill>
                  <a:srgbClr val="FF0000"/>
                </a:solidFill>
                <a:latin typeface="+mn-lt"/>
              </a:rPr>
              <a:t>44.3)</a:t>
            </a:r>
            <a:endParaRPr lang="fr-FR" sz="1200" b="0" dirty="0">
              <a:solidFill>
                <a:srgbClr val="FF0000"/>
              </a:solidFill>
              <a:latin typeface="+mn-lt"/>
            </a:endParaRPr>
          </a:p>
          <a:p>
            <a:pPr>
              <a:tabLst>
                <a:tab pos="914400" algn="l"/>
              </a:tabLst>
            </a:pPr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Orientation 	</a:t>
            </a:r>
            <a:r>
              <a:rPr lang="en-US" sz="1200" b="0" dirty="0" err="1" smtClean="0">
                <a:solidFill>
                  <a:srgbClr val="FF0000"/>
                </a:solidFill>
                <a:latin typeface="+mn-lt"/>
              </a:rPr>
              <a:t>mHR</a:t>
            </a:r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 = 0.20 (0.07 – 0.57)</a:t>
            </a:r>
          </a:p>
          <a:p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Laws 	</a:t>
            </a:r>
            <a:r>
              <a:rPr lang="en-US" sz="1200" b="0" dirty="0" err="1" smtClean="0">
                <a:solidFill>
                  <a:srgbClr val="FF0000"/>
                </a:solidFill>
                <a:latin typeface="+mn-lt"/>
              </a:rPr>
              <a:t>mHR</a:t>
            </a:r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 = 4.01 (1.44 – 11.4)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6304074"/>
            <a:ext cx="2476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smtClean="0">
                <a:latin typeface="+mn-lt"/>
              </a:rPr>
              <a:t>Schabath et al. (2018)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14007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Impact of Screening History on Early Stage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2000"/>
            <a:ext cx="3838058" cy="5562600"/>
          </a:xfrm>
        </p:spPr>
        <p:txBody>
          <a:bodyPr/>
          <a:lstStyle/>
          <a:p>
            <a:r>
              <a:rPr lang="en-US" sz="1800" u="sng" dirty="0" smtClean="0"/>
              <a:t>Baseline screening result (+ vs -): </a:t>
            </a:r>
            <a:r>
              <a:rPr lang="en-US" sz="1800" dirty="0" smtClean="0"/>
              <a:t>consistently significant in </a:t>
            </a:r>
            <a:r>
              <a:rPr lang="en-US" sz="1800" u="sng" dirty="0" smtClean="0"/>
              <a:t>every</a:t>
            </a:r>
            <a:r>
              <a:rPr lang="en-US" sz="1800" dirty="0" smtClean="0"/>
              <a:t> multivariable model </a:t>
            </a:r>
            <a:endParaRPr lang="en-US" sz="1800" dirty="0"/>
          </a:p>
        </p:txBody>
      </p:sp>
      <p:pic>
        <p:nvPicPr>
          <p:cNvPr id="5" name="Picture 33" descr="J:\Schabath_Lab\2.  Schabath-Tunali\2.  RD-RG and NLST\graph1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3736" r="2975" b="31032"/>
          <a:stretch/>
        </p:blipFill>
        <p:spPr bwMode="auto">
          <a:xfrm>
            <a:off x="3838057" y="838200"/>
            <a:ext cx="5269549" cy="29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538563" y="2667000"/>
            <a:ext cx="4295827" cy="615895"/>
            <a:chOff x="2481163" y="2666901"/>
            <a:chExt cx="4295827" cy="615895"/>
          </a:xfrm>
        </p:grpSpPr>
        <p:pic>
          <p:nvPicPr>
            <p:cNvPr id="6" name="Picture 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362" y="2666901"/>
              <a:ext cx="517715" cy="46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163" y="2992283"/>
              <a:ext cx="608013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166963" y="2745580"/>
              <a:ext cx="3570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256EFF"/>
                  </a:solidFill>
                  <a:latin typeface="+mn-lt"/>
                </a:rPr>
                <a:t>Incident LCs diagnosed following a T0 </a:t>
              </a:r>
              <a:r>
                <a:rPr lang="en-US" sz="1200" u="sng" dirty="0" smtClean="0">
                  <a:solidFill>
                    <a:srgbClr val="256EFF"/>
                  </a:solidFill>
                  <a:latin typeface="+mn-lt"/>
                </a:rPr>
                <a:t>positive</a:t>
              </a:r>
              <a:r>
                <a:rPr lang="en-US" sz="1200" dirty="0" smtClean="0">
                  <a:solidFill>
                    <a:srgbClr val="256EFF"/>
                  </a:solidFill>
                  <a:latin typeface="+mn-lt"/>
                </a:rPr>
                <a:t> screen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6963" y="2978943"/>
              <a:ext cx="36100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Incident LCs diagnosed following a T0 </a:t>
              </a:r>
              <a:r>
                <a:rPr lang="en-US" sz="1200" u="sng" dirty="0" smtClean="0">
                  <a:solidFill>
                    <a:srgbClr val="FF0000"/>
                  </a:solidFill>
                  <a:latin typeface="+mn-lt"/>
                </a:rPr>
                <a:t>negative</a:t>
              </a:r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 screen</a:t>
              </a:r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" y="1253474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7573" y="1305279"/>
            <a:ext cx="363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Among patients with baseline positive screens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745580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22121" y="2817360"/>
            <a:ext cx="3677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Among patients with baseline negative screens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304074"/>
            <a:ext cx="2476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smtClean="0">
                <a:latin typeface="+mn-lt"/>
              </a:rPr>
              <a:t>Schabath et al. (2018)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41023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914400"/>
            <a:ext cx="4067672" cy="3350486"/>
            <a:chOff x="304800" y="914400"/>
            <a:chExt cx="4067672" cy="335048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14400"/>
              <a:ext cx="4067672" cy="2745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ight Brace 2"/>
            <p:cNvSpPr/>
            <p:nvPr/>
          </p:nvSpPr>
          <p:spPr bwMode="auto">
            <a:xfrm rot="5400000">
              <a:off x="2510339" y="2265975"/>
              <a:ext cx="432259" cy="3081461"/>
            </a:xfrm>
            <a:prstGeom prst="rightBrace">
              <a:avLst>
                <a:gd name="adj1" fmla="val 53675"/>
                <a:gd name="adj2" fmla="val 47130"/>
              </a:avLst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5000" y="3957109"/>
              <a:ext cx="1574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+mn-lt"/>
                </a:rPr>
                <a:t>Low-risk </a:t>
              </a:r>
              <a:r>
                <a:rPr lang="en-US" sz="1400" dirty="0" err="1" smtClean="0">
                  <a:solidFill>
                    <a:srgbClr val="0000FF"/>
                  </a:solidFill>
                  <a:latin typeface="+mn-lt"/>
                </a:rPr>
                <a:t>radiomics</a:t>
              </a:r>
              <a:endParaRPr lang="en-US" sz="1400" dirty="0" smtClean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Combinatorial Effects of Screening History and Radiomics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167941" y="3124200"/>
            <a:ext cx="3204531" cy="535317"/>
          </a:xfrm>
          <a:prstGeom prst="roundRect">
            <a:avLst/>
          </a:prstGeom>
          <a:solidFill>
            <a:srgbClr val="0099FF">
              <a:alpha val="14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 bwMode="auto">
          <a:xfrm>
            <a:off x="304801" y="3124199"/>
            <a:ext cx="762000" cy="535317"/>
          </a:xfrm>
          <a:prstGeom prst="roundRect">
            <a:avLst/>
          </a:prstGeom>
          <a:solidFill>
            <a:srgbClr val="FF0000">
              <a:alpha val="17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94525"/>
            <a:ext cx="5576469" cy="408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66767" y="2465717"/>
            <a:ext cx="3951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Interplay of radiomics model and screening history</a:t>
            </a:r>
          </a:p>
        </p:txBody>
      </p:sp>
      <p:sp>
        <p:nvSpPr>
          <p:cNvPr id="12" name="Right Brace 11"/>
          <p:cNvSpPr/>
          <p:nvPr/>
        </p:nvSpPr>
        <p:spPr bwMode="auto">
          <a:xfrm>
            <a:off x="8458200" y="4108388"/>
            <a:ext cx="304800" cy="838200"/>
          </a:xfrm>
          <a:prstGeom prst="righ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>
            <a:off x="8475808" y="3272795"/>
            <a:ext cx="304800" cy="535317"/>
          </a:xfrm>
          <a:prstGeom prst="rightBrac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8258409" y="3376341"/>
            <a:ext cx="12330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00FF"/>
                </a:solidFill>
                <a:latin typeface="+mn-lt"/>
              </a:rPr>
              <a:t>Low-risk </a:t>
            </a:r>
            <a:r>
              <a:rPr lang="en-US" sz="1050" dirty="0" err="1" smtClean="0">
                <a:solidFill>
                  <a:srgbClr val="0000FF"/>
                </a:solidFill>
                <a:latin typeface="+mn-lt"/>
              </a:rPr>
              <a:t>radiomics</a:t>
            </a:r>
            <a:endParaRPr lang="en-US" sz="105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8250233" y="4516731"/>
            <a:ext cx="12570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+mn-lt"/>
              </a:rPr>
              <a:t>High-risk </a:t>
            </a:r>
            <a:r>
              <a:rPr lang="en-US" sz="1050" dirty="0" err="1" smtClean="0">
                <a:solidFill>
                  <a:srgbClr val="FF0000"/>
                </a:solidFill>
                <a:latin typeface="+mn-lt"/>
              </a:rPr>
              <a:t>radiomics</a:t>
            </a:r>
            <a:endParaRPr lang="en-US" sz="105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33400" y="3213795"/>
            <a:ext cx="8077200" cy="138499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0" dirty="0" smtClean="0">
                <a:solidFill>
                  <a:schemeClr val="bg1"/>
                </a:solidFill>
                <a:latin typeface="+mn-lt"/>
              </a:rPr>
              <a:t>Accounting for screening history into a Clinical-Radiomics model can better discriminate aggressive vs. indolent/non-aggressive LCs</a:t>
            </a:r>
            <a:endParaRPr lang="en-US" alt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304074"/>
            <a:ext cx="2476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smtClean="0">
                <a:latin typeface="+mn-lt"/>
              </a:rPr>
              <a:t>Schabath et al. (2018)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910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21" grpId="0" animBg="1"/>
      <p:bldP spid="13" grpId="0"/>
      <p:bldP spid="23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Orientation feature</a:t>
            </a:r>
            <a:endParaRPr lang="en-US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4260468"/>
            <a:ext cx="2606040" cy="21282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id:image001.jpg@01D3474C.7AD851C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" y="1684998"/>
            <a:ext cx="2633472" cy="24842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mage006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r="9599"/>
          <a:stretch/>
        </p:blipFill>
        <p:spPr bwMode="auto">
          <a:xfrm>
            <a:off x="5195316" y="4260468"/>
            <a:ext cx="2606040" cy="212826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mage004"/>
          <p:cNvPicPr preferRelativeResize="0"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7707" r="7497" b="3939"/>
          <a:stretch/>
        </p:blipFill>
        <p:spPr bwMode="auto">
          <a:xfrm>
            <a:off x="5181600" y="1644386"/>
            <a:ext cx="2633472" cy="250675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007"/>
          <p:cNvPicPr preferRelativeResize="0"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r="12517" b="2658"/>
          <a:stretch/>
        </p:blipFill>
        <p:spPr bwMode="auto">
          <a:xfrm>
            <a:off x="7086600" y="2550027"/>
            <a:ext cx="1859152" cy="166344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mage008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64" y="4203951"/>
            <a:ext cx="1859152" cy="166344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490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n-lt"/>
              </a:rPr>
              <a:t>2-D feature; captures </a:t>
            </a:r>
            <a:r>
              <a:rPr lang="en-US" b="0" dirty="0">
                <a:latin typeface="+mn-lt"/>
              </a:rPr>
              <a:t>the angle between the x-axis and the major axis of the ellipse </a:t>
            </a:r>
            <a:endParaRPr lang="en-US" b="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n-lt"/>
              </a:rPr>
              <a:t>In essence, may be capturing shape, i.e.,   </a:t>
            </a:r>
            <a:r>
              <a:rPr lang="en-US" b="0" i="1" dirty="0" smtClean="0">
                <a:solidFill>
                  <a:srgbClr val="FF0000"/>
                </a:solidFill>
                <a:latin typeface="+mn-lt"/>
              </a:rPr>
              <a:t>Roundness </a:t>
            </a:r>
            <a:r>
              <a:rPr lang="en-US" b="0" i="1" dirty="0" smtClean="0">
                <a:latin typeface="+mn-lt"/>
              </a:rPr>
              <a:t>vs</a:t>
            </a:r>
            <a:r>
              <a:rPr lang="en-US" b="0" i="1" dirty="0">
                <a:latin typeface="+mn-lt"/>
              </a:rPr>
              <a:t>. </a:t>
            </a:r>
            <a:r>
              <a:rPr lang="en-US" b="0" i="1" dirty="0" smtClean="0">
                <a:solidFill>
                  <a:srgbClr val="00B050"/>
                </a:solidFill>
                <a:latin typeface="+mn-lt"/>
              </a:rPr>
              <a:t>Elongated/Elliptical</a:t>
            </a:r>
            <a:r>
              <a:rPr lang="en-US" b="0" dirty="0" smtClean="0">
                <a:latin typeface="+mn-lt"/>
              </a:rPr>
              <a:t>…?</a:t>
            </a:r>
            <a:r>
              <a:rPr lang="en-US" b="0" i="1" dirty="0" smtClean="0">
                <a:latin typeface="+mn-lt"/>
              </a:rPr>
              <a:t>  </a:t>
            </a:r>
            <a:r>
              <a:rPr lang="en-US" b="0" i="1" dirty="0" smtClean="0">
                <a:solidFill>
                  <a:srgbClr val="00B050"/>
                </a:solidFill>
                <a:latin typeface="+mn-lt"/>
              </a:rPr>
              <a:t>  </a:t>
            </a:r>
            <a:endParaRPr lang="en-US" b="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0357" y="1413420"/>
            <a:ext cx="2256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High orientation (Good PFS)</a:t>
            </a:r>
          </a:p>
        </p:txBody>
      </p:sp>
      <p:sp>
        <p:nvSpPr>
          <p:cNvPr id="11" name="Oval 10"/>
          <p:cNvSpPr/>
          <p:nvPr/>
        </p:nvSpPr>
        <p:spPr bwMode="auto">
          <a:xfrm rot="8047697">
            <a:off x="7767814" y="3198881"/>
            <a:ext cx="604382" cy="314641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 rot="12720170">
            <a:off x="7513721" y="4909131"/>
            <a:ext cx="804672" cy="468819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315200" y="3581400"/>
            <a:ext cx="13962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2531748"/>
            <a:ext cx="1856232" cy="16642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4203192"/>
            <a:ext cx="1856232" cy="16642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756" y="1444823"/>
            <a:ext cx="2171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Low orientation (poor PFS)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636258" y="5543163"/>
            <a:ext cx="139620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 rot="5880257">
            <a:off x="2099831" y="3272225"/>
            <a:ext cx="454943" cy="468205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7199362" y="5410200"/>
            <a:ext cx="13962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11" idx="2"/>
            <a:endCxn id="11" idx="6"/>
          </p:cNvCxnSpPr>
          <p:nvPr/>
        </p:nvCxnSpPr>
        <p:spPr bwMode="auto">
          <a:xfrm flipH="1">
            <a:off x="7859599" y="3139294"/>
            <a:ext cx="420811" cy="4338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15" idx="6"/>
            <a:endCxn id="15" idx="2"/>
          </p:cNvCxnSpPr>
          <p:nvPr/>
        </p:nvCxnSpPr>
        <p:spPr bwMode="auto">
          <a:xfrm>
            <a:off x="7574868" y="4930318"/>
            <a:ext cx="682379" cy="4264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1596940" y="3733800"/>
            <a:ext cx="139620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1" idx="4"/>
            <a:endCxn id="11" idx="0"/>
          </p:cNvCxnSpPr>
          <p:nvPr/>
        </p:nvCxnSpPr>
        <p:spPr bwMode="auto">
          <a:xfrm>
            <a:off x="7957083" y="3246664"/>
            <a:ext cx="225844" cy="2190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15" idx="0"/>
            <a:endCxn id="15" idx="4"/>
          </p:cNvCxnSpPr>
          <p:nvPr/>
        </p:nvCxnSpPr>
        <p:spPr bwMode="auto">
          <a:xfrm flipV="1">
            <a:off x="7791829" y="4944756"/>
            <a:ext cx="248456" cy="3975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Oval 65"/>
          <p:cNvSpPr/>
          <p:nvPr/>
        </p:nvSpPr>
        <p:spPr bwMode="auto">
          <a:xfrm rot="6023582">
            <a:off x="1951839" y="4988835"/>
            <a:ext cx="526925" cy="620604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29" idx="2"/>
            <a:endCxn id="29" idx="6"/>
          </p:cNvCxnSpPr>
          <p:nvPr/>
        </p:nvCxnSpPr>
        <p:spPr bwMode="auto">
          <a:xfrm flipH="1">
            <a:off x="2295627" y="3281072"/>
            <a:ext cx="63350" cy="4505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29" idx="4"/>
            <a:endCxn id="29" idx="0"/>
          </p:cNvCxnSpPr>
          <p:nvPr/>
        </p:nvCxnSpPr>
        <p:spPr bwMode="auto">
          <a:xfrm>
            <a:off x="2095481" y="3473730"/>
            <a:ext cx="463643" cy="651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66" idx="2"/>
            <a:endCxn id="66" idx="6"/>
          </p:cNvCxnSpPr>
          <p:nvPr/>
        </p:nvCxnSpPr>
        <p:spPr bwMode="auto">
          <a:xfrm flipH="1">
            <a:off x="2167773" y="5039997"/>
            <a:ext cx="95057" cy="5182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66" idx="4"/>
            <a:endCxn id="66" idx="0"/>
          </p:cNvCxnSpPr>
          <p:nvPr/>
        </p:nvCxnSpPr>
        <p:spPr bwMode="auto">
          <a:xfrm>
            <a:off x="1910090" y="5243159"/>
            <a:ext cx="610422" cy="1119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316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9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685800"/>
          </a:xfrm>
        </p:spPr>
        <p:txBody>
          <a:bodyPr/>
          <a:lstStyle/>
          <a:p>
            <a:r>
              <a:rPr lang="en-US" dirty="0" smtClean="0"/>
              <a:t>Tumor Behavior of IO Treated </a:t>
            </a:r>
            <a:br>
              <a:rPr lang="en-US" dirty="0" smtClean="0"/>
            </a:br>
            <a:r>
              <a:rPr lang="en-US" dirty="0" smtClean="0"/>
              <a:t>Lung Cancers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sz="3600" dirty="0" smtClean="0"/>
              <a:t>Clinical-Radiomic Models to Predict Rapid Disease Progression</a:t>
            </a:r>
            <a:endParaRPr lang="en-US" sz="3600" dirty="0"/>
          </a:p>
        </p:txBody>
      </p:sp>
      <p:pic>
        <p:nvPicPr>
          <p:cNvPr id="4" name="Picture 2" descr="J:\Schabath_Lab\2.  Schabath-Tunali\1.  Baseline Radiomics in IO (CCR Paper)\2. Figures\Fig 2a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" y="2161389"/>
            <a:ext cx="8945079" cy="272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48290" y="2565110"/>
            <a:ext cx="2268187" cy="783772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48290" y="3643785"/>
            <a:ext cx="2268187" cy="1118260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30134" y="3978273"/>
            <a:ext cx="2268187" cy="7837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48290" y="2565110"/>
            <a:ext cx="2268187" cy="7837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89005" y="2161389"/>
            <a:ext cx="2268187" cy="783772"/>
          </a:xfrm>
          <a:prstGeom prst="roundRect">
            <a:avLst/>
          </a:prstGeom>
          <a:solidFill>
            <a:schemeClr val="accent3">
              <a:lumMod val="7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930133" y="3978273"/>
            <a:ext cx="2268187" cy="78377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48289" y="3643785"/>
            <a:ext cx="2268187" cy="111826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48290" y="2565110"/>
            <a:ext cx="2268187" cy="78377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304074"/>
            <a:ext cx="2273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err="1" smtClean="0">
                <a:latin typeface="+mn-lt"/>
              </a:rPr>
              <a:t>Tunali</a:t>
            </a:r>
            <a:r>
              <a:rPr lang="en-US" sz="1200" b="0" i="1" dirty="0" smtClean="0">
                <a:latin typeface="+mn-lt"/>
              </a:rPr>
              <a:t> et al. (2018) In preparation</a:t>
            </a:r>
          </a:p>
        </p:txBody>
      </p:sp>
      <p:pic>
        <p:nvPicPr>
          <p:cNvPr id="14" name="Picture 2" descr="J:\Schabath_Lab\2.  Schabath-Tunali\1.  Baseline Radiomics in IO (CCR Paper)\2. Figures\Sup Fig 2b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57359"/>
            <a:ext cx="6248400" cy="457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sz="3600" dirty="0" smtClean="0"/>
              <a:t>Clinical-Radiomic Models to Predict Rapid Disease Progression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143000"/>
            <a:ext cx="4519249" cy="3263899"/>
            <a:chOff x="0" y="1295400"/>
            <a:chExt cx="4519249" cy="3263899"/>
          </a:xfrm>
        </p:grpSpPr>
        <p:sp>
          <p:nvSpPr>
            <p:cNvPr id="13" name="Rectangle 12"/>
            <p:cNvSpPr/>
            <p:nvPr/>
          </p:nvSpPr>
          <p:spPr>
            <a:xfrm>
              <a:off x="381000" y="1295400"/>
              <a:ext cx="41382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dirty="0">
                  <a:latin typeface="+mn-lt"/>
                </a:rPr>
                <a:t>TTP &lt; 2 </a:t>
              </a:r>
              <a:r>
                <a:rPr lang="tr-TR" sz="1600" dirty="0" smtClean="0">
                  <a:latin typeface="+mn-lt"/>
                </a:rPr>
                <a:t>months</a:t>
              </a:r>
              <a:r>
                <a:rPr lang="en-US" sz="1600" dirty="0" smtClean="0">
                  <a:latin typeface="+mn-lt"/>
                </a:rPr>
                <a:t> (24%)</a:t>
              </a:r>
              <a:r>
                <a:rPr lang="tr-TR" sz="1600" dirty="0" smtClean="0">
                  <a:latin typeface="+mn-lt"/>
                </a:rPr>
                <a:t> </a:t>
              </a:r>
              <a:r>
                <a:rPr lang="tr-TR" sz="1600" dirty="0">
                  <a:latin typeface="+mn-lt"/>
                </a:rPr>
                <a:t>vs TTP ≥ </a:t>
              </a:r>
              <a:r>
                <a:rPr lang="tr-TR" sz="1600" dirty="0" smtClean="0">
                  <a:latin typeface="+mn-lt"/>
                </a:rPr>
                <a:t>2 months</a:t>
              </a:r>
              <a:r>
                <a:rPr lang="en-US" sz="1600" dirty="0" smtClean="0">
                  <a:latin typeface="+mn-lt"/>
                </a:rPr>
                <a:t> (76%)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16" name="Picture 2" descr="J:\Schabath_Lab\2.  Schabath-Tunali\1.  Baseline Radiomics in IO (CD Paper)\2. Figures\figures\Fig 3a.e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65011"/>
              <a:ext cx="4088988" cy="299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346061" y="2362200"/>
            <a:ext cx="4402912" cy="3250887"/>
            <a:chOff x="2346061" y="2362200"/>
            <a:chExt cx="4402912" cy="3250887"/>
          </a:xfrm>
        </p:grpSpPr>
        <p:pic>
          <p:nvPicPr>
            <p:cNvPr id="17" name="Picture 3" descr="J:\Schabath_Lab\2.  Schabath-Tunali\1.  Baseline Radiomics in IO (CD Paper)\2. Figures\figures\Fig 3b.e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061" y="2618798"/>
              <a:ext cx="4088988" cy="299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506530" y="2362200"/>
              <a:ext cx="424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dirty="0">
                  <a:latin typeface="+mn-lt"/>
                </a:rPr>
                <a:t>TTP &lt; 2 </a:t>
              </a:r>
              <a:r>
                <a:rPr lang="tr-TR" sz="1600" dirty="0" smtClean="0">
                  <a:latin typeface="+mn-lt"/>
                </a:rPr>
                <a:t>m</a:t>
              </a:r>
              <a:r>
                <a:rPr lang="en-US" sz="1600" dirty="0" err="1" smtClean="0">
                  <a:latin typeface="+mn-lt"/>
                </a:rPr>
                <a:t>onths</a:t>
              </a:r>
              <a:r>
                <a:rPr lang="en-US" sz="1600" dirty="0" smtClean="0">
                  <a:latin typeface="+mn-lt"/>
                </a:rPr>
                <a:t> (47%)</a:t>
              </a:r>
              <a:r>
                <a:rPr lang="tr-TR" sz="1600" dirty="0" smtClean="0">
                  <a:latin typeface="+mn-lt"/>
                </a:rPr>
                <a:t> </a:t>
              </a:r>
              <a:r>
                <a:rPr lang="tr-TR" sz="1600" dirty="0">
                  <a:latin typeface="+mn-lt"/>
                </a:rPr>
                <a:t>vs TTP ≥ </a:t>
              </a:r>
              <a:r>
                <a:rPr lang="tr-TR" sz="1600" dirty="0" smtClean="0">
                  <a:latin typeface="+mn-lt"/>
                </a:rPr>
                <a:t>12 month</a:t>
              </a:r>
              <a:r>
                <a:rPr lang="en-US" sz="1600" dirty="0" smtClean="0">
                  <a:latin typeface="+mn-lt"/>
                </a:rPr>
                <a:t>s (53%)</a:t>
              </a:r>
              <a:endParaRPr lang="tr-TR" sz="1600" dirty="0" smtClean="0">
                <a:latin typeface="+mn-lt"/>
              </a:endParaRPr>
            </a:p>
          </p:txBody>
        </p:sp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3505200" y="1664732"/>
            <a:ext cx="5055012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en-US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previous treatments</a:t>
            </a:r>
          </a:p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tr-TR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hepatic mets</a:t>
            </a:r>
          </a:p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tr-TR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bone mets</a:t>
            </a:r>
          </a:p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en-US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Neutrophil</a:t>
            </a:r>
            <a:r>
              <a:rPr lang="tr-TR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 ratio</a:t>
            </a:r>
          </a:p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en-US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tr-TR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1400" b="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</a:t>
            </a:r>
            <a:r>
              <a:rPr lang="en-US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 E5L5</a:t>
            </a:r>
            <a:r>
              <a:rPr lang="tr-TR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altLang="zh-CN" sz="1400" b="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en-US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 3D Laws features </a:t>
            </a:r>
            <a:r>
              <a:rPr lang="tr-TR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r-TR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5L5</a:t>
            </a:r>
            <a:endParaRPr lang="tr-TR" altLang="zh-CN" sz="1400" b="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tr-TR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 quartile coefficient of dispersion</a:t>
            </a:r>
            <a:endParaRPr lang="en-US" altLang="zh-CN" sz="1400" b="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en-US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 gradient border SD</a:t>
            </a:r>
            <a:endParaRPr lang="tr-TR" altLang="zh-CN" sz="1400" b="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 eaLnBrk="1" hangingPunct="1">
              <a:lnSpc>
                <a:spcPts val="2600"/>
              </a:lnSpc>
              <a:defRPr/>
            </a:pPr>
            <a:endParaRPr lang="en-US" altLang="zh-CN" sz="1600" b="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eaLnBrk="1" hangingPunct="1">
              <a:lnSpc>
                <a:spcPts val="2600"/>
              </a:lnSpc>
              <a:buFont typeface="Wingdings" pitchFamily="2" charset="2"/>
              <a:buNone/>
              <a:defRPr/>
            </a:pPr>
            <a:endParaRPr lang="en-US" altLang="zh-CN" sz="24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5907511" y="3056841"/>
            <a:ext cx="4531889" cy="14389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tr-TR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systemic treatment</a:t>
            </a:r>
            <a:endParaRPr lang="en-US" altLang="zh-CN" sz="1400" b="0" kern="0" dirty="0" smtClean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tr-TR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metastatic sites</a:t>
            </a:r>
          </a:p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tr-TR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 albumin levels</a:t>
            </a:r>
            <a:endParaRPr lang="en-US" altLang="zh-CN" sz="1400" b="0" kern="0" dirty="0" smtClean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lvl="1" indent="-173038" eaLnBrk="1" hangingPunct="1">
              <a:lnSpc>
                <a:spcPts val="1800"/>
              </a:lnSpc>
              <a:defRPr/>
            </a:pPr>
            <a:r>
              <a:rPr lang="en-US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tr-TR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1400" b="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</a:t>
            </a:r>
            <a:r>
              <a:rPr lang="en-US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 E5L5</a:t>
            </a:r>
            <a:r>
              <a:rPr lang="tr-TR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857250" lvl="1" indent="-457200" eaLnBrk="1" hangingPunct="1">
              <a:defRPr/>
            </a:pPr>
            <a:endParaRPr lang="en-US" altLang="zh-CN" sz="2000" b="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02612" y="3450445"/>
            <a:ext cx="4088988" cy="3178955"/>
            <a:chOff x="4902612" y="3450445"/>
            <a:chExt cx="4088988" cy="3178955"/>
          </a:xfrm>
        </p:grpSpPr>
        <p:pic>
          <p:nvPicPr>
            <p:cNvPr id="18" name="Picture 4" descr="J:\Schabath_Lab\2.  Schabath-Tunali\1.  Baseline Radiomics in IO (CD Paper)\2. Figures\figures\Fig 3c.e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612" y="3635111"/>
              <a:ext cx="4088988" cy="299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486400" y="3450445"/>
              <a:ext cx="3352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600" dirty="0" smtClean="0">
                  <a:latin typeface="+mn-lt"/>
                </a:rPr>
                <a:t>HPD</a:t>
              </a:r>
              <a:r>
                <a:rPr lang="en-US" sz="1600" dirty="0" smtClean="0">
                  <a:latin typeface="+mn-lt"/>
                </a:rPr>
                <a:t> (8%)</a:t>
              </a:r>
              <a:r>
                <a:rPr lang="tr-TR" sz="1600" dirty="0" smtClean="0">
                  <a:latin typeface="+mn-lt"/>
                </a:rPr>
                <a:t> vs non-HPD</a:t>
              </a:r>
              <a:r>
                <a:rPr lang="en-US" sz="1600" dirty="0" smtClean="0">
                  <a:latin typeface="+mn-lt"/>
                </a:rPr>
                <a:t> (92%)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20" name="Text Placeholder 2"/>
          <p:cNvSpPr txBox="1">
            <a:spLocks/>
          </p:cNvSpPr>
          <p:nvPr/>
        </p:nvSpPr>
        <p:spPr>
          <a:xfrm>
            <a:off x="1676400" y="5486400"/>
            <a:ext cx="37338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7063" lvl="1" indent="-227013" eaLnBrk="1" hangingPunct="1">
              <a:lnSpc>
                <a:spcPts val="1700"/>
              </a:lnSpc>
              <a:defRPr/>
            </a:pPr>
            <a:r>
              <a:rPr lang="en-US" altLang="zh-CN" sz="1400" b="0" kern="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tr-TR" altLang="zh-CN" sz="1400" b="0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 prognostic score</a:t>
            </a:r>
            <a:r>
              <a:rPr lang="en-US" altLang="zh-CN" sz="1400" b="0" kern="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altLang="zh-CN" sz="1400" b="0" i="1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 albumin</a:t>
            </a:r>
            <a:r>
              <a:rPr lang="en-US" altLang="zh-CN" sz="1400" b="0" i="1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CN" sz="1400" b="0" i="1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LDH</a:t>
            </a:r>
            <a:r>
              <a:rPr lang="en-US" altLang="zh-CN" sz="1400" b="0" i="1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zh-CN" sz="1400" b="0" i="1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metastatic sites</a:t>
            </a:r>
            <a:r>
              <a:rPr lang="en-US" altLang="zh-CN" sz="1400" b="0" i="1" kern="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7063" lvl="1" indent="-227013" eaLnBrk="1" hangingPunct="1">
              <a:lnSpc>
                <a:spcPts val="1700"/>
              </a:lnSpc>
              <a:defRPr/>
            </a:pPr>
            <a:r>
              <a:rPr lang="tr-TR" altLang="zh-CN" sz="14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 NGTDM strength</a:t>
            </a:r>
            <a:endParaRPr lang="en-US" altLang="zh-CN" sz="1400" b="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endParaRPr lang="en-US" altLang="zh-CN" sz="1800" b="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304074"/>
            <a:ext cx="2273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 err="1" smtClean="0">
                <a:latin typeface="+mn-lt"/>
              </a:rPr>
              <a:t>Tunali</a:t>
            </a:r>
            <a:r>
              <a:rPr lang="en-US" sz="1200" b="0" i="1" dirty="0" smtClean="0">
                <a:latin typeface="+mn-lt"/>
              </a:rPr>
              <a:t> et al. (2018)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1485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dirty="0" smtClean="0"/>
              <a:t>Clinical-Radiomic Models and PFS</a:t>
            </a:r>
            <a:endParaRPr lang="en-US" sz="3600" dirty="0"/>
          </a:p>
        </p:txBody>
      </p:sp>
      <p:pic>
        <p:nvPicPr>
          <p:cNvPr id="9" name="Picture 2" descr="J:\Schabath_Lab\2.  Schabath-Tunali\1.  Baseline Radiomics in IO (CD Paper)\2. Figures\stata figures\FigCart1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/>
          <a:stretch/>
        </p:blipFill>
        <p:spPr bwMode="auto">
          <a:xfrm>
            <a:off x="76200" y="1383348"/>
            <a:ext cx="4754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049" y="1219200"/>
            <a:ext cx="4280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TTP &lt; 2 months vs TTP ≥ </a:t>
            </a:r>
            <a:r>
              <a:rPr lang="tr-TR" dirty="0" smtClean="0"/>
              <a:t>2 </a:t>
            </a:r>
            <a:r>
              <a:rPr lang="tr-TR" dirty="0"/>
              <a:t>months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64100" y="2490287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TTP &lt; 2 months vs TTP ≥ </a:t>
            </a:r>
            <a:r>
              <a:rPr lang="tr-TR" dirty="0" smtClean="0"/>
              <a:t>12 </a:t>
            </a:r>
            <a:r>
              <a:rPr lang="tr-TR" dirty="0"/>
              <a:t>months</a:t>
            </a:r>
            <a:endParaRPr lang="en-US" dirty="0"/>
          </a:p>
        </p:txBody>
      </p:sp>
      <p:pic>
        <p:nvPicPr>
          <p:cNvPr id="12" name="Picture 2" descr="J:\Schabath_Lab\2.  Schabath-Tunali\1.  Baseline Radiomics in IO (CD Paper)\2. Figures\stata figures\FigCart2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/>
          <a:stretch/>
        </p:blipFill>
        <p:spPr bwMode="auto">
          <a:xfrm>
            <a:off x="4344508" y="2733675"/>
            <a:ext cx="479949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Summary and </a:t>
            </a:r>
            <a:r>
              <a:rPr lang="en-US" sz="4000" dirty="0"/>
              <a:t>T</a:t>
            </a:r>
            <a:r>
              <a:rPr lang="en-US" sz="4000" dirty="0" smtClean="0"/>
              <a:t>ake Home Messages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r>
              <a:rPr lang="en-US" sz="2400" dirty="0" smtClean="0"/>
              <a:t>Radiomic-inclusive models improve ability to define tumor behavior</a:t>
            </a:r>
          </a:p>
          <a:p>
            <a:endParaRPr lang="en-US" sz="1050" dirty="0"/>
          </a:p>
          <a:p>
            <a:r>
              <a:rPr lang="en-US" sz="2400" dirty="0" smtClean="0"/>
              <a:t>Semantic radiologic features are highly predictive</a:t>
            </a:r>
          </a:p>
          <a:p>
            <a:pPr lvl="1"/>
            <a:r>
              <a:rPr lang="en-US" sz="2000" dirty="0" smtClean="0"/>
              <a:t>Require manual radiology scoring</a:t>
            </a:r>
          </a:p>
          <a:p>
            <a:pPr lvl="1"/>
            <a:r>
              <a:rPr lang="en-US" sz="2000" dirty="0" smtClean="0"/>
              <a:t>Concerns about intra and inter-observer agreement</a:t>
            </a:r>
          </a:p>
          <a:p>
            <a:pPr lvl="1"/>
            <a:endParaRPr lang="en-US" sz="1050" dirty="0" smtClean="0"/>
          </a:p>
          <a:p>
            <a:r>
              <a:rPr lang="en-US" sz="2400" dirty="0" smtClean="0"/>
              <a:t>Quantitative features are computer-generated, i.e., reduces agreement concerns</a:t>
            </a:r>
          </a:p>
          <a:p>
            <a:pPr lvl="1"/>
            <a:r>
              <a:rPr lang="en-US" sz="2000" dirty="0" smtClean="0"/>
              <a:t>Segmentation: Manual vs. semi-automated </a:t>
            </a:r>
          </a:p>
          <a:p>
            <a:pPr lvl="1"/>
            <a:r>
              <a:rPr lang="en-US" sz="2000" dirty="0" smtClean="0"/>
              <a:t>No standard radiomic toolbox or pipeline</a:t>
            </a:r>
          </a:p>
          <a:p>
            <a:endParaRPr lang="en-US" sz="1600" dirty="0"/>
          </a:p>
          <a:p>
            <a:r>
              <a:rPr lang="en-US" sz="2400" dirty="0" smtClean="0"/>
              <a:t>Impact of clinical/patient data should not ignored</a:t>
            </a:r>
          </a:p>
          <a:p>
            <a:pPr lvl="1"/>
            <a:r>
              <a:rPr lang="en-US" sz="2000" dirty="0" smtClean="0"/>
              <a:t>Be careful of the “hammer and nail” approach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9996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1545"/>
            <a:ext cx="9144000" cy="62005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Lung Cancer Team </a:t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" name="AutoShape 2" descr="Image result for Robert Gil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smartweb/listing_pictures/P10004465458%20-%20PhotoSh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6944"/>
            <a:ext cx="1590925" cy="19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martweb/listing_pictures/P10004461736%20-%20PhotoSha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/>
          <a:stretch/>
        </p:blipFill>
        <p:spPr bwMode="auto">
          <a:xfrm>
            <a:off x="2904875" y="3644044"/>
            <a:ext cx="1590925" cy="192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martweb/listing_pictures/P10004456886%20-%20PhotoSh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1590925" cy="19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smartweb/listing_pictures/P10004458146%20-%20PhotoSha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1590925" cy="19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16774" b="2845"/>
          <a:stretch/>
        </p:blipFill>
        <p:spPr>
          <a:xfrm>
            <a:off x="1219422" y="3644045"/>
            <a:ext cx="1523778" cy="1928735"/>
          </a:xfrm>
          <a:prstGeom prst="rect">
            <a:avLst/>
          </a:prstGeom>
        </p:spPr>
      </p:pic>
      <p:pic>
        <p:nvPicPr>
          <p:cNvPr id="14" name="Picture 12" descr="http://smartweb/listing_pictures/P10004465515%20-%20PhotoSha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21" y="3657600"/>
            <a:ext cx="1517779" cy="18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657600"/>
            <a:ext cx="1514475" cy="18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 result for Iffat tamp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7"/>
          <a:stretch/>
        </p:blipFill>
        <p:spPr bwMode="auto">
          <a:xfrm>
            <a:off x="2904875" y="914400"/>
            <a:ext cx="1590925" cy="19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903056"/>
            <a:ext cx="154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Ada Sulbaran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Study Coordinator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715" y="2895600"/>
            <a:ext cx="154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Iffat Alam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Study Coordinator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4421" y="2895600"/>
            <a:ext cx="154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Shamanie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Tirbene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Data Manager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2880310"/>
            <a:ext cx="2100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Alberto Garcia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Imaging Data Coordinator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83314" y="5595258"/>
            <a:ext cx="128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Ilke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Tunali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PhD Candidate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7938" y="5611868"/>
            <a:ext cx="17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Olya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Stringfield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, PhD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Imaging Scientist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0319" y="5595258"/>
            <a:ext cx="1725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Jin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Qi, MD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Research Radiologist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0268" y="5572780"/>
            <a:ext cx="158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Trevor Rose, MD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Clinical Radiologist</a:t>
            </a:r>
          </a:p>
        </p:txBody>
      </p:sp>
    </p:spTree>
    <p:extLst>
      <p:ext uri="{BB962C8B-B14F-4D97-AF65-F5344CB8AC3E}">
        <p14:creationId xmlns:p14="http://schemas.microsoft.com/office/powerpoint/2010/main" val="33471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Acknowledgments and Funding</a:t>
            </a:r>
            <a:endParaRPr lang="en-US" sz="2400" b="0" i="1" dirty="0" smtClean="0">
              <a:solidFill>
                <a:srgbClr val="0000FF"/>
              </a:solidFill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533400"/>
            <a:ext cx="3810000" cy="6096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u="sng" dirty="0" smtClean="0">
                <a:solidFill>
                  <a:srgbClr val="0000FF"/>
                </a:solidFill>
              </a:rPr>
              <a:t>Moffitt Cancer Center</a:t>
            </a:r>
          </a:p>
          <a:p>
            <a:pPr>
              <a:spcBef>
                <a:spcPts val="0"/>
              </a:spcBef>
            </a:pPr>
            <a:r>
              <a:rPr lang="en-US" sz="1700" dirty="0"/>
              <a:t>Iffat </a:t>
            </a:r>
            <a:r>
              <a:rPr lang="en-US" sz="1700" dirty="0" smtClean="0"/>
              <a:t>Alam, BS</a:t>
            </a:r>
            <a:endParaRPr lang="en-US" sz="1700" dirty="0"/>
          </a:p>
          <a:p>
            <a:pPr>
              <a:spcBef>
                <a:spcPts val="0"/>
              </a:spcBef>
            </a:pPr>
            <a:r>
              <a:rPr lang="en-US" sz="1700" dirty="0" smtClean="0"/>
              <a:t>Yoga </a:t>
            </a:r>
            <a:r>
              <a:rPr lang="en-US" sz="1700" dirty="0"/>
              <a:t>Balagurunathan, </a:t>
            </a:r>
            <a:r>
              <a:rPr lang="en-US" sz="1700" dirty="0" smtClean="0"/>
              <a:t>PhD</a:t>
            </a:r>
            <a:endParaRPr lang="en-US" sz="1700" dirty="0"/>
          </a:p>
          <a:p>
            <a:pPr>
              <a:spcBef>
                <a:spcPts val="0"/>
              </a:spcBef>
            </a:pPr>
            <a:r>
              <a:rPr lang="en-US" sz="1700" dirty="0" smtClean="0"/>
              <a:t>Alberto Garcia, BS</a:t>
            </a:r>
            <a:endParaRPr lang="en-US" sz="1700" dirty="0"/>
          </a:p>
          <a:p>
            <a:pPr>
              <a:spcBef>
                <a:spcPts val="0"/>
              </a:spcBef>
            </a:pPr>
            <a:r>
              <a:rPr lang="en-US" sz="1700" dirty="0" smtClean="0"/>
              <a:t>Bob Gillies, PhD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Qian </a:t>
            </a:r>
            <a:r>
              <a:rPr lang="en-US" sz="1700" dirty="0"/>
              <a:t>Li, </a:t>
            </a:r>
            <a:r>
              <a:rPr lang="en-US" sz="1700" dirty="0" smtClean="0"/>
              <a:t>MD</a:t>
            </a:r>
            <a:endParaRPr lang="en-US" sz="1700" dirty="0"/>
          </a:p>
          <a:p>
            <a:pPr>
              <a:spcBef>
                <a:spcPts val="0"/>
              </a:spcBef>
            </a:pPr>
            <a:r>
              <a:rPr lang="en-US" sz="1700" dirty="0"/>
              <a:t>Ying Liu, </a:t>
            </a:r>
            <a:r>
              <a:rPr lang="en-US" sz="1700" dirty="0" smtClean="0"/>
              <a:t>MD</a:t>
            </a:r>
          </a:p>
          <a:p>
            <a:pPr>
              <a:spcBef>
                <a:spcPts val="0"/>
              </a:spcBef>
            </a:pPr>
            <a:r>
              <a:rPr lang="en-US" sz="1700" dirty="0" err="1" smtClean="0"/>
              <a:t>Jin</a:t>
            </a:r>
            <a:r>
              <a:rPr lang="en-US" sz="1700" dirty="0" smtClean="0"/>
              <a:t> Qi, MD</a:t>
            </a:r>
          </a:p>
          <a:p>
            <a:pPr>
              <a:spcBef>
                <a:spcPts val="0"/>
              </a:spcBef>
            </a:pPr>
            <a:r>
              <a:rPr lang="en-US" sz="1700" dirty="0" err="1" smtClean="0"/>
              <a:t>Olya</a:t>
            </a:r>
            <a:r>
              <a:rPr lang="en-US" sz="1700" dirty="0" smtClean="0"/>
              <a:t> </a:t>
            </a:r>
            <a:r>
              <a:rPr lang="en-US" sz="1700" dirty="0"/>
              <a:t>Stringfield, </a:t>
            </a:r>
            <a:r>
              <a:rPr lang="en-US" sz="1700" dirty="0" smtClean="0"/>
              <a:t>PhD</a:t>
            </a:r>
          </a:p>
          <a:p>
            <a:pPr>
              <a:spcBef>
                <a:spcPts val="0"/>
              </a:spcBef>
            </a:pPr>
            <a:r>
              <a:rPr lang="en-US" sz="1700" dirty="0"/>
              <a:t>Ada </a:t>
            </a:r>
            <a:r>
              <a:rPr lang="en-US" sz="1700" dirty="0" smtClean="0"/>
              <a:t>Sulbaran, BS</a:t>
            </a:r>
            <a:endParaRPr lang="en-US" sz="1700" dirty="0"/>
          </a:p>
          <a:p>
            <a:pPr>
              <a:spcBef>
                <a:spcPts val="0"/>
              </a:spcBef>
            </a:pPr>
            <a:r>
              <a:rPr lang="en-US" sz="1700" dirty="0" err="1"/>
              <a:t>Shamanie</a:t>
            </a:r>
            <a:r>
              <a:rPr lang="en-US" sz="1700" dirty="0"/>
              <a:t> </a:t>
            </a:r>
            <a:r>
              <a:rPr lang="en-US" sz="1700" dirty="0" err="1"/>
              <a:t>Tirbene</a:t>
            </a:r>
            <a:endParaRPr lang="en-US" sz="1700" dirty="0"/>
          </a:p>
          <a:p>
            <a:pPr>
              <a:spcBef>
                <a:spcPts val="0"/>
              </a:spcBef>
            </a:pPr>
            <a:r>
              <a:rPr lang="en-US" sz="1700" dirty="0" err="1" smtClean="0"/>
              <a:t>Ilke</a:t>
            </a:r>
            <a:r>
              <a:rPr lang="en-US" sz="1700" dirty="0" smtClean="0"/>
              <a:t> Tunali, PhD-Candidate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Hua </a:t>
            </a:r>
            <a:r>
              <a:rPr lang="en-US" sz="1700" dirty="0"/>
              <a:t>Wang, </a:t>
            </a:r>
            <a:r>
              <a:rPr lang="en-US" sz="1700" dirty="0" smtClean="0"/>
              <a:t>MD</a:t>
            </a:r>
            <a:endParaRPr lang="en-US" sz="1700" dirty="0"/>
          </a:p>
          <a:p>
            <a:pPr marL="0" indent="0">
              <a:spcBef>
                <a:spcPts val="0"/>
              </a:spcBef>
              <a:buNone/>
            </a:pPr>
            <a:endParaRPr lang="en-US" sz="600" b="1" u="sng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u="sng" dirty="0" smtClean="0">
                <a:solidFill>
                  <a:srgbClr val="0000FF"/>
                </a:solidFill>
              </a:rPr>
              <a:t>UCLA</a:t>
            </a:r>
            <a:endParaRPr lang="en-US" sz="1700" b="1" u="sng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/>
              <a:t>Deni </a:t>
            </a:r>
            <a:r>
              <a:rPr lang="en-US" sz="1700" dirty="0" err="1"/>
              <a:t>Aberle</a:t>
            </a:r>
            <a:r>
              <a:rPr lang="en-US" sz="1700" dirty="0"/>
              <a:t>, MD</a:t>
            </a:r>
          </a:p>
          <a:p>
            <a:pPr marL="0" indent="0">
              <a:spcBef>
                <a:spcPts val="0"/>
              </a:spcBef>
              <a:buNone/>
            </a:pPr>
            <a:endParaRPr lang="en-US" sz="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700" b="1" u="sng" dirty="0" smtClean="0">
                <a:solidFill>
                  <a:srgbClr val="0000FF"/>
                </a:solidFill>
              </a:rPr>
              <a:t>University of South Florida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Dmitry Cherezov, PhD-Candidate</a:t>
            </a:r>
            <a:endParaRPr lang="en-US" sz="1700" dirty="0"/>
          </a:p>
          <a:p>
            <a:pPr>
              <a:spcBef>
                <a:spcPts val="0"/>
              </a:spcBef>
            </a:pPr>
            <a:r>
              <a:rPr lang="en-US" sz="1700" dirty="0" smtClean="0"/>
              <a:t>Dmitry </a:t>
            </a:r>
            <a:r>
              <a:rPr lang="en-US" sz="1700" dirty="0"/>
              <a:t>Goldgof, </a:t>
            </a:r>
            <a:r>
              <a:rPr lang="en-US" sz="1700" dirty="0" smtClean="0"/>
              <a:t>PhD</a:t>
            </a:r>
            <a:endParaRPr lang="en-US" sz="1700" dirty="0"/>
          </a:p>
          <a:p>
            <a:pPr>
              <a:spcBef>
                <a:spcPts val="0"/>
              </a:spcBef>
            </a:pPr>
            <a:r>
              <a:rPr lang="en-US" sz="1700" dirty="0" smtClean="0"/>
              <a:t>Larry </a:t>
            </a:r>
            <a:r>
              <a:rPr lang="en-US" sz="1700" dirty="0"/>
              <a:t>Hall, PhD</a:t>
            </a:r>
          </a:p>
          <a:p>
            <a:pPr>
              <a:spcBef>
                <a:spcPts val="0"/>
              </a:spcBef>
            </a:pPr>
            <a:r>
              <a:rPr lang="en-US" sz="1700" dirty="0" smtClean="0"/>
              <a:t>Sam Hawkins, PhD</a:t>
            </a:r>
            <a:endParaRPr lang="en-US" sz="1700" dirty="0"/>
          </a:p>
          <a:p>
            <a:pPr eaLnBrk="1" hangingPunct="1">
              <a:spcBef>
                <a:spcPts val="0"/>
              </a:spcBef>
            </a:pPr>
            <a:endParaRPr lang="en-US" sz="600" u="sng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u="sng" dirty="0">
                <a:solidFill>
                  <a:srgbClr val="0000FF"/>
                </a:solidFill>
              </a:rPr>
              <a:t>Vanderbilt</a:t>
            </a:r>
          </a:p>
          <a:p>
            <a:pPr>
              <a:spcBef>
                <a:spcPts val="0"/>
              </a:spcBef>
            </a:pPr>
            <a:r>
              <a:rPr lang="en-US" sz="1700" dirty="0"/>
              <a:t>Pierre Massion, </a:t>
            </a:r>
            <a:r>
              <a:rPr lang="en-US" sz="1700" dirty="0" smtClean="0"/>
              <a:t>MD</a:t>
            </a:r>
            <a:endParaRPr lang="en-US" sz="1700" dirty="0" smtClean="0">
              <a:solidFill>
                <a:schemeClr val="accent2"/>
              </a:solidFill>
            </a:endParaRPr>
          </a:p>
        </p:txBody>
      </p:sp>
      <p:grpSp>
        <p:nvGrpSpPr>
          <p:cNvPr id="13" name="Group 16"/>
          <p:cNvGrpSpPr>
            <a:grpSpLocks noChangeAspect="1"/>
          </p:cNvGrpSpPr>
          <p:nvPr/>
        </p:nvGrpSpPr>
        <p:grpSpPr bwMode="auto">
          <a:xfrm>
            <a:off x="4940255" y="3429000"/>
            <a:ext cx="469945" cy="520187"/>
            <a:chOff x="3784" y="3033"/>
            <a:chExt cx="477" cy="528"/>
          </a:xfrm>
        </p:grpSpPr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" y="3033"/>
              <a:ext cx="46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" y="3067"/>
              <a:ext cx="4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" y="3067"/>
              <a:ext cx="47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4" descr="MCL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95" y="1066800"/>
            <a:ext cx="3828593" cy="5330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Screen Clipping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20" y="1858412"/>
            <a:ext cx="3824217" cy="52840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872597" y="2667000"/>
            <a:ext cx="3824969" cy="531764"/>
            <a:chOff x="381000" y="2975871"/>
            <a:chExt cx="3436626" cy="477775"/>
          </a:xfrm>
        </p:grpSpPr>
        <p:pic>
          <p:nvPicPr>
            <p:cNvPr id="41" name="Picture 4" descr="MCL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975871"/>
              <a:ext cx="3436626" cy="477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1124712" y="3127282"/>
              <a:ext cx="26929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35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Quantitative Imaging Network</a:t>
              </a:r>
            </a:p>
          </p:txBody>
        </p:sp>
      </p:grp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4890794" y="3434086"/>
            <a:ext cx="3828593" cy="53309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 anchorCtr="0"/>
          <a:lstStyle/>
          <a:p>
            <a:pPr marL="520700"/>
            <a:r>
              <a:rPr lang="en-US" sz="1400" dirty="0"/>
              <a:t>Florida Department of </a:t>
            </a:r>
            <a:r>
              <a:rPr lang="en-US" sz="1400" dirty="0" smtClean="0"/>
              <a:t>Health</a:t>
            </a:r>
          </a:p>
          <a:p>
            <a:pPr marL="520700">
              <a:lnSpc>
                <a:spcPts val="1100"/>
              </a:lnSpc>
            </a:pPr>
            <a:r>
              <a:rPr lang="en-US" sz="1200" dirty="0" smtClean="0">
                <a:solidFill>
                  <a:schemeClr val="bg2"/>
                </a:solidFill>
              </a:rPr>
              <a:t>James and Esther </a:t>
            </a:r>
            <a:r>
              <a:rPr lang="en-US" sz="1200" dirty="0">
                <a:solidFill>
                  <a:schemeClr val="bg2"/>
                </a:solidFill>
              </a:rPr>
              <a:t>King Biomedical Research Program</a:t>
            </a:r>
          </a:p>
        </p:txBody>
      </p:sp>
      <p:pic>
        <p:nvPicPr>
          <p:cNvPr id="50" name="Picture 4" descr="MCL"/>
          <p:cNvPicPr preferRelativeResize="0"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5" r="13278" b="73876"/>
          <a:stretch/>
        </p:blipFill>
        <p:spPr bwMode="auto">
          <a:xfrm>
            <a:off x="5761837" y="1858412"/>
            <a:ext cx="2467763" cy="1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offitt-show-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3" r="30431" b="73022"/>
          <a:stretch/>
        </p:blipFill>
        <p:spPr bwMode="auto">
          <a:xfrm>
            <a:off x="0" y="1995077"/>
            <a:ext cx="9139052" cy="4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offitt-show-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3" r="30431" b="73022"/>
          <a:stretch/>
        </p:blipFill>
        <p:spPr bwMode="auto">
          <a:xfrm>
            <a:off x="4948" y="-8907"/>
            <a:ext cx="9139052" cy="4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moffitt-show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14400"/>
            <a:ext cx="8813800" cy="5715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-457200"/>
            <a:ext cx="91341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Thank you!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6172200"/>
            <a:ext cx="881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H. Lee Moffitt Cancer Center &amp; Research </a:t>
            </a:r>
            <a:r>
              <a:rPr lang="en-US" sz="2800" b="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Institute, Tampa, FL</a:t>
            </a:r>
            <a:endParaRPr lang="en-US" sz="2800" b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1975579"/>
            <a:ext cx="4562492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tabLst>
                <a:tab pos="4513263" algn="ctr"/>
              </a:tabLst>
            </a:pPr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matthew.schabath@moffitt.org</a:t>
            </a:r>
            <a:endPara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lnSpc>
                <a:spcPts val="2800"/>
              </a:lnSpc>
              <a:tabLst>
                <a:tab pos="2743200" algn="l"/>
              </a:tabLst>
            </a:pPr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@</a:t>
            </a:r>
            <a:r>
              <a:rPr lang="en-US" sz="3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matthewschabath</a:t>
            </a:r>
            <a:endPara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2" name="Picture 2" descr="http://www.rawstory.com/wp-content/uploads/2014/08/twit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97" y="2412873"/>
            <a:ext cx="311400" cy="25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rawstory.com/wp-content/uploads/2014/08/ema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32" y="2087435"/>
            <a:ext cx="311400" cy="25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90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3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1167568"/>
            <a:ext cx="8096250" cy="3810000"/>
            <a:chOff x="381000" y="462148"/>
            <a:chExt cx="8096250" cy="3810000"/>
          </a:xfrm>
        </p:grpSpPr>
        <p:pic>
          <p:nvPicPr>
            <p:cNvPr id="1028" name="Picture 4" descr="Image result for essentially all models are wr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62148"/>
              <a:ext cx="809625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6934200" y="3810000"/>
              <a:ext cx="1447800" cy="381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26638" r="2655" b="46724"/>
          <a:stretch/>
        </p:blipFill>
        <p:spPr bwMode="auto">
          <a:xfrm>
            <a:off x="457200" y="0"/>
            <a:ext cx="8138160" cy="7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732758"/>
            <a:ext cx="8138160" cy="5340668"/>
          </a:xfrm>
          <a:prstGeom prst="rect">
            <a:avLst/>
          </a:prstGeom>
        </p:spPr>
      </p:pic>
      <p:pic>
        <p:nvPicPr>
          <p:cNvPr id="13" name="Picture 2" descr="Image result for hurricane spaghetti models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t="14230" r="20939" b="8728"/>
          <a:stretch/>
        </p:blipFill>
        <p:spPr bwMode="auto">
          <a:xfrm>
            <a:off x="457200" y="710184"/>
            <a:ext cx="8138160" cy="53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66800" y="1524000"/>
            <a:ext cx="6953250" cy="2031325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latin typeface="+mn-lt"/>
              </a:rPr>
              <a:t>Despite over 60 years of hurricane modeling, there is still substantial imprecision…</a:t>
            </a:r>
          </a:p>
        </p:txBody>
      </p:sp>
    </p:spTree>
    <p:extLst>
      <p:ext uri="{BB962C8B-B14F-4D97-AF65-F5344CB8AC3E}">
        <p14:creationId xmlns:p14="http://schemas.microsoft.com/office/powerpoint/2010/main" val="35455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26638" r="2655" b="46724"/>
          <a:stretch/>
        </p:blipFill>
        <p:spPr bwMode="auto">
          <a:xfrm>
            <a:off x="457200" y="0"/>
            <a:ext cx="8138160" cy="7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5045"/>
          <a:stretch/>
        </p:blipFill>
        <p:spPr>
          <a:xfrm>
            <a:off x="38100" y="321820"/>
            <a:ext cx="5372100" cy="363905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" b="14486"/>
          <a:stretch/>
        </p:blipFill>
        <p:spPr>
          <a:xfrm>
            <a:off x="184487" y="628164"/>
            <a:ext cx="6125430" cy="427179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3474"/>
            <a:ext cx="5668166" cy="513469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02553"/>
            <a:ext cx="4086796" cy="48965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20589" r="50507" b="6098"/>
          <a:stretch/>
        </p:blipFill>
        <p:spPr bwMode="auto">
          <a:xfrm>
            <a:off x="2908970" y="340870"/>
            <a:ext cx="6235030" cy="536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27" y="1469264"/>
            <a:ext cx="4115375" cy="46583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0" y="2141349"/>
            <a:ext cx="5744377" cy="456311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264"/>
            <a:ext cx="5515745" cy="529664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93" y="2764060"/>
            <a:ext cx="6108759" cy="409394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9" y="1245951"/>
            <a:ext cx="6601747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 dirty="0"/>
              <a:t>Many </a:t>
            </a:r>
            <a:r>
              <a:rPr lang="en-US" sz="3200" dirty="0" smtClean="0"/>
              <a:t>reasons </a:t>
            </a:r>
            <a:r>
              <a:rPr lang="en-US" sz="3200" dirty="0"/>
              <a:t>attributed to </a:t>
            </a:r>
            <a:r>
              <a:rPr lang="en-US" sz="3200" dirty="0" smtClean="0"/>
              <a:t>statistical imprecision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r>
              <a:rPr lang="en-US" sz="2400" dirty="0" smtClean="0"/>
              <a:t>Inadequacies and study design issues: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mall sample size/over </a:t>
            </a:r>
            <a:r>
              <a:rPr lang="en-US" sz="2000" dirty="0">
                <a:solidFill>
                  <a:schemeClr val="tx1"/>
                </a:solidFill>
              </a:rPr>
              <a:t>fit </a:t>
            </a:r>
            <a:r>
              <a:rPr lang="en-US" sz="2000" dirty="0" smtClean="0">
                <a:solidFill>
                  <a:schemeClr val="tx1"/>
                </a:solidFill>
              </a:rPr>
              <a:t>models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Small effect sizes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Not generalizable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Not validated/independently replicated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Poor data quality/imprecise data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Cancer is a heterogeneous disease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1" b="8626"/>
          <a:stretch/>
        </p:blipFill>
        <p:spPr bwMode="auto">
          <a:xfrm>
            <a:off x="176089" y="1143000"/>
            <a:ext cx="4570413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dirty="0" smtClean="0"/>
              <a:t>Tumor Heterogeneity</a:t>
            </a:r>
            <a:endParaRPr lang="en-US" sz="3200" dirty="0"/>
          </a:p>
        </p:txBody>
      </p:sp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02" y="1143000"/>
            <a:ext cx="394029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33400" y="1676400"/>
            <a:ext cx="8077200" cy="138499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0" dirty="0" smtClean="0">
                <a:solidFill>
                  <a:schemeClr val="bg1"/>
                </a:solidFill>
                <a:latin typeface="+mn-lt"/>
              </a:rPr>
              <a:t>Radiomics quantifies </a:t>
            </a:r>
            <a:r>
              <a:rPr lang="en-US" altLang="en-US" sz="2800" b="0" dirty="0">
                <a:solidFill>
                  <a:schemeClr val="bg1"/>
                </a:solidFill>
                <a:latin typeface="+mn-lt"/>
              </a:rPr>
              <a:t>microenvironments and heterogeneity </a:t>
            </a:r>
            <a:r>
              <a:rPr lang="en-US" altLang="en-US" sz="2800" b="0" dirty="0" smtClean="0">
                <a:solidFill>
                  <a:schemeClr val="bg1"/>
                </a:solidFill>
                <a:latin typeface="+mn-lt"/>
              </a:rPr>
              <a:t>of </a:t>
            </a:r>
            <a:r>
              <a:rPr lang="en-US" altLang="en-US" sz="2800" b="0" dirty="0">
                <a:solidFill>
                  <a:schemeClr val="bg1"/>
                </a:solidFill>
                <a:latin typeface="+mn-lt"/>
              </a:rPr>
              <a:t>entire </a:t>
            </a:r>
            <a:r>
              <a:rPr lang="en-US" altLang="en-US" sz="2800" b="0" dirty="0" smtClean="0">
                <a:solidFill>
                  <a:schemeClr val="bg1"/>
                </a:solidFill>
                <a:latin typeface="+mn-lt"/>
              </a:rPr>
              <a:t>region(s) of interest, i.e., IPNs, lung tumors, whole lung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33400" y="3213795"/>
            <a:ext cx="8077200" cy="954107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0" dirty="0">
                <a:solidFill>
                  <a:schemeClr val="bg1"/>
                </a:solidFill>
                <a:latin typeface="+mn-lt"/>
              </a:rPr>
              <a:t>As such, </a:t>
            </a:r>
            <a:r>
              <a:rPr lang="en-US" altLang="en-US" sz="2800" b="0" dirty="0" smtClean="0">
                <a:solidFill>
                  <a:schemeClr val="bg1"/>
                </a:solidFill>
                <a:latin typeface="+mn-lt"/>
              </a:rPr>
              <a:t>inclusion of Radiomics into models can improve  performance/prediction</a:t>
            </a:r>
            <a:endParaRPr lang="en-US" altLang="en-US" sz="2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7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1752600" y="3062536"/>
            <a:ext cx="5486400" cy="3038475"/>
          </a:xfrm>
          <a:prstGeom prst="round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562224" y="3890920"/>
            <a:ext cx="4219575" cy="190500"/>
          </a:xfrm>
          <a:prstGeom prst="rect">
            <a:avLst/>
          </a:prstGeom>
          <a:gradFill flip="none" rotWithShape="1">
            <a:gsLst>
              <a:gs pos="35000">
                <a:srgbClr val="00B050"/>
              </a:gs>
              <a:gs pos="58000">
                <a:srgbClr val="FFC000"/>
              </a:gs>
              <a:gs pos="75000">
                <a:srgbClr val="C00000"/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3400" dirty="0" smtClean="0"/>
              <a:t>Indolent vs. </a:t>
            </a:r>
            <a:r>
              <a:rPr lang="en-US" sz="3400" dirty="0"/>
              <a:t>Aggressive </a:t>
            </a:r>
            <a:r>
              <a:rPr lang="en-US" sz="3400" dirty="0" smtClean="0"/>
              <a:t>Lung Cancers</a:t>
            </a:r>
            <a:endParaRPr lang="en-US" sz="3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/>
          <a:lstStyle/>
          <a:p>
            <a:r>
              <a:rPr lang="en-US" sz="2000" dirty="0" smtClean="0"/>
              <a:t>Detection </a:t>
            </a:r>
            <a:r>
              <a:rPr lang="en-US" sz="2000" dirty="0"/>
              <a:t>of indolent cancer is a </a:t>
            </a:r>
            <a:r>
              <a:rPr lang="en-US" sz="2000" dirty="0" smtClean="0"/>
              <a:t>potential </a:t>
            </a:r>
            <a:r>
              <a:rPr lang="en-US" sz="2000" dirty="0"/>
              <a:t>harm of </a:t>
            </a:r>
            <a:r>
              <a:rPr lang="en-US" sz="2000" dirty="0" smtClean="0"/>
              <a:t>screening, i.e., over-diagnosis</a:t>
            </a:r>
          </a:p>
          <a:p>
            <a:pPr lvl="1"/>
            <a:r>
              <a:rPr lang="en-US" sz="1800" dirty="0" smtClean="0"/>
              <a:t>Indolent </a:t>
            </a:r>
            <a:r>
              <a:rPr lang="en-US" sz="1800" dirty="0"/>
              <a:t>cancers grow slowly, longer preclinical and screening </a:t>
            </a:r>
            <a:r>
              <a:rPr lang="en-US" sz="1800" dirty="0" smtClean="0"/>
              <a:t>window, prolonged lifespan</a:t>
            </a:r>
          </a:p>
          <a:p>
            <a:endParaRPr lang="en-US" sz="400" dirty="0" smtClean="0"/>
          </a:p>
          <a:p>
            <a:r>
              <a:rPr lang="en-US" sz="2000" dirty="0" smtClean="0"/>
              <a:t>Characterizing behavior of non-screen detected cancers is still unmet and critical need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705600" y="3681370"/>
            <a:ext cx="228600" cy="609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 sz="130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559368" y="3681370"/>
            <a:ext cx="45719" cy="609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 sz="130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570989" y="5396161"/>
            <a:ext cx="2305811" cy="190500"/>
          </a:xfrm>
          <a:prstGeom prst="rect">
            <a:avLst/>
          </a:prstGeom>
          <a:gradFill flip="none" rotWithShape="1">
            <a:gsLst>
              <a:gs pos="35000">
                <a:srgbClr val="00B050"/>
              </a:gs>
              <a:gs pos="55000">
                <a:srgbClr val="FFC000"/>
              </a:gs>
              <a:gs pos="79000">
                <a:srgbClr val="C00000"/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8" name="Rectangle 17"/>
          <p:cNvSpPr/>
          <p:nvPr/>
        </p:nvSpPr>
        <p:spPr bwMode="auto">
          <a:xfrm>
            <a:off x="4800600" y="5186611"/>
            <a:ext cx="228600" cy="609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 sz="130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568132" y="5186611"/>
            <a:ext cx="45719" cy="609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 sz="130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62400" y="5167561"/>
            <a:ext cx="45719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 sz="130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104037" y="3683855"/>
            <a:ext cx="45719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en-US" sz="130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0164" y="3236109"/>
            <a:ext cx="1470079" cy="502702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Indolent cancer initiation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2600" y="4730600"/>
            <a:ext cx="1676400" cy="502702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Aggressive cancer initiation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3236109"/>
            <a:ext cx="1143000" cy="502702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</a:p>
          <a:p>
            <a:pPr algn="ctr">
              <a:lnSpc>
                <a:spcPts val="1600"/>
              </a:lnSpc>
            </a:pP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3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endParaRPr lang="en-US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6563" y="4724095"/>
            <a:ext cx="989237" cy="502702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</a:p>
          <a:p>
            <a:pPr algn="ctr">
              <a:lnSpc>
                <a:spcPts val="1600"/>
              </a:lnSpc>
            </a:pP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3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endParaRPr lang="en-US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4107667"/>
            <a:ext cx="1866220" cy="438646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Detectable</a:t>
            </a:r>
          </a:p>
          <a:p>
            <a:pPr algn="ctr">
              <a:lnSpc>
                <a:spcPts val="1400"/>
              </a:lnSpc>
            </a:pPr>
            <a:r>
              <a:rPr lang="en-US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preclinical phase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343400" y="4294962"/>
            <a:ext cx="6858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743200" y="4296595"/>
            <a:ext cx="6858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790487" y="5749787"/>
            <a:ext cx="101951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6477682" y="3357811"/>
            <a:ext cx="685118" cy="297517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341" y="4833192"/>
            <a:ext cx="685118" cy="297517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</p:txBody>
      </p: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2120219" y="3380037"/>
            <a:ext cx="4811713" cy="2922588"/>
          </a:xfrm>
          <a:prstGeom prst="rect">
            <a:avLst/>
          </a:prstGeom>
          <a:gradFill flip="none" rotWithShape="1">
            <a:gsLst>
              <a:gs pos="10000">
                <a:srgbClr val="00B050"/>
              </a:gs>
              <a:gs pos="45000">
                <a:srgbClr val="FFFF00"/>
              </a:gs>
              <a:gs pos="58000">
                <a:srgbClr val="FFC000"/>
              </a:gs>
              <a:gs pos="88000">
                <a:srgbClr val="C00000"/>
              </a:gs>
            </a:gsLst>
            <a:lin ang="13500000" scaled="1"/>
            <a:tileRect/>
          </a:gradFill>
          <a:ln w="2540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201"/>
          <p:cNvSpPr>
            <a:spLocks noChangeShapeType="1"/>
          </p:cNvSpPr>
          <p:nvPr/>
        </p:nvSpPr>
        <p:spPr bwMode="auto">
          <a:xfrm flipH="1">
            <a:off x="2056719" y="6193087"/>
            <a:ext cx="635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203"/>
          <p:cNvSpPr>
            <a:spLocks noChangeShapeType="1"/>
          </p:cNvSpPr>
          <p:nvPr/>
        </p:nvSpPr>
        <p:spPr bwMode="auto">
          <a:xfrm flipH="1">
            <a:off x="2056719" y="5653337"/>
            <a:ext cx="635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205"/>
          <p:cNvSpPr>
            <a:spLocks noChangeShapeType="1"/>
          </p:cNvSpPr>
          <p:nvPr/>
        </p:nvSpPr>
        <p:spPr bwMode="auto">
          <a:xfrm flipH="1">
            <a:off x="2056719" y="5113587"/>
            <a:ext cx="635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208"/>
          <p:cNvSpPr>
            <a:spLocks noChangeShapeType="1"/>
          </p:cNvSpPr>
          <p:nvPr/>
        </p:nvSpPr>
        <p:spPr bwMode="auto">
          <a:xfrm flipH="1">
            <a:off x="2056718" y="4572249"/>
            <a:ext cx="635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210"/>
          <p:cNvSpPr>
            <a:spLocks noChangeShapeType="1"/>
          </p:cNvSpPr>
          <p:nvPr/>
        </p:nvSpPr>
        <p:spPr bwMode="auto">
          <a:xfrm flipH="1">
            <a:off x="2056718" y="4032499"/>
            <a:ext cx="635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212"/>
          <p:cNvSpPr>
            <a:spLocks noChangeShapeType="1"/>
          </p:cNvSpPr>
          <p:nvPr/>
        </p:nvSpPr>
        <p:spPr bwMode="auto">
          <a:xfrm flipH="1">
            <a:off x="2056718" y="3489574"/>
            <a:ext cx="635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244"/>
          <p:cNvSpPr>
            <a:spLocks noChangeShapeType="1"/>
          </p:cNvSpPr>
          <p:nvPr/>
        </p:nvSpPr>
        <p:spPr bwMode="auto">
          <a:xfrm>
            <a:off x="2220231" y="6305799"/>
            <a:ext cx="0" cy="682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246"/>
          <p:cNvSpPr>
            <a:spLocks noChangeShapeType="1"/>
          </p:cNvSpPr>
          <p:nvPr/>
        </p:nvSpPr>
        <p:spPr bwMode="auto">
          <a:xfrm>
            <a:off x="3140981" y="6305799"/>
            <a:ext cx="0" cy="682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248"/>
          <p:cNvSpPr>
            <a:spLocks noChangeShapeType="1"/>
          </p:cNvSpPr>
          <p:nvPr/>
        </p:nvSpPr>
        <p:spPr bwMode="auto">
          <a:xfrm>
            <a:off x="4068081" y="6305799"/>
            <a:ext cx="0" cy="682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250"/>
          <p:cNvSpPr>
            <a:spLocks noChangeShapeType="1"/>
          </p:cNvSpPr>
          <p:nvPr/>
        </p:nvSpPr>
        <p:spPr bwMode="auto">
          <a:xfrm>
            <a:off x="4988831" y="6305799"/>
            <a:ext cx="0" cy="682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>
            <a:off x="5911168" y="6305799"/>
            <a:ext cx="0" cy="682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>
            <a:off x="6836681" y="6305799"/>
            <a:ext cx="0" cy="682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256"/>
          <p:cNvSpPr>
            <a:spLocks noChangeArrowheads="1"/>
          </p:cNvSpPr>
          <p:nvPr/>
        </p:nvSpPr>
        <p:spPr bwMode="auto">
          <a:xfrm>
            <a:off x="2057400" y="6337756"/>
            <a:ext cx="415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124" name="Rectangle 256"/>
          <p:cNvSpPr>
            <a:spLocks noChangeArrowheads="1"/>
          </p:cNvSpPr>
          <p:nvPr/>
        </p:nvSpPr>
        <p:spPr bwMode="auto">
          <a:xfrm rot="16200000">
            <a:off x="1371152" y="5676729"/>
            <a:ext cx="12001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Tumor burden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2170383" y="4108699"/>
            <a:ext cx="47914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>
            <a:off x="2170383" y="4901646"/>
            <a:ext cx="47914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V="1">
            <a:off x="2120218" y="3380037"/>
            <a:ext cx="644525" cy="2922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/>
          <p:cNvCxnSpPr/>
          <p:nvPr/>
        </p:nvCxnSpPr>
        <p:spPr bwMode="auto">
          <a:xfrm flipV="1">
            <a:off x="2120219" y="3380037"/>
            <a:ext cx="1101724" cy="2922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2120219" y="3380037"/>
            <a:ext cx="1947862" cy="292576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flipV="1">
            <a:off x="2120219" y="3380037"/>
            <a:ext cx="2868612" cy="2922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2120219" y="3380037"/>
            <a:ext cx="3921124" cy="2922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2120218" y="3380037"/>
            <a:ext cx="4811714" cy="2922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Left Brace 132"/>
          <p:cNvSpPr/>
          <p:nvPr/>
        </p:nvSpPr>
        <p:spPr bwMode="auto">
          <a:xfrm rot="5400000">
            <a:off x="3056446" y="2169966"/>
            <a:ext cx="263525" cy="204866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eft Brace 133"/>
          <p:cNvSpPr/>
          <p:nvPr/>
        </p:nvSpPr>
        <p:spPr bwMode="auto">
          <a:xfrm rot="5400000">
            <a:off x="5495243" y="1889373"/>
            <a:ext cx="263526" cy="2609851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198665" y="2836821"/>
            <a:ext cx="1937678" cy="281295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Aggressive cancers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154344" y="2819400"/>
            <a:ext cx="2777588" cy="297517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aggressive cancers</a:t>
            </a:r>
          </a:p>
        </p:txBody>
      </p:sp>
      <p:cxnSp>
        <p:nvCxnSpPr>
          <p:cNvPr id="137" name="Straight Connector 136"/>
          <p:cNvCxnSpPr/>
          <p:nvPr/>
        </p:nvCxnSpPr>
        <p:spPr bwMode="auto">
          <a:xfrm flipV="1">
            <a:off x="2120218" y="4139646"/>
            <a:ext cx="4813982" cy="216298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Box 137"/>
          <p:cNvSpPr txBox="1"/>
          <p:nvPr/>
        </p:nvSpPr>
        <p:spPr>
          <a:xfrm rot="16200000">
            <a:off x="6119197" y="4905747"/>
            <a:ext cx="2777588" cy="281295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Indolent cancers</a:t>
            </a:r>
          </a:p>
        </p:txBody>
      </p:sp>
      <p:sp>
        <p:nvSpPr>
          <p:cNvPr id="139" name="Left Brace 138"/>
          <p:cNvSpPr/>
          <p:nvPr/>
        </p:nvSpPr>
        <p:spPr bwMode="auto">
          <a:xfrm rot="10800000">
            <a:off x="7112969" y="3824535"/>
            <a:ext cx="263526" cy="247809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2590800" y="6477000"/>
            <a:ext cx="685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Arrow Connector 140"/>
          <p:cNvCxnSpPr/>
          <p:nvPr/>
        </p:nvCxnSpPr>
        <p:spPr bwMode="auto">
          <a:xfrm flipV="1">
            <a:off x="1988683" y="4510336"/>
            <a:ext cx="0" cy="5946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TextBox 141"/>
          <p:cNvSpPr txBox="1"/>
          <p:nvPr/>
        </p:nvSpPr>
        <p:spPr>
          <a:xfrm>
            <a:off x="1393825" y="3291136"/>
            <a:ext cx="685118" cy="28418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sz="13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Lethal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935943" y="3997556"/>
            <a:ext cx="1142318" cy="28418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sz="13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Symptomatic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914400" y="4759556"/>
            <a:ext cx="1142318" cy="28418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sz="13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Detectable</a:t>
            </a:r>
          </a:p>
        </p:txBody>
      </p:sp>
      <p:sp>
        <p:nvSpPr>
          <p:cNvPr id="146" name="Text Box 12"/>
          <p:cNvSpPr txBox="1">
            <a:spLocks noChangeArrowheads="1"/>
          </p:cNvSpPr>
          <p:nvPr/>
        </p:nvSpPr>
        <p:spPr bwMode="auto">
          <a:xfrm>
            <a:off x="2229756" y="3986170"/>
            <a:ext cx="4617079" cy="1200329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Goal:  Utilize </a:t>
            </a:r>
            <a:r>
              <a:rPr lang="en-US" altLang="en-US" dirty="0" err="1" smtClean="0">
                <a:solidFill>
                  <a:schemeClr val="bg1"/>
                </a:solidFill>
                <a:latin typeface="+mn-lt"/>
              </a:rPr>
              <a:t>radiomics</a:t>
            </a:r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 to classify aggressive, less aggressive, and indolent cancers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9442" y="6324600"/>
            <a:ext cx="3825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dirty="0" smtClean="0">
                <a:latin typeface="+mn-lt"/>
              </a:rPr>
              <a:t>Figures </a:t>
            </a:r>
            <a:r>
              <a:rPr lang="en-US" sz="1050" b="0" dirty="0">
                <a:latin typeface="+mn-lt"/>
              </a:rPr>
              <a:t>adapted from </a:t>
            </a:r>
            <a:r>
              <a:rPr lang="en-US" sz="1050" b="0" dirty="0" err="1" smtClean="0">
                <a:latin typeface="+mn-lt"/>
              </a:rPr>
              <a:t>Detterbeck</a:t>
            </a:r>
            <a:r>
              <a:rPr lang="en-US" sz="1050" b="0" dirty="0">
                <a:latin typeface="+mn-lt"/>
              </a:rPr>
              <a:t>  </a:t>
            </a:r>
            <a:r>
              <a:rPr lang="en-US" sz="1050" b="0" dirty="0" smtClean="0">
                <a:latin typeface="+mn-lt"/>
              </a:rPr>
              <a:t>(2012 ) and  </a:t>
            </a:r>
            <a:r>
              <a:rPr lang="en-US" sz="1050" b="0" dirty="0" err="1" smtClean="0">
                <a:latin typeface="+mn-lt"/>
              </a:rPr>
              <a:t>Bevers</a:t>
            </a:r>
            <a:r>
              <a:rPr lang="en-US" sz="1050" b="0" dirty="0" smtClean="0">
                <a:latin typeface="+mn-lt"/>
              </a:rPr>
              <a:t> et al  (2015)</a:t>
            </a:r>
          </a:p>
        </p:txBody>
      </p:sp>
    </p:spTree>
    <p:extLst>
      <p:ext uri="{BB962C8B-B14F-4D97-AF65-F5344CB8AC3E}">
        <p14:creationId xmlns:p14="http://schemas.microsoft.com/office/powerpoint/2010/main" val="15951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/>
      <p:bldP spid="23" grpId="0"/>
      <p:bldP spid="25" grpId="0"/>
      <p:bldP spid="27" grpId="0"/>
      <p:bldP spid="28" grpId="0"/>
      <p:bldP spid="38" grpId="0"/>
      <p:bldP spid="3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124" grpId="0"/>
      <p:bldP spid="133" grpId="0" animBg="1"/>
      <p:bldP spid="134" grpId="0" animBg="1"/>
      <p:bldP spid="135" grpId="0"/>
      <p:bldP spid="136" grpId="0"/>
      <p:bldP spid="138" grpId="0"/>
      <p:bldP spid="139" grpId="0" animBg="1"/>
      <p:bldP spid="142" grpId="0"/>
      <p:bldP spid="143" grpId="0"/>
      <p:bldP spid="144" grpId="0"/>
      <p:bldP spid="1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kern="0" dirty="0" smtClean="0">
                <a:solidFill>
                  <a:srgbClr val="0000FF"/>
                </a:solidFill>
              </a:rPr>
              <a:t>Developing Radiomic-Inclusive Models</a:t>
            </a:r>
          </a:p>
        </p:txBody>
      </p:sp>
      <p:pic>
        <p:nvPicPr>
          <p:cNvPr id="17" name="Picture 16" descr="J:\Schabath_Lab\2.  Schabath-Tunali\1.  Baseline Radiomics in IO (CD Paper)\2. Figures\Fig 1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" y="1219200"/>
            <a:ext cx="9135745" cy="3402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75" y="6091535"/>
            <a:ext cx="2225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n-lt"/>
              </a:rPr>
              <a:t>Tunali</a:t>
            </a:r>
            <a:r>
              <a:rPr lang="en-US" sz="1200" b="0" dirty="0" smtClean="0">
                <a:latin typeface="+mn-lt"/>
              </a:rPr>
              <a:t> et al (2018) In preparation</a:t>
            </a:r>
          </a:p>
          <a:p>
            <a:r>
              <a:rPr lang="en-US" sz="1200" b="0" dirty="0" smtClean="0">
                <a:latin typeface="+mn-lt"/>
              </a:rPr>
              <a:t>Gillies et al (2016) Radiology</a:t>
            </a:r>
          </a:p>
        </p:txBody>
      </p:sp>
    </p:spTree>
    <p:extLst>
      <p:ext uri="{BB962C8B-B14F-4D97-AF65-F5344CB8AC3E}">
        <p14:creationId xmlns:p14="http://schemas.microsoft.com/office/powerpoint/2010/main" val="15528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solidFill>
          <a:schemeClr val="accent1"/>
        </a:solidFill>
        <a:ln w="4445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rgbClr val="0000FF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14935</TotalTime>
  <Words>1742</Words>
  <Application>Microsoft Office PowerPoint</Application>
  <PresentationFormat>On-screen Show (4:3)</PresentationFormat>
  <Paragraphs>359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Radiomic models distinguish indolent versus aggressive lung cancers</vt:lpstr>
      <vt:lpstr>Disclosures</vt:lpstr>
      <vt:lpstr>Lung Cancer Team  </vt:lpstr>
      <vt:lpstr>PowerPoint Presentation</vt:lpstr>
      <vt:lpstr>PowerPoint Presentation</vt:lpstr>
      <vt:lpstr>Many reasons attributed to statistical imprecision</vt:lpstr>
      <vt:lpstr>Tumor Heterogeneity</vt:lpstr>
      <vt:lpstr>Indolent vs. Aggressive Lung Cancers</vt:lpstr>
      <vt:lpstr>PowerPoint Presentation</vt:lpstr>
      <vt:lpstr>PowerPoint Presentation</vt:lpstr>
      <vt:lpstr>Tumor Behavior of Non-Screen Detected Lung Cancers</vt:lpstr>
      <vt:lpstr>Semantic Feature:  Pleural attachment</vt:lpstr>
      <vt:lpstr>Semantic Feature:  Spiculation </vt:lpstr>
      <vt:lpstr>Quantitative Feature:  Entropy</vt:lpstr>
      <vt:lpstr>Radial Deviation and Radial Gradient (RD/RG) Features</vt:lpstr>
      <vt:lpstr>Radial Deviation and Radial Gradient (RD/RG) Features</vt:lpstr>
      <vt:lpstr>PowerPoint Presentation</vt:lpstr>
      <vt:lpstr>Tumor Behavior of Screen Detected Lung Cancers</vt:lpstr>
      <vt:lpstr>PowerPoint Presentation</vt:lpstr>
      <vt:lpstr>Screen-Detected Lung Cancers in the NLST</vt:lpstr>
      <vt:lpstr>Early Stage Lung Cancers in the NLST</vt:lpstr>
      <vt:lpstr>Impact of Screening History on Early Stage Model</vt:lpstr>
      <vt:lpstr>Combinatorial Effects of Screening History and Radiomics</vt:lpstr>
      <vt:lpstr>Orientation feature</vt:lpstr>
      <vt:lpstr>Tumor Behavior of IO Treated  Lung Cancers</vt:lpstr>
      <vt:lpstr>Clinical-Radiomic Models to Predict Rapid Disease Progression</vt:lpstr>
      <vt:lpstr>Clinical-Radiomic Models to Predict Rapid Disease Progression</vt:lpstr>
      <vt:lpstr>Clinical-Radiomic Models and PFS</vt:lpstr>
      <vt:lpstr>Summary and Take Home Messages</vt:lpstr>
      <vt:lpstr>Acknowledgments and Funding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Schabath, Matthew B.</dc:creator>
  <cp:lastModifiedBy>Matthew B. Schabath</cp:lastModifiedBy>
  <cp:revision>1131</cp:revision>
  <cp:lastPrinted>1601-01-01T00:00:00Z</cp:lastPrinted>
  <dcterms:created xsi:type="dcterms:W3CDTF">1601-01-01T00:00:00Z</dcterms:created>
  <dcterms:modified xsi:type="dcterms:W3CDTF">2018-03-08T18:54:23Z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