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99" r:id="rId2"/>
    <p:sldId id="326" r:id="rId3"/>
    <p:sldId id="327" r:id="rId4"/>
    <p:sldId id="328" r:id="rId5"/>
    <p:sldId id="290" r:id="rId6"/>
    <p:sldId id="291" r:id="rId7"/>
    <p:sldId id="308" r:id="rId8"/>
    <p:sldId id="304" r:id="rId9"/>
    <p:sldId id="295" r:id="rId10"/>
    <p:sldId id="332" r:id="rId11"/>
    <p:sldId id="330" r:id="rId12"/>
    <p:sldId id="329" r:id="rId13"/>
    <p:sldId id="331" r:id="rId14"/>
    <p:sldId id="333" r:id="rId15"/>
    <p:sldId id="313" r:id="rId16"/>
    <p:sldId id="298" r:id="rId17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94"/>
    <p:restoredTop sz="94607"/>
  </p:normalViewPr>
  <p:slideViewPr>
    <p:cSldViewPr snapToGrid="0" snapToObjects="1">
      <p:cViewPr varScale="1">
        <p:scale>
          <a:sx n="111" d="100"/>
          <a:sy n="111" d="100"/>
        </p:scale>
        <p:origin x="208" y="4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45734-C7B2-6541-8F3F-72DF3915CF73}" type="datetimeFigureOut">
              <a:rPr lang="en-US" smtClean="0"/>
              <a:t>3/7/18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085ED-2F25-F94C-9271-3DA826F48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09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Generalize this figure to represent our new proteomics strategy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085ED-2F25-F94C-9271-3DA826F485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79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Consolidate this slide with new data. Large picture.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085ED-2F25-F94C-9271-3DA826F485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43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Consolidate this slide with new data. Large picture.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085ED-2F25-F94C-9271-3DA826F485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79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Consolidate this slide with new data. Large picture.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085ED-2F25-F94C-9271-3DA826F485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45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Consolidate this slide with new data. Large picture. CDCP1 </a:t>
            </a:r>
            <a:r>
              <a:rPr lang="en-US" dirty="0" err="1"/>
              <a:t>Basigin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085ED-2F25-F94C-9271-3DA826F485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27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085ED-2F25-F94C-9271-3DA826F485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62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085ED-2F25-F94C-9271-3DA826F485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06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E031-38C8-9D41-94E4-3B3A32110A97}" type="datetimeFigureOut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BB0B-CEE6-2B43-9737-EE698176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46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E031-38C8-9D41-94E4-3B3A32110A97}" type="datetimeFigureOut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BB0B-CEE6-2B43-9737-EE698176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57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E031-38C8-9D41-94E4-3B3A32110A97}" type="datetimeFigureOut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BB0B-CEE6-2B43-9737-EE698176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24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E031-38C8-9D41-94E4-3B3A32110A97}" type="datetimeFigureOut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BB0B-CEE6-2B43-9737-EE698176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91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E031-38C8-9D41-94E4-3B3A32110A97}" type="datetimeFigureOut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BB0B-CEE6-2B43-9737-EE698176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81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E031-38C8-9D41-94E4-3B3A32110A97}" type="datetimeFigureOut">
              <a:rPr lang="en-US" smtClean="0"/>
              <a:t>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BB0B-CEE6-2B43-9737-EE698176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97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E031-38C8-9D41-94E4-3B3A32110A97}" type="datetimeFigureOut">
              <a:rPr lang="en-US" smtClean="0"/>
              <a:t>3/7/18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BB0B-CEE6-2B43-9737-EE698176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3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E031-38C8-9D41-94E4-3B3A32110A97}" type="datetimeFigureOut">
              <a:rPr lang="en-US" smtClean="0"/>
              <a:t>3/7/18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BB0B-CEE6-2B43-9737-EE698176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49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E031-38C8-9D41-94E4-3B3A32110A97}" type="datetimeFigureOut">
              <a:rPr lang="en-US" smtClean="0"/>
              <a:t>3/7/18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BB0B-CEE6-2B43-9737-EE698176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72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E031-38C8-9D41-94E4-3B3A32110A97}" type="datetimeFigureOut">
              <a:rPr lang="en-US" smtClean="0"/>
              <a:t>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BB0B-CEE6-2B43-9737-EE698176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0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E031-38C8-9D41-94E4-3B3A32110A97}" type="datetimeFigureOut">
              <a:rPr lang="en-US" smtClean="0"/>
              <a:t>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2BB0B-CEE6-2B43-9737-EE698176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76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5E031-38C8-9D41-94E4-3B3A32110A97}" type="datetimeFigureOut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2BB0B-CEE6-2B43-9737-EE6981767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3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2.jpeg"/><Relationship Id="rId9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tiff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1.jpeg"/><Relationship Id="rId7" Type="http://schemas.openxmlformats.org/officeDocument/2006/relationships/image" Target="../media/image4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10" Type="http://schemas.openxmlformats.org/officeDocument/2006/relationships/image" Target="../media/image51.emf"/><Relationship Id="rId4" Type="http://schemas.openxmlformats.org/officeDocument/2006/relationships/image" Target="../media/image2.jpe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5" Type="http://schemas.openxmlformats.org/officeDocument/2006/relationships/image" Target="../media/image52.emf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emf"/><Relationship Id="rId18" Type="http://schemas.openxmlformats.org/officeDocument/2006/relationships/image" Target="../media/image23.emf"/><Relationship Id="rId3" Type="http://schemas.openxmlformats.org/officeDocument/2006/relationships/image" Target="../media/image2.jpeg"/><Relationship Id="rId7" Type="http://schemas.microsoft.com/office/2007/relationships/hdphoto" Target="../media/hdphoto3.wdp"/><Relationship Id="rId12" Type="http://schemas.openxmlformats.org/officeDocument/2006/relationships/image" Target="../media/image17.emf"/><Relationship Id="rId17" Type="http://schemas.openxmlformats.org/officeDocument/2006/relationships/image" Target="../media/image22.png"/><Relationship Id="rId2" Type="http://schemas.openxmlformats.org/officeDocument/2006/relationships/image" Target="../media/image1.jpeg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emf"/><Relationship Id="rId5" Type="http://schemas.microsoft.com/office/2007/relationships/hdphoto" Target="../media/hdphoto2.wdp"/><Relationship Id="rId15" Type="http://schemas.openxmlformats.org/officeDocument/2006/relationships/image" Target="../media/image20.emf"/><Relationship Id="rId10" Type="http://schemas.openxmlformats.org/officeDocument/2006/relationships/image" Target="../media/image15.emf"/><Relationship Id="rId4" Type="http://schemas.openxmlformats.org/officeDocument/2006/relationships/image" Target="../media/image11.png"/><Relationship Id="rId9" Type="http://schemas.openxmlformats.org/officeDocument/2006/relationships/image" Target="../media/image14.emf"/><Relationship Id="rId1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.jpeg"/><Relationship Id="rId7" Type="http://schemas.openxmlformats.org/officeDocument/2006/relationships/image" Target="../media/image30.jpe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emf"/><Relationship Id="rId5" Type="http://schemas.openxmlformats.org/officeDocument/2006/relationships/image" Target="../media/image28.emf"/><Relationship Id="rId10" Type="http://schemas.openxmlformats.org/officeDocument/2006/relationships/image" Target="../media/image33.png"/><Relationship Id="rId4" Type="http://schemas.openxmlformats.org/officeDocument/2006/relationships/image" Target="../media/image2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7488A7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0" name="Picture 3" descr="C:\Documents and Settings\SemmesOJ\My Documents\My Pictures\Microsoft Clip Organizer\j0439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143000" cy="1143000"/>
          </a:xfrm>
          <a:prstGeom prst="rect">
            <a:avLst/>
          </a:prstGeom>
          <a:noFill/>
        </p:spPr>
      </p:pic>
      <p:pic>
        <p:nvPicPr>
          <p:cNvPr id="41" name="Picture 2" descr="C:\Documents and Settings\SemmesOJ\My Documents\My Pictures\Microsoft Clip Organizer\j0439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5600" y="0"/>
            <a:ext cx="1143000" cy="1143000"/>
          </a:xfrm>
          <a:prstGeom prst="rect">
            <a:avLst/>
          </a:prstGeom>
          <a:noFill/>
        </p:spPr>
      </p:pic>
      <p:sp>
        <p:nvSpPr>
          <p:cNvPr id="42" name="Text Box 11"/>
          <p:cNvSpPr txBox="1">
            <a:spLocks noChangeArrowheads="1"/>
          </p:cNvSpPr>
          <p:nvPr/>
        </p:nvSpPr>
        <p:spPr bwMode="auto">
          <a:xfrm>
            <a:off x="916475" y="1319900"/>
            <a:ext cx="73110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" charset="0"/>
              </a:rPr>
              <a:t>A Targeted Proteomics Strategy for the Development of Prostate Cancer Liquid-Biopsies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48038" y="5800357"/>
            <a:ext cx="3114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 charset="0"/>
              </a:rPr>
              <a:t>O. John Semmes, PhD</a:t>
            </a:r>
            <a:r>
              <a:rPr lang="en-US" sz="1000" b="1" dirty="0">
                <a:solidFill>
                  <a:srgbClr val="000000"/>
                </a:solidFill>
                <a:latin typeface="Calibri" charset="0"/>
              </a:rPr>
              <a:t> </a:t>
            </a:r>
          </a:p>
          <a:p>
            <a:r>
              <a:rPr lang="en-US" sz="1000" b="1" dirty="0">
                <a:solidFill>
                  <a:srgbClr val="1F497D"/>
                </a:solidFill>
                <a:latin typeface="Calibri" charset="0"/>
              </a:rPr>
              <a:t>Anthem Distinguished Professor</a:t>
            </a:r>
          </a:p>
          <a:p>
            <a:r>
              <a:rPr lang="en-US" sz="1000" b="1" dirty="0">
                <a:solidFill>
                  <a:srgbClr val="1F497D"/>
                </a:solidFill>
                <a:latin typeface="Calibri" charset="0"/>
              </a:rPr>
              <a:t>Director, Leroy T. </a:t>
            </a:r>
            <a:r>
              <a:rPr lang="en-US" sz="1000" b="1" dirty="0" err="1">
                <a:solidFill>
                  <a:srgbClr val="1F497D"/>
                </a:solidFill>
                <a:latin typeface="Calibri" charset="0"/>
              </a:rPr>
              <a:t>Canoles</a:t>
            </a:r>
            <a:r>
              <a:rPr lang="en-US" sz="1000" b="1" dirty="0">
                <a:solidFill>
                  <a:srgbClr val="1F497D"/>
                </a:solidFill>
                <a:latin typeface="Calibri" charset="0"/>
              </a:rPr>
              <a:t>, Jr. Cancer Research Center</a:t>
            </a:r>
            <a:br>
              <a:rPr lang="en-US" sz="1000" b="1" dirty="0">
                <a:solidFill>
                  <a:srgbClr val="1F497D"/>
                </a:solidFill>
                <a:latin typeface="Calibri" charset="0"/>
              </a:rPr>
            </a:br>
            <a:r>
              <a:rPr lang="en-US" sz="1000" b="1" dirty="0">
                <a:solidFill>
                  <a:srgbClr val="1F497D"/>
                </a:solidFill>
                <a:latin typeface="Calibri" charset="0"/>
              </a:rPr>
              <a:t>Eastern Virginia Medical School | Norfolk VA </a:t>
            </a:r>
            <a:r>
              <a:rPr lang="en-US" sz="1000" b="1" dirty="0">
                <a:solidFill>
                  <a:srgbClr val="1F497D"/>
                </a:solidFill>
                <a:latin typeface="Tms Rmn" charset="0"/>
              </a:rPr>
              <a:t>|</a:t>
            </a:r>
            <a:r>
              <a:rPr lang="en-US" sz="1000" b="1" dirty="0">
                <a:solidFill>
                  <a:srgbClr val="1F497D"/>
                </a:solidFill>
                <a:latin typeface="Calibri" charset="0"/>
              </a:rPr>
              <a:t> USA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1460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4762"/>
            <a:ext cx="9144000" cy="990600"/>
          </a:xfrm>
          <a:prstGeom prst="rect">
            <a:avLst/>
          </a:prstGeom>
          <a:gradFill rotWithShape="1">
            <a:gsLst>
              <a:gs pos="0">
                <a:srgbClr val="7488A7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7488A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61" name="Text Box 11"/>
          <p:cNvSpPr txBox="1">
            <a:spLocks noChangeArrowheads="1"/>
          </p:cNvSpPr>
          <p:nvPr/>
        </p:nvSpPr>
        <p:spPr bwMode="auto">
          <a:xfrm>
            <a:off x="1905000" y="238125"/>
            <a:ext cx="510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charset="0"/>
              </a:rPr>
              <a:t>Assessment of Systematic Reproducibility</a:t>
            </a:r>
          </a:p>
        </p:txBody>
      </p:sp>
      <p:pic>
        <p:nvPicPr>
          <p:cNvPr id="40" name="Picture 3" descr="C:\Documents and Settings\SemmesOJ\My Documents\My Pictures\Microsoft Clip Organizer\j0439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143000" cy="1143000"/>
          </a:xfrm>
          <a:prstGeom prst="rect">
            <a:avLst/>
          </a:prstGeom>
          <a:noFill/>
        </p:spPr>
      </p:pic>
      <p:pic>
        <p:nvPicPr>
          <p:cNvPr id="41" name="Picture 2" descr="C:\Documents and Settings\SemmesOJ\My Documents\My Pictures\Microsoft Clip Organizer\j04393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5600" y="0"/>
            <a:ext cx="1143000" cy="1143000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DD384B-6AB7-414B-96A1-B2753DC79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644" y="1562800"/>
            <a:ext cx="2467764" cy="1701262"/>
          </a:xfrm>
          <a:prstGeom prst="rect">
            <a:avLst/>
          </a:prstGeom>
        </p:spPr>
      </p:pic>
      <p:pic>
        <p:nvPicPr>
          <p:cNvPr id="27" name="Picture 2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C59EE15-EAF4-3A45-AA8E-073435126B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880" y="1562800"/>
            <a:ext cx="1596528" cy="17012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</p:pic>
      <p:pic>
        <p:nvPicPr>
          <p:cNvPr id="28" name="Picture 27" descr="A close up of a logo&#10;&#10;Description generated with high confidence">
            <a:extLst>
              <a:ext uri="{FF2B5EF4-FFF2-40B4-BE49-F238E27FC236}">
                <a16:creationId xmlns:a16="http://schemas.microsoft.com/office/drawing/2014/main" id="{EC2945F9-3DB1-8C42-BF63-466ABD38A8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5" t="24000" r="20356" b="23200"/>
          <a:stretch/>
        </p:blipFill>
        <p:spPr>
          <a:xfrm>
            <a:off x="3957159" y="1562800"/>
            <a:ext cx="1708970" cy="170126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9CA5AB-7D1E-7F46-A3F1-C4006CA61B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5763" y="3634630"/>
            <a:ext cx="2842276" cy="14285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939563-4F05-A840-A1B5-4C4308895D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1890" y="3634630"/>
            <a:ext cx="2849979" cy="14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4762"/>
            <a:ext cx="9144000" cy="990600"/>
          </a:xfrm>
          <a:prstGeom prst="rect">
            <a:avLst/>
          </a:prstGeom>
          <a:gradFill rotWithShape="1">
            <a:gsLst>
              <a:gs pos="0">
                <a:srgbClr val="7488A7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7488A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61" name="Text Box 11"/>
          <p:cNvSpPr txBox="1">
            <a:spLocks noChangeArrowheads="1"/>
          </p:cNvSpPr>
          <p:nvPr/>
        </p:nvSpPr>
        <p:spPr bwMode="auto">
          <a:xfrm>
            <a:off x="1234911" y="238125"/>
            <a:ext cx="65914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charset="0"/>
              </a:rPr>
              <a:t>Identification of Differentially Expressed Proteins</a:t>
            </a:r>
          </a:p>
        </p:txBody>
      </p:sp>
      <p:pic>
        <p:nvPicPr>
          <p:cNvPr id="40" name="Picture 3" descr="C:\Documents and Settings\SemmesOJ\My Documents\My Pictures\Microsoft Clip Organizer\j0439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143000" cy="1143000"/>
          </a:xfrm>
          <a:prstGeom prst="rect">
            <a:avLst/>
          </a:prstGeom>
          <a:noFill/>
        </p:spPr>
      </p:pic>
      <p:pic>
        <p:nvPicPr>
          <p:cNvPr id="41" name="Picture 2" descr="C:\Documents and Settings\SemmesOJ\My Documents\My Pictures\Microsoft Clip Organizer\j04393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5600" y="0"/>
            <a:ext cx="1143000" cy="114300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C14795-67DC-664D-9287-5C3115A75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81" y="1997747"/>
            <a:ext cx="3914019" cy="3078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9E17BD-35C3-CD43-99A9-B7CBDD675F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220" y="2021317"/>
            <a:ext cx="3928993" cy="307859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984A2DD-3F9E-0B46-98BC-95ABA19509C5}"/>
              </a:ext>
            </a:extLst>
          </p:cNvPr>
          <p:cNvSpPr/>
          <p:nvPr/>
        </p:nvSpPr>
        <p:spPr>
          <a:xfrm>
            <a:off x="7826343" y="3120592"/>
            <a:ext cx="298514" cy="30720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652068D-DAF3-5E4B-A84C-384BF92FB933}"/>
              </a:ext>
            </a:extLst>
          </p:cNvPr>
          <p:cNvSpPr/>
          <p:nvPr/>
        </p:nvSpPr>
        <p:spPr>
          <a:xfrm>
            <a:off x="3963861" y="3533875"/>
            <a:ext cx="298514" cy="30720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7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7488A7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7488A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61" name="Text Box 11"/>
          <p:cNvSpPr txBox="1">
            <a:spLocks noChangeArrowheads="1"/>
          </p:cNvSpPr>
          <p:nvPr/>
        </p:nvSpPr>
        <p:spPr bwMode="auto">
          <a:xfrm>
            <a:off x="1905000" y="238125"/>
            <a:ext cx="510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charset="0"/>
              </a:rPr>
              <a:t>Parallel Discovery</a:t>
            </a:r>
          </a:p>
        </p:txBody>
      </p:sp>
      <p:pic>
        <p:nvPicPr>
          <p:cNvPr id="40" name="Picture 3" descr="C:\Documents and Settings\SemmesOJ\My Documents\My Pictures\Microsoft Clip Organizer\j0439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143000" cy="1143000"/>
          </a:xfrm>
          <a:prstGeom prst="rect">
            <a:avLst/>
          </a:prstGeom>
          <a:noFill/>
        </p:spPr>
      </p:pic>
      <p:pic>
        <p:nvPicPr>
          <p:cNvPr id="41" name="Picture 2" descr="C:\Documents and Settings\SemmesOJ\My Documents\My Pictures\Microsoft Clip Organizer\j04393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5600" y="0"/>
            <a:ext cx="1143000" cy="11430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42" y="1492024"/>
            <a:ext cx="2942985" cy="211562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4701" y="3836253"/>
            <a:ext cx="4071938" cy="446737"/>
            <a:chOff x="500062" y="4639613"/>
            <a:chExt cx="4071938" cy="446737"/>
          </a:xfrm>
        </p:grpSpPr>
        <p:sp>
          <p:nvSpPr>
            <p:cNvPr id="2" name="Rectangle 1"/>
            <p:cNvSpPr/>
            <p:nvPr/>
          </p:nvSpPr>
          <p:spPr>
            <a:xfrm>
              <a:off x="500062" y="4639613"/>
              <a:ext cx="4071938" cy="44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latin typeface="Univers" charset="0"/>
                </a:rPr>
                <a:t>In-depth proteomic analyses of exosomes isolated from expressed prostatic secretions in urine </a:t>
              </a:r>
              <a:endParaRPr lang="en-US" sz="1100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313222" y="4809351"/>
              <a:ext cx="12657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>
                  <a:latin typeface="Univers" charset="0"/>
                </a:rPr>
                <a:t>Proteomics </a:t>
              </a:r>
              <a:r>
                <a:rPr lang="en-US" sz="1200" dirty="0">
                  <a:latin typeface="Univers" charset="0"/>
                </a:rPr>
                <a:t>2013 </a:t>
              </a:r>
              <a:endParaRPr lang="en-US" sz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0796" y="4333115"/>
            <a:ext cx="4572000" cy="441286"/>
            <a:chOff x="290796" y="4333115"/>
            <a:chExt cx="4572000" cy="441286"/>
          </a:xfrm>
        </p:grpSpPr>
        <p:sp>
          <p:nvSpPr>
            <p:cNvPr id="5" name="Rectangle 4"/>
            <p:cNvSpPr/>
            <p:nvPr/>
          </p:nvSpPr>
          <p:spPr>
            <a:xfrm>
              <a:off x="290796" y="4333115"/>
              <a:ext cx="4572000" cy="4308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100" b="1" dirty="0">
                  <a:latin typeface="Cambria" charset="0"/>
                  <a:ea typeface="Cambria" charset="0"/>
                  <a:cs typeface="Cambria" charset="0"/>
                </a:rPr>
                <a:t>Dysregulated expression of cell surface glycoprotein CDCP1 in prostate cancer 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03988" y="4512791"/>
              <a:ext cx="143180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i="1" dirty="0" err="1">
                  <a:latin typeface="Verdana" charset="0"/>
                </a:rPr>
                <a:t>Oncotarget</a:t>
              </a:r>
              <a:r>
                <a:rPr lang="en-US" sz="1100" i="1" dirty="0">
                  <a:latin typeface="Verdana" charset="0"/>
                </a:rPr>
                <a:t> </a:t>
              </a:r>
              <a:r>
                <a:rPr lang="en-US" sz="1100" dirty="0">
                  <a:latin typeface="Verdana" charset="0"/>
                </a:rPr>
                <a:t>2015 </a:t>
              </a:r>
              <a:endParaRPr lang="en-US" sz="11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35268" y="1130366"/>
            <a:ext cx="4411832" cy="2591587"/>
            <a:chOff x="4135268" y="1130366"/>
            <a:chExt cx="4411832" cy="259158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35268" y="1558917"/>
              <a:ext cx="4411832" cy="21630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572000" y="1130366"/>
              <a:ext cx="2615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Surface Expression CDCP1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9425" y="4045538"/>
            <a:ext cx="8071031" cy="2235200"/>
            <a:chOff x="319425" y="4045538"/>
            <a:chExt cx="8071031" cy="2235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61456" y="4045538"/>
              <a:ext cx="3429000" cy="22352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19425" y="5397249"/>
              <a:ext cx="4822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Standardized Protocol for High-Purity EV Isolation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10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7488A7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7488A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61" name="Text Box 11"/>
          <p:cNvSpPr txBox="1">
            <a:spLocks noChangeArrowheads="1"/>
          </p:cNvSpPr>
          <p:nvPr/>
        </p:nvSpPr>
        <p:spPr bwMode="auto">
          <a:xfrm>
            <a:off x="1143000" y="123303"/>
            <a:ext cx="6807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charset="0"/>
              </a:rPr>
              <a:t>Development of PRM-MS Quantitative Assay for CDCP1</a:t>
            </a:r>
          </a:p>
        </p:txBody>
      </p:sp>
      <p:pic>
        <p:nvPicPr>
          <p:cNvPr id="40" name="Picture 3" descr="C:\Documents and Settings\SemmesOJ\My Documents\My Pictures\Microsoft Clip Organizer\j0439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143000" cy="1143000"/>
          </a:xfrm>
          <a:prstGeom prst="rect">
            <a:avLst/>
          </a:prstGeom>
          <a:noFill/>
        </p:spPr>
      </p:pic>
      <p:pic>
        <p:nvPicPr>
          <p:cNvPr id="41" name="Picture 2" descr="C:\Documents and Settings\SemmesOJ\My Documents\My Pictures\Microsoft Clip Organizer\j04393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5600" y="0"/>
            <a:ext cx="1143000" cy="1143000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89C2B2-F659-4E41-93EC-89DB4637C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866" y="4869063"/>
            <a:ext cx="1514786" cy="14575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E08E0B-0124-8941-9EDC-24419DEB1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394" y="4354433"/>
            <a:ext cx="1279994" cy="1779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AC888A-FC00-CD43-B8A9-6BC8C8B62A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7985" y="4677096"/>
            <a:ext cx="1311910" cy="16937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6FE9DE-CFA6-7E45-BF2B-E8CC1F9320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674" y="4624597"/>
            <a:ext cx="1473075" cy="13952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67931AD-749D-1442-AA91-E25AC4867D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30" y="1310346"/>
            <a:ext cx="8478836" cy="3486624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4C318C-6617-A345-9106-0FE611801123}"/>
              </a:ext>
            </a:extLst>
          </p:cNvPr>
          <p:cNvCxnSpPr>
            <a:cxnSpLocks/>
          </p:cNvCxnSpPr>
          <p:nvPr/>
        </p:nvCxnSpPr>
        <p:spPr>
          <a:xfrm>
            <a:off x="6878518" y="3657600"/>
            <a:ext cx="464962" cy="12114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6A7EEBC-C043-7A4E-AF00-61158B3F2F37}"/>
              </a:ext>
            </a:extLst>
          </p:cNvPr>
          <p:cNvCxnSpPr>
            <a:cxnSpLocks/>
          </p:cNvCxnSpPr>
          <p:nvPr/>
        </p:nvCxnSpPr>
        <p:spPr>
          <a:xfrm>
            <a:off x="4893137" y="4199910"/>
            <a:ext cx="414848" cy="5718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C8B1AD2-31DD-CE4F-8E36-D9D134E6431B}"/>
              </a:ext>
            </a:extLst>
          </p:cNvPr>
          <p:cNvCxnSpPr>
            <a:cxnSpLocks/>
          </p:cNvCxnSpPr>
          <p:nvPr/>
        </p:nvCxnSpPr>
        <p:spPr>
          <a:xfrm flipH="1">
            <a:off x="3581227" y="3465633"/>
            <a:ext cx="432210" cy="888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ED26F4C-0559-4F46-9FD5-0E2F3B4A4313}"/>
              </a:ext>
            </a:extLst>
          </p:cNvPr>
          <p:cNvCxnSpPr>
            <a:cxnSpLocks/>
          </p:cNvCxnSpPr>
          <p:nvPr/>
        </p:nvCxnSpPr>
        <p:spPr>
          <a:xfrm flipH="1">
            <a:off x="1668544" y="3850835"/>
            <a:ext cx="487511" cy="7595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2CBA400A-88A0-FD46-A2DA-A3785917FB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4288" y="1803400"/>
            <a:ext cx="28956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7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7488A7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7488A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61" name="Text Box 11"/>
          <p:cNvSpPr txBox="1">
            <a:spLocks noChangeArrowheads="1"/>
          </p:cNvSpPr>
          <p:nvPr/>
        </p:nvSpPr>
        <p:spPr bwMode="auto">
          <a:xfrm>
            <a:off x="1143000" y="123303"/>
            <a:ext cx="6807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charset="0"/>
              </a:rPr>
              <a:t>PRM-MS Analysis of Patient Samples for CDCP1</a:t>
            </a:r>
          </a:p>
        </p:txBody>
      </p:sp>
      <p:pic>
        <p:nvPicPr>
          <p:cNvPr id="40" name="Picture 3" descr="C:\Documents and Settings\SemmesOJ\My Documents\My Pictures\Microsoft Clip Organizer\j0439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143000" cy="1143000"/>
          </a:xfrm>
          <a:prstGeom prst="rect">
            <a:avLst/>
          </a:prstGeom>
          <a:noFill/>
        </p:spPr>
      </p:pic>
      <p:pic>
        <p:nvPicPr>
          <p:cNvPr id="41" name="Picture 2" descr="C:\Documents and Settings\SemmesOJ\My Documents\My Pictures\Microsoft Clip Organizer\j04393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5600" y="0"/>
            <a:ext cx="1143000" cy="11430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4CFF6A-D3F0-4F4F-9C98-6C9548A18081}"/>
              </a:ext>
            </a:extLst>
          </p:cNvPr>
          <p:cNvSpPr txBox="1"/>
          <p:nvPr/>
        </p:nvSpPr>
        <p:spPr>
          <a:xfrm>
            <a:off x="402282" y="3934943"/>
            <a:ext cx="448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Detected in Post-DRE Urine from pooled GS=7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3A4195-A2EB-DD43-8A80-390244909C5B}"/>
              </a:ext>
            </a:extLst>
          </p:cNvPr>
          <p:cNvSpPr txBox="1"/>
          <p:nvPr/>
        </p:nvSpPr>
        <p:spPr>
          <a:xfrm>
            <a:off x="402282" y="4244105"/>
            <a:ext cx="4577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Injected equivalent to exosomes in 1ml sample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1050E-1726-6D44-B825-9EDBB6A5E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57" y="1386572"/>
            <a:ext cx="5627412" cy="230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11EF70-A7E8-C44C-BE2D-5CD25E882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7735" y="5097735"/>
            <a:ext cx="1817130" cy="426631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7A51EAA3-789D-3249-B9DD-4D649AB54D24}"/>
              </a:ext>
            </a:extLst>
          </p:cNvPr>
          <p:cNvSpPr/>
          <p:nvPr/>
        </p:nvSpPr>
        <p:spPr>
          <a:xfrm>
            <a:off x="1790671" y="4783881"/>
            <a:ext cx="370703" cy="9267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AE894037-1B1E-004D-83EE-0419C74BF34C}"/>
              </a:ext>
            </a:extLst>
          </p:cNvPr>
          <p:cNvSpPr/>
          <p:nvPr/>
        </p:nvSpPr>
        <p:spPr>
          <a:xfrm>
            <a:off x="4703864" y="4838718"/>
            <a:ext cx="370703" cy="9267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96A294-5DAD-C64A-8387-D36BAA0CA9D3}"/>
              </a:ext>
            </a:extLst>
          </p:cNvPr>
          <p:cNvSpPr txBox="1"/>
          <p:nvPr/>
        </p:nvSpPr>
        <p:spPr>
          <a:xfrm>
            <a:off x="5453566" y="5180643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PRM-MS</a:t>
            </a:r>
          </a:p>
        </p:txBody>
      </p:sp>
    </p:spTree>
    <p:extLst>
      <p:ext uri="{BB962C8B-B14F-4D97-AF65-F5344CB8AC3E}">
        <p14:creationId xmlns:p14="http://schemas.microsoft.com/office/powerpoint/2010/main" val="55805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30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7488A7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7488A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61" name="Text Box 11"/>
          <p:cNvSpPr txBox="1">
            <a:spLocks noChangeArrowheads="1"/>
          </p:cNvSpPr>
          <p:nvPr/>
        </p:nvSpPr>
        <p:spPr bwMode="auto">
          <a:xfrm>
            <a:off x="1084541" y="158510"/>
            <a:ext cx="6807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Development of Non-invasive Molecular Assays that Integrate into Personalized Medicine Clinical Workflow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94" y="1780988"/>
            <a:ext cx="2070100" cy="4508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5647" y="1900017"/>
            <a:ext cx="3776996" cy="369332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Imaging/Molecular-assisted Pathology</a:t>
            </a:r>
          </a:p>
        </p:txBody>
      </p:sp>
      <p:sp>
        <p:nvSpPr>
          <p:cNvPr id="12" name="Right Arrow 11"/>
          <p:cNvSpPr/>
          <p:nvPr/>
        </p:nvSpPr>
        <p:spPr>
          <a:xfrm rot="19060925">
            <a:off x="2420818" y="2581563"/>
            <a:ext cx="1344706" cy="16435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2423082">
            <a:off x="2598914" y="3527511"/>
            <a:ext cx="486347" cy="17929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31242" y="5830198"/>
            <a:ext cx="333937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Directed Biomarker Development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7932"/>
            <a:ext cx="1358001" cy="9985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282" y="0"/>
            <a:ext cx="1525718" cy="10979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742" y="3843002"/>
            <a:ext cx="2219729" cy="1211565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5247969" y="3789665"/>
            <a:ext cx="1027416" cy="278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275385" y="3604999"/>
            <a:ext cx="1050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Prot</a:t>
            </a:r>
            <a:r>
              <a:rPr lang="en-US" dirty="0"/>
              <a:t>-PDU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75385" y="387864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RNA-PDU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67694" y="4305676"/>
            <a:ext cx="136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Prot</a:t>
            </a:r>
            <a:r>
              <a:rPr lang="en-US" dirty="0"/>
              <a:t>-PDU-EV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67694" y="4658915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RNA-PDU-EV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9612" y="5250073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CTC-PDU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269023" y="4063313"/>
            <a:ext cx="1006362" cy="168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313715" y="5012154"/>
            <a:ext cx="1035897" cy="422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343250" y="4490342"/>
            <a:ext cx="924444" cy="12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343250" y="4732705"/>
            <a:ext cx="924444" cy="110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Up Arrow 33"/>
          <p:cNvSpPr/>
          <p:nvPr/>
        </p:nvSpPr>
        <p:spPr>
          <a:xfrm>
            <a:off x="7735441" y="5352518"/>
            <a:ext cx="669386" cy="1846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7735441" y="4015168"/>
            <a:ext cx="669386" cy="1846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7738918" y="4731710"/>
            <a:ext cx="669386" cy="1846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996355" y="3184626"/>
            <a:ext cx="285257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SOPs for </a:t>
            </a:r>
            <a:r>
              <a:rPr lang="en-US"/>
              <a:t>Through Processing</a:t>
            </a:r>
          </a:p>
        </p:txBody>
      </p:sp>
    </p:spTree>
    <p:extLst>
      <p:ext uri="{BB962C8B-B14F-4D97-AF65-F5344CB8AC3E}">
        <p14:creationId xmlns:p14="http://schemas.microsoft.com/office/powerpoint/2010/main" val="208904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25" grpId="0"/>
      <p:bldP spid="26" grpId="0"/>
      <p:bldP spid="27" grpId="0"/>
      <p:bldP spid="28" grpId="0"/>
      <p:bldP spid="29" grpId="0"/>
      <p:bldP spid="34" grpId="0" animBg="1"/>
      <p:bldP spid="35" grpId="0" animBg="1"/>
      <p:bldP spid="36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7488A7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7488A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0" name="Picture 3" descr="C:\Documents and Settings\SemmesOJ\My Documents\My Pictures\Microsoft Clip Organizer\j0439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143000" cy="1143000"/>
          </a:xfrm>
          <a:prstGeom prst="rect">
            <a:avLst/>
          </a:prstGeom>
          <a:noFill/>
        </p:spPr>
      </p:pic>
      <p:pic>
        <p:nvPicPr>
          <p:cNvPr id="41" name="Picture 2" descr="C:\Documents and Settings\SemmesOJ\My Documents\My Pictures\Microsoft Clip Organizer\j0439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5600" y="0"/>
            <a:ext cx="1143000" cy="1143000"/>
          </a:xfrm>
          <a:prstGeom prst="rect">
            <a:avLst/>
          </a:prstGeom>
          <a:noFill/>
        </p:spPr>
      </p:pic>
      <p:grpSp>
        <p:nvGrpSpPr>
          <p:cNvPr id="7" name="Group 2"/>
          <p:cNvGrpSpPr>
            <a:grpSpLocks noChangeAspect="1"/>
          </p:cNvGrpSpPr>
          <p:nvPr/>
        </p:nvGrpSpPr>
        <p:grpSpPr bwMode="auto">
          <a:xfrm>
            <a:off x="0" y="4466696"/>
            <a:ext cx="3962400" cy="2391303"/>
            <a:chOff x="0" y="0"/>
            <a:chExt cx="2744" cy="1656"/>
          </a:xfrm>
        </p:grpSpPr>
        <p:pic>
          <p:nvPicPr>
            <p:cNvPr id="8" name="Picture 3" descr="home-bkgrd"/>
            <p:cNvPicPr>
              <a:picLocks noChangeAspect="1" noChangeArrowheads="1"/>
            </p:cNvPicPr>
            <p:nvPr/>
          </p:nvPicPr>
          <p:blipFill>
            <a:blip r:embed="rId4" cstate="print"/>
            <a:srcRect l="17052" r="30016" b="4167"/>
            <a:stretch>
              <a:fillRect/>
            </a:stretch>
          </p:blipFill>
          <p:spPr bwMode="auto">
            <a:xfrm>
              <a:off x="0" y="0"/>
              <a:ext cx="2744" cy="1656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96" y="29"/>
              <a:ext cx="380" cy="142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165996">
                      <a:lumMod val="75000"/>
                    </a:srgbClr>
                  </a:solidFill>
                  <a:latin typeface="Garamond" pitchFamily="18" charset="0"/>
                </a:rPr>
                <a:t>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165996">
                      <a:lumMod val="75000"/>
                    </a:srgbClr>
                  </a:solidFill>
                  <a:latin typeface="Garamond" pitchFamily="18" charset="0"/>
                </a:rPr>
                <a:t>V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165996">
                      <a:lumMod val="75000"/>
                    </a:srgbClr>
                  </a:solidFill>
                  <a:latin typeface="Garamond" pitchFamily="18" charset="0"/>
                </a:rPr>
                <a:t>MS</a:t>
              </a:r>
            </a:p>
          </p:txBody>
        </p:sp>
      </p:grp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03856" y="1682411"/>
            <a:ext cx="2854960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B55C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NCI EDRN BDL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8655" y="2082521"/>
            <a:ext cx="404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B62CB"/>
                </a:solidFill>
                <a:latin typeface="Arial" charset="0"/>
              </a:rPr>
              <a:t>Leroy T. </a:t>
            </a:r>
            <a:r>
              <a:rPr lang="en-US" sz="1400" b="1" dirty="0" err="1">
                <a:solidFill>
                  <a:srgbClr val="2B62CB"/>
                </a:solidFill>
                <a:latin typeface="Arial" charset="0"/>
              </a:rPr>
              <a:t>Canoles</a:t>
            </a:r>
            <a:r>
              <a:rPr lang="en-US" sz="1400" b="1" dirty="0">
                <a:solidFill>
                  <a:srgbClr val="2B62CB"/>
                </a:solidFill>
                <a:latin typeface="Arial" charset="0"/>
              </a:rPr>
              <a:t> Cancer Research Center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charset="0"/>
              </a:rPr>
              <a:t>John Semmes, PhD &amp; Julius </a:t>
            </a:r>
            <a:r>
              <a:rPr lang="en-US" sz="1400" b="1" dirty="0" err="1">
                <a:solidFill>
                  <a:prstClr val="black"/>
                </a:solidFill>
                <a:latin typeface="Arial" charset="0"/>
              </a:rPr>
              <a:t>Nyalwidhe</a:t>
            </a:r>
            <a:r>
              <a:rPr lang="en-US" sz="1400" b="1" dirty="0">
                <a:solidFill>
                  <a:prstClr val="black"/>
                </a:solidFill>
                <a:latin typeface="Arial" charset="0"/>
              </a:rPr>
              <a:t>, PhD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8656" y="2605741"/>
            <a:ext cx="3031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Princess Margaret Cancer Center</a:t>
            </a:r>
          </a:p>
          <a:p>
            <a:r>
              <a:rPr lang="en-US" sz="1400" b="1" dirty="0">
                <a:latin typeface="Arial"/>
                <a:cs typeface="Arial"/>
              </a:rPr>
              <a:t>Thomas </a:t>
            </a:r>
            <a:r>
              <a:rPr lang="en-US" sz="1400" b="1" dirty="0" err="1">
                <a:latin typeface="Arial"/>
                <a:cs typeface="Arial"/>
              </a:rPr>
              <a:t>Kislinger</a:t>
            </a:r>
            <a:r>
              <a:rPr lang="en-US" sz="1400" b="1" dirty="0">
                <a:latin typeface="Arial"/>
                <a:cs typeface="Arial"/>
              </a:rPr>
              <a:t>, PhD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8656" y="3166843"/>
            <a:ext cx="3377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Ontario Institute for Cancer Research</a:t>
            </a:r>
          </a:p>
          <a:p>
            <a:r>
              <a:rPr lang="en-US" sz="1400" b="1" dirty="0">
                <a:latin typeface="Arial"/>
                <a:cs typeface="Arial"/>
              </a:rPr>
              <a:t>Paul Boutros, PhD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554244" y="3343719"/>
            <a:ext cx="2854960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B55C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Collaborators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92369" y="3697662"/>
            <a:ext cx="27109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2B62CB"/>
                </a:solidFill>
                <a:latin typeface="Arial"/>
                <a:cs typeface="Arial"/>
              </a:rPr>
              <a:t>Eastern Virginia Medical School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Dean Troyer, MD</a:t>
            </a:r>
          </a:p>
          <a:p>
            <a:r>
              <a:rPr lang="en-US" sz="1400" dirty="0">
                <a:latin typeface="Arial"/>
                <a:cs typeface="Arial"/>
              </a:rPr>
              <a:t>Michael </a:t>
            </a:r>
            <a:r>
              <a:rPr lang="en-US" sz="1400" dirty="0" err="1">
                <a:latin typeface="Arial"/>
                <a:cs typeface="Arial"/>
              </a:rPr>
              <a:t>Fabrizio</a:t>
            </a:r>
            <a:r>
              <a:rPr lang="en-US" sz="1400" dirty="0">
                <a:latin typeface="Arial"/>
                <a:cs typeface="Arial"/>
              </a:rPr>
              <a:t>, MD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62442" y="488361"/>
            <a:ext cx="2077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  <a:latin typeface="Big Caslon Medium" charset="0"/>
                <a:ea typeface="Big Caslon Medium" charset="0"/>
                <a:cs typeface="Big Caslon Medium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81521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7488A7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7488A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61" name="Text Box 11"/>
          <p:cNvSpPr txBox="1">
            <a:spLocks noChangeArrowheads="1"/>
          </p:cNvSpPr>
          <p:nvPr/>
        </p:nvSpPr>
        <p:spPr bwMode="auto">
          <a:xfrm>
            <a:off x="1155700" y="264467"/>
            <a:ext cx="680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Current Diagnostic Tools Prostate Cancer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" descr="C:\Documents and Settings\SemmesOJ\My Documents\My Pictures\Microsoft Clip Organizer\j0439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</p:spPr>
      </p:pic>
      <p:pic>
        <p:nvPicPr>
          <p:cNvPr id="41" name="Picture 2" descr="C:\Documents and Settings\SemmesOJ\My Documents\My Pictures\Microsoft Clip Organizer\j0439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5600" y="0"/>
            <a:ext cx="1143000" cy="1143000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B83419-DE97-3A46-A51B-C9F33D7D15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20"/>
          <a:stretch/>
        </p:blipFill>
        <p:spPr>
          <a:xfrm>
            <a:off x="571500" y="1467913"/>
            <a:ext cx="8308043" cy="439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21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7488A7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7488A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61" name="Text Box 11"/>
          <p:cNvSpPr txBox="1">
            <a:spLocks noChangeArrowheads="1"/>
          </p:cNvSpPr>
          <p:nvPr/>
        </p:nvSpPr>
        <p:spPr bwMode="auto">
          <a:xfrm>
            <a:off x="1143000" y="159603"/>
            <a:ext cx="680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Gleason Score Upon Radical Prostatectomy Improves Risk Stratification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" descr="C:\Documents and Settings\SemmesOJ\My Documents\My Pictures\Microsoft Clip Organizer\j0439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</p:spPr>
      </p:pic>
      <p:pic>
        <p:nvPicPr>
          <p:cNvPr id="41" name="Picture 2" descr="C:\Documents and Settings\SemmesOJ\My Documents\My Pictures\Microsoft Clip Organizer\j0439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5600" y="0"/>
            <a:ext cx="1143000" cy="1143000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F6F3CD-C6FD-784F-B055-607EC1307B51}"/>
              </a:ext>
            </a:extLst>
          </p:cNvPr>
          <p:cNvGrpSpPr/>
          <p:nvPr/>
        </p:nvGrpSpPr>
        <p:grpSpPr>
          <a:xfrm>
            <a:off x="102019" y="1701670"/>
            <a:ext cx="5669168" cy="4165730"/>
            <a:chOff x="2061447" y="1330002"/>
            <a:chExt cx="5669168" cy="41657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874EBE-B3FE-9641-AC17-697F3FB82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77000"/>
                      </a14:imgEffect>
                      <a14:imgEffect>
                        <a14:saturation sat="35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61447" y="1586706"/>
              <a:ext cx="5669168" cy="39090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051A33-C52C-BC4C-8751-2BBC706F824E}"/>
                </a:ext>
              </a:extLst>
            </p:cNvPr>
            <p:cNvSpPr txBox="1"/>
            <p:nvPr/>
          </p:nvSpPr>
          <p:spPr>
            <a:xfrm>
              <a:off x="2907758" y="1330002"/>
              <a:ext cx="2829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Wright et al 2009, J. Urology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0603D62-56BE-0445-906E-669DCEB08EA3}"/>
              </a:ext>
            </a:extLst>
          </p:cNvPr>
          <p:cNvSpPr txBox="1"/>
          <p:nvPr/>
        </p:nvSpPr>
        <p:spPr>
          <a:xfrm>
            <a:off x="6074229" y="1886336"/>
            <a:ext cx="1742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Indolent Disease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CCCDFB-F10B-EB41-8030-9E34FD9B79A6}"/>
              </a:ext>
            </a:extLst>
          </p:cNvPr>
          <p:cNvSpPr txBox="1"/>
          <p:nvPr/>
        </p:nvSpPr>
        <p:spPr>
          <a:xfrm>
            <a:off x="6074229" y="3296852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Assigning Risk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F2C6D6-8C44-5F4C-AD91-148E8E6F4996}"/>
              </a:ext>
            </a:extLst>
          </p:cNvPr>
          <p:cNvSpPr txBox="1"/>
          <p:nvPr/>
        </p:nvSpPr>
        <p:spPr>
          <a:xfrm>
            <a:off x="5980922" y="2269568"/>
            <a:ext cx="2409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&gt;10% of RP reveal indolent disease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CCCAEF-05E8-384D-9D21-BB7CD236C3C0}"/>
              </a:ext>
            </a:extLst>
          </p:cNvPr>
          <p:cNvSpPr txBox="1"/>
          <p:nvPr/>
        </p:nvSpPr>
        <p:spPr>
          <a:xfrm>
            <a:off x="5980922" y="2490098"/>
            <a:ext cx="294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60% of men age 80 harbor indolent disease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1B073-D5A3-8A41-898E-CC4CD9FC5700}"/>
              </a:ext>
            </a:extLst>
          </p:cNvPr>
          <p:cNvSpPr txBox="1"/>
          <p:nvPr/>
        </p:nvSpPr>
        <p:spPr>
          <a:xfrm>
            <a:off x="5980922" y="3714567"/>
            <a:ext cx="3097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PGS=4+3 has 3X risk of PGS=6; Stark 2009 JCO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B27E2-CBC5-FE4E-8809-85172E6B92C6}"/>
              </a:ext>
            </a:extLst>
          </p:cNvPr>
          <p:cNvSpPr txBox="1"/>
          <p:nvPr/>
        </p:nvSpPr>
        <p:spPr>
          <a:xfrm>
            <a:off x="5980922" y="3976319"/>
            <a:ext cx="3013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Meta-analysis of SEER showed 40% low-risk men upgraded at surgery; </a:t>
            </a:r>
            <a:r>
              <a:rPr lang="en-US" sz="1200" b="1" dirty="0" err="1"/>
              <a:t>Dinh</a:t>
            </a:r>
            <a:r>
              <a:rPr lang="en-US" sz="1200" b="1" dirty="0"/>
              <a:t> 2015 JU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48B7BB-4F58-5F49-AD92-4EAFFE14F131}"/>
              </a:ext>
            </a:extLst>
          </p:cNvPr>
          <p:cNvSpPr txBox="1"/>
          <p:nvPr/>
        </p:nvSpPr>
        <p:spPr>
          <a:xfrm>
            <a:off x="5980923" y="4749134"/>
            <a:ext cx="3013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Overall NCCN Intermediate Disease tracked with PGS, volume, PSA; Reese 2012 Urology</a:t>
            </a:r>
          </a:p>
        </p:txBody>
      </p:sp>
    </p:spTree>
    <p:extLst>
      <p:ext uri="{BB962C8B-B14F-4D97-AF65-F5344CB8AC3E}">
        <p14:creationId xmlns:p14="http://schemas.microsoft.com/office/powerpoint/2010/main" val="170534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7488A7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7488A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61" name="Text Box 11"/>
          <p:cNvSpPr txBox="1">
            <a:spLocks noChangeArrowheads="1"/>
          </p:cNvSpPr>
          <p:nvPr/>
        </p:nvSpPr>
        <p:spPr bwMode="auto">
          <a:xfrm>
            <a:off x="1143000" y="159603"/>
            <a:ext cx="680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Early Detection Goals EVMS-Toronto Biomarker Discovery Laboratory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" descr="C:\Documents and Settings\SemmesOJ\My Documents\My Pictures\Microsoft Clip Organizer\j0439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</p:spPr>
      </p:pic>
      <p:pic>
        <p:nvPicPr>
          <p:cNvPr id="41" name="Picture 2" descr="C:\Documents and Settings\SemmesOJ\My Documents\My Pictures\Microsoft Clip Organizer\j0439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5600" y="0"/>
            <a:ext cx="1143000" cy="1143000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146ABAF-DE60-3A40-9B30-DBDEBEE58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631" y="2185390"/>
            <a:ext cx="7585960" cy="3181090"/>
          </a:xfrm>
        </p:spPr>
        <p:txBody>
          <a:bodyPr/>
          <a:lstStyle/>
          <a:p>
            <a:r>
              <a:rPr lang="en-US" dirty="0"/>
              <a:t>Early Detection of Aggressive Disease</a:t>
            </a:r>
          </a:p>
          <a:p>
            <a:r>
              <a:rPr lang="en-US" dirty="0"/>
              <a:t>Detection of Invasive disease in an OC cohort</a:t>
            </a:r>
          </a:p>
          <a:p>
            <a:r>
              <a:rPr lang="en-US" dirty="0"/>
              <a:t>Detection of Upgrading especially from CGS=6</a:t>
            </a:r>
          </a:p>
          <a:p>
            <a:r>
              <a:rPr lang="en-US" dirty="0"/>
              <a:t>Determining patient status with Non-invasive Pathology surrogate. Contributing to Risk Assessment Tools</a:t>
            </a:r>
          </a:p>
        </p:txBody>
      </p:sp>
    </p:spTree>
    <p:extLst>
      <p:ext uri="{BB962C8B-B14F-4D97-AF65-F5344CB8AC3E}">
        <p14:creationId xmlns:p14="http://schemas.microsoft.com/office/powerpoint/2010/main" val="194830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7488A7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7488A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61" name="Text Box 11"/>
          <p:cNvSpPr txBox="1">
            <a:spLocks noChangeArrowheads="1"/>
          </p:cNvSpPr>
          <p:nvPr/>
        </p:nvSpPr>
        <p:spPr bwMode="auto">
          <a:xfrm>
            <a:off x="1213164" y="238125"/>
            <a:ext cx="67370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charset="0"/>
              </a:rPr>
              <a:t>Prostate-Proximal Fluids: post-DRE Urine</a:t>
            </a:r>
          </a:p>
        </p:txBody>
      </p:sp>
      <p:pic>
        <p:nvPicPr>
          <p:cNvPr id="40" name="Picture 3" descr="C:\Documents and Settings\SemmesOJ\My Documents\My Pictures\Microsoft Clip Organizer\j0439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143000" cy="1143000"/>
          </a:xfrm>
          <a:prstGeom prst="rect">
            <a:avLst/>
          </a:prstGeom>
          <a:noFill/>
        </p:spPr>
      </p:pic>
      <p:pic>
        <p:nvPicPr>
          <p:cNvPr id="41" name="Picture 2" descr="C:\Documents and Settings\SemmesOJ\My Documents\My Pictures\Microsoft Clip Organizer\j0439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5600" y="0"/>
            <a:ext cx="1143000" cy="1143000"/>
          </a:xfrm>
          <a:prstGeom prst="rect">
            <a:avLst/>
          </a:prstGeom>
          <a:noFill/>
        </p:spPr>
      </p:pic>
      <p:pic>
        <p:nvPicPr>
          <p:cNvPr id="9" name="Picture 8" descr="Untitled-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37" y="1560531"/>
            <a:ext cx="2070100" cy="4508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6D370-17F1-5C41-A20C-381B025FA9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6" t="17663" r="44259" b="10806"/>
          <a:stretch/>
        </p:blipFill>
        <p:spPr>
          <a:xfrm>
            <a:off x="4318125" y="3610678"/>
            <a:ext cx="3438011" cy="2636897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B843313A-9B6C-8A4B-AA84-DF5DC8818624}"/>
              </a:ext>
            </a:extLst>
          </p:cNvPr>
          <p:cNvSpPr/>
          <p:nvPr/>
        </p:nvSpPr>
        <p:spPr>
          <a:xfrm>
            <a:off x="2365154" y="1883268"/>
            <a:ext cx="412230" cy="6549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250712D9-E707-4E45-90A6-0AE085FE0A3E}"/>
              </a:ext>
            </a:extLst>
          </p:cNvPr>
          <p:cNvSpPr/>
          <p:nvPr/>
        </p:nvSpPr>
        <p:spPr>
          <a:xfrm>
            <a:off x="5221468" y="1932340"/>
            <a:ext cx="412230" cy="6549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rved Left Arrow 2">
            <a:extLst>
              <a:ext uri="{FF2B5EF4-FFF2-40B4-BE49-F238E27FC236}">
                <a16:creationId xmlns:a16="http://schemas.microsoft.com/office/drawing/2014/main" id="{231D01E8-55E3-E649-BD36-09AA5696EC33}"/>
              </a:ext>
            </a:extLst>
          </p:cNvPr>
          <p:cNvSpPr/>
          <p:nvPr/>
        </p:nvSpPr>
        <p:spPr>
          <a:xfrm>
            <a:off x="8261577" y="2904472"/>
            <a:ext cx="669144" cy="116173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75F96B-6932-0E48-86EF-6954131004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680" y="1618501"/>
            <a:ext cx="2301349" cy="1613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50C416-E9F8-764C-AC84-407CB2CD48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6177" y="1504755"/>
            <a:ext cx="2565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3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7488A7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7488A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61" name="Text Box 11"/>
          <p:cNvSpPr txBox="1">
            <a:spLocks noChangeArrowheads="1"/>
          </p:cNvSpPr>
          <p:nvPr/>
        </p:nvSpPr>
        <p:spPr bwMode="auto">
          <a:xfrm>
            <a:off x="1155700" y="156001"/>
            <a:ext cx="680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" charset="0"/>
              </a:rPr>
              <a:t>Targeted Proteomics Identifies Liquid-Biopsy for Extracapsular Prostate Cancer</a:t>
            </a:r>
          </a:p>
        </p:txBody>
      </p:sp>
      <p:pic>
        <p:nvPicPr>
          <p:cNvPr id="40" name="Picture 3" descr="C:\Documents and Settings\SemmesOJ\My Documents\My Pictures\Microsoft Clip Organizer\j0439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143000" cy="1143000"/>
          </a:xfrm>
          <a:prstGeom prst="rect">
            <a:avLst/>
          </a:prstGeom>
          <a:noFill/>
        </p:spPr>
      </p:pic>
      <p:pic>
        <p:nvPicPr>
          <p:cNvPr id="41" name="Picture 2" descr="C:\Documents and Settings\SemmesOJ\My Documents\My Pictures\Microsoft Clip Organizer\j04393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5600" y="0"/>
            <a:ext cx="1143000" cy="1143000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6A610A5-7490-6F43-A1CA-98AF2670BE38}"/>
              </a:ext>
            </a:extLst>
          </p:cNvPr>
          <p:cNvGrpSpPr/>
          <p:nvPr/>
        </p:nvGrpSpPr>
        <p:grpSpPr>
          <a:xfrm>
            <a:off x="3178254" y="1299001"/>
            <a:ext cx="5751939" cy="4907476"/>
            <a:chOff x="3178254" y="1299001"/>
            <a:chExt cx="5751939" cy="4907476"/>
          </a:xfrm>
        </p:grpSpPr>
        <p:pic>
          <p:nvPicPr>
            <p:cNvPr id="20" name="Picture 2" descr="Figure 1">
              <a:extLst>
                <a:ext uri="{FF2B5EF4-FFF2-40B4-BE49-F238E27FC236}">
                  <a16:creationId xmlns:a16="http://schemas.microsoft.com/office/drawing/2014/main" id="{E95F68E4-10FB-0C4A-84DD-F051E2E8DB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8254" y="1299001"/>
              <a:ext cx="5751939" cy="490747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</p:pic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04212982-9A30-4949-A021-5C79FBA9E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13852" y="4470408"/>
              <a:ext cx="1698095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CA" altLang="en-US" sz="900" dirty="0">
                  <a:latin typeface="Calibri" pitchFamily="34" charset="0"/>
                </a:rPr>
                <a:t>Kim et al. 2016. Nature Comm.</a:t>
              </a:r>
            </a:p>
          </p:txBody>
        </p:sp>
      </p:grpSp>
      <p:pic>
        <p:nvPicPr>
          <p:cNvPr id="23" name="Picture 6" descr="Figure 4">
            <a:extLst>
              <a:ext uri="{FF2B5EF4-FFF2-40B4-BE49-F238E27FC236}">
                <a16:creationId xmlns:a16="http://schemas.microsoft.com/office/drawing/2014/main" id="{52C9037E-CE70-9748-9D8D-D79AA4BB8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87"/>
          <a:stretch/>
        </p:blipFill>
        <p:spPr bwMode="auto">
          <a:xfrm>
            <a:off x="906321" y="2096009"/>
            <a:ext cx="7905626" cy="33134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488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7488A7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7488A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61" name="Text Box 11"/>
          <p:cNvSpPr txBox="1">
            <a:spLocks noChangeArrowheads="1"/>
          </p:cNvSpPr>
          <p:nvPr/>
        </p:nvSpPr>
        <p:spPr bwMode="auto">
          <a:xfrm>
            <a:off x="1905000" y="238125"/>
            <a:ext cx="510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charset="0"/>
              </a:rPr>
              <a:t>Expanded Biomarker Discovery</a:t>
            </a:r>
          </a:p>
        </p:txBody>
      </p:sp>
      <p:pic>
        <p:nvPicPr>
          <p:cNvPr id="40" name="Picture 3" descr="C:\Documents and Settings\SemmesOJ\My Documents\My Pictures\Microsoft Clip Organizer\j0439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143000" cy="1143000"/>
          </a:xfrm>
          <a:prstGeom prst="rect">
            <a:avLst/>
          </a:prstGeom>
          <a:noFill/>
        </p:spPr>
      </p:pic>
      <p:pic>
        <p:nvPicPr>
          <p:cNvPr id="41" name="Picture 2" descr="C:\Documents and Settings\SemmesOJ\My Documents\My Pictures\Microsoft Clip Organizer\j0439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5600" y="0"/>
            <a:ext cx="1143000" cy="1143000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1001367" y="2837132"/>
            <a:ext cx="3827139" cy="1660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A4E838-8E9F-3143-AE80-05DEACEB3206}"/>
              </a:ext>
            </a:extLst>
          </p:cNvPr>
          <p:cNvGrpSpPr/>
          <p:nvPr/>
        </p:nvGrpSpPr>
        <p:grpSpPr>
          <a:xfrm>
            <a:off x="7255097" y="1364879"/>
            <a:ext cx="1389326" cy="1051849"/>
            <a:chOff x="798097" y="2183347"/>
            <a:chExt cx="1389326" cy="105184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BFBFA"/>
                </a:clrFrom>
                <a:clrTo>
                  <a:srgbClr val="FBFBF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l="25174" r="26996"/>
            <a:stretch>
              <a:fillRect/>
            </a:stretch>
          </p:blipFill>
          <p:spPr>
            <a:xfrm>
              <a:off x="1422639" y="2183347"/>
              <a:ext cx="232914" cy="497652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1667729" y="2309063"/>
              <a:ext cx="4555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BPH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29869" r="24294"/>
            <a:stretch>
              <a:fillRect/>
            </a:stretch>
          </p:blipFill>
          <p:spPr>
            <a:xfrm>
              <a:off x="1422639" y="2730646"/>
              <a:ext cx="231272" cy="504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1667729" y="2859811"/>
              <a:ext cx="5196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Norm</a:t>
              </a:r>
            </a:p>
          </p:txBody>
        </p:sp>
        <p:sp>
          <p:nvSpPr>
            <p:cNvPr id="29" name="Half Frame 28"/>
            <p:cNvSpPr/>
            <p:nvPr/>
          </p:nvSpPr>
          <p:spPr>
            <a:xfrm rot="18900000">
              <a:off x="1222926" y="2553656"/>
              <a:ext cx="212512" cy="220122"/>
            </a:xfrm>
            <a:prstGeom prst="halfFrame">
              <a:avLst>
                <a:gd name="adj1" fmla="val 6959"/>
                <a:gd name="adj2" fmla="val 695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98097" y="2361512"/>
              <a:ext cx="405880" cy="672036"/>
              <a:chOff x="917410" y="3952307"/>
              <a:chExt cx="405880" cy="672036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917410" y="4378122"/>
                <a:ext cx="4058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Ctrl</a:t>
                </a: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BFBFA"/>
                  </a:clrFrom>
                  <a:clrTo>
                    <a:srgbClr val="FBFBFA">
                      <a:alpha val="0"/>
                    </a:srgbClr>
                  </a:clrTo>
                </a:clrChange>
                <a:grayscl/>
              </a:blip>
              <a:srcRect l="25174" r="26996"/>
              <a:stretch>
                <a:fillRect/>
              </a:stretch>
            </p:blipFill>
            <p:spPr>
              <a:xfrm>
                <a:off x="991617" y="3952307"/>
                <a:ext cx="232914" cy="49765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96F4687-7DBD-7349-8640-A0DAE6E86AED}"/>
              </a:ext>
            </a:extLst>
          </p:cNvPr>
          <p:cNvGrpSpPr/>
          <p:nvPr/>
        </p:nvGrpSpPr>
        <p:grpSpPr>
          <a:xfrm>
            <a:off x="2242682" y="1074658"/>
            <a:ext cx="1332044" cy="5387603"/>
            <a:chOff x="2242682" y="1074658"/>
            <a:chExt cx="1332044" cy="5387603"/>
          </a:xfrm>
        </p:grpSpPr>
        <p:sp>
          <p:nvSpPr>
            <p:cNvPr id="6" name="Rectangle 5"/>
            <p:cNvSpPr/>
            <p:nvPr/>
          </p:nvSpPr>
          <p:spPr>
            <a:xfrm>
              <a:off x="2333236" y="1334288"/>
              <a:ext cx="1130330" cy="512797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357225" y="1308463"/>
              <a:ext cx="9781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Direct-EPS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242682" y="1074658"/>
              <a:ext cx="1332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u="sng" dirty="0">
                  <a:latin typeface="Arial Black" panose="020B0A04020102020204" pitchFamily="34" charset="0"/>
                  <a:cs typeface="Arial" panose="020B0604020202020204" pitchFamily="34" charset="0"/>
                </a:rPr>
                <a:t>Discovery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453B51-BEE4-E44C-89A2-5DAE9CBB67FA}"/>
              </a:ext>
            </a:extLst>
          </p:cNvPr>
          <p:cNvGrpSpPr/>
          <p:nvPr/>
        </p:nvGrpSpPr>
        <p:grpSpPr>
          <a:xfrm>
            <a:off x="4539926" y="1104458"/>
            <a:ext cx="2446247" cy="3075735"/>
            <a:chOff x="4539926" y="1104458"/>
            <a:chExt cx="2446247" cy="3075735"/>
          </a:xfrm>
        </p:grpSpPr>
        <p:sp>
          <p:nvSpPr>
            <p:cNvPr id="7" name="Rectangle 6"/>
            <p:cNvSpPr/>
            <p:nvPr/>
          </p:nvSpPr>
          <p:spPr>
            <a:xfrm>
              <a:off x="4629980" y="1381594"/>
              <a:ext cx="2243137" cy="279859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95267" y="1381594"/>
              <a:ext cx="1250963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>
                  <a:latin typeface="Arial" panose="020B0604020202020204" pitchFamily="34" charset="0"/>
                  <a:cs typeface="Arial" panose="020B0604020202020204" pitchFamily="34" charset="0"/>
                </a:rPr>
                <a:t>EPS-urine</a:t>
              </a:r>
              <a:endParaRPr lang="en-US" sz="1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539926" y="1104458"/>
              <a:ext cx="24462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>
                  <a:latin typeface="Arial Black" panose="020B0A04020102020204" pitchFamily="34" charset="0"/>
                  <a:cs typeface="Arial" panose="020B0604020202020204" pitchFamily="34" charset="0"/>
                </a:rPr>
                <a:t>Candidate Selection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3C944D-30F1-CD4B-BF99-35847373FE3B}"/>
              </a:ext>
            </a:extLst>
          </p:cNvPr>
          <p:cNvGrpSpPr/>
          <p:nvPr/>
        </p:nvGrpSpPr>
        <p:grpSpPr>
          <a:xfrm>
            <a:off x="4737197" y="1514867"/>
            <a:ext cx="487375" cy="1327947"/>
            <a:chOff x="4737197" y="1514867"/>
            <a:chExt cx="487375" cy="1327947"/>
          </a:xfrm>
        </p:grpSpPr>
        <p:sp>
          <p:nvSpPr>
            <p:cNvPr id="109" name="Oval 108"/>
            <p:cNvSpPr/>
            <p:nvPr/>
          </p:nvSpPr>
          <p:spPr>
            <a:xfrm>
              <a:off x="4737197" y="2165766"/>
              <a:ext cx="469623" cy="46962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10" name="Oval 109"/>
            <p:cNvSpPr/>
            <p:nvPr/>
          </p:nvSpPr>
          <p:spPr>
            <a:xfrm>
              <a:off x="4754949" y="1514867"/>
              <a:ext cx="469623" cy="46962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4794716" y="256581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806137" y="1911044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7054585" y="2984222"/>
            <a:ext cx="214313" cy="913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7146925" y="2997186"/>
            <a:ext cx="1971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Integration into Assay Development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4C1DCE75-6791-414A-A925-79BF58CE81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256" y="4189813"/>
            <a:ext cx="1324186" cy="212815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D926448-89AD-EC49-BBA1-1524F7ADC0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256" y="2749336"/>
            <a:ext cx="1330551" cy="101317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2B1BF80-81AA-FA4A-97D1-7BF4A3D2E1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256" y="1500287"/>
            <a:ext cx="1321536" cy="10063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FF47BB3-0667-3945-8D06-B0A3DE1AC182}"/>
              </a:ext>
            </a:extLst>
          </p:cNvPr>
          <p:cNvGrpSpPr/>
          <p:nvPr/>
        </p:nvGrpSpPr>
        <p:grpSpPr>
          <a:xfrm>
            <a:off x="2468961" y="1543607"/>
            <a:ext cx="908604" cy="1088958"/>
            <a:chOff x="2468961" y="1543607"/>
            <a:chExt cx="908604" cy="108895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7515834-8FBA-824D-BC38-0FF1DC4FD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68961" y="1543607"/>
              <a:ext cx="412324" cy="108895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1E98AC5-F4AE-B940-9367-B3D511345AD4}"/>
                </a:ext>
              </a:extLst>
            </p:cNvPr>
            <p:cNvSpPr txBox="1"/>
            <p:nvPr/>
          </p:nvSpPr>
          <p:spPr>
            <a:xfrm>
              <a:off x="2958861" y="159415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BE70B14-2E64-EF4C-B8E2-18E95C730708}"/>
                </a:ext>
              </a:extLst>
            </p:cNvPr>
            <p:cNvSpPr txBox="1"/>
            <p:nvPr/>
          </p:nvSpPr>
          <p:spPr>
            <a:xfrm>
              <a:off x="2950225" y="217147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B98459-A300-4A4C-A8EF-C421CBBAEC94}"/>
              </a:ext>
            </a:extLst>
          </p:cNvPr>
          <p:cNvGrpSpPr/>
          <p:nvPr/>
        </p:nvGrpSpPr>
        <p:grpSpPr>
          <a:xfrm>
            <a:off x="2468961" y="2723274"/>
            <a:ext cx="903322" cy="1087506"/>
            <a:chOff x="2468961" y="2723274"/>
            <a:chExt cx="903322" cy="108750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B3E12C5-09D3-0444-BE3F-FB69952E9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68961" y="2723274"/>
              <a:ext cx="401216" cy="1087506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BCC5CC0-F3E0-484D-92B1-17380613C0AC}"/>
                </a:ext>
              </a:extLst>
            </p:cNvPr>
            <p:cNvSpPr txBox="1"/>
            <p:nvPr/>
          </p:nvSpPr>
          <p:spPr>
            <a:xfrm>
              <a:off x="2953579" y="279281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7FB55062-43CC-6647-83FD-95FA9A7FC757}"/>
                </a:ext>
              </a:extLst>
            </p:cNvPr>
            <p:cNvSpPr txBox="1"/>
            <p:nvPr/>
          </p:nvSpPr>
          <p:spPr>
            <a:xfrm>
              <a:off x="2940509" y="336192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FBC3B3-3274-D64D-84A8-A28582CF8DBF}"/>
              </a:ext>
            </a:extLst>
          </p:cNvPr>
          <p:cNvGrpSpPr/>
          <p:nvPr/>
        </p:nvGrpSpPr>
        <p:grpSpPr>
          <a:xfrm>
            <a:off x="2428588" y="4062094"/>
            <a:ext cx="930625" cy="2291701"/>
            <a:chOff x="2428588" y="4062094"/>
            <a:chExt cx="930625" cy="2291701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86A42EC-A567-C64B-BF79-0DE656DC4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428588" y="4062094"/>
              <a:ext cx="511921" cy="226552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7F699AE7-DA28-9149-8ED2-CBF5290648D1}"/>
                </a:ext>
              </a:extLst>
            </p:cNvPr>
            <p:cNvSpPr txBox="1"/>
            <p:nvPr/>
          </p:nvSpPr>
          <p:spPr>
            <a:xfrm>
              <a:off x="2886747" y="408538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61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73D8A6F-DE2A-0940-880B-925990AB1CE4}"/>
                </a:ext>
              </a:extLst>
            </p:cNvPr>
            <p:cNvSpPr txBox="1"/>
            <p:nvPr/>
          </p:nvSpPr>
          <p:spPr>
            <a:xfrm>
              <a:off x="2908704" y="470156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76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E1A53B0-8B16-284F-BC51-980A5A5CEEF2}"/>
                </a:ext>
              </a:extLst>
            </p:cNvPr>
            <p:cNvSpPr txBox="1"/>
            <p:nvPr/>
          </p:nvSpPr>
          <p:spPr>
            <a:xfrm>
              <a:off x="2916674" y="532081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32C9237-8D3F-7242-A80D-48C6CA560011}"/>
                </a:ext>
              </a:extLst>
            </p:cNvPr>
            <p:cNvSpPr txBox="1"/>
            <p:nvPr/>
          </p:nvSpPr>
          <p:spPr>
            <a:xfrm>
              <a:off x="2940509" y="598446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ADF24E-213F-F846-A539-B1F0C7E8B47A}"/>
              </a:ext>
            </a:extLst>
          </p:cNvPr>
          <p:cNvGrpSpPr/>
          <p:nvPr/>
        </p:nvGrpSpPr>
        <p:grpSpPr>
          <a:xfrm>
            <a:off x="3707331" y="3692762"/>
            <a:ext cx="557717" cy="2713336"/>
            <a:chOff x="3707331" y="3692762"/>
            <a:chExt cx="557717" cy="2713336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94093F3-4778-E745-B0A3-96AA1B990DDE}"/>
                </a:ext>
              </a:extLst>
            </p:cNvPr>
            <p:cNvSpPr txBox="1"/>
            <p:nvPr/>
          </p:nvSpPr>
          <p:spPr>
            <a:xfrm>
              <a:off x="3707331" y="3692762"/>
              <a:ext cx="557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CGS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F3EA527-933E-C14C-921E-9111A93EF1B3}"/>
                </a:ext>
              </a:extLst>
            </p:cNvPr>
            <p:cNvSpPr txBox="1"/>
            <p:nvPr/>
          </p:nvSpPr>
          <p:spPr>
            <a:xfrm>
              <a:off x="3748430" y="407853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7BCAE8F5-6EFF-4D45-9390-C293A9BB9252}"/>
                </a:ext>
              </a:extLst>
            </p:cNvPr>
            <p:cNvSpPr txBox="1"/>
            <p:nvPr/>
          </p:nvSpPr>
          <p:spPr>
            <a:xfrm>
              <a:off x="3737776" y="472455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C48733DA-CACE-D14A-AB65-145E4AEA738D}"/>
                </a:ext>
              </a:extLst>
            </p:cNvPr>
            <p:cNvSpPr txBox="1"/>
            <p:nvPr/>
          </p:nvSpPr>
          <p:spPr>
            <a:xfrm>
              <a:off x="3854794" y="532081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1C114F2-286C-4B4E-8D4A-2600D281D1ED}"/>
                </a:ext>
              </a:extLst>
            </p:cNvPr>
            <p:cNvSpPr txBox="1"/>
            <p:nvPr/>
          </p:nvSpPr>
          <p:spPr>
            <a:xfrm>
              <a:off x="3871134" y="603676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93" name="Right Brace 92">
            <a:extLst>
              <a:ext uri="{FF2B5EF4-FFF2-40B4-BE49-F238E27FC236}">
                <a16:creationId xmlns:a16="http://schemas.microsoft.com/office/drawing/2014/main" id="{BCC6CA88-C06E-5645-999B-D75866805DDC}"/>
              </a:ext>
            </a:extLst>
          </p:cNvPr>
          <p:cNvSpPr/>
          <p:nvPr/>
        </p:nvSpPr>
        <p:spPr>
          <a:xfrm>
            <a:off x="4265048" y="4085388"/>
            <a:ext cx="306952" cy="237687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A62F680-8FA5-2741-A24C-31CEB34374E0}"/>
              </a:ext>
            </a:extLst>
          </p:cNvPr>
          <p:cNvSpPr txBox="1"/>
          <p:nvPr/>
        </p:nvSpPr>
        <p:spPr>
          <a:xfrm>
            <a:off x="4707015" y="5071549"/>
            <a:ext cx="2319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EDRN Upgrading Study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AC2C44-7388-C24A-ACF1-7750CAB30710}"/>
              </a:ext>
            </a:extLst>
          </p:cNvPr>
          <p:cNvGrpSpPr/>
          <p:nvPr/>
        </p:nvGrpSpPr>
        <p:grpSpPr>
          <a:xfrm>
            <a:off x="4693563" y="2826064"/>
            <a:ext cx="562040" cy="1236750"/>
            <a:chOff x="4693563" y="2826064"/>
            <a:chExt cx="562040" cy="1236750"/>
          </a:xfrm>
        </p:grpSpPr>
        <p:sp>
          <p:nvSpPr>
            <p:cNvPr id="111" name="Oval 110"/>
            <p:cNvSpPr/>
            <p:nvPr/>
          </p:nvSpPr>
          <p:spPr>
            <a:xfrm>
              <a:off x="4748618" y="3542193"/>
              <a:ext cx="469623" cy="469623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801060" y="3250876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4738432" y="2826064"/>
              <a:ext cx="469623" cy="46962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DE1A0C60-CEF4-414A-9213-B85FDA16A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22203" y="3567514"/>
              <a:ext cx="533400" cy="49530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218A1463-71CF-7742-BEA9-80EB6CFF2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93563" y="2845411"/>
              <a:ext cx="533400" cy="4953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FBBE15-8866-7448-8AAA-BE755E1B1DDF}"/>
              </a:ext>
            </a:extLst>
          </p:cNvPr>
          <p:cNvGrpSpPr/>
          <p:nvPr/>
        </p:nvGrpSpPr>
        <p:grpSpPr>
          <a:xfrm>
            <a:off x="5307663" y="1824987"/>
            <a:ext cx="1240789" cy="2065191"/>
            <a:chOff x="5307663" y="1824987"/>
            <a:chExt cx="1240789" cy="2065191"/>
          </a:xfrm>
        </p:grpSpPr>
        <p:sp>
          <p:nvSpPr>
            <p:cNvPr id="15" name="TextBox 14"/>
            <p:cNvSpPr txBox="1"/>
            <p:nvPr/>
          </p:nvSpPr>
          <p:spPr>
            <a:xfrm>
              <a:off x="5307663" y="3243847"/>
              <a:ext cx="12407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Data analysis and candidate generation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345609" y="2330175"/>
              <a:ext cx="875462" cy="74377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439709" y="1824987"/>
              <a:ext cx="8467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SRM/PRM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7CA5107-2126-F245-815D-8A7F2D59EC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17825" y="2802236"/>
            <a:ext cx="970592" cy="3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6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6" grpId="0"/>
      <p:bldP spid="93" grpId="0" animBg="1"/>
      <p:bldP spid="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rgbClr val="7488A7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6211040"/>
            <a:ext cx="9144000" cy="838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7488A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61" name="Text Box 11"/>
          <p:cNvSpPr txBox="1">
            <a:spLocks noChangeArrowheads="1"/>
          </p:cNvSpPr>
          <p:nvPr/>
        </p:nvSpPr>
        <p:spPr bwMode="auto">
          <a:xfrm>
            <a:off x="1142999" y="238125"/>
            <a:ext cx="67403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charset="0"/>
              </a:rPr>
              <a:t>Assay </a:t>
            </a:r>
            <a:r>
              <a:rPr lang="en-US" sz="2800" b="1">
                <a:solidFill>
                  <a:prstClr val="black"/>
                </a:solidFill>
                <a:latin typeface="Arial" charset="0"/>
              </a:rPr>
              <a:t>Optimization Strategies</a:t>
            </a:r>
            <a:endParaRPr lang="en-US" sz="2800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0" name="Picture 3" descr="C:\Documents and Settings\SemmesOJ\My Documents\My Pictures\Microsoft Clip Organizer\j0439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143000" cy="1143000"/>
          </a:xfrm>
          <a:prstGeom prst="rect">
            <a:avLst/>
          </a:prstGeom>
          <a:noFill/>
        </p:spPr>
      </p:pic>
      <p:pic>
        <p:nvPicPr>
          <p:cNvPr id="41" name="Picture 2" descr="C:\Documents and Settings\SemmesOJ\My Documents\My Pictures\Microsoft Clip Organizer\j0439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5600" y="0"/>
            <a:ext cx="1143000" cy="11430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629" y="2851615"/>
            <a:ext cx="1493799" cy="2031566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595811" y="3004006"/>
            <a:ext cx="816745" cy="2574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C2FBF4-53FD-FD48-9D41-FD2F8BB2C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692" y="2016810"/>
            <a:ext cx="4117951" cy="2720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016CCB-2E04-A04C-BEFE-38B2603D6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17" y="3559215"/>
            <a:ext cx="2049091" cy="15368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861E6F-206B-9A45-87BA-9EE7162F8A5E}"/>
              </a:ext>
            </a:extLst>
          </p:cNvPr>
          <p:cNvSpPr txBox="1"/>
          <p:nvPr/>
        </p:nvSpPr>
        <p:spPr>
          <a:xfrm>
            <a:off x="1474015" y="1872571"/>
            <a:ext cx="20091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>
                <a:solidFill>
                  <a:srgbClr val="002060"/>
                </a:solidFill>
              </a:rPr>
              <a:t>200µL Urine</a:t>
            </a:r>
          </a:p>
          <a:p>
            <a:pPr marL="214313" indent="-214313">
              <a:buFontTx/>
              <a:buChar char="-"/>
            </a:pPr>
            <a:r>
              <a:rPr lang="en-CA" sz="1350" dirty="0">
                <a:solidFill>
                  <a:srgbClr val="002060"/>
                </a:solidFill>
              </a:rPr>
              <a:t>Reduced and Alkylated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22664B-D3BE-B94D-A3E3-A77727A7D0DD}"/>
              </a:ext>
            </a:extLst>
          </p:cNvPr>
          <p:cNvSpPr txBox="1"/>
          <p:nvPr/>
        </p:nvSpPr>
        <p:spPr>
          <a:xfrm>
            <a:off x="1004183" y="5184830"/>
            <a:ext cx="221791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>
                <a:solidFill>
                  <a:srgbClr val="002060"/>
                </a:solidFill>
              </a:rPr>
              <a:t>Trypsin-Lys-C Digestion:</a:t>
            </a:r>
          </a:p>
          <a:p>
            <a:pPr marL="214313" indent="-214313">
              <a:buFontTx/>
              <a:buChar char="-"/>
            </a:pPr>
            <a:r>
              <a:rPr lang="en-CA" sz="1350" dirty="0">
                <a:solidFill>
                  <a:srgbClr val="002060"/>
                </a:solidFill>
              </a:rPr>
              <a:t>50µL buffer volume</a:t>
            </a:r>
          </a:p>
          <a:p>
            <a:pPr marL="214313" indent="-214313">
              <a:buFontTx/>
              <a:buChar char="-"/>
            </a:pPr>
            <a:r>
              <a:rPr lang="en-CA" sz="1350" dirty="0">
                <a:solidFill>
                  <a:srgbClr val="002060"/>
                </a:solidFill>
              </a:rPr>
              <a:t>2x digestion buffer passes</a:t>
            </a:r>
          </a:p>
          <a:p>
            <a:pPr marL="214313" indent="-214313">
              <a:buFontTx/>
              <a:buChar char="-"/>
            </a:pPr>
            <a:r>
              <a:rPr lang="en-CA" sz="1350" dirty="0">
                <a:solidFill>
                  <a:srgbClr val="002060"/>
                </a:solidFill>
              </a:rPr>
              <a:t>4hr incubation</a:t>
            </a:r>
          </a:p>
          <a:p>
            <a:pPr marL="214313" indent="-214313">
              <a:buFontTx/>
              <a:buChar char="-"/>
            </a:pPr>
            <a:r>
              <a:rPr lang="en-CA" sz="1350" dirty="0">
                <a:solidFill>
                  <a:srgbClr val="002060"/>
                </a:solidFill>
              </a:rPr>
              <a:t>1µg enzyme</a:t>
            </a:r>
          </a:p>
          <a:p>
            <a:pPr marL="214313" indent="-214313">
              <a:buFontTx/>
              <a:buChar char="-"/>
            </a:pPr>
            <a:r>
              <a:rPr lang="en-CA" sz="1350" dirty="0">
                <a:solidFill>
                  <a:srgbClr val="002060"/>
                </a:solidFill>
              </a:rPr>
              <a:t>5% AcN</a:t>
            </a:r>
          </a:p>
        </p:txBody>
      </p:sp>
      <p:pic>
        <p:nvPicPr>
          <p:cNvPr id="20" name="Picture 4" descr="Image result for droplet stock image yellow">
            <a:extLst>
              <a:ext uri="{FF2B5EF4-FFF2-40B4-BE49-F238E27FC236}">
                <a16:creationId xmlns:a16="http://schemas.microsoft.com/office/drawing/2014/main" id="{4E81D7B5-2A22-8143-B534-0B7D7B2E2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1" t="16111" r="29259" b="26046"/>
          <a:stretch/>
        </p:blipFill>
        <p:spPr bwMode="auto">
          <a:xfrm>
            <a:off x="631906" y="1696962"/>
            <a:ext cx="74455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E36A4A-3E2A-B545-97E7-804179C46266}"/>
              </a:ext>
            </a:extLst>
          </p:cNvPr>
          <p:cNvSpPr txBox="1"/>
          <p:nvPr/>
        </p:nvSpPr>
        <p:spPr>
          <a:xfrm>
            <a:off x="4572040" y="5772234"/>
            <a:ext cx="34035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>
                <a:solidFill>
                  <a:srgbClr val="002060"/>
                </a:solidFill>
              </a:rPr>
              <a:t>Peptide Collection, desalting and quantitation</a:t>
            </a:r>
          </a:p>
        </p:txBody>
      </p:sp>
      <p:sp>
        <p:nvSpPr>
          <p:cNvPr id="22" name="Arrow: Right 39">
            <a:extLst>
              <a:ext uri="{FF2B5EF4-FFF2-40B4-BE49-F238E27FC236}">
                <a16:creationId xmlns:a16="http://schemas.microsoft.com/office/drawing/2014/main" id="{07EED0EB-217F-5C4A-9FDD-474245F565DD}"/>
              </a:ext>
            </a:extLst>
          </p:cNvPr>
          <p:cNvSpPr/>
          <p:nvPr/>
        </p:nvSpPr>
        <p:spPr>
          <a:xfrm>
            <a:off x="3494844" y="5810385"/>
            <a:ext cx="804449" cy="261931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 dirty="0"/>
          </a:p>
        </p:txBody>
      </p:sp>
    </p:spTree>
    <p:extLst>
      <p:ext uri="{BB962C8B-B14F-4D97-AF65-F5344CB8AC3E}">
        <p14:creationId xmlns:p14="http://schemas.microsoft.com/office/powerpoint/2010/main" val="111456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19" grpId="0"/>
      <p:bldP spid="21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0" y="4762"/>
            <a:ext cx="9144000" cy="990600"/>
          </a:xfrm>
          <a:prstGeom prst="rect">
            <a:avLst/>
          </a:prstGeom>
          <a:gradFill rotWithShape="1">
            <a:gsLst>
              <a:gs pos="0">
                <a:srgbClr val="7488A7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7488A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61" name="Text Box 11"/>
          <p:cNvSpPr txBox="1">
            <a:spLocks noChangeArrowheads="1"/>
          </p:cNvSpPr>
          <p:nvPr/>
        </p:nvSpPr>
        <p:spPr bwMode="auto">
          <a:xfrm>
            <a:off x="1905000" y="238125"/>
            <a:ext cx="510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Arial" charset="0"/>
              </a:rPr>
              <a:t>Assessment of Systematic Reproducibility</a:t>
            </a:r>
          </a:p>
        </p:txBody>
      </p:sp>
      <p:pic>
        <p:nvPicPr>
          <p:cNvPr id="40" name="Picture 3" descr="C:\Documents and Settings\SemmesOJ\My Documents\My Pictures\Microsoft Clip Organizer\j0439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143000" cy="1143000"/>
          </a:xfrm>
          <a:prstGeom prst="rect">
            <a:avLst/>
          </a:prstGeom>
          <a:noFill/>
        </p:spPr>
      </p:pic>
      <p:pic>
        <p:nvPicPr>
          <p:cNvPr id="41" name="Picture 2" descr="C:\Documents and Settings\SemmesOJ\My Documents\My Pictures\Microsoft Clip Organizer\j04393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5600" y="0"/>
            <a:ext cx="1143000" cy="114300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316E33-36CB-954D-93DD-6653C9906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82" y="1548848"/>
            <a:ext cx="6324600" cy="1752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A44722A-54E7-C84E-9A73-4DE40C3739EB}"/>
              </a:ext>
            </a:extLst>
          </p:cNvPr>
          <p:cNvGrpSpPr/>
          <p:nvPr/>
        </p:nvGrpSpPr>
        <p:grpSpPr>
          <a:xfrm>
            <a:off x="2590343" y="3301448"/>
            <a:ext cx="2690417" cy="1069611"/>
            <a:chOff x="3180458" y="3157708"/>
            <a:chExt cx="3587222" cy="1426147"/>
          </a:xfrm>
        </p:grpSpPr>
        <p:sp>
          <p:nvSpPr>
            <p:cNvPr id="15" name="Arrow: Right 4">
              <a:extLst>
                <a:ext uri="{FF2B5EF4-FFF2-40B4-BE49-F238E27FC236}">
                  <a16:creationId xmlns:a16="http://schemas.microsoft.com/office/drawing/2014/main" id="{FBE8133C-5BE5-DF43-B091-120EA76C7AF0}"/>
                </a:ext>
              </a:extLst>
            </p:cNvPr>
            <p:cNvSpPr/>
            <p:nvPr/>
          </p:nvSpPr>
          <p:spPr>
            <a:xfrm rot="5400000">
              <a:off x="4793002" y="3196682"/>
              <a:ext cx="427190" cy="349241"/>
            </a:xfrm>
            <a:prstGeom prst="rightArrow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 dirty="0"/>
            </a:p>
          </p:txBody>
        </p:sp>
        <p:sp>
          <p:nvSpPr>
            <p:cNvPr id="17" name="Arrow: Right 5">
              <a:extLst>
                <a:ext uri="{FF2B5EF4-FFF2-40B4-BE49-F238E27FC236}">
                  <a16:creationId xmlns:a16="http://schemas.microsoft.com/office/drawing/2014/main" id="{AC242E25-EAAB-D740-B6A0-51494A4643CC}"/>
                </a:ext>
              </a:extLst>
            </p:cNvPr>
            <p:cNvSpPr/>
            <p:nvPr/>
          </p:nvSpPr>
          <p:spPr>
            <a:xfrm rot="7060290">
              <a:off x="4513212" y="3907692"/>
              <a:ext cx="427190" cy="349241"/>
            </a:xfrm>
            <a:prstGeom prst="rightArrow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589857-ED30-6942-B24B-D06C6C81B596}"/>
                </a:ext>
              </a:extLst>
            </p:cNvPr>
            <p:cNvSpPr txBox="1"/>
            <p:nvPr/>
          </p:nvSpPr>
          <p:spPr>
            <a:xfrm>
              <a:off x="4384755" y="3535277"/>
              <a:ext cx="1276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>
                  <a:solidFill>
                    <a:srgbClr val="002060"/>
                  </a:solidFill>
                </a:rPr>
                <a:t>Randomized</a:t>
              </a:r>
            </a:p>
          </p:txBody>
        </p:sp>
        <p:sp>
          <p:nvSpPr>
            <p:cNvPr id="19" name="Arrow: Right 8">
              <a:extLst>
                <a:ext uri="{FF2B5EF4-FFF2-40B4-BE49-F238E27FC236}">
                  <a16:creationId xmlns:a16="http://schemas.microsoft.com/office/drawing/2014/main" id="{607EA284-B847-C248-A40A-DD7EC6DF07A4}"/>
                </a:ext>
              </a:extLst>
            </p:cNvPr>
            <p:cNvSpPr/>
            <p:nvPr/>
          </p:nvSpPr>
          <p:spPr>
            <a:xfrm rot="14539710" flipH="1">
              <a:off x="5046724" y="3907692"/>
              <a:ext cx="427190" cy="349241"/>
            </a:xfrm>
            <a:prstGeom prst="rightArrow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336D98-9459-614D-B07B-FF5A8618C97D}"/>
                </a:ext>
              </a:extLst>
            </p:cNvPr>
            <p:cNvSpPr txBox="1"/>
            <p:nvPr/>
          </p:nvSpPr>
          <p:spPr>
            <a:xfrm>
              <a:off x="3180458" y="4214523"/>
              <a:ext cx="3587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>
                  <a:solidFill>
                    <a:srgbClr val="002060"/>
                  </a:solidFill>
                </a:rPr>
                <a:t>MStern + LC-MS in </a:t>
              </a:r>
              <a:r>
                <a:rPr lang="en-CA" sz="1200" b="1" dirty="0">
                  <a:solidFill>
                    <a:srgbClr val="002060"/>
                  </a:solidFill>
                </a:rPr>
                <a:t>Processing Duplicate</a:t>
              </a:r>
            </a:p>
          </p:txBody>
        </p:sp>
      </p:grpSp>
      <p:sp>
        <p:nvSpPr>
          <p:cNvPr id="24" name="Arrow: Bent 23">
            <a:extLst>
              <a:ext uri="{FF2B5EF4-FFF2-40B4-BE49-F238E27FC236}">
                <a16:creationId xmlns:a16="http://schemas.microsoft.com/office/drawing/2014/main" id="{3F8E69F1-52B0-1F45-9EA5-254E2D341B42}"/>
              </a:ext>
            </a:extLst>
          </p:cNvPr>
          <p:cNvSpPr/>
          <p:nvPr/>
        </p:nvSpPr>
        <p:spPr>
          <a:xfrm rot="16200000" flipH="1">
            <a:off x="2080570" y="4003993"/>
            <a:ext cx="443188" cy="569554"/>
          </a:xfrm>
          <a:prstGeom prst="bentArrow">
            <a:avLst>
              <a:gd name="adj1" fmla="val 29254"/>
              <a:gd name="adj2" fmla="val 29254"/>
              <a:gd name="adj3" fmla="val 37761"/>
              <a:gd name="adj4" fmla="val 0"/>
            </a:avLst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 dirty="0">
              <a:solidFill>
                <a:schemeClr val="tx1"/>
              </a:solidFill>
            </a:endParaRPr>
          </a:p>
        </p:txBody>
      </p:sp>
      <p:pic>
        <p:nvPicPr>
          <p:cNvPr id="25" name="Picture 2" descr="Image result for easy nano 1000">
            <a:extLst>
              <a:ext uri="{FF2B5EF4-FFF2-40B4-BE49-F238E27FC236}">
                <a16:creationId xmlns:a16="http://schemas.microsoft.com/office/drawing/2014/main" id="{E434C535-F1E8-4443-A0D4-CE4490481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61" y="4578936"/>
            <a:ext cx="1664641" cy="1600782"/>
          </a:xfrm>
          <a:prstGeom prst="rect">
            <a:avLst/>
          </a:prstGeom>
          <a:solidFill>
            <a:srgbClr val="EEECE1">
              <a:lumMod val="90000"/>
            </a:srgbClr>
          </a:solidFill>
          <a:ln>
            <a:solidFill>
              <a:schemeClr val="tx1"/>
            </a:solidFill>
          </a:ln>
        </p:spPr>
      </p:pic>
      <p:pic>
        <p:nvPicPr>
          <p:cNvPr id="26" name="Picture 4" descr="Image result for easy spray column thermo">
            <a:extLst>
              <a:ext uri="{FF2B5EF4-FFF2-40B4-BE49-F238E27FC236}">
                <a16:creationId xmlns:a16="http://schemas.microsoft.com/office/drawing/2014/main" id="{F4CB8A5F-6193-E446-967D-A2F6D8423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83293" y="4586726"/>
            <a:ext cx="1435690" cy="16036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</p:pic>
      <p:pic>
        <p:nvPicPr>
          <p:cNvPr id="29" name="Picture 6" descr="Image result for orbitrap fusion">
            <a:extLst>
              <a:ext uri="{FF2B5EF4-FFF2-40B4-BE49-F238E27FC236}">
                <a16:creationId xmlns:a16="http://schemas.microsoft.com/office/drawing/2014/main" id="{5BB72735-4A07-1242-8216-12871455B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354" y="4610712"/>
            <a:ext cx="2970091" cy="161024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8DA9B3A-74A1-BD40-A611-8140B476AFA2}"/>
              </a:ext>
            </a:extLst>
          </p:cNvPr>
          <p:cNvGrpSpPr/>
          <p:nvPr/>
        </p:nvGrpSpPr>
        <p:grpSpPr>
          <a:xfrm>
            <a:off x="7191555" y="3257388"/>
            <a:ext cx="1576292" cy="836672"/>
            <a:chOff x="6483423" y="4712817"/>
            <a:chExt cx="4635116" cy="2001249"/>
          </a:xfrm>
          <a:solidFill>
            <a:schemeClr val="bg2"/>
          </a:solidFill>
        </p:grpSpPr>
        <p:pic>
          <p:nvPicPr>
            <p:cNvPr id="31" name="Picture 8" descr="Image result for maxquant logo">
              <a:extLst>
                <a:ext uri="{FF2B5EF4-FFF2-40B4-BE49-F238E27FC236}">
                  <a16:creationId xmlns:a16="http://schemas.microsoft.com/office/drawing/2014/main" id="{8705F895-6A82-8141-8208-180ED85FD3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3423" y="4712817"/>
              <a:ext cx="2260598" cy="200124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  <p:pic>
          <p:nvPicPr>
            <p:cNvPr id="32" name="Picture 10" descr="Image result for perseus logo proteomics">
              <a:extLst>
                <a:ext uri="{FF2B5EF4-FFF2-40B4-BE49-F238E27FC236}">
                  <a16:creationId xmlns:a16="http://schemas.microsoft.com/office/drawing/2014/main" id="{CBE8DEE7-5D76-D247-B9C5-102552223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7940" y="4712817"/>
              <a:ext cx="2260599" cy="19939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xtLst/>
          </p:spPr>
        </p:pic>
      </p:grpSp>
      <p:sp>
        <p:nvSpPr>
          <p:cNvPr id="33" name="Arrow: Right 24">
            <a:extLst>
              <a:ext uri="{FF2B5EF4-FFF2-40B4-BE49-F238E27FC236}">
                <a16:creationId xmlns:a16="http://schemas.microsoft.com/office/drawing/2014/main" id="{AAC35B6D-AD61-AB46-82F9-F2D3A911EB7E}"/>
              </a:ext>
            </a:extLst>
          </p:cNvPr>
          <p:cNvSpPr/>
          <p:nvPr/>
        </p:nvSpPr>
        <p:spPr>
          <a:xfrm>
            <a:off x="2819191" y="5284869"/>
            <a:ext cx="320393" cy="261931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 dirty="0"/>
          </a:p>
        </p:txBody>
      </p:sp>
      <p:sp>
        <p:nvSpPr>
          <p:cNvPr id="34" name="Arrow: Right 24">
            <a:extLst>
              <a:ext uri="{FF2B5EF4-FFF2-40B4-BE49-F238E27FC236}">
                <a16:creationId xmlns:a16="http://schemas.microsoft.com/office/drawing/2014/main" id="{0CF10553-6D60-BD42-BE4E-03EE0674E7E2}"/>
              </a:ext>
            </a:extLst>
          </p:cNvPr>
          <p:cNvSpPr/>
          <p:nvPr/>
        </p:nvSpPr>
        <p:spPr>
          <a:xfrm>
            <a:off x="5011972" y="5284869"/>
            <a:ext cx="320393" cy="261931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 dirty="0"/>
          </a:p>
        </p:txBody>
      </p:sp>
      <p:sp>
        <p:nvSpPr>
          <p:cNvPr id="35" name="Arrow: Right 24">
            <a:extLst>
              <a:ext uri="{FF2B5EF4-FFF2-40B4-BE49-F238E27FC236}">
                <a16:creationId xmlns:a16="http://schemas.microsoft.com/office/drawing/2014/main" id="{E2E95C00-FD9E-D443-89C6-872534F62C6A}"/>
              </a:ext>
            </a:extLst>
          </p:cNvPr>
          <p:cNvSpPr/>
          <p:nvPr/>
        </p:nvSpPr>
        <p:spPr>
          <a:xfrm rot="16200000">
            <a:off x="7684438" y="4226828"/>
            <a:ext cx="320393" cy="261931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8A5C10-40DC-2345-90B8-27E9CFD43E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6489" y="1297296"/>
            <a:ext cx="1311358" cy="1341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7F4C3A-800D-9F46-A91B-AEA93FFB55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1555" y="2583864"/>
            <a:ext cx="1786172" cy="50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9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3217</TotalTime>
  <Words>469</Words>
  <Application>Microsoft Macintosh PowerPoint</Application>
  <PresentationFormat>Letter Paper (8.5x11 in)</PresentationFormat>
  <Paragraphs>115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Arial Black</vt:lpstr>
      <vt:lpstr>Big Caslon Medium</vt:lpstr>
      <vt:lpstr>Calibri</vt:lpstr>
      <vt:lpstr>Calibri Light</vt:lpstr>
      <vt:lpstr>Cambria</vt:lpstr>
      <vt:lpstr>Garamond</vt:lpstr>
      <vt:lpstr>Tms Rmn</vt:lpstr>
      <vt:lpstr>Univers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 Semmes</dc:creator>
  <cp:lastModifiedBy>Oliver Semmes</cp:lastModifiedBy>
  <cp:revision>128</cp:revision>
  <dcterms:created xsi:type="dcterms:W3CDTF">2016-06-08T17:58:10Z</dcterms:created>
  <dcterms:modified xsi:type="dcterms:W3CDTF">2018-03-07T18:57:59Z</dcterms:modified>
</cp:coreProperties>
</file>