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352" r:id="rId3"/>
    <p:sldId id="280" r:id="rId4"/>
    <p:sldId id="374" r:id="rId5"/>
    <p:sldId id="282" r:id="rId6"/>
    <p:sldId id="323" r:id="rId7"/>
    <p:sldId id="445" r:id="rId8"/>
    <p:sldId id="407" r:id="rId9"/>
    <p:sldId id="379" r:id="rId10"/>
    <p:sldId id="402" r:id="rId11"/>
    <p:sldId id="386" r:id="rId12"/>
    <p:sldId id="455" r:id="rId13"/>
    <p:sldId id="387" r:id="rId14"/>
    <p:sldId id="380" r:id="rId15"/>
    <p:sldId id="426" r:id="rId16"/>
    <p:sldId id="438" r:id="rId17"/>
    <p:sldId id="452" r:id="rId18"/>
    <p:sldId id="363" r:id="rId19"/>
    <p:sldId id="391" r:id="rId20"/>
    <p:sldId id="443" r:id="rId21"/>
    <p:sldId id="430" r:id="rId22"/>
    <p:sldId id="432" r:id="rId23"/>
    <p:sldId id="434" r:id="rId24"/>
    <p:sldId id="447" r:id="rId25"/>
    <p:sldId id="450" r:id="rId26"/>
    <p:sldId id="4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2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23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26C928-838D-B84D-A68D-0B3CBAD1BE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0A0C5-D1A9-AB45-BF0D-724EAC0AB2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64AC0-EA5C-5148-930A-4316E172A577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49AA-A8F8-C046-B206-9854D7E2F6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EA16B-D5F3-254B-8E75-4D9BECBEB9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2279E-818A-0548-A787-062E319C3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09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13A90-9BDA-5E4B-9D94-071F9E285BD9}" type="datetimeFigureOut">
              <a:rPr lang="en-US" smtClean="0"/>
              <a:t>3/6/18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D41DD-DC4C-0644-A7E4-522C22A8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0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5D5F2138-8BC5-0147-88B7-7B04359734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D718BF3-E3E8-FF40-B990-8451F728A3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6CCAA92B-0587-F64C-8F6D-CCC698972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1DC65C-FCCC-F342-8B70-0BF963ED6DCA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07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5D5F2138-8BC5-0147-88B7-7B04359734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D718BF3-E3E8-FF40-B990-8451F728A3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6CCAA92B-0587-F64C-8F6D-CCC698972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1DC65C-FCCC-F342-8B70-0BF963ED6DCA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4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B93344EE-26BF-8E47-ABE0-1B77E7CD7F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CFD9318D-4751-1242-B43C-0E4F1CDCB9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A0F028AD-D03F-0E4E-B85D-5C70C9C8F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2BCC6F-CDDD-7D46-AFEA-0AA17CC74394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40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C7594F5F-F546-B84C-A834-168993742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9pPr>
          </a:lstStyle>
          <a:p>
            <a:fld id="{174196F1-21A2-0E42-9EC5-A152A2C0DEC2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AFECDB40-A1B8-174C-A837-9D0F7A05D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1EAD2928-DAD5-1E42-AF7F-96A511EF1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Palati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46518-5527-044B-8BA5-200314915F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9pPr>
          </a:lstStyle>
          <a:p>
            <a:fld id="{7ED89C39-7309-DA4B-854A-7E04EDCC4B00}" type="datetime1">
              <a:rPr lang="en-US" altLang="en-US" sz="1200"/>
              <a:pPr/>
              <a:t>3/6/18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47473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C7594F5F-F546-B84C-A834-168993742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9pPr>
          </a:lstStyle>
          <a:p>
            <a:fld id="{174196F1-21A2-0E42-9EC5-A152A2C0DEC2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AFECDB40-A1B8-174C-A837-9D0F7A05D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1EAD2928-DAD5-1E42-AF7F-96A511EF1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Palatino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46518-5527-044B-8BA5-200314915F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9pPr>
          </a:lstStyle>
          <a:p>
            <a:fld id="{7ED89C39-7309-DA4B-854A-7E04EDCC4B00}" type="datetime1">
              <a:rPr lang="en-US" altLang="en-US" sz="1200"/>
              <a:pPr/>
              <a:t>3/6/18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4460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BFCD0-BBB7-F348-93A6-58B062F97013}" type="datetime1">
              <a:rPr lang="en-US" smtClean="0"/>
              <a:t>3/6/18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6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3B81A-0705-4B41-A015-BECD0D71496B}" type="datetime1">
              <a:rPr lang="en-US" smtClean="0"/>
              <a:t>3/6/18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D9923-A423-A940-85DA-0688401E79A0}" type="datetime1">
              <a:rPr lang="en-US" smtClean="0"/>
              <a:t>3/6/18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fld id="{B882DD62-0FEC-D842-BB44-2E21B681567D}" type="datetime1">
              <a:rPr lang="en-US" smtClean="0"/>
              <a:t>3/6/18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1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fld id="{D6A349B5-6155-1E4B-AB37-D64663C2C3B3}" type="datetime1">
              <a:rPr lang="en-US" smtClean="0"/>
              <a:t>3/6/18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50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fld id="{183413C6-CB0D-ED40-9FC5-8FE8A2B99A5C}" type="datetime1">
              <a:rPr lang="en-US" smtClean="0"/>
              <a:t>3/6/18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7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2D32C-CC16-0E40-9D0E-0580F1EC9EB2}" type="datetime1">
              <a:rPr lang="en-US" smtClean="0"/>
              <a:t>3/6/18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8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7BEBA-BAE8-DB44-A48B-18C0FB5EDF9A}" type="datetime1">
              <a:rPr lang="en-US" smtClean="0"/>
              <a:t>3/6/18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94891-6547-1E49-9125-3FFC5B89B367}" type="datetime1">
              <a:rPr lang="en-US" smtClean="0"/>
              <a:t>3/6/18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6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4CEBB-21E7-DA4A-B0C7-278268CD8FED}" type="datetime1">
              <a:rPr lang="en-US" smtClean="0"/>
              <a:t>3/6/18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6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1CF6D-EECD-E84F-89AB-C80E8B701033}" type="datetime1">
              <a:rPr lang="en-US" smtClean="0"/>
              <a:t>3/6/18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1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ED650-2F35-0C42-97CB-C0C26001A3CD}" type="datetime1">
              <a:rPr lang="en-US" smtClean="0"/>
              <a:t>3/6/18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1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2254B-51DC-A947-9B81-7E03F4BC8AF9}" type="datetime1">
              <a:rPr lang="en-US" smtClean="0"/>
              <a:t>3/6/18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5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74E59-5DF5-0E47-B48A-5058F564D69D}" type="datetime1">
              <a:rPr lang="en-US" smtClean="0"/>
              <a:t>3/6/18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8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fld id="{2A0D5D63-7DFA-6345-B4BC-2A8D0578F12B}" type="datetime1">
              <a:rPr lang="en-US" smtClean="0"/>
              <a:t>3/6/18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i="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8A0CD84C-ABA1-C141-8C96-EE44244B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B058-5B1A-F048-A6CB-98B087FDC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5543"/>
            <a:ext cx="12192000" cy="1470025"/>
          </a:xfrm>
        </p:spPr>
        <p:txBody>
          <a:bodyPr/>
          <a:lstStyle/>
          <a:p>
            <a:r>
              <a:rPr lang="en-US" b="1" dirty="0"/>
              <a:t>How to get biomarkers for cancer screening into clinical practice:  Use of </a:t>
            </a:r>
            <a:r>
              <a:rPr lang="en-US" b="1" i="1" dirty="0"/>
              <a:t>banked samples </a:t>
            </a:r>
            <a:r>
              <a:rPr lang="en-US" b="1" dirty="0"/>
              <a:t>from </a:t>
            </a:r>
            <a:r>
              <a:rPr lang="en-US" b="1" i="1" dirty="0"/>
              <a:t>cohorts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184235-008D-804A-A2D0-432B66E2A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David F. Ransohoff MD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Department of Medicine (gastroenterology)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Department of Epidemiology</a:t>
            </a:r>
          </a:p>
          <a:p>
            <a:r>
              <a:rPr lang="en-US" altLang="en-US" dirty="0" err="1">
                <a:ea typeface="ＭＳ Ｐゴシック" panose="020B0600070205080204" pitchFamily="34" charset="-128"/>
              </a:rPr>
              <a:t>Lineberger</a:t>
            </a:r>
            <a:r>
              <a:rPr lang="en-US" altLang="en-US" dirty="0">
                <a:ea typeface="ＭＳ Ｐゴシック" panose="020B0600070205080204" pitchFamily="34" charset="-128"/>
              </a:rPr>
              <a:t> Comprehensive Cancer Center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University of North Carolina at Chapel Hill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E0F9A-5ADE-4A44-9F74-6CA5AB62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7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EC05-BC4F-A348-A2A2-01A31633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33D12E-2509-8E43-89D6-ABB6C241B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39" y="1151907"/>
            <a:ext cx="12085491" cy="4886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6A956-1A65-204C-9332-03BF5D9B5734}"/>
              </a:ext>
            </a:extLst>
          </p:cNvPr>
          <p:cNvSpPr txBox="1"/>
          <p:nvPr/>
        </p:nvSpPr>
        <p:spPr>
          <a:xfrm>
            <a:off x="8088086" y="6248400"/>
            <a:ext cx="366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Cancer </a:t>
            </a:r>
            <a:r>
              <a:rPr lang="en-US" i="1" dirty="0" err="1"/>
              <a:t>Prev</a:t>
            </a:r>
            <a:r>
              <a:rPr lang="en-US" i="1"/>
              <a:t> Res </a:t>
            </a:r>
            <a:r>
              <a:rPr lang="en-US"/>
              <a:t>2011;4:375-383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641989-9DCC-E844-B811-5FE09F92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8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2726A8D5-3023-AC41-A0DD-F6654BD71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003" y="81172"/>
            <a:ext cx="12027969" cy="1143000"/>
          </a:xfrm>
        </p:spPr>
        <p:txBody>
          <a:bodyPr/>
          <a:lstStyle/>
          <a:p>
            <a:r>
              <a:rPr lang="en-US" altLang="en-US" sz="2800" b="1" dirty="0">
                <a:ea typeface="ＭＳ Ｐゴシック" panose="020B0600070205080204" pitchFamily="34" charset="-128"/>
              </a:rPr>
              <a:t>We call the design used </a:t>
            </a:r>
            <a:r>
              <a:rPr lang="en-US" altLang="en-US" sz="2800" b="1" dirty="0" err="1">
                <a:ea typeface="ＭＳ Ｐゴシック" panose="020B0600070205080204" pitchFamily="34" charset="-128"/>
              </a:rPr>
              <a:t>PRoBE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(Pepe. JNCI 2008).  The ‘nested case-control’ (C-C nested in cohort) design has been used since 1980s.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514C3C0E-6393-054D-B462-1354905BF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9387" y="1515144"/>
            <a:ext cx="11042319" cy="4114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Design:  </a:t>
            </a:r>
            <a:r>
              <a:rPr lang="en-US" altLang="en-US" b="1" i="1" dirty="0" err="1">
                <a:ea typeface="ＭＳ Ｐゴシック" panose="020B0600070205080204" pitchFamily="34" charset="-128"/>
              </a:rPr>
              <a:t>PRoBE</a:t>
            </a:r>
            <a:r>
              <a:rPr lang="en-US" altLang="en-US" b="1" i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(prospective specimen collection; retrospective blinded </a:t>
            </a:r>
            <a:r>
              <a:rPr lang="en-US" altLang="en-US" dirty="0" err="1">
                <a:ea typeface="ＭＳ Ｐゴシック" panose="020B0600070205080204" pitchFamily="34" charset="-128"/>
              </a:rPr>
              <a:t>eval</a:t>
            </a:r>
            <a:r>
              <a:rPr lang="en-US" altLang="en-US" dirty="0">
                <a:ea typeface="ＭＳ Ｐゴシック" panose="020B0600070205080204" pitchFamily="34" charset="-128"/>
              </a:rPr>
              <a:t>.)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•Cohort prospectively collects specimens and data over time; avoids ‘bias’ by ‘equal’/blinded collection of specimens and data, including outcome.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I.e., Cohort can have many features as if study designed ‘prospectively’.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•Then, later (‘</a:t>
            </a:r>
            <a:r>
              <a:rPr lang="en-US" altLang="ja-JP" dirty="0">
                <a:ea typeface="ＭＳ Ｐゴシック" panose="020B0600070205080204" pitchFamily="34" charset="-128"/>
              </a:rPr>
              <a:t>retrospectively</a:t>
            </a:r>
            <a:r>
              <a:rPr lang="en-US" altLang="en-US" dirty="0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) blood specimens are evaluated near time of dx.</a:t>
            </a:r>
          </a:p>
          <a:p>
            <a:pPr eaLnBrk="1" hangingPunct="1"/>
            <a:endParaRPr lang="en-US" altLang="ja-JP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ja-JP" i="1" dirty="0">
                <a:ea typeface="ＭＳ Ｐゴシック" panose="020B0600070205080204" pitchFamily="34" charset="-128"/>
              </a:rPr>
              <a:t>••One cannot take for granted that any </a:t>
            </a:r>
            <a:r>
              <a:rPr lang="en-US" altLang="ja-JP" b="1" i="1" dirty="0">
                <a:ea typeface="ＭＳ Ｐゴシック" panose="020B0600070205080204" pitchFamily="34" charset="-128"/>
              </a:rPr>
              <a:t>cohort</a:t>
            </a:r>
            <a:r>
              <a:rPr lang="en-US" altLang="ja-JP" i="1" dirty="0">
                <a:ea typeface="ＭＳ Ｐゴシック" panose="020B0600070205080204" pitchFamily="34" charset="-128"/>
              </a:rPr>
              <a:t> has design that avoids important bias(</a:t>
            </a:r>
            <a:r>
              <a:rPr lang="en-US" altLang="ja-JP" i="1" dirty="0" err="1">
                <a:ea typeface="ＭＳ Ｐゴシック" panose="020B0600070205080204" pitchFamily="34" charset="-128"/>
              </a:rPr>
              <a:t>es</a:t>
            </a:r>
            <a:r>
              <a:rPr lang="en-US" altLang="ja-JP" i="1" dirty="0">
                <a:ea typeface="ＭＳ Ｐゴシック" panose="020B0600070205080204" pitchFamily="34" charset="-128"/>
              </a:rPr>
              <a:t>). If RCT is source, design is likely to be ‘strong’.  If HMO, maybe less.</a:t>
            </a:r>
          </a:p>
          <a:p>
            <a:r>
              <a:rPr lang="en-US" altLang="ja-JP" i="1" dirty="0">
                <a:ea typeface="ＭＳ Ｐゴシック" panose="020B0600070205080204" pitchFamily="34" charset="-128"/>
              </a:rPr>
              <a:t>••There were many challenges in ‘designing’ this study of discrimination, even though was from RCT.</a:t>
            </a:r>
            <a:r>
              <a:rPr lang="en-US" altLang="ja-JP" b="1" i="1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</p:txBody>
      </p:sp>
      <p:sp>
        <p:nvSpPr>
          <p:cNvPr id="64515" name="TextBox 1">
            <a:extLst>
              <a:ext uri="{FF2B5EF4-FFF2-40B4-BE49-F238E27FC236}">
                <a16:creationId xmlns:a16="http://schemas.microsoft.com/office/drawing/2014/main" id="{A5AB6877-1492-9E47-8FA3-6E987848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6211888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</a:p>
        </p:txBody>
      </p:sp>
      <p:sp>
        <p:nvSpPr>
          <p:cNvPr id="64516" name="TextBox 1">
            <a:extLst>
              <a:ext uri="{FF2B5EF4-FFF2-40B4-BE49-F238E27FC236}">
                <a16:creationId xmlns:a16="http://schemas.microsoft.com/office/drawing/2014/main" id="{7F0D8415-C5EF-764E-B412-570711F55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6119814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i="1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8FF3A-5CA9-A44E-8F62-9267B515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5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2726A8D5-3023-AC41-A0DD-F6654BD71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003" y="81172"/>
            <a:ext cx="12027969" cy="1143000"/>
          </a:xfrm>
        </p:spPr>
        <p:txBody>
          <a:bodyPr/>
          <a:lstStyle/>
          <a:p>
            <a:r>
              <a:rPr lang="en-US" altLang="en-US" sz="2800" b="1" dirty="0">
                <a:ea typeface="ＭＳ Ｐゴシック" panose="020B0600070205080204" pitchFamily="34" charset="-128"/>
              </a:rPr>
              <a:t>We call the design used </a:t>
            </a:r>
            <a:r>
              <a:rPr lang="en-US" altLang="en-US" sz="2800" b="1" dirty="0" err="1">
                <a:ea typeface="ＭＳ Ｐゴシック" panose="020B0600070205080204" pitchFamily="34" charset="-128"/>
              </a:rPr>
              <a:t>PRoBE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(Pepe. JNCI 2008).  The ‘nested case-control’ (C-C nested in cohort) design has been used since 1980s.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514C3C0E-6393-054D-B462-1354905BF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9387" y="1515144"/>
            <a:ext cx="11042319" cy="4114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Design:  </a:t>
            </a:r>
            <a:r>
              <a:rPr lang="en-US" altLang="en-US" b="1" i="1" dirty="0" err="1">
                <a:ea typeface="ＭＳ Ｐゴシック" panose="020B0600070205080204" pitchFamily="34" charset="-128"/>
              </a:rPr>
              <a:t>PRoBE</a:t>
            </a:r>
            <a:r>
              <a:rPr lang="en-US" altLang="en-US" b="1" i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(prospective specimen collection; retrospective blinded </a:t>
            </a:r>
            <a:r>
              <a:rPr lang="en-US" altLang="en-US" dirty="0" err="1">
                <a:ea typeface="ＭＳ Ｐゴシック" panose="020B0600070205080204" pitchFamily="34" charset="-128"/>
              </a:rPr>
              <a:t>eval</a:t>
            </a:r>
            <a:r>
              <a:rPr lang="en-US" altLang="en-US" dirty="0">
                <a:ea typeface="ＭＳ Ｐゴシック" panose="020B0600070205080204" pitchFamily="34" charset="-128"/>
              </a:rPr>
              <a:t>.)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•Cohort prospectively collects specimens and data over time; avoids ‘bias’ by ‘equal’/blinded collection of specimens and data, including outcome.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I.e., Cohort can have many features as if study designed ‘prospectively’.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•Then, later (‘</a:t>
            </a:r>
            <a:r>
              <a:rPr lang="en-US" altLang="ja-JP" dirty="0">
                <a:ea typeface="ＭＳ Ｐゴシック" panose="020B0600070205080204" pitchFamily="34" charset="-128"/>
              </a:rPr>
              <a:t>retrospectively</a:t>
            </a:r>
            <a:r>
              <a:rPr lang="en-US" altLang="en-US" dirty="0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) blood specimens are evaluated near time of dx.</a:t>
            </a:r>
          </a:p>
          <a:p>
            <a:pPr eaLnBrk="1" hangingPunct="1"/>
            <a:endParaRPr lang="en-US" altLang="ja-JP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ja-JP" i="1" dirty="0">
                <a:ea typeface="ＭＳ Ｐゴシック" panose="020B0600070205080204" pitchFamily="34" charset="-128"/>
              </a:rPr>
              <a:t>••One cannot take for granted that any </a:t>
            </a:r>
            <a:r>
              <a:rPr lang="en-US" altLang="ja-JP" b="1" i="1" dirty="0">
                <a:ea typeface="ＭＳ Ｐゴシック" panose="020B0600070205080204" pitchFamily="34" charset="-128"/>
              </a:rPr>
              <a:t>cohort</a:t>
            </a:r>
            <a:r>
              <a:rPr lang="en-US" altLang="ja-JP" i="1" dirty="0">
                <a:ea typeface="ＭＳ Ｐゴシック" panose="020B0600070205080204" pitchFamily="34" charset="-128"/>
              </a:rPr>
              <a:t> has design that avoids important bias(</a:t>
            </a:r>
            <a:r>
              <a:rPr lang="en-US" altLang="ja-JP" i="1" dirty="0" err="1">
                <a:ea typeface="ＭＳ Ｐゴシック" panose="020B0600070205080204" pitchFamily="34" charset="-128"/>
              </a:rPr>
              <a:t>es</a:t>
            </a:r>
            <a:r>
              <a:rPr lang="en-US" altLang="ja-JP" i="1" dirty="0">
                <a:ea typeface="ＭＳ Ｐゴシック" panose="020B0600070205080204" pitchFamily="34" charset="-128"/>
              </a:rPr>
              <a:t>). If RCT is source, design is likely to be ‘strong’.  If HMO, maybe less.</a:t>
            </a:r>
          </a:p>
          <a:p>
            <a:r>
              <a:rPr lang="en-US" altLang="ja-JP" i="1" dirty="0">
                <a:ea typeface="ＭＳ Ｐゴシック" panose="020B0600070205080204" pitchFamily="34" charset="-128"/>
              </a:rPr>
              <a:t>••There were many challenges in ‘designing’ this study of discrimination, even though was from RCT.</a:t>
            </a:r>
            <a:r>
              <a:rPr lang="en-US" altLang="ja-JP" b="1" i="1" dirty="0">
                <a:ea typeface="ＭＳ Ｐゴシック" panose="020B0600070205080204" pitchFamily="34" charset="-128"/>
              </a:rPr>
              <a:t> </a:t>
            </a:r>
          </a:p>
          <a:p>
            <a:pPr algn="ctr"/>
            <a:r>
              <a:rPr lang="en-US" altLang="ja-JP" b="1" i="1" dirty="0">
                <a:ea typeface="ＭＳ Ｐゴシック" panose="020B0600070205080204" pitchFamily="34" charset="-128"/>
              </a:rPr>
              <a:t>A clinical study must be presumed guilty (of bias) until proven innocent.</a:t>
            </a:r>
            <a:br>
              <a:rPr lang="en-US" altLang="ja-JP" b="1" i="1" dirty="0">
                <a:ea typeface="ＭＳ Ｐゴシック" panose="020B0600070205080204" pitchFamily="34" charset="-128"/>
              </a:rPr>
            </a:br>
            <a:r>
              <a:rPr lang="en-US" altLang="ja-JP" b="1" i="1" dirty="0">
                <a:ea typeface="ＭＳ Ｐゴシック" panose="020B0600070205080204" pitchFamily="34" charset="-128"/>
              </a:rPr>
              <a:t>Even a RCT.  The devils are in the details. </a:t>
            </a:r>
          </a:p>
          <a:p>
            <a:r>
              <a:rPr lang="en-US" altLang="en-US" sz="1600" dirty="0">
                <a:ea typeface="ＭＳ Ｐゴシック" panose="020B0600070205080204" pitchFamily="34" charset="-128"/>
              </a:rPr>
              <a:t>					                           Ransohoff J </a:t>
            </a:r>
            <a:r>
              <a:rPr lang="en-US" altLang="en-US" sz="1600" dirty="0" err="1">
                <a:ea typeface="ＭＳ Ｐゴシック" panose="020B0600070205080204" pitchFamily="34" charset="-128"/>
              </a:rPr>
              <a:t>Clin</a:t>
            </a:r>
            <a:r>
              <a:rPr lang="en-US" altLang="en-US" sz="1600" dirty="0">
                <a:ea typeface="ＭＳ Ｐゴシック" panose="020B0600070205080204" pitchFamily="34" charset="-128"/>
              </a:rPr>
              <a:t> Epi 2007;60:1205</a:t>
            </a: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ja-JP" i="1" dirty="0">
              <a:ea typeface="ＭＳ Ｐゴシック" panose="020B0600070205080204" pitchFamily="34" charset="-128"/>
            </a:endParaRPr>
          </a:p>
        </p:txBody>
      </p:sp>
      <p:sp>
        <p:nvSpPr>
          <p:cNvPr id="64515" name="TextBox 1">
            <a:extLst>
              <a:ext uri="{FF2B5EF4-FFF2-40B4-BE49-F238E27FC236}">
                <a16:creationId xmlns:a16="http://schemas.microsoft.com/office/drawing/2014/main" id="{A5AB6877-1492-9E47-8FA3-6E987848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6211888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</a:p>
        </p:txBody>
      </p:sp>
      <p:sp>
        <p:nvSpPr>
          <p:cNvPr id="64516" name="TextBox 1">
            <a:extLst>
              <a:ext uri="{FF2B5EF4-FFF2-40B4-BE49-F238E27FC236}">
                <a16:creationId xmlns:a16="http://schemas.microsoft.com/office/drawing/2014/main" id="{7F0D8415-C5EF-764E-B412-570711F55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6119814"/>
            <a:ext cx="269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 i="1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8FF3A-5CA9-A44E-8F62-9267B515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40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DAB7128D-3CD8-E040-B222-DE3EE91E5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Result: </a:t>
            </a:r>
            <a:r>
              <a:rPr lang="en-US" altLang="en-US" sz="3200" b="1" i="1">
                <a:ea typeface="ＭＳ Ｐゴシック" panose="020B0600070205080204" pitchFamily="34" charset="-128"/>
              </a:rPr>
              <a:t>5 new assays no better than Ca125</a:t>
            </a:r>
          </a:p>
        </p:txBody>
      </p:sp>
      <p:pic>
        <p:nvPicPr>
          <p:cNvPr id="66562" name="Content Placeholder 3">
            <a:extLst>
              <a:ext uri="{FF2B5EF4-FFF2-40B4-BE49-F238E27FC236}">
                <a16:creationId xmlns:a16="http://schemas.microsoft.com/office/drawing/2014/main" id="{39FA4221-169E-6344-BFE1-DC94AD1866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" r="-1791"/>
          <a:stretch>
            <a:fillRect/>
          </a:stretch>
        </p:blipFill>
        <p:spPr>
          <a:xfrm>
            <a:off x="1524000" y="838201"/>
            <a:ext cx="9323388" cy="4937125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7EDB02-F6E9-A24E-8FC1-C70E0A3F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7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619B-08DA-5649-84E7-A25A4B3F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get approval, what is the role of </a:t>
            </a:r>
            <a:br>
              <a:rPr lang="en-US" b="1" dirty="0"/>
            </a:b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7845-0F79-BA47-9738-B868199D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545288" cy="4114800"/>
          </a:xfrm>
        </p:spPr>
        <p:txBody>
          <a:bodyPr/>
          <a:lstStyle/>
          <a:p>
            <a:r>
              <a:rPr lang="en-US" b="1" dirty="0"/>
              <a:t>Question for FDA re PLCO </a:t>
            </a:r>
            <a:r>
              <a:rPr lang="en-US" b="1" dirty="0" err="1"/>
              <a:t>OvCa</a:t>
            </a:r>
            <a:r>
              <a:rPr lang="en-US" b="1" dirty="0"/>
              <a:t> study (Zhu 2011):</a:t>
            </a:r>
          </a:p>
          <a:p>
            <a:r>
              <a:rPr lang="en-US" i="1" dirty="0"/>
              <a:t>•If</a:t>
            </a:r>
            <a:r>
              <a:rPr lang="en-US" dirty="0"/>
              <a:t> PLCO evaluation showed new panel(s) discriminated better than CA125;</a:t>
            </a:r>
          </a:p>
          <a:p>
            <a:r>
              <a:rPr lang="en-US" i="1" dirty="0"/>
              <a:t>•And if </a:t>
            </a:r>
            <a:r>
              <a:rPr lang="en-US" dirty="0"/>
              <a:t>PLCO RCT (</a:t>
            </a:r>
            <a:r>
              <a:rPr lang="en-US" dirty="0" err="1"/>
              <a:t>pub’d</a:t>
            </a:r>
            <a:r>
              <a:rPr lang="en-US" dirty="0"/>
              <a:t> JAMA 2011) showed mortality reduction; </a:t>
            </a:r>
          </a:p>
          <a:p>
            <a:r>
              <a:rPr lang="en-US" b="1" i="1" dirty="0"/>
              <a:t>•Then</a:t>
            </a:r>
            <a:r>
              <a:rPr lang="en-US" b="1" dirty="0"/>
              <a:t> could FDA approve the new </a:t>
            </a:r>
            <a:r>
              <a:rPr lang="en-US" b="1" dirty="0" err="1"/>
              <a:t>OvCa</a:t>
            </a:r>
            <a:r>
              <a:rPr lang="en-US" b="1" dirty="0"/>
              <a:t> panels?</a:t>
            </a:r>
          </a:p>
          <a:p>
            <a:endParaRPr lang="en-US" b="1" dirty="0"/>
          </a:p>
          <a:p>
            <a:r>
              <a:rPr lang="en-US" b="1" dirty="0"/>
              <a:t>Comment</a:t>
            </a:r>
            <a:r>
              <a:rPr lang="en-US" dirty="0"/>
              <a:t>: </a:t>
            </a:r>
          </a:p>
          <a:p>
            <a:r>
              <a:rPr lang="en-US" dirty="0"/>
              <a:t>•This example shows potential of </a:t>
            </a:r>
            <a:r>
              <a:rPr lang="en-US" b="1" i="1" dirty="0"/>
              <a:t>banked specimens</a:t>
            </a:r>
            <a:r>
              <a:rPr lang="en-US" dirty="0"/>
              <a:t> from </a:t>
            </a:r>
            <a:r>
              <a:rPr lang="en-US" b="1" i="1" dirty="0"/>
              <a:t>cohort</a:t>
            </a:r>
            <a:r>
              <a:rPr lang="en-US" dirty="0"/>
              <a:t> to get reliable result about discrimination.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58EF4-895C-D743-A171-53C89B16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619B-08DA-5649-84E7-A25A4B3F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get approval, what is the role of </a:t>
            </a:r>
            <a:br>
              <a:rPr lang="en-US" b="1" dirty="0"/>
            </a:b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7845-0F79-BA47-9738-B868199D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0"/>
            <a:ext cx="10937175" cy="4114800"/>
          </a:xfrm>
        </p:spPr>
        <p:txBody>
          <a:bodyPr/>
          <a:lstStyle/>
          <a:p>
            <a:r>
              <a:rPr lang="en-US" sz="2800" b="1" dirty="0"/>
              <a:t>Lessons from PLCO and WHI RCTs</a:t>
            </a:r>
            <a:r>
              <a:rPr lang="en-US" sz="2800" dirty="0"/>
              <a:t>:</a:t>
            </a:r>
          </a:p>
          <a:p>
            <a:r>
              <a:rPr lang="en-US" b="1" dirty="0"/>
              <a:t>Strength</a:t>
            </a:r>
          </a:p>
          <a:p>
            <a:r>
              <a:rPr lang="en-US" dirty="0"/>
              <a:t>-Uses RCT design (even if ‘intervention’ is ignored), so avoids many biases</a:t>
            </a:r>
          </a:p>
          <a:p>
            <a:r>
              <a:rPr lang="en-US" b="1" dirty="0"/>
              <a:t>Limitations</a:t>
            </a:r>
          </a:p>
          <a:p>
            <a:r>
              <a:rPr lang="en-US" dirty="0"/>
              <a:t>-RCTs are very expensive </a:t>
            </a:r>
          </a:p>
          <a:p>
            <a:r>
              <a:rPr lang="en-US" dirty="0"/>
              <a:t>-PLCO was large, but numbers were ~small re cancers, specimens, volume</a:t>
            </a:r>
          </a:p>
          <a:p>
            <a:r>
              <a:rPr lang="en-US" b="1" dirty="0"/>
              <a:t>Implications</a:t>
            </a:r>
          </a:p>
          <a:p>
            <a:r>
              <a:rPr lang="en-US" dirty="0"/>
              <a:t>-for </a:t>
            </a:r>
            <a:r>
              <a:rPr lang="en-US" b="1" dirty="0"/>
              <a:t>current research</a:t>
            </a:r>
            <a:r>
              <a:rPr lang="en-US" dirty="0"/>
              <a:t>: PLCO, WHI specimens are:  aging out; can’t be used 	for many </a:t>
            </a:r>
            <a:r>
              <a:rPr lang="en-US" dirty="0" err="1"/>
              <a:t>analytes</a:t>
            </a:r>
            <a:r>
              <a:rPr lang="en-US" dirty="0"/>
              <a:t>; have insufficient amounts for ‘discovery’</a:t>
            </a:r>
          </a:p>
          <a:p>
            <a:r>
              <a:rPr lang="en-US" dirty="0"/>
              <a:t>-for </a:t>
            </a:r>
            <a:r>
              <a:rPr lang="en-US" b="1" dirty="0"/>
              <a:t>future research</a:t>
            </a:r>
            <a:r>
              <a:rPr lang="en-US" dirty="0"/>
              <a:t>: How to cultivate cohorts that are strong, economical, 	useful:  formal cohorts (All of Us, other NIH)?  HMOs?  EU countries?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78F3F-4EB9-D844-B9B7-C9C9FF96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21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ED1D-44A0-9B4B-8FF1-AE632AAE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61" y="609600"/>
            <a:ext cx="11483439" cy="1143000"/>
          </a:xfrm>
        </p:spPr>
        <p:txBody>
          <a:bodyPr/>
          <a:lstStyle/>
          <a:p>
            <a:r>
              <a:rPr lang="en-US" b="1" dirty="0"/>
              <a:t>Example #2: A (hypothetical) colon cancer screening blood test could be assessed in PLCO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33254-B336-4B45-8371-FF11A876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  <a:p>
            <a:r>
              <a:rPr lang="en-US" b="1" dirty="0"/>
              <a:t> •</a:t>
            </a:r>
            <a:r>
              <a:rPr lang="en-US" dirty="0"/>
              <a:t>PLCO RCT showed that sigmoidoscopy reduced CRC mortality.</a:t>
            </a:r>
          </a:p>
          <a:p>
            <a:r>
              <a:rPr lang="en-US" b="1" dirty="0"/>
              <a:t>Purpose, Design, Result (hypothetical study)</a:t>
            </a:r>
          </a:p>
          <a:p>
            <a:r>
              <a:rPr lang="en-US" b="1" dirty="0"/>
              <a:t> •</a:t>
            </a:r>
            <a:r>
              <a:rPr lang="en-US" dirty="0"/>
              <a:t>Assess a blood-based test for CRC in PLCO bloods drawn right before sigmoidoscopy.</a:t>
            </a:r>
          </a:p>
          <a:p>
            <a:r>
              <a:rPr lang="en-US" dirty="0"/>
              <a:t> •If test was highly sensitive for CRC, then a negative result says sig is not needed.  Low specificity (e.g., 40%) not a problem.</a:t>
            </a:r>
          </a:p>
          <a:p>
            <a:r>
              <a:rPr lang="en-US" dirty="0"/>
              <a:t> </a:t>
            </a:r>
            <a:r>
              <a:rPr lang="en-US" b="1" dirty="0"/>
              <a:t>Question for FDA</a:t>
            </a:r>
          </a:p>
          <a:p>
            <a:r>
              <a:rPr lang="en-US" b="1" dirty="0"/>
              <a:t> •</a:t>
            </a:r>
            <a:r>
              <a:rPr lang="en-US" dirty="0"/>
              <a:t>Could such a test, studied in banked specimens in a cohort, be approved by FDA?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41D0E-7064-BF4F-A823-0E8882BA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1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B528-ED7B-9342-8C93-C9297DD3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5821"/>
            <a:ext cx="10363200" cy="1143000"/>
          </a:xfrm>
        </p:spPr>
        <p:txBody>
          <a:bodyPr/>
          <a:lstStyle/>
          <a:p>
            <a:r>
              <a:rPr lang="en-US" b="1" dirty="0"/>
              <a:t>Who ‘approves’, and what do they want?</a:t>
            </a:r>
            <a:br>
              <a:rPr lang="en-US" b="1" dirty="0"/>
            </a:br>
            <a:endParaRPr lang="en-US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6DA220-67DF-964E-A784-D5CD81A17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78611"/>
            <a:ext cx="5439635" cy="4140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9947B2-2C12-FC4B-8B74-F3038F8A2D86}"/>
              </a:ext>
            </a:extLst>
          </p:cNvPr>
          <p:cNvSpPr txBox="1"/>
          <p:nvPr/>
        </p:nvSpPr>
        <p:spPr>
          <a:xfrm>
            <a:off x="8448534" y="625378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F6325-6D34-C042-BABF-55F499997BA8}"/>
              </a:ext>
            </a:extLst>
          </p:cNvPr>
          <p:cNvSpPr txBox="1"/>
          <p:nvPr/>
        </p:nvSpPr>
        <p:spPr>
          <a:xfrm>
            <a:off x="6379683" y="3731239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Does test discriminate disease vs not?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ABFA5-1670-6D49-8598-461B09889F0C}"/>
              </a:ext>
            </a:extLst>
          </p:cNvPr>
          <p:cNvSpPr txBox="1"/>
          <p:nvPr/>
        </p:nvSpPr>
        <p:spPr>
          <a:xfrm>
            <a:off x="6354035" y="286192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Does test accurately measure </a:t>
            </a:r>
            <a:r>
              <a:rPr lang="en-US" dirty="0" err="1"/>
              <a:t>analyte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913EC-ABB1-9D41-9B3E-35983F8ED2BD}"/>
              </a:ext>
            </a:extLst>
          </p:cNvPr>
          <p:cNvSpPr txBox="1"/>
          <p:nvPr/>
        </p:nvSpPr>
        <p:spPr>
          <a:xfrm>
            <a:off x="6379683" y="4617796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Does test and intervention improve outcome?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C89514-9A53-394D-BCB7-FCCBA66D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EEE92-DA58-1F41-B05D-C03F002F5665}"/>
              </a:ext>
            </a:extLst>
          </p:cNvPr>
          <p:cNvSpPr txBox="1"/>
          <p:nvPr/>
        </p:nvSpPr>
        <p:spPr>
          <a:xfrm>
            <a:off x="6354035" y="2081797"/>
            <a:ext cx="505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’Evaluation’ can involve different questions.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D0028-BC77-9540-89DC-EF2DFC434D13}"/>
              </a:ext>
            </a:extLst>
          </p:cNvPr>
          <p:cNvSpPr txBox="1"/>
          <p:nvPr/>
        </p:nvSpPr>
        <p:spPr>
          <a:xfrm>
            <a:off x="515382" y="1257130"/>
            <a:ext cx="623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FDA will explain, to an applicant, details of each evaluation.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A0EB6-470E-924C-8F5D-40A35B285C2F}"/>
              </a:ext>
            </a:extLst>
          </p:cNvPr>
          <p:cNvSpPr txBox="1"/>
          <p:nvPr/>
        </p:nvSpPr>
        <p:spPr>
          <a:xfrm>
            <a:off x="1566421" y="969489"/>
            <a:ext cx="383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Slide from Gene </a:t>
            </a:r>
            <a:r>
              <a:rPr lang="en-US" dirty="0" err="1"/>
              <a:t>Pennello</a:t>
            </a:r>
            <a:r>
              <a:rPr lang="en-US" dirty="0"/>
              <a:t> (FDA)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46D15C-4120-9940-9FC2-D907BD006B04}"/>
              </a:ext>
            </a:extLst>
          </p:cNvPr>
          <p:cNvSpPr/>
          <p:nvPr/>
        </p:nvSpPr>
        <p:spPr>
          <a:xfrm>
            <a:off x="6753052" y="4987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i.e., Can an </a:t>
            </a:r>
            <a:r>
              <a:rPr lang="en-US" b="1" i="1" dirty="0">
                <a:solidFill>
                  <a:srgbClr val="FF0000"/>
                </a:solidFill>
              </a:rPr>
              <a:t>efficacy</a:t>
            </a:r>
            <a:r>
              <a:rPr lang="en-US" i="1" dirty="0">
                <a:solidFill>
                  <a:srgbClr val="FF0000"/>
                </a:solidFill>
              </a:rPr>
              <a:t> question be addressed</a:t>
            </a:r>
          </a:p>
          <a:p>
            <a:r>
              <a:rPr lang="en-US" i="1" dirty="0">
                <a:solidFill>
                  <a:srgbClr val="FF0000"/>
                </a:solidFill>
              </a:rPr>
              <a:t>by cohort (non-RCT) design?</a:t>
            </a:r>
          </a:p>
        </p:txBody>
      </p:sp>
    </p:spTree>
    <p:extLst>
      <p:ext uri="{BB962C8B-B14F-4D97-AF65-F5344CB8AC3E}">
        <p14:creationId xmlns:p14="http://schemas.microsoft.com/office/powerpoint/2010/main" val="156309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750B-037C-D24B-9234-7C268F98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5" y="633350"/>
            <a:ext cx="12065330" cy="114300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</a:rPr>
              <a:t>Example 3:  Sigmoidoscopy screening efficacy study uses banked data from HMO (K-P NC) cohort.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2C8DC-2EC9-434A-A5B0-B30D1FCB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0"/>
            <a:ext cx="10960925" cy="4114800"/>
          </a:xfrm>
        </p:spPr>
        <p:txBody>
          <a:bodyPr/>
          <a:lstStyle/>
          <a:p>
            <a:r>
              <a:rPr lang="en-US" b="1" dirty="0"/>
              <a:t>BACKGROUND</a:t>
            </a:r>
          </a:p>
          <a:p>
            <a:r>
              <a:rPr lang="en-US" dirty="0"/>
              <a:t>•In early 1990s there was no published RCT re CRC screening.</a:t>
            </a:r>
          </a:p>
          <a:p>
            <a:r>
              <a:rPr lang="en-US" dirty="0"/>
              <a:t>•In 1992, a case control study, nested in a cohort, reported (NEJM) that sigmoidoscopy screening reduces CRC mortality </a:t>
            </a:r>
            <a:br>
              <a:rPr lang="en-US" dirty="0"/>
            </a:br>
            <a:r>
              <a:rPr lang="en-US" dirty="0"/>
              <a:t>         </a:t>
            </a:r>
          </a:p>
          <a:p>
            <a:pPr algn="ctr"/>
            <a:r>
              <a:rPr lang="en-US" i="1" dirty="0"/>
              <a:t>Sigmoidoscopy was an intervention.  </a:t>
            </a:r>
          </a:p>
          <a:p>
            <a:pPr algn="ctr"/>
            <a:r>
              <a:rPr lang="en-US" i="1" dirty="0"/>
              <a:t>But a blood marker, followed by intervention, could have been assessed.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66D4D-4072-D34E-B14B-780199B8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90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8F09E44B-8375-B24A-BE4C-50B309C0B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33" y="604625"/>
            <a:ext cx="12100956" cy="114300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</a:rPr>
              <a:t>Example 3:  Sigmoidoscopy screening efficacy study uses banked data from HMO (K-P NC) cohort.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54274" name="Object 2">
            <a:extLst>
              <a:ext uri="{FF2B5EF4-FFF2-40B4-BE49-F238E27FC236}">
                <a16:creationId xmlns:a16="http://schemas.microsoft.com/office/drawing/2014/main" id="{D5E39EC9-72A9-114D-99A4-65F9C62C6264}"/>
              </a:ext>
            </a:extLst>
          </p:cNvPr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19388465"/>
              </p:ext>
            </p:extLst>
          </p:nvPr>
        </p:nvGraphicFramePr>
        <p:xfrm>
          <a:off x="2495798" y="2321627"/>
          <a:ext cx="6858000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6" name="Document" r:id="rId4" imgW="15849600" imgH="8128000" progId="Word.Document.8">
                  <p:embed/>
                </p:oleObj>
              </mc:Choice>
              <mc:Fallback>
                <p:oleObj name="Document" r:id="rId4" imgW="15849600" imgH="8128000" progId="Word.Document.8">
                  <p:embed/>
                  <p:pic>
                    <p:nvPicPr>
                      <p:cNvPr id="54274" name="Object 2">
                        <a:extLst>
                          <a:ext uri="{FF2B5EF4-FFF2-40B4-BE49-F238E27FC236}">
                            <a16:creationId xmlns:a16="http://schemas.microsoft.com/office/drawing/2014/main" id="{D5E39EC9-72A9-114D-99A4-65F9C62C6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798" y="2321627"/>
                        <a:ext cx="6858000" cy="351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5" name="TextBox 2">
            <a:extLst>
              <a:ext uri="{FF2B5EF4-FFF2-40B4-BE49-F238E27FC236}">
                <a16:creationId xmlns:a16="http://schemas.microsoft.com/office/drawing/2014/main" id="{6552C2C5-5CF6-CB4E-9378-CE3FD99D0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985" y="44767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endParaRPr lang="en-US" altLang="en-US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805180-ED17-B14B-894A-6A438B0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8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B790A-E2FA-5045-8732-D00599A5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C32FE-4FAC-4647-A783-0BB2066F1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Consulting:</a:t>
            </a:r>
            <a:br>
              <a:rPr lang="en-US" dirty="0"/>
            </a:br>
            <a:r>
              <a:rPr lang="en-US" dirty="0"/>
              <a:t>Exact Sciences</a:t>
            </a:r>
            <a:br>
              <a:rPr lang="en-US" dirty="0"/>
            </a:br>
            <a:r>
              <a:rPr lang="en-US" dirty="0"/>
              <a:t>GRAIL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6EE75-3891-E748-A9D1-4DBFDE02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99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8F09E44B-8375-B24A-BE4C-50B309C0B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53" y="609600"/>
            <a:ext cx="11970327" cy="114300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</a:rPr>
              <a:t>Example 3:  Sigmoidoscopy screening efficacy study uses banked data from HMO (K-P NC) cohort.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35836D-9455-E140-A65B-6E1A36C5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794670" cy="4114800"/>
          </a:xfrm>
        </p:spPr>
        <p:txBody>
          <a:bodyPr/>
          <a:lstStyle/>
          <a:p>
            <a:pPr marL="457200" indent="-457200"/>
            <a:r>
              <a:rPr lang="en-US" altLang="en-US" b="1" dirty="0">
                <a:ea typeface="ＭＳ Ｐゴシック" panose="020B0600070205080204" pitchFamily="34" charset="-128"/>
              </a:rPr>
              <a:t>Strength</a:t>
            </a:r>
            <a:r>
              <a:rPr lang="en-US" altLang="en-US" dirty="0">
                <a:ea typeface="ＭＳ Ｐゴシック" panose="020B0600070205080204" pitchFamily="34" charset="-128"/>
              </a:rPr>
              <a:t> of study:</a:t>
            </a:r>
          </a:p>
          <a:p>
            <a:pPr marL="457200" indent="-457200"/>
            <a:r>
              <a:rPr lang="en-US" altLang="en-US" dirty="0">
                <a:ea typeface="ＭＳ Ｐゴシック" panose="020B0600070205080204" pitchFamily="34" charset="-128"/>
              </a:rPr>
              <a:t>  •nested case-control study, within Kaiser-Permanente HMO cohort</a:t>
            </a:r>
          </a:p>
          <a:p>
            <a:pPr marL="457200" indent="-457200"/>
            <a:r>
              <a:rPr lang="en-US" altLang="en-US" dirty="0">
                <a:ea typeface="ＭＳ Ｐゴシック" panose="020B0600070205080204" pitchFamily="34" charset="-128"/>
              </a:rPr>
              <a:t>  •reason for </a:t>
            </a:r>
            <a:r>
              <a:rPr lang="ja-JP" altLang="en-US" dirty="0">
                <a:ea typeface="ＭＳ Ｐゴシック" panose="020B0600070205080204" pitchFamily="34" charset="-128"/>
              </a:rPr>
              <a:t>‘</a:t>
            </a:r>
            <a:r>
              <a:rPr lang="en-US" altLang="ja-JP" dirty="0">
                <a:ea typeface="ＭＳ Ｐゴシック" panose="020B0600070205080204" pitchFamily="34" charset="-128"/>
              </a:rPr>
              <a:t>exposure</a:t>
            </a:r>
            <a:r>
              <a:rPr lang="ja-JP" altLang="en-US" dirty="0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was known (because special sites used for screening)</a:t>
            </a:r>
          </a:p>
          <a:p>
            <a:pPr marL="457200" indent="-457200"/>
            <a:r>
              <a:rPr lang="en-US" altLang="ja-JP" dirty="0">
                <a:ea typeface="ＭＳ Ｐゴシック" panose="020B0600070205080204" pitchFamily="34" charset="-128"/>
              </a:rPr>
              <a:t>  •had unusual</a:t>
            </a:r>
            <a:r>
              <a:rPr lang="ja-JP" altLang="en-US" dirty="0">
                <a:ea typeface="ＭＳ Ｐゴシック" panose="020B0600070205080204" pitchFamily="34" charset="-128"/>
              </a:rPr>
              <a:t>‘</a:t>
            </a:r>
            <a:r>
              <a:rPr lang="en-US" altLang="ja-JP" dirty="0">
                <a:ea typeface="ＭＳ Ｐゴシック" panose="020B0600070205080204" pitchFamily="34" charset="-128"/>
              </a:rPr>
              <a:t>internal control</a:t>
            </a:r>
            <a:r>
              <a:rPr lang="ja-JP" altLang="en-US" dirty="0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group (L vs R colon)</a:t>
            </a:r>
          </a:p>
          <a:p>
            <a:pPr marL="457200" indent="-457200"/>
            <a:r>
              <a:rPr lang="en-US" altLang="ja-JP" dirty="0">
                <a:ea typeface="ＭＳ Ｐゴシック" panose="020B0600070205080204" pitchFamily="34" charset="-128"/>
              </a:rPr>
              <a:t>  •other</a:t>
            </a:r>
            <a:endParaRPr lang="en-US" altLang="en-US" b="1" i="1" dirty="0">
              <a:ea typeface="ＭＳ Ｐゴシック" panose="020B0600070205080204" pitchFamily="34" charset="-128"/>
            </a:endParaRPr>
          </a:p>
          <a:p>
            <a:pPr marL="457200" indent="-457200"/>
            <a:r>
              <a:rPr lang="en-US" altLang="en-US" b="1" i="1" dirty="0">
                <a:ea typeface="ＭＳ Ｐゴシック" panose="020B0600070205080204" pitchFamily="34" charset="-128"/>
              </a:rPr>
              <a:t>The USPSTF’s 1996 decision to accept cohort (non RCT) </a:t>
            </a:r>
            <a:r>
              <a:rPr lang="en-US" altLang="ja-JP" b="1" i="1" dirty="0">
                <a:ea typeface="ＭＳ Ｐゴシック" panose="020B0600070205080204" pitchFamily="34" charset="-128"/>
              </a:rPr>
              <a:t>evidence was a major milestone in ‘evidence-based-medicine’.</a:t>
            </a:r>
          </a:p>
          <a:p>
            <a:pPr marL="457200" indent="-457200"/>
            <a:endParaRPr lang="en-US" altLang="ja-JP" b="1" i="1" dirty="0">
              <a:ea typeface="ＭＳ Ｐゴシック" panose="020B0600070205080204" pitchFamily="34" charset="-128"/>
            </a:endParaRPr>
          </a:p>
          <a:p>
            <a:pPr marL="457200" indent="-457200" algn="ctr"/>
            <a:r>
              <a:rPr lang="en-US" altLang="ja-JP" b="1" i="1" dirty="0">
                <a:ea typeface="ＭＳ Ｐゴシック" panose="020B0600070205080204" pitchFamily="34" charset="-128"/>
              </a:rPr>
              <a:t>Lesson: Sometimes ‘cohort studies’ can provide strong evidence of efficacy. (i.e., not just of discrimination).</a:t>
            </a:r>
          </a:p>
          <a:p>
            <a:pPr marL="457200" indent="-457200"/>
            <a:r>
              <a:rPr lang="en-US" altLang="ja-JP" i="1" dirty="0">
                <a:ea typeface="ＭＳ Ｐゴシック" panose="020B0600070205080204" pitchFamily="34" charset="-128"/>
              </a:rPr>
              <a:t>						</a:t>
            </a:r>
          </a:p>
          <a:p>
            <a:pPr marL="457200" indent="-457200" algn="ctr"/>
            <a:endParaRPr lang="en-US" altLang="en-US" i="1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805180-ED17-B14B-894A-6A438B0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20</a:t>
            </a:fld>
            <a:endParaRPr lang="en-US"/>
          </a:p>
        </p:txBody>
      </p:sp>
      <p:sp>
        <p:nvSpPr>
          <p:cNvPr id="54275" name="TextBox 2">
            <a:extLst>
              <a:ext uri="{FF2B5EF4-FFF2-40B4-BE49-F238E27FC236}">
                <a16:creationId xmlns:a16="http://schemas.microsoft.com/office/drawing/2014/main" id="{6552C2C5-5CF6-CB4E-9378-CE3FD99D0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985" y="44767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8509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729F-B02F-8442-8AB5-ADDD461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/>
          <a:lstStyle/>
          <a:p>
            <a:r>
              <a:rPr lang="en-US" b="1" dirty="0"/>
              <a:t>How to get biomarkers for cancer screening into clinical practice:  Use of </a:t>
            </a:r>
            <a:r>
              <a:rPr lang="en-US" b="1" i="1" dirty="0"/>
              <a:t>banked samples </a:t>
            </a:r>
            <a:r>
              <a:rPr lang="en-US" b="1" dirty="0"/>
              <a:t>from </a:t>
            </a:r>
            <a:r>
              <a:rPr lang="en-US" b="1" i="1" dirty="0"/>
              <a:t>cohorts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E1F0-10ED-CA4E-9492-82AA4098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0"/>
            <a:ext cx="10646229" cy="4114800"/>
          </a:xfrm>
        </p:spPr>
        <p:txBody>
          <a:bodyPr/>
          <a:lstStyle/>
          <a:p>
            <a:r>
              <a:rPr lang="en-US" b="1" dirty="0"/>
              <a:t>TOPICS:</a:t>
            </a:r>
          </a:p>
          <a:p>
            <a:r>
              <a:rPr lang="en-US" b="1" dirty="0"/>
              <a:t>Who ‘approves’ markers, and what do they want?</a:t>
            </a:r>
            <a:br>
              <a:rPr lang="en-US" dirty="0"/>
            </a:br>
            <a:r>
              <a:rPr lang="en-US" dirty="0"/>
              <a:t>•FDA</a:t>
            </a:r>
            <a:br>
              <a:rPr lang="en-US" dirty="0"/>
            </a:br>
            <a:r>
              <a:rPr lang="en-US" dirty="0"/>
              <a:t>•Others (USPSTF, ACS, HEDIS, other guidelines-makers, clinicians,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To get approval, what is role of </a:t>
            </a: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</a:t>
            </a:r>
            <a:br>
              <a:rPr lang="en-US" b="1" i="1" dirty="0"/>
            </a:br>
            <a:r>
              <a:rPr lang="en-US" b="1" i="1" dirty="0"/>
              <a:t>•</a:t>
            </a:r>
            <a:r>
              <a:rPr lang="en-US" dirty="0"/>
              <a:t>PLCO, WHI, in present </a:t>
            </a:r>
            <a:br>
              <a:rPr lang="en-US" dirty="0"/>
            </a:br>
            <a:r>
              <a:rPr lang="en-US" dirty="0"/>
              <a:t>•</a:t>
            </a:r>
            <a:r>
              <a:rPr lang="en-US" b="1" dirty="0">
                <a:solidFill>
                  <a:srgbClr val="FF0000"/>
                </a:solidFill>
              </a:rPr>
              <a:t>other cohorts in future (e.g. new RCTs; HMOs; </a:t>
            </a:r>
            <a:r>
              <a:rPr lang="en-US" b="1" dirty="0" err="1">
                <a:solidFill>
                  <a:srgbClr val="FF0000"/>
                </a:solidFill>
              </a:rPr>
              <a:t>etc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20CB9-524D-2B48-9E68-6C11B7DF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0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61D6-962F-A043-817F-6EE8C0BE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609600"/>
            <a:ext cx="12025745" cy="1143000"/>
          </a:xfrm>
        </p:spPr>
        <p:txBody>
          <a:bodyPr/>
          <a:lstStyle/>
          <a:p>
            <a:r>
              <a:rPr lang="en-US" b="1" dirty="0"/>
              <a:t>To get approval, what is role of </a:t>
            </a: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 </a:t>
            </a:r>
            <a:r>
              <a:rPr lang="en-US" b="1" dirty="0"/>
              <a:t>in </a:t>
            </a:r>
            <a:r>
              <a:rPr lang="en-US" b="1" i="1" dirty="0">
                <a:solidFill>
                  <a:schemeClr val="tx1"/>
                </a:solidFill>
              </a:rPr>
              <a:t>future</a:t>
            </a:r>
            <a:r>
              <a:rPr lang="en-US" b="1" i="1" dirty="0"/>
              <a:t>?  </a:t>
            </a:r>
            <a:br>
              <a:rPr lang="en-US" b="1" i="1" dirty="0"/>
            </a:br>
            <a:r>
              <a:rPr lang="en-US" b="1" i="1" dirty="0">
                <a:solidFill>
                  <a:srgbClr val="FF0000"/>
                </a:solidFill>
              </a:rPr>
              <a:t>Principles</a:t>
            </a:r>
            <a:r>
              <a:rPr lang="en-US" b="1" i="1" dirty="0"/>
              <a:t> have been discussed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CC0D6-3ADF-4049-9796-81A12C0DD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861A94-5850-2647-93EE-5CC5F0DFB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6255" y="1981200"/>
            <a:ext cx="3818976" cy="165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B044A0A-E439-2C48-A87D-0B6FA3E4B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0394" y="3632278"/>
            <a:ext cx="2570698" cy="329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F7070C-F78F-0F4F-A388-36FC5A126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299" y="2335864"/>
            <a:ext cx="6823301" cy="3382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434626-ED09-5744-866B-BC3A1823652A}"/>
              </a:ext>
            </a:extLst>
          </p:cNvPr>
          <p:cNvSpPr txBox="1"/>
          <p:nvPr/>
        </p:nvSpPr>
        <p:spPr>
          <a:xfrm>
            <a:off x="1935677" y="158909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6EAD43-09A6-6A42-ABB0-13E525D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8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61D6-962F-A043-817F-6EE8C0BE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609600"/>
            <a:ext cx="12025745" cy="1143000"/>
          </a:xfrm>
        </p:spPr>
        <p:txBody>
          <a:bodyPr/>
          <a:lstStyle/>
          <a:p>
            <a:r>
              <a:rPr lang="en-US" b="1" dirty="0"/>
              <a:t>To get approval, what is role of </a:t>
            </a: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 </a:t>
            </a:r>
            <a:r>
              <a:rPr lang="en-US" b="1" dirty="0"/>
              <a:t>in </a:t>
            </a:r>
            <a:r>
              <a:rPr lang="en-US" b="1" i="1" dirty="0">
                <a:solidFill>
                  <a:schemeClr val="tx1"/>
                </a:solidFill>
              </a:rPr>
              <a:t>future</a:t>
            </a:r>
            <a:r>
              <a:rPr lang="en-US" b="1" i="1" dirty="0"/>
              <a:t>?  </a:t>
            </a:r>
            <a:br>
              <a:rPr lang="en-US" b="1" i="1" dirty="0"/>
            </a:br>
            <a:r>
              <a:rPr lang="en-US" b="1" i="1" dirty="0">
                <a:solidFill>
                  <a:srgbClr val="FF0000"/>
                </a:solidFill>
              </a:rPr>
              <a:t>Tactics</a:t>
            </a:r>
            <a:r>
              <a:rPr lang="en-US" b="1" i="1" dirty="0"/>
              <a:t> to cultivate cohorts have been discussed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CC0D6-3ADF-4049-9796-81A12C0DD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34626-ED09-5744-866B-BC3A1823652A}"/>
              </a:ext>
            </a:extLst>
          </p:cNvPr>
          <p:cNvSpPr txBox="1"/>
          <p:nvPr/>
        </p:nvSpPr>
        <p:spPr>
          <a:xfrm>
            <a:off x="1935677" y="158909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8E29D21-94BF-9243-A2FD-959E8A54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730" y="2581632"/>
            <a:ext cx="5029158" cy="272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93609CD-92BC-CA4F-9B60-7AD7FFC7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58888" y="2422512"/>
            <a:ext cx="2887535" cy="323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E66F524-8B7C-C545-880E-6BC8FDB82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925041" y="1981180"/>
            <a:ext cx="3969691" cy="279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500DFB3-66FD-B54F-B738-015FCA467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881408" y="4696086"/>
            <a:ext cx="2252383" cy="216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80B344-7083-1541-AF99-82764925F537}"/>
              </a:ext>
            </a:extLst>
          </p:cNvPr>
          <p:cNvSpPr txBox="1"/>
          <p:nvPr/>
        </p:nvSpPr>
        <p:spPr>
          <a:xfrm>
            <a:off x="756404" y="3641174"/>
            <a:ext cx="2199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710F4-CBB4-0F44-85C5-D63BBC0A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21E59-053E-FB40-93A6-97988D1EF016}"/>
              </a:ext>
            </a:extLst>
          </p:cNvPr>
          <p:cNvSpPr txBox="1"/>
          <p:nvPr/>
        </p:nvSpPr>
        <p:spPr>
          <a:xfrm>
            <a:off x="1272809" y="5910590"/>
            <a:ext cx="7250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Many details of ‘design’ must be considered.</a:t>
            </a:r>
          </a:p>
        </p:txBody>
      </p:sp>
    </p:spTree>
    <p:extLst>
      <p:ext uri="{BB962C8B-B14F-4D97-AF65-F5344CB8AC3E}">
        <p14:creationId xmlns:p14="http://schemas.microsoft.com/office/powerpoint/2010/main" val="1701535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729F-B02F-8442-8AB5-ADDD461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/>
          <a:lstStyle/>
          <a:p>
            <a:r>
              <a:rPr lang="en-US" b="1" dirty="0"/>
              <a:t>How to get biomarkers for cancer screening into clinical practice:  Use of </a:t>
            </a:r>
            <a:r>
              <a:rPr lang="en-US" b="1" i="1" dirty="0"/>
              <a:t>banked samples </a:t>
            </a:r>
            <a:r>
              <a:rPr lang="en-US" b="1" dirty="0"/>
              <a:t>from </a:t>
            </a:r>
            <a:r>
              <a:rPr lang="en-US" b="1" i="1" dirty="0"/>
              <a:t>cohorts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E1F0-10ED-CA4E-9492-82AA4098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0"/>
            <a:ext cx="10646229" cy="4114800"/>
          </a:xfrm>
        </p:spPr>
        <p:txBody>
          <a:bodyPr/>
          <a:lstStyle/>
          <a:p>
            <a:r>
              <a:rPr lang="en-US" b="1" dirty="0"/>
              <a:t>TOPICS:</a:t>
            </a:r>
          </a:p>
          <a:p>
            <a:r>
              <a:rPr lang="en-US" b="1" dirty="0"/>
              <a:t>Who ‘approves’ markers, and what do they want?</a:t>
            </a:r>
            <a:br>
              <a:rPr lang="en-US" dirty="0"/>
            </a:br>
            <a:r>
              <a:rPr lang="en-US" dirty="0"/>
              <a:t>•FDA</a:t>
            </a:r>
            <a:br>
              <a:rPr lang="en-US" dirty="0"/>
            </a:br>
            <a:r>
              <a:rPr lang="en-US" dirty="0"/>
              <a:t>•Others (USPSTF, ACS, HEDIS, other guidelines-makers, </a:t>
            </a:r>
            <a:r>
              <a:rPr lang="en-US" dirty="0" err="1"/>
              <a:t>payors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To get approval, what is role of </a:t>
            </a: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</a:t>
            </a:r>
            <a:br>
              <a:rPr lang="en-US" b="1" i="1" dirty="0"/>
            </a:br>
            <a:r>
              <a:rPr lang="en-US" b="1" i="1" dirty="0"/>
              <a:t>•</a:t>
            </a:r>
            <a:r>
              <a:rPr lang="en-US" dirty="0"/>
              <a:t>PLCO, WHI</a:t>
            </a:r>
            <a:br>
              <a:rPr lang="en-US" dirty="0"/>
            </a:br>
            <a:r>
              <a:rPr lang="en-US" dirty="0"/>
              <a:t>•other cohorts, like HMO</a:t>
            </a:r>
            <a:br>
              <a:rPr lang="en-US" dirty="0"/>
            </a:br>
            <a:r>
              <a:rPr lang="en-US" dirty="0"/>
              <a:t>•present and future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48F56-700B-F048-97B1-D2020D67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41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619B-08DA-5649-84E7-A25A4B3F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get approval, what is the role of </a:t>
            </a:r>
            <a:br>
              <a:rPr lang="en-US" b="1" dirty="0"/>
            </a:b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7845-0F79-BA47-9738-B868199D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545288" cy="4114800"/>
          </a:xfrm>
        </p:spPr>
        <p:txBody>
          <a:bodyPr/>
          <a:lstStyle/>
          <a:p>
            <a:r>
              <a:rPr lang="en-US" sz="3200" b="1" dirty="0"/>
              <a:t>                           Two Questions for FDA </a:t>
            </a:r>
          </a:p>
          <a:p>
            <a:r>
              <a:rPr lang="en-US" b="1" dirty="0"/>
              <a:t>re PLCO </a:t>
            </a:r>
            <a:r>
              <a:rPr lang="en-US" b="1" dirty="0" err="1"/>
              <a:t>OvCa</a:t>
            </a:r>
            <a:r>
              <a:rPr lang="en-US" b="1" dirty="0"/>
              <a:t> study (Zhu 2011):</a:t>
            </a:r>
          </a:p>
          <a:p>
            <a:r>
              <a:rPr lang="en-US" i="1" dirty="0"/>
              <a:t> •</a:t>
            </a:r>
            <a:r>
              <a:rPr lang="en-US" b="1" dirty="0"/>
              <a:t>IF </a:t>
            </a:r>
            <a:r>
              <a:rPr lang="en-US" dirty="0"/>
              <a:t>PLCO evaluation showed new panel(s) discriminated better than CA125;</a:t>
            </a:r>
          </a:p>
          <a:p>
            <a:r>
              <a:rPr lang="en-US" i="1" dirty="0"/>
              <a:t> •</a:t>
            </a:r>
            <a:r>
              <a:rPr lang="en-US" b="1" dirty="0"/>
              <a:t>AND IF</a:t>
            </a:r>
            <a:r>
              <a:rPr lang="en-US" i="1" dirty="0"/>
              <a:t> </a:t>
            </a:r>
            <a:r>
              <a:rPr lang="en-US" dirty="0"/>
              <a:t>PLCO RCT (</a:t>
            </a:r>
            <a:r>
              <a:rPr lang="en-US" dirty="0" err="1"/>
              <a:t>pub’d</a:t>
            </a:r>
            <a:r>
              <a:rPr lang="en-US" dirty="0"/>
              <a:t> JAMA 2011) showed mortality reduction; </a:t>
            </a:r>
          </a:p>
          <a:p>
            <a:r>
              <a:rPr lang="en-US" i="1" dirty="0"/>
              <a:t> •Then could FDA approve the new </a:t>
            </a:r>
            <a:r>
              <a:rPr lang="en-US" i="1" dirty="0" err="1"/>
              <a:t>OvCa</a:t>
            </a:r>
            <a:r>
              <a:rPr lang="en-US" i="1" dirty="0"/>
              <a:t> panel(s)?</a:t>
            </a:r>
          </a:p>
          <a:p>
            <a:endParaRPr lang="en-US" i="1" dirty="0"/>
          </a:p>
          <a:p>
            <a:r>
              <a:rPr lang="en-US" b="1" dirty="0"/>
              <a:t>re PLCO CRC triage test (hypothetical)</a:t>
            </a:r>
          </a:p>
          <a:p>
            <a:r>
              <a:rPr lang="en-US" i="1" dirty="0"/>
              <a:t> •Could FDA approve, as a triage test, a blood test drawn before sigmoidoscopy that showed high sensitivity for CRC?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58EF4-895C-D743-A171-53C89B16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8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46DA96A7-0EA2-4743-BCE5-A949A04B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Acknowledgements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0EF2FA50-6564-F741-B3B7-B35A8D7E7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81200"/>
            <a:ext cx="8483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Support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National Cancer Institute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•Division of Cancer Prevention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•Division of Cancer Control and Population Sciences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•Division of Cancer Epidemiology and Genetics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•CPTAC (Clinical Proteomic Tumor Analysis Consortium)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Colleagues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•Steven Skates, Massachusetts General Hospital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•Lisa McShane, National Cancer Institute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•Keith </a:t>
            </a:r>
            <a:r>
              <a:rPr lang="en-US" altLang="en-US" dirty="0" err="1">
                <a:ea typeface="ＭＳ Ｐゴシック" panose="020B0600070205080204" pitchFamily="34" charset="-128"/>
              </a:rPr>
              <a:t>Baggerly</a:t>
            </a:r>
            <a:r>
              <a:rPr lang="en-US" altLang="en-US" dirty="0">
                <a:ea typeface="ＭＳ Ｐゴシック" panose="020B0600070205080204" pitchFamily="34" charset="-128"/>
              </a:rPr>
              <a:t>, MD Anderson Cancer Center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•Christine Berg, National Cancer Institute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•</a:t>
            </a:r>
            <a:r>
              <a:rPr lang="en-US" altLang="en-US" dirty="0" err="1">
                <a:ea typeface="ＭＳ Ｐゴシック" panose="020B0600070205080204" pitchFamily="34" charset="-128"/>
              </a:rPr>
              <a:t>Ziding</a:t>
            </a:r>
            <a:r>
              <a:rPr lang="en-US" altLang="en-US" dirty="0">
                <a:ea typeface="ＭＳ Ｐゴシック" panose="020B0600070205080204" pitchFamily="34" charset="-128"/>
              </a:rPr>
              <a:t> Feng, MD Anderson Cancer Center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7898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729F-B02F-8442-8AB5-ADDD461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/>
          <a:lstStyle/>
          <a:p>
            <a:r>
              <a:rPr lang="en-US" b="1" dirty="0"/>
              <a:t>How to get biomarkers for cancer screening into clinical practice:  Use of </a:t>
            </a:r>
            <a:r>
              <a:rPr lang="en-US" b="1" i="1" dirty="0"/>
              <a:t>banked samples </a:t>
            </a:r>
            <a:r>
              <a:rPr lang="en-US" b="1" dirty="0"/>
              <a:t>from </a:t>
            </a:r>
            <a:r>
              <a:rPr lang="en-US" b="1" i="1" dirty="0"/>
              <a:t>cohorts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E1F0-10ED-CA4E-9492-82AA4098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0"/>
            <a:ext cx="10646229" cy="4114800"/>
          </a:xfrm>
        </p:spPr>
        <p:txBody>
          <a:bodyPr/>
          <a:lstStyle/>
          <a:p>
            <a:r>
              <a:rPr lang="en-US" sz="2800" b="1" dirty="0"/>
              <a:t>NCI/EDRN Goal</a:t>
            </a:r>
          </a:p>
          <a:p>
            <a:r>
              <a:rPr lang="en-US" dirty="0"/>
              <a:t>“[Can] EDRN and FDA… provide guidelines for using</a:t>
            </a:r>
            <a:r>
              <a:rPr lang="en-US" b="1" i="1" dirty="0"/>
              <a:t> banked samples</a:t>
            </a:r>
            <a:r>
              <a:rPr lang="en-US" b="1" dirty="0"/>
              <a:t> </a:t>
            </a:r>
            <a:r>
              <a:rPr lang="en-US" dirty="0"/>
              <a:t>[emphasis added]</a:t>
            </a:r>
            <a:r>
              <a:rPr lang="en-US" b="1" i="1" dirty="0"/>
              <a:t> </a:t>
            </a:r>
            <a:r>
              <a:rPr lang="en-US" dirty="0"/>
              <a:t>from large </a:t>
            </a:r>
            <a:r>
              <a:rPr lang="en-US" b="1" i="1" dirty="0"/>
              <a:t>cohorts</a:t>
            </a:r>
            <a:r>
              <a:rPr lang="en-US" dirty="0"/>
              <a:t> for FDA registry trials…  will greatly speed up the process of getting good biomarkers into clinical use.”</a:t>
            </a:r>
          </a:p>
          <a:p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F6427-B5C4-424F-A8E9-7DA245CD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729F-B02F-8442-8AB5-ADDD461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/>
          <a:lstStyle/>
          <a:p>
            <a:r>
              <a:rPr lang="en-US" b="1" dirty="0"/>
              <a:t>How to get biomarkers for cancer screening into clinical practice:  Use of </a:t>
            </a:r>
            <a:r>
              <a:rPr lang="en-US" b="1" i="1" dirty="0"/>
              <a:t>banked samples </a:t>
            </a:r>
            <a:r>
              <a:rPr lang="en-US" b="1" dirty="0"/>
              <a:t>from </a:t>
            </a:r>
            <a:r>
              <a:rPr lang="en-US" b="1" i="1" dirty="0"/>
              <a:t>cohorts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E1F0-10ED-CA4E-9492-82AA4098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0"/>
            <a:ext cx="10646229" cy="4114800"/>
          </a:xfrm>
        </p:spPr>
        <p:txBody>
          <a:bodyPr/>
          <a:lstStyle/>
          <a:p>
            <a:r>
              <a:rPr lang="en-US" b="1" dirty="0"/>
              <a:t>TOPICS:</a:t>
            </a:r>
          </a:p>
          <a:p>
            <a:r>
              <a:rPr lang="en-US" b="1" dirty="0"/>
              <a:t>Who ‘approves’ markers, and what do they want?</a:t>
            </a:r>
            <a:br>
              <a:rPr lang="en-US" dirty="0"/>
            </a:br>
            <a:r>
              <a:rPr lang="en-US" dirty="0"/>
              <a:t>•FDA</a:t>
            </a:r>
            <a:br>
              <a:rPr lang="en-US" dirty="0"/>
            </a:br>
            <a:r>
              <a:rPr lang="en-US" dirty="0"/>
              <a:t>•Others (USPSTF, ACS, HEDIS, other guidelines-makers, </a:t>
            </a:r>
            <a:r>
              <a:rPr lang="en-US" dirty="0" err="1"/>
              <a:t>payors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To get approval, what is role of </a:t>
            </a: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</a:t>
            </a:r>
            <a:br>
              <a:rPr lang="en-US" b="1" i="1" dirty="0"/>
            </a:br>
            <a:r>
              <a:rPr lang="en-US" b="1" i="1" dirty="0"/>
              <a:t>•</a:t>
            </a:r>
            <a:r>
              <a:rPr lang="en-US" dirty="0"/>
              <a:t>PLCO, WHI</a:t>
            </a:r>
            <a:br>
              <a:rPr lang="en-US" dirty="0"/>
            </a:br>
            <a:r>
              <a:rPr lang="en-US" dirty="0"/>
              <a:t>•other cohorts, like HMO</a:t>
            </a:r>
            <a:br>
              <a:rPr lang="en-US" dirty="0"/>
            </a:br>
            <a:r>
              <a:rPr lang="en-US" dirty="0"/>
              <a:t>•present and future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48F56-700B-F048-97B1-D2020D67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42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B528-ED7B-9342-8C93-C9297DD3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5821"/>
            <a:ext cx="10363200" cy="1143000"/>
          </a:xfrm>
        </p:spPr>
        <p:txBody>
          <a:bodyPr/>
          <a:lstStyle/>
          <a:p>
            <a:r>
              <a:rPr lang="en-US" b="1" dirty="0"/>
              <a:t>Who ‘approves’, and what do they want?</a:t>
            </a:r>
            <a:br>
              <a:rPr lang="en-US" b="1" dirty="0"/>
            </a:br>
            <a:endParaRPr lang="en-US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6DA220-67DF-964E-A784-D5CD81A17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78611"/>
            <a:ext cx="5439635" cy="4140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9947B2-2C12-FC4B-8B74-F3038F8A2D86}"/>
              </a:ext>
            </a:extLst>
          </p:cNvPr>
          <p:cNvSpPr txBox="1"/>
          <p:nvPr/>
        </p:nvSpPr>
        <p:spPr>
          <a:xfrm>
            <a:off x="8448534" y="625378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F6325-6D34-C042-BABF-55F499997BA8}"/>
              </a:ext>
            </a:extLst>
          </p:cNvPr>
          <p:cNvSpPr txBox="1"/>
          <p:nvPr/>
        </p:nvSpPr>
        <p:spPr>
          <a:xfrm>
            <a:off x="6379683" y="3731239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Does test discriminate disease vs not?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ABFA5-1670-6D49-8598-461B09889F0C}"/>
              </a:ext>
            </a:extLst>
          </p:cNvPr>
          <p:cNvSpPr txBox="1"/>
          <p:nvPr/>
        </p:nvSpPr>
        <p:spPr>
          <a:xfrm>
            <a:off x="6354035" y="286192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Does test accurately measure </a:t>
            </a:r>
            <a:r>
              <a:rPr lang="en-US" dirty="0" err="1"/>
              <a:t>analyte</a:t>
            </a:r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913EC-ABB1-9D41-9B3E-35983F8ED2BD}"/>
              </a:ext>
            </a:extLst>
          </p:cNvPr>
          <p:cNvSpPr txBox="1"/>
          <p:nvPr/>
        </p:nvSpPr>
        <p:spPr>
          <a:xfrm>
            <a:off x="6379683" y="4617796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Does test and intervention improve outcome?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C89514-9A53-394D-BCB7-FCCBA66D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EEE92-DA58-1F41-B05D-C03F002F5665}"/>
              </a:ext>
            </a:extLst>
          </p:cNvPr>
          <p:cNvSpPr txBox="1"/>
          <p:nvPr/>
        </p:nvSpPr>
        <p:spPr>
          <a:xfrm>
            <a:off x="6354035" y="2081797"/>
            <a:ext cx="505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’Evaluation’ can involve different questions.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DD0028-BC77-9540-89DC-EF2DFC434D13}"/>
              </a:ext>
            </a:extLst>
          </p:cNvPr>
          <p:cNvSpPr txBox="1"/>
          <p:nvPr/>
        </p:nvSpPr>
        <p:spPr>
          <a:xfrm>
            <a:off x="515382" y="1257130"/>
            <a:ext cx="623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FDA will explain, to an applicant, details of each evaluation.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A0EB6-470E-924C-8F5D-40A35B285C2F}"/>
              </a:ext>
            </a:extLst>
          </p:cNvPr>
          <p:cNvSpPr txBox="1"/>
          <p:nvPr/>
        </p:nvSpPr>
        <p:spPr>
          <a:xfrm>
            <a:off x="1566421" y="969489"/>
            <a:ext cx="383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Slide from Gene </a:t>
            </a:r>
            <a:r>
              <a:rPr lang="en-US" dirty="0" err="1"/>
              <a:t>Pennello</a:t>
            </a:r>
            <a:r>
              <a:rPr lang="en-US" dirty="0"/>
              <a:t> (FDA)</a:t>
            </a:r>
          </a:p>
        </p:txBody>
      </p:sp>
    </p:spTree>
    <p:extLst>
      <p:ext uri="{BB962C8B-B14F-4D97-AF65-F5344CB8AC3E}">
        <p14:creationId xmlns:p14="http://schemas.microsoft.com/office/powerpoint/2010/main" val="264055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F5C0-1F4E-7A40-9FF6-267B9161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‘approves’, and what do they want?</a:t>
            </a:r>
            <a:br>
              <a:rPr lang="en-US" b="1" dirty="0"/>
            </a:br>
            <a:r>
              <a:rPr lang="en-US" b="1" i="1" dirty="0"/>
              <a:t>USPSTF, other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CFE9-873D-BA48-9F72-42319454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56657"/>
            <a:ext cx="10918371" cy="4114800"/>
          </a:xfrm>
        </p:spPr>
        <p:txBody>
          <a:bodyPr/>
          <a:lstStyle/>
          <a:p>
            <a:r>
              <a:rPr lang="en-US" b="1" dirty="0"/>
              <a:t>•USPSTF</a:t>
            </a:r>
            <a:br>
              <a:rPr lang="en-US" dirty="0"/>
            </a:br>
            <a:r>
              <a:rPr lang="en-US" b="1" dirty="0"/>
              <a:t>Metric</a:t>
            </a:r>
            <a:r>
              <a:rPr lang="en-US" dirty="0"/>
              <a:t>: ‘Benefit &gt; harm’ re outcome of cancer-specific mortality reduction</a:t>
            </a:r>
            <a:br>
              <a:rPr lang="en-US" dirty="0"/>
            </a:br>
            <a:r>
              <a:rPr lang="en-US" b="1" dirty="0"/>
              <a:t>Reason</a:t>
            </a:r>
            <a:r>
              <a:rPr lang="en-US" dirty="0"/>
              <a:t>:  High burden of proof needed to intervene on healthy people</a:t>
            </a:r>
            <a:br>
              <a:rPr lang="en-US" dirty="0"/>
            </a:br>
            <a:r>
              <a:rPr lang="en-US" b="1" dirty="0"/>
              <a:t>Evidence required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   •’High quality’ (RCT) demonstration of benefit&gt;harm.</a:t>
            </a:r>
            <a:br>
              <a:rPr lang="en-US" dirty="0"/>
            </a:br>
            <a:r>
              <a:rPr lang="en-US" dirty="0"/>
              <a:t>    •If is a positive RCT, then demonstrating improved discrimination is ok.</a:t>
            </a:r>
            <a:br>
              <a:rPr lang="en-US" dirty="0"/>
            </a:br>
            <a:r>
              <a:rPr lang="en-US" dirty="0"/>
              <a:t>	 (</a:t>
            </a:r>
            <a:r>
              <a:rPr lang="en-US" dirty="0" err="1"/>
              <a:t>e.g.,for</a:t>
            </a:r>
            <a:r>
              <a:rPr lang="en-US" dirty="0"/>
              <a:t> CRC screening, after RCT of </a:t>
            </a:r>
            <a:r>
              <a:rPr lang="en-US" dirty="0" err="1"/>
              <a:t>gFOBT</a:t>
            </a:r>
            <a:r>
              <a:rPr lang="en-US" dirty="0"/>
              <a:t>, FIT was ok’d - no RCT)</a:t>
            </a:r>
            <a:br>
              <a:rPr lang="en-US" dirty="0"/>
            </a:br>
            <a:r>
              <a:rPr lang="en-US" b="1" dirty="0"/>
              <a:t>Process</a:t>
            </a:r>
            <a:r>
              <a:rPr lang="en-US" dirty="0"/>
              <a:t>: </a:t>
            </a:r>
            <a:r>
              <a:rPr lang="en-US" i="1" dirty="0"/>
              <a:t>Formal</a:t>
            </a:r>
            <a:r>
              <a:rPr lang="en-US" dirty="0"/>
              <a:t> ‘evidence synthesis’; ‘</a:t>
            </a:r>
            <a:r>
              <a:rPr lang="en-US" i="1" dirty="0"/>
              <a:t>quantitative</a:t>
            </a:r>
            <a:r>
              <a:rPr lang="en-US" dirty="0"/>
              <a:t> conceptual framework’</a:t>
            </a:r>
            <a:br>
              <a:rPr lang="en-US" dirty="0"/>
            </a:br>
            <a:r>
              <a:rPr lang="en-US" b="1" dirty="0"/>
              <a:t>Historical impact:</a:t>
            </a:r>
            <a:r>
              <a:rPr lang="en-US" dirty="0"/>
              <a:t>  USPSTF influences </a:t>
            </a:r>
            <a:r>
              <a:rPr lang="en-US" dirty="0" err="1"/>
              <a:t>payors</a:t>
            </a:r>
            <a:r>
              <a:rPr lang="en-US" dirty="0"/>
              <a:t>; needs to be considered. </a:t>
            </a:r>
          </a:p>
          <a:p>
            <a:r>
              <a:rPr lang="en-US" b="1" dirty="0"/>
              <a:t>•ACS, BC/BS, HEDIS (a performance measure), other</a:t>
            </a:r>
          </a:p>
          <a:p>
            <a:r>
              <a:rPr lang="en-US" b="1" dirty="0"/>
              <a:t>•Comment </a:t>
            </a:r>
            <a:br>
              <a:rPr lang="en-US" dirty="0"/>
            </a:br>
            <a:r>
              <a:rPr lang="en-US" dirty="0"/>
              <a:t>-FDA approval is important for labeling/marketing; perhaps less for </a:t>
            </a:r>
            <a:r>
              <a:rPr lang="en-US" dirty="0" err="1"/>
              <a:t>payors</a:t>
            </a:r>
            <a:r>
              <a:rPr lang="en-US" dirty="0"/>
              <a:t>. Some laboratory developed tests (LDT) can get to market without approval.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5CFD-8DE4-B04B-85A8-698747DF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1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729F-B02F-8442-8AB5-ADDD461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/>
          <a:lstStyle/>
          <a:p>
            <a:r>
              <a:rPr lang="en-US" b="1" dirty="0"/>
              <a:t>How to get biomarkers for cancer screening into clinical practice:  Use of </a:t>
            </a:r>
            <a:r>
              <a:rPr lang="en-US" b="1" i="1" dirty="0"/>
              <a:t>banked samples </a:t>
            </a:r>
            <a:r>
              <a:rPr lang="en-US" b="1" dirty="0"/>
              <a:t>from </a:t>
            </a:r>
            <a:r>
              <a:rPr lang="en-US" b="1" i="1" dirty="0"/>
              <a:t>cohorts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E1F0-10ED-CA4E-9492-82AA4098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981200"/>
            <a:ext cx="10646229" cy="4114800"/>
          </a:xfrm>
        </p:spPr>
        <p:txBody>
          <a:bodyPr/>
          <a:lstStyle/>
          <a:p>
            <a:r>
              <a:rPr lang="en-US" b="1" dirty="0"/>
              <a:t>TOPICS:</a:t>
            </a:r>
          </a:p>
          <a:p>
            <a:r>
              <a:rPr lang="en-US" b="1" dirty="0"/>
              <a:t>Who ‘approves’ markers, and what do they want?</a:t>
            </a:r>
            <a:br>
              <a:rPr lang="en-US" dirty="0"/>
            </a:br>
            <a:r>
              <a:rPr lang="en-US" dirty="0"/>
              <a:t>•FDA</a:t>
            </a:r>
            <a:br>
              <a:rPr lang="en-US" dirty="0"/>
            </a:br>
            <a:r>
              <a:rPr lang="en-US" dirty="0"/>
              <a:t>•Others (USPSTF, ACS, HEDIS, other guidelines-makers, </a:t>
            </a:r>
            <a:r>
              <a:rPr lang="en-US" dirty="0" err="1"/>
              <a:t>payors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To get approval, what is role of </a:t>
            </a: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</a:t>
            </a:r>
            <a:br>
              <a:rPr lang="en-US" b="1" i="1" dirty="0"/>
            </a:br>
            <a:r>
              <a:rPr lang="en-US" b="1" i="1" dirty="0"/>
              <a:t>•</a:t>
            </a:r>
            <a:r>
              <a:rPr lang="en-US" dirty="0"/>
              <a:t>PLCO, WHI</a:t>
            </a:r>
            <a:br>
              <a:rPr lang="en-US" dirty="0"/>
            </a:br>
            <a:r>
              <a:rPr lang="en-US" dirty="0"/>
              <a:t>•other cohorts, like HMO</a:t>
            </a:r>
            <a:br>
              <a:rPr lang="en-US" dirty="0"/>
            </a:br>
            <a:r>
              <a:rPr lang="en-US" dirty="0"/>
              <a:t>•present and future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48F56-700B-F048-97B1-D2020D67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7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66D518C-4604-B441-BB79-C5645E6BE154}"/>
              </a:ext>
            </a:extLst>
          </p:cNvPr>
          <p:cNvSpPr/>
          <p:nvPr/>
        </p:nvSpPr>
        <p:spPr bwMode="auto">
          <a:xfrm>
            <a:off x="185373" y="4038600"/>
            <a:ext cx="729026" cy="3777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1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07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0729F-B02F-8442-8AB5-ADDD461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143000"/>
          </a:xfrm>
        </p:spPr>
        <p:txBody>
          <a:bodyPr/>
          <a:lstStyle/>
          <a:p>
            <a:r>
              <a:rPr lang="en-US" b="1" dirty="0"/>
              <a:t>To get approval, what is role of </a:t>
            </a:r>
            <a:r>
              <a:rPr lang="en-US" b="1" i="1" dirty="0"/>
              <a:t>banked specimens</a:t>
            </a:r>
            <a:r>
              <a:rPr lang="en-US" b="1" dirty="0"/>
              <a:t> from </a:t>
            </a:r>
            <a:r>
              <a:rPr lang="en-US" b="1" i="1" dirty="0"/>
              <a:t>cohort?    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E1F0-10ED-CA4E-9492-82AA40986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43100"/>
            <a:ext cx="11101450" cy="4114800"/>
          </a:xfrm>
        </p:spPr>
        <p:txBody>
          <a:bodyPr/>
          <a:lstStyle/>
          <a:p>
            <a:r>
              <a:rPr lang="en-US" b="1" dirty="0"/>
              <a:t>Definition of a ‘cohort’ isn’t helpful</a:t>
            </a:r>
            <a:br>
              <a:rPr lang="en-US" dirty="0"/>
            </a:br>
            <a:r>
              <a:rPr lang="en-US" dirty="0"/>
              <a:t>•a demographic group, like an age group</a:t>
            </a:r>
            <a:br>
              <a:rPr lang="en-US" dirty="0"/>
            </a:br>
            <a:r>
              <a:rPr lang="en-US" dirty="0"/>
              <a:t>•a group you follow forward in time</a:t>
            </a:r>
            <a:br>
              <a:rPr lang="en-US" dirty="0"/>
            </a:br>
            <a:r>
              <a:rPr lang="en-US" dirty="0"/>
              <a:t>       </a:t>
            </a:r>
            <a:r>
              <a:rPr lang="en-US" i="1" dirty="0"/>
              <a:t>Definition has no detail about what makes a study strong.</a:t>
            </a:r>
          </a:p>
          <a:p>
            <a:r>
              <a:rPr lang="en-US" b="1" dirty="0"/>
              <a:t>Lesson</a:t>
            </a:r>
            <a:r>
              <a:rPr lang="en-US" b="1" i="1" dirty="0"/>
              <a:t> </a:t>
            </a:r>
            <a:br>
              <a:rPr lang="en-US" b="1" i="1" dirty="0"/>
            </a:br>
            <a:r>
              <a:rPr lang="en-US" dirty="0"/>
              <a:t>•What makes a study strong is </a:t>
            </a:r>
            <a:r>
              <a:rPr lang="en-US" i="1" dirty="0"/>
              <a:t>details of cohort design</a:t>
            </a:r>
            <a:r>
              <a:rPr lang="en-US" dirty="0"/>
              <a:t>.  A study must</a:t>
            </a:r>
            <a:br>
              <a:rPr lang="en-US" dirty="0"/>
            </a:br>
            <a:r>
              <a:rPr lang="en-US" dirty="0"/>
              <a:t>    look like it was designed </a:t>
            </a:r>
            <a:r>
              <a:rPr lang="en-US" i="1" dirty="0"/>
              <a:t>on purpose</a:t>
            </a:r>
            <a:r>
              <a:rPr lang="en-US" dirty="0"/>
              <a:t> re:</a:t>
            </a:r>
            <a:br>
              <a:rPr lang="en-US" dirty="0"/>
            </a:br>
            <a:r>
              <a:rPr lang="en-US" dirty="0"/>
              <a:t>	-persons enrolled</a:t>
            </a:r>
            <a:br>
              <a:rPr lang="en-US" dirty="0"/>
            </a:br>
            <a:r>
              <a:rPr lang="en-US" dirty="0"/>
              <a:t>	-steps to avoid </a:t>
            </a:r>
            <a:r>
              <a:rPr lang="en-US" b="1" dirty="0"/>
              <a:t>bias</a:t>
            </a:r>
            <a:r>
              <a:rPr lang="en-US" dirty="0"/>
              <a:t> in specimen collection, storage; follow-up re true</a:t>
            </a:r>
            <a:br>
              <a:rPr lang="en-US" dirty="0"/>
            </a:br>
            <a:r>
              <a:rPr lang="en-US" dirty="0"/>
              <a:t>        state; in lab analysis; data analysis; </a:t>
            </a:r>
            <a:r>
              <a:rPr lang="en-US" dirty="0" err="1"/>
              <a:t>etc</a:t>
            </a:r>
            <a:r>
              <a:rPr lang="en-US" dirty="0"/>
              <a:t>, etc. (many biases; big literature)</a:t>
            </a:r>
            <a:br>
              <a:rPr lang="en-US" dirty="0"/>
            </a:br>
            <a:r>
              <a:rPr lang="en-US" dirty="0"/>
              <a:t>	                </a:t>
            </a:r>
            <a:r>
              <a:rPr lang="en-US" b="1" i="1" dirty="0"/>
              <a:t>            One bias, if large, can be fatal.</a:t>
            </a:r>
            <a:endParaRPr lang="en-US" b="1" dirty="0"/>
          </a:p>
          <a:p>
            <a:r>
              <a:rPr lang="en-US" i="1" dirty="0"/>
              <a:t>Next: Examples of strong answer from banked specimens/data from cohort.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E567F-FFAB-F44B-84E9-FD54DAF6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0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619B-08DA-5649-84E7-A25A4B3F8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99" y="661347"/>
            <a:ext cx="11599224" cy="1143000"/>
          </a:xfrm>
        </p:spPr>
        <p:txBody>
          <a:bodyPr/>
          <a:lstStyle/>
          <a:p>
            <a:r>
              <a:rPr lang="en-US" sz="3200" b="1" dirty="0"/>
              <a:t>Example 1:  PLCO cohort to assess whether </a:t>
            </a:r>
            <a:r>
              <a:rPr lang="en-US" sz="3200" b="1" dirty="0" err="1"/>
              <a:t>OvCa</a:t>
            </a:r>
            <a:r>
              <a:rPr lang="en-US" sz="3200" b="1" dirty="0"/>
              <a:t> markers discriminate disease vs not.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27845-0F79-BA47-9738-B868199D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051566"/>
            <a:ext cx="10363200" cy="4114800"/>
          </a:xfrm>
        </p:spPr>
        <p:txBody>
          <a:bodyPr/>
          <a:lstStyle/>
          <a:p>
            <a:r>
              <a:rPr lang="en-US" b="1" dirty="0"/>
              <a:t>BACKGROUND</a:t>
            </a:r>
          </a:p>
          <a:p>
            <a:r>
              <a:rPr lang="en-US" b="1" dirty="0"/>
              <a:t> •</a:t>
            </a:r>
            <a:r>
              <a:rPr lang="en-US" dirty="0"/>
              <a:t>By 2008, 5 panels of </a:t>
            </a:r>
            <a:r>
              <a:rPr lang="en-US" dirty="0" err="1"/>
              <a:t>proteomcs</a:t>
            </a:r>
            <a:r>
              <a:rPr lang="en-US" dirty="0"/>
              <a:t> tests claimed strong discrimination</a:t>
            </a:r>
          </a:p>
          <a:p>
            <a:r>
              <a:rPr lang="en-US" b="1" dirty="0"/>
              <a:t>GOAL OF NCI-organized study (Zhu 2011)</a:t>
            </a:r>
          </a:p>
          <a:p>
            <a:r>
              <a:rPr lang="en-US" b="1" dirty="0"/>
              <a:t> •</a:t>
            </a:r>
            <a:r>
              <a:rPr lang="en-US" dirty="0"/>
              <a:t>To assess panels, in blinded hypothesis test</a:t>
            </a:r>
          </a:p>
          <a:p>
            <a:r>
              <a:rPr lang="en-US" b="1" dirty="0"/>
              <a:t>METHOD</a:t>
            </a:r>
            <a:r>
              <a:rPr lang="en-US" dirty="0"/>
              <a:t>:</a:t>
            </a:r>
          </a:p>
          <a:p>
            <a:r>
              <a:rPr lang="en-US" dirty="0"/>
              <a:t> •PLCO RCT had features of a strong cohort for evaluating screening test discrimination, including: </a:t>
            </a:r>
            <a:br>
              <a:rPr lang="en-US" dirty="0"/>
            </a:br>
            <a:r>
              <a:rPr lang="en-US" dirty="0"/>
              <a:t>   -bloods collected ~6 times so that, among persons later found to have</a:t>
            </a:r>
            <a:br>
              <a:rPr lang="en-US" dirty="0"/>
            </a:br>
            <a:r>
              <a:rPr lang="en-US" dirty="0"/>
              <a:t>     </a:t>
            </a:r>
            <a:r>
              <a:rPr lang="en-US" dirty="0" err="1"/>
              <a:t>OvCa</a:t>
            </a:r>
            <a:r>
              <a:rPr lang="en-US" dirty="0"/>
              <a:t>, a blood prior and near diagnosis might be available; </a:t>
            </a:r>
            <a:br>
              <a:rPr lang="en-US" dirty="0"/>
            </a:br>
            <a:r>
              <a:rPr lang="en-US" dirty="0"/>
              <a:t>   -bloods were handled equally, avoiding one important kind of bias;</a:t>
            </a:r>
            <a:br>
              <a:rPr lang="en-US" dirty="0"/>
            </a:br>
            <a:r>
              <a:rPr lang="en-US" dirty="0"/>
              <a:t>   -other kinds of bias also addressed.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5D2E4-821F-5F4C-B49A-FCA2CC605954}"/>
              </a:ext>
            </a:extLst>
          </p:cNvPr>
          <p:cNvSpPr txBox="1"/>
          <p:nvPr/>
        </p:nvSpPr>
        <p:spPr>
          <a:xfrm>
            <a:off x="8737600" y="1442829"/>
            <a:ext cx="258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693FC-7E6B-2740-B31D-4FC68189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84C-ABA1-C141-8C96-EE44244BAE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23892"/>
      </p:ext>
    </p:extLst>
  </p:cSld>
  <p:clrMapOvr>
    <a:masterClrMapping/>
  </p:clrMapOvr>
</p:sld>
</file>

<file path=ppt/theme/theme1.xml><?xml version="1.0" encoding="utf-8"?>
<a:theme xmlns:a="http://schemas.openxmlformats.org/drawingml/2006/main" name=" ppt template 2.05 copy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Ransohoff CEU talk 1  25 17</Template>
  <TotalTime>913</TotalTime>
  <Words>1262</Words>
  <Application>Microsoft Macintosh PowerPoint</Application>
  <PresentationFormat>Widescreen</PresentationFormat>
  <Paragraphs>200</Paragraphs>
  <Slides>26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Arial</vt:lpstr>
      <vt:lpstr>Calibri</vt:lpstr>
      <vt:lpstr>Palatino</vt:lpstr>
      <vt:lpstr>Times</vt:lpstr>
      <vt:lpstr> ppt template 2.05 copy</vt:lpstr>
      <vt:lpstr>Document</vt:lpstr>
      <vt:lpstr>How to get biomarkers for cancer screening into clinical practice:  Use of banked samples from cohorts</vt:lpstr>
      <vt:lpstr>Disclosure</vt:lpstr>
      <vt:lpstr>How to get biomarkers for cancer screening into clinical practice:  Use of banked samples from cohorts</vt:lpstr>
      <vt:lpstr>How to get biomarkers for cancer screening into clinical practice:  Use of banked samples from cohorts</vt:lpstr>
      <vt:lpstr>Who ‘approves’, and what do they want? </vt:lpstr>
      <vt:lpstr>Who ‘approves’, and what do they want? USPSTF, other</vt:lpstr>
      <vt:lpstr>How to get biomarkers for cancer screening into clinical practice:  Use of banked samples from cohorts</vt:lpstr>
      <vt:lpstr>To get approval, what is role of banked specimens from cohort?     </vt:lpstr>
      <vt:lpstr>Example 1:  PLCO cohort to assess whether OvCa markers discriminate disease vs not.</vt:lpstr>
      <vt:lpstr>PowerPoint Presentation</vt:lpstr>
      <vt:lpstr>We call the design used PRoBE (Pepe. JNCI 2008).  The ‘nested case-control’ (C-C nested in cohort) design has been used since 1980s.</vt:lpstr>
      <vt:lpstr>We call the design used PRoBE (Pepe. JNCI 2008).  The ‘nested case-control’ (C-C nested in cohort) design has been used since 1980s.</vt:lpstr>
      <vt:lpstr>Result: 5 new assays no better than Ca125</vt:lpstr>
      <vt:lpstr>To get approval, what is the role of  banked specimens from cohort?</vt:lpstr>
      <vt:lpstr>To get approval, what is the role of  banked specimens from cohort?</vt:lpstr>
      <vt:lpstr>Example #2: A (hypothetical) colon cancer screening blood test could be assessed in PLCO </vt:lpstr>
      <vt:lpstr>Who ‘approves’, and what do they want? </vt:lpstr>
      <vt:lpstr>Example 3:  Sigmoidoscopy screening efficacy study uses banked data from HMO (K-P NC) cohort.</vt:lpstr>
      <vt:lpstr>Example 3:  Sigmoidoscopy screening efficacy study uses banked data from HMO (K-P NC) cohort.</vt:lpstr>
      <vt:lpstr>Example 3:  Sigmoidoscopy screening efficacy study uses banked data from HMO (K-P NC) cohort.</vt:lpstr>
      <vt:lpstr>How to get biomarkers for cancer screening into clinical practice:  Use of banked samples from cohorts</vt:lpstr>
      <vt:lpstr>To get approval, what is role of banked specimens from cohort in future?   Principles have been discussed</vt:lpstr>
      <vt:lpstr>To get approval, what is role of banked specimens from cohort in future?   Tactics to cultivate cohorts have been discussed</vt:lpstr>
      <vt:lpstr>How to get biomarkers for cancer screening into clinical practice:  Use of banked samples from cohorts</vt:lpstr>
      <vt:lpstr>To get approval, what is the role of  banked specimens from cohort?</vt:lpstr>
      <vt:lpstr>Acknowledgements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Ransohoff, David F</dc:creator>
  <cp:lastModifiedBy>Ransohoff, David F</cp:lastModifiedBy>
  <cp:revision>390</cp:revision>
  <cp:lastPrinted>2018-03-04T15:47:55Z</cp:lastPrinted>
  <dcterms:created xsi:type="dcterms:W3CDTF">2018-02-27T15:44:48Z</dcterms:created>
  <dcterms:modified xsi:type="dcterms:W3CDTF">2018-03-06T12:20:06Z</dcterms:modified>
</cp:coreProperties>
</file>