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8" r:id="rId2"/>
    <p:sldId id="363" r:id="rId3"/>
    <p:sldId id="362" r:id="rId4"/>
    <p:sldId id="361" r:id="rId5"/>
    <p:sldId id="360" r:id="rId6"/>
    <p:sldId id="338" r:id="rId7"/>
    <p:sldId id="358" r:id="rId8"/>
    <p:sldId id="353" r:id="rId9"/>
    <p:sldId id="307" r:id="rId10"/>
    <p:sldId id="346" r:id="rId11"/>
    <p:sldId id="313" r:id="rId12"/>
    <p:sldId id="322" r:id="rId13"/>
    <p:sldId id="321" r:id="rId14"/>
    <p:sldId id="270" r:id="rId15"/>
    <p:sldId id="334" r:id="rId16"/>
    <p:sldId id="316" r:id="rId17"/>
    <p:sldId id="314" r:id="rId18"/>
    <p:sldId id="320" r:id="rId19"/>
    <p:sldId id="317" r:id="rId20"/>
    <p:sldId id="318" r:id="rId21"/>
    <p:sldId id="323" r:id="rId22"/>
    <p:sldId id="324" r:id="rId23"/>
    <p:sldId id="325" r:id="rId24"/>
    <p:sldId id="326" r:id="rId25"/>
    <p:sldId id="347" r:id="rId26"/>
    <p:sldId id="331" r:id="rId27"/>
    <p:sldId id="350" r:id="rId28"/>
    <p:sldId id="330" r:id="rId29"/>
  </p:sldIdLst>
  <p:sldSz cx="9144000" cy="6858000" type="screen4x3"/>
  <p:notesSz cx="6858000" cy="9144000"/>
  <p:defaultTextStyle>
    <a:defPPr>
      <a:defRPr lang="en-US"/>
    </a:defPPr>
    <a:lvl1pPr marL="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 snapToObjects="1">
      <p:cViewPr varScale="1">
        <p:scale>
          <a:sx n="53" d="100"/>
          <a:sy n="53" d="100"/>
        </p:scale>
        <p:origin x="10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36DE2-FD18-6F42-8576-B2C82B2A9688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EEE65-9745-7541-8A07-485543E0E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06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387AD465-7B5C-4A0C-AC78-3458E88F256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3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9" y="446485"/>
            <a:ext cx="6875859" cy="4161234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72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72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04" algn="ctr">
              <a:spcBef>
                <a:spcPts val="0"/>
              </a:spcBef>
              <a:buSzTx/>
              <a:buNone/>
              <a:defRPr sz="2200"/>
            </a:lvl2pPr>
            <a:lvl3pPr marL="0" indent="321407" algn="ctr">
              <a:spcBef>
                <a:spcPts val="0"/>
              </a:spcBef>
              <a:buSzTx/>
              <a:buNone/>
              <a:defRPr sz="2200"/>
            </a:lvl3pPr>
            <a:lvl4pPr marL="0" indent="482111" algn="ctr">
              <a:spcBef>
                <a:spcPts val="0"/>
              </a:spcBef>
              <a:buSzTx/>
              <a:buNone/>
              <a:defRPr sz="2200"/>
            </a:lvl4pPr>
            <a:lvl5pPr marL="0" indent="642816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20277" y="6500812"/>
            <a:ext cx="29452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607377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239120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4697016" y="5572125"/>
            <a:ext cx="0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8" name="Shape 118"/>
          <p:cNvSpPr>
            <a:spLocks noGrp="1"/>
          </p:cNvSpPr>
          <p:nvPr>
            <p:ph type="pic" idx="13"/>
          </p:nvPr>
        </p:nvSpPr>
        <p:spPr>
          <a:xfrm>
            <a:off x="0" y="0"/>
            <a:ext cx="9149108" cy="5334000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991195" y="5473899"/>
            <a:ext cx="2893219" cy="1196578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5527477" y="5956101"/>
            <a:ext cx="3482578" cy="357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5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15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15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15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15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654849" y="6491883"/>
            <a:ext cx="187536" cy="195230"/>
          </a:xfrm>
          <a:prstGeom prst="rect">
            <a:avLst/>
          </a:prstGeom>
        </p:spPr>
        <p:txBody>
          <a:bodyPr/>
          <a:lstStyle>
            <a:lvl1pPr algn="r"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8626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pic" sz="quarter" idx="13"/>
          </p:nvPr>
        </p:nvSpPr>
        <p:spPr>
          <a:xfrm>
            <a:off x="5009555" y="1384101"/>
            <a:ext cx="2964656" cy="3955852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446484" y="3366493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5983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/>
          <a:lstStyle>
            <a:lvl1pPr marL="40632" marR="40632" defTabSz="910655">
              <a:defRPr sz="4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687586" y="1982394"/>
            <a:ext cx="7768828" cy="4875609"/>
          </a:xfrm>
          <a:prstGeom prst="rect">
            <a:avLst/>
          </a:prstGeom>
        </p:spPr>
        <p:txBody>
          <a:bodyPr anchor="t"/>
          <a:lstStyle>
            <a:lvl1pPr marL="269625" marR="40632" indent="-241056" defTabSz="910655">
              <a:spcBef>
                <a:spcPts val="703"/>
              </a:spcBef>
              <a:buSzPct val="100000"/>
              <a:defRPr sz="31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50858" marR="40632" indent="-200880" defTabSz="910655">
              <a:spcBef>
                <a:spcPts val="633"/>
              </a:spcBef>
              <a:buSzPct val="100000"/>
              <a:buChar char="–"/>
              <a:defRPr sz="27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2089" marR="40632" indent="-160704" defTabSz="910655">
              <a:spcBef>
                <a:spcPts val="492"/>
              </a:spcBef>
              <a:buSzPct val="100000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53497" marR="40632" indent="-160704" defTabSz="910655">
              <a:spcBef>
                <a:spcPts val="422"/>
              </a:spcBef>
              <a:buSzPct val="100000"/>
              <a:buChar char="–"/>
              <a:defRPr sz="2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74903" marR="40632" indent="-160704" defTabSz="910655">
              <a:spcBef>
                <a:spcPts val="422"/>
              </a:spcBef>
              <a:buSzPct val="100000"/>
              <a:buChar char="»"/>
              <a:defRPr sz="2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7386440" y="6250785"/>
            <a:ext cx="241102" cy="252133"/>
          </a:xfrm>
          <a:prstGeom prst="rect">
            <a:avLst/>
          </a:prstGeom>
        </p:spPr>
        <p:txBody>
          <a:bodyPr>
            <a:normAutofit/>
          </a:bodyPr>
          <a:lstStyle>
            <a:lvl1pPr defTabSz="455328"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9664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>
            <a:noAutofit/>
          </a:bodyPr>
          <a:lstStyle>
            <a:lvl1pPr marL="40632" marR="40632" defTabSz="910655">
              <a:defRPr sz="39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687586" y="1982394"/>
            <a:ext cx="7768828" cy="4875609"/>
          </a:xfrm>
          <a:prstGeom prst="rect">
            <a:avLst/>
          </a:prstGeom>
        </p:spPr>
        <p:txBody>
          <a:bodyPr anchor="t">
            <a:noAutofit/>
          </a:bodyPr>
          <a:lstStyle>
            <a:lvl1pPr marL="269624" marR="40632" indent="-241056" defTabSz="910655">
              <a:spcBef>
                <a:spcPts val="703"/>
              </a:spcBef>
              <a:buSzPct val="100000"/>
              <a:defRPr sz="27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50858" marR="40632" indent="-200880" defTabSz="910655">
              <a:spcBef>
                <a:spcPts val="633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2089" marR="40632" indent="-160704" defTabSz="910655">
              <a:spcBef>
                <a:spcPts val="492"/>
              </a:spcBef>
              <a:buSzPct val="100000"/>
              <a:defRPr sz="2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53497" marR="40632" indent="-160704" defTabSz="910655">
              <a:spcBef>
                <a:spcPts val="422"/>
              </a:spcBef>
              <a:buSzPct val="100000"/>
              <a:buChar char="–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74903" marR="40632" indent="-160704" defTabSz="910655">
              <a:spcBef>
                <a:spcPts val="422"/>
              </a:spcBef>
              <a:buSzPct val="100000"/>
              <a:buChar char="»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7397548" y="6250782"/>
            <a:ext cx="221662" cy="226020"/>
          </a:xfrm>
          <a:prstGeom prst="rect">
            <a:avLst/>
          </a:prstGeom>
        </p:spPr>
        <p:txBody>
          <a:bodyPr/>
          <a:lstStyle>
            <a:lvl1pPr defTabSz="455328">
              <a:defRPr sz="1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50943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892972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892972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65636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892972" y="178594"/>
            <a:ext cx="7358063" cy="1714500"/>
          </a:xfrm>
          <a:prstGeom prst="rect">
            <a:avLst/>
          </a:prstGeom>
        </p:spPr>
        <p:txBody>
          <a:bodyPr/>
          <a:lstStyle>
            <a:lvl1pPr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xfrm>
            <a:off x="892972" y="1946675"/>
            <a:ext cx="7358063" cy="4018359"/>
          </a:xfrm>
          <a:prstGeom prst="rect">
            <a:avLst/>
          </a:prstGeom>
        </p:spPr>
        <p:txBody>
          <a:bodyPr/>
          <a:lstStyle>
            <a:lvl1pPr marL="624960" indent="-401760">
              <a:spcBef>
                <a:spcPts val="1687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  <a:lvl2pPr marL="937440" indent="-401760">
              <a:spcBef>
                <a:spcPts val="1687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2pPr>
            <a:lvl3pPr marL="1249920" indent="-401760">
              <a:spcBef>
                <a:spcPts val="1687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3pPr>
            <a:lvl4pPr marL="1562400" indent="-401760">
              <a:spcBef>
                <a:spcPts val="1687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4pPr>
            <a:lvl5pPr marL="1874880" indent="-401760">
              <a:spcBef>
                <a:spcPts val="1687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997938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-8930" y="-8930"/>
            <a:ext cx="9161859" cy="1098352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35711" tIns="35711" rIns="35711" bIns="35711" anchor="ctr"/>
          <a:lstStyle/>
          <a:p>
            <a:pPr algn="ctr" defTabSz="41068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371603" y="-1"/>
            <a:ext cx="7772401" cy="1295401"/>
          </a:xfrm>
          <a:prstGeom prst="rect">
            <a:avLst/>
          </a:prstGeom>
        </p:spPr>
        <p:txBody>
          <a:bodyPr lIns="45711" tIns="45711" rIns="45711" bIns="45711">
            <a:noAutofit/>
          </a:bodyPr>
          <a:lstStyle>
            <a:lvl1pPr defTabSz="321407">
              <a:defRPr sz="4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1" cy="5257801"/>
          </a:xfrm>
          <a:prstGeom prst="rect">
            <a:avLst/>
          </a:prstGeom>
        </p:spPr>
        <p:txBody>
          <a:bodyPr lIns="45711" tIns="45711" rIns="45711" bIns="45711" anchor="t">
            <a:noAutofit/>
          </a:bodyPr>
          <a:lstStyle>
            <a:lvl1pPr marL="331452" indent="-331452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075" indent="-31566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4624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773" indent="-35354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180" indent="-353549" defTabSz="321407">
              <a:spcBef>
                <a:spcPts val="492"/>
              </a:spcBef>
              <a:buSzPct val="100000"/>
              <a:buFont typeface="Arial"/>
              <a:buChar char="»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9" name="moffit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42" y="20165"/>
            <a:ext cx="840989" cy="10401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13403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-8930" y="-8930"/>
            <a:ext cx="9161859" cy="1098352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35711" tIns="35711" rIns="35711" bIns="35711" anchor="ctr"/>
          <a:lstStyle/>
          <a:p>
            <a:pPr algn="ctr" defTabSz="41068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7" name="moffit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42" y="20165"/>
            <a:ext cx="840989" cy="1040169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371603" y="-1"/>
            <a:ext cx="7772401" cy="1295401"/>
          </a:xfrm>
          <a:prstGeom prst="rect">
            <a:avLst/>
          </a:prstGeom>
        </p:spPr>
        <p:txBody>
          <a:bodyPr lIns="45711" tIns="45711" rIns="45711" bIns="45711">
            <a:noAutofit/>
          </a:bodyPr>
          <a:lstStyle>
            <a:lvl1pPr defTabSz="321407">
              <a:defRPr sz="4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1" cy="5257801"/>
          </a:xfrm>
          <a:prstGeom prst="rect">
            <a:avLst/>
          </a:prstGeom>
        </p:spPr>
        <p:txBody>
          <a:bodyPr lIns="45711" tIns="45711" rIns="45711" bIns="45711" anchor="t">
            <a:noAutofit/>
          </a:bodyPr>
          <a:lstStyle>
            <a:lvl1pPr marL="331452" indent="-331452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075" indent="-31566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4624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773" indent="-35354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180" indent="-353549" defTabSz="321407">
              <a:spcBef>
                <a:spcPts val="492"/>
              </a:spcBef>
              <a:buSzPct val="100000"/>
              <a:buFont typeface="Arial"/>
              <a:buChar char="»"/>
              <a:defRPr sz="3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8763000" y="-60325"/>
            <a:ext cx="381001" cy="353939"/>
          </a:xfrm>
          <a:prstGeom prst="rect">
            <a:avLst/>
          </a:prstGeom>
        </p:spPr>
        <p:txBody>
          <a:bodyPr wrap="square" lIns="45711" tIns="45711" rIns="45711" bIns="45711"/>
          <a:lstStyle>
            <a:lvl1pPr algn="l" defTabSz="321407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51377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-11114" y="15876"/>
            <a:ext cx="9155114" cy="1660526"/>
          </a:xfrm>
          <a:prstGeom prst="rect">
            <a:avLst/>
          </a:prstGeom>
          <a:gradFill>
            <a:gsLst>
              <a:gs pos="0">
                <a:srgbClr val="DCF0FB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1" tIns="45711" rIns="45711" bIns="45711" anchor="ctr"/>
          <a:lstStyle/>
          <a:p>
            <a:pPr algn="ctr" defTabSz="321407" hangingPunct="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image1.png" descr="Untitled.png"/>
          <p:cNvPicPr>
            <a:picLocks noChangeAspect="1"/>
          </p:cNvPicPr>
          <p:nvPr/>
        </p:nvPicPr>
        <p:blipFill>
          <a:blip r:embed="rId2">
            <a:extLst/>
          </a:blip>
          <a:srcRect l="72850"/>
          <a:stretch>
            <a:fillRect/>
          </a:stretch>
        </p:blipFill>
        <p:spPr>
          <a:xfrm>
            <a:off x="11069" y="76200"/>
            <a:ext cx="1163671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371603" y="-1"/>
            <a:ext cx="7772401" cy="1295401"/>
          </a:xfrm>
          <a:prstGeom prst="rect">
            <a:avLst/>
          </a:prstGeom>
        </p:spPr>
        <p:txBody>
          <a:bodyPr lIns="45711" tIns="45711" rIns="45711" bIns="45711">
            <a:noAutofit/>
          </a:bodyPr>
          <a:lstStyle>
            <a:lvl1pPr defTabSz="321407">
              <a:defRPr sz="44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1" cy="5257801"/>
          </a:xfrm>
          <a:prstGeom prst="rect">
            <a:avLst/>
          </a:prstGeom>
        </p:spPr>
        <p:txBody>
          <a:bodyPr lIns="45711" tIns="45711" rIns="45711" bIns="45711" anchor="t">
            <a:noAutofit/>
          </a:bodyPr>
          <a:lstStyle>
            <a:lvl1pPr marL="331452" indent="-331452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075" indent="-31566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4624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773" indent="-35354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180" indent="-353549" defTabSz="321407">
              <a:spcBef>
                <a:spcPts val="492"/>
              </a:spcBef>
              <a:buSzPct val="100000"/>
              <a:buFont typeface="Arial"/>
              <a:buChar char="»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8763000" y="-60325"/>
            <a:ext cx="381001" cy="353939"/>
          </a:xfrm>
          <a:prstGeom prst="rect">
            <a:avLst/>
          </a:prstGeom>
        </p:spPr>
        <p:txBody>
          <a:bodyPr wrap="square" lIns="45711" tIns="45711" rIns="45711" bIns="45711"/>
          <a:lstStyle>
            <a:lvl1pPr algn="l" defTabSz="321407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5681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2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747616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-11114" y="15876"/>
            <a:ext cx="9155114" cy="1660526"/>
          </a:xfrm>
          <a:prstGeom prst="rect">
            <a:avLst/>
          </a:prstGeom>
          <a:gradFill>
            <a:gsLst>
              <a:gs pos="0">
                <a:srgbClr val="DCF0FB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1" tIns="45711" rIns="45711" bIns="45711" anchor="ctr"/>
          <a:lstStyle/>
          <a:p>
            <a:pPr algn="ctr" defTabSz="321407" hangingPunct="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image1.png" descr="Untitled.png"/>
          <p:cNvPicPr>
            <a:picLocks noChangeAspect="1"/>
          </p:cNvPicPr>
          <p:nvPr/>
        </p:nvPicPr>
        <p:blipFill>
          <a:blip r:embed="rId2">
            <a:extLst/>
          </a:blip>
          <a:srcRect l="72850"/>
          <a:stretch>
            <a:fillRect/>
          </a:stretch>
        </p:blipFill>
        <p:spPr>
          <a:xfrm>
            <a:off x="11069" y="76200"/>
            <a:ext cx="1163671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xfrm>
            <a:off x="8763000" y="-60325"/>
            <a:ext cx="381001" cy="353939"/>
          </a:xfrm>
          <a:prstGeom prst="rect">
            <a:avLst/>
          </a:prstGeom>
        </p:spPr>
        <p:txBody>
          <a:bodyPr wrap="square" lIns="45711" tIns="45711" rIns="45711" bIns="45711"/>
          <a:lstStyle>
            <a:lvl1pPr algn="l" defTabSz="321407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46057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-11114" y="15876"/>
            <a:ext cx="9155114" cy="1660526"/>
          </a:xfrm>
          <a:prstGeom prst="rect">
            <a:avLst/>
          </a:prstGeom>
          <a:gradFill>
            <a:gsLst>
              <a:gs pos="0">
                <a:srgbClr val="DCF0FB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1" tIns="45711" rIns="45711" bIns="45711" anchor="ctr"/>
          <a:lstStyle/>
          <a:p>
            <a:pPr algn="ctr" defTabSz="321407" hangingPunct="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image1.png" descr="Untitled.png"/>
          <p:cNvPicPr>
            <a:picLocks noChangeAspect="1"/>
          </p:cNvPicPr>
          <p:nvPr/>
        </p:nvPicPr>
        <p:blipFill>
          <a:blip r:embed="rId2">
            <a:extLst/>
          </a:blip>
          <a:srcRect l="72850"/>
          <a:stretch>
            <a:fillRect/>
          </a:stretch>
        </p:blipFill>
        <p:spPr>
          <a:xfrm>
            <a:off x="11069" y="76200"/>
            <a:ext cx="1163671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1371603" y="-1"/>
            <a:ext cx="7772401" cy="1295401"/>
          </a:xfrm>
          <a:prstGeom prst="rect">
            <a:avLst/>
          </a:prstGeom>
        </p:spPr>
        <p:txBody>
          <a:bodyPr lIns="45711" tIns="45711" rIns="45711" bIns="45711">
            <a:noAutofit/>
          </a:bodyPr>
          <a:lstStyle>
            <a:lvl1pPr defTabSz="321407">
              <a:defRPr sz="44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1" cy="5257801"/>
          </a:xfrm>
          <a:prstGeom prst="rect">
            <a:avLst/>
          </a:prstGeom>
        </p:spPr>
        <p:txBody>
          <a:bodyPr lIns="45711" tIns="45711" rIns="45711" bIns="45711" anchor="t">
            <a:noAutofit/>
          </a:bodyPr>
          <a:lstStyle>
            <a:lvl1pPr marL="331452" indent="-331452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075" indent="-31566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4624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773" indent="-35354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180" indent="-353549" defTabSz="321407">
              <a:spcBef>
                <a:spcPts val="492"/>
              </a:spcBef>
              <a:buSzPct val="100000"/>
              <a:buFont typeface="Arial"/>
              <a:buChar char="»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xfrm>
            <a:off x="8763000" y="-60325"/>
            <a:ext cx="381001" cy="353939"/>
          </a:xfrm>
          <a:prstGeom prst="rect">
            <a:avLst/>
          </a:prstGeom>
        </p:spPr>
        <p:txBody>
          <a:bodyPr wrap="square" lIns="45711" tIns="45711" rIns="45711" bIns="45711"/>
          <a:lstStyle>
            <a:lvl1pPr algn="l" defTabSz="321407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2775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-11114" y="15876"/>
            <a:ext cx="9155114" cy="1660526"/>
          </a:xfrm>
          <a:prstGeom prst="rect">
            <a:avLst/>
          </a:prstGeom>
          <a:gradFill>
            <a:gsLst>
              <a:gs pos="0">
                <a:srgbClr val="DCF0FB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1" tIns="45711" rIns="45711" bIns="45711" anchor="ctr"/>
          <a:lstStyle/>
          <a:p>
            <a:pPr algn="ctr" defTabSz="321407" hangingPunct="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image1.png" descr="Untitled.png"/>
          <p:cNvPicPr>
            <a:picLocks noChangeAspect="1"/>
          </p:cNvPicPr>
          <p:nvPr/>
        </p:nvPicPr>
        <p:blipFill>
          <a:blip r:embed="rId2">
            <a:extLst/>
          </a:blip>
          <a:srcRect l="72850"/>
          <a:stretch>
            <a:fillRect/>
          </a:stretch>
        </p:blipFill>
        <p:spPr>
          <a:xfrm>
            <a:off x="11069" y="76200"/>
            <a:ext cx="1163671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371603" y="-1"/>
            <a:ext cx="7772401" cy="1295401"/>
          </a:xfrm>
          <a:prstGeom prst="rect">
            <a:avLst/>
          </a:prstGeom>
        </p:spPr>
        <p:txBody>
          <a:bodyPr lIns="45711" tIns="45711" rIns="45711" bIns="45711">
            <a:noAutofit/>
          </a:bodyPr>
          <a:lstStyle>
            <a:lvl1pPr defTabSz="321407">
              <a:defRPr sz="44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1" cy="5257801"/>
          </a:xfrm>
          <a:prstGeom prst="rect">
            <a:avLst/>
          </a:prstGeom>
        </p:spPr>
        <p:txBody>
          <a:bodyPr lIns="45711" tIns="45711" rIns="45711" bIns="45711" anchor="t">
            <a:noAutofit/>
          </a:bodyPr>
          <a:lstStyle>
            <a:lvl1pPr marL="331452" indent="-331452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075" indent="-31566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4624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773" indent="-35354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180" indent="-353549" defTabSz="321407">
              <a:spcBef>
                <a:spcPts val="492"/>
              </a:spcBef>
              <a:buSzPct val="100000"/>
              <a:buFont typeface="Arial"/>
              <a:buChar char="»"/>
              <a:defRPr sz="31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763000" y="-60325"/>
            <a:ext cx="381001" cy="353939"/>
          </a:xfrm>
          <a:prstGeom prst="rect">
            <a:avLst/>
          </a:prstGeom>
        </p:spPr>
        <p:txBody>
          <a:bodyPr wrap="square" lIns="45711" tIns="45711" rIns="45711" bIns="45711"/>
          <a:lstStyle>
            <a:lvl1pPr algn="l" defTabSz="321407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77902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-8930" y="-8930"/>
            <a:ext cx="9161859" cy="1098352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35711" tIns="35711" rIns="35711" bIns="35711" anchor="ctr"/>
          <a:lstStyle/>
          <a:p>
            <a:pPr algn="ctr" defTabSz="41068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61" name="moffit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42" y="20165"/>
            <a:ext cx="840989" cy="104016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1394773" y="-1"/>
            <a:ext cx="7504921" cy="926491"/>
          </a:xfrm>
          <a:prstGeom prst="rect">
            <a:avLst/>
          </a:prstGeom>
        </p:spPr>
        <p:txBody>
          <a:bodyPr lIns="45711" tIns="45711" rIns="45711" bIns="45711"/>
          <a:lstStyle>
            <a:lvl1pPr defTabSz="321407">
              <a:defRPr sz="39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xfrm>
            <a:off x="457203" y="1600203"/>
            <a:ext cx="8229601" cy="5257801"/>
          </a:xfrm>
          <a:prstGeom prst="rect">
            <a:avLst/>
          </a:prstGeom>
        </p:spPr>
        <p:txBody>
          <a:bodyPr lIns="45711" tIns="45711" rIns="45711" bIns="45711" anchor="t"/>
          <a:lstStyle>
            <a:lvl1pPr marL="331452" indent="-331452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075" indent="-31566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4624" defTabSz="321407">
              <a:spcBef>
                <a:spcPts val="492"/>
              </a:spcBef>
              <a:buSzPct val="100000"/>
              <a:buFont typeface="Arial"/>
              <a:defRPr sz="31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773" indent="-353549" defTabSz="321407">
              <a:spcBef>
                <a:spcPts val="492"/>
              </a:spcBef>
              <a:buSzPct val="100000"/>
              <a:buFont typeface="Arial"/>
              <a:buChar char="–"/>
              <a:defRPr sz="31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180" indent="-353549" defTabSz="321407">
              <a:spcBef>
                <a:spcPts val="492"/>
              </a:spcBef>
              <a:buSzPct val="100000"/>
              <a:buFont typeface="Arial"/>
              <a:buChar char="»"/>
              <a:defRPr sz="31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Shape 264"/>
          <p:cNvSpPr>
            <a:spLocks noGrp="1"/>
          </p:cNvSpPr>
          <p:nvPr>
            <p:ph type="sldNum" sz="quarter" idx="2"/>
          </p:nvPr>
        </p:nvSpPr>
        <p:spPr>
          <a:xfrm>
            <a:off x="7010400" y="49837"/>
            <a:ext cx="2133600" cy="265451"/>
          </a:xfrm>
          <a:prstGeom prst="rect">
            <a:avLst/>
          </a:prstGeom>
        </p:spPr>
        <p:txBody>
          <a:bodyPr wrap="square" lIns="45711" tIns="45711" rIns="45711" bIns="45711" anchor="ctr"/>
          <a:lstStyle>
            <a:lvl1pPr algn="r" defTabSz="321407"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51559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  <a:lvl2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2pPr>
            <a:lvl3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3pPr>
            <a:lvl4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4pPr>
            <a:lvl5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hape 272"/>
          <p:cNvSpPr/>
          <p:nvPr/>
        </p:nvSpPr>
        <p:spPr>
          <a:xfrm>
            <a:off x="-8930" y="-8930"/>
            <a:ext cx="9161859" cy="1098352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35711" tIns="35711" rIns="35711" bIns="35711" anchor="ctr"/>
          <a:lstStyle/>
          <a:p>
            <a:pPr algn="ctr" defTabSz="41068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73" name="moffit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42" y="20165"/>
            <a:ext cx="840989" cy="104016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992361" y="14724"/>
            <a:ext cx="8123529" cy="942358"/>
          </a:xfrm>
          <a:prstGeom prst="rect">
            <a:avLst/>
          </a:prstGeom>
        </p:spPr>
        <p:txBody>
          <a:bodyPr/>
          <a:lstStyle>
            <a:lvl1pPr>
              <a:defRPr sz="49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xfrm>
            <a:off x="8845605" y="-6993"/>
            <a:ext cx="294523" cy="2721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0365C0"/>
                </a:solidFill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solidFill>
                <a:srgbClr val="0365C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788755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xfrm>
            <a:off x="892972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xfrm>
            <a:off x="892972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  <a:lvl2pPr marL="0" indent="160704" algn="ctr">
              <a:spcBef>
                <a:spcPts val="0"/>
              </a:spcBef>
              <a:buSzTx/>
              <a:buNone/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2pPr>
            <a:lvl3pPr marL="0" indent="321407" algn="ctr">
              <a:spcBef>
                <a:spcPts val="0"/>
              </a:spcBef>
              <a:buSzTx/>
              <a:buNone/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3pPr>
            <a:lvl4pPr marL="0" indent="482111" algn="ctr">
              <a:spcBef>
                <a:spcPts val="0"/>
              </a:spcBef>
              <a:buSzTx/>
              <a:buNone/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4pPr>
            <a:lvl5pPr marL="0" indent="642816" algn="ctr">
              <a:spcBef>
                <a:spcPts val="0"/>
              </a:spcBef>
              <a:buSzTx/>
              <a:buNone/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hape 284"/>
          <p:cNvSpPr/>
          <p:nvPr/>
        </p:nvSpPr>
        <p:spPr>
          <a:xfrm>
            <a:off x="-8930" y="-8930"/>
            <a:ext cx="9161859" cy="1098352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35711" tIns="35711" rIns="35711" bIns="35711" anchor="ctr"/>
          <a:lstStyle/>
          <a:p>
            <a:pPr algn="ctr" defTabSz="41068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85" name="moffit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42" y="20165"/>
            <a:ext cx="840989" cy="1040169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7534692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/>
        </p:spPr>
        <p:txBody>
          <a:bodyPr lIns="91421" tIns="45711" rIns="91421" bIns="45711"/>
          <a:lstStyle>
            <a:lvl1pPr>
              <a:defRPr/>
            </a:lvl1pPr>
          </a:lstStyle>
          <a:p>
            <a:pPr algn="ctr" defTabSz="410688" hangingPunct="0">
              <a:defRPr/>
            </a:pPr>
            <a:endParaRPr lang="en-US" sz="25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420278" y="6505278"/>
            <a:ext cx="294523" cy="27218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3DC86-51B3-422D-A113-3FB1D5461058}" type="slidenum">
              <a:rPr lang="en-US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1" y="6248401"/>
            <a:ext cx="2895600" cy="476250"/>
          </a:xfrm>
          <a:prstGeom prst="rect">
            <a:avLst/>
          </a:prstGeom>
          <a:ln/>
        </p:spPr>
        <p:txBody>
          <a:bodyPr lIns="91421" tIns="45711" rIns="91421" bIns="45711"/>
          <a:lstStyle>
            <a:lvl1pPr>
              <a:defRPr/>
            </a:lvl1pPr>
          </a:lstStyle>
          <a:p>
            <a:pPr algn="ctr" defTabSz="410688" hangingPunct="0">
              <a:defRPr/>
            </a:pPr>
            <a:endParaRPr lang="en-US" sz="25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0397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35051" y="1676400"/>
            <a:ext cx="3787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75225" y="1676400"/>
            <a:ext cx="3787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75225" y="3810001"/>
            <a:ext cx="3787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1905000" cy="457200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/>
            </a:lvl1pPr>
          </a:lstStyle>
          <a:p>
            <a:pPr algn="ctr" defTabSz="410688" hangingPunct="0"/>
            <a:endParaRPr lang="en-US" sz="250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172200"/>
            <a:ext cx="2895600" cy="457200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/>
            </a:lvl1pPr>
          </a:lstStyle>
          <a:p>
            <a:pPr algn="ctr" defTabSz="410688" hangingPunct="0"/>
            <a:endParaRPr lang="en-US" sz="250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63242" y="6172200"/>
            <a:ext cx="294523" cy="272186"/>
          </a:xfrm>
        </p:spPr>
        <p:txBody>
          <a:bodyPr/>
          <a:lstStyle>
            <a:lvl1pPr>
              <a:defRPr/>
            </a:lvl1pPr>
          </a:lstStyle>
          <a:p>
            <a:fld id="{BA542A7A-E69A-D444-AAC4-482154E761F0}" type="slidenum">
              <a:rPr lang="en-US"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 lang="en-US"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025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3348634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04" algn="ctr">
              <a:spcBef>
                <a:spcPts val="0"/>
              </a:spcBef>
              <a:buSzTx/>
              <a:buNone/>
              <a:defRPr sz="2200"/>
            </a:lvl2pPr>
            <a:lvl3pPr marL="0" indent="321407" algn="ctr">
              <a:spcBef>
                <a:spcPts val="0"/>
              </a:spcBef>
              <a:buSzTx/>
              <a:buNone/>
              <a:defRPr sz="2200"/>
            </a:lvl3pPr>
            <a:lvl4pPr marL="0" indent="482111" algn="ctr">
              <a:spcBef>
                <a:spcPts val="0"/>
              </a:spcBef>
              <a:buSzTx/>
              <a:buNone/>
              <a:defRPr sz="2200"/>
            </a:lvl4pPr>
            <a:lvl5pPr marL="0" indent="642816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329347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646900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8"/>
            <a:ext cx="3750469" cy="4420195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8"/>
            <a:ext cx="3750469" cy="4420195"/>
          </a:xfrm>
          <a:prstGeom prst="rect">
            <a:avLst/>
          </a:prstGeom>
        </p:spPr>
        <p:txBody>
          <a:bodyPr/>
          <a:lstStyle>
            <a:lvl1pPr marL="241056" indent="-241056">
              <a:spcBef>
                <a:spcPts val="2250"/>
              </a:spcBef>
              <a:defRPr sz="2000"/>
            </a:lvl1pPr>
            <a:lvl2pPr marL="482111" indent="-241056">
              <a:spcBef>
                <a:spcPts val="2250"/>
              </a:spcBef>
              <a:defRPr sz="2000"/>
            </a:lvl2pPr>
            <a:lvl3pPr marL="723168" indent="-241056">
              <a:spcBef>
                <a:spcPts val="2250"/>
              </a:spcBef>
              <a:defRPr sz="2000"/>
            </a:lvl3pPr>
            <a:lvl4pPr marL="964224" indent="-241056">
              <a:spcBef>
                <a:spcPts val="2250"/>
              </a:spcBef>
              <a:defRPr sz="2000"/>
            </a:lvl4pPr>
            <a:lvl5pPr marL="1205279" indent="-241056">
              <a:spcBef>
                <a:spcPts val="225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433589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892972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64776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482191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72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72" y="2997662"/>
            <a:ext cx="7358063" cy="4876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206234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644119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1" tIns="35711" rIns="35711" bIns="35711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8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1" tIns="35711" rIns="35711" bIns="35711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0277" y="6505278"/>
            <a:ext cx="294523" cy="272186"/>
          </a:xfrm>
          <a:prstGeom prst="rect">
            <a:avLst/>
          </a:prstGeom>
          <a:ln w="12700">
            <a:miter lim="400000"/>
          </a:ln>
        </p:spPr>
        <p:txBody>
          <a:bodyPr wrap="none" lIns="35711" tIns="35711" rIns="35711" bIns="35711">
            <a:spAutoFit/>
          </a:bodyPr>
          <a:lstStyle>
            <a:lvl1pPr>
              <a:defRPr sz="1300"/>
            </a:lvl1pPr>
          </a:lstStyle>
          <a:p>
            <a:pPr algn="ctr" defTabSz="410688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defTabSz="410688" hangingPunct="0"/>
              <a:t>‹#›</a:t>
            </a:fld>
            <a:endParaRPr lang="uk-UA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2498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8" r:id="rId26"/>
    <p:sldLayoutId id="2147483689" r:id="rId27"/>
  </p:sldLayoutIdLst>
  <p:transition spd="med"/>
  <p:txStyles>
    <p:titleStyle>
      <a:lvl1pPr marL="0" marR="0" indent="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04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07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11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816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52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224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493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631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48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496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44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4992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40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488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36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49984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320" marR="0" indent="-312480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04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07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11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816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52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224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493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631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em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69.jpg"/><Relationship Id="rId5" Type="http://schemas.openxmlformats.org/officeDocument/2006/relationships/image" Target="../media/image63.png"/><Relationship Id="rId10" Type="http://schemas.openxmlformats.org/officeDocument/2006/relationships/image" Target="../media/image68.jp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ver slid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7200" y="368396"/>
            <a:ext cx="8229600" cy="372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25" tIns="45713" rIns="91425" bIns="45713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Radiomics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Early Detection of Lung Cancers</a:t>
            </a:r>
            <a:endParaRPr lang="en-US" sz="36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800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Robert </a:t>
            </a:r>
            <a:r>
              <a:rPr lang="en-US" sz="2800" u="sng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Gillies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and Matt Schabath </a:t>
            </a: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. Lee Moffitt Cancer Center and Research Institute; Tampa FL USA; </a:t>
            </a:r>
            <a:r>
              <a:rPr lang="en-US" sz="2000" u="sng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Robert.Gillies@Moffitt.org</a:t>
            </a: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3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024" y="6516053"/>
            <a:ext cx="4355976" cy="37365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EDRN/MCL 3/2018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32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Incidental Nodules (VUMC) with </a:t>
            </a:r>
            <a:r>
              <a:rPr lang="en-US" b="1" dirty="0"/>
              <a:t>S</a:t>
            </a:r>
            <a:r>
              <a:rPr lang="en-US" b="1" dirty="0" smtClean="0"/>
              <a:t>emantic</a:t>
            </a:r>
            <a:r>
              <a:rPr lang="en-US" dirty="0" smtClean="0"/>
              <a:t> features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791"/>
            <a:ext cx="5063934" cy="148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07" y="2922453"/>
            <a:ext cx="4853611" cy="2991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520" y="3042989"/>
            <a:ext cx="3122489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defTabSz="584170" hangingPunct="0"/>
            <a:r>
              <a:rPr lang="en-US" sz="2000" dirty="0">
                <a:solidFill>
                  <a:srgbClr val="000000"/>
                </a:solidFill>
                <a:sym typeface="Helvetica Light"/>
              </a:rPr>
              <a:t>AUROC to distinguish benign (122) from </a:t>
            </a:r>
            <a:r>
              <a:rPr lang="en-US" sz="2000" dirty="0" err="1">
                <a:solidFill>
                  <a:srgbClr val="000000"/>
                </a:solidFill>
                <a:sym typeface="Helvetica Light"/>
              </a:rPr>
              <a:t>malig-nant</a:t>
            </a:r>
            <a:r>
              <a:rPr lang="en-US" sz="2000" dirty="0">
                <a:solidFill>
                  <a:srgbClr val="000000"/>
                </a:solidFill>
                <a:sym typeface="Helvetica Light"/>
              </a:rPr>
              <a:t> (84) using only 4 features: </a:t>
            </a:r>
          </a:p>
          <a:p>
            <a:pPr marL="342882" indent="-342882" defTabSz="584170" hangingPunct="0">
              <a:buFont typeface="Arial"/>
              <a:buChar char="•"/>
            </a:pPr>
            <a:r>
              <a:rPr lang="en-US" sz="2000" dirty="0"/>
              <a:t>Short axis (cm), </a:t>
            </a:r>
          </a:p>
          <a:p>
            <a:pPr marL="342882" indent="-342882" defTabSz="584170" hangingPunct="0">
              <a:buFont typeface="Arial"/>
              <a:buChar char="•"/>
            </a:pPr>
            <a:r>
              <a:rPr lang="en-US" sz="2000" dirty="0"/>
              <a:t>contour, </a:t>
            </a:r>
          </a:p>
          <a:p>
            <a:pPr marL="342882" indent="-342882" defTabSz="584170" hangingPunct="0">
              <a:buFont typeface="Arial"/>
              <a:buChar char="•"/>
            </a:pPr>
            <a:r>
              <a:rPr lang="en-US" sz="2000" dirty="0"/>
              <a:t>concavity, </a:t>
            </a:r>
          </a:p>
          <a:p>
            <a:pPr marL="342882" indent="-342882" defTabSz="584170" hangingPunct="0">
              <a:buFont typeface="Arial"/>
              <a:buChar char="•"/>
            </a:pPr>
            <a:r>
              <a:rPr lang="en-US" sz="2000" dirty="0"/>
              <a:t>spiculation</a:t>
            </a:r>
            <a:endParaRPr lang="en-US" sz="200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9185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Cohorts </a:t>
            </a:r>
            <a:r>
              <a:rPr lang="en-US" dirty="0"/>
              <a:t>in </a:t>
            </a:r>
            <a:r>
              <a:rPr lang="en-US" dirty="0" smtClean="0"/>
              <a:t>NLST</a:t>
            </a:r>
            <a:br>
              <a:rPr lang="en-US" dirty="0" smtClean="0"/>
            </a:br>
            <a:r>
              <a:rPr lang="en-US" sz="2400" dirty="0"/>
              <a:t>(591 screen-detected cancers out of 26,309 patients: 2.2%)</a:t>
            </a:r>
            <a:endParaRPr lang="en-US" sz="32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"/>
          <a:stretch>
            <a:fillRect/>
          </a:stretch>
        </p:blipFill>
        <p:spPr bwMode="auto">
          <a:xfrm>
            <a:off x="1301671" y="1149648"/>
            <a:ext cx="6912768" cy="541145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0702" y="6549753"/>
            <a:ext cx="6183298" cy="38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r" defTabSz="584170" hangingPunct="0"/>
            <a:r>
              <a:rPr lang="en-US" dirty="0">
                <a:solidFill>
                  <a:srgbClr val="000000"/>
                </a:solidFill>
                <a:sym typeface="Helvetica Light"/>
              </a:rPr>
              <a:t>Schabath et al., </a:t>
            </a:r>
            <a:r>
              <a:rPr lang="en-US" dirty="0" err="1">
                <a:solidFill>
                  <a:srgbClr val="000000"/>
                </a:solidFill>
                <a:sym typeface="Helvetica Light"/>
              </a:rPr>
              <a:t>PLoS</a:t>
            </a:r>
            <a:r>
              <a:rPr lang="en-US" dirty="0">
                <a:solidFill>
                  <a:srgbClr val="000000"/>
                </a:solidFill>
                <a:sym typeface="Helvetica Light"/>
              </a:rPr>
              <a:t> One, 2016</a:t>
            </a:r>
          </a:p>
        </p:txBody>
      </p:sp>
    </p:spTree>
    <p:extLst>
      <p:ext uri="{BB962C8B-B14F-4D97-AF65-F5344CB8AC3E}">
        <p14:creationId xmlns:p14="http://schemas.microsoft.com/office/powerpoint/2010/main" val="3586191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ehavior of cohorts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6147"/>
            <a:ext cx="3960440" cy="4248472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/>
          <a:stretch>
            <a:fillRect/>
          </a:stretch>
        </p:blipFill>
        <p:spPr bwMode="auto">
          <a:xfrm>
            <a:off x="4644008" y="1826149"/>
            <a:ext cx="3946054" cy="42269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15636" y="1099987"/>
            <a:ext cx="211941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sz="3600" dirty="0">
                <a:solidFill>
                  <a:srgbClr val="000000"/>
                </a:solidFill>
                <a:sym typeface="Helvetica Light"/>
              </a:rPr>
              <a:t>PFS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4052" y="1131037"/>
            <a:ext cx="211941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sz="3600" dirty="0">
                <a:solidFill>
                  <a:srgbClr val="000000"/>
                </a:solidFill>
                <a:sym typeface="Helvetica Light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3695043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Study 1: Prediction</a:t>
            </a:r>
            <a:br>
              <a:rPr lang="en-US" dirty="0" smtClean="0"/>
            </a:br>
            <a:r>
              <a:rPr lang="en-US" sz="2800" dirty="0"/>
              <a:t>(can baseline nodules predict subsequent cancer?)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"/>
          <a:stretch>
            <a:fillRect/>
          </a:stretch>
        </p:blipFill>
        <p:spPr bwMode="auto">
          <a:xfrm>
            <a:off x="1115616" y="1268761"/>
            <a:ext cx="6912768" cy="541145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14248" y="2497510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77968" y="1703421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41688" y="1703421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25207" y="2497510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88927" y="2497510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24121" y="2354089"/>
            <a:ext cx="1" cy="145614"/>
          </a:xfrm>
          <a:prstGeom prst="line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/>
          <p:nvPr/>
        </p:nvCxnSpPr>
        <p:spPr>
          <a:xfrm flipH="1">
            <a:off x="3024121" y="2354088"/>
            <a:ext cx="4523394" cy="0"/>
          </a:xfrm>
          <a:prstGeom prst="line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/>
          <p:cNvCxnSpPr/>
          <p:nvPr/>
        </p:nvCxnSpPr>
        <p:spPr>
          <a:xfrm flipH="1">
            <a:off x="5105830" y="2223350"/>
            <a:ext cx="1" cy="276352"/>
          </a:xfrm>
          <a:prstGeom prst="straightConnector1">
            <a:avLst/>
          </a:prstGeom>
          <a:noFill/>
          <a:ln w="25400" cap="flat">
            <a:solidFill>
              <a:srgbClr val="C82506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 flipH="1">
            <a:off x="7547516" y="2223350"/>
            <a:ext cx="1" cy="276352"/>
          </a:xfrm>
          <a:prstGeom prst="straightConnector1">
            <a:avLst/>
          </a:prstGeom>
          <a:noFill/>
          <a:ln w="25400" cap="flat">
            <a:solidFill>
              <a:srgbClr val="C82506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43088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1277028" y="115888"/>
            <a:ext cx="7772400" cy="792162"/>
          </a:xfrm>
        </p:spPr>
        <p:txBody>
          <a:bodyPr/>
          <a:lstStyle/>
          <a:p>
            <a:r>
              <a:rPr lang="en-US" altLang="en-US" b="1" dirty="0" smtClean="0"/>
              <a:t>Agnostic</a:t>
            </a:r>
            <a:r>
              <a:rPr lang="en-US" altLang="en-US" dirty="0" smtClean="0"/>
              <a:t> Radiomics at Baseline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 rot="16200000">
            <a:off x="149940" y="2430146"/>
            <a:ext cx="1457220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Palatino Linotype" pitchFamily="18" charset="0"/>
              </a:rPr>
              <a:t>Benign</a:t>
            </a:r>
            <a:endParaRPr lang="en-US" altLang="en-US" dirty="0">
              <a:latin typeface="Palatino Linotype" pitchFamily="18" charset="0"/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 rot="16200000">
            <a:off x="143442" y="4766948"/>
            <a:ext cx="1467038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Palatino Linotype" pitchFamily="18" charset="0"/>
              </a:rPr>
              <a:t>Cancer</a:t>
            </a:r>
            <a:endParaRPr lang="en-US" altLang="en-US" dirty="0">
              <a:latin typeface="Palatino Linotyp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50156" y="723384"/>
            <a:ext cx="2725500" cy="373659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dirty="0"/>
              <a:t>Hawkins et al. JTO 2016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8" b="2580"/>
          <a:stretch/>
        </p:blipFill>
        <p:spPr bwMode="auto">
          <a:xfrm>
            <a:off x="1758953" y="3703461"/>
            <a:ext cx="1905000" cy="273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b="4602"/>
          <a:stretch/>
        </p:blipFill>
        <p:spPr bwMode="auto">
          <a:xfrm>
            <a:off x="3924839" y="3703461"/>
            <a:ext cx="1933575" cy="273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 b="3434"/>
          <a:stretch/>
        </p:blipFill>
        <p:spPr bwMode="auto">
          <a:xfrm>
            <a:off x="1791239" y="1040418"/>
            <a:ext cx="1895475" cy="247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61" r="408" b="3750"/>
          <a:stretch/>
        </p:blipFill>
        <p:spPr bwMode="auto">
          <a:xfrm>
            <a:off x="3924837" y="1041606"/>
            <a:ext cx="1857375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>
            <a:spLocks noChangeAspect="1"/>
          </p:cNvSpPr>
          <p:nvPr/>
        </p:nvSpPr>
        <p:spPr>
          <a:xfrm>
            <a:off x="5982238" y="1036367"/>
            <a:ext cx="1791928" cy="2468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marL="285736" indent="-285736">
              <a:buFont typeface="Arial" pitchFamily="34" charset="0"/>
              <a:buChar char="•"/>
            </a:pP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58953" y="6437753"/>
            <a:ext cx="1905000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b="1" dirty="0" smtClean="0"/>
              <a:t>Initial screening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39125" y="6437753"/>
            <a:ext cx="1905000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b="1" dirty="0" smtClean="0"/>
              <a:t>Follow-up</a:t>
            </a:r>
            <a:endParaRPr lang="en-US" b="1" dirty="0"/>
          </a:p>
        </p:txBody>
      </p:sp>
      <p:sp>
        <p:nvSpPr>
          <p:cNvPr id="18" name="Rectangle 17"/>
          <p:cNvSpPr>
            <a:spLocks noChangeAspect="1"/>
          </p:cNvSpPr>
          <p:nvPr/>
        </p:nvSpPr>
        <p:spPr>
          <a:xfrm>
            <a:off x="5982238" y="3703461"/>
            <a:ext cx="1791928" cy="25314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marL="285736" indent="-285736">
              <a:buFont typeface="Arial" pitchFamily="34" charset="0"/>
              <a:buChar char="•"/>
            </a:pP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97741" y="6299253"/>
            <a:ext cx="2075222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b="1" dirty="0" smtClean="0"/>
              <a:t>Radiomics report at initial screening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982238" y="1064943"/>
            <a:ext cx="2057400" cy="1661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 pitchFamily="34" charset="0"/>
              <a:buChar char="•"/>
            </a:pPr>
            <a:endParaRPr lang="en-US" b="1" dirty="0" smtClean="0"/>
          </a:p>
          <a:p>
            <a:r>
              <a:rPr lang="en-US" sz="1600" b="1" dirty="0"/>
              <a:t>Volume= 1.51cc</a:t>
            </a:r>
          </a:p>
          <a:p>
            <a:r>
              <a:rPr lang="en-US" sz="1600" b="1" dirty="0"/>
              <a:t>3D wavelet= 49.96</a:t>
            </a:r>
          </a:p>
          <a:p>
            <a:r>
              <a:rPr lang="en-US" sz="1600" b="1" dirty="0"/>
              <a:t>Entropy=4.89</a:t>
            </a:r>
          </a:p>
          <a:p>
            <a:r>
              <a:rPr lang="en-US" sz="1600" b="1" dirty="0"/>
              <a:t>Kurtosis=3.23</a:t>
            </a:r>
          </a:p>
          <a:p>
            <a:r>
              <a:rPr lang="en-US" sz="1600" b="1" dirty="0"/>
              <a:t>3D laws=0.02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82238" y="3719763"/>
            <a:ext cx="2057400" cy="1661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 pitchFamily="34" charset="0"/>
              <a:buChar char="•"/>
            </a:pPr>
            <a:endParaRPr lang="en-US" b="1" dirty="0" smtClean="0"/>
          </a:p>
          <a:p>
            <a:r>
              <a:rPr lang="en-US" sz="1600" b="1" dirty="0"/>
              <a:t>Volume=0.2cc</a:t>
            </a:r>
          </a:p>
          <a:p>
            <a:r>
              <a:rPr lang="en-US" sz="1600" b="1" dirty="0"/>
              <a:t>3D wavelet= 0.02</a:t>
            </a:r>
          </a:p>
          <a:p>
            <a:r>
              <a:rPr lang="en-US" sz="1600" b="1" dirty="0"/>
              <a:t>Entropy=0.0001</a:t>
            </a:r>
          </a:p>
          <a:p>
            <a:r>
              <a:rPr lang="en-US" sz="1600" b="1" dirty="0"/>
              <a:t>Kurtosis=0.01</a:t>
            </a:r>
          </a:p>
          <a:p>
            <a:r>
              <a:rPr lang="en-US" sz="1600" b="1" dirty="0"/>
              <a:t>3D laws=0.0009</a:t>
            </a:r>
          </a:p>
        </p:txBody>
      </p:sp>
      <p:sp>
        <p:nvSpPr>
          <p:cNvPr id="22" name="Oval 21"/>
          <p:cNvSpPr/>
          <p:nvPr/>
        </p:nvSpPr>
        <p:spPr>
          <a:xfrm>
            <a:off x="2248438" y="1438738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05838" y="1510483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991638" y="5091883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81838" y="5091883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00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1" y="1133371"/>
            <a:ext cx="1295400" cy="7341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295" y="1201530"/>
            <a:ext cx="1295400" cy="58477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dirty="0"/>
              <a:t>CT Images</a:t>
            </a:r>
          </a:p>
          <a:p>
            <a:pPr algn="ctr"/>
            <a:r>
              <a:rPr lang="en-US" sz="1600" b="1" i="1" dirty="0"/>
              <a:t>NLST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1590570"/>
            <a:ext cx="1447800" cy="523220"/>
          </a:xfrm>
          <a:prstGeom prst="rect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48000" y="1133371"/>
            <a:ext cx="1295400" cy="7341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9900" y="1175814"/>
            <a:ext cx="1371600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400" dirty="0"/>
              <a:t>Lung</a:t>
            </a:r>
            <a:r>
              <a:rPr lang="en-US" sz="1200" dirty="0"/>
              <a:t> </a:t>
            </a:r>
          </a:p>
          <a:p>
            <a:pPr algn="ctr"/>
            <a:r>
              <a:rPr lang="en-US" sz="1400" dirty="0"/>
              <a:t>Segmentation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539688" y="1590571"/>
            <a:ext cx="152400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200" i="1" dirty="0"/>
              <a:t>Image curation </a:t>
            </a:r>
          </a:p>
          <a:p>
            <a:r>
              <a:rPr lang="en-US" sz="1200" i="1" dirty="0"/>
              <a:t>and preprocessing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72200" y="1133371"/>
            <a:ext cx="1295400" cy="7341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72200" y="1201220"/>
            <a:ext cx="1371600" cy="55399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dirty="0"/>
              <a:t>Nodule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Segmentation</a:t>
            </a:r>
          </a:p>
        </p:txBody>
      </p:sp>
      <p:cxnSp>
        <p:nvCxnSpPr>
          <p:cNvPr id="13" name="Straight Arrow Connector 12"/>
          <p:cNvCxnSpPr>
            <a:stCxn id="5" idx="3"/>
          </p:cNvCxnSpPr>
          <p:nvPr/>
        </p:nvCxnSpPr>
        <p:spPr>
          <a:xfrm>
            <a:off x="1474694" y="1493919"/>
            <a:ext cx="1573306" cy="65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19600" y="1613258"/>
            <a:ext cx="167640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200" dirty="0"/>
              <a:t>Nodule identification and matching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9600" y="1590570"/>
            <a:ext cx="1676400" cy="52322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>
            <a:stCxn id="7" idx="3"/>
            <a:endCxn id="10" idx="1"/>
          </p:cNvCxnSpPr>
          <p:nvPr/>
        </p:nvCxnSpPr>
        <p:spPr>
          <a:xfrm>
            <a:off x="4343400" y="1500470"/>
            <a:ext cx="1828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2"/>
          </p:cNvCxnSpPr>
          <p:nvPr/>
        </p:nvCxnSpPr>
        <p:spPr>
          <a:xfrm>
            <a:off x="6819900" y="1867570"/>
            <a:ext cx="0" cy="5612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arallelogram 30"/>
          <p:cNvSpPr/>
          <p:nvPr/>
        </p:nvSpPr>
        <p:spPr>
          <a:xfrm>
            <a:off x="457201" y="2594998"/>
            <a:ext cx="2113429" cy="16764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55278" y="2639562"/>
            <a:ext cx="1866900" cy="190821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600" dirty="0"/>
              <a:t>       </a:t>
            </a:r>
            <a:r>
              <a:rPr lang="en-US" sz="1400" u="sng" dirty="0"/>
              <a:t>Features:</a:t>
            </a:r>
          </a:p>
          <a:p>
            <a:r>
              <a:rPr lang="en-US" sz="1200" dirty="0"/>
              <a:t>Nodule Size</a:t>
            </a:r>
          </a:p>
          <a:p>
            <a:r>
              <a:rPr lang="en-US" sz="1200" dirty="0"/>
              <a:t>Nodule Attenuation</a:t>
            </a:r>
          </a:p>
          <a:p>
            <a:r>
              <a:rPr lang="en-US" sz="1200" dirty="0"/>
              <a:t>Nodule Shape </a:t>
            </a:r>
            <a:br>
              <a:rPr lang="en-US" sz="1200" dirty="0"/>
            </a:br>
            <a:r>
              <a:rPr lang="en-US" sz="1200" dirty="0"/>
              <a:t>Nodule Location</a:t>
            </a:r>
          </a:p>
          <a:p>
            <a:r>
              <a:rPr lang="en-US" sz="1200" dirty="0"/>
              <a:t>Texture: Laws</a:t>
            </a:r>
          </a:p>
          <a:p>
            <a:r>
              <a:rPr lang="en-US" sz="1200" dirty="0"/>
              <a:t>Texture: Wavelets</a:t>
            </a:r>
          </a:p>
          <a:p>
            <a:pPr algn="ctr"/>
            <a:endParaRPr lang="en-US" sz="1600" dirty="0"/>
          </a:p>
          <a:p>
            <a:pPr algn="ctr"/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3354093" y="2167160"/>
            <a:ext cx="1331258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400" i="1" dirty="0"/>
              <a:t>Feature </a:t>
            </a:r>
          </a:p>
          <a:p>
            <a:pPr algn="ctr"/>
            <a:r>
              <a:rPr lang="en-US" sz="1400" i="1" dirty="0"/>
              <a:t>Extraction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304800" y="2428770"/>
            <a:ext cx="65151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04800" y="2428771"/>
            <a:ext cx="0" cy="838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2971800" y="2981585"/>
            <a:ext cx="1295400" cy="7341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971800" y="3051489"/>
            <a:ext cx="1295400" cy="58477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dirty="0"/>
              <a:t>Feature </a:t>
            </a:r>
          </a:p>
          <a:p>
            <a:pPr algn="ctr"/>
            <a:r>
              <a:rPr lang="en-US" sz="1600" dirty="0"/>
              <a:t>Subsets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4419600" y="3627611"/>
            <a:ext cx="1178860" cy="523220"/>
          </a:xfrm>
          <a:prstGeom prst="rect">
            <a:avLst/>
          </a:prstGeom>
          <a:noFill/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343401" y="3627611"/>
            <a:ext cx="1333501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400" i="1" dirty="0"/>
              <a:t>Feature </a:t>
            </a:r>
          </a:p>
          <a:p>
            <a:pPr algn="ctr"/>
            <a:r>
              <a:rPr lang="en-US" sz="1400" i="1" dirty="0"/>
              <a:t>Selection</a:t>
            </a:r>
          </a:p>
        </p:txBody>
      </p:sp>
      <p:sp>
        <p:nvSpPr>
          <p:cNvPr id="45" name="Diamond 44"/>
          <p:cNvSpPr/>
          <p:nvPr/>
        </p:nvSpPr>
        <p:spPr>
          <a:xfrm>
            <a:off x="5562601" y="2788186"/>
            <a:ext cx="1712259" cy="1131087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764305" y="3061342"/>
            <a:ext cx="1371600" cy="58477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dirty="0"/>
              <a:t>Predictive</a:t>
            </a:r>
          </a:p>
          <a:p>
            <a:pPr algn="ctr"/>
            <a:r>
              <a:rPr lang="en-US" sz="1600" dirty="0"/>
              <a:t>Model</a:t>
            </a:r>
            <a:endParaRPr lang="en-US" sz="1400" dirty="0"/>
          </a:p>
        </p:txBody>
      </p:sp>
      <p:sp>
        <p:nvSpPr>
          <p:cNvPr id="47" name="Rounded Rectangle 46"/>
          <p:cNvSpPr/>
          <p:nvPr/>
        </p:nvSpPr>
        <p:spPr>
          <a:xfrm>
            <a:off x="7696201" y="2397394"/>
            <a:ext cx="1066800" cy="6409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7696201" y="3616594"/>
            <a:ext cx="1066800" cy="6409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04800" y="3266970"/>
            <a:ext cx="381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42" idx="1"/>
          </p:cNvCxnSpPr>
          <p:nvPr/>
        </p:nvCxnSpPr>
        <p:spPr>
          <a:xfrm>
            <a:off x="2362200" y="3343170"/>
            <a:ext cx="609600" cy="7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543800" y="2509316"/>
            <a:ext cx="1371600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dirty="0"/>
              <a:t>Cancer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7561729" y="3672795"/>
            <a:ext cx="1371600" cy="58477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1600" dirty="0"/>
              <a:t>Benign</a:t>
            </a:r>
          </a:p>
          <a:p>
            <a:pPr algn="ctr"/>
            <a:r>
              <a:rPr lang="en-US" sz="1600" dirty="0"/>
              <a:t>nodule</a:t>
            </a:r>
            <a:endParaRPr lang="en-US" sz="1400" dirty="0"/>
          </a:p>
        </p:txBody>
      </p:sp>
      <p:cxnSp>
        <p:nvCxnSpPr>
          <p:cNvPr id="63" name="Straight Arrow Connector 62"/>
          <p:cNvCxnSpPr>
            <a:stCxn id="42" idx="3"/>
            <a:endCxn id="45" idx="1"/>
          </p:cNvCxnSpPr>
          <p:nvPr/>
        </p:nvCxnSpPr>
        <p:spPr>
          <a:xfrm>
            <a:off x="4267201" y="3343877"/>
            <a:ext cx="1295400" cy="98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5" idx="0"/>
          </p:cNvCxnSpPr>
          <p:nvPr/>
        </p:nvCxnSpPr>
        <p:spPr>
          <a:xfrm flipH="1" flipV="1">
            <a:off x="6418730" y="2678593"/>
            <a:ext cx="1" cy="109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6418730" y="2678593"/>
            <a:ext cx="127747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45" idx="2"/>
          </p:cNvCxnSpPr>
          <p:nvPr/>
        </p:nvCxnSpPr>
        <p:spPr>
          <a:xfrm flipH="1">
            <a:off x="6418730" y="3919273"/>
            <a:ext cx="1" cy="1096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6418730" y="4001547"/>
            <a:ext cx="1277471" cy="274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SliceThickn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7" y="4393427"/>
            <a:ext cx="3438306" cy="2374913"/>
          </a:xfrm>
          <a:prstGeom prst="rect">
            <a:avLst/>
          </a:prstGeom>
        </p:spPr>
      </p:pic>
      <p:sp>
        <p:nvSpPr>
          <p:cNvPr id="40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Study 1: Prediction</a:t>
            </a:r>
            <a:endParaRPr lang="en-US" dirty="0"/>
          </a:p>
        </p:txBody>
      </p:sp>
      <p:pic>
        <p:nvPicPr>
          <p:cNvPr id="49" name="Picture 48" descr="CC1PixelSizeHisto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42" y="4393428"/>
            <a:ext cx="3694885" cy="23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831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1335" y="167219"/>
            <a:ext cx="8199331" cy="1143000"/>
          </a:xfrm>
        </p:spPr>
        <p:txBody>
          <a:bodyPr/>
          <a:lstStyle/>
          <a:p>
            <a:r>
              <a:rPr lang="en-US" dirty="0" smtClean="0"/>
              <a:t>Baseline Features to predict subsequent cancer @ 1 or 2 years</a:t>
            </a:r>
            <a:br>
              <a:rPr lang="en-US" dirty="0" smtClean="0"/>
            </a:br>
            <a:r>
              <a:rPr lang="en-US" sz="2400" dirty="0"/>
              <a:t>(10 non-redundant and stable features were used for model)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772" y="1920325"/>
            <a:ext cx="6491263" cy="46075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96986" y="6527867"/>
            <a:ext cx="434701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r" defTabSz="584170" hangingPunct="0"/>
            <a:r>
              <a:rPr lang="en-US" sz="1600" dirty="0">
                <a:solidFill>
                  <a:srgbClr val="000000"/>
                </a:solidFill>
                <a:sym typeface="Helvetica Light"/>
              </a:rPr>
              <a:t>Hawkins et al., JTO, 2016</a:t>
            </a:r>
          </a:p>
        </p:txBody>
      </p:sp>
    </p:spTree>
    <p:extLst>
      <p:ext uri="{BB962C8B-B14F-4D97-AF65-F5344CB8AC3E}">
        <p14:creationId xmlns:p14="http://schemas.microsoft.com/office/powerpoint/2010/main" val="2586993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Radiomics </a:t>
            </a:r>
            <a:r>
              <a:rPr lang="en-US" dirty="0"/>
              <a:t>Risk </a:t>
            </a:r>
            <a:r>
              <a:rPr lang="en-US" dirty="0" smtClean="0"/>
              <a:t>Score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5038" b="2954"/>
          <a:stretch/>
        </p:blipFill>
        <p:spPr>
          <a:xfrm>
            <a:off x="1931399" y="1037582"/>
            <a:ext cx="5945414" cy="5127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044988" y="3919974"/>
            <a:ext cx="638175" cy="21838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algn="r" defTabSz="91425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044988" y="4857070"/>
            <a:ext cx="638175" cy="21838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algn="r" defTabSz="91425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1399" y="6164753"/>
            <a:ext cx="594541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defTabSz="584170" hangingPunct="0"/>
            <a:r>
              <a:rPr lang="en-US" sz="1600" i="1" dirty="0">
                <a:solidFill>
                  <a:srgbClr val="000000"/>
                </a:solidFill>
                <a:latin typeface="Times New Roman"/>
                <a:cs typeface="Times New Roman"/>
                <a:sym typeface="Helvetica Light"/>
              </a:rPr>
              <a:t>N.B. Radiomics is 93% accurate for 100/185 low and high risk pts.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6986" y="6527867"/>
            <a:ext cx="434701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r" defTabSz="584170" hangingPunct="0"/>
            <a:r>
              <a:rPr lang="en-US" sz="1600" dirty="0">
                <a:solidFill>
                  <a:srgbClr val="000000"/>
                </a:solidFill>
                <a:sym typeface="Helvetica Light"/>
              </a:rPr>
              <a:t>Hawkins et al., JTO, 2016</a:t>
            </a:r>
          </a:p>
        </p:txBody>
      </p:sp>
    </p:spTree>
    <p:extLst>
      <p:ext uri="{BB962C8B-B14F-4D97-AF65-F5344CB8AC3E}">
        <p14:creationId xmlns:p14="http://schemas.microsoft.com/office/powerpoint/2010/main" val="2586993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8" y="6649"/>
            <a:ext cx="7809557" cy="923662"/>
          </a:xfrm>
        </p:spPr>
        <p:txBody>
          <a:bodyPr/>
          <a:lstStyle/>
          <a:p>
            <a:r>
              <a:rPr lang="en-US" dirty="0" smtClean="0"/>
              <a:t>Study 2: Diagnosis</a:t>
            </a:r>
            <a:br>
              <a:rPr lang="en-US" dirty="0" smtClean="0"/>
            </a:br>
            <a:r>
              <a:rPr lang="en-US" sz="2400" dirty="0"/>
              <a:t>(can radiomics distinguish cancer from benign nodules?)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"/>
          <a:stretch>
            <a:fillRect/>
          </a:stretch>
        </p:blipFill>
        <p:spPr bwMode="auto">
          <a:xfrm>
            <a:off x="1468928" y="930311"/>
            <a:ext cx="6912768" cy="541145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11081" y="1381339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74801" y="1381339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58320" y="2175428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22040" y="2175428"/>
            <a:ext cx="1172956" cy="522124"/>
          </a:xfrm>
          <a:prstGeom prst="roundRect">
            <a:avLst/>
          </a:prstGeom>
          <a:solidFill>
            <a:schemeClr val="accent5">
              <a:alpha val="8000"/>
            </a:schemeClr>
          </a:solidFill>
          <a:ln w="127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38943" y="1901268"/>
            <a:ext cx="1" cy="276352"/>
          </a:xfrm>
          <a:prstGeom prst="straightConnector1">
            <a:avLst/>
          </a:prstGeom>
          <a:noFill/>
          <a:ln w="25400" cap="flat">
            <a:solidFill>
              <a:srgbClr val="C82506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H="1">
            <a:off x="7880629" y="1901268"/>
            <a:ext cx="1" cy="276352"/>
          </a:xfrm>
          <a:prstGeom prst="straightConnector1">
            <a:avLst/>
          </a:prstGeom>
          <a:noFill/>
          <a:ln w="25400" cap="flat">
            <a:solidFill>
              <a:srgbClr val="C82506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4796986" y="6527867"/>
            <a:ext cx="434701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r" defTabSz="584170" hangingPunct="0"/>
            <a:r>
              <a:rPr lang="en-US" sz="1600" dirty="0">
                <a:solidFill>
                  <a:srgbClr val="000000"/>
                </a:solidFill>
                <a:sym typeface="Helvetica Light"/>
              </a:rPr>
              <a:t>Balagurunathan et al., CCR, </a:t>
            </a:r>
            <a:r>
              <a:rPr lang="en-US" sz="1600" i="1" dirty="0">
                <a:solidFill>
                  <a:srgbClr val="000000"/>
                </a:solidFill>
                <a:sym typeface="Helvetica Light"/>
              </a:rPr>
              <a:t>in revision</a:t>
            </a:r>
          </a:p>
        </p:txBody>
      </p:sp>
    </p:spTree>
    <p:extLst>
      <p:ext uri="{BB962C8B-B14F-4D97-AF65-F5344CB8AC3E}">
        <p14:creationId xmlns:p14="http://schemas.microsoft.com/office/powerpoint/2010/main" val="4190018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778435"/>
          </a:xfrm>
        </p:spPr>
        <p:txBody>
          <a:bodyPr/>
          <a:lstStyle/>
          <a:p>
            <a:r>
              <a:rPr lang="en-US" dirty="0" smtClean="0"/>
              <a:t>Study Design</a:t>
            </a:r>
            <a:endParaRPr lang="en-US" dirty="0"/>
          </a:p>
        </p:txBody>
      </p:sp>
      <p:pic>
        <p:nvPicPr>
          <p:cNvPr id="3" name="Picture 2" descr="I:\YB_Moff_F\ResYb-F\Radio-All\NLST-All\Paper\pap-Doc\Fig-All\Fig-REcon\REconModel-Fig\ReconModel-Fig-600dpi-28Sep2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42" y="785083"/>
            <a:ext cx="3693053" cy="175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:\YB_Moff_F\ResYb-F\Radio-All\NLST-All\Paper\pap-Doc\Fig-All\Fig4-CvN-Img\Combined-Pic-CancerAll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86" y="3139341"/>
            <a:ext cx="4060658" cy="35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:\YB_Moff_F\ResYb-F\Radio-All\NLST-All\Paper\pap-Doc\Fig-All\Fig4-CvN-Img\Combined-Pic-NormalAll-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1" y="3139341"/>
            <a:ext cx="4060657" cy="35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8606" y="2545784"/>
            <a:ext cx="272706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Benign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9369" y="2537205"/>
            <a:ext cx="272706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Malignant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6993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CoI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RJG is BOD and investor of </a:t>
            </a:r>
            <a:r>
              <a:rPr lang="en-US" dirty="0" err="1" smtClean="0"/>
              <a:t>Healthmyne</a:t>
            </a:r>
            <a:r>
              <a:rPr lang="en-US" dirty="0" smtClean="0"/>
              <a:t>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84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ndolent vs. Cancer Nodules</a:t>
            </a:r>
            <a:endParaRPr lang="en-US" dirty="0"/>
          </a:p>
        </p:txBody>
      </p:sp>
      <p:pic>
        <p:nvPicPr>
          <p:cNvPr id="3" name="Picture 2" descr="I:\YB_Moff_F\ResYb-F\Radio-All\NLST-All\Paper\pap-Doc\Fig-All\fig-block-analy-flow\Figure2_Apl2017_600dpi_JPG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8"/>
          <a:stretch/>
        </p:blipFill>
        <p:spPr bwMode="auto">
          <a:xfrm>
            <a:off x="1314451" y="1604963"/>
            <a:ext cx="5092316" cy="364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993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IPN classifier models</a:t>
            </a:r>
            <a:endParaRPr lang="en-US" dirty="0"/>
          </a:p>
        </p:txBody>
      </p:sp>
      <p:pic>
        <p:nvPicPr>
          <p:cNvPr id="3" name="Picture 2" descr="I:\YB_Moff_F\ResYb-F\Radio-All\NLST-All\Paper\pap-Doc\Fig-All\Fig3n6-CvN_NetB\G2R1\fig_ROCAll_figROC_LocIDx99_ImgF_gdim4_4ImgF-Surv_CC1NC1-FiltRsq-G2-R1-Prim-atT1-CVsN_mat-300dpi-JP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27" y="1940703"/>
            <a:ext cx="4604508" cy="28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:\YB_Moff_F\ResYb-F\Radio-All\NLST-All\Paper\pap-Doc\Fig-All\Fig3n6-CvN_NetB\All-1\fig_ROCAll_LocIDx2_ImgF4dim_mat-300dpi-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8" y="1876827"/>
            <a:ext cx="4539218" cy="3041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3743962" y="2917063"/>
            <a:ext cx="889829" cy="93745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8174" y="1778479"/>
            <a:ext cx="2782737" cy="38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dirty="0">
                <a:solidFill>
                  <a:srgbClr val="000000"/>
                </a:solidFill>
                <a:sym typeface="Helvetica Light"/>
              </a:rPr>
              <a:t>Full Model all sizes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4011" y="1812304"/>
            <a:ext cx="3548254" cy="38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dirty="0">
                <a:solidFill>
                  <a:srgbClr val="000000"/>
                </a:solidFill>
                <a:sym typeface="Helvetica Light"/>
              </a:rPr>
              <a:t>Parsimonious Model 4-12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968" y="4904949"/>
            <a:ext cx="3548254" cy="38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smtClean="0">
                <a:solidFill>
                  <a:srgbClr val="000000"/>
                </a:solidFill>
                <a:sym typeface="Helvetica Light"/>
              </a:rPr>
              <a:t>AUROC 0.81</a:t>
            </a:r>
            <a:endParaRPr lang="en-US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220" y="4928167"/>
            <a:ext cx="3548254" cy="38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dirty="0" smtClean="0">
                <a:solidFill>
                  <a:srgbClr val="000000"/>
                </a:solidFill>
                <a:sym typeface="Helvetica Light"/>
              </a:rPr>
              <a:t>AUROC 0.82</a:t>
            </a:r>
            <a:endParaRPr lang="en-US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8969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Clinical Benefit Calculations</a:t>
            </a:r>
            <a:endParaRPr lang="en-US" dirty="0"/>
          </a:p>
        </p:txBody>
      </p:sp>
      <p:pic>
        <p:nvPicPr>
          <p:cNvPr id="3" name="Picture 2" descr="I:\YB_Moff_F\ResYb-F\Radio-All\NLST-All\Paper\pap-Doc\Fig-All\Fig3n6-CvN_NetB\Rng-R1\fig_NetB_Pos_All_figROC_LocIDx10_ImgF_gdim4_CC1NC1-R1_mat_300dpi_JP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9" y="1149648"/>
            <a:ext cx="3842443" cy="277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:\YB_Moff_F\ResYb-F\Radio-All\NLST-All\Paper\pap-Doc\Fig-All\Fig3n6-CvN_NetB\Rng-R1\fig_NetB_Neg_All_figROC_LocIDx10_ImgF_gdim4_4ImgF-R1_mat_300DPI_JP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59" y="1149648"/>
            <a:ext cx="3842443" cy="277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:\YB_Moff_F\ResYb-F\Radio-All\NLST-All\Paper\pap-Doc\Fig-All\Fig3n6-CvN_NetB\Rng-R1\fig_Overall_Pos_All_figROC_LocIDx10_ImgF_gdim4_4ImgF-R1-mat_300dpi-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9" y="3921039"/>
            <a:ext cx="3842443" cy="283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46455" y="957689"/>
            <a:ext cx="2782737" cy="38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dirty="0" smtClean="0">
                <a:solidFill>
                  <a:srgbClr val="000000"/>
                </a:solidFill>
                <a:sym typeface="Helvetica Light"/>
              </a:rPr>
              <a:t>Decision to t</a:t>
            </a:r>
            <a:r>
              <a:rPr lang="en-US" dirty="0">
                <a:solidFill>
                  <a:srgbClr val="000000"/>
                </a:solidFill>
                <a:sym typeface="Helvetica Light"/>
              </a:rPr>
              <a:t>reat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7350" y="957689"/>
            <a:ext cx="2782737" cy="38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dirty="0">
                <a:solidFill>
                  <a:srgbClr val="000000"/>
                </a:solidFill>
                <a:sym typeface="Helvetica Light"/>
              </a:rPr>
              <a:t>Decision to not treat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077" y="3779790"/>
            <a:ext cx="3548254" cy="38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dirty="0">
                <a:solidFill>
                  <a:srgbClr val="000000"/>
                </a:solidFill>
                <a:sym typeface="Helvetica Light"/>
              </a:rPr>
              <a:t>Net Clinical Benefit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8324" y="4954943"/>
            <a:ext cx="423882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defTabSz="584170" hangingPunct="0"/>
            <a:r>
              <a:rPr lang="en-US" sz="1200" dirty="0" err="1"/>
              <a:t>Rousson</a:t>
            </a:r>
            <a:r>
              <a:rPr lang="en-US" sz="1200" dirty="0"/>
              <a:t> V, </a:t>
            </a:r>
            <a:r>
              <a:rPr lang="en-US" sz="1200" dirty="0" err="1"/>
              <a:t>Zumbrunn</a:t>
            </a:r>
            <a:r>
              <a:rPr lang="en-US" sz="1200" dirty="0"/>
              <a:t> T. Decision curve analysis revisited: overall net benefit, relationships to ROC curve analysis, and application to case-control studies. BMC medical informatics and decision making. 2011;11:45 </a:t>
            </a:r>
            <a:endParaRPr lang="en-US" sz="120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8969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594" y="-1"/>
            <a:ext cx="7990409" cy="1004040"/>
          </a:xfrm>
        </p:spPr>
        <p:txBody>
          <a:bodyPr/>
          <a:lstStyle/>
          <a:p>
            <a:r>
              <a:rPr lang="en-US" sz="3500" dirty="0"/>
              <a:t>Semantic (Radiologist scoring) Features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1290"/>
          <a:stretch/>
        </p:blipFill>
        <p:spPr bwMode="auto">
          <a:xfrm>
            <a:off x="375324" y="1526519"/>
            <a:ext cx="3705880" cy="4612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65" name="Group 264"/>
          <p:cNvGrpSpPr/>
          <p:nvPr/>
        </p:nvGrpSpPr>
        <p:grpSpPr>
          <a:xfrm>
            <a:off x="987846" y="1096520"/>
            <a:ext cx="4586511" cy="3379887"/>
            <a:chOff x="1371600" y="1143000"/>
            <a:chExt cx="6523038" cy="4806950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71600" y="1143000"/>
              <a:ext cx="6523038" cy="480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428750" y="1143001"/>
              <a:ext cx="6465888" cy="4572000"/>
            </a:xfrm>
            <a:prstGeom prst="rect">
              <a:avLst/>
            </a:prstGeom>
            <a:solidFill>
              <a:srgbClr val="EAF2F3"/>
            </a:solidFill>
            <a:ln w="7938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049463" y="1485900"/>
              <a:ext cx="5503863" cy="3608388"/>
            </a:xfrm>
            <a:prstGeom prst="rect">
              <a:avLst/>
            </a:prstGeom>
            <a:solidFill>
              <a:schemeClr val="bg1"/>
            </a:solidFill>
            <a:ln w="65088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049463" y="4991100"/>
              <a:ext cx="5503863" cy="0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2049463" y="1584325"/>
              <a:ext cx="5503863" cy="0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2149475" y="1485900"/>
              <a:ext cx="0" cy="3608388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V="1">
              <a:off x="7454900" y="1485900"/>
              <a:ext cx="0" cy="3608388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flipV="1">
              <a:off x="2049463" y="1485900"/>
              <a:ext cx="0" cy="360838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flipH="1">
              <a:off x="1985963" y="4991100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 rot="16200000">
              <a:off x="1736073" y="4859898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 flipH="1">
              <a:off x="1985963" y="4141788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rot="16200000">
              <a:off x="1740012" y="4010585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0.25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H="1">
              <a:off x="1985963" y="3287713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 rot="16200000">
              <a:off x="1736073" y="3156510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0.50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 flipH="1">
              <a:off x="1985963" y="2438400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 rot="16200000">
              <a:off x="1741600" y="2305610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0.75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 flipH="1">
              <a:off x="1985963" y="1584325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 rot="16200000">
              <a:off x="1737660" y="1453123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1.00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5" name="Rectangle 31"/>
            <p:cNvSpPr>
              <a:spLocks noChangeArrowheads="1"/>
            </p:cNvSpPr>
            <p:nvPr/>
          </p:nvSpPr>
          <p:spPr bwMode="auto">
            <a:xfrm rot="16200000">
              <a:off x="1335461" y="3142441"/>
              <a:ext cx="74379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000000"/>
                  </a:solidFill>
                  <a:latin typeface="+mn-lt"/>
                </a:rPr>
                <a:t>Sensitivity</a:t>
              </a:r>
              <a:endParaRPr lang="en-US" altLang="en-US" sz="1300" dirty="0">
                <a:latin typeface="+mn-lt"/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>
              <a:off x="2049463" y="5094288"/>
              <a:ext cx="550386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2149475" y="5094288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1997075" y="5189538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>
              <a:off x="3475038" y="5094288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3322639" y="5189538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0.25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>
              <a:off x="4802188" y="5094288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Rectangle 38"/>
            <p:cNvSpPr>
              <a:spLocks noChangeArrowheads="1"/>
            </p:cNvSpPr>
            <p:nvPr/>
          </p:nvSpPr>
          <p:spPr bwMode="auto">
            <a:xfrm>
              <a:off x="4649788" y="5189538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0.50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>
              <a:off x="6127750" y="5094288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Rectangle 40"/>
            <p:cNvSpPr>
              <a:spLocks noChangeArrowheads="1"/>
            </p:cNvSpPr>
            <p:nvPr/>
          </p:nvSpPr>
          <p:spPr bwMode="auto">
            <a:xfrm>
              <a:off x="5975350" y="5189538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0.75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>
              <a:off x="7454900" y="5094288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Rectangle 42"/>
            <p:cNvSpPr>
              <a:spLocks noChangeArrowheads="1"/>
            </p:cNvSpPr>
            <p:nvPr/>
          </p:nvSpPr>
          <p:spPr bwMode="auto">
            <a:xfrm>
              <a:off x="7302500" y="5189538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1.00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37" name="Rectangle 43"/>
            <p:cNvSpPr>
              <a:spLocks noChangeArrowheads="1"/>
            </p:cNvSpPr>
            <p:nvPr/>
          </p:nvSpPr>
          <p:spPr bwMode="auto">
            <a:xfrm>
              <a:off x="4321175" y="5343524"/>
              <a:ext cx="101309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000000"/>
                  </a:solidFill>
                  <a:latin typeface="+mn-lt"/>
                </a:rPr>
                <a:t>1 - Specificity</a:t>
              </a:r>
              <a:endParaRPr lang="en-US" altLang="en-US" sz="1300" dirty="0">
                <a:latin typeface="+mn-lt"/>
              </a:endParaRPr>
            </a:p>
          </p:txBody>
        </p:sp>
        <p:sp>
          <p:nvSpPr>
            <p:cNvPr id="38" name="Rectangle 269"/>
            <p:cNvSpPr>
              <a:spLocks noChangeArrowheads="1"/>
            </p:cNvSpPr>
            <p:nvPr/>
          </p:nvSpPr>
          <p:spPr bwMode="auto">
            <a:xfrm>
              <a:off x="5436864" y="3352800"/>
              <a:ext cx="2034543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Demographics Only</a:t>
              </a:r>
            </a:p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Area under ROC curve = 0.613</a:t>
              </a:r>
              <a:endParaRPr lang="en-US" altLang="en-US" sz="2000" dirty="0">
                <a:latin typeface="+mn-lt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flipH="1">
              <a:off x="4905693" y="3476986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Oval 19"/>
            <p:cNvSpPr>
              <a:spLocks noChangeArrowheads="1"/>
            </p:cNvSpPr>
            <p:nvPr/>
          </p:nvSpPr>
          <p:spPr bwMode="auto">
            <a:xfrm>
              <a:off x="2138363" y="495211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" name="Oval 20"/>
            <p:cNvSpPr>
              <a:spLocks noChangeArrowheads="1"/>
            </p:cNvSpPr>
            <p:nvPr/>
          </p:nvSpPr>
          <p:spPr bwMode="auto">
            <a:xfrm>
              <a:off x="2138363" y="490607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" name="Oval 21"/>
            <p:cNvSpPr>
              <a:spLocks noChangeArrowheads="1"/>
            </p:cNvSpPr>
            <p:nvPr/>
          </p:nvSpPr>
          <p:spPr bwMode="auto">
            <a:xfrm>
              <a:off x="2138363" y="486162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" name="Oval 22"/>
            <p:cNvSpPr>
              <a:spLocks noChangeArrowheads="1"/>
            </p:cNvSpPr>
            <p:nvPr/>
          </p:nvSpPr>
          <p:spPr bwMode="auto">
            <a:xfrm>
              <a:off x="2138363" y="48155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" name="Oval 23"/>
            <p:cNvSpPr>
              <a:spLocks noChangeArrowheads="1"/>
            </p:cNvSpPr>
            <p:nvPr/>
          </p:nvSpPr>
          <p:spPr bwMode="auto">
            <a:xfrm>
              <a:off x="2138363" y="476478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" name="Oval 24"/>
            <p:cNvSpPr>
              <a:spLocks noChangeArrowheads="1"/>
            </p:cNvSpPr>
            <p:nvPr/>
          </p:nvSpPr>
          <p:spPr bwMode="auto">
            <a:xfrm>
              <a:off x="2138363" y="472033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" name="Oval 25"/>
            <p:cNvSpPr>
              <a:spLocks noChangeArrowheads="1"/>
            </p:cNvSpPr>
            <p:nvPr/>
          </p:nvSpPr>
          <p:spPr bwMode="auto">
            <a:xfrm>
              <a:off x="2138363" y="467429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" name="Oval 26"/>
            <p:cNvSpPr>
              <a:spLocks noChangeArrowheads="1"/>
            </p:cNvSpPr>
            <p:nvPr/>
          </p:nvSpPr>
          <p:spPr bwMode="auto">
            <a:xfrm>
              <a:off x="2171700" y="467429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" name="Oval 27"/>
            <p:cNvSpPr>
              <a:spLocks noChangeArrowheads="1"/>
            </p:cNvSpPr>
            <p:nvPr/>
          </p:nvSpPr>
          <p:spPr bwMode="auto">
            <a:xfrm>
              <a:off x="2206625" y="467429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" name="Oval 28"/>
            <p:cNvSpPr>
              <a:spLocks noChangeArrowheads="1"/>
            </p:cNvSpPr>
            <p:nvPr/>
          </p:nvSpPr>
          <p:spPr bwMode="auto">
            <a:xfrm>
              <a:off x="2239963" y="467429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" name="Oval 29"/>
            <p:cNvSpPr>
              <a:spLocks noChangeArrowheads="1"/>
            </p:cNvSpPr>
            <p:nvPr/>
          </p:nvSpPr>
          <p:spPr bwMode="auto">
            <a:xfrm>
              <a:off x="2239963" y="462826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" name="Oval 30"/>
            <p:cNvSpPr>
              <a:spLocks noChangeArrowheads="1"/>
            </p:cNvSpPr>
            <p:nvPr/>
          </p:nvSpPr>
          <p:spPr bwMode="auto">
            <a:xfrm>
              <a:off x="2239963" y="457904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" name="Oval 31"/>
            <p:cNvSpPr>
              <a:spLocks noChangeArrowheads="1"/>
            </p:cNvSpPr>
            <p:nvPr/>
          </p:nvSpPr>
          <p:spPr bwMode="auto">
            <a:xfrm>
              <a:off x="2239963" y="453301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239963" y="448697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239963" y="4440937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5" name="Oval 34"/>
            <p:cNvSpPr>
              <a:spLocks noChangeArrowheads="1"/>
            </p:cNvSpPr>
            <p:nvPr/>
          </p:nvSpPr>
          <p:spPr bwMode="auto">
            <a:xfrm>
              <a:off x="2239963" y="439172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6" name="Oval 35"/>
            <p:cNvSpPr>
              <a:spLocks noChangeArrowheads="1"/>
            </p:cNvSpPr>
            <p:nvPr/>
          </p:nvSpPr>
          <p:spPr bwMode="auto">
            <a:xfrm>
              <a:off x="2239963" y="434568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" name="Oval 36"/>
            <p:cNvSpPr>
              <a:spLocks noChangeArrowheads="1"/>
            </p:cNvSpPr>
            <p:nvPr/>
          </p:nvSpPr>
          <p:spPr bwMode="auto">
            <a:xfrm>
              <a:off x="2239963" y="430123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" name="Oval 37"/>
            <p:cNvSpPr>
              <a:spLocks noChangeArrowheads="1"/>
            </p:cNvSpPr>
            <p:nvPr/>
          </p:nvSpPr>
          <p:spPr bwMode="auto">
            <a:xfrm>
              <a:off x="2274888" y="430123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" name="Oval 38"/>
            <p:cNvSpPr>
              <a:spLocks noChangeArrowheads="1"/>
            </p:cNvSpPr>
            <p:nvPr/>
          </p:nvSpPr>
          <p:spPr bwMode="auto">
            <a:xfrm>
              <a:off x="2305050" y="43012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" name="Oval 39"/>
            <p:cNvSpPr>
              <a:spLocks noChangeArrowheads="1"/>
            </p:cNvSpPr>
            <p:nvPr/>
          </p:nvSpPr>
          <p:spPr bwMode="auto">
            <a:xfrm>
              <a:off x="2339975" y="43012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" name="Oval 40"/>
            <p:cNvSpPr>
              <a:spLocks noChangeArrowheads="1"/>
            </p:cNvSpPr>
            <p:nvPr/>
          </p:nvSpPr>
          <p:spPr bwMode="auto">
            <a:xfrm>
              <a:off x="2373313" y="43012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" name="Oval 41"/>
            <p:cNvSpPr>
              <a:spLocks noChangeArrowheads="1"/>
            </p:cNvSpPr>
            <p:nvPr/>
          </p:nvSpPr>
          <p:spPr bwMode="auto">
            <a:xfrm>
              <a:off x="2373313" y="425519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" name="Oval 42"/>
            <p:cNvSpPr>
              <a:spLocks noChangeArrowheads="1"/>
            </p:cNvSpPr>
            <p:nvPr/>
          </p:nvSpPr>
          <p:spPr bwMode="auto">
            <a:xfrm>
              <a:off x="2408238" y="425519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" name="Oval 43"/>
            <p:cNvSpPr>
              <a:spLocks noChangeArrowheads="1"/>
            </p:cNvSpPr>
            <p:nvPr/>
          </p:nvSpPr>
          <p:spPr bwMode="auto">
            <a:xfrm>
              <a:off x="2443163" y="425519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" name="Oval 44"/>
            <p:cNvSpPr>
              <a:spLocks noChangeArrowheads="1"/>
            </p:cNvSpPr>
            <p:nvPr/>
          </p:nvSpPr>
          <p:spPr bwMode="auto">
            <a:xfrm>
              <a:off x="2443163" y="420598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" name="Oval 45"/>
            <p:cNvSpPr>
              <a:spLocks noChangeArrowheads="1"/>
            </p:cNvSpPr>
            <p:nvPr/>
          </p:nvSpPr>
          <p:spPr bwMode="auto">
            <a:xfrm>
              <a:off x="2476500" y="420598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" name="Oval 46"/>
            <p:cNvSpPr>
              <a:spLocks noChangeArrowheads="1"/>
            </p:cNvSpPr>
            <p:nvPr/>
          </p:nvSpPr>
          <p:spPr bwMode="auto">
            <a:xfrm>
              <a:off x="2511425" y="42059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" name="Oval 47"/>
            <p:cNvSpPr>
              <a:spLocks noChangeArrowheads="1"/>
            </p:cNvSpPr>
            <p:nvPr/>
          </p:nvSpPr>
          <p:spPr bwMode="auto">
            <a:xfrm>
              <a:off x="2541588" y="42059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" name="Oval 48"/>
            <p:cNvSpPr>
              <a:spLocks noChangeArrowheads="1"/>
            </p:cNvSpPr>
            <p:nvPr/>
          </p:nvSpPr>
          <p:spPr bwMode="auto">
            <a:xfrm>
              <a:off x="2576513" y="42059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" name="Oval 49"/>
            <p:cNvSpPr>
              <a:spLocks noChangeArrowheads="1"/>
            </p:cNvSpPr>
            <p:nvPr/>
          </p:nvSpPr>
          <p:spPr bwMode="auto">
            <a:xfrm>
              <a:off x="2609850" y="420598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" name="Oval 50"/>
            <p:cNvSpPr>
              <a:spLocks noChangeArrowheads="1"/>
            </p:cNvSpPr>
            <p:nvPr/>
          </p:nvSpPr>
          <p:spPr bwMode="auto">
            <a:xfrm>
              <a:off x="2644775" y="420598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" name="Oval 51"/>
            <p:cNvSpPr>
              <a:spLocks noChangeArrowheads="1"/>
            </p:cNvSpPr>
            <p:nvPr/>
          </p:nvSpPr>
          <p:spPr bwMode="auto">
            <a:xfrm>
              <a:off x="2679700" y="420598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" name="Oval 52"/>
            <p:cNvSpPr>
              <a:spLocks noChangeArrowheads="1"/>
            </p:cNvSpPr>
            <p:nvPr/>
          </p:nvSpPr>
          <p:spPr bwMode="auto">
            <a:xfrm>
              <a:off x="2713038" y="42059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" name="Oval 53"/>
            <p:cNvSpPr>
              <a:spLocks noChangeArrowheads="1"/>
            </p:cNvSpPr>
            <p:nvPr/>
          </p:nvSpPr>
          <p:spPr bwMode="auto">
            <a:xfrm>
              <a:off x="2747963" y="42059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" name="Oval 54"/>
            <p:cNvSpPr>
              <a:spLocks noChangeArrowheads="1"/>
            </p:cNvSpPr>
            <p:nvPr/>
          </p:nvSpPr>
          <p:spPr bwMode="auto">
            <a:xfrm>
              <a:off x="2778125" y="42059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" name="Oval 55"/>
            <p:cNvSpPr>
              <a:spLocks noChangeArrowheads="1"/>
            </p:cNvSpPr>
            <p:nvPr/>
          </p:nvSpPr>
          <p:spPr bwMode="auto">
            <a:xfrm>
              <a:off x="2778125" y="415994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" name="Oval 56"/>
            <p:cNvSpPr>
              <a:spLocks noChangeArrowheads="1"/>
            </p:cNvSpPr>
            <p:nvPr/>
          </p:nvSpPr>
          <p:spPr bwMode="auto">
            <a:xfrm>
              <a:off x="2778125" y="411391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" name="Oval 57"/>
            <p:cNvSpPr>
              <a:spLocks noChangeArrowheads="1"/>
            </p:cNvSpPr>
            <p:nvPr/>
          </p:nvSpPr>
          <p:spPr bwMode="auto">
            <a:xfrm>
              <a:off x="2813050" y="411391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9" name="Oval 58"/>
            <p:cNvSpPr>
              <a:spLocks noChangeArrowheads="1"/>
            </p:cNvSpPr>
            <p:nvPr/>
          </p:nvSpPr>
          <p:spPr bwMode="auto">
            <a:xfrm>
              <a:off x="2813050" y="406787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0" name="Oval 59"/>
            <p:cNvSpPr>
              <a:spLocks noChangeArrowheads="1"/>
            </p:cNvSpPr>
            <p:nvPr/>
          </p:nvSpPr>
          <p:spPr bwMode="auto">
            <a:xfrm>
              <a:off x="2846388" y="406787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1" name="Oval 60"/>
            <p:cNvSpPr>
              <a:spLocks noChangeArrowheads="1"/>
            </p:cNvSpPr>
            <p:nvPr/>
          </p:nvSpPr>
          <p:spPr bwMode="auto">
            <a:xfrm>
              <a:off x="2881313" y="406787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2" name="Oval 61"/>
            <p:cNvSpPr>
              <a:spLocks noChangeArrowheads="1"/>
            </p:cNvSpPr>
            <p:nvPr/>
          </p:nvSpPr>
          <p:spPr bwMode="auto">
            <a:xfrm>
              <a:off x="2914650" y="406787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3" name="Oval 62"/>
            <p:cNvSpPr>
              <a:spLocks noChangeArrowheads="1"/>
            </p:cNvSpPr>
            <p:nvPr/>
          </p:nvSpPr>
          <p:spPr bwMode="auto">
            <a:xfrm>
              <a:off x="2914650" y="401866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4" name="Oval 63"/>
            <p:cNvSpPr>
              <a:spLocks noChangeArrowheads="1"/>
            </p:cNvSpPr>
            <p:nvPr/>
          </p:nvSpPr>
          <p:spPr bwMode="auto">
            <a:xfrm>
              <a:off x="2949575" y="401866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5" name="Oval 64"/>
            <p:cNvSpPr>
              <a:spLocks noChangeArrowheads="1"/>
            </p:cNvSpPr>
            <p:nvPr/>
          </p:nvSpPr>
          <p:spPr bwMode="auto">
            <a:xfrm>
              <a:off x="2949575" y="397262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6" name="Oval 65"/>
            <p:cNvSpPr>
              <a:spLocks noChangeArrowheads="1"/>
            </p:cNvSpPr>
            <p:nvPr/>
          </p:nvSpPr>
          <p:spPr bwMode="auto">
            <a:xfrm>
              <a:off x="2949575" y="392658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7" name="Oval 66"/>
            <p:cNvSpPr>
              <a:spLocks noChangeArrowheads="1"/>
            </p:cNvSpPr>
            <p:nvPr/>
          </p:nvSpPr>
          <p:spPr bwMode="auto">
            <a:xfrm>
              <a:off x="2984500" y="392658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8" name="Oval 67"/>
            <p:cNvSpPr>
              <a:spLocks noChangeArrowheads="1"/>
            </p:cNvSpPr>
            <p:nvPr/>
          </p:nvSpPr>
          <p:spPr bwMode="auto">
            <a:xfrm>
              <a:off x="2984500" y="388213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9" name="Oval 68"/>
            <p:cNvSpPr>
              <a:spLocks noChangeArrowheads="1"/>
            </p:cNvSpPr>
            <p:nvPr/>
          </p:nvSpPr>
          <p:spPr bwMode="auto">
            <a:xfrm>
              <a:off x="3017838" y="388213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0" name="Oval 69"/>
            <p:cNvSpPr>
              <a:spLocks noChangeArrowheads="1"/>
            </p:cNvSpPr>
            <p:nvPr/>
          </p:nvSpPr>
          <p:spPr bwMode="auto">
            <a:xfrm>
              <a:off x="3017838" y="383133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1" name="Oval 70"/>
            <p:cNvSpPr>
              <a:spLocks noChangeArrowheads="1"/>
            </p:cNvSpPr>
            <p:nvPr/>
          </p:nvSpPr>
          <p:spPr bwMode="auto">
            <a:xfrm>
              <a:off x="3048000" y="383133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2" name="Oval 71"/>
            <p:cNvSpPr>
              <a:spLocks noChangeArrowheads="1"/>
            </p:cNvSpPr>
            <p:nvPr/>
          </p:nvSpPr>
          <p:spPr bwMode="auto">
            <a:xfrm>
              <a:off x="3082925" y="38313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3" name="Oval 72"/>
            <p:cNvSpPr>
              <a:spLocks noChangeArrowheads="1"/>
            </p:cNvSpPr>
            <p:nvPr/>
          </p:nvSpPr>
          <p:spPr bwMode="auto">
            <a:xfrm>
              <a:off x="3117850" y="38313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4" name="Oval 73"/>
            <p:cNvSpPr>
              <a:spLocks noChangeArrowheads="1"/>
            </p:cNvSpPr>
            <p:nvPr/>
          </p:nvSpPr>
          <p:spPr bwMode="auto">
            <a:xfrm>
              <a:off x="3151188" y="38313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5" name="Oval 74"/>
            <p:cNvSpPr>
              <a:spLocks noChangeArrowheads="1"/>
            </p:cNvSpPr>
            <p:nvPr/>
          </p:nvSpPr>
          <p:spPr bwMode="auto">
            <a:xfrm>
              <a:off x="3186113" y="383133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6" name="Oval 75"/>
            <p:cNvSpPr>
              <a:spLocks noChangeArrowheads="1"/>
            </p:cNvSpPr>
            <p:nvPr/>
          </p:nvSpPr>
          <p:spPr bwMode="auto">
            <a:xfrm>
              <a:off x="3186113" y="378688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7" name="Oval 76"/>
            <p:cNvSpPr>
              <a:spLocks noChangeArrowheads="1"/>
            </p:cNvSpPr>
            <p:nvPr/>
          </p:nvSpPr>
          <p:spPr bwMode="auto">
            <a:xfrm>
              <a:off x="3186113" y="374084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8" name="Oval 77"/>
            <p:cNvSpPr>
              <a:spLocks noChangeArrowheads="1"/>
            </p:cNvSpPr>
            <p:nvPr/>
          </p:nvSpPr>
          <p:spPr bwMode="auto">
            <a:xfrm>
              <a:off x="3219450" y="374084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9" name="Oval 78"/>
            <p:cNvSpPr>
              <a:spLocks noChangeArrowheads="1"/>
            </p:cNvSpPr>
            <p:nvPr/>
          </p:nvSpPr>
          <p:spPr bwMode="auto">
            <a:xfrm>
              <a:off x="3254375" y="374084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0" name="Oval 79"/>
            <p:cNvSpPr>
              <a:spLocks noChangeArrowheads="1"/>
            </p:cNvSpPr>
            <p:nvPr/>
          </p:nvSpPr>
          <p:spPr bwMode="auto">
            <a:xfrm>
              <a:off x="3284538" y="37408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1" name="Oval 80"/>
            <p:cNvSpPr>
              <a:spLocks noChangeArrowheads="1"/>
            </p:cNvSpPr>
            <p:nvPr/>
          </p:nvSpPr>
          <p:spPr bwMode="auto">
            <a:xfrm>
              <a:off x="3319463" y="37408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" name="Oval 81"/>
            <p:cNvSpPr>
              <a:spLocks noChangeArrowheads="1"/>
            </p:cNvSpPr>
            <p:nvPr/>
          </p:nvSpPr>
          <p:spPr bwMode="auto">
            <a:xfrm>
              <a:off x="3319463" y="369481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3" name="Oval 82"/>
            <p:cNvSpPr>
              <a:spLocks noChangeArrowheads="1"/>
            </p:cNvSpPr>
            <p:nvPr/>
          </p:nvSpPr>
          <p:spPr bwMode="auto">
            <a:xfrm>
              <a:off x="3354388" y="369481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4" name="Oval 83"/>
            <p:cNvSpPr>
              <a:spLocks noChangeArrowheads="1"/>
            </p:cNvSpPr>
            <p:nvPr/>
          </p:nvSpPr>
          <p:spPr bwMode="auto">
            <a:xfrm>
              <a:off x="3387725" y="369481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5" name="Oval 84"/>
            <p:cNvSpPr>
              <a:spLocks noChangeArrowheads="1"/>
            </p:cNvSpPr>
            <p:nvPr/>
          </p:nvSpPr>
          <p:spPr bwMode="auto">
            <a:xfrm>
              <a:off x="3387725" y="364559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6" name="Oval 85"/>
            <p:cNvSpPr>
              <a:spLocks noChangeArrowheads="1"/>
            </p:cNvSpPr>
            <p:nvPr/>
          </p:nvSpPr>
          <p:spPr bwMode="auto">
            <a:xfrm>
              <a:off x="3422650" y="364559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7" name="Oval 86"/>
            <p:cNvSpPr>
              <a:spLocks noChangeArrowheads="1"/>
            </p:cNvSpPr>
            <p:nvPr/>
          </p:nvSpPr>
          <p:spPr bwMode="auto">
            <a:xfrm>
              <a:off x="3455988" y="364559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8" name="Oval 87"/>
            <p:cNvSpPr>
              <a:spLocks noChangeArrowheads="1"/>
            </p:cNvSpPr>
            <p:nvPr/>
          </p:nvSpPr>
          <p:spPr bwMode="auto">
            <a:xfrm>
              <a:off x="3490913" y="364559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9" name="Oval 88"/>
            <p:cNvSpPr>
              <a:spLocks noChangeArrowheads="1"/>
            </p:cNvSpPr>
            <p:nvPr/>
          </p:nvSpPr>
          <p:spPr bwMode="auto">
            <a:xfrm>
              <a:off x="3521075" y="364559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0" name="Oval 89"/>
            <p:cNvSpPr>
              <a:spLocks noChangeArrowheads="1"/>
            </p:cNvSpPr>
            <p:nvPr/>
          </p:nvSpPr>
          <p:spPr bwMode="auto">
            <a:xfrm>
              <a:off x="3556000" y="364559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1" name="Oval 90"/>
            <p:cNvSpPr>
              <a:spLocks noChangeArrowheads="1"/>
            </p:cNvSpPr>
            <p:nvPr/>
          </p:nvSpPr>
          <p:spPr bwMode="auto">
            <a:xfrm>
              <a:off x="3589338" y="364559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Oval 91"/>
            <p:cNvSpPr>
              <a:spLocks noChangeArrowheads="1"/>
            </p:cNvSpPr>
            <p:nvPr/>
          </p:nvSpPr>
          <p:spPr bwMode="auto">
            <a:xfrm>
              <a:off x="3624263" y="359956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3" name="Oval 92"/>
            <p:cNvSpPr>
              <a:spLocks noChangeArrowheads="1"/>
            </p:cNvSpPr>
            <p:nvPr/>
          </p:nvSpPr>
          <p:spPr bwMode="auto">
            <a:xfrm>
              <a:off x="3659188" y="359956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" name="Oval 93"/>
            <p:cNvSpPr>
              <a:spLocks noChangeArrowheads="1"/>
            </p:cNvSpPr>
            <p:nvPr/>
          </p:nvSpPr>
          <p:spPr bwMode="auto">
            <a:xfrm>
              <a:off x="3659188" y="355352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" name="Oval 94"/>
            <p:cNvSpPr>
              <a:spLocks noChangeArrowheads="1"/>
            </p:cNvSpPr>
            <p:nvPr/>
          </p:nvSpPr>
          <p:spPr bwMode="auto">
            <a:xfrm>
              <a:off x="3692525" y="355352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Oval 95"/>
            <p:cNvSpPr>
              <a:spLocks noChangeArrowheads="1"/>
            </p:cNvSpPr>
            <p:nvPr/>
          </p:nvSpPr>
          <p:spPr bwMode="auto">
            <a:xfrm>
              <a:off x="3727450" y="355352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Oval 96"/>
            <p:cNvSpPr>
              <a:spLocks noChangeArrowheads="1"/>
            </p:cNvSpPr>
            <p:nvPr/>
          </p:nvSpPr>
          <p:spPr bwMode="auto">
            <a:xfrm>
              <a:off x="3760788" y="355352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8" name="Oval 97"/>
            <p:cNvSpPr>
              <a:spLocks noChangeArrowheads="1"/>
            </p:cNvSpPr>
            <p:nvPr/>
          </p:nvSpPr>
          <p:spPr bwMode="auto">
            <a:xfrm>
              <a:off x="3792538" y="355352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9" name="Oval 98"/>
            <p:cNvSpPr>
              <a:spLocks noChangeArrowheads="1"/>
            </p:cNvSpPr>
            <p:nvPr/>
          </p:nvSpPr>
          <p:spPr bwMode="auto">
            <a:xfrm>
              <a:off x="3825875" y="355352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0" name="Oval 99"/>
            <p:cNvSpPr>
              <a:spLocks noChangeArrowheads="1"/>
            </p:cNvSpPr>
            <p:nvPr/>
          </p:nvSpPr>
          <p:spPr bwMode="auto">
            <a:xfrm>
              <a:off x="3825875" y="350748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1" name="Oval 100"/>
            <p:cNvSpPr>
              <a:spLocks noChangeArrowheads="1"/>
            </p:cNvSpPr>
            <p:nvPr/>
          </p:nvSpPr>
          <p:spPr bwMode="auto">
            <a:xfrm>
              <a:off x="3860800" y="350748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2" name="Oval 101"/>
            <p:cNvSpPr>
              <a:spLocks noChangeArrowheads="1"/>
            </p:cNvSpPr>
            <p:nvPr/>
          </p:nvSpPr>
          <p:spPr bwMode="auto">
            <a:xfrm>
              <a:off x="3894138" y="350748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3" name="Oval 102"/>
            <p:cNvSpPr>
              <a:spLocks noChangeArrowheads="1"/>
            </p:cNvSpPr>
            <p:nvPr/>
          </p:nvSpPr>
          <p:spPr bwMode="auto">
            <a:xfrm>
              <a:off x="3894138" y="345827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4" name="Oval 103"/>
            <p:cNvSpPr>
              <a:spLocks noChangeArrowheads="1"/>
            </p:cNvSpPr>
            <p:nvPr/>
          </p:nvSpPr>
          <p:spPr bwMode="auto">
            <a:xfrm>
              <a:off x="3894138" y="341223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5" name="Oval 104"/>
            <p:cNvSpPr>
              <a:spLocks noChangeArrowheads="1"/>
            </p:cNvSpPr>
            <p:nvPr/>
          </p:nvSpPr>
          <p:spPr bwMode="auto">
            <a:xfrm>
              <a:off x="3894138" y="33677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6" name="Oval 105"/>
            <p:cNvSpPr>
              <a:spLocks noChangeArrowheads="1"/>
            </p:cNvSpPr>
            <p:nvPr/>
          </p:nvSpPr>
          <p:spPr bwMode="auto">
            <a:xfrm>
              <a:off x="3929063" y="336778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7" name="Oval 106"/>
            <p:cNvSpPr>
              <a:spLocks noChangeArrowheads="1"/>
            </p:cNvSpPr>
            <p:nvPr/>
          </p:nvSpPr>
          <p:spPr bwMode="auto">
            <a:xfrm>
              <a:off x="3929063" y="332174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8" name="Oval 107"/>
            <p:cNvSpPr>
              <a:spLocks noChangeArrowheads="1"/>
            </p:cNvSpPr>
            <p:nvPr/>
          </p:nvSpPr>
          <p:spPr bwMode="auto">
            <a:xfrm>
              <a:off x="3963988" y="332174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9" name="Oval 108"/>
            <p:cNvSpPr>
              <a:spLocks noChangeArrowheads="1"/>
            </p:cNvSpPr>
            <p:nvPr/>
          </p:nvSpPr>
          <p:spPr bwMode="auto">
            <a:xfrm>
              <a:off x="3963988" y="327253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0" name="Oval 109"/>
            <p:cNvSpPr>
              <a:spLocks noChangeArrowheads="1"/>
            </p:cNvSpPr>
            <p:nvPr/>
          </p:nvSpPr>
          <p:spPr bwMode="auto">
            <a:xfrm>
              <a:off x="3997325" y="327253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1" name="Oval 110"/>
            <p:cNvSpPr>
              <a:spLocks noChangeArrowheads="1"/>
            </p:cNvSpPr>
            <p:nvPr/>
          </p:nvSpPr>
          <p:spPr bwMode="auto">
            <a:xfrm>
              <a:off x="4027488" y="327253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2" name="Oval 111"/>
            <p:cNvSpPr>
              <a:spLocks noChangeArrowheads="1"/>
            </p:cNvSpPr>
            <p:nvPr/>
          </p:nvSpPr>
          <p:spPr bwMode="auto">
            <a:xfrm>
              <a:off x="4062413" y="32725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3" name="Oval 112"/>
            <p:cNvSpPr>
              <a:spLocks noChangeArrowheads="1"/>
            </p:cNvSpPr>
            <p:nvPr/>
          </p:nvSpPr>
          <p:spPr bwMode="auto">
            <a:xfrm>
              <a:off x="4062413" y="322649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4" name="Oval 113"/>
            <p:cNvSpPr>
              <a:spLocks noChangeArrowheads="1"/>
            </p:cNvSpPr>
            <p:nvPr/>
          </p:nvSpPr>
          <p:spPr bwMode="auto">
            <a:xfrm>
              <a:off x="4062413" y="318046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5" name="Oval 114"/>
            <p:cNvSpPr>
              <a:spLocks noChangeArrowheads="1"/>
            </p:cNvSpPr>
            <p:nvPr/>
          </p:nvSpPr>
          <p:spPr bwMode="auto">
            <a:xfrm>
              <a:off x="4097338" y="318046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6" name="Oval 115"/>
            <p:cNvSpPr>
              <a:spLocks noChangeArrowheads="1"/>
            </p:cNvSpPr>
            <p:nvPr/>
          </p:nvSpPr>
          <p:spPr bwMode="auto">
            <a:xfrm>
              <a:off x="4097338" y="313442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7" name="Oval 116"/>
            <p:cNvSpPr>
              <a:spLocks noChangeArrowheads="1"/>
            </p:cNvSpPr>
            <p:nvPr/>
          </p:nvSpPr>
          <p:spPr bwMode="auto">
            <a:xfrm>
              <a:off x="4097338" y="308521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8" name="Oval 117"/>
            <p:cNvSpPr>
              <a:spLocks noChangeArrowheads="1"/>
            </p:cNvSpPr>
            <p:nvPr/>
          </p:nvSpPr>
          <p:spPr bwMode="auto">
            <a:xfrm>
              <a:off x="4097338" y="303917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9" name="Oval 118"/>
            <p:cNvSpPr>
              <a:spLocks noChangeArrowheads="1"/>
            </p:cNvSpPr>
            <p:nvPr/>
          </p:nvSpPr>
          <p:spPr bwMode="auto">
            <a:xfrm>
              <a:off x="4130675" y="303917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0" name="Oval 119"/>
            <p:cNvSpPr>
              <a:spLocks noChangeArrowheads="1"/>
            </p:cNvSpPr>
            <p:nvPr/>
          </p:nvSpPr>
          <p:spPr bwMode="auto">
            <a:xfrm>
              <a:off x="4165600" y="303917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1" name="Oval 120"/>
            <p:cNvSpPr>
              <a:spLocks noChangeArrowheads="1"/>
            </p:cNvSpPr>
            <p:nvPr/>
          </p:nvSpPr>
          <p:spPr bwMode="auto">
            <a:xfrm>
              <a:off x="4165600" y="299313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2" name="Oval 121"/>
            <p:cNvSpPr>
              <a:spLocks noChangeArrowheads="1"/>
            </p:cNvSpPr>
            <p:nvPr/>
          </p:nvSpPr>
          <p:spPr bwMode="auto">
            <a:xfrm>
              <a:off x="4200525" y="299313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3" name="Oval 122"/>
            <p:cNvSpPr>
              <a:spLocks noChangeArrowheads="1"/>
            </p:cNvSpPr>
            <p:nvPr/>
          </p:nvSpPr>
          <p:spPr bwMode="auto">
            <a:xfrm>
              <a:off x="4200525" y="294868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4" name="Oval 123"/>
            <p:cNvSpPr>
              <a:spLocks noChangeArrowheads="1"/>
            </p:cNvSpPr>
            <p:nvPr/>
          </p:nvSpPr>
          <p:spPr bwMode="auto">
            <a:xfrm>
              <a:off x="4233863" y="294868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5" name="Oval 124"/>
            <p:cNvSpPr>
              <a:spLocks noChangeArrowheads="1"/>
            </p:cNvSpPr>
            <p:nvPr/>
          </p:nvSpPr>
          <p:spPr bwMode="auto">
            <a:xfrm>
              <a:off x="4264025" y="294868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6" name="Oval 125"/>
            <p:cNvSpPr>
              <a:spLocks noChangeArrowheads="1"/>
            </p:cNvSpPr>
            <p:nvPr/>
          </p:nvSpPr>
          <p:spPr bwMode="auto">
            <a:xfrm>
              <a:off x="4298950" y="294868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7" name="Oval 126"/>
            <p:cNvSpPr>
              <a:spLocks noChangeArrowheads="1"/>
            </p:cNvSpPr>
            <p:nvPr/>
          </p:nvSpPr>
          <p:spPr bwMode="auto">
            <a:xfrm>
              <a:off x="4333875" y="294868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8" name="Oval 127"/>
            <p:cNvSpPr>
              <a:spLocks noChangeArrowheads="1"/>
            </p:cNvSpPr>
            <p:nvPr/>
          </p:nvSpPr>
          <p:spPr bwMode="auto">
            <a:xfrm>
              <a:off x="4367213" y="294868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9" name="Oval 128"/>
            <p:cNvSpPr>
              <a:spLocks noChangeArrowheads="1"/>
            </p:cNvSpPr>
            <p:nvPr/>
          </p:nvSpPr>
          <p:spPr bwMode="auto">
            <a:xfrm>
              <a:off x="4402138" y="294868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0" name="Oval 129"/>
            <p:cNvSpPr>
              <a:spLocks noChangeArrowheads="1"/>
            </p:cNvSpPr>
            <p:nvPr/>
          </p:nvSpPr>
          <p:spPr bwMode="auto">
            <a:xfrm>
              <a:off x="4435475" y="294868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1" name="Oval 130"/>
            <p:cNvSpPr>
              <a:spLocks noChangeArrowheads="1"/>
            </p:cNvSpPr>
            <p:nvPr/>
          </p:nvSpPr>
          <p:spPr bwMode="auto">
            <a:xfrm>
              <a:off x="4470400" y="294868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2" name="Oval 131"/>
            <p:cNvSpPr>
              <a:spLocks noChangeArrowheads="1"/>
            </p:cNvSpPr>
            <p:nvPr/>
          </p:nvSpPr>
          <p:spPr bwMode="auto">
            <a:xfrm>
              <a:off x="4470400" y="29026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3" name="Oval 132"/>
            <p:cNvSpPr>
              <a:spLocks noChangeArrowheads="1"/>
            </p:cNvSpPr>
            <p:nvPr/>
          </p:nvSpPr>
          <p:spPr bwMode="auto">
            <a:xfrm>
              <a:off x="4505325" y="29026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4" name="Oval 133"/>
            <p:cNvSpPr>
              <a:spLocks noChangeArrowheads="1"/>
            </p:cNvSpPr>
            <p:nvPr/>
          </p:nvSpPr>
          <p:spPr bwMode="auto">
            <a:xfrm>
              <a:off x="4535488" y="29026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5" name="Oval 134"/>
            <p:cNvSpPr>
              <a:spLocks noChangeArrowheads="1"/>
            </p:cNvSpPr>
            <p:nvPr/>
          </p:nvSpPr>
          <p:spPr bwMode="auto">
            <a:xfrm>
              <a:off x="4568825" y="290264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6" name="Oval 135"/>
            <p:cNvSpPr>
              <a:spLocks noChangeArrowheads="1"/>
            </p:cNvSpPr>
            <p:nvPr/>
          </p:nvSpPr>
          <p:spPr bwMode="auto">
            <a:xfrm>
              <a:off x="4603750" y="290264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7" name="Oval 136"/>
            <p:cNvSpPr>
              <a:spLocks noChangeArrowheads="1"/>
            </p:cNvSpPr>
            <p:nvPr/>
          </p:nvSpPr>
          <p:spPr bwMode="auto">
            <a:xfrm>
              <a:off x="4603750" y="285343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8" name="Oval 137"/>
            <p:cNvSpPr>
              <a:spLocks noChangeArrowheads="1"/>
            </p:cNvSpPr>
            <p:nvPr/>
          </p:nvSpPr>
          <p:spPr bwMode="auto">
            <a:xfrm>
              <a:off x="4638675" y="285343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9" name="Oval 138"/>
            <p:cNvSpPr>
              <a:spLocks noChangeArrowheads="1"/>
            </p:cNvSpPr>
            <p:nvPr/>
          </p:nvSpPr>
          <p:spPr bwMode="auto">
            <a:xfrm>
              <a:off x="4672013" y="28534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0" name="Oval 139"/>
            <p:cNvSpPr>
              <a:spLocks noChangeArrowheads="1"/>
            </p:cNvSpPr>
            <p:nvPr/>
          </p:nvSpPr>
          <p:spPr bwMode="auto">
            <a:xfrm>
              <a:off x="4706938" y="28534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1" name="Oval 140"/>
            <p:cNvSpPr>
              <a:spLocks noChangeArrowheads="1"/>
            </p:cNvSpPr>
            <p:nvPr/>
          </p:nvSpPr>
          <p:spPr bwMode="auto">
            <a:xfrm>
              <a:off x="4740275" y="28534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2" name="Oval 141"/>
            <p:cNvSpPr>
              <a:spLocks noChangeArrowheads="1"/>
            </p:cNvSpPr>
            <p:nvPr/>
          </p:nvSpPr>
          <p:spPr bwMode="auto">
            <a:xfrm>
              <a:off x="4772025" y="285343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3" name="Oval 142"/>
            <p:cNvSpPr>
              <a:spLocks noChangeArrowheads="1"/>
            </p:cNvSpPr>
            <p:nvPr/>
          </p:nvSpPr>
          <p:spPr bwMode="auto">
            <a:xfrm>
              <a:off x="4772025" y="280739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4" name="Oval 143"/>
            <p:cNvSpPr>
              <a:spLocks noChangeArrowheads="1"/>
            </p:cNvSpPr>
            <p:nvPr/>
          </p:nvSpPr>
          <p:spPr bwMode="auto">
            <a:xfrm>
              <a:off x="4772025" y="276136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5" name="Oval 144"/>
            <p:cNvSpPr>
              <a:spLocks noChangeArrowheads="1"/>
            </p:cNvSpPr>
            <p:nvPr/>
          </p:nvSpPr>
          <p:spPr bwMode="auto">
            <a:xfrm>
              <a:off x="4772025" y="271532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6" name="Oval 145"/>
            <p:cNvSpPr>
              <a:spLocks noChangeArrowheads="1"/>
            </p:cNvSpPr>
            <p:nvPr/>
          </p:nvSpPr>
          <p:spPr bwMode="auto">
            <a:xfrm>
              <a:off x="4772025" y="266611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7" name="Oval 146"/>
            <p:cNvSpPr>
              <a:spLocks noChangeArrowheads="1"/>
            </p:cNvSpPr>
            <p:nvPr/>
          </p:nvSpPr>
          <p:spPr bwMode="auto">
            <a:xfrm>
              <a:off x="4805363" y="266611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8" name="Oval 147"/>
            <p:cNvSpPr>
              <a:spLocks noChangeArrowheads="1"/>
            </p:cNvSpPr>
            <p:nvPr/>
          </p:nvSpPr>
          <p:spPr bwMode="auto">
            <a:xfrm>
              <a:off x="4840288" y="266611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9" name="Oval 148"/>
            <p:cNvSpPr>
              <a:spLocks noChangeArrowheads="1"/>
            </p:cNvSpPr>
            <p:nvPr/>
          </p:nvSpPr>
          <p:spPr bwMode="auto">
            <a:xfrm>
              <a:off x="4840288" y="262007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0" name="Oval 149"/>
            <p:cNvSpPr>
              <a:spLocks noChangeArrowheads="1"/>
            </p:cNvSpPr>
            <p:nvPr/>
          </p:nvSpPr>
          <p:spPr bwMode="auto">
            <a:xfrm>
              <a:off x="4840288" y="257403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1" name="Oval 150"/>
            <p:cNvSpPr>
              <a:spLocks noChangeArrowheads="1"/>
            </p:cNvSpPr>
            <p:nvPr/>
          </p:nvSpPr>
          <p:spPr bwMode="auto">
            <a:xfrm>
              <a:off x="4873625" y="2574037"/>
              <a:ext cx="20638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2" name="Oval 151"/>
            <p:cNvSpPr>
              <a:spLocks noChangeArrowheads="1"/>
            </p:cNvSpPr>
            <p:nvPr/>
          </p:nvSpPr>
          <p:spPr bwMode="auto">
            <a:xfrm>
              <a:off x="4908550" y="257403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3" name="Oval 152"/>
            <p:cNvSpPr>
              <a:spLocks noChangeArrowheads="1"/>
            </p:cNvSpPr>
            <p:nvPr/>
          </p:nvSpPr>
          <p:spPr bwMode="auto">
            <a:xfrm>
              <a:off x="4908550" y="252799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4" name="Oval 153"/>
            <p:cNvSpPr>
              <a:spLocks noChangeArrowheads="1"/>
            </p:cNvSpPr>
            <p:nvPr/>
          </p:nvSpPr>
          <p:spPr bwMode="auto">
            <a:xfrm>
              <a:off x="4943475" y="252799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5" name="Oval 154"/>
            <p:cNvSpPr>
              <a:spLocks noChangeArrowheads="1"/>
            </p:cNvSpPr>
            <p:nvPr/>
          </p:nvSpPr>
          <p:spPr bwMode="auto">
            <a:xfrm>
              <a:off x="4976813" y="2527999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6" name="Oval 155"/>
            <p:cNvSpPr>
              <a:spLocks noChangeArrowheads="1"/>
            </p:cNvSpPr>
            <p:nvPr/>
          </p:nvSpPr>
          <p:spPr bwMode="auto">
            <a:xfrm>
              <a:off x="5008563" y="247878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7" name="Oval 156"/>
            <p:cNvSpPr>
              <a:spLocks noChangeArrowheads="1"/>
            </p:cNvSpPr>
            <p:nvPr/>
          </p:nvSpPr>
          <p:spPr bwMode="auto">
            <a:xfrm>
              <a:off x="5041900" y="247878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8" name="Oval 157"/>
            <p:cNvSpPr>
              <a:spLocks noChangeArrowheads="1"/>
            </p:cNvSpPr>
            <p:nvPr/>
          </p:nvSpPr>
          <p:spPr bwMode="auto">
            <a:xfrm>
              <a:off x="5041900" y="24327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9" name="Oval 158"/>
            <p:cNvSpPr>
              <a:spLocks noChangeArrowheads="1"/>
            </p:cNvSpPr>
            <p:nvPr/>
          </p:nvSpPr>
          <p:spPr bwMode="auto">
            <a:xfrm>
              <a:off x="5076825" y="24327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0" name="Oval 159"/>
            <p:cNvSpPr>
              <a:spLocks noChangeArrowheads="1"/>
            </p:cNvSpPr>
            <p:nvPr/>
          </p:nvSpPr>
          <p:spPr bwMode="auto">
            <a:xfrm>
              <a:off x="5110163" y="24327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1" name="Oval 160"/>
            <p:cNvSpPr>
              <a:spLocks noChangeArrowheads="1"/>
            </p:cNvSpPr>
            <p:nvPr/>
          </p:nvSpPr>
          <p:spPr bwMode="auto">
            <a:xfrm>
              <a:off x="5145088" y="2432749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2" name="Oval 161"/>
            <p:cNvSpPr>
              <a:spLocks noChangeArrowheads="1"/>
            </p:cNvSpPr>
            <p:nvPr/>
          </p:nvSpPr>
          <p:spPr bwMode="auto">
            <a:xfrm>
              <a:off x="5180013" y="2432749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3" name="Oval 162"/>
            <p:cNvSpPr>
              <a:spLocks noChangeArrowheads="1"/>
            </p:cNvSpPr>
            <p:nvPr/>
          </p:nvSpPr>
          <p:spPr bwMode="auto">
            <a:xfrm>
              <a:off x="5213350" y="2432749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4" name="Oval 163"/>
            <p:cNvSpPr>
              <a:spLocks noChangeArrowheads="1"/>
            </p:cNvSpPr>
            <p:nvPr/>
          </p:nvSpPr>
          <p:spPr bwMode="auto">
            <a:xfrm>
              <a:off x="5243513" y="24327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5" name="Oval 164"/>
            <p:cNvSpPr>
              <a:spLocks noChangeArrowheads="1"/>
            </p:cNvSpPr>
            <p:nvPr/>
          </p:nvSpPr>
          <p:spPr bwMode="auto">
            <a:xfrm>
              <a:off x="5278438" y="24327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6" name="Oval 165"/>
            <p:cNvSpPr>
              <a:spLocks noChangeArrowheads="1"/>
            </p:cNvSpPr>
            <p:nvPr/>
          </p:nvSpPr>
          <p:spPr bwMode="auto">
            <a:xfrm>
              <a:off x="5313363" y="24327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7" name="Oval 166"/>
            <p:cNvSpPr>
              <a:spLocks noChangeArrowheads="1"/>
            </p:cNvSpPr>
            <p:nvPr/>
          </p:nvSpPr>
          <p:spPr bwMode="auto">
            <a:xfrm>
              <a:off x="5346700" y="2432749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8" name="Oval 167"/>
            <p:cNvSpPr>
              <a:spLocks noChangeArrowheads="1"/>
            </p:cNvSpPr>
            <p:nvPr/>
          </p:nvSpPr>
          <p:spPr bwMode="auto">
            <a:xfrm>
              <a:off x="5346700" y="238829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9" name="Oval 168"/>
            <p:cNvSpPr>
              <a:spLocks noChangeArrowheads="1"/>
            </p:cNvSpPr>
            <p:nvPr/>
          </p:nvSpPr>
          <p:spPr bwMode="auto">
            <a:xfrm>
              <a:off x="5346700" y="234226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0" name="Oval 169"/>
            <p:cNvSpPr>
              <a:spLocks noChangeArrowheads="1"/>
            </p:cNvSpPr>
            <p:nvPr/>
          </p:nvSpPr>
          <p:spPr bwMode="auto">
            <a:xfrm>
              <a:off x="5381625" y="234226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1" name="Oval 170"/>
            <p:cNvSpPr>
              <a:spLocks noChangeArrowheads="1"/>
            </p:cNvSpPr>
            <p:nvPr/>
          </p:nvSpPr>
          <p:spPr bwMode="auto">
            <a:xfrm>
              <a:off x="5414963" y="234226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2" name="Oval 171"/>
            <p:cNvSpPr>
              <a:spLocks noChangeArrowheads="1"/>
            </p:cNvSpPr>
            <p:nvPr/>
          </p:nvSpPr>
          <p:spPr bwMode="auto">
            <a:xfrm>
              <a:off x="5449888" y="234226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3" name="Oval 172"/>
            <p:cNvSpPr>
              <a:spLocks noChangeArrowheads="1"/>
            </p:cNvSpPr>
            <p:nvPr/>
          </p:nvSpPr>
          <p:spPr bwMode="auto">
            <a:xfrm>
              <a:off x="5480050" y="234226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4" name="Oval 173"/>
            <p:cNvSpPr>
              <a:spLocks noChangeArrowheads="1"/>
            </p:cNvSpPr>
            <p:nvPr/>
          </p:nvSpPr>
          <p:spPr bwMode="auto">
            <a:xfrm>
              <a:off x="5514975" y="234226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5" name="Oval 174"/>
            <p:cNvSpPr>
              <a:spLocks noChangeArrowheads="1"/>
            </p:cNvSpPr>
            <p:nvPr/>
          </p:nvSpPr>
          <p:spPr bwMode="auto">
            <a:xfrm>
              <a:off x="5548313" y="234226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6" name="Oval 175"/>
            <p:cNvSpPr>
              <a:spLocks noChangeArrowheads="1"/>
            </p:cNvSpPr>
            <p:nvPr/>
          </p:nvSpPr>
          <p:spPr bwMode="auto">
            <a:xfrm>
              <a:off x="5583238" y="234226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7" name="Oval 176"/>
            <p:cNvSpPr>
              <a:spLocks noChangeArrowheads="1"/>
            </p:cNvSpPr>
            <p:nvPr/>
          </p:nvSpPr>
          <p:spPr bwMode="auto">
            <a:xfrm>
              <a:off x="5618163" y="234226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8" name="Oval 177"/>
            <p:cNvSpPr>
              <a:spLocks noChangeArrowheads="1"/>
            </p:cNvSpPr>
            <p:nvPr/>
          </p:nvSpPr>
          <p:spPr bwMode="auto">
            <a:xfrm>
              <a:off x="5618163" y="229304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9" name="Oval 178"/>
            <p:cNvSpPr>
              <a:spLocks noChangeArrowheads="1"/>
            </p:cNvSpPr>
            <p:nvPr/>
          </p:nvSpPr>
          <p:spPr bwMode="auto">
            <a:xfrm>
              <a:off x="5651500" y="22930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0" name="Oval 179"/>
            <p:cNvSpPr>
              <a:spLocks noChangeArrowheads="1"/>
            </p:cNvSpPr>
            <p:nvPr/>
          </p:nvSpPr>
          <p:spPr bwMode="auto">
            <a:xfrm>
              <a:off x="5686425" y="22930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1" name="Oval 180"/>
            <p:cNvSpPr>
              <a:spLocks noChangeArrowheads="1"/>
            </p:cNvSpPr>
            <p:nvPr/>
          </p:nvSpPr>
          <p:spPr bwMode="auto">
            <a:xfrm>
              <a:off x="5721350" y="22930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2" name="Oval 181"/>
            <p:cNvSpPr>
              <a:spLocks noChangeArrowheads="1"/>
            </p:cNvSpPr>
            <p:nvPr/>
          </p:nvSpPr>
          <p:spPr bwMode="auto">
            <a:xfrm>
              <a:off x="5751513" y="229304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3" name="Oval 182"/>
            <p:cNvSpPr>
              <a:spLocks noChangeArrowheads="1"/>
            </p:cNvSpPr>
            <p:nvPr/>
          </p:nvSpPr>
          <p:spPr bwMode="auto">
            <a:xfrm>
              <a:off x="5784850" y="224701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4" name="Oval 183"/>
            <p:cNvSpPr>
              <a:spLocks noChangeArrowheads="1"/>
            </p:cNvSpPr>
            <p:nvPr/>
          </p:nvSpPr>
          <p:spPr bwMode="auto">
            <a:xfrm>
              <a:off x="5784850" y="220097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5" name="Oval 184"/>
            <p:cNvSpPr>
              <a:spLocks noChangeArrowheads="1"/>
            </p:cNvSpPr>
            <p:nvPr/>
          </p:nvSpPr>
          <p:spPr bwMode="auto">
            <a:xfrm>
              <a:off x="5819775" y="220097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6" name="Oval 185"/>
            <p:cNvSpPr>
              <a:spLocks noChangeArrowheads="1"/>
            </p:cNvSpPr>
            <p:nvPr/>
          </p:nvSpPr>
          <p:spPr bwMode="auto">
            <a:xfrm>
              <a:off x="5854700" y="220097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7" name="Oval 186"/>
            <p:cNvSpPr>
              <a:spLocks noChangeArrowheads="1"/>
            </p:cNvSpPr>
            <p:nvPr/>
          </p:nvSpPr>
          <p:spPr bwMode="auto">
            <a:xfrm>
              <a:off x="5888038" y="220097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8" name="Oval 187"/>
            <p:cNvSpPr>
              <a:spLocks noChangeArrowheads="1"/>
            </p:cNvSpPr>
            <p:nvPr/>
          </p:nvSpPr>
          <p:spPr bwMode="auto">
            <a:xfrm>
              <a:off x="5922963" y="220097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9" name="Oval 188"/>
            <p:cNvSpPr>
              <a:spLocks noChangeArrowheads="1"/>
            </p:cNvSpPr>
            <p:nvPr/>
          </p:nvSpPr>
          <p:spPr bwMode="auto">
            <a:xfrm>
              <a:off x="5956300" y="220097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0" name="Oval 189"/>
            <p:cNvSpPr>
              <a:spLocks noChangeArrowheads="1"/>
            </p:cNvSpPr>
            <p:nvPr/>
          </p:nvSpPr>
          <p:spPr bwMode="auto">
            <a:xfrm>
              <a:off x="5956300" y="2154937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1" name="Oval 190"/>
            <p:cNvSpPr>
              <a:spLocks noChangeArrowheads="1"/>
            </p:cNvSpPr>
            <p:nvPr/>
          </p:nvSpPr>
          <p:spPr bwMode="auto">
            <a:xfrm>
              <a:off x="5988050" y="215493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2" name="Oval 191"/>
            <p:cNvSpPr>
              <a:spLocks noChangeArrowheads="1"/>
            </p:cNvSpPr>
            <p:nvPr/>
          </p:nvSpPr>
          <p:spPr bwMode="auto">
            <a:xfrm>
              <a:off x="6021388" y="2154937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3" name="Oval 192"/>
            <p:cNvSpPr>
              <a:spLocks noChangeArrowheads="1"/>
            </p:cNvSpPr>
            <p:nvPr/>
          </p:nvSpPr>
          <p:spPr bwMode="auto">
            <a:xfrm>
              <a:off x="6056313" y="215493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4" name="Oval 193"/>
            <p:cNvSpPr>
              <a:spLocks noChangeArrowheads="1"/>
            </p:cNvSpPr>
            <p:nvPr/>
          </p:nvSpPr>
          <p:spPr bwMode="auto">
            <a:xfrm>
              <a:off x="6056313" y="210572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5" name="Oval 194"/>
            <p:cNvSpPr>
              <a:spLocks noChangeArrowheads="1"/>
            </p:cNvSpPr>
            <p:nvPr/>
          </p:nvSpPr>
          <p:spPr bwMode="auto">
            <a:xfrm>
              <a:off x="6089650" y="210572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6" name="Oval 195"/>
            <p:cNvSpPr>
              <a:spLocks noChangeArrowheads="1"/>
            </p:cNvSpPr>
            <p:nvPr/>
          </p:nvSpPr>
          <p:spPr bwMode="auto">
            <a:xfrm>
              <a:off x="6124575" y="210572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7" name="Oval 196"/>
            <p:cNvSpPr>
              <a:spLocks noChangeArrowheads="1"/>
            </p:cNvSpPr>
            <p:nvPr/>
          </p:nvSpPr>
          <p:spPr bwMode="auto">
            <a:xfrm>
              <a:off x="6159500" y="210572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8" name="Oval 197"/>
            <p:cNvSpPr>
              <a:spLocks noChangeArrowheads="1"/>
            </p:cNvSpPr>
            <p:nvPr/>
          </p:nvSpPr>
          <p:spPr bwMode="auto">
            <a:xfrm>
              <a:off x="6192838" y="205968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9" name="Oval 198"/>
            <p:cNvSpPr>
              <a:spLocks noChangeArrowheads="1"/>
            </p:cNvSpPr>
            <p:nvPr/>
          </p:nvSpPr>
          <p:spPr bwMode="auto">
            <a:xfrm>
              <a:off x="6223000" y="205968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0" name="Oval 199"/>
            <p:cNvSpPr>
              <a:spLocks noChangeArrowheads="1"/>
            </p:cNvSpPr>
            <p:nvPr/>
          </p:nvSpPr>
          <p:spPr bwMode="auto">
            <a:xfrm>
              <a:off x="6257925" y="205968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1" name="Oval 200"/>
            <p:cNvSpPr>
              <a:spLocks noChangeArrowheads="1"/>
            </p:cNvSpPr>
            <p:nvPr/>
          </p:nvSpPr>
          <p:spPr bwMode="auto">
            <a:xfrm>
              <a:off x="6292850" y="205968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2" name="Oval 201"/>
            <p:cNvSpPr>
              <a:spLocks noChangeArrowheads="1"/>
            </p:cNvSpPr>
            <p:nvPr/>
          </p:nvSpPr>
          <p:spPr bwMode="auto">
            <a:xfrm>
              <a:off x="6326188" y="205968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3" name="Oval 202"/>
            <p:cNvSpPr>
              <a:spLocks noChangeArrowheads="1"/>
            </p:cNvSpPr>
            <p:nvPr/>
          </p:nvSpPr>
          <p:spPr bwMode="auto">
            <a:xfrm>
              <a:off x="6361113" y="205968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4" name="Oval 203"/>
            <p:cNvSpPr>
              <a:spLocks noChangeArrowheads="1"/>
            </p:cNvSpPr>
            <p:nvPr/>
          </p:nvSpPr>
          <p:spPr bwMode="auto">
            <a:xfrm>
              <a:off x="6361113" y="201364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5" name="Oval 204"/>
            <p:cNvSpPr>
              <a:spLocks noChangeArrowheads="1"/>
            </p:cNvSpPr>
            <p:nvPr/>
          </p:nvSpPr>
          <p:spPr bwMode="auto">
            <a:xfrm>
              <a:off x="6394450" y="201364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6" name="Oval 206"/>
            <p:cNvSpPr>
              <a:spLocks noChangeArrowheads="1"/>
            </p:cNvSpPr>
            <p:nvPr/>
          </p:nvSpPr>
          <p:spPr bwMode="auto">
            <a:xfrm>
              <a:off x="6429375" y="201364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7" name="Oval 207"/>
            <p:cNvSpPr>
              <a:spLocks noChangeArrowheads="1"/>
            </p:cNvSpPr>
            <p:nvPr/>
          </p:nvSpPr>
          <p:spPr bwMode="auto">
            <a:xfrm>
              <a:off x="6464300" y="196919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8" name="Oval 208"/>
            <p:cNvSpPr>
              <a:spLocks noChangeArrowheads="1"/>
            </p:cNvSpPr>
            <p:nvPr/>
          </p:nvSpPr>
          <p:spPr bwMode="auto">
            <a:xfrm>
              <a:off x="6529388" y="1918399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9" name="Oval 209"/>
            <p:cNvSpPr>
              <a:spLocks noChangeArrowheads="1"/>
            </p:cNvSpPr>
            <p:nvPr/>
          </p:nvSpPr>
          <p:spPr bwMode="auto">
            <a:xfrm>
              <a:off x="6562725" y="1918399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0" name="Oval 210"/>
            <p:cNvSpPr>
              <a:spLocks noChangeArrowheads="1"/>
            </p:cNvSpPr>
            <p:nvPr/>
          </p:nvSpPr>
          <p:spPr bwMode="auto">
            <a:xfrm>
              <a:off x="6562725" y="187394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1" name="Oval 211"/>
            <p:cNvSpPr>
              <a:spLocks noChangeArrowheads="1"/>
            </p:cNvSpPr>
            <p:nvPr/>
          </p:nvSpPr>
          <p:spPr bwMode="auto">
            <a:xfrm>
              <a:off x="6597650" y="187394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2" name="Oval 212"/>
            <p:cNvSpPr>
              <a:spLocks noChangeArrowheads="1"/>
            </p:cNvSpPr>
            <p:nvPr/>
          </p:nvSpPr>
          <p:spPr bwMode="auto">
            <a:xfrm>
              <a:off x="6630988" y="187394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3" name="Oval 213"/>
            <p:cNvSpPr>
              <a:spLocks noChangeArrowheads="1"/>
            </p:cNvSpPr>
            <p:nvPr/>
          </p:nvSpPr>
          <p:spPr bwMode="auto">
            <a:xfrm>
              <a:off x="6700838" y="187394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4" name="Oval 214"/>
            <p:cNvSpPr>
              <a:spLocks noChangeArrowheads="1"/>
            </p:cNvSpPr>
            <p:nvPr/>
          </p:nvSpPr>
          <p:spPr bwMode="auto">
            <a:xfrm>
              <a:off x="6731000" y="187394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5" name="Oval 215"/>
            <p:cNvSpPr>
              <a:spLocks noChangeArrowheads="1"/>
            </p:cNvSpPr>
            <p:nvPr/>
          </p:nvSpPr>
          <p:spPr bwMode="auto">
            <a:xfrm>
              <a:off x="6764338" y="187394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6" name="Oval 216"/>
            <p:cNvSpPr>
              <a:spLocks noChangeArrowheads="1"/>
            </p:cNvSpPr>
            <p:nvPr/>
          </p:nvSpPr>
          <p:spPr bwMode="auto">
            <a:xfrm>
              <a:off x="6764338" y="1827911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7" name="Oval 217"/>
            <p:cNvSpPr>
              <a:spLocks noChangeArrowheads="1"/>
            </p:cNvSpPr>
            <p:nvPr/>
          </p:nvSpPr>
          <p:spPr bwMode="auto">
            <a:xfrm>
              <a:off x="6799263" y="1827911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8" name="Oval 218"/>
            <p:cNvSpPr>
              <a:spLocks noChangeArrowheads="1"/>
            </p:cNvSpPr>
            <p:nvPr/>
          </p:nvSpPr>
          <p:spPr bwMode="auto">
            <a:xfrm>
              <a:off x="6834188" y="182791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9" name="Oval 219"/>
            <p:cNvSpPr>
              <a:spLocks noChangeArrowheads="1"/>
            </p:cNvSpPr>
            <p:nvPr/>
          </p:nvSpPr>
          <p:spPr bwMode="auto">
            <a:xfrm>
              <a:off x="6867525" y="182791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0" name="Oval 220"/>
            <p:cNvSpPr>
              <a:spLocks noChangeArrowheads="1"/>
            </p:cNvSpPr>
            <p:nvPr/>
          </p:nvSpPr>
          <p:spPr bwMode="auto">
            <a:xfrm>
              <a:off x="6902450" y="182791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1" name="Oval 221"/>
            <p:cNvSpPr>
              <a:spLocks noChangeArrowheads="1"/>
            </p:cNvSpPr>
            <p:nvPr/>
          </p:nvSpPr>
          <p:spPr bwMode="auto">
            <a:xfrm>
              <a:off x="6935788" y="1827911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2" name="Oval 222"/>
            <p:cNvSpPr>
              <a:spLocks noChangeArrowheads="1"/>
            </p:cNvSpPr>
            <p:nvPr/>
          </p:nvSpPr>
          <p:spPr bwMode="auto">
            <a:xfrm>
              <a:off x="6967538" y="1827911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3" name="Oval 223"/>
            <p:cNvSpPr>
              <a:spLocks noChangeArrowheads="1"/>
            </p:cNvSpPr>
            <p:nvPr/>
          </p:nvSpPr>
          <p:spPr bwMode="auto">
            <a:xfrm>
              <a:off x="7000875" y="1827911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4" name="Oval 224"/>
            <p:cNvSpPr>
              <a:spLocks noChangeArrowheads="1"/>
            </p:cNvSpPr>
            <p:nvPr/>
          </p:nvSpPr>
          <p:spPr bwMode="auto">
            <a:xfrm>
              <a:off x="7035800" y="182791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5" name="Oval 225"/>
            <p:cNvSpPr>
              <a:spLocks noChangeArrowheads="1"/>
            </p:cNvSpPr>
            <p:nvPr/>
          </p:nvSpPr>
          <p:spPr bwMode="auto">
            <a:xfrm>
              <a:off x="7069138" y="182791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6" name="Oval 226"/>
            <p:cNvSpPr>
              <a:spLocks noChangeArrowheads="1"/>
            </p:cNvSpPr>
            <p:nvPr/>
          </p:nvSpPr>
          <p:spPr bwMode="auto">
            <a:xfrm>
              <a:off x="7069138" y="178187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7" name="Oval 227"/>
            <p:cNvSpPr>
              <a:spLocks noChangeArrowheads="1"/>
            </p:cNvSpPr>
            <p:nvPr/>
          </p:nvSpPr>
          <p:spPr bwMode="auto">
            <a:xfrm>
              <a:off x="7104063" y="178187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8" name="Oval 228"/>
            <p:cNvSpPr>
              <a:spLocks noChangeArrowheads="1"/>
            </p:cNvSpPr>
            <p:nvPr/>
          </p:nvSpPr>
          <p:spPr bwMode="auto">
            <a:xfrm>
              <a:off x="7138988" y="178187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9" name="Oval 229"/>
            <p:cNvSpPr>
              <a:spLocks noChangeArrowheads="1"/>
            </p:cNvSpPr>
            <p:nvPr/>
          </p:nvSpPr>
          <p:spPr bwMode="auto">
            <a:xfrm>
              <a:off x="7138988" y="1732661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0" name="Oval 230"/>
            <p:cNvSpPr>
              <a:spLocks noChangeArrowheads="1"/>
            </p:cNvSpPr>
            <p:nvPr/>
          </p:nvSpPr>
          <p:spPr bwMode="auto">
            <a:xfrm>
              <a:off x="7172325" y="1732661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1" name="Oval 231"/>
            <p:cNvSpPr>
              <a:spLocks noChangeArrowheads="1"/>
            </p:cNvSpPr>
            <p:nvPr/>
          </p:nvSpPr>
          <p:spPr bwMode="auto">
            <a:xfrm>
              <a:off x="7207250" y="173266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2" name="Oval 232"/>
            <p:cNvSpPr>
              <a:spLocks noChangeArrowheads="1"/>
            </p:cNvSpPr>
            <p:nvPr/>
          </p:nvSpPr>
          <p:spPr bwMode="auto">
            <a:xfrm>
              <a:off x="7207250" y="168662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3" name="Oval 233"/>
            <p:cNvSpPr>
              <a:spLocks noChangeArrowheads="1"/>
            </p:cNvSpPr>
            <p:nvPr/>
          </p:nvSpPr>
          <p:spPr bwMode="auto">
            <a:xfrm>
              <a:off x="7207250" y="1640586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4" name="Oval 234"/>
            <p:cNvSpPr>
              <a:spLocks noChangeArrowheads="1"/>
            </p:cNvSpPr>
            <p:nvPr/>
          </p:nvSpPr>
          <p:spPr bwMode="auto">
            <a:xfrm>
              <a:off x="7237413" y="1640586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5" name="Oval 235"/>
            <p:cNvSpPr>
              <a:spLocks noChangeArrowheads="1"/>
            </p:cNvSpPr>
            <p:nvPr/>
          </p:nvSpPr>
          <p:spPr bwMode="auto">
            <a:xfrm>
              <a:off x="7237413" y="15945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6" name="Oval 236"/>
            <p:cNvSpPr>
              <a:spLocks noChangeArrowheads="1"/>
            </p:cNvSpPr>
            <p:nvPr/>
          </p:nvSpPr>
          <p:spPr bwMode="auto">
            <a:xfrm>
              <a:off x="7272338" y="15945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7" name="Oval 237"/>
            <p:cNvSpPr>
              <a:spLocks noChangeArrowheads="1"/>
            </p:cNvSpPr>
            <p:nvPr/>
          </p:nvSpPr>
          <p:spPr bwMode="auto">
            <a:xfrm>
              <a:off x="7305675" y="1594549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8" name="Oval 238"/>
            <p:cNvSpPr>
              <a:spLocks noChangeArrowheads="1"/>
            </p:cNvSpPr>
            <p:nvPr/>
          </p:nvSpPr>
          <p:spPr bwMode="auto">
            <a:xfrm>
              <a:off x="7340600" y="1594549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9" name="Oval 239"/>
            <p:cNvSpPr>
              <a:spLocks noChangeArrowheads="1"/>
            </p:cNvSpPr>
            <p:nvPr/>
          </p:nvSpPr>
          <p:spPr bwMode="auto">
            <a:xfrm>
              <a:off x="7375525" y="1594549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0" name="Oval 240"/>
            <p:cNvSpPr>
              <a:spLocks noChangeArrowheads="1"/>
            </p:cNvSpPr>
            <p:nvPr/>
          </p:nvSpPr>
          <p:spPr bwMode="auto">
            <a:xfrm>
              <a:off x="7408863" y="15945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1" name="Oval 241"/>
            <p:cNvSpPr>
              <a:spLocks noChangeArrowheads="1"/>
            </p:cNvSpPr>
            <p:nvPr/>
          </p:nvSpPr>
          <p:spPr bwMode="auto">
            <a:xfrm>
              <a:off x="7443788" y="159454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2" name="Oval 242"/>
            <p:cNvSpPr>
              <a:spLocks noChangeArrowheads="1"/>
            </p:cNvSpPr>
            <p:nvPr/>
          </p:nvSpPr>
          <p:spPr bwMode="auto">
            <a:xfrm>
              <a:off x="7443788" y="154533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3" name="Oval 243"/>
            <p:cNvSpPr>
              <a:spLocks noChangeArrowheads="1"/>
            </p:cNvSpPr>
            <p:nvPr/>
          </p:nvSpPr>
          <p:spPr bwMode="auto">
            <a:xfrm>
              <a:off x="7443788" y="154533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4" name="Line 19"/>
            <p:cNvSpPr>
              <a:spLocks noChangeShapeType="1"/>
            </p:cNvSpPr>
            <p:nvPr/>
          </p:nvSpPr>
          <p:spPr bwMode="auto">
            <a:xfrm flipV="1">
              <a:off x="2149475" y="1584325"/>
              <a:ext cx="5305425" cy="3406775"/>
            </a:xfrm>
            <a:prstGeom prst="line">
              <a:avLst/>
            </a:prstGeom>
            <a:noFill/>
            <a:ln w="19050">
              <a:solidFill>
                <a:srgbClr val="2D6D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527" name="Group 526"/>
          <p:cNvGrpSpPr/>
          <p:nvPr/>
        </p:nvGrpSpPr>
        <p:grpSpPr>
          <a:xfrm>
            <a:off x="1757621" y="1888115"/>
            <a:ext cx="4586511" cy="3379887"/>
            <a:chOff x="2499726" y="2685318"/>
            <a:chExt cx="6523038" cy="4806950"/>
          </a:xfrm>
        </p:grpSpPr>
        <p:sp>
          <p:nvSpPr>
            <p:cNvPr id="26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99726" y="2685318"/>
              <a:ext cx="6523038" cy="480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7" name="Rectangle 6"/>
            <p:cNvSpPr>
              <a:spLocks noChangeArrowheads="1"/>
            </p:cNvSpPr>
            <p:nvPr/>
          </p:nvSpPr>
          <p:spPr bwMode="auto">
            <a:xfrm>
              <a:off x="2556876" y="2685319"/>
              <a:ext cx="6465888" cy="4572000"/>
            </a:xfrm>
            <a:prstGeom prst="rect">
              <a:avLst/>
            </a:prstGeom>
            <a:solidFill>
              <a:srgbClr val="EAF2F3"/>
            </a:solidFill>
            <a:ln w="7938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8" name="Rectangle 7"/>
            <p:cNvSpPr>
              <a:spLocks noChangeArrowheads="1"/>
            </p:cNvSpPr>
            <p:nvPr/>
          </p:nvSpPr>
          <p:spPr bwMode="auto">
            <a:xfrm>
              <a:off x="3177589" y="3028218"/>
              <a:ext cx="5503863" cy="3608388"/>
            </a:xfrm>
            <a:prstGeom prst="rect">
              <a:avLst/>
            </a:prstGeom>
            <a:solidFill>
              <a:schemeClr val="bg1"/>
            </a:solidFill>
            <a:ln w="65088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9" name="Line 8"/>
            <p:cNvSpPr>
              <a:spLocks noChangeShapeType="1"/>
            </p:cNvSpPr>
            <p:nvPr/>
          </p:nvSpPr>
          <p:spPr bwMode="auto">
            <a:xfrm>
              <a:off x="3177589" y="6533418"/>
              <a:ext cx="5503863" cy="0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0" name="Line 12"/>
            <p:cNvSpPr>
              <a:spLocks noChangeShapeType="1"/>
            </p:cNvSpPr>
            <p:nvPr/>
          </p:nvSpPr>
          <p:spPr bwMode="auto">
            <a:xfrm>
              <a:off x="3177589" y="3126643"/>
              <a:ext cx="5503863" cy="0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1" name="Line 13"/>
            <p:cNvSpPr>
              <a:spLocks noChangeShapeType="1"/>
            </p:cNvSpPr>
            <p:nvPr/>
          </p:nvSpPr>
          <p:spPr bwMode="auto">
            <a:xfrm flipV="1">
              <a:off x="3277601" y="3028218"/>
              <a:ext cx="0" cy="3608388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2" name="Line 17"/>
            <p:cNvSpPr>
              <a:spLocks noChangeShapeType="1"/>
            </p:cNvSpPr>
            <p:nvPr/>
          </p:nvSpPr>
          <p:spPr bwMode="auto">
            <a:xfrm flipV="1">
              <a:off x="8583026" y="3028218"/>
              <a:ext cx="0" cy="3608388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3" name="Line 20"/>
            <p:cNvSpPr>
              <a:spLocks noChangeShapeType="1"/>
            </p:cNvSpPr>
            <p:nvPr/>
          </p:nvSpPr>
          <p:spPr bwMode="auto">
            <a:xfrm flipV="1">
              <a:off x="3177589" y="3028218"/>
              <a:ext cx="0" cy="360838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4" name="Line 21"/>
            <p:cNvSpPr>
              <a:spLocks noChangeShapeType="1"/>
            </p:cNvSpPr>
            <p:nvPr/>
          </p:nvSpPr>
          <p:spPr bwMode="auto">
            <a:xfrm flipH="1">
              <a:off x="3114089" y="6533418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5" name="Rectangle 22"/>
            <p:cNvSpPr>
              <a:spLocks noChangeArrowheads="1"/>
            </p:cNvSpPr>
            <p:nvPr/>
          </p:nvSpPr>
          <p:spPr bwMode="auto">
            <a:xfrm rot="16200000">
              <a:off x="2864199" y="6402216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76" name="Line 23"/>
            <p:cNvSpPr>
              <a:spLocks noChangeShapeType="1"/>
            </p:cNvSpPr>
            <p:nvPr/>
          </p:nvSpPr>
          <p:spPr bwMode="auto">
            <a:xfrm flipH="1">
              <a:off x="3114089" y="5684106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7" name="Rectangle 24"/>
            <p:cNvSpPr>
              <a:spLocks noChangeArrowheads="1"/>
            </p:cNvSpPr>
            <p:nvPr/>
          </p:nvSpPr>
          <p:spPr bwMode="auto">
            <a:xfrm rot="16200000">
              <a:off x="2868138" y="5552903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0.25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78" name="Line 25"/>
            <p:cNvSpPr>
              <a:spLocks noChangeShapeType="1"/>
            </p:cNvSpPr>
            <p:nvPr/>
          </p:nvSpPr>
          <p:spPr bwMode="auto">
            <a:xfrm flipH="1">
              <a:off x="3114089" y="4830031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9" name="Rectangle 26"/>
            <p:cNvSpPr>
              <a:spLocks noChangeArrowheads="1"/>
            </p:cNvSpPr>
            <p:nvPr/>
          </p:nvSpPr>
          <p:spPr bwMode="auto">
            <a:xfrm rot="16200000">
              <a:off x="2864199" y="4698828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0.50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80" name="Line 27"/>
            <p:cNvSpPr>
              <a:spLocks noChangeShapeType="1"/>
            </p:cNvSpPr>
            <p:nvPr/>
          </p:nvSpPr>
          <p:spPr bwMode="auto">
            <a:xfrm flipH="1">
              <a:off x="3114089" y="3980718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1" name="Rectangle 28"/>
            <p:cNvSpPr>
              <a:spLocks noChangeArrowheads="1"/>
            </p:cNvSpPr>
            <p:nvPr/>
          </p:nvSpPr>
          <p:spPr bwMode="auto">
            <a:xfrm rot="16200000">
              <a:off x="2869726" y="3847928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0.75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82" name="Line 29"/>
            <p:cNvSpPr>
              <a:spLocks noChangeShapeType="1"/>
            </p:cNvSpPr>
            <p:nvPr/>
          </p:nvSpPr>
          <p:spPr bwMode="auto">
            <a:xfrm flipH="1">
              <a:off x="3114089" y="3126643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3" name="Rectangle 30"/>
            <p:cNvSpPr>
              <a:spLocks noChangeArrowheads="1"/>
            </p:cNvSpPr>
            <p:nvPr/>
          </p:nvSpPr>
          <p:spPr bwMode="auto">
            <a:xfrm rot="16200000">
              <a:off x="2865786" y="2995441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1.00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84" name="Rectangle 31"/>
            <p:cNvSpPr>
              <a:spLocks noChangeArrowheads="1"/>
            </p:cNvSpPr>
            <p:nvPr/>
          </p:nvSpPr>
          <p:spPr bwMode="auto">
            <a:xfrm rot="16200000">
              <a:off x="2463587" y="4684759"/>
              <a:ext cx="74379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000000"/>
                  </a:solidFill>
                  <a:latin typeface="+mn-lt"/>
                </a:rPr>
                <a:t>Sensitivity</a:t>
              </a:r>
              <a:endParaRPr lang="en-US" altLang="en-US" sz="1300" dirty="0">
                <a:latin typeface="+mn-lt"/>
              </a:endParaRPr>
            </a:p>
          </p:txBody>
        </p:sp>
        <p:sp>
          <p:nvSpPr>
            <p:cNvPr id="285" name="Line 32"/>
            <p:cNvSpPr>
              <a:spLocks noChangeShapeType="1"/>
            </p:cNvSpPr>
            <p:nvPr/>
          </p:nvSpPr>
          <p:spPr bwMode="auto">
            <a:xfrm>
              <a:off x="3177589" y="6636606"/>
              <a:ext cx="550386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6" name="Line 33"/>
            <p:cNvSpPr>
              <a:spLocks noChangeShapeType="1"/>
            </p:cNvSpPr>
            <p:nvPr/>
          </p:nvSpPr>
          <p:spPr bwMode="auto">
            <a:xfrm>
              <a:off x="3277601" y="6636606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7" name="Rectangle 34"/>
            <p:cNvSpPr>
              <a:spLocks noChangeArrowheads="1"/>
            </p:cNvSpPr>
            <p:nvPr/>
          </p:nvSpPr>
          <p:spPr bwMode="auto">
            <a:xfrm>
              <a:off x="3125201" y="6731856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88" name="Line 35"/>
            <p:cNvSpPr>
              <a:spLocks noChangeShapeType="1"/>
            </p:cNvSpPr>
            <p:nvPr/>
          </p:nvSpPr>
          <p:spPr bwMode="auto">
            <a:xfrm>
              <a:off x="4603164" y="6636606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9" name="Rectangle 36"/>
            <p:cNvSpPr>
              <a:spLocks noChangeArrowheads="1"/>
            </p:cNvSpPr>
            <p:nvPr/>
          </p:nvSpPr>
          <p:spPr bwMode="auto">
            <a:xfrm>
              <a:off x="4450765" y="6731856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0.25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90" name="Line 37"/>
            <p:cNvSpPr>
              <a:spLocks noChangeShapeType="1"/>
            </p:cNvSpPr>
            <p:nvPr/>
          </p:nvSpPr>
          <p:spPr bwMode="auto">
            <a:xfrm>
              <a:off x="5930314" y="6636606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1" name="Rectangle 38"/>
            <p:cNvSpPr>
              <a:spLocks noChangeArrowheads="1"/>
            </p:cNvSpPr>
            <p:nvPr/>
          </p:nvSpPr>
          <p:spPr bwMode="auto">
            <a:xfrm>
              <a:off x="5777914" y="6731856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0.50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92" name="Line 39"/>
            <p:cNvSpPr>
              <a:spLocks noChangeShapeType="1"/>
            </p:cNvSpPr>
            <p:nvPr/>
          </p:nvSpPr>
          <p:spPr bwMode="auto">
            <a:xfrm>
              <a:off x="7255876" y="6636606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3" name="Rectangle 40"/>
            <p:cNvSpPr>
              <a:spLocks noChangeArrowheads="1"/>
            </p:cNvSpPr>
            <p:nvPr/>
          </p:nvSpPr>
          <p:spPr bwMode="auto">
            <a:xfrm>
              <a:off x="7103476" y="6731856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0.75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94" name="Line 41"/>
            <p:cNvSpPr>
              <a:spLocks noChangeShapeType="1"/>
            </p:cNvSpPr>
            <p:nvPr/>
          </p:nvSpPr>
          <p:spPr bwMode="auto">
            <a:xfrm>
              <a:off x="8583026" y="6636606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5" name="Rectangle 42"/>
            <p:cNvSpPr>
              <a:spLocks noChangeArrowheads="1"/>
            </p:cNvSpPr>
            <p:nvPr/>
          </p:nvSpPr>
          <p:spPr bwMode="auto">
            <a:xfrm>
              <a:off x="8430626" y="6731856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1.00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296" name="Rectangle 43"/>
            <p:cNvSpPr>
              <a:spLocks noChangeArrowheads="1"/>
            </p:cNvSpPr>
            <p:nvPr/>
          </p:nvSpPr>
          <p:spPr bwMode="auto">
            <a:xfrm>
              <a:off x="5449301" y="6885842"/>
              <a:ext cx="101309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000000"/>
                  </a:solidFill>
                  <a:latin typeface="+mn-lt"/>
                </a:rPr>
                <a:t>1 - Specificity</a:t>
              </a:r>
              <a:endParaRPr lang="en-US" altLang="en-US" sz="1300" dirty="0">
                <a:latin typeface="+mn-lt"/>
              </a:endParaRPr>
            </a:p>
          </p:txBody>
        </p:sp>
        <p:sp>
          <p:nvSpPr>
            <p:cNvPr id="297" name="Rectangle 269"/>
            <p:cNvSpPr>
              <a:spLocks noChangeArrowheads="1"/>
            </p:cNvSpPr>
            <p:nvPr/>
          </p:nvSpPr>
          <p:spPr bwMode="auto">
            <a:xfrm>
              <a:off x="6564990" y="4895118"/>
              <a:ext cx="2034543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Demographics Only</a:t>
              </a:r>
            </a:p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Area under ROC curve = 0.613</a:t>
              </a:r>
              <a:endParaRPr lang="en-US" altLang="en-US" sz="2000" dirty="0">
                <a:latin typeface="+mn-lt"/>
              </a:endParaRPr>
            </a:p>
          </p:txBody>
        </p:sp>
        <p:cxnSp>
          <p:nvCxnSpPr>
            <p:cNvPr id="298" name="Straight Connector 297"/>
            <p:cNvCxnSpPr/>
            <p:nvPr/>
          </p:nvCxnSpPr>
          <p:spPr bwMode="auto">
            <a:xfrm flipH="1">
              <a:off x="6033819" y="5019304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9" name="Rectangle 269"/>
            <p:cNvSpPr>
              <a:spLocks noChangeArrowheads="1"/>
            </p:cNvSpPr>
            <p:nvPr/>
          </p:nvSpPr>
          <p:spPr bwMode="auto">
            <a:xfrm>
              <a:off x="6564990" y="5363987"/>
              <a:ext cx="2034543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Features Only</a:t>
              </a:r>
            </a:p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Area under ROC curve = 0.928</a:t>
              </a:r>
              <a:endParaRPr lang="en-US" altLang="en-US" sz="2000" dirty="0">
                <a:latin typeface="+mn-lt"/>
              </a:endParaRPr>
            </a:p>
          </p:txBody>
        </p:sp>
        <p:cxnSp>
          <p:nvCxnSpPr>
            <p:cNvPr id="300" name="Straight Connector 299"/>
            <p:cNvCxnSpPr/>
            <p:nvPr/>
          </p:nvCxnSpPr>
          <p:spPr bwMode="auto">
            <a:xfrm flipH="1">
              <a:off x="6033819" y="5488172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A3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1" name="Oval 19"/>
            <p:cNvSpPr>
              <a:spLocks noChangeArrowheads="1"/>
            </p:cNvSpPr>
            <p:nvPr/>
          </p:nvSpPr>
          <p:spPr bwMode="auto">
            <a:xfrm>
              <a:off x="3266489" y="649443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2" name="Oval 20"/>
            <p:cNvSpPr>
              <a:spLocks noChangeArrowheads="1"/>
            </p:cNvSpPr>
            <p:nvPr/>
          </p:nvSpPr>
          <p:spPr bwMode="auto">
            <a:xfrm>
              <a:off x="3266489" y="644839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3" name="Oval 21"/>
            <p:cNvSpPr>
              <a:spLocks noChangeArrowheads="1"/>
            </p:cNvSpPr>
            <p:nvPr/>
          </p:nvSpPr>
          <p:spPr bwMode="auto">
            <a:xfrm>
              <a:off x="3266489" y="640394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4" name="Oval 22"/>
            <p:cNvSpPr>
              <a:spLocks noChangeArrowheads="1"/>
            </p:cNvSpPr>
            <p:nvPr/>
          </p:nvSpPr>
          <p:spPr bwMode="auto">
            <a:xfrm>
              <a:off x="3266489" y="63579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5" name="Oval 23"/>
            <p:cNvSpPr>
              <a:spLocks noChangeArrowheads="1"/>
            </p:cNvSpPr>
            <p:nvPr/>
          </p:nvSpPr>
          <p:spPr bwMode="auto">
            <a:xfrm>
              <a:off x="3266489" y="6307105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6" name="Oval 24"/>
            <p:cNvSpPr>
              <a:spLocks noChangeArrowheads="1"/>
            </p:cNvSpPr>
            <p:nvPr/>
          </p:nvSpPr>
          <p:spPr bwMode="auto">
            <a:xfrm>
              <a:off x="3266489" y="626265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7" name="Oval 25"/>
            <p:cNvSpPr>
              <a:spLocks noChangeArrowheads="1"/>
            </p:cNvSpPr>
            <p:nvPr/>
          </p:nvSpPr>
          <p:spPr bwMode="auto">
            <a:xfrm>
              <a:off x="3266489" y="621661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8" name="Oval 26"/>
            <p:cNvSpPr>
              <a:spLocks noChangeArrowheads="1"/>
            </p:cNvSpPr>
            <p:nvPr/>
          </p:nvSpPr>
          <p:spPr bwMode="auto">
            <a:xfrm>
              <a:off x="3299826" y="621661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9" name="Oval 27"/>
            <p:cNvSpPr>
              <a:spLocks noChangeArrowheads="1"/>
            </p:cNvSpPr>
            <p:nvPr/>
          </p:nvSpPr>
          <p:spPr bwMode="auto">
            <a:xfrm>
              <a:off x="3334751" y="621661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0" name="Oval 28"/>
            <p:cNvSpPr>
              <a:spLocks noChangeArrowheads="1"/>
            </p:cNvSpPr>
            <p:nvPr/>
          </p:nvSpPr>
          <p:spPr bwMode="auto">
            <a:xfrm>
              <a:off x="3368089" y="621661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1" name="Oval 29"/>
            <p:cNvSpPr>
              <a:spLocks noChangeArrowheads="1"/>
            </p:cNvSpPr>
            <p:nvPr/>
          </p:nvSpPr>
          <p:spPr bwMode="auto">
            <a:xfrm>
              <a:off x="3368089" y="6170580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2" name="Oval 30"/>
            <p:cNvSpPr>
              <a:spLocks noChangeArrowheads="1"/>
            </p:cNvSpPr>
            <p:nvPr/>
          </p:nvSpPr>
          <p:spPr bwMode="auto">
            <a:xfrm>
              <a:off x="3368089" y="612136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3" name="Oval 31"/>
            <p:cNvSpPr>
              <a:spLocks noChangeArrowheads="1"/>
            </p:cNvSpPr>
            <p:nvPr/>
          </p:nvSpPr>
          <p:spPr bwMode="auto">
            <a:xfrm>
              <a:off x="3368089" y="6075330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4" name="Oval 32"/>
            <p:cNvSpPr>
              <a:spLocks noChangeArrowheads="1"/>
            </p:cNvSpPr>
            <p:nvPr/>
          </p:nvSpPr>
          <p:spPr bwMode="auto">
            <a:xfrm>
              <a:off x="3368089" y="6029292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5" name="Oval 33"/>
            <p:cNvSpPr>
              <a:spLocks noChangeArrowheads="1"/>
            </p:cNvSpPr>
            <p:nvPr/>
          </p:nvSpPr>
          <p:spPr bwMode="auto">
            <a:xfrm>
              <a:off x="3368089" y="5983255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6" name="Oval 34"/>
            <p:cNvSpPr>
              <a:spLocks noChangeArrowheads="1"/>
            </p:cNvSpPr>
            <p:nvPr/>
          </p:nvSpPr>
          <p:spPr bwMode="auto">
            <a:xfrm>
              <a:off x="3368089" y="593404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7" name="Oval 35"/>
            <p:cNvSpPr>
              <a:spLocks noChangeArrowheads="1"/>
            </p:cNvSpPr>
            <p:nvPr/>
          </p:nvSpPr>
          <p:spPr bwMode="auto">
            <a:xfrm>
              <a:off x="3368089" y="588800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8" name="Oval 36"/>
            <p:cNvSpPr>
              <a:spLocks noChangeArrowheads="1"/>
            </p:cNvSpPr>
            <p:nvPr/>
          </p:nvSpPr>
          <p:spPr bwMode="auto">
            <a:xfrm>
              <a:off x="3368089" y="584355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9" name="Oval 37"/>
            <p:cNvSpPr>
              <a:spLocks noChangeArrowheads="1"/>
            </p:cNvSpPr>
            <p:nvPr/>
          </p:nvSpPr>
          <p:spPr bwMode="auto">
            <a:xfrm>
              <a:off x="3403014" y="584355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0" name="Oval 38"/>
            <p:cNvSpPr>
              <a:spLocks noChangeArrowheads="1"/>
            </p:cNvSpPr>
            <p:nvPr/>
          </p:nvSpPr>
          <p:spPr bwMode="auto">
            <a:xfrm>
              <a:off x="3433176" y="58435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1" name="Oval 39"/>
            <p:cNvSpPr>
              <a:spLocks noChangeArrowheads="1"/>
            </p:cNvSpPr>
            <p:nvPr/>
          </p:nvSpPr>
          <p:spPr bwMode="auto">
            <a:xfrm>
              <a:off x="3468101" y="58435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2" name="Oval 40"/>
            <p:cNvSpPr>
              <a:spLocks noChangeArrowheads="1"/>
            </p:cNvSpPr>
            <p:nvPr/>
          </p:nvSpPr>
          <p:spPr bwMode="auto">
            <a:xfrm>
              <a:off x="3501439" y="58435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3" name="Oval 41"/>
            <p:cNvSpPr>
              <a:spLocks noChangeArrowheads="1"/>
            </p:cNvSpPr>
            <p:nvPr/>
          </p:nvSpPr>
          <p:spPr bwMode="auto">
            <a:xfrm>
              <a:off x="3501439" y="579751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4" name="Oval 42"/>
            <p:cNvSpPr>
              <a:spLocks noChangeArrowheads="1"/>
            </p:cNvSpPr>
            <p:nvPr/>
          </p:nvSpPr>
          <p:spPr bwMode="auto">
            <a:xfrm>
              <a:off x="3536364" y="579751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5" name="Oval 43"/>
            <p:cNvSpPr>
              <a:spLocks noChangeArrowheads="1"/>
            </p:cNvSpPr>
            <p:nvPr/>
          </p:nvSpPr>
          <p:spPr bwMode="auto">
            <a:xfrm>
              <a:off x="3571289" y="579751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6" name="Oval 44"/>
            <p:cNvSpPr>
              <a:spLocks noChangeArrowheads="1"/>
            </p:cNvSpPr>
            <p:nvPr/>
          </p:nvSpPr>
          <p:spPr bwMode="auto">
            <a:xfrm>
              <a:off x="3571289" y="5748305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7" name="Oval 45"/>
            <p:cNvSpPr>
              <a:spLocks noChangeArrowheads="1"/>
            </p:cNvSpPr>
            <p:nvPr/>
          </p:nvSpPr>
          <p:spPr bwMode="auto">
            <a:xfrm>
              <a:off x="3604626" y="5748305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8" name="Oval 46"/>
            <p:cNvSpPr>
              <a:spLocks noChangeArrowheads="1"/>
            </p:cNvSpPr>
            <p:nvPr/>
          </p:nvSpPr>
          <p:spPr bwMode="auto">
            <a:xfrm>
              <a:off x="3639551" y="57483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9" name="Oval 47"/>
            <p:cNvSpPr>
              <a:spLocks noChangeArrowheads="1"/>
            </p:cNvSpPr>
            <p:nvPr/>
          </p:nvSpPr>
          <p:spPr bwMode="auto">
            <a:xfrm>
              <a:off x="3669714" y="57483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0" name="Oval 48"/>
            <p:cNvSpPr>
              <a:spLocks noChangeArrowheads="1"/>
            </p:cNvSpPr>
            <p:nvPr/>
          </p:nvSpPr>
          <p:spPr bwMode="auto">
            <a:xfrm>
              <a:off x="3704639" y="57483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1" name="Oval 49"/>
            <p:cNvSpPr>
              <a:spLocks noChangeArrowheads="1"/>
            </p:cNvSpPr>
            <p:nvPr/>
          </p:nvSpPr>
          <p:spPr bwMode="auto">
            <a:xfrm>
              <a:off x="3737976" y="5748305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2" name="Oval 50"/>
            <p:cNvSpPr>
              <a:spLocks noChangeArrowheads="1"/>
            </p:cNvSpPr>
            <p:nvPr/>
          </p:nvSpPr>
          <p:spPr bwMode="auto">
            <a:xfrm>
              <a:off x="3772901" y="5748305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3" name="Oval 51"/>
            <p:cNvSpPr>
              <a:spLocks noChangeArrowheads="1"/>
            </p:cNvSpPr>
            <p:nvPr/>
          </p:nvSpPr>
          <p:spPr bwMode="auto">
            <a:xfrm>
              <a:off x="3807826" y="5748305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4" name="Oval 52"/>
            <p:cNvSpPr>
              <a:spLocks noChangeArrowheads="1"/>
            </p:cNvSpPr>
            <p:nvPr/>
          </p:nvSpPr>
          <p:spPr bwMode="auto">
            <a:xfrm>
              <a:off x="3841164" y="57483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5" name="Oval 53"/>
            <p:cNvSpPr>
              <a:spLocks noChangeArrowheads="1"/>
            </p:cNvSpPr>
            <p:nvPr/>
          </p:nvSpPr>
          <p:spPr bwMode="auto">
            <a:xfrm>
              <a:off x="3876089" y="57483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6" name="Oval 54"/>
            <p:cNvSpPr>
              <a:spLocks noChangeArrowheads="1"/>
            </p:cNvSpPr>
            <p:nvPr/>
          </p:nvSpPr>
          <p:spPr bwMode="auto">
            <a:xfrm>
              <a:off x="3906251" y="57483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7" name="Oval 55"/>
            <p:cNvSpPr>
              <a:spLocks noChangeArrowheads="1"/>
            </p:cNvSpPr>
            <p:nvPr/>
          </p:nvSpPr>
          <p:spPr bwMode="auto">
            <a:xfrm>
              <a:off x="3906251" y="570226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8" name="Oval 56"/>
            <p:cNvSpPr>
              <a:spLocks noChangeArrowheads="1"/>
            </p:cNvSpPr>
            <p:nvPr/>
          </p:nvSpPr>
          <p:spPr bwMode="auto">
            <a:xfrm>
              <a:off x="3906251" y="565623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9" name="Oval 57"/>
            <p:cNvSpPr>
              <a:spLocks noChangeArrowheads="1"/>
            </p:cNvSpPr>
            <p:nvPr/>
          </p:nvSpPr>
          <p:spPr bwMode="auto">
            <a:xfrm>
              <a:off x="3941176" y="5656230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0" name="Oval 58"/>
            <p:cNvSpPr>
              <a:spLocks noChangeArrowheads="1"/>
            </p:cNvSpPr>
            <p:nvPr/>
          </p:nvSpPr>
          <p:spPr bwMode="auto">
            <a:xfrm>
              <a:off x="3941176" y="561019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1" name="Oval 59"/>
            <p:cNvSpPr>
              <a:spLocks noChangeArrowheads="1"/>
            </p:cNvSpPr>
            <p:nvPr/>
          </p:nvSpPr>
          <p:spPr bwMode="auto">
            <a:xfrm>
              <a:off x="3974514" y="561019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2" name="Oval 60"/>
            <p:cNvSpPr>
              <a:spLocks noChangeArrowheads="1"/>
            </p:cNvSpPr>
            <p:nvPr/>
          </p:nvSpPr>
          <p:spPr bwMode="auto">
            <a:xfrm>
              <a:off x="4009439" y="561019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3" name="Oval 61"/>
            <p:cNvSpPr>
              <a:spLocks noChangeArrowheads="1"/>
            </p:cNvSpPr>
            <p:nvPr/>
          </p:nvSpPr>
          <p:spPr bwMode="auto">
            <a:xfrm>
              <a:off x="4042776" y="561019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4" name="Oval 62"/>
            <p:cNvSpPr>
              <a:spLocks noChangeArrowheads="1"/>
            </p:cNvSpPr>
            <p:nvPr/>
          </p:nvSpPr>
          <p:spPr bwMode="auto">
            <a:xfrm>
              <a:off x="4042776" y="556098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5" name="Oval 63"/>
            <p:cNvSpPr>
              <a:spLocks noChangeArrowheads="1"/>
            </p:cNvSpPr>
            <p:nvPr/>
          </p:nvSpPr>
          <p:spPr bwMode="auto">
            <a:xfrm>
              <a:off x="4077701" y="556098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6" name="Oval 64"/>
            <p:cNvSpPr>
              <a:spLocks noChangeArrowheads="1"/>
            </p:cNvSpPr>
            <p:nvPr/>
          </p:nvSpPr>
          <p:spPr bwMode="auto">
            <a:xfrm>
              <a:off x="4077701" y="551494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7" name="Oval 65"/>
            <p:cNvSpPr>
              <a:spLocks noChangeArrowheads="1"/>
            </p:cNvSpPr>
            <p:nvPr/>
          </p:nvSpPr>
          <p:spPr bwMode="auto">
            <a:xfrm>
              <a:off x="4077701" y="5468905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8" name="Oval 66"/>
            <p:cNvSpPr>
              <a:spLocks noChangeArrowheads="1"/>
            </p:cNvSpPr>
            <p:nvPr/>
          </p:nvSpPr>
          <p:spPr bwMode="auto">
            <a:xfrm>
              <a:off x="4112626" y="5468905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9" name="Oval 67"/>
            <p:cNvSpPr>
              <a:spLocks noChangeArrowheads="1"/>
            </p:cNvSpPr>
            <p:nvPr/>
          </p:nvSpPr>
          <p:spPr bwMode="auto">
            <a:xfrm>
              <a:off x="4112626" y="5424455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0" name="Oval 68"/>
            <p:cNvSpPr>
              <a:spLocks noChangeArrowheads="1"/>
            </p:cNvSpPr>
            <p:nvPr/>
          </p:nvSpPr>
          <p:spPr bwMode="auto">
            <a:xfrm>
              <a:off x="4145964" y="5424455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1" name="Oval 69"/>
            <p:cNvSpPr>
              <a:spLocks noChangeArrowheads="1"/>
            </p:cNvSpPr>
            <p:nvPr/>
          </p:nvSpPr>
          <p:spPr bwMode="auto">
            <a:xfrm>
              <a:off x="4145964" y="537365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2" name="Oval 70"/>
            <p:cNvSpPr>
              <a:spLocks noChangeArrowheads="1"/>
            </p:cNvSpPr>
            <p:nvPr/>
          </p:nvSpPr>
          <p:spPr bwMode="auto">
            <a:xfrm>
              <a:off x="4176126" y="537365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3" name="Oval 71"/>
            <p:cNvSpPr>
              <a:spLocks noChangeArrowheads="1"/>
            </p:cNvSpPr>
            <p:nvPr/>
          </p:nvSpPr>
          <p:spPr bwMode="auto">
            <a:xfrm>
              <a:off x="4211051" y="53736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4" name="Oval 72"/>
            <p:cNvSpPr>
              <a:spLocks noChangeArrowheads="1"/>
            </p:cNvSpPr>
            <p:nvPr/>
          </p:nvSpPr>
          <p:spPr bwMode="auto">
            <a:xfrm>
              <a:off x="4245976" y="53736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5" name="Oval 73"/>
            <p:cNvSpPr>
              <a:spLocks noChangeArrowheads="1"/>
            </p:cNvSpPr>
            <p:nvPr/>
          </p:nvSpPr>
          <p:spPr bwMode="auto">
            <a:xfrm>
              <a:off x="4279314" y="53736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6" name="Oval 74"/>
            <p:cNvSpPr>
              <a:spLocks noChangeArrowheads="1"/>
            </p:cNvSpPr>
            <p:nvPr/>
          </p:nvSpPr>
          <p:spPr bwMode="auto">
            <a:xfrm>
              <a:off x="4314239" y="537365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7" name="Oval 75"/>
            <p:cNvSpPr>
              <a:spLocks noChangeArrowheads="1"/>
            </p:cNvSpPr>
            <p:nvPr/>
          </p:nvSpPr>
          <p:spPr bwMode="auto">
            <a:xfrm>
              <a:off x="4314239" y="532920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8" name="Oval 76"/>
            <p:cNvSpPr>
              <a:spLocks noChangeArrowheads="1"/>
            </p:cNvSpPr>
            <p:nvPr/>
          </p:nvSpPr>
          <p:spPr bwMode="auto">
            <a:xfrm>
              <a:off x="4314239" y="528316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9" name="Oval 77"/>
            <p:cNvSpPr>
              <a:spLocks noChangeArrowheads="1"/>
            </p:cNvSpPr>
            <p:nvPr/>
          </p:nvSpPr>
          <p:spPr bwMode="auto">
            <a:xfrm>
              <a:off x="4347576" y="528316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0" name="Oval 78"/>
            <p:cNvSpPr>
              <a:spLocks noChangeArrowheads="1"/>
            </p:cNvSpPr>
            <p:nvPr/>
          </p:nvSpPr>
          <p:spPr bwMode="auto">
            <a:xfrm>
              <a:off x="4382501" y="528316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1" name="Oval 79"/>
            <p:cNvSpPr>
              <a:spLocks noChangeArrowheads="1"/>
            </p:cNvSpPr>
            <p:nvPr/>
          </p:nvSpPr>
          <p:spPr bwMode="auto">
            <a:xfrm>
              <a:off x="4412664" y="52831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2" name="Oval 80"/>
            <p:cNvSpPr>
              <a:spLocks noChangeArrowheads="1"/>
            </p:cNvSpPr>
            <p:nvPr/>
          </p:nvSpPr>
          <p:spPr bwMode="auto">
            <a:xfrm>
              <a:off x="4447589" y="52831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3" name="Oval 81"/>
            <p:cNvSpPr>
              <a:spLocks noChangeArrowheads="1"/>
            </p:cNvSpPr>
            <p:nvPr/>
          </p:nvSpPr>
          <p:spPr bwMode="auto">
            <a:xfrm>
              <a:off x="4447589" y="5237130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4" name="Oval 82"/>
            <p:cNvSpPr>
              <a:spLocks noChangeArrowheads="1"/>
            </p:cNvSpPr>
            <p:nvPr/>
          </p:nvSpPr>
          <p:spPr bwMode="auto">
            <a:xfrm>
              <a:off x="4482514" y="5237130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5" name="Oval 83"/>
            <p:cNvSpPr>
              <a:spLocks noChangeArrowheads="1"/>
            </p:cNvSpPr>
            <p:nvPr/>
          </p:nvSpPr>
          <p:spPr bwMode="auto">
            <a:xfrm>
              <a:off x="4515851" y="5237130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6" name="Oval 84"/>
            <p:cNvSpPr>
              <a:spLocks noChangeArrowheads="1"/>
            </p:cNvSpPr>
            <p:nvPr/>
          </p:nvSpPr>
          <p:spPr bwMode="auto">
            <a:xfrm>
              <a:off x="4515851" y="518791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7" name="Oval 85"/>
            <p:cNvSpPr>
              <a:spLocks noChangeArrowheads="1"/>
            </p:cNvSpPr>
            <p:nvPr/>
          </p:nvSpPr>
          <p:spPr bwMode="auto">
            <a:xfrm>
              <a:off x="4550776" y="518791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" name="Oval 86"/>
            <p:cNvSpPr>
              <a:spLocks noChangeArrowheads="1"/>
            </p:cNvSpPr>
            <p:nvPr/>
          </p:nvSpPr>
          <p:spPr bwMode="auto">
            <a:xfrm>
              <a:off x="4584114" y="518791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" name="Oval 87"/>
            <p:cNvSpPr>
              <a:spLocks noChangeArrowheads="1"/>
            </p:cNvSpPr>
            <p:nvPr/>
          </p:nvSpPr>
          <p:spPr bwMode="auto">
            <a:xfrm>
              <a:off x="4619039" y="518791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" name="Oval 88"/>
            <p:cNvSpPr>
              <a:spLocks noChangeArrowheads="1"/>
            </p:cNvSpPr>
            <p:nvPr/>
          </p:nvSpPr>
          <p:spPr bwMode="auto">
            <a:xfrm>
              <a:off x="4649201" y="518791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1" name="Oval 89"/>
            <p:cNvSpPr>
              <a:spLocks noChangeArrowheads="1"/>
            </p:cNvSpPr>
            <p:nvPr/>
          </p:nvSpPr>
          <p:spPr bwMode="auto">
            <a:xfrm>
              <a:off x="4684126" y="518791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2" name="Oval 90"/>
            <p:cNvSpPr>
              <a:spLocks noChangeArrowheads="1"/>
            </p:cNvSpPr>
            <p:nvPr/>
          </p:nvSpPr>
          <p:spPr bwMode="auto">
            <a:xfrm>
              <a:off x="4717464" y="518791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3" name="Oval 91"/>
            <p:cNvSpPr>
              <a:spLocks noChangeArrowheads="1"/>
            </p:cNvSpPr>
            <p:nvPr/>
          </p:nvSpPr>
          <p:spPr bwMode="auto">
            <a:xfrm>
              <a:off x="4752389" y="5141880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4" name="Oval 92"/>
            <p:cNvSpPr>
              <a:spLocks noChangeArrowheads="1"/>
            </p:cNvSpPr>
            <p:nvPr/>
          </p:nvSpPr>
          <p:spPr bwMode="auto">
            <a:xfrm>
              <a:off x="4787314" y="5141880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5" name="Oval 93"/>
            <p:cNvSpPr>
              <a:spLocks noChangeArrowheads="1"/>
            </p:cNvSpPr>
            <p:nvPr/>
          </p:nvSpPr>
          <p:spPr bwMode="auto">
            <a:xfrm>
              <a:off x="4787314" y="509584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6" name="Oval 94"/>
            <p:cNvSpPr>
              <a:spLocks noChangeArrowheads="1"/>
            </p:cNvSpPr>
            <p:nvPr/>
          </p:nvSpPr>
          <p:spPr bwMode="auto">
            <a:xfrm>
              <a:off x="4820651" y="509584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7" name="Oval 95"/>
            <p:cNvSpPr>
              <a:spLocks noChangeArrowheads="1"/>
            </p:cNvSpPr>
            <p:nvPr/>
          </p:nvSpPr>
          <p:spPr bwMode="auto">
            <a:xfrm>
              <a:off x="4855576" y="509584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8" name="Oval 96"/>
            <p:cNvSpPr>
              <a:spLocks noChangeArrowheads="1"/>
            </p:cNvSpPr>
            <p:nvPr/>
          </p:nvSpPr>
          <p:spPr bwMode="auto">
            <a:xfrm>
              <a:off x="4888914" y="509584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9" name="Oval 97"/>
            <p:cNvSpPr>
              <a:spLocks noChangeArrowheads="1"/>
            </p:cNvSpPr>
            <p:nvPr/>
          </p:nvSpPr>
          <p:spPr bwMode="auto">
            <a:xfrm>
              <a:off x="4920664" y="509584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0" name="Oval 98"/>
            <p:cNvSpPr>
              <a:spLocks noChangeArrowheads="1"/>
            </p:cNvSpPr>
            <p:nvPr/>
          </p:nvSpPr>
          <p:spPr bwMode="auto">
            <a:xfrm>
              <a:off x="4954001" y="509584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1" name="Oval 99"/>
            <p:cNvSpPr>
              <a:spLocks noChangeArrowheads="1"/>
            </p:cNvSpPr>
            <p:nvPr/>
          </p:nvSpPr>
          <p:spPr bwMode="auto">
            <a:xfrm>
              <a:off x="4954001" y="504980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2" name="Oval 100"/>
            <p:cNvSpPr>
              <a:spLocks noChangeArrowheads="1"/>
            </p:cNvSpPr>
            <p:nvPr/>
          </p:nvSpPr>
          <p:spPr bwMode="auto">
            <a:xfrm>
              <a:off x="4988926" y="504980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3" name="Oval 101"/>
            <p:cNvSpPr>
              <a:spLocks noChangeArrowheads="1"/>
            </p:cNvSpPr>
            <p:nvPr/>
          </p:nvSpPr>
          <p:spPr bwMode="auto">
            <a:xfrm>
              <a:off x="5022264" y="504980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4" name="Oval 102"/>
            <p:cNvSpPr>
              <a:spLocks noChangeArrowheads="1"/>
            </p:cNvSpPr>
            <p:nvPr/>
          </p:nvSpPr>
          <p:spPr bwMode="auto">
            <a:xfrm>
              <a:off x="5022264" y="500059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5" name="Oval 103"/>
            <p:cNvSpPr>
              <a:spLocks noChangeArrowheads="1"/>
            </p:cNvSpPr>
            <p:nvPr/>
          </p:nvSpPr>
          <p:spPr bwMode="auto">
            <a:xfrm>
              <a:off x="5022264" y="4954555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6" name="Oval 104"/>
            <p:cNvSpPr>
              <a:spLocks noChangeArrowheads="1"/>
            </p:cNvSpPr>
            <p:nvPr/>
          </p:nvSpPr>
          <p:spPr bwMode="auto">
            <a:xfrm>
              <a:off x="5022264" y="49101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7" name="Oval 105"/>
            <p:cNvSpPr>
              <a:spLocks noChangeArrowheads="1"/>
            </p:cNvSpPr>
            <p:nvPr/>
          </p:nvSpPr>
          <p:spPr bwMode="auto">
            <a:xfrm>
              <a:off x="5057189" y="4910105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8" name="Oval 106"/>
            <p:cNvSpPr>
              <a:spLocks noChangeArrowheads="1"/>
            </p:cNvSpPr>
            <p:nvPr/>
          </p:nvSpPr>
          <p:spPr bwMode="auto">
            <a:xfrm>
              <a:off x="5057189" y="486406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9" name="Oval 107"/>
            <p:cNvSpPr>
              <a:spLocks noChangeArrowheads="1"/>
            </p:cNvSpPr>
            <p:nvPr/>
          </p:nvSpPr>
          <p:spPr bwMode="auto">
            <a:xfrm>
              <a:off x="5092114" y="486406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0" name="Oval 108"/>
            <p:cNvSpPr>
              <a:spLocks noChangeArrowheads="1"/>
            </p:cNvSpPr>
            <p:nvPr/>
          </p:nvSpPr>
          <p:spPr bwMode="auto">
            <a:xfrm>
              <a:off x="5092114" y="481485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1" name="Oval 109"/>
            <p:cNvSpPr>
              <a:spLocks noChangeArrowheads="1"/>
            </p:cNvSpPr>
            <p:nvPr/>
          </p:nvSpPr>
          <p:spPr bwMode="auto">
            <a:xfrm>
              <a:off x="5125451" y="481485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2" name="Oval 110"/>
            <p:cNvSpPr>
              <a:spLocks noChangeArrowheads="1"/>
            </p:cNvSpPr>
            <p:nvPr/>
          </p:nvSpPr>
          <p:spPr bwMode="auto">
            <a:xfrm>
              <a:off x="5155614" y="481485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3" name="Oval 111"/>
            <p:cNvSpPr>
              <a:spLocks noChangeArrowheads="1"/>
            </p:cNvSpPr>
            <p:nvPr/>
          </p:nvSpPr>
          <p:spPr bwMode="auto">
            <a:xfrm>
              <a:off x="5190539" y="48148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4" name="Oval 112"/>
            <p:cNvSpPr>
              <a:spLocks noChangeArrowheads="1"/>
            </p:cNvSpPr>
            <p:nvPr/>
          </p:nvSpPr>
          <p:spPr bwMode="auto">
            <a:xfrm>
              <a:off x="5190539" y="476881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5" name="Oval 113"/>
            <p:cNvSpPr>
              <a:spLocks noChangeArrowheads="1"/>
            </p:cNvSpPr>
            <p:nvPr/>
          </p:nvSpPr>
          <p:spPr bwMode="auto">
            <a:xfrm>
              <a:off x="5190539" y="472278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6" name="Oval 114"/>
            <p:cNvSpPr>
              <a:spLocks noChangeArrowheads="1"/>
            </p:cNvSpPr>
            <p:nvPr/>
          </p:nvSpPr>
          <p:spPr bwMode="auto">
            <a:xfrm>
              <a:off x="5225464" y="472278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7" name="Oval 115"/>
            <p:cNvSpPr>
              <a:spLocks noChangeArrowheads="1"/>
            </p:cNvSpPr>
            <p:nvPr/>
          </p:nvSpPr>
          <p:spPr bwMode="auto">
            <a:xfrm>
              <a:off x="5225464" y="467674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8" name="Oval 116"/>
            <p:cNvSpPr>
              <a:spLocks noChangeArrowheads="1"/>
            </p:cNvSpPr>
            <p:nvPr/>
          </p:nvSpPr>
          <p:spPr bwMode="auto">
            <a:xfrm>
              <a:off x="5225464" y="4627530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9" name="Oval 117"/>
            <p:cNvSpPr>
              <a:spLocks noChangeArrowheads="1"/>
            </p:cNvSpPr>
            <p:nvPr/>
          </p:nvSpPr>
          <p:spPr bwMode="auto">
            <a:xfrm>
              <a:off x="5225464" y="458149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0" name="Oval 118"/>
            <p:cNvSpPr>
              <a:spLocks noChangeArrowheads="1"/>
            </p:cNvSpPr>
            <p:nvPr/>
          </p:nvSpPr>
          <p:spPr bwMode="auto">
            <a:xfrm>
              <a:off x="5258801" y="458149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1" name="Oval 119"/>
            <p:cNvSpPr>
              <a:spLocks noChangeArrowheads="1"/>
            </p:cNvSpPr>
            <p:nvPr/>
          </p:nvSpPr>
          <p:spPr bwMode="auto">
            <a:xfrm>
              <a:off x="5293726" y="458149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2" name="Oval 120"/>
            <p:cNvSpPr>
              <a:spLocks noChangeArrowheads="1"/>
            </p:cNvSpPr>
            <p:nvPr/>
          </p:nvSpPr>
          <p:spPr bwMode="auto">
            <a:xfrm>
              <a:off x="5293726" y="4535455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3" name="Oval 121"/>
            <p:cNvSpPr>
              <a:spLocks noChangeArrowheads="1"/>
            </p:cNvSpPr>
            <p:nvPr/>
          </p:nvSpPr>
          <p:spPr bwMode="auto">
            <a:xfrm>
              <a:off x="5328651" y="4535455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4" name="Oval 122"/>
            <p:cNvSpPr>
              <a:spLocks noChangeArrowheads="1"/>
            </p:cNvSpPr>
            <p:nvPr/>
          </p:nvSpPr>
          <p:spPr bwMode="auto">
            <a:xfrm>
              <a:off x="5328651" y="449100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5" name="Oval 123"/>
            <p:cNvSpPr>
              <a:spLocks noChangeArrowheads="1"/>
            </p:cNvSpPr>
            <p:nvPr/>
          </p:nvSpPr>
          <p:spPr bwMode="auto">
            <a:xfrm>
              <a:off x="5361989" y="449100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6" name="Oval 124"/>
            <p:cNvSpPr>
              <a:spLocks noChangeArrowheads="1"/>
            </p:cNvSpPr>
            <p:nvPr/>
          </p:nvSpPr>
          <p:spPr bwMode="auto">
            <a:xfrm>
              <a:off x="5392151" y="449100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7" name="Oval 125"/>
            <p:cNvSpPr>
              <a:spLocks noChangeArrowheads="1"/>
            </p:cNvSpPr>
            <p:nvPr/>
          </p:nvSpPr>
          <p:spPr bwMode="auto">
            <a:xfrm>
              <a:off x="5427076" y="449100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8" name="Oval 126"/>
            <p:cNvSpPr>
              <a:spLocks noChangeArrowheads="1"/>
            </p:cNvSpPr>
            <p:nvPr/>
          </p:nvSpPr>
          <p:spPr bwMode="auto">
            <a:xfrm>
              <a:off x="5462001" y="449100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09" name="Oval 127"/>
            <p:cNvSpPr>
              <a:spLocks noChangeArrowheads="1"/>
            </p:cNvSpPr>
            <p:nvPr/>
          </p:nvSpPr>
          <p:spPr bwMode="auto">
            <a:xfrm>
              <a:off x="5495339" y="449100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0" name="Oval 128"/>
            <p:cNvSpPr>
              <a:spLocks noChangeArrowheads="1"/>
            </p:cNvSpPr>
            <p:nvPr/>
          </p:nvSpPr>
          <p:spPr bwMode="auto">
            <a:xfrm>
              <a:off x="5530264" y="449100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1" name="Oval 129"/>
            <p:cNvSpPr>
              <a:spLocks noChangeArrowheads="1"/>
            </p:cNvSpPr>
            <p:nvPr/>
          </p:nvSpPr>
          <p:spPr bwMode="auto">
            <a:xfrm>
              <a:off x="5563601" y="449100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2" name="Oval 130"/>
            <p:cNvSpPr>
              <a:spLocks noChangeArrowheads="1"/>
            </p:cNvSpPr>
            <p:nvPr/>
          </p:nvSpPr>
          <p:spPr bwMode="auto">
            <a:xfrm>
              <a:off x="5598526" y="449100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3" name="Oval 131"/>
            <p:cNvSpPr>
              <a:spLocks noChangeArrowheads="1"/>
            </p:cNvSpPr>
            <p:nvPr/>
          </p:nvSpPr>
          <p:spPr bwMode="auto">
            <a:xfrm>
              <a:off x="5598526" y="44449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4" name="Oval 132"/>
            <p:cNvSpPr>
              <a:spLocks noChangeArrowheads="1"/>
            </p:cNvSpPr>
            <p:nvPr/>
          </p:nvSpPr>
          <p:spPr bwMode="auto">
            <a:xfrm>
              <a:off x="5633451" y="44449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5" name="Oval 133"/>
            <p:cNvSpPr>
              <a:spLocks noChangeArrowheads="1"/>
            </p:cNvSpPr>
            <p:nvPr/>
          </p:nvSpPr>
          <p:spPr bwMode="auto">
            <a:xfrm>
              <a:off x="5663614" y="44449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6" name="Oval 134"/>
            <p:cNvSpPr>
              <a:spLocks noChangeArrowheads="1"/>
            </p:cNvSpPr>
            <p:nvPr/>
          </p:nvSpPr>
          <p:spPr bwMode="auto">
            <a:xfrm>
              <a:off x="5696951" y="444496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7" name="Oval 135"/>
            <p:cNvSpPr>
              <a:spLocks noChangeArrowheads="1"/>
            </p:cNvSpPr>
            <p:nvPr/>
          </p:nvSpPr>
          <p:spPr bwMode="auto">
            <a:xfrm>
              <a:off x="5731876" y="444496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8" name="Oval 136"/>
            <p:cNvSpPr>
              <a:spLocks noChangeArrowheads="1"/>
            </p:cNvSpPr>
            <p:nvPr/>
          </p:nvSpPr>
          <p:spPr bwMode="auto">
            <a:xfrm>
              <a:off x="5731876" y="439575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19" name="Oval 137"/>
            <p:cNvSpPr>
              <a:spLocks noChangeArrowheads="1"/>
            </p:cNvSpPr>
            <p:nvPr/>
          </p:nvSpPr>
          <p:spPr bwMode="auto">
            <a:xfrm>
              <a:off x="5766801" y="439575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0" name="Oval 138"/>
            <p:cNvSpPr>
              <a:spLocks noChangeArrowheads="1"/>
            </p:cNvSpPr>
            <p:nvPr/>
          </p:nvSpPr>
          <p:spPr bwMode="auto">
            <a:xfrm>
              <a:off x="5800139" y="43957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1" name="Oval 139"/>
            <p:cNvSpPr>
              <a:spLocks noChangeArrowheads="1"/>
            </p:cNvSpPr>
            <p:nvPr/>
          </p:nvSpPr>
          <p:spPr bwMode="auto">
            <a:xfrm>
              <a:off x="5835064" y="43957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2" name="Oval 140"/>
            <p:cNvSpPr>
              <a:spLocks noChangeArrowheads="1"/>
            </p:cNvSpPr>
            <p:nvPr/>
          </p:nvSpPr>
          <p:spPr bwMode="auto">
            <a:xfrm>
              <a:off x="5868401" y="43957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3" name="Oval 141"/>
            <p:cNvSpPr>
              <a:spLocks noChangeArrowheads="1"/>
            </p:cNvSpPr>
            <p:nvPr/>
          </p:nvSpPr>
          <p:spPr bwMode="auto">
            <a:xfrm>
              <a:off x="5900151" y="439575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4" name="Oval 142"/>
            <p:cNvSpPr>
              <a:spLocks noChangeArrowheads="1"/>
            </p:cNvSpPr>
            <p:nvPr/>
          </p:nvSpPr>
          <p:spPr bwMode="auto">
            <a:xfrm>
              <a:off x="5900151" y="434971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5" name="Oval 143"/>
            <p:cNvSpPr>
              <a:spLocks noChangeArrowheads="1"/>
            </p:cNvSpPr>
            <p:nvPr/>
          </p:nvSpPr>
          <p:spPr bwMode="auto">
            <a:xfrm>
              <a:off x="5900151" y="4303680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6" name="Oval 144"/>
            <p:cNvSpPr>
              <a:spLocks noChangeArrowheads="1"/>
            </p:cNvSpPr>
            <p:nvPr/>
          </p:nvSpPr>
          <p:spPr bwMode="auto">
            <a:xfrm>
              <a:off x="5900151" y="425764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7" name="Oval 145"/>
            <p:cNvSpPr>
              <a:spLocks noChangeArrowheads="1"/>
            </p:cNvSpPr>
            <p:nvPr/>
          </p:nvSpPr>
          <p:spPr bwMode="auto">
            <a:xfrm>
              <a:off x="5900151" y="4208430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8" name="Oval 146"/>
            <p:cNvSpPr>
              <a:spLocks noChangeArrowheads="1"/>
            </p:cNvSpPr>
            <p:nvPr/>
          </p:nvSpPr>
          <p:spPr bwMode="auto">
            <a:xfrm>
              <a:off x="5933489" y="4208430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9" name="Oval 147"/>
            <p:cNvSpPr>
              <a:spLocks noChangeArrowheads="1"/>
            </p:cNvSpPr>
            <p:nvPr/>
          </p:nvSpPr>
          <p:spPr bwMode="auto">
            <a:xfrm>
              <a:off x="5968414" y="4208430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0" name="Oval 148"/>
            <p:cNvSpPr>
              <a:spLocks noChangeArrowheads="1"/>
            </p:cNvSpPr>
            <p:nvPr/>
          </p:nvSpPr>
          <p:spPr bwMode="auto">
            <a:xfrm>
              <a:off x="5968414" y="416239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1" name="Oval 149"/>
            <p:cNvSpPr>
              <a:spLocks noChangeArrowheads="1"/>
            </p:cNvSpPr>
            <p:nvPr/>
          </p:nvSpPr>
          <p:spPr bwMode="auto">
            <a:xfrm>
              <a:off x="5968414" y="411635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2" name="Oval 150"/>
            <p:cNvSpPr>
              <a:spLocks noChangeArrowheads="1"/>
            </p:cNvSpPr>
            <p:nvPr/>
          </p:nvSpPr>
          <p:spPr bwMode="auto">
            <a:xfrm>
              <a:off x="6001751" y="4116355"/>
              <a:ext cx="20638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3" name="Oval 151"/>
            <p:cNvSpPr>
              <a:spLocks noChangeArrowheads="1"/>
            </p:cNvSpPr>
            <p:nvPr/>
          </p:nvSpPr>
          <p:spPr bwMode="auto">
            <a:xfrm>
              <a:off x="6036676" y="411635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4" name="Oval 152"/>
            <p:cNvSpPr>
              <a:spLocks noChangeArrowheads="1"/>
            </p:cNvSpPr>
            <p:nvPr/>
          </p:nvSpPr>
          <p:spPr bwMode="auto">
            <a:xfrm>
              <a:off x="6036676" y="407031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5" name="Oval 153"/>
            <p:cNvSpPr>
              <a:spLocks noChangeArrowheads="1"/>
            </p:cNvSpPr>
            <p:nvPr/>
          </p:nvSpPr>
          <p:spPr bwMode="auto">
            <a:xfrm>
              <a:off x="6071601" y="407031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6" name="Oval 154"/>
            <p:cNvSpPr>
              <a:spLocks noChangeArrowheads="1"/>
            </p:cNvSpPr>
            <p:nvPr/>
          </p:nvSpPr>
          <p:spPr bwMode="auto">
            <a:xfrm>
              <a:off x="6104939" y="4070317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7" name="Oval 155"/>
            <p:cNvSpPr>
              <a:spLocks noChangeArrowheads="1"/>
            </p:cNvSpPr>
            <p:nvPr/>
          </p:nvSpPr>
          <p:spPr bwMode="auto">
            <a:xfrm>
              <a:off x="6136689" y="4021105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8" name="Oval 156"/>
            <p:cNvSpPr>
              <a:spLocks noChangeArrowheads="1"/>
            </p:cNvSpPr>
            <p:nvPr/>
          </p:nvSpPr>
          <p:spPr bwMode="auto">
            <a:xfrm>
              <a:off x="6170026" y="4021105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39" name="Oval 157"/>
            <p:cNvSpPr>
              <a:spLocks noChangeArrowheads="1"/>
            </p:cNvSpPr>
            <p:nvPr/>
          </p:nvSpPr>
          <p:spPr bwMode="auto">
            <a:xfrm>
              <a:off x="6170026" y="39750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0" name="Oval 158"/>
            <p:cNvSpPr>
              <a:spLocks noChangeArrowheads="1"/>
            </p:cNvSpPr>
            <p:nvPr/>
          </p:nvSpPr>
          <p:spPr bwMode="auto">
            <a:xfrm>
              <a:off x="6204951" y="39750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1" name="Oval 159"/>
            <p:cNvSpPr>
              <a:spLocks noChangeArrowheads="1"/>
            </p:cNvSpPr>
            <p:nvPr/>
          </p:nvSpPr>
          <p:spPr bwMode="auto">
            <a:xfrm>
              <a:off x="6238289" y="39750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2" name="Oval 160"/>
            <p:cNvSpPr>
              <a:spLocks noChangeArrowheads="1"/>
            </p:cNvSpPr>
            <p:nvPr/>
          </p:nvSpPr>
          <p:spPr bwMode="auto">
            <a:xfrm>
              <a:off x="6273214" y="397506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3" name="Oval 161"/>
            <p:cNvSpPr>
              <a:spLocks noChangeArrowheads="1"/>
            </p:cNvSpPr>
            <p:nvPr/>
          </p:nvSpPr>
          <p:spPr bwMode="auto">
            <a:xfrm>
              <a:off x="6308139" y="397506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4" name="Oval 162"/>
            <p:cNvSpPr>
              <a:spLocks noChangeArrowheads="1"/>
            </p:cNvSpPr>
            <p:nvPr/>
          </p:nvSpPr>
          <p:spPr bwMode="auto">
            <a:xfrm>
              <a:off x="6341476" y="3975067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5" name="Oval 163"/>
            <p:cNvSpPr>
              <a:spLocks noChangeArrowheads="1"/>
            </p:cNvSpPr>
            <p:nvPr/>
          </p:nvSpPr>
          <p:spPr bwMode="auto">
            <a:xfrm>
              <a:off x="6371639" y="39750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6" name="Oval 164"/>
            <p:cNvSpPr>
              <a:spLocks noChangeArrowheads="1"/>
            </p:cNvSpPr>
            <p:nvPr/>
          </p:nvSpPr>
          <p:spPr bwMode="auto">
            <a:xfrm>
              <a:off x="6406564" y="39750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7" name="Oval 165"/>
            <p:cNvSpPr>
              <a:spLocks noChangeArrowheads="1"/>
            </p:cNvSpPr>
            <p:nvPr/>
          </p:nvSpPr>
          <p:spPr bwMode="auto">
            <a:xfrm>
              <a:off x="6441489" y="39750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8" name="Oval 166"/>
            <p:cNvSpPr>
              <a:spLocks noChangeArrowheads="1"/>
            </p:cNvSpPr>
            <p:nvPr/>
          </p:nvSpPr>
          <p:spPr bwMode="auto">
            <a:xfrm>
              <a:off x="6474826" y="3975067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9" name="Oval 167"/>
            <p:cNvSpPr>
              <a:spLocks noChangeArrowheads="1"/>
            </p:cNvSpPr>
            <p:nvPr/>
          </p:nvSpPr>
          <p:spPr bwMode="auto">
            <a:xfrm>
              <a:off x="6474826" y="393061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0" name="Oval 168"/>
            <p:cNvSpPr>
              <a:spLocks noChangeArrowheads="1"/>
            </p:cNvSpPr>
            <p:nvPr/>
          </p:nvSpPr>
          <p:spPr bwMode="auto">
            <a:xfrm>
              <a:off x="6474826" y="3884580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1" name="Oval 169"/>
            <p:cNvSpPr>
              <a:spLocks noChangeArrowheads="1"/>
            </p:cNvSpPr>
            <p:nvPr/>
          </p:nvSpPr>
          <p:spPr bwMode="auto">
            <a:xfrm>
              <a:off x="6509751" y="3884580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2" name="Oval 170"/>
            <p:cNvSpPr>
              <a:spLocks noChangeArrowheads="1"/>
            </p:cNvSpPr>
            <p:nvPr/>
          </p:nvSpPr>
          <p:spPr bwMode="auto">
            <a:xfrm>
              <a:off x="6543089" y="3884580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3" name="Oval 171"/>
            <p:cNvSpPr>
              <a:spLocks noChangeArrowheads="1"/>
            </p:cNvSpPr>
            <p:nvPr/>
          </p:nvSpPr>
          <p:spPr bwMode="auto">
            <a:xfrm>
              <a:off x="6578014" y="388458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4" name="Oval 172"/>
            <p:cNvSpPr>
              <a:spLocks noChangeArrowheads="1"/>
            </p:cNvSpPr>
            <p:nvPr/>
          </p:nvSpPr>
          <p:spPr bwMode="auto">
            <a:xfrm>
              <a:off x="6608176" y="388458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5" name="Oval 173"/>
            <p:cNvSpPr>
              <a:spLocks noChangeArrowheads="1"/>
            </p:cNvSpPr>
            <p:nvPr/>
          </p:nvSpPr>
          <p:spPr bwMode="auto">
            <a:xfrm>
              <a:off x="6643101" y="3884580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6" name="Oval 174"/>
            <p:cNvSpPr>
              <a:spLocks noChangeArrowheads="1"/>
            </p:cNvSpPr>
            <p:nvPr/>
          </p:nvSpPr>
          <p:spPr bwMode="auto">
            <a:xfrm>
              <a:off x="6676439" y="3884580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7" name="Oval 175"/>
            <p:cNvSpPr>
              <a:spLocks noChangeArrowheads="1"/>
            </p:cNvSpPr>
            <p:nvPr/>
          </p:nvSpPr>
          <p:spPr bwMode="auto">
            <a:xfrm>
              <a:off x="6711364" y="3884580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8" name="Oval 176"/>
            <p:cNvSpPr>
              <a:spLocks noChangeArrowheads="1"/>
            </p:cNvSpPr>
            <p:nvPr/>
          </p:nvSpPr>
          <p:spPr bwMode="auto">
            <a:xfrm>
              <a:off x="6746289" y="3884580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9" name="Oval 177"/>
            <p:cNvSpPr>
              <a:spLocks noChangeArrowheads="1"/>
            </p:cNvSpPr>
            <p:nvPr/>
          </p:nvSpPr>
          <p:spPr bwMode="auto">
            <a:xfrm>
              <a:off x="6746289" y="383536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0" name="Oval 178"/>
            <p:cNvSpPr>
              <a:spLocks noChangeArrowheads="1"/>
            </p:cNvSpPr>
            <p:nvPr/>
          </p:nvSpPr>
          <p:spPr bwMode="auto">
            <a:xfrm>
              <a:off x="6779626" y="38353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1" name="Oval 179"/>
            <p:cNvSpPr>
              <a:spLocks noChangeArrowheads="1"/>
            </p:cNvSpPr>
            <p:nvPr/>
          </p:nvSpPr>
          <p:spPr bwMode="auto">
            <a:xfrm>
              <a:off x="6814551" y="38353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2" name="Oval 180"/>
            <p:cNvSpPr>
              <a:spLocks noChangeArrowheads="1"/>
            </p:cNvSpPr>
            <p:nvPr/>
          </p:nvSpPr>
          <p:spPr bwMode="auto">
            <a:xfrm>
              <a:off x="6849476" y="38353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3" name="Oval 181"/>
            <p:cNvSpPr>
              <a:spLocks noChangeArrowheads="1"/>
            </p:cNvSpPr>
            <p:nvPr/>
          </p:nvSpPr>
          <p:spPr bwMode="auto">
            <a:xfrm>
              <a:off x="6879639" y="383536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4" name="Oval 182"/>
            <p:cNvSpPr>
              <a:spLocks noChangeArrowheads="1"/>
            </p:cNvSpPr>
            <p:nvPr/>
          </p:nvSpPr>
          <p:spPr bwMode="auto">
            <a:xfrm>
              <a:off x="6912976" y="3789330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5" name="Oval 183"/>
            <p:cNvSpPr>
              <a:spLocks noChangeArrowheads="1"/>
            </p:cNvSpPr>
            <p:nvPr/>
          </p:nvSpPr>
          <p:spPr bwMode="auto">
            <a:xfrm>
              <a:off x="6912976" y="374329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6" name="Oval 184"/>
            <p:cNvSpPr>
              <a:spLocks noChangeArrowheads="1"/>
            </p:cNvSpPr>
            <p:nvPr/>
          </p:nvSpPr>
          <p:spPr bwMode="auto">
            <a:xfrm>
              <a:off x="6947901" y="374329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7" name="Oval 185"/>
            <p:cNvSpPr>
              <a:spLocks noChangeArrowheads="1"/>
            </p:cNvSpPr>
            <p:nvPr/>
          </p:nvSpPr>
          <p:spPr bwMode="auto">
            <a:xfrm>
              <a:off x="6982826" y="374329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8" name="Oval 186"/>
            <p:cNvSpPr>
              <a:spLocks noChangeArrowheads="1"/>
            </p:cNvSpPr>
            <p:nvPr/>
          </p:nvSpPr>
          <p:spPr bwMode="auto">
            <a:xfrm>
              <a:off x="7016164" y="374329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9" name="Oval 187"/>
            <p:cNvSpPr>
              <a:spLocks noChangeArrowheads="1"/>
            </p:cNvSpPr>
            <p:nvPr/>
          </p:nvSpPr>
          <p:spPr bwMode="auto">
            <a:xfrm>
              <a:off x="7051089" y="374329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0" name="Oval 188"/>
            <p:cNvSpPr>
              <a:spLocks noChangeArrowheads="1"/>
            </p:cNvSpPr>
            <p:nvPr/>
          </p:nvSpPr>
          <p:spPr bwMode="auto">
            <a:xfrm>
              <a:off x="7084426" y="374329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1" name="Oval 189"/>
            <p:cNvSpPr>
              <a:spLocks noChangeArrowheads="1"/>
            </p:cNvSpPr>
            <p:nvPr/>
          </p:nvSpPr>
          <p:spPr bwMode="auto">
            <a:xfrm>
              <a:off x="7084426" y="3697255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2" name="Oval 190"/>
            <p:cNvSpPr>
              <a:spLocks noChangeArrowheads="1"/>
            </p:cNvSpPr>
            <p:nvPr/>
          </p:nvSpPr>
          <p:spPr bwMode="auto">
            <a:xfrm>
              <a:off x="7116176" y="3697255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3" name="Oval 191"/>
            <p:cNvSpPr>
              <a:spLocks noChangeArrowheads="1"/>
            </p:cNvSpPr>
            <p:nvPr/>
          </p:nvSpPr>
          <p:spPr bwMode="auto">
            <a:xfrm>
              <a:off x="7149514" y="3697255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4" name="Oval 192"/>
            <p:cNvSpPr>
              <a:spLocks noChangeArrowheads="1"/>
            </p:cNvSpPr>
            <p:nvPr/>
          </p:nvSpPr>
          <p:spPr bwMode="auto">
            <a:xfrm>
              <a:off x="7184439" y="3697255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5" name="Oval 193"/>
            <p:cNvSpPr>
              <a:spLocks noChangeArrowheads="1"/>
            </p:cNvSpPr>
            <p:nvPr/>
          </p:nvSpPr>
          <p:spPr bwMode="auto">
            <a:xfrm>
              <a:off x="7184439" y="364804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6" name="Oval 194"/>
            <p:cNvSpPr>
              <a:spLocks noChangeArrowheads="1"/>
            </p:cNvSpPr>
            <p:nvPr/>
          </p:nvSpPr>
          <p:spPr bwMode="auto">
            <a:xfrm>
              <a:off x="7217776" y="364804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7" name="Oval 195"/>
            <p:cNvSpPr>
              <a:spLocks noChangeArrowheads="1"/>
            </p:cNvSpPr>
            <p:nvPr/>
          </p:nvSpPr>
          <p:spPr bwMode="auto">
            <a:xfrm>
              <a:off x="7252701" y="364804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8" name="Oval 196"/>
            <p:cNvSpPr>
              <a:spLocks noChangeArrowheads="1"/>
            </p:cNvSpPr>
            <p:nvPr/>
          </p:nvSpPr>
          <p:spPr bwMode="auto">
            <a:xfrm>
              <a:off x="7287626" y="364804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79" name="Oval 197"/>
            <p:cNvSpPr>
              <a:spLocks noChangeArrowheads="1"/>
            </p:cNvSpPr>
            <p:nvPr/>
          </p:nvSpPr>
          <p:spPr bwMode="auto">
            <a:xfrm>
              <a:off x="7320964" y="360200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0" name="Oval 198"/>
            <p:cNvSpPr>
              <a:spLocks noChangeArrowheads="1"/>
            </p:cNvSpPr>
            <p:nvPr/>
          </p:nvSpPr>
          <p:spPr bwMode="auto">
            <a:xfrm>
              <a:off x="7351126" y="360200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1" name="Oval 199"/>
            <p:cNvSpPr>
              <a:spLocks noChangeArrowheads="1"/>
            </p:cNvSpPr>
            <p:nvPr/>
          </p:nvSpPr>
          <p:spPr bwMode="auto">
            <a:xfrm>
              <a:off x="7386051" y="360200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2" name="Oval 200"/>
            <p:cNvSpPr>
              <a:spLocks noChangeArrowheads="1"/>
            </p:cNvSpPr>
            <p:nvPr/>
          </p:nvSpPr>
          <p:spPr bwMode="auto">
            <a:xfrm>
              <a:off x="7420976" y="3602005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3" name="Oval 201"/>
            <p:cNvSpPr>
              <a:spLocks noChangeArrowheads="1"/>
            </p:cNvSpPr>
            <p:nvPr/>
          </p:nvSpPr>
          <p:spPr bwMode="auto">
            <a:xfrm>
              <a:off x="7454314" y="3602005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4" name="Oval 202"/>
            <p:cNvSpPr>
              <a:spLocks noChangeArrowheads="1"/>
            </p:cNvSpPr>
            <p:nvPr/>
          </p:nvSpPr>
          <p:spPr bwMode="auto">
            <a:xfrm>
              <a:off x="7489239" y="3602005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5" name="Oval 203"/>
            <p:cNvSpPr>
              <a:spLocks noChangeArrowheads="1"/>
            </p:cNvSpPr>
            <p:nvPr/>
          </p:nvSpPr>
          <p:spPr bwMode="auto">
            <a:xfrm>
              <a:off x="7489239" y="355596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6" name="Oval 204"/>
            <p:cNvSpPr>
              <a:spLocks noChangeArrowheads="1"/>
            </p:cNvSpPr>
            <p:nvPr/>
          </p:nvSpPr>
          <p:spPr bwMode="auto">
            <a:xfrm>
              <a:off x="7522576" y="355596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7" name="Oval 206"/>
            <p:cNvSpPr>
              <a:spLocks noChangeArrowheads="1"/>
            </p:cNvSpPr>
            <p:nvPr/>
          </p:nvSpPr>
          <p:spPr bwMode="auto">
            <a:xfrm>
              <a:off x="7557501" y="355596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8" name="Oval 207"/>
            <p:cNvSpPr>
              <a:spLocks noChangeArrowheads="1"/>
            </p:cNvSpPr>
            <p:nvPr/>
          </p:nvSpPr>
          <p:spPr bwMode="auto">
            <a:xfrm>
              <a:off x="7592426" y="351151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89" name="Oval 208"/>
            <p:cNvSpPr>
              <a:spLocks noChangeArrowheads="1"/>
            </p:cNvSpPr>
            <p:nvPr/>
          </p:nvSpPr>
          <p:spPr bwMode="auto">
            <a:xfrm>
              <a:off x="7657514" y="346071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0" name="Oval 209"/>
            <p:cNvSpPr>
              <a:spLocks noChangeArrowheads="1"/>
            </p:cNvSpPr>
            <p:nvPr/>
          </p:nvSpPr>
          <p:spPr bwMode="auto">
            <a:xfrm>
              <a:off x="7690851" y="3460717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1" name="Oval 210"/>
            <p:cNvSpPr>
              <a:spLocks noChangeArrowheads="1"/>
            </p:cNvSpPr>
            <p:nvPr/>
          </p:nvSpPr>
          <p:spPr bwMode="auto">
            <a:xfrm>
              <a:off x="7690851" y="341626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2" name="Oval 211"/>
            <p:cNvSpPr>
              <a:spLocks noChangeArrowheads="1"/>
            </p:cNvSpPr>
            <p:nvPr/>
          </p:nvSpPr>
          <p:spPr bwMode="auto">
            <a:xfrm>
              <a:off x="7725776" y="341626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3" name="Oval 212"/>
            <p:cNvSpPr>
              <a:spLocks noChangeArrowheads="1"/>
            </p:cNvSpPr>
            <p:nvPr/>
          </p:nvSpPr>
          <p:spPr bwMode="auto">
            <a:xfrm>
              <a:off x="7759114" y="341626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4" name="Oval 213"/>
            <p:cNvSpPr>
              <a:spLocks noChangeArrowheads="1"/>
            </p:cNvSpPr>
            <p:nvPr/>
          </p:nvSpPr>
          <p:spPr bwMode="auto">
            <a:xfrm>
              <a:off x="7828964" y="341626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5" name="Oval 214"/>
            <p:cNvSpPr>
              <a:spLocks noChangeArrowheads="1"/>
            </p:cNvSpPr>
            <p:nvPr/>
          </p:nvSpPr>
          <p:spPr bwMode="auto">
            <a:xfrm>
              <a:off x="7859126" y="341626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6" name="Oval 215"/>
            <p:cNvSpPr>
              <a:spLocks noChangeArrowheads="1"/>
            </p:cNvSpPr>
            <p:nvPr/>
          </p:nvSpPr>
          <p:spPr bwMode="auto">
            <a:xfrm>
              <a:off x="7892464" y="341626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7" name="Oval 216"/>
            <p:cNvSpPr>
              <a:spLocks noChangeArrowheads="1"/>
            </p:cNvSpPr>
            <p:nvPr/>
          </p:nvSpPr>
          <p:spPr bwMode="auto">
            <a:xfrm>
              <a:off x="7892464" y="337022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8" name="Oval 217"/>
            <p:cNvSpPr>
              <a:spLocks noChangeArrowheads="1"/>
            </p:cNvSpPr>
            <p:nvPr/>
          </p:nvSpPr>
          <p:spPr bwMode="auto">
            <a:xfrm>
              <a:off x="7927389" y="337022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99" name="Oval 218"/>
            <p:cNvSpPr>
              <a:spLocks noChangeArrowheads="1"/>
            </p:cNvSpPr>
            <p:nvPr/>
          </p:nvSpPr>
          <p:spPr bwMode="auto">
            <a:xfrm>
              <a:off x="7962314" y="337022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0" name="Oval 219"/>
            <p:cNvSpPr>
              <a:spLocks noChangeArrowheads="1"/>
            </p:cNvSpPr>
            <p:nvPr/>
          </p:nvSpPr>
          <p:spPr bwMode="auto">
            <a:xfrm>
              <a:off x="7995651" y="337022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1" name="Oval 220"/>
            <p:cNvSpPr>
              <a:spLocks noChangeArrowheads="1"/>
            </p:cNvSpPr>
            <p:nvPr/>
          </p:nvSpPr>
          <p:spPr bwMode="auto">
            <a:xfrm>
              <a:off x="8030576" y="337022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2" name="Oval 221"/>
            <p:cNvSpPr>
              <a:spLocks noChangeArrowheads="1"/>
            </p:cNvSpPr>
            <p:nvPr/>
          </p:nvSpPr>
          <p:spPr bwMode="auto">
            <a:xfrm>
              <a:off x="8063914" y="337022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3" name="Oval 222"/>
            <p:cNvSpPr>
              <a:spLocks noChangeArrowheads="1"/>
            </p:cNvSpPr>
            <p:nvPr/>
          </p:nvSpPr>
          <p:spPr bwMode="auto">
            <a:xfrm>
              <a:off x="8095664" y="337022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4" name="Oval 223"/>
            <p:cNvSpPr>
              <a:spLocks noChangeArrowheads="1"/>
            </p:cNvSpPr>
            <p:nvPr/>
          </p:nvSpPr>
          <p:spPr bwMode="auto">
            <a:xfrm>
              <a:off x="8129001" y="337022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5" name="Oval 224"/>
            <p:cNvSpPr>
              <a:spLocks noChangeArrowheads="1"/>
            </p:cNvSpPr>
            <p:nvPr/>
          </p:nvSpPr>
          <p:spPr bwMode="auto">
            <a:xfrm>
              <a:off x="8163926" y="337022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6" name="Oval 225"/>
            <p:cNvSpPr>
              <a:spLocks noChangeArrowheads="1"/>
            </p:cNvSpPr>
            <p:nvPr/>
          </p:nvSpPr>
          <p:spPr bwMode="auto">
            <a:xfrm>
              <a:off x="8197264" y="337022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7" name="Oval 226"/>
            <p:cNvSpPr>
              <a:spLocks noChangeArrowheads="1"/>
            </p:cNvSpPr>
            <p:nvPr/>
          </p:nvSpPr>
          <p:spPr bwMode="auto">
            <a:xfrm>
              <a:off x="8197264" y="332419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8" name="Oval 227"/>
            <p:cNvSpPr>
              <a:spLocks noChangeArrowheads="1"/>
            </p:cNvSpPr>
            <p:nvPr/>
          </p:nvSpPr>
          <p:spPr bwMode="auto">
            <a:xfrm>
              <a:off x="8232189" y="332419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09" name="Oval 228"/>
            <p:cNvSpPr>
              <a:spLocks noChangeArrowheads="1"/>
            </p:cNvSpPr>
            <p:nvPr/>
          </p:nvSpPr>
          <p:spPr bwMode="auto">
            <a:xfrm>
              <a:off x="8267114" y="332419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0" name="Oval 229"/>
            <p:cNvSpPr>
              <a:spLocks noChangeArrowheads="1"/>
            </p:cNvSpPr>
            <p:nvPr/>
          </p:nvSpPr>
          <p:spPr bwMode="auto">
            <a:xfrm>
              <a:off x="8267114" y="327497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1" name="Oval 230"/>
            <p:cNvSpPr>
              <a:spLocks noChangeArrowheads="1"/>
            </p:cNvSpPr>
            <p:nvPr/>
          </p:nvSpPr>
          <p:spPr bwMode="auto">
            <a:xfrm>
              <a:off x="8300451" y="327497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2" name="Oval 231"/>
            <p:cNvSpPr>
              <a:spLocks noChangeArrowheads="1"/>
            </p:cNvSpPr>
            <p:nvPr/>
          </p:nvSpPr>
          <p:spPr bwMode="auto">
            <a:xfrm>
              <a:off x="8335376" y="327497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3" name="Oval 232"/>
            <p:cNvSpPr>
              <a:spLocks noChangeArrowheads="1"/>
            </p:cNvSpPr>
            <p:nvPr/>
          </p:nvSpPr>
          <p:spPr bwMode="auto">
            <a:xfrm>
              <a:off x="8335376" y="322894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4" name="Oval 233"/>
            <p:cNvSpPr>
              <a:spLocks noChangeArrowheads="1"/>
            </p:cNvSpPr>
            <p:nvPr/>
          </p:nvSpPr>
          <p:spPr bwMode="auto">
            <a:xfrm>
              <a:off x="8335376" y="318290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5" name="Oval 234"/>
            <p:cNvSpPr>
              <a:spLocks noChangeArrowheads="1"/>
            </p:cNvSpPr>
            <p:nvPr/>
          </p:nvSpPr>
          <p:spPr bwMode="auto">
            <a:xfrm>
              <a:off x="8365539" y="318290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6" name="Oval 235"/>
            <p:cNvSpPr>
              <a:spLocks noChangeArrowheads="1"/>
            </p:cNvSpPr>
            <p:nvPr/>
          </p:nvSpPr>
          <p:spPr bwMode="auto">
            <a:xfrm>
              <a:off x="8365539" y="31368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7" name="Oval 236"/>
            <p:cNvSpPr>
              <a:spLocks noChangeArrowheads="1"/>
            </p:cNvSpPr>
            <p:nvPr/>
          </p:nvSpPr>
          <p:spPr bwMode="auto">
            <a:xfrm>
              <a:off x="8400464" y="31368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8" name="Oval 237"/>
            <p:cNvSpPr>
              <a:spLocks noChangeArrowheads="1"/>
            </p:cNvSpPr>
            <p:nvPr/>
          </p:nvSpPr>
          <p:spPr bwMode="auto">
            <a:xfrm>
              <a:off x="8433801" y="3136867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19" name="Oval 238"/>
            <p:cNvSpPr>
              <a:spLocks noChangeArrowheads="1"/>
            </p:cNvSpPr>
            <p:nvPr/>
          </p:nvSpPr>
          <p:spPr bwMode="auto">
            <a:xfrm>
              <a:off x="8468726" y="313686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0" name="Oval 239"/>
            <p:cNvSpPr>
              <a:spLocks noChangeArrowheads="1"/>
            </p:cNvSpPr>
            <p:nvPr/>
          </p:nvSpPr>
          <p:spPr bwMode="auto">
            <a:xfrm>
              <a:off x="8503651" y="3136867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1" name="Oval 240"/>
            <p:cNvSpPr>
              <a:spLocks noChangeArrowheads="1"/>
            </p:cNvSpPr>
            <p:nvPr/>
          </p:nvSpPr>
          <p:spPr bwMode="auto">
            <a:xfrm>
              <a:off x="8536989" y="31368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2" name="Oval 241"/>
            <p:cNvSpPr>
              <a:spLocks noChangeArrowheads="1"/>
            </p:cNvSpPr>
            <p:nvPr/>
          </p:nvSpPr>
          <p:spPr bwMode="auto">
            <a:xfrm>
              <a:off x="8571914" y="3136867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3" name="Oval 242"/>
            <p:cNvSpPr>
              <a:spLocks noChangeArrowheads="1"/>
            </p:cNvSpPr>
            <p:nvPr/>
          </p:nvSpPr>
          <p:spPr bwMode="auto">
            <a:xfrm>
              <a:off x="8571914" y="308765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4" name="Oval 243"/>
            <p:cNvSpPr>
              <a:spLocks noChangeArrowheads="1"/>
            </p:cNvSpPr>
            <p:nvPr/>
          </p:nvSpPr>
          <p:spPr bwMode="auto">
            <a:xfrm>
              <a:off x="8571914" y="308765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5" name="Freeform 18"/>
            <p:cNvSpPr>
              <a:spLocks/>
            </p:cNvSpPr>
            <p:nvPr/>
          </p:nvSpPr>
          <p:spPr bwMode="auto">
            <a:xfrm>
              <a:off x="3277601" y="3126643"/>
              <a:ext cx="5305425" cy="3406775"/>
            </a:xfrm>
            <a:custGeom>
              <a:avLst/>
              <a:gdLst>
                <a:gd name="T0" fmla="*/ 0 w 1392"/>
                <a:gd name="T1" fmla="*/ 882 h 894"/>
                <a:gd name="T2" fmla="*/ 0 w 1392"/>
                <a:gd name="T3" fmla="*/ 858 h 894"/>
                <a:gd name="T4" fmla="*/ 0 w 1392"/>
                <a:gd name="T5" fmla="*/ 833 h 894"/>
                <a:gd name="T6" fmla="*/ 0 w 1392"/>
                <a:gd name="T7" fmla="*/ 809 h 894"/>
                <a:gd name="T8" fmla="*/ 0 w 1392"/>
                <a:gd name="T9" fmla="*/ 784 h 894"/>
                <a:gd name="T10" fmla="*/ 0 w 1392"/>
                <a:gd name="T11" fmla="*/ 747 h 894"/>
                <a:gd name="T12" fmla="*/ 0 w 1392"/>
                <a:gd name="T13" fmla="*/ 723 h 894"/>
                <a:gd name="T14" fmla="*/ 9 w 1392"/>
                <a:gd name="T15" fmla="*/ 711 h 894"/>
                <a:gd name="T16" fmla="*/ 9 w 1392"/>
                <a:gd name="T17" fmla="*/ 674 h 894"/>
                <a:gd name="T18" fmla="*/ 9 w 1392"/>
                <a:gd name="T19" fmla="*/ 649 h 894"/>
                <a:gd name="T20" fmla="*/ 18 w 1392"/>
                <a:gd name="T21" fmla="*/ 637 h 894"/>
                <a:gd name="T22" fmla="*/ 27 w 1392"/>
                <a:gd name="T23" fmla="*/ 625 h 894"/>
                <a:gd name="T24" fmla="*/ 36 w 1392"/>
                <a:gd name="T25" fmla="*/ 600 h 894"/>
                <a:gd name="T26" fmla="*/ 36 w 1392"/>
                <a:gd name="T27" fmla="*/ 564 h 894"/>
                <a:gd name="T28" fmla="*/ 36 w 1392"/>
                <a:gd name="T29" fmla="*/ 539 h 894"/>
                <a:gd name="T30" fmla="*/ 36 w 1392"/>
                <a:gd name="T31" fmla="*/ 502 h 894"/>
                <a:gd name="T32" fmla="*/ 53 w 1392"/>
                <a:gd name="T33" fmla="*/ 502 h 894"/>
                <a:gd name="T34" fmla="*/ 53 w 1392"/>
                <a:gd name="T35" fmla="*/ 453 h 894"/>
                <a:gd name="T36" fmla="*/ 62 w 1392"/>
                <a:gd name="T37" fmla="*/ 380 h 894"/>
                <a:gd name="T38" fmla="*/ 89 w 1392"/>
                <a:gd name="T39" fmla="*/ 307 h 894"/>
                <a:gd name="T40" fmla="*/ 89 w 1392"/>
                <a:gd name="T41" fmla="*/ 258 h 894"/>
                <a:gd name="T42" fmla="*/ 98 w 1392"/>
                <a:gd name="T43" fmla="*/ 233 h 894"/>
                <a:gd name="T44" fmla="*/ 106 w 1392"/>
                <a:gd name="T45" fmla="*/ 221 h 894"/>
                <a:gd name="T46" fmla="*/ 124 w 1392"/>
                <a:gd name="T47" fmla="*/ 184 h 894"/>
                <a:gd name="T48" fmla="*/ 142 w 1392"/>
                <a:gd name="T49" fmla="*/ 160 h 894"/>
                <a:gd name="T50" fmla="*/ 151 w 1392"/>
                <a:gd name="T51" fmla="*/ 147 h 894"/>
                <a:gd name="T52" fmla="*/ 168 w 1392"/>
                <a:gd name="T53" fmla="*/ 135 h 894"/>
                <a:gd name="T54" fmla="*/ 195 w 1392"/>
                <a:gd name="T55" fmla="*/ 123 h 894"/>
                <a:gd name="T56" fmla="*/ 213 w 1392"/>
                <a:gd name="T57" fmla="*/ 111 h 894"/>
                <a:gd name="T58" fmla="*/ 239 w 1392"/>
                <a:gd name="T59" fmla="*/ 111 h 894"/>
                <a:gd name="T60" fmla="*/ 257 w 1392"/>
                <a:gd name="T61" fmla="*/ 86 h 894"/>
                <a:gd name="T62" fmla="*/ 275 w 1392"/>
                <a:gd name="T63" fmla="*/ 86 h 894"/>
                <a:gd name="T64" fmla="*/ 293 w 1392"/>
                <a:gd name="T65" fmla="*/ 62 h 894"/>
                <a:gd name="T66" fmla="*/ 310 w 1392"/>
                <a:gd name="T67" fmla="*/ 49 h 894"/>
                <a:gd name="T68" fmla="*/ 346 w 1392"/>
                <a:gd name="T69" fmla="*/ 49 h 894"/>
                <a:gd name="T70" fmla="*/ 408 w 1392"/>
                <a:gd name="T71" fmla="*/ 37 h 894"/>
                <a:gd name="T72" fmla="*/ 452 w 1392"/>
                <a:gd name="T73" fmla="*/ 37 h 894"/>
                <a:gd name="T74" fmla="*/ 488 w 1392"/>
                <a:gd name="T75" fmla="*/ 37 h 894"/>
                <a:gd name="T76" fmla="*/ 532 w 1392"/>
                <a:gd name="T77" fmla="*/ 25 h 894"/>
                <a:gd name="T78" fmla="*/ 567 w 1392"/>
                <a:gd name="T79" fmla="*/ 25 h 894"/>
                <a:gd name="T80" fmla="*/ 594 w 1392"/>
                <a:gd name="T81" fmla="*/ 25 h 894"/>
                <a:gd name="T82" fmla="*/ 674 w 1392"/>
                <a:gd name="T83" fmla="*/ 25 h 894"/>
                <a:gd name="T84" fmla="*/ 700 w 1392"/>
                <a:gd name="T85" fmla="*/ 25 h 894"/>
                <a:gd name="T86" fmla="*/ 736 w 1392"/>
                <a:gd name="T87" fmla="*/ 25 h 894"/>
                <a:gd name="T88" fmla="*/ 798 w 1392"/>
                <a:gd name="T89" fmla="*/ 13 h 894"/>
                <a:gd name="T90" fmla="*/ 851 w 1392"/>
                <a:gd name="T91" fmla="*/ 13 h 894"/>
                <a:gd name="T92" fmla="*/ 940 w 1392"/>
                <a:gd name="T93" fmla="*/ 13 h 894"/>
                <a:gd name="T94" fmla="*/ 957 w 1392"/>
                <a:gd name="T95" fmla="*/ 13 h 894"/>
                <a:gd name="T96" fmla="*/ 984 w 1392"/>
                <a:gd name="T97" fmla="*/ 0 h 894"/>
                <a:gd name="T98" fmla="*/ 1037 w 1392"/>
                <a:gd name="T99" fmla="*/ 0 h 894"/>
                <a:gd name="T100" fmla="*/ 1152 w 1392"/>
                <a:gd name="T101" fmla="*/ 0 h 894"/>
                <a:gd name="T102" fmla="*/ 1232 w 1392"/>
                <a:gd name="T103" fmla="*/ 0 h 894"/>
                <a:gd name="T104" fmla="*/ 1330 w 1392"/>
                <a:gd name="T105" fmla="*/ 0 h 894"/>
                <a:gd name="T106" fmla="*/ 1392 w 1392"/>
                <a:gd name="T107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2" h="894">
                  <a:moveTo>
                    <a:pt x="0" y="894"/>
                  </a:moveTo>
                  <a:lnTo>
                    <a:pt x="0" y="882"/>
                  </a:lnTo>
                  <a:lnTo>
                    <a:pt x="0" y="870"/>
                  </a:lnTo>
                  <a:lnTo>
                    <a:pt x="0" y="858"/>
                  </a:lnTo>
                  <a:lnTo>
                    <a:pt x="0" y="845"/>
                  </a:lnTo>
                  <a:lnTo>
                    <a:pt x="0" y="833"/>
                  </a:lnTo>
                  <a:lnTo>
                    <a:pt x="0" y="821"/>
                  </a:lnTo>
                  <a:lnTo>
                    <a:pt x="0" y="809"/>
                  </a:lnTo>
                  <a:lnTo>
                    <a:pt x="0" y="796"/>
                  </a:lnTo>
                  <a:lnTo>
                    <a:pt x="0" y="784"/>
                  </a:lnTo>
                  <a:lnTo>
                    <a:pt x="0" y="760"/>
                  </a:lnTo>
                  <a:lnTo>
                    <a:pt x="0" y="747"/>
                  </a:lnTo>
                  <a:lnTo>
                    <a:pt x="0" y="735"/>
                  </a:lnTo>
                  <a:lnTo>
                    <a:pt x="0" y="723"/>
                  </a:lnTo>
                  <a:lnTo>
                    <a:pt x="0" y="711"/>
                  </a:lnTo>
                  <a:lnTo>
                    <a:pt x="9" y="711"/>
                  </a:lnTo>
                  <a:lnTo>
                    <a:pt x="9" y="686"/>
                  </a:lnTo>
                  <a:lnTo>
                    <a:pt x="9" y="674"/>
                  </a:lnTo>
                  <a:lnTo>
                    <a:pt x="9" y="662"/>
                  </a:lnTo>
                  <a:lnTo>
                    <a:pt x="9" y="649"/>
                  </a:lnTo>
                  <a:lnTo>
                    <a:pt x="18" y="649"/>
                  </a:lnTo>
                  <a:lnTo>
                    <a:pt x="18" y="637"/>
                  </a:lnTo>
                  <a:lnTo>
                    <a:pt x="27" y="637"/>
                  </a:lnTo>
                  <a:lnTo>
                    <a:pt x="27" y="625"/>
                  </a:lnTo>
                  <a:lnTo>
                    <a:pt x="27" y="600"/>
                  </a:lnTo>
                  <a:lnTo>
                    <a:pt x="36" y="600"/>
                  </a:lnTo>
                  <a:lnTo>
                    <a:pt x="36" y="576"/>
                  </a:lnTo>
                  <a:lnTo>
                    <a:pt x="36" y="564"/>
                  </a:lnTo>
                  <a:lnTo>
                    <a:pt x="36" y="551"/>
                  </a:lnTo>
                  <a:lnTo>
                    <a:pt x="36" y="539"/>
                  </a:lnTo>
                  <a:lnTo>
                    <a:pt x="36" y="527"/>
                  </a:lnTo>
                  <a:lnTo>
                    <a:pt x="36" y="502"/>
                  </a:lnTo>
                  <a:lnTo>
                    <a:pt x="44" y="502"/>
                  </a:lnTo>
                  <a:lnTo>
                    <a:pt x="53" y="502"/>
                  </a:lnTo>
                  <a:lnTo>
                    <a:pt x="53" y="478"/>
                  </a:lnTo>
                  <a:lnTo>
                    <a:pt x="53" y="453"/>
                  </a:lnTo>
                  <a:lnTo>
                    <a:pt x="53" y="441"/>
                  </a:lnTo>
                  <a:lnTo>
                    <a:pt x="62" y="380"/>
                  </a:lnTo>
                  <a:lnTo>
                    <a:pt x="71" y="331"/>
                  </a:lnTo>
                  <a:lnTo>
                    <a:pt x="89" y="307"/>
                  </a:lnTo>
                  <a:lnTo>
                    <a:pt x="89" y="282"/>
                  </a:lnTo>
                  <a:lnTo>
                    <a:pt x="89" y="258"/>
                  </a:lnTo>
                  <a:lnTo>
                    <a:pt x="89" y="233"/>
                  </a:lnTo>
                  <a:lnTo>
                    <a:pt x="98" y="233"/>
                  </a:lnTo>
                  <a:lnTo>
                    <a:pt x="106" y="233"/>
                  </a:lnTo>
                  <a:lnTo>
                    <a:pt x="106" y="221"/>
                  </a:lnTo>
                  <a:lnTo>
                    <a:pt x="115" y="221"/>
                  </a:lnTo>
                  <a:lnTo>
                    <a:pt x="124" y="184"/>
                  </a:lnTo>
                  <a:lnTo>
                    <a:pt x="133" y="172"/>
                  </a:lnTo>
                  <a:lnTo>
                    <a:pt x="142" y="160"/>
                  </a:lnTo>
                  <a:lnTo>
                    <a:pt x="142" y="147"/>
                  </a:lnTo>
                  <a:lnTo>
                    <a:pt x="151" y="147"/>
                  </a:lnTo>
                  <a:lnTo>
                    <a:pt x="151" y="135"/>
                  </a:lnTo>
                  <a:lnTo>
                    <a:pt x="168" y="135"/>
                  </a:lnTo>
                  <a:lnTo>
                    <a:pt x="177" y="135"/>
                  </a:lnTo>
                  <a:lnTo>
                    <a:pt x="195" y="123"/>
                  </a:lnTo>
                  <a:lnTo>
                    <a:pt x="204" y="123"/>
                  </a:lnTo>
                  <a:lnTo>
                    <a:pt x="213" y="111"/>
                  </a:lnTo>
                  <a:lnTo>
                    <a:pt x="231" y="111"/>
                  </a:lnTo>
                  <a:lnTo>
                    <a:pt x="239" y="111"/>
                  </a:lnTo>
                  <a:lnTo>
                    <a:pt x="239" y="98"/>
                  </a:lnTo>
                  <a:lnTo>
                    <a:pt x="257" y="86"/>
                  </a:lnTo>
                  <a:lnTo>
                    <a:pt x="266" y="86"/>
                  </a:lnTo>
                  <a:lnTo>
                    <a:pt x="275" y="86"/>
                  </a:lnTo>
                  <a:lnTo>
                    <a:pt x="284" y="62"/>
                  </a:lnTo>
                  <a:lnTo>
                    <a:pt x="293" y="62"/>
                  </a:lnTo>
                  <a:lnTo>
                    <a:pt x="293" y="49"/>
                  </a:lnTo>
                  <a:lnTo>
                    <a:pt x="310" y="49"/>
                  </a:lnTo>
                  <a:lnTo>
                    <a:pt x="337" y="49"/>
                  </a:lnTo>
                  <a:lnTo>
                    <a:pt x="346" y="49"/>
                  </a:lnTo>
                  <a:lnTo>
                    <a:pt x="399" y="37"/>
                  </a:lnTo>
                  <a:lnTo>
                    <a:pt x="408" y="37"/>
                  </a:lnTo>
                  <a:lnTo>
                    <a:pt x="417" y="37"/>
                  </a:lnTo>
                  <a:lnTo>
                    <a:pt x="452" y="37"/>
                  </a:lnTo>
                  <a:lnTo>
                    <a:pt x="461" y="37"/>
                  </a:lnTo>
                  <a:lnTo>
                    <a:pt x="488" y="37"/>
                  </a:lnTo>
                  <a:lnTo>
                    <a:pt x="496" y="25"/>
                  </a:lnTo>
                  <a:lnTo>
                    <a:pt x="532" y="25"/>
                  </a:lnTo>
                  <a:lnTo>
                    <a:pt x="558" y="25"/>
                  </a:lnTo>
                  <a:lnTo>
                    <a:pt x="567" y="25"/>
                  </a:lnTo>
                  <a:lnTo>
                    <a:pt x="576" y="25"/>
                  </a:lnTo>
                  <a:lnTo>
                    <a:pt x="594" y="25"/>
                  </a:lnTo>
                  <a:lnTo>
                    <a:pt x="656" y="25"/>
                  </a:lnTo>
                  <a:lnTo>
                    <a:pt x="674" y="25"/>
                  </a:lnTo>
                  <a:lnTo>
                    <a:pt x="691" y="25"/>
                  </a:lnTo>
                  <a:lnTo>
                    <a:pt x="700" y="25"/>
                  </a:lnTo>
                  <a:lnTo>
                    <a:pt x="718" y="25"/>
                  </a:lnTo>
                  <a:lnTo>
                    <a:pt x="736" y="25"/>
                  </a:lnTo>
                  <a:lnTo>
                    <a:pt x="745" y="25"/>
                  </a:lnTo>
                  <a:lnTo>
                    <a:pt x="798" y="13"/>
                  </a:lnTo>
                  <a:lnTo>
                    <a:pt x="833" y="13"/>
                  </a:lnTo>
                  <a:lnTo>
                    <a:pt x="851" y="13"/>
                  </a:lnTo>
                  <a:lnTo>
                    <a:pt x="860" y="13"/>
                  </a:lnTo>
                  <a:lnTo>
                    <a:pt x="940" y="13"/>
                  </a:lnTo>
                  <a:lnTo>
                    <a:pt x="948" y="13"/>
                  </a:lnTo>
                  <a:lnTo>
                    <a:pt x="957" y="13"/>
                  </a:lnTo>
                  <a:lnTo>
                    <a:pt x="975" y="0"/>
                  </a:lnTo>
                  <a:lnTo>
                    <a:pt x="984" y="0"/>
                  </a:lnTo>
                  <a:lnTo>
                    <a:pt x="993" y="0"/>
                  </a:lnTo>
                  <a:lnTo>
                    <a:pt x="1037" y="0"/>
                  </a:lnTo>
                  <a:lnTo>
                    <a:pt x="1064" y="0"/>
                  </a:lnTo>
                  <a:lnTo>
                    <a:pt x="1152" y="0"/>
                  </a:lnTo>
                  <a:lnTo>
                    <a:pt x="1188" y="0"/>
                  </a:lnTo>
                  <a:lnTo>
                    <a:pt x="1232" y="0"/>
                  </a:lnTo>
                  <a:lnTo>
                    <a:pt x="1241" y="0"/>
                  </a:lnTo>
                  <a:lnTo>
                    <a:pt x="1330" y="0"/>
                  </a:lnTo>
                  <a:lnTo>
                    <a:pt x="1392" y="0"/>
                  </a:lnTo>
                  <a:lnTo>
                    <a:pt x="1392" y="0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6" name="Line 19"/>
            <p:cNvSpPr>
              <a:spLocks noChangeShapeType="1"/>
            </p:cNvSpPr>
            <p:nvPr/>
          </p:nvSpPr>
          <p:spPr bwMode="auto">
            <a:xfrm flipV="1">
              <a:off x="3277601" y="3126643"/>
              <a:ext cx="5305425" cy="3406775"/>
            </a:xfrm>
            <a:prstGeom prst="line">
              <a:avLst/>
            </a:prstGeom>
            <a:noFill/>
            <a:ln w="19050">
              <a:solidFill>
                <a:srgbClr val="2D6D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792" name="Group 791"/>
          <p:cNvGrpSpPr/>
          <p:nvPr/>
        </p:nvGrpSpPr>
        <p:grpSpPr>
          <a:xfrm>
            <a:off x="2972616" y="2477949"/>
            <a:ext cx="4586511" cy="3379887"/>
            <a:chOff x="4227719" y="3524195"/>
            <a:chExt cx="6523038" cy="4806950"/>
          </a:xfrm>
        </p:grpSpPr>
        <p:sp>
          <p:nvSpPr>
            <p:cNvPr id="52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27719" y="3524195"/>
              <a:ext cx="6523038" cy="480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9" name="Rectangle 6"/>
            <p:cNvSpPr>
              <a:spLocks noChangeArrowheads="1"/>
            </p:cNvSpPr>
            <p:nvPr/>
          </p:nvSpPr>
          <p:spPr bwMode="auto">
            <a:xfrm>
              <a:off x="4284869" y="3524196"/>
              <a:ext cx="6465888" cy="4572000"/>
            </a:xfrm>
            <a:prstGeom prst="rect">
              <a:avLst/>
            </a:prstGeom>
            <a:solidFill>
              <a:srgbClr val="EAF2F3"/>
            </a:solidFill>
            <a:ln w="7938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0" name="Rectangle 7"/>
            <p:cNvSpPr>
              <a:spLocks noChangeArrowheads="1"/>
            </p:cNvSpPr>
            <p:nvPr/>
          </p:nvSpPr>
          <p:spPr bwMode="auto">
            <a:xfrm>
              <a:off x="4905582" y="3867095"/>
              <a:ext cx="5503863" cy="3608388"/>
            </a:xfrm>
            <a:prstGeom prst="rect">
              <a:avLst/>
            </a:prstGeom>
            <a:solidFill>
              <a:schemeClr val="bg1"/>
            </a:solidFill>
            <a:ln w="65088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1" name="Line 8"/>
            <p:cNvSpPr>
              <a:spLocks noChangeShapeType="1"/>
            </p:cNvSpPr>
            <p:nvPr/>
          </p:nvSpPr>
          <p:spPr bwMode="auto">
            <a:xfrm>
              <a:off x="4905582" y="7372295"/>
              <a:ext cx="5503863" cy="0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2" name="Line 12"/>
            <p:cNvSpPr>
              <a:spLocks noChangeShapeType="1"/>
            </p:cNvSpPr>
            <p:nvPr/>
          </p:nvSpPr>
          <p:spPr bwMode="auto">
            <a:xfrm>
              <a:off x="4905582" y="3965520"/>
              <a:ext cx="5503863" cy="0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3" name="Line 13"/>
            <p:cNvSpPr>
              <a:spLocks noChangeShapeType="1"/>
            </p:cNvSpPr>
            <p:nvPr/>
          </p:nvSpPr>
          <p:spPr bwMode="auto">
            <a:xfrm flipV="1">
              <a:off x="5005594" y="3867095"/>
              <a:ext cx="0" cy="3608388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4" name="Line 17"/>
            <p:cNvSpPr>
              <a:spLocks noChangeShapeType="1"/>
            </p:cNvSpPr>
            <p:nvPr/>
          </p:nvSpPr>
          <p:spPr bwMode="auto">
            <a:xfrm flipV="1">
              <a:off x="10311019" y="3867095"/>
              <a:ext cx="0" cy="3608388"/>
            </a:xfrm>
            <a:prstGeom prst="line">
              <a:avLst/>
            </a:prstGeom>
            <a:noFill/>
            <a:ln w="15875" cap="flat">
              <a:solidFill>
                <a:schemeClr val="accent1">
                  <a:lumMod val="90000"/>
                  <a:alpha val="51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5" name="Line 20"/>
            <p:cNvSpPr>
              <a:spLocks noChangeShapeType="1"/>
            </p:cNvSpPr>
            <p:nvPr/>
          </p:nvSpPr>
          <p:spPr bwMode="auto">
            <a:xfrm flipV="1">
              <a:off x="4905582" y="3867095"/>
              <a:ext cx="0" cy="3608388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6" name="Line 21"/>
            <p:cNvSpPr>
              <a:spLocks noChangeShapeType="1"/>
            </p:cNvSpPr>
            <p:nvPr/>
          </p:nvSpPr>
          <p:spPr bwMode="auto">
            <a:xfrm flipH="1">
              <a:off x="4842082" y="7372295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7" name="Rectangle 22"/>
            <p:cNvSpPr>
              <a:spLocks noChangeArrowheads="1"/>
            </p:cNvSpPr>
            <p:nvPr/>
          </p:nvSpPr>
          <p:spPr bwMode="auto">
            <a:xfrm rot="16200000">
              <a:off x="4592192" y="7241093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38" name="Line 23"/>
            <p:cNvSpPr>
              <a:spLocks noChangeShapeType="1"/>
            </p:cNvSpPr>
            <p:nvPr/>
          </p:nvSpPr>
          <p:spPr bwMode="auto">
            <a:xfrm flipH="1">
              <a:off x="4842082" y="6522983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9" name="Rectangle 24"/>
            <p:cNvSpPr>
              <a:spLocks noChangeArrowheads="1"/>
            </p:cNvSpPr>
            <p:nvPr/>
          </p:nvSpPr>
          <p:spPr bwMode="auto">
            <a:xfrm rot="16200000">
              <a:off x="4596131" y="6391780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0.25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40" name="Line 25"/>
            <p:cNvSpPr>
              <a:spLocks noChangeShapeType="1"/>
            </p:cNvSpPr>
            <p:nvPr/>
          </p:nvSpPr>
          <p:spPr bwMode="auto">
            <a:xfrm flipH="1">
              <a:off x="4842082" y="5668908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41" name="Rectangle 26"/>
            <p:cNvSpPr>
              <a:spLocks noChangeArrowheads="1"/>
            </p:cNvSpPr>
            <p:nvPr/>
          </p:nvSpPr>
          <p:spPr bwMode="auto">
            <a:xfrm rot="16200000">
              <a:off x="4592192" y="5537705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0.50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42" name="Line 27"/>
            <p:cNvSpPr>
              <a:spLocks noChangeShapeType="1"/>
            </p:cNvSpPr>
            <p:nvPr/>
          </p:nvSpPr>
          <p:spPr bwMode="auto">
            <a:xfrm flipH="1">
              <a:off x="4842082" y="4819595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43" name="Rectangle 28"/>
            <p:cNvSpPr>
              <a:spLocks noChangeArrowheads="1"/>
            </p:cNvSpPr>
            <p:nvPr/>
          </p:nvSpPr>
          <p:spPr bwMode="auto">
            <a:xfrm rot="16200000">
              <a:off x="4597719" y="4686805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0.75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44" name="Line 29"/>
            <p:cNvSpPr>
              <a:spLocks noChangeShapeType="1"/>
            </p:cNvSpPr>
            <p:nvPr/>
          </p:nvSpPr>
          <p:spPr bwMode="auto">
            <a:xfrm flipH="1">
              <a:off x="4842082" y="3965520"/>
              <a:ext cx="6350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45" name="Rectangle 30"/>
            <p:cNvSpPr>
              <a:spLocks noChangeArrowheads="1"/>
            </p:cNvSpPr>
            <p:nvPr/>
          </p:nvSpPr>
          <p:spPr bwMode="auto">
            <a:xfrm rot="16200000">
              <a:off x="4593779" y="3834318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1.00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546" name="Rectangle 31"/>
            <p:cNvSpPr>
              <a:spLocks noChangeArrowheads="1"/>
            </p:cNvSpPr>
            <p:nvPr/>
          </p:nvSpPr>
          <p:spPr bwMode="auto">
            <a:xfrm rot="16200000">
              <a:off x="4191580" y="5523636"/>
              <a:ext cx="74379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000000"/>
                  </a:solidFill>
                  <a:latin typeface="+mn-lt"/>
                </a:rPr>
                <a:t>Sensitivity</a:t>
              </a:r>
              <a:endParaRPr lang="en-US" altLang="en-US" sz="1300" dirty="0">
                <a:latin typeface="+mn-lt"/>
              </a:endParaRPr>
            </a:p>
          </p:txBody>
        </p:sp>
        <p:sp>
          <p:nvSpPr>
            <p:cNvPr id="547" name="Line 32"/>
            <p:cNvSpPr>
              <a:spLocks noChangeShapeType="1"/>
            </p:cNvSpPr>
            <p:nvPr/>
          </p:nvSpPr>
          <p:spPr bwMode="auto">
            <a:xfrm>
              <a:off x="4905582" y="7475483"/>
              <a:ext cx="550386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48" name="Line 33"/>
            <p:cNvSpPr>
              <a:spLocks noChangeShapeType="1"/>
            </p:cNvSpPr>
            <p:nvPr/>
          </p:nvSpPr>
          <p:spPr bwMode="auto">
            <a:xfrm>
              <a:off x="5005594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49" name="Rectangle 34"/>
            <p:cNvSpPr>
              <a:spLocks noChangeArrowheads="1"/>
            </p:cNvSpPr>
            <p:nvPr/>
          </p:nvSpPr>
          <p:spPr bwMode="auto">
            <a:xfrm>
              <a:off x="4853194" y="7570733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50" name="Line 35"/>
            <p:cNvSpPr>
              <a:spLocks noChangeShapeType="1"/>
            </p:cNvSpPr>
            <p:nvPr/>
          </p:nvSpPr>
          <p:spPr bwMode="auto">
            <a:xfrm>
              <a:off x="6331157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51" name="Rectangle 36"/>
            <p:cNvSpPr>
              <a:spLocks noChangeArrowheads="1"/>
            </p:cNvSpPr>
            <p:nvPr/>
          </p:nvSpPr>
          <p:spPr bwMode="auto">
            <a:xfrm>
              <a:off x="6178758" y="7570733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0.25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52" name="Line 37"/>
            <p:cNvSpPr>
              <a:spLocks noChangeShapeType="1"/>
            </p:cNvSpPr>
            <p:nvPr/>
          </p:nvSpPr>
          <p:spPr bwMode="auto">
            <a:xfrm>
              <a:off x="7658307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53" name="Rectangle 38"/>
            <p:cNvSpPr>
              <a:spLocks noChangeArrowheads="1"/>
            </p:cNvSpPr>
            <p:nvPr/>
          </p:nvSpPr>
          <p:spPr bwMode="auto">
            <a:xfrm>
              <a:off x="7505907" y="7570733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0.50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54" name="Line 39"/>
            <p:cNvSpPr>
              <a:spLocks noChangeShapeType="1"/>
            </p:cNvSpPr>
            <p:nvPr/>
          </p:nvSpPr>
          <p:spPr bwMode="auto">
            <a:xfrm>
              <a:off x="8983869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55" name="Rectangle 40"/>
            <p:cNvSpPr>
              <a:spLocks noChangeArrowheads="1"/>
            </p:cNvSpPr>
            <p:nvPr/>
          </p:nvSpPr>
          <p:spPr bwMode="auto">
            <a:xfrm>
              <a:off x="8831469" y="7570733"/>
              <a:ext cx="283938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0.75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56" name="Line 41"/>
            <p:cNvSpPr>
              <a:spLocks noChangeShapeType="1"/>
            </p:cNvSpPr>
            <p:nvPr/>
          </p:nvSpPr>
          <p:spPr bwMode="auto">
            <a:xfrm>
              <a:off x="10311019" y="7475483"/>
              <a:ext cx="0" cy="6191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57" name="Rectangle 42"/>
            <p:cNvSpPr>
              <a:spLocks noChangeArrowheads="1"/>
            </p:cNvSpPr>
            <p:nvPr/>
          </p:nvSpPr>
          <p:spPr bwMode="auto">
            <a:xfrm>
              <a:off x="10158619" y="7570733"/>
              <a:ext cx="291817" cy="17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>
                  <a:solidFill>
                    <a:srgbClr val="000000"/>
                  </a:solidFill>
                  <a:latin typeface="+mn-lt"/>
                </a:rPr>
                <a:t>1.00</a:t>
              </a:r>
              <a:endParaRPr lang="en-US" altLang="en-US" sz="800">
                <a:latin typeface="+mn-lt"/>
              </a:endParaRPr>
            </a:p>
          </p:txBody>
        </p:sp>
        <p:sp>
          <p:nvSpPr>
            <p:cNvPr id="558" name="Rectangle 43"/>
            <p:cNvSpPr>
              <a:spLocks noChangeArrowheads="1"/>
            </p:cNvSpPr>
            <p:nvPr/>
          </p:nvSpPr>
          <p:spPr bwMode="auto">
            <a:xfrm>
              <a:off x="7177294" y="7724719"/>
              <a:ext cx="101309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dirty="0">
                  <a:solidFill>
                    <a:srgbClr val="000000"/>
                  </a:solidFill>
                  <a:latin typeface="+mn-lt"/>
                </a:rPr>
                <a:t>1 - Specificity</a:t>
              </a:r>
              <a:endParaRPr lang="en-US" altLang="en-US" sz="1300" dirty="0">
                <a:latin typeface="+mn-lt"/>
              </a:endParaRPr>
            </a:p>
          </p:txBody>
        </p:sp>
        <p:sp>
          <p:nvSpPr>
            <p:cNvPr id="559" name="Rectangle 269"/>
            <p:cNvSpPr>
              <a:spLocks noChangeArrowheads="1"/>
            </p:cNvSpPr>
            <p:nvPr/>
          </p:nvSpPr>
          <p:spPr bwMode="auto">
            <a:xfrm>
              <a:off x="8292983" y="5733995"/>
              <a:ext cx="2034543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Demographics Only</a:t>
              </a:r>
            </a:p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Area under ROC curve = 0.613</a:t>
              </a:r>
              <a:endParaRPr lang="en-US" altLang="en-US" sz="2000" dirty="0">
                <a:latin typeface="+mn-lt"/>
              </a:endParaRPr>
            </a:p>
          </p:txBody>
        </p:sp>
        <p:cxnSp>
          <p:nvCxnSpPr>
            <p:cNvPr id="560" name="Straight Connector 559"/>
            <p:cNvCxnSpPr/>
            <p:nvPr/>
          </p:nvCxnSpPr>
          <p:spPr bwMode="auto">
            <a:xfrm flipH="1">
              <a:off x="7761812" y="5858181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1" name="Rectangle 269"/>
            <p:cNvSpPr>
              <a:spLocks noChangeArrowheads="1"/>
            </p:cNvSpPr>
            <p:nvPr/>
          </p:nvSpPr>
          <p:spPr bwMode="auto">
            <a:xfrm>
              <a:off x="8292983" y="6202864"/>
              <a:ext cx="2034543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Features Only</a:t>
              </a:r>
            </a:p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Area under ROC curve = 0.928</a:t>
              </a:r>
              <a:endParaRPr lang="en-US" altLang="en-US" sz="2000" dirty="0">
                <a:latin typeface="+mn-lt"/>
              </a:endParaRPr>
            </a:p>
          </p:txBody>
        </p:sp>
        <p:cxnSp>
          <p:nvCxnSpPr>
            <p:cNvPr id="562" name="Straight Connector 561"/>
            <p:cNvCxnSpPr/>
            <p:nvPr/>
          </p:nvCxnSpPr>
          <p:spPr bwMode="auto">
            <a:xfrm flipH="1">
              <a:off x="7761812" y="6327049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A3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3" name="Oval 19"/>
            <p:cNvSpPr>
              <a:spLocks noChangeArrowheads="1"/>
            </p:cNvSpPr>
            <p:nvPr/>
          </p:nvSpPr>
          <p:spPr bwMode="auto">
            <a:xfrm>
              <a:off x="4994482" y="733330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64" name="Oval 20"/>
            <p:cNvSpPr>
              <a:spLocks noChangeArrowheads="1"/>
            </p:cNvSpPr>
            <p:nvPr/>
          </p:nvSpPr>
          <p:spPr bwMode="auto">
            <a:xfrm>
              <a:off x="4994482" y="72872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65" name="Oval 21"/>
            <p:cNvSpPr>
              <a:spLocks noChangeArrowheads="1"/>
            </p:cNvSpPr>
            <p:nvPr/>
          </p:nvSpPr>
          <p:spPr bwMode="auto">
            <a:xfrm>
              <a:off x="4994482" y="72428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66" name="Oval 22"/>
            <p:cNvSpPr>
              <a:spLocks noChangeArrowheads="1"/>
            </p:cNvSpPr>
            <p:nvPr/>
          </p:nvSpPr>
          <p:spPr bwMode="auto">
            <a:xfrm>
              <a:off x="4994482" y="71967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67" name="Oval 23"/>
            <p:cNvSpPr>
              <a:spLocks noChangeArrowheads="1"/>
            </p:cNvSpPr>
            <p:nvPr/>
          </p:nvSpPr>
          <p:spPr bwMode="auto">
            <a:xfrm>
              <a:off x="4994482" y="714598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68" name="Oval 24"/>
            <p:cNvSpPr>
              <a:spLocks noChangeArrowheads="1"/>
            </p:cNvSpPr>
            <p:nvPr/>
          </p:nvSpPr>
          <p:spPr bwMode="auto">
            <a:xfrm>
              <a:off x="4994482" y="710153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69" name="Oval 25"/>
            <p:cNvSpPr>
              <a:spLocks noChangeArrowheads="1"/>
            </p:cNvSpPr>
            <p:nvPr/>
          </p:nvSpPr>
          <p:spPr bwMode="auto">
            <a:xfrm>
              <a:off x="4994482" y="705549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0" name="Oval 26"/>
            <p:cNvSpPr>
              <a:spLocks noChangeArrowheads="1"/>
            </p:cNvSpPr>
            <p:nvPr/>
          </p:nvSpPr>
          <p:spPr bwMode="auto">
            <a:xfrm>
              <a:off x="5027819" y="705549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1" name="Oval 27"/>
            <p:cNvSpPr>
              <a:spLocks noChangeArrowheads="1"/>
            </p:cNvSpPr>
            <p:nvPr/>
          </p:nvSpPr>
          <p:spPr bwMode="auto">
            <a:xfrm>
              <a:off x="5062744" y="705549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2" name="Oval 28"/>
            <p:cNvSpPr>
              <a:spLocks noChangeArrowheads="1"/>
            </p:cNvSpPr>
            <p:nvPr/>
          </p:nvSpPr>
          <p:spPr bwMode="auto">
            <a:xfrm>
              <a:off x="5096082" y="705549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3" name="Oval 29"/>
            <p:cNvSpPr>
              <a:spLocks noChangeArrowheads="1"/>
            </p:cNvSpPr>
            <p:nvPr/>
          </p:nvSpPr>
          <p:spPr bwMode="auto">
            <a:xfrm>
              <a:off x="5096082" y="700945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4" name="Oval 30"/>
            <p:cNvSpPr>
              <a:spLocks noChangeArrowheads="1"/>
            </p:cNvSpPr>
            <p:nvPr/>
          </p:nvSpPr>
          <p:spPr bwMode="auto">
            <a:xfrm>
              <a:off x="5096082" y="696024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5" name="Oval 31"/>
            <p:cNvSpPr>
              <a:spLocks noChangeArrowheads="1"/>
            </p:cNvSpPr>
            <p:nvPr/>
          </p:nvSpPr>
          <p:spPr bwMode="auto">
            <a:xfrm>
              <a:off x="5096082" y="691420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6" name="Oval 32"/>
            <p:cNvSpPr>
              <a:spLocks noChangeArrowheads="1"/>
            </p:cNvSpPr>
            <p:nvPr/>
          </p:nvSpPr>
          <p:spPr bwMode="auto">
            <a:xfrm>
              <a:off x="5096082" y="6868169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7" name="Oval 33"/>
            <p:cNvSpPr>
              <a:spLocks noChangeArrowheads="1"/>
            </p:cNvSpPr>
            <p:nvPr/>
          </p:nvSpPr>
          <p:spPr bwMode="auto">
            <a:xfrm>
              <a:off x="5096082" y="6822132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8" name="Oval 34"/>
            <p:cNvSpPr>
              <a:spLocks noChangeArrowheads="1"/>
            </p:cNvSpPr>
            <p:nvPr/>
          </p:nvSpPr>
          <p:spPr bwMode="auto">
            <a:xfrm>
              <a:off x="5096082" y="677291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9" name="Oval 35"/>
            <p:cNvSpPr>
              <a:spLocks noChangeArrowheads="1"/>
            </p:cNvSpPr>
            <p:nvPr/>
          </p:nvSpPr>
          <p:spPr bwMode="auto">
            <a:xfrm>
              <a:off x="5096082" y="6726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0" name="Oval 36"/>
            <p:cNvSpPr>
              <a:spLocks noChangeArrowheads="1"/>
            </p:cNvSpPr>
            <p:nvPr/>
          </p:nvSpPr>
          <p:spPr bwMode="auto">
            <a:xfrm>
              <a:off x="5096082" y="66824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1" name="Oval 37"/>
            <p:cNvSpPr>
              <a:spLocks noChangeArrowheads="1"/>
            </p:cNvSpPr>
            <p:nvPr/>
          </p:nvSpPr>
          <p:spPr bwMode="auto">
            <a:xfrm>
              <a:off x="5131007" y="66824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2" name="Oval 38"/>
            <p:cNvSpPr>
              <a:spLocks noChangeArrowheads="1"/>
            </p:cNvSpPr>
            <p:nvPr/>
          </p:nvSpPr>
          <p:spPr bwMode="auto">
            <a:xfrm>
              <a:off x="5161169" y="66824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3" name="Oval 39"/>
            <p:cNvSpPr>
              <a:spLocks noChangeArrowheads="1"/>
            </p:cNvSpPr>
            <p:nvPr/>
          </p:nvSpPr>
          <p:spPr bwMode="auto">
            <a:xfrm>
              <a:off x="5196094" y="66824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4" name="Oval 40"/>
            <p:cNvSpPr>
              <a:spLocks noChangeArrowheads="1"/>
            </p:cNvSpPr>
            <p:nvPr/>
          </p:nvSpPr>
          <p:spPr bwMode="auto">
            <a:xfrm>
              <a:off x="5229432" y="66824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5" name="Oval 41"/>
            <p:cNvSpPr>
              <a:spLocks noChangeArrowheads="1"/>
            </p:cNvSpPr>
            <p:nvPr/>
          </p:nvSpPr>
          <p:spPr bwMode="auto">
            <a:xfrm>
              <a:off x="5229432" y="66363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6" name="Oval 42"/>
            <p:cNvSpPr>
              <a:spLocks noChangeArrowheads="1"/>
            </p:cNvSpPr>
            <p:nvPr/>
          </p:nvSpPr>
          <p:spPr bwMode="auto">
            <a:xfrm>
              <a:off x="5264357" y="663639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7" name="Oval 43"/>
            <p:cNvSpPr>
              <a:spLocks noChangeArrowheads="1"/>
            </p:cNvSpPr>
            <p:nvPr/>
          </p:nvSpPr>
          <p:spPr bwMode="auto">
            <a:xfrm>
              <a:off x="5299282" y="663639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8" name="Oval 44"/>
            <p:cNvSpPr>
              <a:spLocks noChangeArrowheads="1"/>
            </p:cNvSpPr>
            <p:nvPr/>
          </p:nvSpPr>
          <p:spPr bwMode="auto">
            <a:xfrm>
              <a:off x="5299282" y="658718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9" name="Oval 45"/>
            <p:cNvSpPr>
              <a:spLocks noChangeArrowheads="1"/>
            </p:cNvSpPr>
            <p:nvPr/>
          </p:nvSpPr>
          <p:spPr bwMode="auto">
            <a:xfrm>
              <a:off x="5332619" y="658718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0" name="Oval 46"/>
            <p:cNvSpPr>
              <a:spLocks noChangeArrowheads="1"/>
            </p:cNvSpPr>
            <p:nvPr/>
          </p:nvSpPr>
          <p:spPr bwMode="auto">
            <a:xfrm>
              <a:off x="5367544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1" name="Oval 47"/>
            <p:cNvSpPr>
              <a:spLocks noChangeArrowheads="1"/>
            </p:cNvSpPr>
            <p:nvPr/>
          </p:nvSpPr>
          <p:spPr bwMode="auto">
            <a:xfrm>
              <a:off x="5397707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2" name="Oval 48"/>
            <p:cNvSpPr>
              <a:spLocks noChangeArrowheads="1"/>
            </p:cNvSpPr>
            <p:nvPr/>
          </p:nvSpPr>
          <p:spPr bwMode="auto">
            <a:xfrm>
              <a:off x="5432632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3" name="Oval 49"/>
            <p:cNvSpPr>
              <a:spLocks noChangeArrowheads="1"/>
            </p:cNvSpPr>
            <p:nvPr/>
          </p:nvSpPr>
          <p:spPr bwMode="auto">
            <a:xfrm>
              <a:off x="5465969" y="658718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4" name="Oval 50"/>
            <p:cNvSpPr>
              <a:spLocks noChangeArrowheads="1"/>
            </p:cNvSpPr>
            <p:nvPr/>
          </p:nvSpPr>
          <p:spPr bwMode="auto">
            <a:xfrm>
              <a:off x="5500894" y="658718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5" name="Oval 51"/>
            <p:cNvSpPr>
              <a:spLocks noChangeArrowheads="1"/>
            </p:cNvSpPr>
            <p:nvPr/>
          </p:nvSpPr>
          <p:spPr bwMode="auto">
            <a:xfrm>
              <a:off x="5535819" y="658718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6" name="Oval 52"/>
            <p:cNvSpPr>
              <a:spLocks noChangeArrowheads="1"/>
            </p:cNvSpPr>
            <p:nvPr/>
          </p:nvSpPr>
          <p:spPr bwMode="auto">
            <a:xfrm>
              <a:off x="5569157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7" name="Oval 53"/>
            <p:cNvSpPr>
              <a:spLocks noChangeArrowheads="1"/>
            </p:cNvSpPr>
            <p:nvPr/>
          </p:nvSpPr>
          <p:spPr bwMode="auto">
            <a:xfrm>
              <a:off x="5604082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8" name="Oval 54"/>
            <p:cNvSpPr>
              <a:spLocks noChangeArrowheads="1"/>
            </p:cNvSpPr>
            <p:nvPr/>
          </p:nvSpPr>
          <p:spPr bwMode="auto">
            <a:xfrm>
              <a:off x="5634244" y="65871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99" name="Oval 55"/>
            <p:cNvSpPr>
              <a:spLocks noChangeArrowheads="1"/>
            </p:cNvSpPr>
            <p:nvPr/>
          </p:nvSpPr>
          <p:spPr bwMode="auto">
            <a:xfrm>
              <a:off x="5634244" y="654114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0" name="Oval 56"/>
            <p:cNvSpPr>
              <a:spLocks noChangeArrowheads="1"/>
            </p:cNvSpPr>
            <p:nvPr/>
          </p:nvSpPr>
          <p:spPr bwMode="auto">
            <a:xfrm>
              <a:off x="5634244" y="649510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1" name="Oval 57"/>
            <p:cNvSpPr>
              <a:spLocks noChangeArrowheads="1"/>
            </p:cNvSpPr>
            <p:nvPr/>
          </p:nvSpPr>
          <p:spPr bwMode="auto">
            <a:xfrm>
              <a:off x="5669169" y="649510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2" name="Oval 58"/>
            <p:cNvSpPr>
              <a:spLocks noChangeArrowheads="1"/>
            </p:cNvSpPr>
            <p:nvPr/>
          </p:nvSpPr>
          <p:spPr bwMode="auto">
            <a:xfrm>
              <a:off x="5669169" y="644906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3" name="Oval 59"/>
            <p:cNvSpPr>
              <a:spLocks noChangeArrowheads="1"/>
            </p:cNvSpPr>
            <p:nvPr/>
          </p:nvSpPr>
          <p:spPr bwMode="auto">
            <a:xfrm>
              <a:off x="5702507" y="644906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4" name="Oval 60"/>
            <p:cNvSpPr>
              <a:spLocks noChangeArrowheads="1"/>
            </p:cNvSpPr>
            <p:nvPr/>
          </p:nvSpPr>
          <p:spPr bwMode="auto">
            <a:xfrm>
              <a:off x="5737432" y="64490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5" name="Oval 61"/>
            <p:cNvSpPr>
              <a:spLocks noChangeArrowheads="1"/>
            </p:cNvSpPr>
            <p:nvPr/>
          </p:nvSpPr>
          <p:spPr bwMode="auto">
            <a:xfrm>
              <a:off x="5770769" y="64490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6" name="Oval 62"/>
            <p:cNvSpPr>
              <a:spLocks noChangeArrowheads="1"/>
            </p:cNvSpPr>
            <p:nvPr/>
          </p:nvSpPr>
          <p:spPr bwMode="auto">
            <a:xfrm>
              <a:off x="5770769" y="63998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7" name="Oval 63"/>
            <p:cNvSpPr>
              <a:spLocks noChangeArrowheads="1"/>
            </p:cNvSpPr>
            <p:nvPr/>
          </p:nvSpPr>
          <p:spPr bwMode="auto">
            <a:xfrm>
              <a:off x="5805694" y="63998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8" name="Oval 64"/>
            <p:cNvSpPr>
              <a:spLocks noChangeArrowheads="1"/>
            </p:cNvSpPr>
            <p:nvPr/>
          </p:nvSpPr>
          <p:spPr bwMode="auto">
            <a:xfrm>
              <a:off x="5805694" y="635381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9" name="Oval 65"/>
            <p:cNvSpPr>
              <a:spLocks noChangeArrowheads="1"/>
            </p:cNvSpPr>
            <p:nvPr/>
          </p:nvSpPr>
          <p:spPr bwMode="auto">
            <a:xfrm>
              <a:off x="5805694" y="630778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0" name="Oval 66"/>
            <p:cNvSpPr>
              <a:spLocks noChangeArrowheads="1"/>
            </p:cNvSpPr>
            <p:nvPr/>
          </p:nvSpPr>
          <p:spPr bwMode="auto">
            <a:xfrm>
              <a:off x="5840619" y="630778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1" name="Oval 67"/>
            <p:cNvSpPr>
              <a:spLocks noChangeArrowheads="1"/>
            </p:cNvSpPr>
            <p:nvPr/>
          </p:nvSpPr>
          <p:spPr bwMode="auto">
            <a:xfrm>
              <a:off x="5840619" y="6263332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2" name="Oval 68"/>
            <p:cNvSpPr>
              <a:spLocks noChangeArrowheads="1"/>
            </p:cNvSpPr>
            <p:nvPr/>
          </p:nvSpPr>
          <p:spPr bwMode="auto">
            <a:xfrm>
              <a:off x="5873957" y="6263332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3" name="Oval 69"/>
            <p:cNvSpPr>
              <a:spLocks noChangeArrowheads="1"/>
            </p:cNvSpPr>
            <p:nvPr/>
          </p:nvSpPr>
          <p:spPr bwMode="auto">
            <a:xfrm>
              <a:off x="5873957" y="62125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4" name="Oval 70"/>
            <p:cNvSpPr>
              <a:spLocks noChangeArrowheads="1"/>
            </p:cNvSpPr>
            <p:nvPr/>
          </p:nvSpPr>
          <p:spPr bwMode="auto">
            <a:xfrm>
              <a:off x="5904119" y="62125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5" name="Oval 71"/>
            <p:cNvSpPr>
              <a:spLocks noChangeArrowheads="1"/>
            </p:cNvSpPr>
            <p:nvPr/>
          </p:nvSpPr>
          <p:spPr bwMode="auto">
            <a:xfrm>
              <a:off x="5939044" y="62125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6" name="Oval 72"/>
            <p:cNvSpPr>
              <a:spLocks noChangeArrowheads="1"/>
            </p:cNvSpPr>
            <p:nvPr/>
          </p:nvSpPr>
          <p:spPr bwMode="auto">
            <a:xfrm>
              <a:off x="5973969" y="62125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7" name="Oval 73"/>
            <p:cNvSpPr>
              <a:spLocks noChangeArrowheads="1"/>
            </p:cNvSpPr>
            <p:nvPr/>
          </p:nvSpPr>
          <p:spPr bwMode="auto">
            <a:xfrm>
              <a:off x="6007307" y="62125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8" name="Oval 74"/>
            <p:cNvSpPr>
              <a:spLocks noChangeArrowheads="1"/>
            </p:cNvSpPr>
            <p:nvPr/>
          </p:nvSpPr>
          <p:spPr bwMode="auto">
            <a:xfrm>
              <a:off x="6042232" y="62125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9" name="Oval 75"/>
            <p:cNvSpPr>
              <a:spLocks noChangeArrowheads="1"/>
            </p:cNvSpPr>
            <p:nvPr/>
          </p:nvSpPr>
          <p:spPr bwMode="auto">
            <a:xfrm>
              <a:off x="6042232" y="61680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0" name="Oval 76"/>
            <p:cNvSpPr>
              <a:spLocks noChangeArrowheads="1"/>
            </p:cNvSpPr>
            <p:nvPr/>
          </p:nvSpPr>
          <p:spPr bwMode="auto">
            <a:xfrm>
              <a:off x="6042232" y="61220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1" name="Oval 77"/>
            <p:cNvSpPr>
              <a:spLocks noChangeArrowheads="1"/>
            </p:cNvSpPr>
            <p:nvPr/>
          </p:nvSpPr>
          <p:spPr bwMode="auto">
            <a:xfrm>
              <a:off x="6075569" y="612204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2" name="Oval 78"/>
            <p:cNvSpPr>
              <a:spLocks noChangeArrowheads="1"/>
            </p:cNvSpPr>
            <p:nvPr/>
          </p:nvSpPr>
          <p:spPr bwMode="auto">
            <a:xfrm>
              <a:off x="6110494" y="61220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3" name="Oval 79"/>
            <p:cNvSpPr>
              <a:spLocks noChangeArrowheads="1"/>
            </p:cNvSpPr>
            <p:nvPr/>
          </p:nvSpPr>
          <p:spPr bwMode="auto">
            <a:xfrm>
              <a:off x="6140657" y="61220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4" name="Oval 80"/>
            <p:cNvSpPr>
              <a:spLocks noChangeArrowheads="1"/>
            </p:cNvSpPr>
            <p:nvPr/>
          </p:nvSpPr>
          <p:spPr bwMode="auto">
            <a:xfrm>
              <a:off x="6175582" y="61220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5" name="Oval 81"/>
            <p:cNvSpPr>
              <a:spLocks noChangeArrowheads="1"/>
            </p:cNvSpPr>
            <p:nvPr/>
          </p:nvSpPr>
          <p:spPr bwMode="auto">
            <a:xfrm>
              <a:off x="6175582" y="607600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6" name="Oval 82"/>
            <p:cNvSpPr>
              <a:spLocks noChangeArrowheads="1"/>
            </p:cNvSpPr>
            <p:nvPr/>
          </p:nvSpPr>
          <p:spPr bwMode="auto">
            <a:xfrm>
              <a:off x="6210507" y="607600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7" name="Oval 83"/>
            <p:cNvSpPr>
              <a:spLocks noChangeArrowheads="1"/>
            </p:cNvSpPr>
            <p:nvPr/>
          </p:nvSpPr>
          <p:spPr bwMode="auto">
            <a:xfrm>
              <a:off x="6243844" y="607600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8" name="Oval 84"/>
            <p:cNvSpPr>
              <a:spLocks noChangeArrowheads="1"/>
            </p:cNvSpPr>
            <p:nvPr/>
          </p:nvSpPr>
          <p:spPr bwMode="auto">
            <a:xfrm>
              <a:off x="6243844" y="602679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29" name="Oval 85"/>
            <p:cNvSpPr>
              <a:spLocks noChangeArrowheads="1"/>
            </p:cNvSpPr>
            <p:nvPr/>
          </p:nvSpPr>
          <p:spPr bwMode="auto">
            <a:xfrm>
              <a:off x="6278769" y="602679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0" name="Oval 86"/>
            <p:cNvSpPr>
              <a:spLocks noChangeArrowheads="1"/>
            </p:cNvSpPr>
            <p:nvPr/>
          </p:nvSpPr>
          <p:spPr bwMode="auto">
            <a:xfrm>
              <a:off x="6312107" y="602679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1" name="Oval 87"/>
            <p:cNvSpPr>
              <a:spLocks noChangeArrowheads="1"/>
            </p:cNvSpPr>
            <p:nvPr/>
          </p:nvSpPr>
          <p:spPr bwMode="auto">
            <a:xfrm>
              <a:off x="6347032" y="60267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2" name="Oval 88"/>
            <p:cNvSpPr>
              <a:spLocks noChangeArrowheads="1"/>
            </p:cNvSpPr>
            <p:nvPr/>
          </p:nvSpPr>
          <p:spPr bwMode="auto">
            <a:xfrm>
              <a:off x="6377194" y="60267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3" name="Oval 89"/>
            <p:cNvSpPr>
              <a:spLocks noChangeArrowheads="1"/>
            </p:cNvSpPr>
            <p:nvPr/>
          </p:nvSpPr>
          <p:spPr bwMode="auto">
            <a:xfrm>
              <a:off x="6412119" y="60267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4" name="Oval 90"/>
            <p:cNvSpPr>
              <a:spLocks noChangeArrowheads="1"/>
            </p:cNvSpPr>
            <p:nvPr/>
          </p:nvSpPr>
          <p:spPr bwMode="auto">
            <a:xfrm>
              <a:off x="6445457" y="602679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5" name="Oval 91"/>
            <p:cNvSpPr>
              <a:spLocks noChangeArrowheads="1"/>
            </p:cNvSpPr>
            <p:nvPr/>
          </p:nvSpPr>
          <p:spPr bwMode="auto">
            <a:xfrm>
              <a:off x="6480382" y="598075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6" name="Oval 92"/>
            <p:cNvSpPr>
              <a:spLocks noChangeArrowheads="1"/>
            </p:cNvSpPr>
            <p:nvPr/>
          </p:nvSpPr>
          <p:spPr bwMode="auto">
            <a:xfrm>
              <a:off x="6515307" y="598075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7" name="Oval 93"/>
            <p:cNvSpPr>
              <a:spLocks noChangeArrowheads="1"/>
            </p:cNvSpPr>
            <p:nvPr/>
          </p:nvSpPr>
          <p:spPr bwMode="auto">
            <a:xfrm>
              <a:off x="6515307" y="593471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8" name="Oval 94"/>
            <p:cNvSpPr>
              <a:spLocks noChangeArrowheads="1"/>
            </p:cNvSpPr>
            <p:nvPr/>
          </p:nvSpPr>
          <p:spPr bwMode="auto">
            <a:xfrm>
              <a:off x="6548644" y="59347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39" name="Oval 95"/>
            <p:cNvSpPr>
              <a:spLocks noChangeArrowheads="1"/>
            </p:cNvSpPr>
            <p:nvPr/>
          </p:nvSpPr>
          <p:spPr bwMode="auto">
            <a:xfrm>
              <a:off x="6583569" y="59347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0" name="Oval 96"/>
            <p:cNvSpPr>
              <a:spLocks noChangeArrowheads="1"/>
            </p:cNvSpPr>
            <p:nvPr/>
          </p:nvSpPr>
          <p:spPr bwMode="auto">
            <a:xfrm>
              <a:off x="6616907" y="59347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1" name="Oval 97"/>
            <p:cNvSpPr>
              <a:spLocks noChangeArrowheads="1"/>
            </p:cNvSpPr>
            <p:nvPr/>
          </p:nvSpPr>
          <p:spPr bwMode="auto">
            <a:xfrm>
              <a:off x="6648657" y="593471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2" name="Oval 98"/>
            <p:cNvSpPr>
              <a:spLocks noChangeArrowheads="1"/>
            </p:cNvSpPr>
            <p:nvPr/>
          </p:nvSpPr>
          <p:spPr bwMode="auto">
            <a:xfrm>
              <a:off x="6681994" y="5934719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3" name="Oval 99"/>
            <p:cNvSpPr>
              <a:spLocks noChangeArrowheads="1"/>
            </p:cNvSpPr>
            <p:nvPr/>
          </p:nvSpPr>
          <p:spPr bwMode="auto">
            <a:xfrm>
              <a:off x="6681994" y="58886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4" name="Oval 100"/>
            <p:cNvSpPr>
              <a:spLocks noChangeArrowheads="1"/>
            </p:cNvSpPr>
            <p:nvPr/>
          </p:nvSpPr>
          <p:spPr bwMode="auto">
            <a:xfrm>
              <a:off x="6716919" y="58886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5" name="Oval 101"/>
            <p:cNvSpPr>
              <a:spLocks noChangeArrowheads="1"/>
            </p:cNvSpPr>
            <p:nvPr/>
          </p:nvSpPr>
          <p:spPr bwMode="auto">
            <a:xfrm>
              <a:off x="6750257" y="58886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6" name="Oval 102"/>
            <p:cNvSpPr>
              <a:spLocks noChangeArrowheads="1"/>
            </p:cNvSpPr>
            <p:nvPr/>
          </p:nvSpPr>
          <p:spPr bwMode="auto">
            <a:xfrm>
              <a:off x="6750257" y="58394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7" name="Oval 103"/>
            <p:cNvSpPr>
              <a:spLocks noChangeArrowheads="1"/>
            </p:cNvSpPr>
            <p:nvPr/>
          </p:nvSpPr>
          <p:spPr bwMode="auto">
            <a:xfrm>
              <a:off x="6750257" y="579343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8" name="Oval 104"/>
            <p:cNvSpPr>
              <a:spLocks noChangeArrowheads="1"/>
            </p:cNvSpPr>
            <p:nvPr/>
          </p:nvSpPr>
          <p:spPr bwMode="auto">
            <a:xfrm>
              <a:off x="6750257" y="57489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9" name="Oval 105"/>
            <p:cNvSpPr>
              <a:spLocks noChangeArrowheads="1"/>
            </p:cNvSpPr>
            <p:nvPr/>
          </p:nvSpPr>
          <p:spPr bwMode="auto">
            <a:xfrm>
              <a:off x="6785182" y="5748982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0" name="Oval 106"/>
            <p:cNvSpPr>
              <a:spLocks noChangeArrowheads="1"/>
            </p:cNvSpPr>
            <p:nvPr/>
          </p:nvSpPr>
          <p:spPr bwMode="auto">
            <a:xfrm>
              <a:off x="6785182" y="570294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1" name="Oval 107"/>
            <p:cNvSpPr>
              <a:spLocks noChangeArrowheads="1"/>
            </p:cNvSpPr>
            <p:nvPr/>
          </p:nvSpPr>
          <p:spPr bwMode="auto">
            <a:xfrm>
              <a:off x="6820107" y="570294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2" name="Oval 108"/>
            <p:cNvSpPr>
              <a:spLocks noChangeArrowheads="1"/>
            </p:cNvSpPr>
            <p:nvPr/>
          </p:nvSpPr>
          <p:spPr bwMode="auto">
            <a:xfrm>
              <a:off x="6820107" y="56537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3" name="Oval 109"/>
            <p:cNvSpPr>
              <a:spLocks noChangeArrowheads="1"/>
            </p:cNvSpPr>
            <p:nvPr/>
          </p:nvSpPr>
          <p:spPr bwMode="auto">
            <a:xfrm>
              <a:off x="6853444" y="56537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4" name="Oval 110"/>
            <p:cNvSpPr>
              <a:spLocks noChangeArrowheads="1"/>
            </p:cNvSpPr>
            <p:nvPr/>
          </p:nvSpPr>
          <p:spPr bwMode="auto">
            <a:xfrm>
              <a:off x="6883607" y="565373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5" name="Oval 111"/>
            <p:cNvSpPr>
              <a:spLocks noChangeArrowheads="1"/>
            </p:cNvSpPr>
            <p:nvPr/>
          </p:nvSpPr>
          <p:spPr bwMode="auto">
            <a:xfrm>
              <a:off x="6918532" y="56537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6" name="Oval 112"/>
            <p:cNvSpPr>
              <a:spLocks noChangeArrowheads="1"/>
            </p:cNvSpPr>
            <p:nvPr/>
          </p:nvSpPr>
          <p:spPr bwMode="auto">
            <a:xfrm>
              <a:off x="6918532" y="560769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7" name="Oval 113"/>
            <p:cNvSpPr>
              <a:spLocks noChangeArrowheads="1"/>
            </p:cNvSpPr>
            <p:nvPr/>
          </p:nvSpPr>
          <p:spPr bwMode="auto">
            <a:xfrm>
              <a:off x="6918532" y="55616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8" name="Oval 114"/>
            <p:cNvSpPr>
              <a:spLocks noChangeArrowheads="1"/>
            </p:cNvSpPr>
            <p:nvPr/>
          </p:nvSpPr>
          <p:spPr bwMode="auto">
            <a:xfrm>
              <a:off x="6953457" y="55616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9" name="Oval 115"/>
            <p:cNvSpPr>
              <a:spLocks noChangeArrowheads="1"/>
            </p:cNvSpPr>
            <p:nvPr/>
          </p:nvSpPr>
          <p:spPr bwMode="auto">
            <a:xfrm>
              <a:off x="6953457" y="55156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0" name="Oval 116"/>
            <p:cNvSpPr>
              <a:spLocks noChangeArrowheads="1"/>
            </p:cNvSpPr>
            <p:nvPr/>
          </p:nvSpPr>
          <p:spPr bwMode="auto">
            <a:xfrm>
              <a:off x="6953457" y="5466407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1" name="Oval 117"/>
            <p:cNvSpPr>
              <a:spLocks noChangeArrowheads="1"/>
            </p:cNvSpPr>
            <p:nvPr/>
          </p:nvSpPr>
          <p:spPr bwMode="auto">
            <a:xfrm>
              <a:off x="6953457" y="542036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2" name="Oval 118"/>
            <p:cNvSpPr>
              <a:spLocks noChangeArrowheads="1"/>
            </p:cNvSpPr>
            <p:nvPr/>
          </p:nvSpPr>
          <p:spPr bwMode="auto">
            <a:xfrm>
              <a:off x="6986794" y="5420369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3" name="Oval 119"/>
            <p:cNvSpPr>
              <a:spLocks noChangeArrowheads="1"/>
            </p:cNvSpPr>
            <p:nvPr/>
          </p:nvSpPr>
          <p:spPr bwMode="auto">
            <a:xfrm>
              <a:off x="7021719" y="5420369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4" name="Oval 120"/>
            <p:cNvSpPr>
              <a:spLocks noChangeArrowheads="1"/>
            </p:cNvSpPr>
            <p:nvPr/>
          </p:nvSpPr>
          <p:spPr bwMode="auto">
            <a:xfrm>
              <a:off x="7021719" y="537433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5" name="Oval 121"/>
            <p:cNvSpPr>
              <a:spLocks noChangeArrowheads="1"/>
            </p:cNvSpPr>
            <p:nvPr/>
          </p:nvSpPr>
          <p:spPr bwMode="auto">
            <a:xfrm>
              <a:off x="7056644" y="537433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6" name="Oval 122"/>
            <p:cNvSpPr>
              <a:spLocks noChangeArrowheads="1"/>
            </p:cNvSpPr>
            <p:nvPr/>
          </p:nvSpPr>
          <p:spPr bwMode="auto">
            <a:xfrm>
              <a:off x="7056644" y="53298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7" name="Oval 123"/>
            <p:cNvSpPr>
              <a:spLocks noChangeArrowheads="1"/>
            </p:cNvSpPr>
            <p:nvPr/>
          </p:nvSpPr>
          <p:spPr bwMode="auto">
            <a:xfrm>
              <a:off x="7089982" y="5329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8" name="Oval 124"/>
            <p:cNvSpPr>
              <a:spLocks noChangeArrowheads="1"/>
            </p:cNvSpPr>
            <p:nvPr/>
          </p:nvSpPr>
          <p:spPr bwMode="auto">
            <a:xfrm>
              <a:off x="7120144" y="5329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9" name="Oval 125"/>
            <p:cNvSpPr>
              <a:spLocks noChangeArrowheads="1"/>
            </p:cNvSpPr>
            <p:nvPr/>
          </p:nvSpPr>
          <p:spPr bwMode="auto">
            <a:xfrm>
              <a:off x="7155069" y="5329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0" name="Oval 126"/>
            <p:cNvSpPr>
              <a:spLocks noChangeArrowheads="1"/>
            </p:cNvSpPr>
            <p:nvPr/>
          </p:nvSpPr>
          <p:spPr bwMode="auto">
            <a:xfrm>
              <a:off x="7189994" y="5329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1" name="Oval 127"/>
            <p:cNvSpPr>
              <a:spLocks noChangeArrowheads="1"/>
            </p:cNvSpPr>
            <p:nvPr/>
          </p:nvSpPr>
          <p:spPr bwMode="auto">
            <a:xfrm>
              <a:off x="7223332" y="5329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2" name="Oval 128"/>
            <p:cNvSpPr>
              <a:spLocks noChangeArrowheads="1"/>
            </p:cNvSpPr>
            <p:nvPr/>
          </p:nvSpPr>
          <p:spPr bwMode="auto">
            <a:xfrm>
              <a:off x="7258257" y="53298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3" name="Oval 129"/>
            <p:cNvSpPr>
              <a:spLocks noChangeArrowheads="1"/>
            </p:cNvSpPr>
            <p:nvPr/>
          </p:nvSpPr>
          <p:spPr bwMode="auto">
            <a:xfrm>
              <a:off x="7291594" y="5329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4" name="Oval 130"/>
            <p:cNvSpPr>
              <a:spLocks noChangeArrowheads="1"/>
            </p:cNvSpPr>
            <p:nvPr/>
          </p:nvSpPr>
          <p:spPr bwMode="auto">
            <a:xfrm>
              <a:off x="7326519" y="5329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5" name="Oval 131"/>
            <p:cNvSpPr>
              <a:spLocks noChangeArrowheads="1"/>
            </p:cNvSpPr>
            <p:nvPr/>
          </p:nvSpPr>
          <p:spPr bwMode="auto">
            <a:xfrm>
              <a:off x="7326519" y="52838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6" name="Oval 132"/>
            <p:cNvSpPr>
              <a:spLocks noChangeArrowheads="1"/>
            </p:cNvSpPr>
            <p:nvPr/>
          </p:nvSpPr>
          <p:spPr bwMode="auto">
            <a:xfrm>
              <a:off x="7361444" y="52838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7" name="Oval 133"/>
            <p:cNvSpPr>
              <a:spLocks noChangeArrowheads="1"/>
            </p:cNvSpPr>
            <p:nvPr/>
          </p:nvSpPr>
          <p:spPr bwMode="auto">
            <a:xfrm>
              <a:off x="7391607" y="52838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8" name="Oval 134"/>
            <p:cNvSpPr>
              <a:spLocks noChangeArrowheads="1"/>
            </p:cNvSpPr>
            <p:nvPr/>
          </p:nvSpPr>
          <p:spPr bwMode="auto">
            <a:xfrm>
              <a:off x="7424944" y="528384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9" name="Oval 135"/>
            <p:cNvSpPr>
              <a:spLocks noChangeArrowheads="1"/>
            </p:cNvSpPr>
            <p:nvPr/>
          </p:nvSpPr>
          <p:spPr bwMode="auto">
            <a:xfrm>
              <a:off x="7459869" y="52838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0" name="Oval 136"/>
            <p:cNvSpPr>
              <a:spLocks noChangeArrowheads="1"/>
            </p:cNvSpPr>
            <p:nvPr/>
          </p:nvSpPr>
          <p:spPr bwMode="auto">
            <a:xfrm>
              <a:off x="7459869" y="52346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1" name="Oval 137"/>
            <p:cNvSpPr>
              <a:spLocks noChangeArrowheads="1"/>
            </p:cNvSpPr>
            <p:nvPr/>
          </p:nvSpPr>
          <p:spPr bwMode="auto">
            <a:xfrm>
              <a:off x="7494794" y="52346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2" name="Oval 138"/>
            <p:cNvSpPr>
              <a:spLocks noChangeArrowheads="1"/>
            </p:cNvSpPr>
            <p:nvPr/>
          </p:nvSpPr>
          <p:spPr bwMode="auto">
            <a:xfrm>
              <a:off x="7528132" y="52346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3" name="Oval 139"/>
            <p:cNvSpPr>
              <a:spLocks noChangeArrowheads="1"/>
            </p:cNvSpPr>
            <p:nvPr/>
          </p:nvSpPr>
          <p:spPr bwMode="auto">
            <a:xfrm>
              <a:off x="7563057" y="52346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4" name="Oval 140"/>
            <p:cNvSpPr>
              <a:spLocks noChangeArrowheads="1"/>
            </p:cNvSpPr>
            <p:nvPr/>
          </p:nvSpPr>
          <p:spPr bwMode="auto">
            <a:xfrm>
              <a:off x="7596394" y="52346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5" name="Oval 141"/>
            <p:cNvSpPr>
              <a:spLocks noChangeArrowheads="1"/>
            </p:cNvSpPr>
            <p:nvPr/>
          </p:nvSpPr>
          <p:spPr bwMode="auto">
            <a:xfrm>
              <a:off x="7628144" y="52346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6" name="Oval 142"/>
            <p:cNvSpPr>
              <a:spLocks noChangeArrowheads="1"/>
            </p:cNvSpPr>
            <p:nvPr/>
          </p:nvSpPr>
          <p:spPr bwMode="auto">
            <a:xfrm>
              <a:off x="7628144" y="518859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7" name="Oval 143"/>
            <p:cNvSpPr>
              <a:spLocks noChangeArrowheads="1"/>
            </p:cNvSpPr>
            <p:nvPr/>
          </p:nvSpPr>
          <p:spPr bwMode="auto">
            <a:xfrm>
              <a:off x="7628144" y="5142557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8" name="Oval 144"/>
            <p:cNvSpPr>
              <a:spLocks noChangeArrowheads="1"/>
            </p:cNvSpPr>
            <p:nvPr/>
          </p:nvSpPr>
          <p:spPr bwMode="auto">
            <a:xfrm>
              <a:off x="7628144" y="509651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9" name="Oval 145"/>
            <p:cNvSpPr>
              <a:spLocks noChangeArrowheads="1"/>
            </p:cNvSpPr>
            <p:nvPr/>
          </p:nvSpPr>
          <p:spPr bwMode="auto">
            <a:xfrm>
              <a:off x="7628144" y="504730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0" name="Oval 146"/>
            <p:cNvSpPr>
              <a:spLocks noChangeArrowheads="1"/>
            </p:cNvSpPr>
            <p:nvPr/>
          </p:nvSpPr>
          <p:spPr bwMode="auto">
            <a:xfrm>
              <a:off x="7661482" y="504730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1" name="Oval 147"/>
            <p:cNvSpPr>
              <a:spLocks noChangeArrowheads="1"/>
            </p:cNvSpPr>
            <p:nvPr/>
          </p:nvSpPr>
          <p:spPr bwMode="auto">
            <a:xfrm>
              <a:off x="7696407" y="504730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2" name="Oval 148"/>
            <p:cNvSpPr>
              <a:spLocks noChangeArrowheads="1"/>
            </p:cNvSpPr>
            <p:nvPr/>
          </p:nvSpPr>
          <p:spPr bwMode="auto">
            <a:xfrm>
              <a:off x="7696407" y="500126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3" name="Oval 149"/>
            <p:cNvSpPr>
              <a:spLocks noChangeArrowheads="1"/>
            </p:cNvSpPr>
            <p:nvPr/>
          </p:nvSpPr>
          <p:spPr bwMode="auto">
            <a:xfrm>
              <a:off x="7696407" y="495523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4" name="Oval 150"/>
            <p:cNvSpPr>
              <a:spLocks noChangeArrowheads="1"/>
            </p:cNvSpPr>
            <p:nvPr/>
          </p:nvSpPr>
          <p:spPr bwMode="auto">
            <a:xfrm>
              <a:off x="7729744" y="4955232"/>
              <a:ext cx="20638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5" name="Oval 151"/>
            <p:cNvSpPr>
              <a:spLocks noChangeArrowheads="1"/>
            </p:cNvSpPr>
            <p:nvPr/>
          </p:nvSpPr>
          <p:spPr bwMode="auto">
            <a:xfrm>
              <a:off x="7764669" y="495523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6" name="Oval 152"/>
            <p:cNvSpPr>
              <a:spLocks noChangeArrowheads="1"/>
            </p:cNvSpPr>
            <p:nvPr/>
          </p:nvSpPr>
          <p:spPr bwMode="auto">
            <a:xfrm>
              <a:off x="7764669" y="490919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7" name="Oval 153"/>
            <p:cNvSpPr>
              <a:spLocks noChangeArrowheads="1"/>
            </p:cNvSpPr>
            <p:nvPr/>
          </p:nvSpPr>
          <p:spPr bwMode="auto">
            <a:xfrm>
              <a:off x="7799594" y="490919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8" name="Oval 154"/>
            <p:cNvSpPr>
              <a:spLocks noChangeArrowheads="1"/>
            </p:cNvSpPr>
            <p:nvPr/>
          </p:nvSpPr>
          <p:spPr bwMode="auto">
            <a:xfrm>
              <a:off x="7832932" y="490919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9" name="Oval 155"/>
            <p:cNvSpPr>
              <a:spLocks noChangeArrowheads="1"/>
            </p:cNvSpPr>
            <p:nvPr/>
          </p:nvSpPr>
          <p:spPr bwMode="auto">
            <a:xfrm>
              <a:off x="7864682" y="485998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0" name="Oval 156"/>
            <p:cNvSpPr>
              <a:spLocks noChangeArrowheads="1"/>
            </p:cNvSpPr>
            <p:nvPr/>
          </p:nvSpPr>
          <p:spPr bwMode="auto">
            <a:xfrm>
              <a:off x="7898019" y="485998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1" name="Oval 157"/>
            <p:cNvSpPr>
              <a:spLocks noChangeArrowheads="1"/>
            </p:cNvSpPr>
            <p:nvPr/>
          </p:nvSpPr>
          <p:spPr bwMode="auto">
            <a:xfrm>
              <a:off x="7898019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2" name="Oval 158"/>
            <p:cNvSpPr>
              <a:spLocks noChangeArrowheads="1"/>
            </p:cNvSpPr>
            <p:nvPr/>
          </p:nvSpPr>
          <p:spPr bwMode="auto">
            <a:xfrm>
              <a:off x="7932944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3" name="Oval 159"/>
            <p:cNvSpPr>
              <a:spLocks noChangeArrowheads="1"/>
            </p:cNvSpPr>
            <p:nvPr/>
          </p:nvSpPr>
          <p:spPr bwMode="auto">
            <a:xfrm>
              <a:off x="7966282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4" name="Oval 160"/>
            <p:cNvSpPr>
              <a:spLocks noChangeArrowheads="1"/>
            </p:cNvSpPr>
            <p:nvPr/>
          </p:nvSpPr>
          <p:spPr bwMode="auto">
            <a:xfrm>
              <a:off x="8001207" y="481394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5" name="Oval 161"/>
            <p:cNvSpPr>
              <a:spLocks noChangeArrowheads="1"/>
            </p:cNvSpPr>
            <p:nvPr/>
          </p:nvSpPr>
          <p:spPr bwMode="auto">
            <a:xfrm>
              <a:off x="8036132" y="481394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6" name="Oval 162"/>
            <p:cNvSpPr>
              <a:spLocks noChangeArrowheads="1"/>
            </p:cNvSpPr>
            <p:nvPr/>
          </p:nvSpPr>
          <p:spPr bwMode="auto">
            <a:xfrm>
              <a:off x="8069469" y="481394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7" name="Oval 163"/>
            <p:cNvSpPr>
              <a:spLocks noChangeArrowheads="1"/>
            </p:cNvSpPr>
            <p:nvPr/>
          </p:nvSpPr>
          <p:spPr bwMode="auto">
            <a:xfrm>
              <a:off x="8099632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8" name="Oval 164"/>
            <p:cNvSpPr>
              <a:spLocks noChangeArrowheads="1"/>
            </p:cNvSpPr>
            <p:nvPr/>
          </p:nvSpPr>
          <p:spPr bwMode="auto">
            <a:xfrm>
              <a:off x="8134557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9" name="Oval 165"/>
            <p:cNvSpPr>
              <a:spLocks noChangeArrowheads="1"/>
            </p:cNvSpPr>
            <p:nvPr/>
          </p:nvSpPr>
          <p:spPr bwMode="auto">
            <a:xfrm>
              <a:off x="8169482" y="48139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0" name="Oval 166"/>
            <p:cNvSpPr>
              <a:spLocks noChangeArrowheads="1"/>
            </p:cNvSpPr>
            <p:nvPr/>
          </p:nvSpPr>
          <p:spPr bwMode="auto">
            <a:xfrm>
              <a:off x="8202819" y="481394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1" name="Oval 167"/>
            <p:cNvSpPr>
              <a:spLocks noChangeArrowheads="1"/>
            </p:cNvSpPr>
            <p:nvPr/>
          </p:nvSpPr>
          <p:spPr bwMode="auto">
            <a:xfrm>
              <a:off x="8202819" y="476949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2" name="Oval 168"/>
            <p:cNvSpPr>
              <a:spLocks noChangeArrowheads="1"/>
            </p:cNvSpPr>
            <p:nvPr/>
          </p:nvSpPr>
          <p:spPr bwMode="auto">
            <a:xfrm>
              <a:off x="8202819" y="472345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3" name="Oval 169"/>
            <p:cNvSpPr>
              <a:spLocks noChangeArrowheads="1"/>
            </p:cNvSpPr>
            <p:nvPr/>
          </p:nvSpPr>
          <p:spPr bwMode="auto">
            <a:xfrm>
              <a:off x="8237744" y="472345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4" name="Oval 170"/>
            <p:cNvSpPr>
              <a:spLocks noChangeArrowheads="1"/>
            </p:cNvSpPr>
            <p:nvPr/>
          </p:nvSpPr>
          <p:spPr bwMode="auto">
            <a:xfrm>
              <a:off x="8271082" y="472345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5" name="Oval 171"/>
            <p:cNvSpPr>
              <a:spLocks noChangeArrowheads="1"/>
            </p:cNvSpPr>
            <p:nvPr/>
          </p:nvSpPr>
          <p:spPr bwMode="auto">
            <a:xfrm>
              <a:off x="8306007" y="47234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6" name="Oval 172"/>
            <p:cNvSpPr>
              <a:spLocks noChangeArrowheads="1"/>
            </p:cNvSpPr>
            <p:nvPr/>
          </p:nvSpPr>
          <p:spPr bwMode="auto">
            <a:xfrm>
              <a:off x="8336169" y="47234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7" name="Oval 173"/>
            <p:cNvSpPr>
              <a:spLocks noChangeArrowheads="1"/>
            </p:cNvSpPr>
            <p:nvPr/>
          </p:nvSpPr>
          <p:spPr bwMode="auto">
            <a:xfrm>
              <a:off x="8371094" y="4723457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8" name="Oval 174"/>
            <p:cNvSpPr>
              <a:spLocks noChangeArrowheads="1"/>
            </p:cNvSpPr>
            <p:nvPr/>
          </p:nvSpPr>
          <p:spPr bwMode="auto">
            <a:xfrm>
              <a:off x="8404432" y="4723457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9" name="Oval 175"/>
            <p:cNvSpPr>
              <a:spLocks noChangeArrowheads="1"/>
            </p:cNvSpPr>
            <p:nvPr/>
          </p:nvSpPr>
          <p:spPr bwMode="auto">
            <a:xfrm>
              <a:off x="8439357" y="472345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0" name="Oval 176"/>
            <p:cNvSpPr>
              <a:spLocks noChangeArrowheads="1"/>
            </p:cNvSpPr>
            <p:nvPr/>
          </p:nvSpPr>
          <p:spPr bwMode="auto">
            <a:xfrm>
              <a:off x="8474282" y="4723457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1" name="Oval 177"/>
            <p:cNvSpPr>
              <a:spLocks noChangeArrowheads="1"/>
            </p:cNvSpPr>
            <p:nvPr/>
          </p:nvSpPr>
          <p:spPr bwMode="auto">
            <a:xfrm>
              <a:off x="8474282" y="46742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2" name="Oval 178"/>
            <p:cNvSpPr>
              <a:spLocks noChangeArrowheads="1"/>
            </p:cNvSpPr>
            <p:nvPr/>
          </p:nvSpPr>
          <p:spPr bwMode="auto">
            <a:xfrm>
              <a:off x="8507619" y="46742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3" name="Oval 179"/>
            <p:cNvSpPr>
              <a:spLocks noChangeArrowheads="1"/>
            </p:cNvSpPr>
            <p:nvPr/>
          </p:nvSpPr>
          <p:spPr bwMode="auto">
            <a:xfrm>
              <a:off x="8542544" y="46742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4" name="Oval 180"/>
            <p:cNvSpPr>
              <a:spLocks noChangeArrowheads="1"/>
            </p:cNvSpPr>
            <p:nvPr/>
          </p:nvSpPr>
          <p:spPr bwMode="auto">
            <a:xfrm>
              <a:off x="8577469" y="46742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5" name="Oval 181"/>
            <p:cNvSpPr>
              <a:spLocks noChangeArrowheads="1"/>
            </p:cNvSpPr>
            <p:nvPr/>
          </p:nvSpPr>
          <p:spPr bwMode="auto">
            <a:xfrm>
              <a:off x="8607632" y="46742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6" name="Oval 182"/>
            <p:cNvSpPr>
              <a:spLocks noChangeArrowheads="1"/>
            </p:cNvSpPr>
            <p:nvPr/>
          </p:nvSpPr>
          <p:spPr bwMode="auto">
            <a:xfrm>
              <a:off x="8640969" y="4628207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7" name="Oval 183"/>
            <p:cNvSpPr>
              <a:spLocks noChangeArrowheads="1"/>
            </p:cNvSpPr>
            <p:nvPr/>
          </p:nvSpPr>
          <p:spPr bwMode="auto">
            <a:xfrm>
              <a:off x="8640969" y="458216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8" name="Oval 184"/>
            <p:cNvSpPr>
              <a:spLocks noChangeArrowheads="1"/>
            </p:cNvSpPr>
            <p:nvPr/>
          </p:nvSpPr>
          <p:spPr bwMode="auto">
            <a:xfrm>
              <a:off x="8675894" y="4582169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9" name="Oval 185"/>
            <p:cNvSpPr>
              <a:spLocks noChangeArrowheads="1"/>
            </p:cNvSpPr>
            <p:nvPr/>
          </p:nvSpPr>
          <p:spPr bwMode="auto">
            <a:xfrm>
              <a:off x="8710819" y="458216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0" name="Oval 186"/>
            <p:cNvSpPr>
              <a:spLocks noChangeArrowheads="1"/>
            </p:cNvSpPr>
            <p:nvPr/>
          </p:nvSpPr>
          <p:spPr bwMode="auto">
            <a:xfrm>
              <a:off x="8744157" y="458216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1" name="Oval 187"/>
            <p:cNvSpPr>
              <a:spLocks noChangeArrowheads="1"/>
            </p:cNvSpPr>
            <p:nvPr/>
          </p:nvSpPr>
          <p:spPr bwMode="auto">
            <a:xfrm>
              <a:off x="8779082" y="458216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2" name="Oval 188"/>
            <p:cNvSpPr>
              <a:spLocks noChangeArrowheads="1"/>
            </p:cNvSpPr>
            <p:nvPr/>
          </p:nvSpPr>
          <p:spPr bwMode="auto">
            <a:xfrm>
              <a:off x="8812419" y="4582169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3" name="Oval 189"/>
            <p:cNvSpPr>
              <a:spLocks noChangeArrowheads="1"/>
            </p:cNvSpPr>
            <p:nvPr/>
          </p:nvSpPr>
          <p:spPr bwMode="auto">
            <a:xfrm>
              <a:off x="8812419" y="4536132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4" name="Oval 190"/>
            <p:cNvSpPr>
              <a:spLocks noChangeArrowheads="1"/>
            </p:cNvSpPr>
            <p:nvPr/>
          </p:nvSpPr>
          <p:spPr bwMode="auto">
            <a:xfrm>
              <a:off x="8844169" y="4536132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5" name="Oval 191"/>
            <p:cNvSpPr>
              <a:spLocks noChangeArrowheads="1"/>
            </p:cNvSpPr>
            <p:nvPr/>
          </p:nvSpPr>
          <p:spPr bwMode="auto">
            <a:xfrm>
              <a:off x="8877507" y="4536132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6" name="Oval 192"/>
            <p:cNvSpPr>
              <a:spLocks noChangeArrowheads="1"/>
            </p:cNvSpPr>
            <p:nvPr/>
          </p:nvSpPr>
          <p:spPr bwMode="auto">
            <a:xfrm>
              <a:off x="8912432" y="4536132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7" name="Oval 193"/>
            <p:cNvSpPr>
              <a:spLocks noChangeArrowheads="1"/>
            </p:cNvSpPr>
            <p:nvPr/>
          </p:nvSpPr>
          <p:spPr bwMode="auto">
            <a:xfrm>
              <a:off x="8912432" y="44869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8" name="Oval 194"/>
            <p:cNvSpPr>
              <a:spLocks noChangeArrowheads="1"/>
            </p:cNvSpPr>
            <p:nvPr/>
          </p:nvSpPr>
          <p:spPr bwMode="auto">
            <a:xfrm>
              <a:off x="8945769" y="448691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39" name="Oval 195"/>
            <p:cNvSpPr>
              <a:spLocks noChangeArrowheads="1"/>
            </p:cNvSpPr>
            <p:nvPr/>
          </p:nvSpPr>
          <p:spPr bwMode="auto">
            <a:xfrm>
              <a:off x="8980694" y="448691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0" name="Oval 196"/>
            <p:cNvSpPr>
              <a:spLocks noChangeArrowheads="1"/>
            </p:cNvSpPr>
            <p:nvPr/>
          </p:nvSpPr>
          <p:spPr bwMode="auto">
            <a:xfrm>
              <a:off x="9015619" y="448691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1" name="Oval 197"/>
            <p:cNvSpPr>
              <a:spLocks noChangeArrowheads="1"/>
            </p:cNvSpPr>
            <p:nvPr/>
          </p:nvSpPr>
          <p:spPr bwMode="auto">
            <a:xfrm>
              <a:off x="9048957" y="4440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2" name="Oval 198"/>
            <p:cNvSpPr>
              <a:spLocks noChangeArrowheads="1"/>
            </p:cNvSpPr>
            <p:nvPr/>
          </p:nvSpPr>
          <p:spPr bwMode="auto">
            <a:xfrm>
              <a:off x="9079119" y="4440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3" name="Oval 199"/>
            <p:cNvSpPr>
              <a:spLocks noChangeArrowheads="1"/>
            </p:cNvSpPr>
            <p:nvPr/>
          </p:nvSpPr>
          <p:spPr bwMode="auto">
            <a:xfrm>
              <a:off x="9114044" y="4440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4" name="Oval 200"/>
            <p:cNvSpPr>
              <a:spLocks noChangeArrowheads="1"/>
            </p:cNvSpPr>
            <p:nvPr/>
          </p:nvSpPr>
          <p:spPr bwMode="auto">
            <a:xfrm>
              <a:off x="9148969" y="4440882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5" name="Oval 201"/>
            <p:cNvSpPr>
              <a:spLocks noChangeArrowheads="1"/>
            </p:cNvSpPr>
            <p:nvPr/>
          </p:nvSpPr>
          <p:spPr bwMode="auto">
            <a:xfrm>
              <a:off x="9182307" y="4440882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6" name="Oval 202"/>
            <p:cNvSpPr>
              <a:spLocks noChangeArrowheads="1"/>
            </p:cNvSpPr>
            <p:nvPr/>
          </p:nvSpPr>
          <p:spPr bwMode="auto">
            <a:xfrm>
              <a:off x="9217232" y="4440882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7" name="Oval 203"/>
            <p:cNvSpPr>
              <a:spLocks noChangeArrowheads="1"/>
            </p:cNvSpPr>
            <p:nvPr/>
          </p:nvSpPr>
          <p:spPr bwMode="auto">
            <a:xfrm>
              <a:off x="9217232" y="4394844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8" name="Oval 204"/>
            <p:cNvSpPr>
              <a:spLocks noChangeArrowheads="1"/>
            </p:cNvSpPr>
            <p:nvPr/>
          </p:nvSpPr>
          <p:spPr bwMode="auto">
            <a:xfrm>
              <a:off x="9250569" y="4394844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49" name="Oval 206"/>
            <p:cNvSpPr>
              <a:spLocks noChangeArrowheads="1"/>
            </p:cNvSpPr>
            <p:nvPr/>
          </p:nvSpPr>
          <p:spPr bwMode="auto">
            <a:xfrm>
              <a:off x="9285494" y="4394844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0" name="Oval 207"/>
            <p:cNvSpPr>
              <a:spLocks noChangeArrowheads="1"/>
            </p:cNvSpPr>
            <p:nvPr/>
          </p:nvSpPr>
          <p:spPr bwMode="auto">
            <a:xfrm>
              <a:off x="9320419" y="435039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1" name="Oval 208"/>
            <p:cNvSpPr>
              <a:spLocks noChangeArrowheads="1"/>
            </p:cNvSpPr>
            <p:nvPr/>
          </p:nvSpPr>
          <p:spPr bwMode="auto">
            <a:xfrm>
              <a:off x="9385507" y="429959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2" name="Oval 209"/>
            <p:cNvSpPr>
              <a:spLocks noChangeArrowheads="1"/>
            </p:cNvSpPr>
            <p:nvPr/>
          </p:nvSpPr>
          <p:spPr bwMode="auto">
            <a:xfrm>
              <a:off x="9418844" y="429959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3" name="Oval 210"/>
            <p:cNvSpPr>
              <a:spLocks noChangeArrowheads="1"/>
            </p:cNvSpPr>
            <p:nvPr/>
          </p:nvSpPr>
          <p:spPr bwMode="auto">
            <a:xfrm>
              <a:off x="9418844" y="425514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4" name="Oval 211"/>
            <p:cNvSpPr>
              <a:spLocks noChangeArrowheads="1"/>
            </p:cNvSpPr>
            <p:nvPr/>
          </p:nvSpPr>
          <p:spPr bwMode="auto">
            <a:xfrm>
              <a:off x="9453769" y="425514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5" name="Oval 212"/>
            <p:cNvSpPr>
              <a:spLocks noChangeArrowheads="1"/>
            </p:cNvSpPr>
            <p:nvPr/>
          </p:nvSpPr>
          <p:spPr bwMode="auto">
            <a:xfrm>
              <a:off x="9487107" y="425514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6" name="Oval 213"/>
            <p:cNvSpPr>
              <a:spLocks noChangeArrowheads="1"/>
            </p:cNvSpPr>
            <p:nvPr/>
          </p:nvSpPr>
          <p:spPr bwMode="auto">
            <a:xfrm>
              <a:off x="9556957" y="4255144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7" name="Oval 214"/>
            <p:cNvSpPr>
              <a:spLocks noChangeArrowheads="1"/>
            </p:cNvSpPr>
            <p:nvPr/>
          </p:nvSpPr>
          <p:spPr bwMode="auto">
            <a:xfrm>
              <a:off x="9587119" y="4255144"/>
              <a:ext cx="22225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8" name="Oval 215"/>
            <p:cNvSpPr>
              <a:spLocks noChangeArrowheads="1"/>
            </p:cNvSpPr>
            <p:nvPr/>
          </p:nvSpPr>
          <p:spPr bwMode="auto">
            <a:xfrm>
              <a:off x="9620457" y="4255144"/>
              <a:ext cx="23813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59" name="Oval 216"/>
            <p:cNvSpPr>
              <a:spLocks noChangeArrowheads="1"/>
            </p:cNvSpPr>
            <p:nvPr/>
          </p:nvSpPr>
          <p:spPr bwMode="auto">
            <a:xfrm>
              <a:off x="9620457" y="4209106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0" name="Oval 217"/>
            <p:cNvSpPr>
              <a:spLocks noChangeArrowheads="1"/>
            </p:cNvSpPr>
            <p:nvPr/>
          </p:nvSpPr>
          <p:spPr bwMode="auto">
            <a:xfrm>
              <a:off x="9655382" y="4209106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1" name="Oval 218"/>
            <p:cNvSpPr>
              <a:spLocks noChangeArrowheads="1"/>
            </p:cNvSpPr>
            <p:nvPr/>
          </p:nvSpPr>
          <p:spPr bwMode="auto">
            <a:xfrm>
              <a:off x="9690307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2" name="Oval 219"/>
            <p:cNvSpPr>
              <a:spLocks noChangeArrowheads="1"/>
            </p:cNvSpPr>
            <p:nvPr/>
          </p:nvSpPr>
          <p:spPr bwMode="auto">
            <a:xfrm>
              <a:off x="9723644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3" name="Oval 220"/>
            <p:cNvSpPr>
              <a:spLocks noChangeArrowheads="1"/>
            </p:cNvSpPr>
            <p:nvPr/>
          </p:nvSpPr>
          <p:spPr bwMode="auto">
            <a:xfrm>
              <a:off x="9758569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4" name="Oval 221"/>
            <p:cNvSpPr>
              <a:spLocks noChangeArrowheads="1"/>
            </p:cNvSpPr>
            <p:nvPr/>
          </p:nvSpPr>
          <p:spPr bwMode="auto">
            <a:xfrm>
              <a:off x="9791907" y="4209106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5" name="Oval 222"/>
            <p:cNvSpPr>
              <a:spLocks noChangeArrowheads="1"/>
            </p:cNvSpPr>
            <p:nvPr/>
          </p:nvSpPr>
          <p:spPr bwMode="auto">
            <a:xfrm>
              <a:off x="9823657" y="4209106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6" name="Oval 223"/>
            <p:cNvSpPr>
              <a:spLocks noChangeArrowheads="1"/>
            </p:cNvSpPr>
            <p:nvPr/>
          </p:nvSpPr>
          <p:spPr bwMode="auto">
            <a:xfrm>
              <a:off x="9856994" y="4209106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7" name="Oval 224"/>
            <p:cNvSpPr>
              <a:spLocks noChangeArrowheads="1"/>
            </p:cNvSpPr>
            <p:nvPr/>
          </p:nvSpPr>
          <p:spPr bwMode="auto">
            <a:xfrm>
              <a:off x="9891919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8" name="Oval 225"/>
            <p:cNvSpPr>
              <a:spLocks noChangeArrowheads="1"/>
            </p:cNvSpPr>
            <p:nvPr/>
          </p:nvSpPr>
          <p:spPr bwMode="auto">
            <a:xfrm>
              <a:off x="9925257" y="420910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69" name="Oval 226"/>
            <p:cNvSpPr>
              <a:spLocks noChangeArrowheads="1"/>
            </p:cNvSpPr>
            <p:nvPr/>
          </p:nvSpPr>
          <p:spPr bwMode="auto">
            <a:xfrm>
              <a:off x="9925257" y="41630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0" name="Oval 227"/>
            <p:cNvSpPr>
              <a:spLocks noChangeArrowheads="1"/>
            </p:cNvSpPr>
            <p:nvPr/>
          </p:nvSpPr>
          <p:spPr bwMode="auto">
            <a:xfrm>
              <a:off x="9960182" y="4163069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1" name="Oval 228"/>
            <p:cNvSpPr>
              <a:spLocks noChangeArrowheads="1"/>
            </p:cNvSpPr>
            <p:nvPr/>
          </p:nvSpPr>
          <p:spPr bwMode="auto">
            <a:xfrm>
              <a:off x="9995107" y="4163069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2" name="Oval 229"/>
            <p:cNvSpPr>
              <a:spLocks noChangeArrowheads="1"/>
            </p:cNvSpPr>
            <p:nvPr/>
          </p:nvSpPr>
          <p:spPr bwMode="auto">
            <a:xfrm>
              <a:off x="9995107" y="4113856"/>
              <a:ext cx="22225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3" name="Oval 230"/>
            <p:cNvSpPr>
              <a:spLocks noChangeArrowheads="1"/>
            </p:cNvSpPr>
            <p:nvPr/>
          </p:nvSpPr>
          <p:spPr bwMode="auto">
            <a:xfrm>
              <a:off x="10028444" y="4113856"/>
              <a:ext cx="23813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4" name="Oval 231"/>
            <p:cNvSpPr>
              <a:spLocks noChangeArrowheads="1"/>
            </p:cNvSpPr>
            <p:nvPr/>
          </p:nvSpPr>
          <p:spPr bwMode="auto">
            <a:xfrm>
              <a:off x="10063369" y="4113856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5" name="Oval 232"/>
            <p:cNvSpPr>
              <a:spLocks noChangeArrowheads="1"/>
            </p:cNvSpPr>
            <p:nvPr/>
          </p:nvSpPr>
          <p:spPr bwMode="auto">
            <a:xfrm>
              <a:off x="10063369" y="4067819"/>
              <a:ext cx="19050" cy="22225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6" name="Oval 233"/>
            <p:cNvSpPr>
              <a:spLocks noChangeArrowheads="1"/>
            </p:cNvSpPr>
            <p:nvPr/>
          </p:nvSpPr>
          <p:spPr bwMode="auto">
            <a:xfrm>
              <a:off x="10063369" y="4021781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7" name="Oval 234"/>
            <p:cNvSpPr>
              <a:spLocks noChangeArrowheads="1"/>
            </p:cNvSpPr>
            <p:nvPr/>
          </p:nvSpPr>
          <p:spPr bwMode="auto">
            <a:xfrm>
              <a:off x="10093532" y="4021781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8" name="Oval 235"/>
            <p:cNvSpPr>
              <a:spLocks noChangeArrowheads="1"/>
            </p:cNvSpPr>
            <p:nvPr/>
          </p:nvSpPr>
          <p:spPr bwMode="auto">
            <a:xfrm>
              <a:off x="10093532" y="39757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79" name="Oval 236"/>
            <p:cNvSpPr>
              <a:spLocks noChangeArrowheads="1"/>
            </p:cNvSpPr>
            <p:nvPr/>
          </p:nvSpPr>
          <p:spPr bwMode="auto">
            <a:xfrm>
              <a:off x="10128457" y="39757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0" name="Oval 237"/>
            <p:cNvSpPr>
              <a:spLocks noChangeArrowheads="1"/>
            </p:cNvSpPr>
            <p:nvPr/>
          </p:nvSpPr>
          <p:spPr bwMode="auto">
            <a:xfrm>
              <a:off x="10161794" y="3975744"/>
              <a:ext cx="23813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1" name="Oval 238"/>
            <p:cNvSpPr>
              <a:spLocks noChangeArrowheads="1"/>
            </p:cNvSpPr>
            <p:nvPr/>
          </p:nvSpPr>
          <p:spPr bwMode="auto">
            <a:xfrm>
              <a:off x="10196719" y="397574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2" name="Oval 239"/>
            <p:cNvSpPr>
              <a:spLocks noChangeArrowheads="1"/>
            </p:cNvSpPr>
            <p:nvPr/>
          </p:nvSpPr>
          <p:spPr bwMode="auto">
            <a:xfrm>
              <a:off x="10231644" y="3975744"/>
              <a:ext cx="22225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3" name="Oval 240"/>
            <p:cNvSpPr>
              <a:spLocks noChangeArrowheads="1"/>
            </p:cNvSpPr>
            <p:nvPr/>
          </p:nvSpPr>
          <p:spPr bwMode="auto">
            <a:xfrm>
              <a:off x="10264982" y="39757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4" name="Oval 241"/>
            <p:cNvSpPr>
              <a:spLocks noChangeArrowheads="1"/>
            </p:cNvSpPr>
            <p:nvPr/>
          </p:nvSpPr>
          <p:spPr bwMode="auto">
            <a:xfrm>
              <a:off x="10299907" y="3975744"/>
              <a:ext cx="19050" cy="23813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5" name="Oval 242"/>
            <p:cNvSpPr>
              <a:spLocks noChangeArrowheads="1"/>
            </p:cNvSpPr>
            <p:nvPr/>
          </p:nvSpPr>
          <p:spPr bwMode="auto">
            <a:xfrm>
              <a:off x="10299907" y="392653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6" name="Oval 243"/>
            <p:cNvSpPr>
              <a:spLocks noChangeArrowheads="1"/>
            </p:cNvSpPr>
            <p:nvPr/>
          </p:nvSpPr>
          <p:spPr bwMode="auto">
            <a:xfrm>
              <a:off x="10299907" y="3926531"/>
              <a:ext cx="19050" cy="19050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7" name="Freeform 18"/>
            <p:cNvSpPr>
              <a:spLocks/>
            </p:cNvSpPr>
            <p:nvPr/>
          </p:nvSpPr>
          <p:spPr bwMode="auto">
            <a:xfrm>
              <a:off x="5004959" y="3953963"/>
              <a:ext cx="5305425" cy="3406775"/>
            </a:xfrm>
            <a:custGeom>
              <a:avLst/>
              <a:gdLst>
                <a:gd name="T0" fmla="*/ 0 w 1392"/>
                <a:gd name="T1" fmla="*/ 858 h 894"/>
                <a:gd name="T2" fmla="*/ 0 w 1392"/>
                <a:gd name="T3" fmla="*/ 809 h 894"/>
                <a:gd name="T4" fmla="*/ 0 w 1392"/>
                <a:gd name="T5" fmla="*/ 760 h 894"/>
                <a:gd name="T6" fmla="*/ 0 w 1392"/>
                <a:gd name="T7" fmla="*/ 711 h 894"/>
                <a:gd name="T8" fmla="*/ 0 w 1392"/>
                <a:gd name="T9" fmla="*/ 662 h 894"/>
                <a:gd name="T10" fmla="*/ 0 w 1392"/>
                <a:gd name="T11" fmla="*/ 613 h 894"/>
                <a:gd name="T12" fmla="*/ 0 w 1392"/>
                <a:gd name="T13" fmla="*/ 564 h 894"/>
                <a:gd name="T14" fmla="*/ 18 w 1392"/>
                <a:gd name="T15" fmla="*/ 539 h 894"/>
                <a:gd name="T16" fmla="*/ 27 w 1392"/>
                <a:gd name="T17" fmla="*/ 502 h 894"/>
                <a:gd name="T18" fmla="*/ 44 w 1392"/>
                <a:gd name="T19" fmla="*/ 478 h 894"/>
                <a:gd name="T20" fmla="*/ 53 w 1392"/>
                <a:gd name="T21" fmla="*/ 441 h 894"/>
                <a:gd name="T22" fmla="*/ 62 w 1392"/>
                <a:gd name="T23" fmla="*/ 404 h 894"/>
                <a:gd name="T24" fmla="*/ 62 w 1392"/>
                <a:gd name="T25" fmla="*/ 356 h 894"/>
                <a:gd name="T26" fmla="*/ 71 w 1392"/>
                <a:gd name="T27" fmla="*/ 319 h 894"/>
                <a:gd name="T28" fmla="*/ 89 w 1392"/>
                <a:gd name="T29" fmla="*/ 294 h 894"/>
                <a:gd name="T30" fmla="*/ 106 w 1392"/>
                <a:gd name="T31" fmla="*/ 270 h 894"/>
                <a:gd name="T32" fmla="*/ 115 w 1392"/>
                <a:gd name="T33" fmla="*/ 233 h 894"/>
                <a:gd name="T34" fmla="*/ 124 w 1392"/>
                <a:gd name="T35" fmla="*/ 196 h 894"/>
                <a:gd name="T36" fmla="*/ 142 w 1392"/>
                <a:gd name="T37" fmla="*/ 172 h 894"/>
                <a:gd name="T38" fmla="*/ 168 w 1392"/>
                <a:gd name="T39" fmla="*/ 160 h 894"/>
                <a:gd name="T40" fmla="*/ 186 w 1392"/>
                <a:gd name="T41" fmla="*/ 135 h 894"/>
                <a:gd name="T42" fmla="*/ 213 w 1392"/>
                <a:gd name="T43" fmla="*/ 123 h 894"/>
                <a:gd name="T44" fmla="*/ 231 w 1392"/>
                <a:gd name="T45" fmla="*/ 98 h 894"/>
                <a:gd name="T46" fmla="*/ 239 w 1392"/>
                <a:gd name="T47" fmla="*/ 62 h 894"/>
                <a:gd name="T48" fmla="*/ 275 w 1392"/>
                <a:gd name="T49" fmla="*/ 62 h 894"/>
                <a:gd name="T50" fmla="*/ 310 w 1392"/>
                <a:gd name="T51" fmla="*/ 62 h 894"/>
                <a:gd name="T52" fmla="*/ 337 w 1392"/>
                <a:gd name="T53" fmla="*/ 49 h 894"/>
                <a:gd name="T54" fmla="*/ 363 w 1392"/>
                <a:gd name="T55" fmla="*/ 37 h 894"/>
                <a:gd name="T56" fmla="*/ 399 w 1392"/>
                <a:gd name="T57" fmla="*/ 37 h 894"/>
                <a:gd name="T58" fmla="*/ 434 w 1392"/>
                <a:gd name="T59" fmla="*/ 37 h 894"/>
                <a:gd name="T60" fmla="*/ 470 w 1392"/>
                <a:gd name="T61" fmla="*/ 37 h 894"/>
                <a:gd name="T62" fmla="*/ 505 w 1392"/>
                <a:gd name="T63" fmla="*/ 37 h 894"/>
                <a:gd name="T64" fmla="*/ 541 w 1392"/>
                <a:gd name="T65" fmla="*/ 37 h 894"/>
                <a:gd name="T66" fmla="*/ 567 w 1392"/>
                <a:gd name="T67" fmla="*/ 25 h 894"/>
                <a:gd name="T68" fmla="*/ 594 w 1392"/>
                <a:gd name="T69" fmla="*/ 13 h 894"/>
                <a:gd name="T70" fmla="*/ 621 w 1392"/>
                <a:gd name="T71" fmla="*/ 0 h 894"/>
                <a:gd name="T72" fmla="*/ 656 w 1392"/>
                <a:gd name="T73" fmla="*/ 0 h 894"/>
                <a:gd name="T74" fmla="*/ 691 w 1392"/>
                <a:gd name="T75" fmla="*/ 0 h 894"/>
                <a:gd name="T76" fmla="*/ 727 w 1392"/>
                <a:gd name="T77" fmla="*/ 0 h 894"/>
                <a:gd name="T78" fmla="*/ 762 w 1392"/>
                <a:gd name="T79" fmla="*/ 0 h 894"/>
                <a:gd name="T80" fmla="*/ 798 w 1392"/>
                <a:gd name="T81" fmla="*/ 0 h 894"/>
                <a:gd name="T82" fmla="*/ 833 w 1392"/>
                <a:gd name="T83" fmla="*/ 0 h 894"/>
                <a:gd name="T84" fmla="*/ 869 w 1392"/>
                <a:gd name="T85" fmla="*/ 0 h 894"/>
                <a:gd name="T86" fmla="*/ 904 w 1392"/>
                <a:gd name="T87" fmla="*/ 0 h 894"/>
                <a:gd name="T88" fmla="*/ 940 w 1392"/>
                <a:gd name="T89" fmla="*/ 0 h 894"/>
                <a:gd name="T90" fmla="*/ 975 w 1392"/>
                <a:gd name="T91" fmla="*/ 0 h 894"/>
                <a:gd name="T92" fmla="*/ 1010 w 1392"/>
                <a:gd name="T93" fmla="*/ 0 h 894"/>
                <a:gd name="T94" fmla="*/ 1046 w 1392"/>
                <a:gd name="T95" fmla="*/ 0 h 894"/>
                <a:gd name="T96" fmla="*/ 1081 w 1392"/>
                <a:gd name="T97" fmla="*/ 0 h 894"/>
                <a:gd name="T98" fmla="*/ 1117 w 1392"/>
                <a:gd name="T99" fmla="*/ 0 h 894"/>
                <a:gd name="T100" fmla="*/ 1152 w 1392"/>
                <a:gd name="T101" fmla="*/ 0 h 894"/>
                <a:gd name="T102" fmla="*/ 1188 w 1392"/>
                <a:gd name="T103" fmla="*/ 0 h 894"/>
                <a:gd name="T104" fmla="*/ 1223 w 1392"/>
                <a:gd name="T105" fmla="*/ 0 h 894"/>
                <a:gd name="T106" fmla="*/ 1259 w 1392"/>
                <a:gd name="T107" fmla="*/ 0 h 894"/>
                <a:gd name="T108" fmla="*/ 1294 w 1392"/>
                <a:gd name="T109" fmla="*/ 0 h 894"/>
                <a:gd name="T110" fmla="*/ 1330 w 1392"/>
                <a:gd name="T111" fmla="*/ 0 h 894"/>
                <a:gd name="T112" fmla="*/ 1365 w 1392"/>
                <a:gd name="T113" fmla="*/ 0 h 894"/>
                <a:gd name="T114" fmla="*/ 1392 w 1392"/>
                <a:gd name="T115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2" h="894">
                  <a:moveTo>
                    <a:pt x="0" y="894"/>
                  </a:moveTo>
                  <a:lnTo>
                    <a:pt x="0" y="882"/>
                  </a:lnTo>
                  <a:lnTo>
                    <a:pt x="0" y="870"/>
                  </a:lnTo>
                  <a:lnTo>
                    <a:pt x="0" y="858"/>
                  </a:lnTo>
                  <a:lnTo>
                    <a:pt x="0" y="845"/>
                  </a:lnTo>
                  <a:lnTo>
                    <a:pt x="0" y="833"/>
                  </a:lnTo>
                  <a:lnTo>
                    <a:pt x="0" y="821"/>
                  </a:lnTo>
                  <a:lnTo>
                    <a:pt x="0" y="809"/>
                  </a:lnTo>
                  <a:lnTo>
                    <a:pt x="0" y="796"/>
                  </a:lnTo>
                  <a:lnTo>
                    <a:pt x="0" y="784"/>
                  </a:lnTo>
                  <a:lnTo>
                    <a:pt x="0" y="772"/>
                  </a:lnTo>
                  <a:lnTo>
                    <a:pt x="0" y="760"/>
                  </a:lnTo>
                  <a:lnTo>
                    <a:pt x="0" y="747"/>
                  </a:lnTo>
                  <a:lnTo>
                    <a:pt x="0" y="735"/>
                  </a:lnTo>
                  <a:lnTo>
                    <a:pt x="0" y="723"/>
                  </a:lnTo>
                  <a:lnTo>
                    <a:pt x="0" y="711"/>
                  </a:lnTo>
                  <a:lnTo>
                    <a:pt x="0" y="698"/>
                  </a:lnTo>
                  <a:lnTo>
                    <a:pt x="0" y="686"/>
                  </a:lnTo>
                  <a:lnTo>
                    <a:pt x="0" y="674"/>
                  </a:lnTo>
                  <a:lnTo>
                    <a:pt x="0" y="662"/>
                  </a:lnTo>
                  <a:lnTo>
                    <a:pt x="0" y="649"/>
                  </a:lnTo>
                  <a:lnTo>
                    <a:pt x="0" y="637"/>
                  </a:lnTo>
                  <a:lnTo>
                    <a:pt x="0" y="625"/>
                  </a:lnTo>
                  <a:lnTo>
                    <a:pt x="0" y="613"/>
                  </a:lnTo>
                  <a:lnTo>
                    <a:pt x="0" y="600"/>
                  </a:lnTo>
                  <a:lnTo>
                    <a:pt x="0" y="588"/>
                  </a:lnTo>
                  <a:lnTo>
                    <a:pt x="0" y="576"/>
                  </a:lnTo>
                  <a:lnTo>
                    <a:pt x="0" y="564"/>
                  </a:lnTo>
                  <a:lnTo>
                    <a:pt x="9" y="564"/>
                  </a:lnTo>
                  <a:lnTo>
                    <a:pt x="18" y="564"/>
                  </a:lnTo>
                  <a:lnTo>
                    <a:pt x="18" y="551"/>
                  </a:lnTo>
                  <a:lnTo>
                    <a:pt x="18" y="539"/>
                  </a:lnTo>
                  <a:lnTo>
                    <a:pt x="18" y="527"/>
                  </a:lnTo>
                  <a:lnTo>
                    <a:pt x="18" y="515"/>
                  </a:lnTo>
                  <a:lnTo>
                    <a:pt x="27" y="515"/>
                  </a:lnTo>
                  <a:lnTo>
                    <a:pt x="27" y="502"/>
                  </a:lnTo>
                  <a:lnTo>
                    <a:pt x="36" y="502"/>
                  </a:lnTo>
                  <a:lnTo>
                    <a:pt x="36" y="490"/>
                  </a:lnTo>
                  <a:lnTo>
                    <a:pt x="36" y="478"/>
                  </a:lnTo>
                  <a:lnTo>
                    <a:pt x="44" y="478"/>
                  </a:lnTo>
                  <a:lnTo>
                    <a:pt x="44" y="466"/>
                  </a:lnTo>
                  <a:lnTo>
                    <a:pt x="44" y="453"/>
                  </a:lnTo>
                  <a:lnTo>
                    <a:pt x="53" y="453"/>
                  </a:lnTo>
                  <a:lnTo>
                    <a:pt x="53" y="441"/>
                  </a:lnTo>
                  <a:lnTo>
                    <a:pt x="53" y="429"/>
                  </a:lnTo>
                  <a:lnTo>
                    <a:pt x="62" y="429"/>
                  </a:lnTo>
                  <a:lnTo>
                    <a:pt x="62" y="417"/>
                  </a:lnTo>
                  <a:lnTo>
                    <a:pt x="62" y="404"/>
                  </a:lnTo>
                  <a:lnTo>
                    <a:pt x="62" y="392"/>
                  </a:lnTo>
                  <a:lnTo>
                    <a:pt x="62" y="380"/>
                  </a:lnTo>
                  <a:lnTo>
                    <a:pt x="62" y="368"/>
                  </a:lnTo>
                  <a:lnTo>
                    <a:pt x="62" y="356"/>
                  </a:lnTo>
                  <a:lnTo>
                    <a:pt x="71" y="356"/>
                  </a:lnTo>
                  <a:lnTo>
                    <a:pt x="71" y="343"/>
                  </a:lnTo>
                  <a:lnTo>
                    <a:pt x="71" y="331"/>
                  </a:lnTo>
                  <a:lnTo>
                    <a:pt x="71" y="319"/>
                  </a:lnTo>
                  <a:lnTo>
                    <a:pt x="80" y="319"/>
                  </a:lnTo>
                  <a:lnTo>
                    <a:pt x="80" y="307"/>
                  </a:lnTo>
                  <a:lnTo>
                    <a:pt x="80" y="294"/>
                  </a:lnTo>
                  <a:lnTo>
                    <a:pt x="89" y="294"/>
                  </a:lnTo>
                  <a:lnTo>
                    <a:pt x="98" y="294"/>
                  </a:lnTo>
                  <a:lnTo>
                    <a:pt x="98" y="282"/>
                  </a:lnTo>
                  <a:lnTo>
                    <a:pt x="98" y="270"/>
                  </a:lnTo>
                  <a:lnTo>
                    <a:pt x="106" y="270"/>
                  </a:lnTo>
                  <a:lnTo>
                    <a:pt x="115" y="270"/>
                  </a:lnTo>
                  <a:lnTo>
                    <a:pt x="115" y="258"/>
                  </a:lnTo>
                  <a:lnTo>
                    <a:pt x="115" y="245"/>
                  </a:lnTo>
                  <a:lnTo>
                    <a:pt x="115" y="233"/>
                  </a:lnTo>
                  <a:lnTo>
                    <a:pt x="124" y="233"/>
                  </a:lnTo>
                  <a:lnTo>
                    <a:pt x="124" y="221"/>
                  </a:lnTo>
                  <a:lnTo>
                    <a:pt x="124" y="209"/>
                  </a:lnTo>
                  <a:lnTo>
                    <a:pt x="124" y="196"/>
                  </a:lnTo>
                  <a:lnTo>
                    <a:pt x="133" y="196"/>
                  </a:lnTo>
                  <a:lnTo>
                    <a:pt x="133" y="184"/>
                  </a:lnTo>
                  <a:lnTo>
                    <a:pt x="133" y="172"/>
                  </a:lnTo>
                  <a:lnTo>
                    <a:pt x="142" y="172"/>
                  </a:lnTo>
                  <a:lnTo>
                    <a:pt x="151" y="172"/>
                  </a:lnTo>
                  <a:lnTo>
                    <a:pt x="160" y="172"/>
                  </a:lnTo>
                  <a:lnTo>
                    <a:pt x="168" y="172"/>
                  </a:lnTo>
                  <a:lnTo>
                    <a:pt x="168" y="160"/>
                  </a:lnTo>
                  <a:lnTo>
                    <a:pt x="168" y="147"/>
                  </a:lnTo>
                  <a:lnTo>
                    <a:pt x="168" y="135"/>
                  </a:lnTo>
                  <a:lnTo>
                    <a:pt x="177" y="135"/>
                  </a:lnTo>
                  <a:lnTo>
                    <a:pt x="186" y="135"/>
                  </a:lnTo>
                  <a:lnTo>
                    <a:pt x="186" y="123"/>
                  </a:lnTo>
                  <a:lnTo>
                    <a:pt x="195" y="123"/>
                  </a:lnTo>
                  <a:lnTo>
                    <a:pt x="204" y="123"/>
                  </a:lnTo>
                  <a:lnTo>
                    <a:pt x="213" y="123"/>
                  </a:lnTo>
                  <a:lnTo>
                    <a:pt x="222" y="123"/>
                  </a:lnTo>
                  <a:lnTo>
                    <a:pt x="222" y="111"/>
                  </a:lnTo>
                  <a:lnTo>
                    <a:pt x="231" y="111"/>
                  </a:lnTo>
                  <a:lnTo>
                    <a:pt x="231" y="98"/>
                  </a:lnTo>
                  <a:lnTo>
                    <a:pt x="231" y="86"/>
                  </a:lnTo>
                  <a:lnTo>
                    <a:pt x="231" y="74"/>
                  </a:lnTo>
                  <a:lnTo>
                    <a:pt x="231" y="62"/>
                  </a:lnTo>
                  <a:lnTo>
                    <a:pt x="239" y="62"/>
                  </a:lnTo>
                  <a:lnTo>
                    <a:pt x="248" y="62"/>
                  </a:lnTo>
                  <a:lnTo>
                    <a:pt x="257" y="62"/>
                  </a:lnTo>
                  <a:lnTo>
                    <a:pt x="266" y="62"/>
                  </a:lnTo>
                  <a:lnTo>
                    <a:pt x="275" y="62"/>
                  </a:lnTo>
                  <a:lnTo>
                    <a:pt x="284" y="62"/>
                  </a:lnTo>
                  <a:lnTo>
                    <a:pt x="293" y="62"/>
                  </a:lnTo>
                  <a:lnTo>
                    <a:pt x="301" y="62"/>
                  </a:lnTo>
                  <a:lnTo>
                    <a:pt x="310" y="62"/>
                  </a:lnTo>
                  <a:lnTo>
                    <a:pt x="310" y="49"/>
                  </a:lnTo>
                  <a:lnTo>
                    <a:pt x="319" y="49"/>
                  </a:lnTo>
                  <a:lnTo>
                    <a:pt x="328" y="49"/>
                  </a:lnTo>
                  <a:lnTo>
                    <a:pt x="337" y="49"/>
                  </a:lnTo>
                  <a:lnTo>
                    <a:pt x="346" y="49"/>
                  </a:lnTo>
                  <a:lnTo>
                    <a:pt x="355" y="49"/>
                  </a:lnTo>
                  <a:lnTo>
                    <a:pt x="355" y="37"/>
                  </a:lnTo>
                  <a:lnTo>
                    <a:pt x="363" y="37"/>
                  </a:lnTo>
                  <a:lnTo>
                    <a:pt x="372" y="37"/>
                  </a:lnTo>
                  <a:lnTo>
                    <a:pt x="381" y="37"/>
                  </a:lnTo>
                  <a:lnTo>
                    <a:pt x="390" y="37"/>
                  </a:lnTo>
                  <a:lnTo>
                    <a:pt x="399" y="37"/>
                  </a:lnTo>
                  <a:lnTo>
                    <a:pt x="408" y="37"/>
                  </a:lnTo>
                  <a:lnTo>
                    <a:pt x="417" y="37"/>
                  </a:lnTo>
                  <a:lnTo>
                    <a:pt x="426" y="37"/>
                  </a:lnTo>
                  <a:lnTo>
                    <a:pt x="434" y="37"/>
                  </a:lnTo>
                  <a:lnTo>
                    <a:pt x="443" y="37"/>
                  </a:lnTo>
                  <a:lnTo>
                    <a:pt x="452" y="37"/>
                  </a:lnTo>
                  <a:lnTo>
                    <a:pt x="461" y="37"/>
                  </a:lnTo>
                  <a:lnTo>
                    <a:pt x="470" y="37"/>
                  </a:lnTo>
                  <a:lnTo>
                    <a:pt x="479" y="37"/>
                  </a:lnTo>
                  <a:lnTo>
                    <a:pt x="488" y="37"/>
                  </a:lnTo>
                  <a:lnTo>
                    <a:pt x="496" y="37"/>
                  </a:lnTo>
                  <a:lnTo>
                    <a:pt x="505" y="37"/>
                  </a:lnTo>
                  <a:lnTo>
                    <a:pt x="514" y="37"/>
                  </a:lnTo>
                  <a:lnTo>
                    <a:pt x="523" y="37"/>
                  </a:lnTo>
                  <a:lnTo>
                    <a:pt x="532" y="37"/>
                  </a:lnTo>
                  <a:lnTo>
                    <a:pt x="541" y="37"/>
                  </a:lnTo>
                  <a:lnTo>
                    <a:pt x="550" y="37"/>
                  </a:lnTo>
                  <a:lnTo>
                    <a:pt x="550" y="25"/>
                  </a:lnTo>
                  <a:lnTo>
                    <a:pt x="558" y="25"/>
                  </a:lnTo>
                  <a:lnTo>
                    <a:pt x="567" y="25"/>
                  </a:lnTo>
                  <a:lnTo>
                    <a:pt x="576" y="25"/>
                  </a:lnTo>
                  <a:lnTo>
                    <a:pt x="585" y="25"/>
                  </a:lnTo>
                  <a:lnTo>
                    <a:pt x="594" y="25"/>
                  </a:lnTo>
                  <a:lnTo>
                    <a:pt x="594" y="13"/>
                  </a:lnTo>
                  <a:lnTo>
                    <a:pt x="603" y="13"/>
                  </a:lnTo>
                  <a:lnTo>
                    <a:pt x="612" y="13"/>
                  </a:lnTo>
                  <a:lnTo>
                    <a:pt x="621" y="13"/>
                  </a:lnTo>
                  <a:lnTo>
                    <a:pt x="621" y="0"/>
                  </a:lnTo>
                  <a:lnTo>
                    <a:pt x="629" y="0"/>
                  </a:lnTo>
                  <a:lnTo>
                    <a:pt x="638" y="0"/>
                  </a:lnTo>
                  <a:lnTo>
                    <a:pt x="647" y="0"/>
                  </a:lnTo>
                  <a:lnTo>
                    <a:pt x="656" y="0"/>
                  </a:lnTo>
                  <a:lnTo>
                    <a:pt x="665" y="0"/>
                  </a:lnTo>
                  <a:lnTo>
                    <a:pt x="674" y="0"/>
                  </a:lnTo>
                  <a:lnTo>
                    <a:pt x="683" y="0"/>
                  </a:lnTo>
                  <a:lnTo>
                    <a:pt x="691" y="0"/>
                  </a:lnTo>
                  <a:lnTo>
                    <a:pt x="700" y="0"/>
                  </a:lnTo>
                  <a:lnTo>
                    <a:pt x="709" y="0"/>
                  </a:lnTo>
                  <a:lnTo>
                    <a:pt x="718" y="0"/>
                  </a:lnTo>
                  <a:lnTo>
                    <a:pt x="727" y="0"/>
                  </a:lnTo>
                  <a:lnTo>
                    <a:pt x="736" y="0"/>
                  </a:lnTo>
                  <a:lnTo>
                    <a:pt x="745" y="0"/>
                  </a:lnTo>
                  <a:lnTo>
                    <a:pt x="753" y="0"/>
                  </a:lnTo>
                  <a:lnTo>
                    <a:pt x="762" y="0"/>
                  </a:lnTo>
                  <a:lnTo>
                    <a:pt x="771" y="0"/>
                  </a:lnTo>
                  <a:lnTo>
                    <a:pt x="780" y="0"/>
                  </a:lnTo>
                  <a:lnTo>
                    <a:pt x="789" y="0"/>
                  </a:lnTo>
                  <a:lnTo>
                    <a:pt x="798" y="0"/>
                  </a:lnTo>
                  <a:lnTo>
                    <a:pt x="807" y="0"/>
                  </a:lnTo>
                  <a:lnTo>
                    <a:pt x="815" y="0"/>
                  </a:lnTo>
                  <a:lnTo>
                    <a:pt x="824" y="0"/>
                  </a:lnTo>
                  <a:lnTo>
                    <a:pt x="833" y="0"/>
                  </a:lnTo>
                  <a:lnTo>
                    <a:pt x="842" y="0"/>
                  </a:lnTo>
                  <a:lnTo>
                    <a:pt x="851" y="0"/>
                  </a:lnTo>
                  <a:lnTo>
                    <a:pt x="860" y="0"/>
                  </a:lnTo>
                  <a:lnTo>
                    <a:pt x="869" y="0"/>
                  </a:lnTo>
                  <a:lnTo>
                    <a:pt x="877" y="0"/>
                  </a:lnTo>
                  <a:lnTo>
                    <a:pt x="886" y="0"/>
                  </a:lnTo>
                  <a:lnTo>
                    <a:pt x="895" y="0"/>
                  </a:lnTo>
                  <a:lnTo>
                    <a:pt x="904" y="0"/>
                  </a:lnTo>
                  <a:lnTo>
                    <a:pt x="913" y="0"/>
                  </a:lnTo>
                  <a:lnTo>
                    <a:pt x="922" y="0"/>
                  </a:lnTo>
                  <a:lnTo>
                    <a:pt x="931" y="0"/>
                  </a:lnTo>
                  <a:lnTo>
                    <a:pt x="940" y="0"/>
                  </a:lnTo>
                  <a:lnTo>
                    <a:pt x="948" y="0"/>
                  </a:lnTo>
                  <a:lnTo>
                    <a:pt x="957" y="0"/>
                  </a:lnTo>
                  <a:lnTo>
                    <a:pt x="966" y="0"/>
                  </a:lnTo>
                  <a:lnTo>
                    <a:pt x="975" y="0"/>
                  </a:lnTo>
                  <a:lnTo>
                    <a:pt x="984" y="0"/>
                  </a:lnTo>
                  <a:lnTo>
                    <a:pt x="993" y="0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9" y="0"/>
                  </a:lnTo>
                  <a:lnTo>
                    <a:pt x="1028" y="0"/>
                  </a:lnTo>
                  <a:lnTo>
                    <a:pt x="1037" y="0"/>
                  </a:lnTo>
                  <a:lnTo>
                    <a:pt x="1046" y="0"/>
                  </a:lnTo>
                  <a:lnTo>
                    <a:pt x="1055" y="0"/>
                  </a:lnTo>
                  <a:lnTo>
                    <a:pt x="1064" y="0"/>
                  </a:lnTo>
                  <a:lnTo>
                    <a:pt x="1072" y="0"/>
                  </a:lnTo>
                  <a:lnTo>
                    <a:pt x="1081" y="0"/>
                  </a:lnTo>
                  <a:lnTo>
                    <a:pt x="1090" y="0"/>
                  </a:lnTo>
                  <a:lnTo>
                    <a:pt x="1099" y="0"/>
                  </a:lnTo>
                  <a:lnTo>
                    <a:pt x="1108" y="0"/>
                  </a:lnTo>
                  <a:lnTo>
                    <a:pt x="1117" y="0"/>
                  </a:lnTo>
                  <a:lnTo>
                    <a:pt x="1126" y="0"/>
                  </a:lnTo>
                  <a:lnTo>
                    <a:pt x="1135" y="0"/>
                  </a:lnTo>
                  <a:lnTo>
                    <a:pt x="1143" y="0"/>
                  </a:lnTo>
                  <a:lnTo>
                    <a:pt x="1152" y="0"/>
                  </a:lnTo>
                  <a:lnTo>
                    <a:pt x="1161" y="0"/>
                  </a:lnTo>
                  <a:lnTo>
                    <a:pt x="1170" y="0"/>
                  </a:lnTo>
                  <a:lnTo>
                    <a:pt x="1179" y="0"/>
                  </a:lnTo>
                  <a:lnTo>
                    <a:pt x="1188" y="0"/>
                  </a:lnTo>
                  <a:lnTo>
                    <a:pt x="1197" y="0"/>
                  </a:lnTo>
                  <a:lnTo>
                    <a:pt x="1205" y="0"/>
                  </a:lnTo>
                  <a:lnTo>
                    <a:pt x="1214" y="0"/>
                  </a:lnTo>
                  <a:lnTo>
                    <a:pt x="1223" y="0"/>
                  </a:lnTo>
                  <a:lnTo>
                    <a:pt x="1232" y="0"/>
                  </a:lnTo>
                  <a:lnTo>
                    <a:pt x="1241" y="0"/>
                  </a:lnTo>
                  <a:lnTo>
                    <a:pt x="1250" y="0"/>
                  </a:lnTo>
                  <a:lnTo>
                    <a:pt x="1259" y="0"/>
                  </a:lnTo>
                  <a:lnTo>
                    <a:pt x="1267" y="0"/>
                  </a:lnTo>
                  <a:lnTo>
                    <a:pt x="1276" y="0"/>
                  </a:lnTo>
                  <a:lnTo>
                    <a:pt x="1285" y="0"/>
                  </a:lnTo>
                  <a:lnTo>
                    <a:pt x="1294" y="0"/>
                  </a:lnTo>
                  <a:lnTo>
                    <a:pt x="1303" y="0"/>
                  </a:lnTo>
                  <a:lnTo>
                    <a:pt x="1312" y="0"/>
                  </a:lnTo>
                  <a:lnTo>
                    <a:pt x="1321" y="0"/>
                  </a:lnTo>
                  <a:lnTo>
                    <a:pt x="1330" y="0"/>
                  </a:lnTo>
                  <a:lnTo>
                    <a:pt x="1338" y="0"/>
                  </a:lnTo>
                  <a:lnTo>
                    <a:pt x="1347" y="0"/>
                  </a:lnTo>
                  <a:lnTo>
                    <a:pt x="1356" y="0"/>
                  </a:lnTo>
                  <a:lnTo>
                    <a:pt x="1365" y="0"/>
                  </a:lnTo>
                  <a:lnTo>
                    <a:pt x="1374" y="0"/>
                  </a:lnTo>
                  <a:lnTo>
                    <a:pt x="1383" y="0"/>
                  </a:lnTo>
                  <a:lnTo>
                    <a:pt x="1392" y="0"/>
                  </a:lnTo>
                  <a:lnTo>
                    <a:pt x="1392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18"/>
            <p:cNvSpPr>
              <a:spLocks/>
            </p:cNvSpPr>
            <p:nvPr/>
          </p:nvSpPr>
          <p:spPr bwMode="auto">
            <a:xfrm>
              <a:off x="5005594" y="3965520"/>
              <a:ext cx="5305425" cy="3406775"/>
            </a:xfrm>
            <a:custGeom>
              <a:avLst/>
              <a:gdLst>
                <a:gd name="T0" fmla="*/ 0 w 1392"/>
                <a:gd name="T1" fmla="*/ 882 h 894"/>
                <a:gd name="T2" fmla="*/ 0 w 1392"/>
                <a:gd name="T3" fmla="*/ 858 h 894"/>
                <a:gd name="T4" fmla="*/ 0 w 1392"/>
                <a:gd name="T5" fmla="*/ 833 h 894"/>
                <a:gd name="T6" fmla="*/ 0 w 1392"/>
                <a:gd name="T7" fmla="*/ 809 h 894"/>
                <a:gd name="T8" fmla="*/ 0 w 1392"/>
                <a:gd name="T9" fmla="*/ 784 h 894"/>
                <a:gd name="T10" fmla="*/ 0 w 1392"/>
                <a:gd name="T11" fmla="*/ 747 h 894"/>
                <a:gd name="T12" fmla="*/ 0 w 1392"/>
                <a:gd name="T13" fmla="*/ 723 h 894"/>
                <a:gd name="T14" fmla="*/ 9 w 1392"/>
                <a:gd name="T15" fmla="*/ 711 h 894"/>
                <a:gd name="T16" fmla="*/ 9 w 1392"/>
                <a:gd name="T17" fmla="*/ 674 h 894"/>
                <a:gd name="T18" fmla="*/ 9 w 1392"/>
                <a:gd name="T19" fmla="*/ 649 h 894"/>
                <a:gd name="T20" fmla="*/ 18 w 1392"/>
                <a:gd name="T21" fmla="*/ 637 h 894"/>
                <a:gd name="T22" fmla="*/ 27 w 1392"/>
                <a:gd name="T23" fmla="*/ 625 h 894"/>
                <a:gd name="T24" fmla="*/ 36 w 1392"/>
                <a:gd name="T25" fmla="*/ 600 h 894"/>
                <a:gd name="T26" fmla="*/ 36 w 1392"/>
                <a:gd name="T27" fmla="*/ 564 h 894"/>
                <a:gd name="T28" fmla="*/ 36 w 1392"/>
                <a:gd name="T29" fmla="*/ 539 h 894"/>
                <a:gd name="T30" fmla="*/ 36 w 1392"/>
                <a:gd name="T31" fmla="*/ 502 h 894"/>
                <a:gd name="T32" fmla="*/ 53 w 1392"/>
                <a:gd name="T33" fmla="*/ 502 h 894"/>
                <a:gd name="T34" fmla="*/ 53 w 1392"/>
                <a:gd name="T35" fmla="*/ 453 h 894"/>
                <a:gd name="T36" fmla="*/ 62 w 1392"/>
                <a:gd name="T37" fmla="*/ 380 h 894"/>
                <a:gd name="T38" fmla="*/ 89 w 1392"/>
                <a:gd name="T39" fmla="*/ 307 h 894"/>
                <a:gd name="T40" fmla="*/ 89 w 1392"/>
                <a:gd name="T41" fmla="*/ 258 h 894"/>
                <a:gd name="T42" fmla="*/ 98 w 1392"/>
                <a:gd name="T43" fmla="*/ 233 h 894"/>
                <a:gd name="T44" fmla="*/ 106 w 1392"/>
                <a:gd name="T45" fmla="*/ 221 h 894"/>
                <a:gd name="T46" fmla="*/ 124 w 1392"/>
                <a:gd name="T47" fmla="*/ 184 h 894"/>
                <a:gd name="T48" fmla="*/ 142 w 1392"/>
                <a:gd name="T49" fmla="*/ 160 h 894"/>
                <a:gd name="T50" fmla="*/ 151 w 1392"/>
                <a:gd name="T51" fmla="*/ 147 h 894"/>
                <a:gd name="T52" fmla="*/ 168 w 1392"/>
                <a:gd name="T53" fmla="*/ 135 h 894"/>
                <a:gd name="T54" fmla="*/ 195 w 1392"/>
                <a:gd name="T55" fmla="*/ 123 h 894"/>
                <a:gd name="T56" fmla="*/ 213 w 1392"/>
                <a:gd name="T57" fmla="*/ 111 h 894"/>
                <a:gd name="T58" fmla="*/ 239 w 1392"/>
                <a:gd name="T59" fmla="*/ 111 h 894"/>
                <a:gd name="T60" fmla="*/ 257 w 1392"/>
                <a:gd name="T61" fmla="*/ 86 h 894"/>
                <a:gd name="T62" fmla="*/ 275 w 1392"/>
                <a:gd name="T63" fmla="*/ 86 h 894"/>
                <a:gd name="T64" fmla="*/ 293 w 1392"/>
                <a:gd name="T65" fmla="*/ 62 h 894"/>
                <a:gd name="T66" fmla="*/ 310 w 1392"/>
                <a:gd name="T67" fmla="*/ 49 h 894"/>
                <a:gd name="T68" fmla="*/ 346 w 1392"/>
                <a:gd name="T69" fmla="*/ 49 h 894"/>
                <a:gd name="T70" fmla="*/ 408 w 1392"/>
                <a:gd name="T71" fmla="*/ 37 h 894"/>
                <a:gd name="T72" fmla="*/ 452 w 1392"/>
                <a:gd name="T73" fmla="*/ 37 h 894"/>
                <a:gd name="T74" fmla="*/ 488 w 1392"/>
                <a:gd name="T75" fmla="*/ 37 h 894"/>
                <a:gd name="T76" fmla="*/ 532 w 1392"/>
                <a:gd name="T77" fmla="*/ 25 h 894"/>
                <a:gd name="T78" fmla="*/ 567 w 1392"/>
                <a:gd name="T79" fmla="*/ 25 h 894"/>
                <a:gd name="T80" fmla="*/ 594 w 1392"/>
                <a:gd name="T81" fmla="*/ 25 h 894"/>
                <a:gd name="T82" fmla="*/ 674 w 1392"/>
                <a:gd name="T83" fmla="*/ 25 h 894"/>
                <a:gd name="T84" fmla="*/ 700 w 1392"/>
                <a:gd name="T85" fmla="*/ 25 h 894"/>
                <a:gd name="T86" fmla="*/ 736 w 1392"/>
                <a:gd name="T87" fmla="*/ 25 h 894"/>
                <a:gd name="T88" fmla="*/ 798 w 1392"/>
                <a:gd name="T89" fmla="*/ 13 h 894"/>
                <a:gd name="T90" fmla="*/ 851 w 1392"/>
                <a:gd name="T91" fmla="*/ 13 h 894"/>
                <a:gd name="T92" fmla="*/ 940 w 1392"/>
                <a:gd name="T93" fmla="*/ 13 h 894"/>
                <a:gd name="T94" fmla="*/ 957 w 1392"/>
                <a:gd name="T95" fmla="*/ 13 h 894"/>
                <a:gd name="T96" fmla="*/ 984 w 1392"/>
                <a:gd name="T97" fmla="*/ 0 h 894"/>
                <a:gd name="T98" fmla="*/ 1037 w 1392"/>
                <a:gd name="T99" fmla="*/ 0 h 894"/>
                <a:gd name="T100" fmla="*/ 1152 w 1392"/>
                <a:gd name="T101" fmla="*/ 0 h 894"/>
                <a:gd name="T102" fmla="*/ 1232 w 1392"/>
                <a:gd name="T103" fmla="*/ 0 h 894"/>
                <a:gd name="T104" fmla="*/ 1330 w 1392"/>
                <a:gd name="T105" fmla="*/ 0 h 894"/>
                <a:gd name="T106" fmla="*/ 1392 w 1392"/>
                <a:gd name="T107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2" h="894">
                  <a:moveTo>
                    <a:pt x="0" y="894"/>
                  </a:moveTo>
                  <a:lnTo>
                    <a:pt x="0" y="882"/>
                  </a:lnTo>
                  <a:lnTo>
                    <a:pt x="0" y="870"/>
                  </a:lnTo>
                  <a:lnTo>
                    <a:pt x="0" y="858"/>
                  </a:lnTo>
                  <a:lnTo>
                    <a:pt x="0" y="845"/>
                  </a:lnTo>
                  <a:lnTo>
                    <a:pt x="0" y="833"/>
                  </a:lnTo>
                  <a:lnTo>
                    <a:pt x="0" y="821"/>
                  </a:lnTo>
                  <a:lnTo>
                    <a:pt x="0" y="809"/>
                  </a:lnTo>
                  <a:lnTo>
                    <a:pt x="0" y="796"/>
                  </a:lnTo>
                  <a:lnTo>
                    <a:pt x="0" y="784"/>
                  </a:lnTo>
                  <a:lnTo>
                    <a:pt x="0" y="760"/>
                  </a:lnTo>
                  <a:lnTo>
                    <a:pt x="0" y="747"/>
                  </a:lnTo>
                  <a:lnTo>
                    <a:pt x="0" y="735"/>
                  </a:lnTo>
                  <a:lnTo>
                    <a:pt x="0" y="723"/>
                  </a:lnTo>
                  <a:lnTo>
                    <a:pt x="0" y="711"/>
                  </a:lnTo>
                  <a:lnTo>
                    <a:pt x="9" y="711"/>
                  </a:lnTo>
                  <a:lnTo>
                    <a:pt x="9" y="686"/>
                  </a:lnTo>
                  <a:lnTo>
                    <a:pt x="9" y="674"/>
                  </a:lnTo>
                  <a:lnTo>
                    <a:pt x="9" y="662"/>
                  </a:lnTo>
                  <a:lnTo>
                    <a:pt x="9" y="649"/>
                  </a:lnTo>
                  <a:lnTo>
                    <a:pt x="18" y="649"/>
                  </a:lnTo>
                  <a:lnTo>
                    <a:pt x="18" y="637"/>
                  </a:lnTo>
                  <a:lnTo>
                    <a:pt x="27" y="637"/>
                  </a:lnTo>
                  <a:lnTo>
                    <a:pt x="27" y="625"/>
                  </a:lnTo>
                  <a:lnTo>
                    <a:pt x="27" y="600"/>
                  </a:lnTo>
                  <a:lnTo>
                    <a:pt x="36" y="600"/>
                  </a:lnTo>
                  <a:lnTo>
                    <a:pt x="36" y="576"/>
                  </a:lnTo>
                  <a:lnTo>
                    <a:pt x="36" y="564"/>
                  </a:lnTo>
                  <a:lnTo>
                    <a:pt x="36" y="551"/>
                  </a:lnTo>
                  <a:lnTo>
                    <a:pt x="36" y="539"/>
                  </a:lnTo>
                  <a:lnTo>
                    <a:pt x="36" y="527"/>
                  </a:lnTo>
                  <a:lnTo>
                    <a:pt x="36" y="502"/>
                  </a:lnTo>
                  <a:lnTo>
                    <a:pt x="44" y="502"/>
                  </a:lnTo>
                  <a:lnTo>
                    <a:pt x="53" y="502"/>
                  </a:lnTo>
                  <a:lnTo>
                    <a:pt x="53" y="478"/>
                  </a:lnTo>
                  <a:lnTo>
                    <a:pt x="53" y="453"/>
                  </a:lnTo>
                  <a:lnTo>
                    <a:pt x="53" y="441"/>
                  </a:lnTo>
                  <a:lnTo>
                    <a:pt x="62" y="380"/>
                  </a:lnTo>
                  <a:lnTo>
                    <a:pt x="71" y="331"/>
                  </a:lnTo>
                  <a:lnTo>
                    <a:pt x="89" y="307"/>
                  </a:lnTo>
                  <a:lnTo>
                    <a:pt x="89" y="282"/>
                  </a:lnTo>
                  <a:lnTo>
                    <a:pt x="89" y="258"/>
                  </a:lnTo>
                  <a:lnTo>
                    <a:pt x="89" y="233"/>
                  </a:lnTo>
                  <a:lnTo>
                    <a:pt x="98" y="233"/>
                  </a:lnTo>
                  <a:lnTo>
                    <a:pt x="106" y="233"/>
                  </a:lnTo>
                  <a:lnTo>
                    <a:pt x="106" y="221"/>
                  </a:lnTo>
                  <a:lnTo>
                    <a:pt x="115" y="221"/>
                  </a:lnTo>
                  <a:lnTo>
                    <a:pt x="124" y="184"/>
                  </a:lnTo>
                  <a:lnTo>
                    <a:pt x="133" y="172"/>
                  </a:lnTo>
                  <a:lnTo>
                    <a:pt x="142" y="160"/>
                  </a:lnTo>
                  <a:lnTo>
                    <a:pt x="142" y="147"/>
                  </a:lnTo>
                  <a:lnTo>
                    <a:pt x="151" y="147"/>
                  </a:lnTo>
                  <a:lnTo>
                    <a:pt x="151" y="135"/>
                  </a:lnTo>
                  <a:lnTo>
                    <a:pt x="168" y="135"/>
                  </a:lnTo>
                  <a:lnTo>
                    <a:pt x="177" y="135"/>
                  </a:lnTo>
                  <a:lnTo>
                    <a:pt x="195" y="123"/>
                  </a:lnTo>
                  <a:lnTo>
                    <a:pt x="204" y="123"/>
                  </a:lnTo>
                  <a:lnTo>
                    <a:pt x="213" y="111"/>
                  </a:lnTo>
                  <a:lnTo>
                    <a:pt x="231" y="111"/>
                  </a:lnTo>
                  <a:lnTo>
                    <a:pt x="239" y="111"/>
                  </a:lnTo>
                  <a:lnTo>
                    <a:pt x="239" y="98"/>
                  </a:lnTo>
                  <a:lnTo>
                    <a:pt x="257" y="86"/>
                  </a:lnTo>
                  <a:lnTo>
                    <a:pt x="266" y="86"/>
                  </a:lnTo>
                  <a:lnTo>
                    <a:pt x="275" y="86"/>
                  </a:lnTo>
                  <a:lnTo>
                    <a:pt x="284" y="62"/>
                  </a:lnTo>
                  <a:lnTo>
                    <a:pt x="293" y="62"/>
                  </a:lnTo>
                  <a:lnTo>
                    <a:pt x="293" y="49"/>
                  </a:lnTo>
                  <a:lnTo>
                    <a:pt x="310" y="49"/>
                  </a:lnTo>
                  <a:lnTo>
                    <a:pt x="337" y="49"/>
                  </a:lnTo>
                  <a:lnTo>
                    <a:pt x="346" y="49"/>
                  </a:lnTo>
                  <a:lnTo>
                    <a:pt x="399" y="37"/>
                  </a:lnTo>
                  <a:lnTo>
                    <a:pt x="408" y="37"/>
                  </a:lnTo>
                  <a:lnTo>
                    <a:pt x="417" y="37"/>
                  </a:lnTo>
                  <a:lnTo>
                    <a:pt x="452" y="37"/>
                  </a:lnTo>
                  <a:lnTo>
                    <a:pt x="461" y="37"/>
                  </a:lnTo>
                  <a:lnTo>
                    <a:pt x="488" y="37"/>
                  </a:lnTo>
                  <a:lnTo>
                    <a:pt x="496" y="25"/>
                  </a:lnTo>
                  <a:lnTo>
                    <a:pt x="532" y="25"/>
                  </a:lnTo>
                  <a:lnTo>
                    <a:pt x="558" y="25"/>
                  </a:lnTo>
                  <a:lnTo>
                    <a:pt x="567" y="25"/>
                  </a:lnTo>
                  <a:lnTo>
                    <a:pt x="576" y="25"/>
                  </a:lnTo>
                  <a:lnTo>
                    <a:pt x="594" y="25"/>
                  </a:lnTo>
                  <a:lnTo>
                    <a:pt x="656" y="25"/>
                  </a:lnTo>
                  <a:lnTo>
                    <a:pt x="674" y="25"/>
                  </a:lnTo>
                  <a:lnTo>
                    <a:pt x="691" y="25"/>
                  </a:lnTo>
                  <a:lnTo>
                    <a:pt x="700" y="25"/>
                  </a:lnTo>
                  <a:lnTo>
                    <a:pt x="718" y="25"/>
                  </a:lnTo>
                  <a:lnTo>
                    <a:pt x="736" y="25"/>
                  </a:lnTo>
                  <a:lnTo>
                    <a:pt x="745" y="25"/>
                  </a:lnTo>
                  <a:lnTo>
                    <a:pt x="798" y="13"/>
                  </a:lnTo>
                  <a:lnTo>
                    <a:pt x="833" y="13"/>
                  </a:lnTo>
                  <a:lnTo>
                    <a:pt x="851" y="13"/>
                  </a:lnTo>
                  <a:lnTo>
                    <a:pt x="860" y="13"/>
                  </a:lnTo>
                  <a:lnTo>
                    <a:pt x="940" y="13"/>
                  </a:lnTo>
                  <a:lnTo>
                    <a:pt x="948" y="13"/>
                  </a:lnTo>
                  <a:lnTo>
                    <a:pt x="957" y="13"/>
                  </a:lnTo>
                  <a:lnTo>
                    <a:pt x="975" y="0"/>
                  </a:lnTo>
                  <a:lnTo>
                    <a:pt x="984" y="0"/>
                  </a:lnTo>
                  <a:lnTo>
                    <a:pt x="993" y="0"/>
                  </a:lnTo>
                  <a:lnTo>
                    <a:pt x="1037" y="0"/>
                  </a:lnTo>
                  <a:lnTo>
                    <a:pt x="1064" y="0"/>
                  </a:lnTo>
                  <a:lnTo>
                    <a:pt x="1152" y="0"/>
                  </a:lnTo>
                  <a:lnTo>
                    <a:pt x="1188" y="0"/>
                  </a:lnTo>
                  <a:lnTo>
                    <a:pt x="1232" y="0"/>
                  </a:lnTo>
                  <a:lnTo>
                    <a:pt x="1241" y="0"/>
                  </a:lnTo>
                  <a:lnTo>
                    <a:pt x="1330" y="0"/>
                  </a:lnTo>
                  <a:lnTo>
                    <a:pt x="1392" y="0"/>
                  </a:lnTo>
                  <a:lnTo>
                    <a:pt x="1392" y="0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89" name="Rectangle 269"/>
            <p:cNvSpPr>
              <a:spLocks noChangeArrowheads="1"/>
            </p:cNvSpPr>
            <p:nvPr/>
          </p:nvSpPr>
          <p:spPr bwMode="auto">
            <a:xfrm>
              <a:off x="8292983" y="6660062"/>
              <a:ext cx="2034543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Features and Demographics</a:t>
              </a:r>
            </a:p>
            <a:p>
              <a:pPr defTabSz="6428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solidFill>
                    <a:srgbClr val="000000"/>
                  </a:solidFill>
                  <a:latin typeface="+mn-lt"/>
                </a:rPr>
                <a:t>Area under ROC curve = 0.936</a:t>
              </a:r>
              <a:endParaRPr lang="en-US" altLang="en-US" sz="2000" dirty="0">
                <a:latin typeface="+mn-lt"/>
              </a:endParaRPr>
            </a:p>
          </p:txBody>
        </p:sp>
        <p:cxnSp>
          <p:nvCxnSpPr>
            <p:cNvPr id="790" name="Straight Connector 789"/>
            <p:cNvCxnSpPr/>
            <p:nvPr/>
          </p:nvCxnSpPr>
          <p:spPr bwMode="auto">
            <a:xfrm flipH="1">
              <a:off x="7761812" y="6784249"/>
              <a:ext cx="4549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91" name="Line 19"/>
            <p:cNvSpPr>
              <a:spLocks noChangeShapeType="1"/>
            </p:cNvSpPr>
            <p:nvPr/>
          </p:nvSpPr>
          <p:spPr bwMode="auto">
            <a:xfrm flipV="1">
              <a:off x="5005594" y="3965520"/>
              <a:ext cx="5305425" cy="3406775"/>
            </a:xfrm>
            <a:prstGeom prst="line">
              <a:avLst/>
            </a:prstGeom>
            <a:noFill/>
            <a:ln w="19050">
              <a:solidFill>
                <a:srgbClr val="2D6D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793" name="TextBox 792"/>
          <p:cNvSpPr txBox="1"/>
          <p:nvPr/>
        </p:nvSpPr>
        <p:spPr>
          <a:xfrm>
            <a:off x="4141335" y="3291093"/>
            <a:ext cx="3177807" cy="98824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lIns="64284" tIns="32142" rIns="64284" bIns="32142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dirty="0">
                <a:solidFill>
                  <a:schemeClr val="bg1"/>
                </a:solidFill>
              </a:rPr>
              <a:t>Elevated emphysema score</a:t>
            </a:r>
            <a:r>
              <a:rPr lang="en-US" sz="1200" b="1" dirty="0" smtClean="0">
                <a:solidFill>
                  <a:schemeClr val="bg1"/>
                </a:solidFill>
              </a:rPr>
              <a:t>,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>attachment to vessel, 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upper </a:t>
            </a:r>
            <a:r>
              <a:rPr lang="en-US" sz="1200" b="1" dirty="0">
                <a:solidFill>
                  <a:schemeClr val="bg1"/>
                </a:solidFill>
              </a:rPr>
              <a:t>lung nodule location</a:t>
            </a:r>
            <a:r>
              <a:rPr lang="en-US" sz="1200" b="1" dirty="0" smtClean="0">
                <a:solidFill>
                  <a:schemeClr val="bg1"/>
                </a:solidFill>
              </a:rPr>
              <a:t>,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poor </a:t>
            </a:r>
            <a:r>
              <a:rPr lang="en-US" sz="1200" b="1" dirty="0">
                <a:solidFill>
                  <a:schemeClr val="bg1"/>
                </a:solidFill>
              </a:rPr>
              <a:t>border definition, and 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presence </a:t>
            </a:r>
            <a:r>
              <a:rPr lang="en-US" sz="1200" b="1" dirty="0">
                <a:solidFill>
                  <a:schemeClr val="bg1"/>
                </a:solidFill>
              </a:rPr>
              <a:t>of </a:t>
            </a:r>
            <a:r>
              <a:rPr lang="en-US" sz="1200" b="1" dirty="0" smtClean="0">
                <a:solidFill>
                  <a:schemeClr val="bg1"/>
                </a:solidFill>
              </a:rPr>
              <a:t>concavity (lobulation)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94" name="Rectangle 793"/>
          <p:cNvSpPr/>
          <p:nvPr/>
        </p:nvSpPr>
        <p:spPr>
          <a:xfrm>
            <a:off x="4511812" y="5731786"/>
            <a:ext cx="2117405" cy="52658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64284" tIns="32142" rIns="64284" bIns="32142">
            <a:spAutoFit/>
          </a:bodyPr>
          <a:lstStyle/>
          <a:p>
            <a:pPr>
              <a:tabLst>
                <a:tab pos="885033" algn="l"/>
                <a:tab pos="1611585" algn="l"/>
              </a:tabLst>
            </a:pPr>
            <a:r>
              <a:rPr lang="en-US" sz="1000" b="1" u="sng" dirty="0"/>
              <a:t>Features only</a:t>
            </a:r>
            <a:r>
              <a:rPr lang="en-US" sz="1000" b="1" dirty="0"/>
              <a:t>	Sensitivity  	75.3%</a:t>
            </a:r>
          </a:p>
          <a:p>
            <a:pPr>
              <a:tabLst>
                <a:tab pos="885033" algn="l"/>
                <a:tab pos="1611585" algn="l"/>
              </a:tabLst>
            </a:pPr>
            <a:r>
              <a:rPr lang="en-US" sz="1000" b="1" dirty="0"/>
              <a:t>	Specificity  	92.4%</a:t>
            </a:r>
          </a:p>
          <a:p>
            <a:pPr>
              <a:tabLst>
                <a:tab pos="885033" algn="l"/>
                <a:tab pos="1611585" algn="l"/>
              </a:tabLst>
            </a:pPr>
            <a:r>
              <a:rPr lang="en-US" sz="1000" b="1" dirty="0"/>
              <a:t>	Accuracy	86.9%</a:t>
            </a:r>
          </a:p>
        </p:txBody>
      </p:sp>
      <p:sp>
        <p:nvSpPr>
          <p:cNvPr id="795" name="TextBox 794"/>
          <p:cNvSpPr txBox="1"/>
          <p:nvPr/>
        </p:nvSpPr>
        <p:spPr>
          <a:xfrm>
            <a:off x="2105474" y="2023291"/>
            <a:ext cx="6230381" cy="33888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lIns="64284" tIns="32142" rIns="64284" bIns="32142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Comparing this study with the previous, semantic features (AUROC = 0.93) outperformed computer-extracted features (AUROC = 0.83).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&gt; </a:t>
            </a:r>
            <a:r>
              <a:rPr lang="en-US" sz="2400" b="1" dirty="0" smtClean="0">
                <a:solidFill>
                  <a:schemeClr val="bg1"/>
                </a:solidFill>
              </a:rPr>
              <a:t>Emphasizes need to develop computer features to capture  radiologist scored features.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20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" grpId="0" animBg="1"/>
      <p:bldP spid="794" grpId="0" animBg="1"/>
      <p:bldP spid="79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348" y="-1"/>
            <a:ext cx="8116654" cy="1006713"/>
          </a:xfrm>
        </p:spPr>
        <p:txBody>
          <a:bodyPr/>
          <a:lstStyle/>
          <a:p>
            <a:r>
              <a:rPr lang="en-US" sz="3200" dirty="0">
                <a:solidFill>
                  <a:srgbClr val="174D83"/>
                </a:solidFill>
              </a:rPr>
              <a:t>New Features:  Radial gradients and Radial Deviation  (semantic feature?)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5767" y="1392410"/>
            <a:ext cx="4011702" cy="4738808"/>
            <a:chOff x="1752600" y="0"/>
            <a:chExt cx="5705532" cy="673963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3"/>
            <a:stretch/>
          </p:blipFill>
          <p:spPr bwMode="auto">
            <a:xfrm>
              <a:off x="1752600" y="0"/>
              <a:ext cx="5652055" cy="6412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752600" y="71443"/>
              <a:ext cx="5652612" cy="257165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Oncotarget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12982" y="6345683"/>
              <a:ext cx="5645150" cy="39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www.impactjournals.com/oncotarget	                                                                                                                                     Oncotarget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900148" y="6362013"/>
              <a:ext cx="528131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752600" y="71443"/>
              <a:ext cx="5645150" cy="64764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52600" y="84609"/>
              <a:ext cx="2527973" cy="2845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www.impactjournals.com/oncotarget/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r="18102"/>
          <a:stretch/>
        </p:blipFill>
        <p:spPr bwMode="auto">
          <a:xfrm>
            <a:off x="2354310" y="1006712"/>
            <a:ext cx="4474140" cy="42226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</p:pic>
      <p:grpSp>
        <p:nvGrpSpPr>
          <p:cNvPr id="102" name="Group 101"/>
          <p:cNvGrpSpPr/>
          <p:nvPr/>
        </p:nvGrpSpPr>
        <p:grpSpPr>
          <a:xfrm>
            <a:off x="1692455" y="2140092"/>
            <a:ext cx="5944139" cy="3093379"/>
            <a:chOff x="4359275" y="4440238"/>
            <a:chExt cx="8453887" cy="4399472"/>
          </a:xfrm>
        </p:grpSpPr>
        <p:sp>
          <p:nvSpPr>
            <p:cNvPr id="59" name="Rectangle 58"/>
            <p:cNvSpPr/>
            <p:nvPr/>
          </p:nvSpPr>
          <p:spPr>
            <a:xfrm>
              <a:off x="4359275" y="4440238"/>
              <a:ext cx="8453887" cy="43994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581" y="6960170"/>
              <a:ext cx="1652588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518" y="6960170"/>
              <a:ext cx="168275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6456" y="6982395"/>
              <a:ext cx="92075" cy="165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ectangle 12"/>
            <p:cNvSpPr>
              <a:spLocks noChangeArrowheads="1"/>
            </p:cNvSpPr>
            <p:nvPr/>
          </p:nvSpPr>
          <p:spPr bwMode="auto">
            <a:xfrm>
              <a:off x="8402818" y="8592120"/>
              <a:ext cx="20287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0</a:t>
              </a:r>
              <a:endParaRPr lang="en-US" altLang="en-US" sz="1300"/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8402818" y="8407970"/>
              <a:ext cx="40573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20</a:t>
              </a:r>
              <a:endParaRPr lang="en-US" altLang="en-US" sz="1300"/>
            </a:p>
          </p:txBody>
        </p:sp>
        <p:sp>
          <p:nvSpPr>
            <p:cNvPr id="65" name="Rectangle 14"/>
            <p:cNvSpPr>
              <a:spLocks noChangeArrowheads="1"/>
            </p:cNvSpPr>
            <p:nvPr/>
          </p:nvSpPr>
          <p:spPr bwMode="auto">
            <a:xfrm>
              <a:off x="8402818" y="8223820"/>
              <a:ext cx="40573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40</a:t>
              </a:r>
              <a:endParaRPr lang="en-US" altLang="en-US" sz="1300"/>
            </a:p>
          </p:txBody>
        </p:sp>
        <p:sp>
          <p:nvSpPr>
            <p:cNvPr id="66" name="Rectangle 15"/>
            <p:cNvSpPr>
              <a:spLocks noChangeArrowheads="1"/>
            </p:cNvSpPr>
            <p:nvPr/>
          </p:nvSpPr>
          <p:spPr bwMode="auto">
            <a:xfrm>
              <a:off x="8402818" y="8039670"/>
              <a:ext cx="40573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60</a:t>
              </a:r>
              <a:endParaRPr lang="en-US" altLang="en-US" sz="1300"/>
            </a:p>
          </p:txBody>
        </p:sp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8402818" y="7853932"/>
              <a:ext cx="40573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80</a:t>
              </a:r>
              <a:endParaRPr lang="en-US" altLang="en-US" sz="1300"/>
            </a:p>
          </p:txBody>
        </p:sp>
        <p:sp>
          <p:nvSpPr>
            <p:cNvPr id="68" name="Rectangle 17"/>
            <p:cNvSpPr>
              <a:spLocks noChangeArrowheads="1"/>
            </p:cNvSpPr>
            <p:nvPr/>
          </p:nvSpPr>
          <p:spPr bwMode="auto">
            <a:xfrm>
              <a:off x="8402818" y="7669783"/>
              <a:ext cx="60861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100</a:t>
              </a:r>
              <a:endParaRPr lang="en-US" altLang="en-US" sz="1300"/>
            </a:p>
          </p:txBody>
        </p:sp>
        <p:sp>
          <p:nvSpPr>
            <p:cNvPr id="69" name="Rectangle 18"/>
            <p:cNvSpPr>
              <a:spLocks noChangeArrowheads="1"/>
            </p:cNvSpPr>
            <p:nvPr/>
          </p:nvSpPr>
          <p:spPr bwMode="auto">
            <a:xfrm>
              <a:off x="8402818" y="7487219"/>
              <a:ext cx="60861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120</a:t>
              </a:r>
              <a:endParaRPr lang="en-US" altLang="en-US" sz="1300"/>
            </a:p>
          </p:txBody>
        </p:sp>
        <p:sp>
          <p:nvSpPr>
            <p:cNvPr id="70" name="Rectangle 19"/>
            <p:cNvSpPr>
              <a:spLocks noChangeArrowheads="1"/>
            </p:cNvSpPr>
            <p:nvPr/>
          </p:nvSpPr>
          <p:spPr bwMode="auto">
            <a:xfrm>
              <a:off x="8402818" y="7299894"/>
              <a:ext cx="60861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140</a:t>
              </a:r>
              <a:endParaRPr lang="en-US" altLang="en-US" sz="1300"/>
            </a:p>
          </p:txBody>
        </p:sp>
        <p:sp>
          <p:nvSpPr>
            <p:cNvPr id="71" name="Rectangle 20"/>
            <p:cNvSpPr>
              <a:spLocks noChangeArrowheads="1"/>
            </p:cNvSpPr>
            <p:nvPr/>
          </p:nvSpPr>
          <p:spPr bwMode="auto">
            <a:xfrm>
              <a:off x="8402818" y="7115745"/>
              <a:ext cx="60861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160</a:t>
              </a:r>
              <a:endParaRPr lang="en-US" altLang="en-US" sz="1300"/>
            </a:p>
          </p:txBody>
        </p:sp>
        <p:pic>
          <p:nvPicPr>
            <p:cNvPr id="72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6456" y="4786883"/>
              <a:ext cx="92075" cy="165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 22"/>
            <p:cNvSpPr>
              <a:spLocks noChangeArrowheads="1"/>
            </p:cNvSpPr>
            <p:nvPr/>
          </p:nvSpPr>
          <p:spPr bwMode="auto">
            <a:xfrm>
              <a:off x="8402818" y="6395020"/>
              <a:ext cx="20287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0</a:t>
              </a:r>
              <a:endParaRPr lang="en-US" altLang="en-US" sz="1300"/>
            </a:p>
          </p:txBody>
        </p:sp>
        <p:sp>
          <p:nvSpPr>
            <p:cNvPr id="74" name="Rectangle 23"/>
            <p:cNvSpPr>
              <a:spLocks noChangeArrowheads="1"/>
            </p:cNvSpPr>
            <p:nvPr/>
          </p:nvSpPr>
          <p:spPr bwMode="auto">
            <a:xfrm>
              <a:off x="8402818" y="6212458"/>
              <a:ext cx="40573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20</a:t>
              </a:r>
              <a:endParaRPr lang="en-US" altLang="en-US" sz="1300"/>
            </a:p>
          </p:txBody>
        </p:sp>
        <p:sp>
          <p:nvSpPr>
            <p:cNvPr id="75" name="Rectangle 24"/>
            <p:cNvSpPr>
              <a:spLocks noChangeArrowheads="1"/>
            </p:cNvSpPr>
            <p:nvPr/>
          </p:nvSpPr>
          <p:spPr bwMode="auto">
            <a:xfrm>
              <a:off x="8402818" y="6028308"/>
              <a:ext cx="40573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40</a:t>
              </a:r>
              <a:endParaRPr lang="en-US" altLang="en-US" sz="1300"/>
            </a:p>
          </p:txBody>
        </p:sp>
        <p:sp>
          <p:nvSpPr>
            <p:cNvPr id="76" name="Rectangle 25"/>
            <p:cNvSpPr>
              <a:spLocks noChangeArrowheads="1"/>
            </p:cNvSpPr>
            <p:nvPr/>
          </p:nvSpPr>
          <p:spPr bwMode="auto">
            <a:xfrm>
              <a:off x="8402818" y="5842570"/>
              <a:ext cx="40573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60</a:t>
              </a:r>
              <a:endParaRPr lang="en-US" altLang="en-US" sz="1300"/>
            </a:p>
          </p:txBody>
        </p:sp>
        <p:sp>
          <p:nvSpPr>
            <p:cNvPr id="77" name="Rectangle 26"/>
            <p:cNvSpPr>
              <a:spLocks noChangeArrowheads="1"/>
            </p:cNvSpPr>
            <p:nvPr/>
          </p:nvSpPr>
          <p:spPr bwMode="auto">
            <a:xfrm>
              <a:off x="8402818" y="5658420"/>
              <a:ext cx="40573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80</a:t>
              </a:r>
              <a:endParaRPr lang="en-US" altLang="en-US" sz="1300"/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8402818" y="5472683"/>
              <a:ext cx="60861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100</a:t>
              </a:r>
              <a:endParaRPr lang="en-US" altLang="en-US" sz="1300"/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>
              <a:off x="8402818" y="5290120"/>
              <a:ext cx="60861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120</a:t>
              </a:r>
              <a:endParaRPr lang="en-US" altLang="en-US" sz="1300"/>
            </a:p>
          </p:txBody>
        </p:sp>
        <p:sp>
          <p:nvSpPr>
            <p:cNvPr id="80" name="Rectangle 29"/>
            <p:cNvSpPr>
              <a:spLocks noChangeArrowheads="1"/>
            </p:cNvSpPr>
            <p:nvPr/>
          </p:nvSpPr>
          <p:spPr bwMode="auto">
            <a:xfrm>
              <a:off x="8402818" y="5104383"/>
              <a:ext cx="60861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140</a:t>
              </a:r>
              <a:endParaRPr lang="en-US" altLang="en-US" sz="1300"/>
            </a:p>
          </p:txBody>
        </p:sp>
        <p:sp>
          <p:nvSpPr>
            <p:cNvPr id="81" name="Rectangle 30"/>
            <p:cNvSpPr>
              <a:spLocks noChangeArrowheads="1"/>
            </p:cNvSpPr>
            <p:nvPr/>
          </p:nvSpPr>
          <p:spPr bwMode="auto">
            <a:xfrm>
              <a:off x="8402818" y="4918645"/>
              <a:ext cx="60861" cy="4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200" b="1">
                  <a:solidFill>
                    <a:srgbClr val="262626"/>
                  </a:solidFill>
                </a:rPr>
                <a:t>160</a:t>
              </a:r>
              <a:endParaRPr lang="en-US" altLang="en-US" sz="1300"/>
            </a:p>
          </p:txBody>
        </p:sp>
        <p:pic>
          <p:nvPicPr>
            <p:cNvPr id="8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581" y="4796408"/>
              <a:ext cx="1652588" cy="164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518" y="4796408"/>
              <a:ext cx="1682750" cy="164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angle 33"/>
            <p:cNvSpPr>
              <a:spLocks noChangeArrowheads="1"/>
            </p:cNvSpPr>
            <p:nvPr/>
          </p:nvSpPr>
          <p:spPr bwMode="auto">
            <a:xfrm>
              <a:off x="8528231" y="5137720"/>
              <a:ext cx="205674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Patient deceased</a:t>
              </a:r>
              <a:endParaRPr lang="en-US" altLang="en-US" sz="1300"/>
            </a:p>
          </p:txBody>
        </p:sp>
        <p:sp>
          <p:nvSpPr>
            <p:cNvPr id="85" name="Rectangle 34"/>
            <p:cNvSpPr>
              <a:spLocks noChangeArrowheads="1"/>
            </p:cNvSpPr>
            <p:nvPr/>
          </p:nvSpPr>
          <p:spPr bwMode="auto">
            <a:xfrm>
              <a:off x="10569756" y="5137720"/>
              <a:ext cx="322335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 dirty="0">
                  <a:solidFill>
                    <a:srgbClr val="FF0000"/>
                  </a:solidFill>
                  <a:latin typeface="Calibri" pitchFamily="34" charset="0"/>
                </a:rPr>
                <a:t>at </a:t>
              </a:r>
              <a:endParaRPr lang="en-US" altLang="en-US" sz="1300" dirty="0"/>
            </a:p>
          </p:txBody>
        </p:sp>
        <p:sp>
          <p:nvSpPr>
            <p:cNvPr id="86" name="Rectangle 35"/>
            <p:cNvSpPr>
              <a:spLocks noChangeArrowheads="1"/>
            </p:cNvSpPr>
            <p:nvPr/>
          </p:nvSpPr>
          <p:spPr bwMode="auto">
            <a:xfrm>
              <a:off x="10876144" y="5137720"/>
              <a:ext cx="310413" cy="35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10</a:t>
              </a:r>
              <a:endParaRPr lang="en-US" altLang="en-US" sz="1300"/>
            </a:p>
          </p:txBody>
        </p:sp>
        <p:sp>
          <p:nvSpPr>
            <p:cNvPr id="87" name="Rectangle 36"/>
            <p:cNvSpPr>
              <a:spLocks noChangeArrowheads="1"/>
            </p:cNvSpPr>
            <p:nvPr/>
          </p:nvSpPr>
          <p:spPr bwMode="auto">
            <a:xfrm>
              <a:off x="11233330" y="5137720"/>
              <a:ext cx="916968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months</a:t>
              </a:r>
              <a:endParaRPr lang="en-US" altLang="en-US" sz="1300"/>
            </a:p>
          </p:txBody>
        </p:sp>
        <p:sp>
          <p:nvSpPr>
            <p:cNvPr id="88" name="Rectangle 37"/>
            <p:cNvSpPr>
              <a:spLocks noChangeArrowheads="1"/>
            </p:cNvSpPr>
            <p:nvPr/>
          </p:nvSpPr>
          <p:spPr bwMode="auto">
            <a:xfrm>
              <a:off x="8528231" y="5482208"/>
              <a:ext cx="399217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Sta</a:t>
              </a:r>
              <a:endParaRPr lang="en-US" altLang="en-US" sz="1300"/>
            </a:p>
          </p:txBody>
        </p:sp>
        <p:sp>
          <p:nvSpPr>
            <p:cNvPr id="89" name="Rectangle 38"/>
            <p:cNvSpPr>
              <a:spLocks noChangeArrowheads="1"/>
            </p:cNvSpPr>
            <p:nvPr/>
          </p:nvSpPr>
          <p:spPr bwMode="auto">
            <a:xfrm>
              <a:off x="8894942" y="5482208"/>
              <a:ext cx="694745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ge 3A</a:t>
              </a:r>
              <a:endParaRPr lang="en-US" altLang="en-US" sz="1300"/>
            </a:p>
          </p:txBody>
        </p:sp>
        <p:sp>
          <p:nvSpPr>
            <p:cNvPr id="90" name="Rectangle 39"/>
            <p:cNvSpPr>
              <a:spLocks noChangeArrowheads="1"/>
            </p:cNvSpPr>
            <p:nvPr/>
          </p:nvSpPr>
          <p:spPr bwMode="auto">
            <a:xfrm>
              <a:off x="8528231" y="5826695"/>
              <a:ext cx="186067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A</a:t>
              </a:r>
              <a:endParaRPr lang="en-US" altLang="en-US" sz="1300"/>
            </a:p>
          </p:txBody>
        </p:sp>
        <p:sp>
          <p:nvSpPr>
            <p:cNvPr id="91" name="Rectangle 40"/>
            <p:cNvSpPr>
              <a:spLocks noChangeArrowheads="1"/>
            </p:cNvSpPr>
            <p:nvPr/>
          </p:nvSpPr>
          <p:spPr bwMode="auto">
            <a:xfrm>
              <a:off x="8693331" y="5826695"/>
              <a:ext cx="682253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ge 74</a:t>
              </a:r>
              <a:endParaRPr lang="en-US" altLang="en-US" sz="1300"/>
            </a:p>
          </p:txBody>
        </p:sp>
        <p:sp>
          <p:nvSpPr>
            <p:cNvPr id="92" name="Rectangle 41"/>
            <p:cNvSpPr>
              <a:spLocks noChangeArrowheads="1"/>
            </p:cNvSpPr>
            <p:nvPr/>
          </p:nvSpPr>
          <p:spPr bwMode="auto">
            <a:xfrm>
              <a:off x="8621893" y="7328470"/>
              <a:ext cx="3956793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Patient still alive after 60 months</a:t>
              </a:r>
              <a:endParaRPr lang="en-US" altLang="en-US" sz="1300"/>
            </a:p>
          </p:txBody>
        </p:sp>
        <p:sp>
          <p:nvSpPr>
            <p:cNvPr id="93" name="Rectangle 42"/>
            <p:cNvSpPr>
              <a:spLocks noChangeArrowheads="1"/>
            </p:cNvSpPr>
            <p:nvPr/>
          </p:nvSpPr>
          <p:spPr bwMode="auto">
            <a:xfrm>
              <a:off x="8621893" y="7671370"/>
              <a:ext cx="1068333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Stage 3B</a:t>
              </a:r>
              <a:endParaRPr lang="en-US" altLang="en-US" sz="1300"/>
            </a:p>
          </p:txBody>
        </p:sp>
        <p:sp>
          <p:nvSpPr>
            <p:cNvPr id="94" name="Rectangle 43"/>
            <p:cNvSpPr>
              <a:spLocks noChangeArrowheads="1"/>
            </p:cNvSpPr>
            <p:nvPr/>
          </p:nvSpPr>
          <p:spPr bwMode="auto">
            <a:xfrm>
              <a:off x="8621893" y="8015858"/>
              <a:ext cx="186067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A</a:t>
              </a:r>
              <a:endParaRPr lang="en-US" altLang="en-US" sz="1300"/>
            </a:p>
          </p:txBody>
        </p:sp>
        <p:sp>
          <p:nvSpPr>
            <p:cNvPr id="95" name="Rectangle 44"/>
            <p:cNvSpPr>
              <a:spLocks noChangeArrowheads="1"/>
            </p:cNvSpPr>
            <p:nvPr/>
          </p:nvSpPr>
          <p:spPr bwMode="auto">
            <a:xfrm>
              <a:off x="8788582" y="8015858"/>
              <a:ext cx="695077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600" i="1">
                  <a:solidFill>
                    <a:srgbClr val="FF0000"/>
                  </a:solidFill>
                  <a:latin typeface="Calibri" pitchFamily="34" charset="0"/>
                </a:rPr>
                <a:t>ge 77</a:t>
              </a:r>
              <a:endParaRPr lang="en-US" altLang="en-US" sz="1300"/>
            </a:p>
          </p:txBody>
        </p:sp>
        <p:sp>
          <p:nvSpPr>
            <p:cNvPr id="96" name="Rectangle 45"/>
            <p:cNvSpPr>
              <a:spLocks noChangeArrowheads="1"/>
            </p:cNvSpPr>
            <p:nvPr/>
          </p:nvSpPr>
          <p:spPr bwMode="auto">
            <a:xfrm>
              <a:off x="5353231" y="6512495"/>
              <a:ext cx="261575" cy="3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400" b="1">
                  <a:solidFill>
                    <a:srgbClr val="FF0000"/>
                  </a:solidFill>
                  <a:latin typeface="Calibri" pitchFamily="34" charset="0"/>
                </a:rPr>
                <a:t>CT</a:t>
              </a:r>
              <a:endParaRPr lang="en-US" altLang="en-US" sz="1300"/>
            </a:p>
          </p:txBody>
        </p:sp>
        <p:sp>
          <p:nvSpPr>
            <p:cNvPr id="97" name="Rectangle 46"/>
            <p:cNvSpPr>
              <a:spLocks noChangeArrowheads="1"/>
            </p:cNvSpPr>
            <p:nvPr/>
          </p:nvSpPr>
          <p:spPr bwMode="auto">
            <a:xfrm>
              <a:off x="6991531" y="6512495"/>
              <a:ext cx="848683" cy="3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42849"/>
              <a:r>
                <a:rPr lang="en-US" altLang="en-US" sz="1400" b="1">
                  <a:solidFill>
                    <a:srgbClr val="FF0000"/>
                  </a:solidFill>
                  <a:latin typeface="Calibri" pitchFamily="34" charset="0"/>
                </a:rPr>
                <a:t>RD Map</a:t>
              </a:r>
              <a:endParaRPr lang="en-US" altLang="en-US" sz="1300"/>
            </a:p>
          </p:txBody>
        </p:sp>
        <p:pic>
          <p:nvPicPr>
            <p:cNvPr id="98" name="Picture 4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468" y="4786883"/>
              <a:ext cx="1665288" cy="166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4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168" y="4786883"/>
              <a:ext cx="1701800" cy="166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4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168" y="6947470"/>
              <a:ext cx="1673225" cy="168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5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468" y="6947470"/>
              <a:ext cx="1665288" cy="168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0" y="3176327"/>
            <a:ext cx="7602838" cy="301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5048" y="6367843"/>
            <a:ext cx="593895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sz="2000" dirty="0" err="1">
                <a:solidFill>
                  <a:srgbClr val="000000"/>
                </a:solidFill>
                <a:sym typeface="Helvetica Light"/>
              </a:rPr>
              <a:t>Tunali</a:t>
            </a:r>
            <a:r>
              <a:rPr lang="en-US" sz="2000" dirty="0">
                <a:solidFill>
                  <a:srgbClr val="000000"/>
                </a:solidFill>
                <a:sym typeface="Helvetica Light"/>
              </a:rPr>
              <a:t> et al., </a:t>
            </a:r>
            <a:r>
              <a:rPr lang="en-US" sz="2000" dirty="0" err="1">
                <a:solidFill>
                  <a:srgbClr val="000000"/>
                </a:solidFill>
                <a:sym typeface="Helvetica Light"/>
              </a:rPr>
              <a:t>Oncotarget</a:t>
            </a:r>
            <a:r>
              <a:rPr lang="en-US" sz="2000" dirty="0">
                <a:solidFill>
                  <a:srgbClr val="000000"/>
                </a:solidFill>
                <a:sym typeface="Helvetica Light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Helvetica Light"/>
              </a:rPr>
              <a:t>2017</a:t>
            </a:r>
            <a:endParaRPr lang="en-US" sz="200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6034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348" y="-1"/>
            <a:ext cx="8116654" cy="1006713"/>
          </a:xfrm>
        </p:spPr>
        <p:txBody>
          <a:bodyPr/>
          <a:lstStyle/>
          <a:p>
            <a:r>
              <a:rPr lang="en-US" sz="3200" dirty="0">
                <a:solidFill>
                  <a:srgbClr val="174D83"/>
                </a:solidFill>
              </a:rPr>
              <a:t>Radial gradients and Radial Deviation  correspond to semantic features</a:t>
            </a:r>
          </a:p>
        </p:txBody>
      </p:sp>
      <p:pic>
        <p:nvPicPr>
          <p:cNvPr id="56" name="Picture 5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34" y="1006713"/>
            <a:ext cx="6337481" cy="513034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205048" y="6367843"/>
            <a:ext cx="593895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algn="ctr" defTabSz="584170" hangingPunct="0"/>
            <a:r>
              <a:rPr lang="en-US" sz="2000" dirty="0" err="1">
                <a:solidFill>
                  <a:srgbClr val="000000"/>
                </a:solidFill>
                <a:sym typeface="Helvetica Light"/>
              </a:rPr>
              <a:t>Tunali</a:t>
            </a:r>
            <a:r>
              <a:rPr lang="en-US" sz="2000" dirty="0">
                <a:solidFill>
                  <a:srgbClr val="000000"/>
                </a:solidFill>
                <a:sym typeface="Helvetica Light"/>
              </a:rPr>
              <a:t> et al., </a:t>
            </a:r>
            <a:r>
              <a:rPr lang="en-US" sz="2000" dirty="0" err="1">
                <a:solidFill>
                  <a:srgbClr val="000000"/>
                </a:solidFill>
                <a:sym typeface="Helvetica Light"/>
              </a:rPr>
              <a:t>Oncotarget</a:t>
            </a:r>
            <a:r>
              <a:rPr lang="en-US" sz="2000" dirty="0">
                <a:solidFill>
                  <a:srgbClr val="000000"/>
                </a:solidFill>
                <a:sym typeface="Helvetica Light"/>
              </a:rPr>
              <a:t> 2017 (in press)</a:t>
            </a:r>
          </a:p>
        </p:txBody>
      </p:sp>
    </p:spTree>
    <p:extLst>
      <p:ext uri="{BB962C8B-B14F-4D97-AF65-F5344CB8AC3E}">
        <p14:creationId xmlns:p14="http://schemas.microsoft.com/office/powerpoint/2010/main" val="278365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Conclusions and Challenges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324" y="976258"/>
            <a:ext cx="8158890" cy="598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400" dirty="0"/>
              <a:t>Conclusion 1:  Quantitative Image Analytics of CT scans improve diagnostic, prognostic and predictive accuracy of indeterminate pulmonary nodules.</a:t>
            </a:r>
          </a:p>
          <a:p>
            <a:pPr marL="285736" indent="-285736">
              <a:buFont typeface="Arial"/>
              <a:buChar char="•"/>
            </a:pPr>
            <a:r>
              <a:rPr lang="en-US" sz="2400" dirty="0"/>
              <a:t>Conclusion 2: Both computerized and radiologist-derived features add value. </a:t>
            </a:r>
          </a:p>
          <a:p>
            <a:pPr marL="285736" indent="-285736">
              <a:buFont typeface="Arial"/>
              <a:buChar char="•"/>
            </a:pPr>
            <a:endParaRPr lang="en-US" sz="2400" dirty="0"/>
          </a:p>
          <a:p>
            <a:pPr marL="285736" indent="-285736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Challenge 1: Image harmonization through post-processing.</a:t>
            </a:r>
          </a:p>
          <a:p>
            <a:pPr marL="285736" indent="-285736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Challenge 2: Addition of serum/sputum biomarkers for additional power.</a:t>
            </a:r>
          </a:p>
          <a:p>
            <a:pPr marL="285736" indent="-285736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Challenge 3:  Parsimony </a:t>
            </a:r>
          </a:p>
          <a:p>
            <a:pPr marL="285736" indent="-285736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Challenge 4:  Numbers are King, Quality is Queen.  The NLST, with &gt;26,000 patients, was underpowered.</a:t>
            </a:r>
          </a:p>
          <a:p>
            <a:pPr marL="285736" indent="-285736">
              <a:buFont typeface="Arial"/>
              <a:buChar char="•"/>
            </a:pPr>
            <a:endParaRPr lang="en-US" sz="1400" dirty="0"/>
          </a:p>
          <a:p>
            <a:pPr marL="285736" indent="-285736">
              <a:buFont typeface="Arial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797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Conclusions and Challenges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324" y="791595"/>
            <a:ext cx="8158890" cy="6350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38098" rtlCol="0" anchor="ctr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400" dirty="0">
                <a:solidFill>
                  <a:srgbClr val="BFBFBF"/>
                </a:solidFill>
              </a:rPr>
              <a:t>Conclusion 1:  Quantitative Image Analytics of CT scans improve diagnostic, prognostic and predictive accuracy of indeterminate pulmonary nodules.</a:t>
            </a:r>
          </a:p>
          <a:p>
            <a:pPr marL="285736" indent="-285736">
              <a:buFont typeface="Arial"/>
              <a:buChar char="•"/>
            </a:pPr>
            <a:r>
              <a:rPr lang="en-US" sz="2400" dirty="0">
                <a:solidFill>
                  <a:srgbClr val="BFBFBF"/>
                </a:solidFill>
              </a:rPr>
              <a:t>Conclusion 2: Both computerized and radiologist-derived features add value. </a:t>
            </a:r>
          </a:p>
          <a:p>
            <a:pPr marL="285736" indent="-285736">
              <a:buFont typeface="Arial"/>
              <a:buChar char="•"/>
            </a:pPr>
            <a:endParaRPr lang="en-US" sz="2400" dirty="0"/>
          </a:p>
          <a:p>
            <a:pPr marL="285736" indent="-285736">
              <a:buFont typeface="Arial"/>
              <a:buChar char="•"/>
            </a:pPr>
            <a:r>
              <a:rPr lang="en-US" sz="2400" dirty="0"/>
              <a:t>Challenge 1: Image harmonization through post-processing.</a:t>
            </a:r>
          </a:p>
          <a:p>
            <a:pPr marL="285736" indent="-285736">
              <a:buFont typeface="Arial"/>
              <a:buChar char="•"/>
            </a:pPr>
            <a:r>
              <a:rPr lang="en-US" sz="2400" dirty="0"/>
              <a:t>Challenge 2: Addition of serum/sputum biomarkers for additional power.</a:t>
            </a:r>
          </a:p>
          <a:p>
            <a:pPr marL="285736" indent="-285736">
              <a:buFont typeface="Arial"/>
              <a:buChar char="•"/>
            </a:pPr>
            <a:r>
              <a:rPr lang="en-US" sz="2400" dirty="0"/>
              <a:t>Challenge 3:  Parsimony </a:t>
            </a:r>
          </a:p>
          <a:p>
            <a:pPr marL="285736" indent="-285736">
              <a:buFont typeface="Arial"/>
              <a:buChar char="•"/>
            </a:pPr>
            <a:r>
              <a:rPr lang="en-US" sz="2400" dirty="0"/>
              <a:t>Challenge 4:  Numbers are King, Quality is Queen.  The NLST, with &gt;26,000 patients, was </a:t>
            </a:r>
            <a:r>
              <a:rPr lang="en-US" sz="2400" dirty="0" smtClean="0"/>
              <a:t>underpowered.  </a:t>
            </a:r>
            <a:r>
              <a:rPr lang="en-US" sz="2400" b="1" i="1" dirty="0" smtClean="0"/>
              <a:t>Need for large multi-institutional databases!</a:t>
            </a:r>
            <a:endParaRPr lang="en-US" sz="2400" b="1" i="1" dirty="0"/>
          </a:p>
          <a:p>
            <a:pPr marL="285736" indent="-285736">
              <a:buFont typeface="Arial"/>
              <a:buChar char="•"/>
            </a:pPr>
            <a:endParaRPr lang="en-US" sz="1400" dirty="0"/>
          </a:p>
          <a:p>
            <a:pPr marL="285736" indent="-285736">
              <a:buFont typeface="Arial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9872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11546"/>
            <a:ext cx="9144000" cy="62005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Moffitt </a:t>
            </a:r>
            <a:r>
              <a:rPr lang="en-US" sz="3200" dirty="0" smtClean="0">
                <a:solidFill>
                  <a:srgbClr val="0000FF"/>
                </a:solidFill>
              </a:rPr>
              <a:t>Lung and Prostate Cancer </a:t>
            </a:r>
            <a:r>
              <a:rPr lang="en-US" sz="3200" dirty="0">
                <a:solidFill>
                  <a:srgbClr val="0000FF"/>
                </a:solidFill>
              </a:rPr>
              <a:t>Team </a:t>
            </a:r>
            <a:br>
              <a:rPr lang="en-US" sz="3200" dirty="0">
                <a:solidFill>
                  <a:srgbClr val="0000FF"/>
                </a:solidFill>
              </a:rPr>
            </a:b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" name="AutoShape 2" descr="Image result for Robert Gillies"/>
          <p:cNvSpPr>
            <a:spLocks noChangeAspect="1" noChangeArrowheads="1"/>
          </p:cNvSpPr>
          <p:nvPr/>
        </p:nvSpPr>
        <p:spPr bwMode="auto">
          <a:xfrm>
            <a:off x="155575" y="-144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://smartweb/listing_pictures/P10004465458%20-%20PhotoSh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1243754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martweb/listing_pictures/P10004461736%20-%20PhotoSha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98" y="1244132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martweb/listing_pictures/P10004456886%20-%20PhotoSha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7" y="1244135"/>
            <a:ext cx="1828649" cy="22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smartweb/listing_pictures/P10004458146%20-%20PhotoSha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48" y="1243943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16774"/>
          <a:stretch/>
        </p:blipFill>
        <p:spPr>
          <a:xfrm>
            <a:off x="7391400" y="1243567"/>
            <a:ext cx="17526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9051" y="3504575"/>
            <a:ext cx="9144000" cy="477054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>
              <a:tabLst>
                <a:tab pos="799977" algn="ctr"/>
                <a:tab pos="2571354" algn="ctr"/>
                <a:tab pos="4571298" algn="ctr"/>
                <a:tab pos="6399819" algn="ctr"/>
                <a:tab pos="8056914" algn="ctr"/>
              </a:tabLst>
            </a:pPr>
            <a:r>
              <a:rPr lang="en-US" sz="1200" b="1" dirty="0">
                <a:solidFill>
                  <a:srgbClr val="3366CC"/>
                </a:solidFill>
              </a:rPr>
              <a:t>	Ada Sulbaran	 Shamanie Tirbene	Olya Stringfield, PhD	Alberto Garcia	Ilke Tunali</a:t>
            </a:r>
          </a:p>
          <a:p>
            <a:pPr>
              <a:tabLst>
                <a:tab pos="799977" algn="ctr"/>
                <a:tab pos="2571354" algn="ctr"/>
                <a:tab pos="4571298" algn="ctr"/>
                <a:tab pos="6399819" algn="ctr"/>
                <a:tab pos="8056914" algn="ctr"/>
              </a:tabLst>
            </a:pPr>
            <a:r>
              <a:rPr lang="en-US" sz="1200" b="1" dirty="0">
                <a:solidFill>
                  <a:srgbClr val="3366CC"/>
                </a:solidFill>
              </a:rPr>
              <a:t>	Study Coordinator	 Data Manager 	Imaging Scientist	Imaging Coordinator	Student</a:t>
            </a:r>
          </a:p>
        </p:txBody>
      </p:sp>
      <p:pic>
        <p:nvPicPr>
          <p:cNvPr id="14" name="Picture 12" descr="http://smartweb/listing_pictures/P10004465515%20-%20PhotoShar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6" y="4110341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17578" y="6396344"/>
            <a:ext cx="7980708" cy="461657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>
              <a:tabLst>
                <a:tab pos="799977" algn="ctr"/>
                <a:tab pos="2571354" algn="ctr"/>
                <a:tab pos="4571298" algn="ctr"/>
                <a:tab pos="6399819" algn="ctr"/>
                <a:tab pos="8056914" algn="ctr"/>
              </a:tabLst>
            </a:pPr>
            <a:r>
              <a:rPr lang="en-US" sz="1200" b="1" dirty="0">
                <a:solidFill>
                  <a:srgbClr val="3366CC"/>
                </a:solidFill>
              </a:rPr>
              <a:t>	Jin Qi, MD	                 Trevor Rose, MD              </a:t>
            </a:r>
            <a:r>
              <a:rPr lang="en-US" sz="1200" b="1" dirty="0" err="1">
                <a:solidFill>
                  <a:srgbClr val="3366CC"/>
                </a:solidFill>
              </a:rPr>
              <a:t>Yoganand</a:t>
            </a:r>
            <a:r>
              <a:rPr lang="en-US" sz="1200" b="1" dirty="0">
                <a:solidFill>
                  <a:srgbClr val="3366CC"/>
                </a:solidFill>
              </a:rPr>
              <a:t> Balagurunathan	               Matt Schabath, PhD</a:t>
            </a:r>
          </a:p>
          <a:p>
            <a:pPr>
              <a:tabLst>
                <a:tab pos="484368" algn="ctr"/>
                <a:tab pos="2570280" algn="ctr"/>
                <a:tab pos="4570254" algn="ctr"/>
                <a:tab pos="6399471" algn="ctr"/>
                <a:tab pos="8056817" algn="ctr"/>
              </a:tabLst>
            </a:pPr>
            <a:r>
              <a:rPr lang="en-US" sz="1200" b="1" dirty="0">
                <a:solidFill>
                  <a:srgbClr val="3366CC"/>
                </a:solidFill>
              </a:rPr>
              <a:t>    	Research Radiologist	 Radiologist	Image Informatics	Epidemiology, co-PI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21" y="4110341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MBSchabath-8x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20" y="4110341"/>
            <a:ext cx="1853482" cy="2316852"/>
          </a:xfrm>
          <a:prstGeom prst="rect">
            <a:avLst/>
          </a:prstGeom>
        </p:spPr>
      </p:pic>
      <p:pic>
        <p:nvPicPr>
          <p:cNvPr id="4" name="Picture 3" descr="YB-WorkPic-082017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7024"/>
          <a:stretch/>
        </p:blipFill>
        <p:spPr>
          <a:xfrm>
            <a:off x="4660846" y="4110341"/>
            <a:ext cx="215985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2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Moffitt Imaging Biomarker Validation Center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00050" y="1052736"/>
            <a:ext cx="8382000" cy="472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</a:rPr>
              <a:t>John Heine </a:t>
            </a:r>
            <a:r>
              <a:rPr lang="en-US" altLang="zh-CN" sz="2400" dirty="0" smtClean="0">
                <a:latin typeface="+mj-lt"/>
                <a:sym typeface="Wingdings"/>
              </a:rPr>
              <a:t> </a:t>
            </a:r>
            <a:r>
              <a:rPr lang="en-US" altLang="zh-CN" sz="2400" dirty="0" err="1" smtClean="0">
                <a:latin typeface="+mj-lt"/>
                <a:sym typeface="Wingdings"/>
              </a:rPr>
              <a:t>qantiative</a:t>
            </a:r>
            <a:r>
              <a:rPr lang="en-US" altLang="zh-CN" sz="2400" dirty="0" smtClean="0">
                <a:latin typeface="+mj-lt"/>
                <a:sym typeface="Wingdings"/>
              </a:rPr>
              <a:t> mammography</a:t>
            </a:r>
            <a:endParaRPr lang="en-US" altLang="zh-CN" sz="240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</a:rPr>
              <a:t>Bob </a:t>
            </a:r>
            <a:r>
              <a:rPr lang="en-US" altLang="zh-CN" sz="2400" dirty="0" err="1" smtClean="0">
                <a:latin typeface="+mj-lt"/>
              </a:rPr>
              <a:t>Gillies</a:t>
            </a:r>
            <a:r>
              <a:rPr lang="en-US" altLang="zh-CN" sz="2400" dirty="0" smtClean="0">
                <a:latin typeface="+mj-lt"/>
              </a:rPr>
              <a:t>, Matt </a:t>
            </a:r>
            <a:r>
              <a:rPr lang="en-US" altLang="zh-CN" sz="2400" dirty="0" err="1" smtClean="0">
                <a:latin typeface="+mj-lt"/>
              </a:rPr>
              <a:t>Schabath</a:t>
            </a:r>
            <a:r>
              <a:rPr lang="en-US" altLang="zh-CN" sz="2400" dirty="0" smtClean="0">
                <a:latin typeface="+mj-lt"/>
              </a:rPr>
              <a:t> </a:t>
            </a:r>
            <a:r>
              <a:rPr lang="en-US" altLang="zh-CN" sz="2400" dirty="0" smtClean="0">
                <a:latin typeface="+mj-lt"/>
                <a:sym typeface="Wingdings"/>
              </a:rPr>
              <a:t> IPMNs</a:t>
            </a: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  <a:sym typeface="Wingdings"/>
              </a:rPr>
              <a:t>Bob </a:t>
            </a:r>
            <a:r>
              <a:rPr lang="en-US" altLang="zh-CN" sz="2400" dirty="0" err="1" smtClean="0">
                <a:latin typeface="+mj-lt"/>
                <a:sym typeface="Wingdings"/>
              </a:rPr>
              <a:t>Gillies</a:t>
            </a:r>
            <a:r>
              <a:rPr lang="en-US" altLang="zh-CN" sz="2400" dirty="0" smtClean="0">
                <a:latin typeface="+mj-lt"/>
                <a:sym typeface="Wingdings"/>
              </a:rPr>
              <a:t>, Yoga </a:t>
            </a:r>
            <a:r>
              <a:rPr lang="en-US" altLang="zh-CN" sz="2400" dirty="0" err="1" smtClean="0">
                <a:latin typeface="+mj-lt"/>
                <a:sym typeface="Wingdings"/>
              </a:rPr>
              <a:t>Balagurunathan</a:t>
            </a:r>
            <a:r>
              <a:rPr lang="en-US" altLang="zh-CN" sz="2400" dirty="0" smtClean="0">
                <a:latin typeface="+mj-lt"/>
                <a:sym typeface="Wingdings"/>
              </a:rPr>
              <a:t>  Prostate</a:t>
            </a: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  <a:sym typeface="Wingdings"/>
              </a:rPr>
              <a:t>Jenny </a:t>
            </a:r>
            <a:r>
              <a:rPr lang="en-US" altLang="zh-CN" sz="2400" dirty="0" err="1" smtClean="0">
                <a:latin typeface="+mj-lt"/>
                <a:sym typeface="Wingdings"/>
              </a:rPr>
              <a:t>Permuth</a:t>
            </a:r>
            <a:r>
              <a:rPr lang="en-US" altLang="zh-CN" sz="2400" dirty="0" smtClean="0">
                <a:latin typeface="+mj-lt"/>
                <a:sym typeface="Wingdings"/>
              </a:rPr>
              <a:t>, Yoga  Pancreatic (nascent)</a:t>
            </a:r>
            <a:endParaRPr lang="en-US" altLang="zh-CN" sz="2400" dirty="0" smtClean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9422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22476"/>
            <a:ext cx="8512097" cy="422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992928"/>
          </a:xfrm>
          <a:prstGeom prst="rect">
            <a:avLst/>
          </a:prstGeom>
        </p:spPr>
        <p:txBody>
          <a:bodyPr lIns="91425" tIns="45713" rIns="91425" bIns="45713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600" dirty="0"/>
              <a:t>The MCL consortium team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70" y="846665"/>
            <a:ext cx="625130" cy="9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06" y="846665"/>
            <a:ext cx="945395" cy="9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29200"/>
            <a:ext cx="950770" cy="98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70" y="852487"/>
            <a:ext cx="1879146" cy="93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567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6819" y="6648"/>
            <a:ext cx="7600326" cy="1143000"/>
          </a:xfrm>
        </p:spPr>
        <p:txBody>
          <a:bodyPr/>
          <a:lstStyle/>
          <a:p>
            <a:r>
              <a:rPr lang="en-US" dirty="0" smtClean="0"/>
              <a:t>MCL Patient Populations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3105"/>
            <a:ext cx="831834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29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18245" r="18084" b="21158"/>
          <a:stretch/>
        </p:blipFill>
        <p:spPr bwMode="auto">
          <a:xfrm>
            <a:off x="3569623" y="1984499"/>
            <a:ext cx="329711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14" y="-26007"/>
            <a:ext cx="8119787" cy="1295401"/>
          </a:xfrm>
        </p:spPr>
        <p:txBody>
          <a:bodyPr/>
          <a:lstStyle/>
          <a:p>
            <a:r>
              <a:rPr lang="en-US" sz="4000" dirty="0">
                <a:solidFill>
                  <a:srgbClr val="174D83"/>
                </a:solidFill>
              </a:rPr>
              <a:t>Establishing new (prospective) </a:t>
            </a:r>
            <a:r>
              <a:rPr lang="en-US" sz="4000" dirty="0" smtClean="0">
                <a:solidFill>
                  <a:srgbClr val="174D83"/>
                </a:solidFill>
              </a:rPr>
              <a:t>screening and incidental IPMN cohorts</a:t>
            </a:r>
            <a:endParaRPr lang="en-US" sz="4000" dirty="0">
              <a:solidFill>
                <a:srgbClr val="174D83"/>
              </a:solidFill>
            </a:endParaRPr>
          </a:p>
        </p:txBody>
      </p:sp>
      <p:cxnSp>
        <p:nvCxnSpPr>
          <p:cNvPr id="4" name="Straight Arrow Connector 7"/>
          <p:cNvCxnSpPr>
            <a:cxnSpLocks noChangeShapeType="1"/>
          </p:cNvCxnSpPr>
          <p:nvPr/>
        </p:nvCxnSpPr>
        <p:spPr bwMode="auto">
          <a:xfrm>
            <a:off x="3957746" y="5399259"/>
            <a:ext cx="1551603" cy="0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prstDash val="solid"/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Straight Arrow Connector 7"/>
          <p:cNvCxnSpPr>
            <a:cxnSpLocks noChangeShapeType="1"/>
          </p:cNvCxnSpPr>
          <p:nvPr/>
        </p:nvCxnSpPr>
        <p:spPr bwMode="auto">
          <a:xfrm>
            <a:off x="1838488" y="5399573"/>
            <a:ext cx="1551603" cy="0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Arrow Connector 7"/>
          <p:cNvCxnSpPr>
            <a:cxnSpLocks noChangeShapeType="1"/>
          </p:cNvCxnSpPr>
          <p:nvPr/>
        </p:nvCxnSpPr>
        <p:spPr bwMode="auto">
          <a:xfrm flipV="1">
            <a:off x="3359306" y="4117145"/>
            <a:ext cx="1189825" cy="1117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prstDash val="solid"/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" name="Straight Arrow Connector 7"/>
          <p:cNvCxnSpPr>
            <a:cxnSpLocks noChangeShapeType="1"/>
          </p:cNvCxnSpPr>
          <p:nvPr/>
        </p:nvCxnSpPr>
        <p:spPr bwMode="auto">
          <a:xfrm>
            <a:off x="4543613" y="2944037"/>
            <a:ext cx="0" cy="606556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>
          <a:xfrm>
            <a:off x="1585232" y="1656738"/>
            <a:ext cx="5735242" cy="28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3" tIns="45713" rIns="45713" bIns="45713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1700" b="1" dirty="0">
                <a:solidFill>
                  <a:srgbClr val="0000FF"/>
                </a:solidFill>
              </a:rPr>
              <a:t>Prospective Patient Recruitment Workflow</a:t>
            </a:r>
          </a:p>
        </p:txBody>
      </p:sp>
      <p:cxnSp>
        <p:nvCxnSpPr>
          <p:cNvPr id="9" name="Straight Arrow Connector 7"/>
          <p:cNvCxnSpPr>
            <a:cxnSpLocks noChangeShapeType="1"/>
          </p:cNvCxnSpPr>
          <p:nvPr/>
        </p:nvCxnSpPr>
        <p:spPr bwMode="auto">
          <a:xfrm>
            <a:off x="5785413" y="2783304"/>
            <a:ext cx="364750" cy="1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Straight Arrow Connector 7"/>
          <p:cNvCxnSpPr>
            <a:cxnSpLocks noChangeShapeType="1"/>
          </p:cNvCxnSpPr>
          <p:nvPr/>
        </p:nvCxnSpPr>
        <p:spPr bwMode="auto">
          <a:xfrm flipV="1">
            <a:off x="2534938" y="4133888"/>
            <a:ext cx="449833" cy="1117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2724695" y="2848013"/>
            <a:ext cx="422099" cy="1117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Straight Arrow Connector 7"/>
          <p:cNvCxnSpPr>
            <a:cxnSpLocks noChangeShapeType="1"/>
          </p:cNvCxnSpPr>
          <p:nvPr/>
        </p:nvCxnSpPr>
        <p:spPr bwMode="auto">
          <a:xfrm>
            <a:off x="2716879" y="2848011"/>
            <a:ext cx="0" cy="1285875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" name="Diamond 30"/>
          <p:cNvSpPr>
            <a:spLocks noChangeArrowheads="1"/>
          </p:cNvSpPr>
          <p:nvPr/>
        </p:nvSpPr>
        <p:spPr bwMode="auto">
          <a:xfrm>
            <a:off x="1740194" y="3758839"/>
            <a:ext cx="857250" cy="750094"/>
          </a:xfrm>
          <a:prstGeom prst="diamond">
            <a:avLst/>
          </a:prstGeom>
          <a:solidFill>
            <a:srgbClr val="DDDDDD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64284" tIns="32142" rIns="64284" bIns="321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836229" y="3979852"/>
            <a:ext cx="661833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4" tIns="32142" rIns="64284" bIns="3214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+mn-lt"/>
              </a:rPr>
              <a:t>Electronic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+mn-lt"/>
              </a:rPr>
              <a:t>Consent</a:t>
            </a: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"/>
          <a:stretch/>
        </p:blipFill>
        <p:spPr bwMode="auto">
          <a:xfrm>
            <a:off x="3026069" y="3403885"/>
            <a:ext cx="1107094" cy="142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6192241" y="3368608"/>
            <a:ext cx="964406" cy="321469"/>
          </a:xfrm>
          <a:prstGeom prst="rect">
            <a:avLst/>
          </a:prstGeom>
          <a:solidFill>
            <a:srgbClr val="DDDDDD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64284" tIns="32142" rIns="64284" bIns="321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+mn-lt"/>
              </a:rPr>
              <a:t>Dashboard</a:t>
            </a:r>
          </a:p>
        </p:txBody>
      </p:sp>
      <p:cxnSp>
        <p:nvCxnSpPr>
          <p:cNvPr id="17" name="Straight Arrow Connector 7"/>
          <p:cNvCxnSpPr>
            <a:cxnSpLocks noChangeShapeType="1"/>
            <a:endCxn id="19" idx="3"/>
          </p:cNvCxnSpPr>
          <p:nvPr/>
        </p:nvCxnSpPr>
        <p:spPr bwMode="auto">
          <a:xfrm flipV="1">
            <a:off x="3932983" y="2848013"/>
            <a:ext cx="1017984" cy="1117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38"/>
          <p:cNvSpPr>
            <a:spLocks noChangeArrowheads="1"/>
          </p:cNvSpPr>
          <p:nvPr/>
        </p:nvSpPr>
        <p:spPr bwMode="auto">
          <a:xfrm>
            <a:off x="5077193" y="3376706"/>
            <a:ext cx="803672" cy="321469"/>
          </a:xfrm>
          <a:prstGeom prst="rect">
            <a:avLst/>
          </a:prstGeom>
          <a:solidFill>
            <a:srgbClr val="DDDDDD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64284" tIns="32142" rIns="64284" bIns="321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+mn-lt"/>
              </a:rPr>
              <a:t>Database</a:t>
            </a:r>
          </a:p>
        </p:txBody>
      </p:sp>
      <p:sp>
        <p:nvSpPr>
          <p:cNvPr id="19" name="Rectangle 38"/>
          <p:cNvSpPr>
            <a:spLocks noChangeArrowheads="1"/>
          </p:cNvSpPr>
          <p:nvPr/>
        </p:nvSpPr>
        <p:spPr bwMode="auto">
          <a:xfrm>
            <a:off x="4147294" y="2687278"/>
            <a:ext cx="803672" cy="321469"/>
          </a:xfrm>
          <a:prstGeom prst="rect">
            <a:avLst/>
          </a:prstGeom>
          <a:solidFill>
            <a:srgbClr val="DDDDDD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64284" tIns="32142" rIns="64284" bIns="321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+mn-lt"/>
              </a:rPr>
              <a:t>LabVantage</a:t>
            </a:r>
          </a:p>
        </p:txBody>
      </p:sp>
      <p:pic>
        <p:nvPicPr>
          <p:cNvPr id="20" name="Picture 2" descr="Image result for pdf f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r="19064" b="5447"/>
          <a:stretch>
            <a:fillRect/>
          </a:stretch>
        </p:blipFill>
        <p:spPr bwMode="auto">
          <a:xfrm>
            <a:off x="5215330" y="2525646"/>
            <a:ext cx="521563" cy="5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6183353" y="2622568"/>
            <a:ext cx="964406" cy="321469"/>
          </a:xfrm>
          <a:prstGeom prst="rect">
            <a:avLst/>
          </a:prstGeom>
          <a:solidFill>
            <a:srgbClr val="DDDDDD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64284" tIns="32142" rIns="64284" bIns="321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latin typeface="+mn-lt"/>
              </a:rPr>
              <a:t>Patient EMR</a:t>
            </a:r>
          </a:p>
        </p:txBody>
      </p:sp>
      <p:cxnSp>
        <p:nvCxnSpPr>
          <p:cNvPr id="22" name="Straight Arrow Connector 7"/>
          <p:cNvCxnSpPr>
            <a:cxnSpLocks noChangeShapeType="1"/>
            <a:endCxn id="18" idx="1"/>
          </p:cNvCxnSpPr>
          <p:nvPr/>
        </p:nvCxnSpPr>
        <p:spPr bwMode="auto">
          <a:xfrm>
            <a:off x="4549133" y="3537439"/>
            <a:ext cx="528063" cy="0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8" r="60844" b="73147"/>
          <a:stretch/>
        </p:blipFill>
        <p:spPr bwMode="auto">
          <a:xfrm>
            <a:off x="3146792" y="2188913"/>
            <a:ext cx="763961" cy="109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7"/>
          <p:cNvCxnSpPr>
            <a:cxnSpLocks noChangeShapeType="1"/>
          </p:cNvCxnSpPr>
          <p:nvPr/>
        </p:nvCxnSpPr>
        <p:spPr bwMode="auto">
          <a:xfrm flipV="1">
            <a:off x="4539462" y="3490949"/>
            <a:ext cx="0" cy="626194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prstDash val="solid"/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Straight Arrow Connector 7"/>
          <p:cNvCxnSpPr>
            <a:cxnSpLocks noChangeShapeType="1"/>
          </p:cNvCxnSpPr>
          <p:nvPr/>
        </p:nvCxnSpPr>
        <p:spPr bwMode="auto">
          <a:xfrm flipV="1">
            <a:off x="5884341" y="3543411"/>
            <a:ext cx="258961" cy="1116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" name="Diamond 30"/>
          <p:cNvSpPr>
            <a:spLocks noChangeArrowheads="1"/>
          </p:cNvSpPr>
          <p:nvPr/>
        </p:nvSpPr>
        <p:spPr bwMode="auto">
          <a:xfrm>
            <a:off x="1763867" y="5024213"/>
            <a:ext cx="857250" cy="750094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64284" tIns="32142" rIns="64284" bIns="321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861578" y="5291059"/>
            <a:ext cx="661833" cy="20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4" tIns="32142" rIns="64284" bIns="3214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+mn-lt"/>
              </a:rPr>
              <a:t>Radiology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13041" y="5090401"/>
            <a:ext cx="1232839" cy="5816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4" tIns="32142" rIns="64284" bIns="32142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Radiology Report &amp;  </a:t>
            </a:r>
            <a:r>
              <a:rPr lang="en-US" sz="900" dirty="0" err="1">
                <a:solidFill>
                  <a:schemeClr val="tx1"/>
                </a:solidFill>
              </a:rPr>
              <a:t>Healthmyne</a:t>
            </a:r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(Feature Extraction)</a:t>
            </a:r>
          </a:p>
        </p:txBody>
      </p:sp>
      <p:cxnSp>
        <p:nvCxnSpPr>
          <p:cNvPr id="29" name="Straight Arrow Connector 7"/>
          <p:cNvCxnSpPr>
            <a:cxnSpLocks noChangeShapeType="1"/>
          </p:cNvCxnSpPr>
          <p:nvPr/>
        </p:nvCxnSpPr>
        <p:spPr bwMode="auto">
          <a:xfrm flipV="1">
            <a:off x="5505256" y="3094683"/>
            <a:ext cx="0" cy="264238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" name="Straight Arrow Connector 7"/>
          <p:cNvCxnSpPr>
            <a:cxnSpLocks noChangeShapeType="1"/>
          </p:cNvCxnSpPr>
          <p:nvPr/>
        </p:nvCxnSpPr>
        <p:spPr bwMode="auto">
          <a:xfrm flipV="1">
            <a:off x="5505256" y="3690078"/>
            <a:ext cx="0" cy="1709497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" name="Rounded Rectangle 30"/>
          <p:cNvSpPr/>
          <p:nvPr/>
        </p:nvSpPr>
        <p:spPr>
          <a:xfrm>
            <a:off x="1606329" y="1941816"/>
            <a:ext cx="5717142" cy="2948259"/>
          </a:xfrm>
          <a:prstGeom prst="roundRect">
            <a:avLst/>
          </a:prstGeom>
          <a:solidFill>
            <a:schemeClr val="bg1">
              <a:lumMod val="65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4" tIns="32142" rIns="64284" bIns="32142"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Arrow Connector 7"/>
          <p:cNvCxnSpPr>
            <a:cxnSpLocks noChangeShapeType="1"/>
          </p:cNvCxnSpPr>
          <p:nvPr/>
        </p:nvCxnSpPr>
        <p:spPr bwMode="auto">
          <a:xfrm flipH="1">
            <a:off x="5283390" y="5393258"/>
            <a:ext cx="1234347" cy="0"/>
          </a:xfrm>
          <a:prstGeom prst="straightConnector1">
            <a:avLst/>
          </a:prstGeom>
          <a:noFill/>
          <a:ln w="22225" algn="ctr">
            <a:solidFill>
              <a:srgbClr val="4A7EBB"/>
            </a:solidFill>
            <a:prstDash val="dash"/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" name="Diamond 30"/>
          <p:cNvSpPr>
            <a:spLocks noChangeArrowheads="1"/>
          </p:cNvSpPr>
          <p:nvPr/>
        </p:nvSpPr>
        <p:spPr bwMode="auto">
          <a:xfrm>
            <a:off x="6311522" y="5018802"/>
            <a:ext cx="857250" cy="750094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64284" tIns="32142" rIns="64284" bIns="321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469542" y="5188606"/>
            <a:ext cx="56264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4" tIns="32142" rIns="64284" bIns="3214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33CC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+mn-lt"/>
              </a:rPr>
              <a:t>Cancer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+mn-lt"/>
              </a:rPr>
              <a:t>Registry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603331" y="4974261"/>
            <a:ext cx="5717142" cy="921945"/>
          </a:xfrm>
          <a:prstGeom prst="round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4" tIns="32142" rIns="64284" bIns="32142" rtlCol="0" anchor="ctr"/>
          <a:lstStyle/>
          <a:p>
            <a:pPr algn="ctr"/>
            <a:endParaRPr lang="en-US"/>
          </a:p>
        </p:txBody>
      </p:sp>
      <p:sp>
        <p:nvSpPr>
          <p:cNvPr id="32" name="AutoShape 4" descr="Image result for Sterile 3 oz. container"/>
          <p:cNvSpPr>
            <a:spLocks noChangeAspect="1" noChangeArrowheads="1"/>
          </p:cNvSpPr>
          <p:nvPr/>
        </p:nvSpPr>
        <p:spPr bwMode="auto">
          <a:xfrm>
            <a:off x="109390" y="-101573"/>
            <a:ext cx="214313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4284" tIns="32142" rIns="64284" bIns="3214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606805" y="1994600"/>
            <a:ext cx="973320" cy="441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3" tIns="35713" rIns="35713" bIns="35713" numCol="1" spcCol="26785" rtlCol="0" anchor="ctr">
            <a:spAutoFit/>
          </a:bodyPr>
          <a:lstStyle/>
          <a:p>
            <a:pPr algn="r" defTabSz="410709" hangingPunct="0"/>
            <a:r>
              <a:rPr lang="en-US" sz="800" b="1" dirty="0">
                <a:latin typeface="Calibri" panose="020F0502020204030204" pitchFamily="34" charset="0"/>
              </a:rPr>
              <a:t>3 tubes of blood</a:t>
            </a:r>
          </a:p>
          <a:p>
            <a:pPr algn="r" defTabSz="410709" hangingPunct="0"/>
            <a:r>
              <a:rPr lang="en-US" sz="800" b="1" dirty="0">
                <a:latin typeface="Calibri" panose="020F0502020204030204" pitchFamily="34" charset="0"/>
                <a:sym typeface="Helvetica Light"/>
              </a:rPr>
              <a:t>1 oral gargle</a:t>
            </a:r>
          </a:p>
          <a:p>
            <a:pPr algn="r" defTabSz="410709" hangingPunct="0"/>
            <a:r>
              <a:rPr lang="en-US" sz="800" b="1" dirty="0">
                <a:latin typeface="Calibri" panose="020F0502020204030204" pitchFamily="34" charset="0"/>
              </a:rPr>
              <a:t>Pending:  Nasal swab</a:t>
            </a:r>
            <a:endParaRPr lang="en-US" sz="800" b="1" dirty="0">
              <a:latin typeface="Calibri" panose="020F0502020204030204" pitchFamily="34" charset="0"/>
              <a:sym typeface="Helvetica Ligh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89960" y="2417654"/>
            <a:ext cx="3887174" cy="3262406"/>
          </a:xfrm>
          <a:prstGeom prst="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4" tIns="32142" rIns="64284" bIns="32142" rtlCol="0" anchor="t" anchorCtr="0"/>
          <a:lstStyle/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Incidental Pulmonary Nodule Patients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Total pts: 2,660 </a:t>
            </a:r>
            <a:r>
              <a:rPr lang="en-US" sz="1300" i="1" dirty="0">
                <a:solidFill>
                  <a:schemeClr val="bg1"/>
                </a:solidFill>
              </a:rPr>
              <a:t>(32 prospective)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CT </a:t>
            </a:r>
            <a:r>
              <a:rPr lang="en-US" sz="1400" dirty="0">
                <a:solidFill>
                  <a:schemeClr val="bg1"/>
                </a:solidFill>
              </a:rPr>
              <a:t>scans curated: 1,210 </a:t>
            </a:r>
            <a:r>
              <a:rPr lang="en-US" sz="1100" i="1" dirty="0">
                <a:solidFill>
                  <a:schemeClr val="bg1"/>
                </a:solidFill>
              </a:rPr>
              <a:t>(3000+ pending)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Pts w/ blood draws: 14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Pts w/ oral gargle: 3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Lung cancer </a:t>
            </a:r>
            <a:r>
              <a:rPr lang="en-US" sz="1400" dirty="0" err="1">
                <a:solidFill>
                  <a:schemeClr val="bg1"/>
                </a:solidFill>
              </a:rPr>
              <a:t>Dx</a:t>
            </a:r>
            <a:r>
              <a:rPr lang="en-US" sz="1400" dirty="0">
                <a:solidFill>
                  <a:schemeClr val="bg1"/>
                </a:solidFill>
              </a:rPr>
              <a:t>: ~40%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Lung Cancer Screening Patients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Total pts:  278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CT scans curated: 732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Pts w/ blood draws: 186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Pts w/ oral gargle: 15</a:t>
            </a:r>
          </a:p>
          <a:p>
            <a:pPr marL="321424" indent="-15736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Lung cancer </a:t>
            </a:r>
            <a:r>
              <a:rPr lang="en-US" sz="1400" dirty="0" err="1">
                <a:solidFill>
                  <a:schemeClr val="bg1"/>
                </a:solidFill>
              </a:rPr>
              <a:t>Dx</a:t>
            </a:r>
            <a:r>
              <a:rPr lang="en-US" sz="1400" dirty="0">
                <a:solidFill>
                  <a:schemeClr val="bg1"/>
                </a:solidFill>
              </a:rPr>
              <a:t>:  ~4%</a:t>
            </a:r>
          </a:p>
        </p:txBody>
      </p:sp>
    </p:spTree>
    <p:extLst>
      <p:ext uri="{BB962C8B-B14F-4D97-AF65-F5344CB8AC3E}">
        <p14:creationId xmlns:p14="http://schemas.microsoft.com/office/powerpoint/2010/main" val="3100133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7497" y="274638"/>
            <a:ext cx="6404183" cy="778098"/>
          </a:xfrm>
        </p:spPr>
        <p:txBody>
          <a:bodyPr/>
          <a:lstStyle/>
          <a:p>
            <a:r>
              <a:rPr lang="en-US" dirty="0" err="1" smtClean="0"/>
              <a:t>Radiomics:convert</a:t>
            </a:r>
            <a:r>
              <a:rPr lang="en-US" dirty="0" smtClean="0"/>
              <a:t> </a:t>
            </a:r>
            <a:r>
              <a:rPr lang="en-US" dirty="0"/>
              <a:t>images to mineable </a:t>
            </a:r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5" name="Picture 4" descr="IMG_679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44" y="68694"/>
            <a:ext cx="1801955" cy="801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3202" y="6468534"/>
            <a:ext cx="5130812" cy="26545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r"/>
            <a:r>
              <a:rPr lang="en-US" sz="1100" i="1" dirty="0"/>
              <a:t>Gillies, </a:t>
            </a:r>
            <a:r>
              <a:rPr lang="en-US" sz="1100" i="1" dirty="0" err="1"/>
              <a:t>Kinahan</a:t>
            </a:r>
            <a:r>
              <a:rPr lang="en-US" sz="1100" i="1" dirty="0"/>
              <a:t>, </a:t>
            </a:r>
            <a:r>
              <a:rPr lang="en-US" sz="1100" i="1" dirty="0" err="1"/>
              <a:t>Hrickah</a:t>
            </a:r>
            <a:r>
              <a:rPr lang="en-US" sz="1100" i="1" dirty="0"/>
              <a:t>. Radiology, 2016</a:t>
            </a:r>
          </a:p>
        </p:txBody>
      </p:sp>
      <p:pic>
        <p:nvPicPr>
          <p:cNvPr id="9" name="Picture 8" descr="RadiomicsPipeline_600DPI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7" y="2015067"/>
            <a:ext cx="8323693" cy="2929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000" t="17489" b="13580"/>
          <a:stretch/>
        </p:blipFill>
        <p:spPr>
          <a:xfrm>
            <a:off x="279466" y="4944534"/>
            <a:ext cx="2769564" cy="16844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1083" y="6614965"/>
            <a:ext cx="2328602" cy="238046"/>
          </a:xfrm>
          <a:prstGeom prst="rect">
            <a:avLst/>
          </a:prstGeom>
        </p:spPr>
        <p:txBody>
          <a:bodyPr wrap="square" lIns="64288" tIns="32144" rIns="64288" bIns="32144">
            <a:spAutoFit/>
          </a:bodyPr>
          <a:lstStyle/>
          <a:p>
            <a:pPr algn="l"/>
            <a:r>
              <a:rPr lang="en-US" sz="1100" i="1" dirty="0"/>
              <a:t>Ying, </a:t>
            </a:r>
            <a:r>
              <a:rPr lang="en-US" sz="1100" i="1" dirty="0" err="1"/>
              <a:t>Olya</a:t>
            </a:r>
            <a:r>
              <a:rPr lang="en-US" sz="1100" i="1" dirty="0"/>
              <a:t>, Yoga, Kelly, Alberto</a:t>
            </a:r>
          </a:p>
        </p:txBody>
      </p:sp>
    </p:spTree>
    <p:extLst>
      <p:ext uri="{BB962C8B-B14F-4D97-AF65-F5344CB8AC3E}">
        <p14:creationId xmlns:p14="http://schemas.microsoft.com/office/powerpoint/2010/main" val="14946447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7497" y="274638"/>
            <a:ext cx="7441677" cy="778098"/>
          </a:xfrm>
        </p:spPr>
        <p:txBody>
          <a:bodyPr/>
          <a:lstStyle/>
          <a:p>
            <a:r>
              <a:rPr lang="en-US" dirty="0" smtClean="0"/>
              <a:t>Radiomics: Images are data</a:t>
            </a:r>
            <a:endParaRPr lang="en-US" dirty="0"/>
          </a:p>
        </p:txBody>
      </p:sp>
      <p:pic>
        <p:nvPicPr>
          <p:cNvPr id="11" name="Picture 2" descr="J:\Schabath_Lab\2.  Schabath-Tunali\1.  Baseline Radiomics in IO (CCR Paper)\2. Figures\Fig 1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6697"/>
            <a:ext cx="8839200" cy="32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0" y="4782701"/>
            <a:ext cx="5486400" cy="175429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defTabSz="456988"/>
            <a:r>
              <a:rPr lang="en-US" i="1" dirty="0">
                <a:solidFill>
                  <a:srgbClr val="000000"/>
                </a:solidFill>
                <a:latin typeface="Garamond"/>
                <a:ea typeface="Helvetica Light"/>
                <a:cs typeface="Garamond"/>
              </a:rPr>
              <a:t>Gillies, </a:t>
            </a:r>
            <a:r>
              <a:rPr lang="en-US" i="1" dirty="0" err="1">
                <a:solidFill>
                  <a:srgbClr val="000000"/>
                </a:solidFill>
                <a:latin typeface="Garamond"/>
                <a:ea typeface="Helvetica Light"/>
                <a:cs typeface="Garamond"/>
              </a:rPr>
              <a:t>Kinahan</a:t>
            </a:r>
            <a:r>
              <a:rPr lang="en-US" i="1" dirty="0">
                <a:solidFill>
                  <a:srgbClr val="000000"/>
                </a:solidFill>
                <a:latin typeface="Garamond"/>
                <a:ea typeface="Helvetica Light"/>
                <a:cs typeface="Garamond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Garamond"/>
                <a:ea typeface="Helvetica Light"/>
                <a:cs typeface="Garamond"/>
              </a:rPr>
              <a:t>Hrickah</a:t>
            </a:r>
            <a:r>
              <a:rPr lang="en-US" i="1" dirty="0">
                <a:solidFill>
                  <a:srgbClr val="000000"/>
                </a:solidFill>
                <a:latin typeface="Garamond"/>
                <a:ea typeface="Helvetica Light"/>
                <a:cs typeface="Garamond"/>
              </a:rPr>
              <a:t>. </a:t>
            </a:r>
            <a:r>
              <a:rPr lang="en-US" i="1" dirty="0" smtClean="0">
                <a:solidFill>
                  <a:srgbClr val="000000"/>
                </a:solidFill>
                <a:latin typeface="Garamond"/>
                <a:ea typeface="Helvetica Light"/>
                <a:cs typeface="Garamond"/>
              </a:rPr>
              <a:t>Radiology 278(2), 563-77 , 2016</a:t>
            </a:r>
          </a:p>
          <a:p>
            <a:pPr defTabSz="456988"/>
            <a:endParaRPr lang="en-US" i="1" dirty="0">
              <a:solidFill>
                <a:srgbClr val="000000"/>
              </a:solidFill>
              <a:latin typeface="Garamond"/>
              <a:ea typeface="Helvetica Light"/>
              <a:cs typeface="Garamond"/>
            </a:endParaRPr>
          </a:p>
          <a:p>
            <a:pPr defTabSz="456988"/>
            <a:r>
              <a:rPr lang="en-US" i="1" dirty="0" smtClean="0">
                <a:solidFill>
                  <a:srgbClr val="000000"/>
                </a:solidFill>
                <a:latin typeface="Garamond"/>
                <a:ea typeface="Helvetica Light"/>
                <a:cs typeface="Garamond"/>
              </a:rPr>
              <a:t>See also: </a:t>
            </a:r>
            <a:r>
              <a:rPr lang="en-US" i="1" dirty="0" err="1" smtClean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Napel</a:t>
            </a:r>
            <a:r>
              <a:rPr lang="en-US" i="1" dirty="0" smtClean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et al. 2018 “</a:t>
            </a:r>
            <a:r>
              <a:rPr lang="en-US" i="1" dirty="0">
                <a:latin typeface="Garamond" charset="0"/>
                <a:ea typeface="Garamond" charset="0"/>
                <a:cs typeface="Garamond" charset="0"/>
              </a:rPr>
              <a:t>Quantitative Imaging of Cancer in the Post-genomic Era: Radio(</a:t>
            </a:r>
            <a:r>
              <a:rPr lang="en-US" i="1" dirty="0" err="1">
                <a:latin typeface="Garamond" charset="0"/>
                <a:ea typeface="Garamond" charset="0"/>
                <a:cs typeface="Garamond" charset="0"/>
              </a:rPr>
              <a:t>geno</a:t>
            </a:r>
            <a:r>
              <a:rPr lang="en-US" i="1" dirty="0">
                <a:latin typeface="Garamond" charset="0"/>
                <a:ea typeface="Garamond" charset="0"/>
                <a:cs typeface="Garamond" charset="0"/>
              </a:rPr>
              <a:t>)mics, Deep Learning and </a:t>
            </a:r>
            <a:r>
              <a:rPr lang="en-US" i="1" dirty="0" smtClean="0">
                <a:latin typeface="Garamond" charset="0"/>
                <a:ea typeface="Garamond" charset="0"/>
                <a:cs typeface="Garamond" charset="0"/>
              </a:rPr>
              <a:t>Habitats. CANCER (invited review..192 refs)</a:t>
            </a:r>
            <a:endParaRPr lang="en-US" i="1" dirty="0">
              <a:latin typeface="Garamond" charset="0"/>
              <a:ea typeface="Garamond" charset="0"/>
              <a:cs typeface="Garamond" charset="0"/>
            </a:endParaRPr>
          </a:p>
          <a:p>
            <a:pPr defTabSz="456988"/>
            <a:endParaRPr lang="en-US" i="1" dirty="0">
              <a:solidFill>
                <a:srgbClr val="000000"/>
              </a:solidFill>
              <a:latin typeface="Garamond"/>
              <a:ea typeface="Helvetica Light"/>
              <a:cs typeface="Garamo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1049600"/>
            <a:ext cx="5130812" cy="26545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1100" i="1" dirty="0" smtClean="0"/>
              <a:t>N.B. Features can be </a:t>
            </a:r>
            <a:r>
              <a:rPr lang="en-US" sz="1100" b="1" i="1" dirty="0" smtClean="0"/>
              <a:t>Agnostic</a:t>
            </a:r>
            <a:r>
              <a:rPr lang="en-US" sz="1100" i="1" dirty="0" smtClean="0"/>
              <a:t> (Computed) or </a:t>
            </a:r>
            <a:r>
              <a:rPr lang="en-US" sz="1100" b="1" i="1" dirty="0" smtClean="0"/>
              <a:t>Semantic</a:t>
            </a:r>
            <a:r>
              <a:rPr lang="en-US" sz="1100" i="1" dirty="0" smtClean="0"/>
              <a:t> (Radiologist scored)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8447973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7497" y="274638"/>
            <a:ext cx="6404183" cy="778098"/>
          </a:xfrm>
        </p:spPr>
        <p:txBody>
          <a:bodyPr/>
          <a:lstStyle/>
          <a:p>
            <a:r>
              <a:rPr lang="en-US" dirty="0" smtClean="0"/>
              <a:t>Radiomics Features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00050" y="1052736"/>
            <a:ext cx="8382000" cy="472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</a:rPr>
              <a:t>Morphological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sz="1600" dirty="0" smtClean="0">
                <a:latin typeface="+mj-lt"/>
              </a:rPr>
              <a:t>Volume, Surface area, Compactness</a:t>
            </a:r>
            <a:r>
              <a:rPr lang="en-US" altLang="zh-CN" sz="1600" dirty="0">
                <a:latin typeface="+mj-lt"/>
              </a:rPr>
              <a:t>, </a:t>
            </a:r>
            <a:r>
              <a:rPr lang="en-US" altLang="zh-CN" sz="1600" dirty="0" err="1">
                <a:latin typeface="+mj-lt"/>
              </a:rPr>
              <a:t>Sphericity</a:t>
            </a:r>
            <a:r>
              <a:rPr lang="en-US" altLang="zh-CN" sz="1600" dirty="0">
                <a:latin typeface="+mj-lt"/>
              </a:rPr>
              <a:t>,  </a:t>
            </a:r>
            <a:r>
              <a:rPr lang="en-US" altLang="zh-CN" sz="1600" dirty="0" smtClean="0">
                <a:latin typeface="+mj-lt"/>
              </a:rPr>
              <a:t>Location, Shape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sz="1600" dirty="0" smtClean="0">
                <a:latin typeface="+mj-lt"/>
              </a:rPr>
              <a:t>Central Necrosis, Spiculation, </a:t>
            </a:r>
            <a:r>
              <a:rPr lang="en-US" altLang="zh-CN" sz="1600" dirty="0" err="1" smtClean="0">
                <a:latin typeface="+mj-lt"/>
              </a:rPr>
              <a:t>lobulation</a:t>
            </a:r>
            <a:r>
              <a:rPr lang="en-US" altLang="zh-CN" sz="1600" dirty="0" smtClean="0">
                <a:latin typeface="+mj-lt"/>
              </a:rPr>
              <a:t>, border contrast…</a:t>
            </a:r>
            <a:r>
              <a:rPr lang="en-US" altLang="zh-CN" sz="1600" dirty="0">
                <a:latin typeface="+mj-lt"/>
              </a:rPr>
              <a:t>…</a:t>
            </a:r>
            <a:endParaRPr lang="en-US" altLang="zh-CN" sz="160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</a:rPr>
              <a:t>Statistical Features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sz="1600" dirty="0" smtClean="0">
                <a:latin typeface="+mj-lt"/>
              </a:rPr>
              <a:t>Mean, Variance, Skewness, Kurtosis,</a:t>
            </a:r>
            <a:r>
              <a:rPr lang="en-US" sz="1600" dirty="0" smtClean="0"/>
              <a:t> Median,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sz="1600" dirty="0" smtClean="0">
                <a:latin typeface="+mj-lt"/>
              </a:rPr>
              <a:t>Coefficient </a:t>
            </a:r>
            <a:r>
              <a:rPr lang="en-US" altLang="zh-CN" sz="1600" dirty="0">
                <a:latin typeface="+mj-lt"/>
              </a:rPr>
              <a:t>of variation, </a:t>
            </a:r>
            <a:r>
              <a:rPr lang="en-US" altLang="zh-CN" sz="1600" dirty="0" smtClean="0">
                <a:latin typeface="+mj-lt"/>
              </a:rPr>
              <a:t>Energy,</a:t>
            </a:r>
            <a:r>
              <a:rPr lang="en-US" sz="1600" dirty="0"/>
              <a:t> Root mean </a:t>
            </a:r>
            <a:r>
              <a:rPr lang="en-US" sz="1600" dirty="0" smtClean="0"/>
              <a:t>square…</a:t>
            </a:r>
            <a:endParaRPr lang="en-US" altLang="zh-CN" sz="1600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</a:rPr>
              <a:t>Textural Features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1600" dirty="0">
                <a:latin typeface="+mj-lt"/>
              </a:rPr>
              <a:t>Gray level co-occurrence matrix, Grey level size </a:t>
            </a:r>
            <a:r>
              <a:rPr lang="en-US" altLang="zh-CN" sz="1600" dirty="0" smtClean="0">
                <a:latin typeface="+mj-lt"/>
              </a:rPr>
              <a:t>zone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1600" dirty="0" smtClean="0">
                <a:latin typeface="+mj-lt"/>
              </a:rPr>
              <a:t>matrix, </a:t>
            </a:r>
            <a:r>
              <a:rPr lang="en-US" altLang="zh-CN" sz="1600" dirty="0">
                <a:latin typeface="+mj-lt"/>
              </a:rPr>
              <a:t>G</a:t>
            </a:r>
            <a:r>
              <a:rPr lang="en-US" altLang="zh-CN" sz="1600" dirty="0" smtClean="0">
                <a:latin typeface="+mj-lt"/>
              </a:rPr>
              <a:t>rey </a:t>
            </a:r>
            <a:r>
              <a:rPr lang="en-US" altLang="zh-CN" sz="1600" dirty="0">
                <a:latin typeface="+mj-lt"/>
              </a:rPr>
              <a:t>level run length </a:t>
            </a:r>
            <a:r>
              <a:rPr lang="en-US" altLang="zh-CN" sz="1600" dirty="0" smtClean="0">
                <a:latin typeface="+mj-lt"/>
              </a:rPr>
              <a:t>matrix, neighborhood gray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1600" dirty="0" smtClean="0">
                <a:latin typeface="+mj-lt"/>
              </a:rPr>
              <a:t>level </a:t>
            </a:r>
            <a:r>
              <a:rPr lang="en-US" altLang="zh-CN" sz="1600" dirty="0">
                <a:latin typeface="+mj-lt"/>
              </a:rPr>
              <a:t>difference </a:t>
            </a:r>
            <a:r>
              <a:rPr lang="en-US" altLang="zh-CN" sz="1600" dirty="0" smtClean="0">
                <a:latin typeface="+mj-lt"/>
              </a:rPr>
              <a:t>matrix, texture spectrum…</a:t>
            </a: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</a:rPr>
              <a:t>Wavelets</a:t>
            </a: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latin typeface="+mj-lt"/>
              </a:rPr>
              <a:t>Radial Gradients</a:t>
            </a:r>
          </a:p>
          <a:p>
            <a:pPr>
              <a:spcBef>
                <a:spcPts val="0"/>
              </a:spcBef>
            </a:pPr>
            <a:r>
              <a:rPr lang="en-US" altLang="zh-CN" sz="2400" dirty="0" err="1" smtClean="0">
                <a:latin typeface="+mj-lt"/>
              </a:rPr>
              <a:t>Laplacian</a:t>
            </a:r>
            <a:r>
              <a:rPr lang="en-US" altLang="zh-CN" sz="2400" dirty="0" smtClean="0">
                <a:latin typeface="+mj-lt"/>
              </a:rPr>
              <a:t> Transforms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317520"/>
            <a:ext cx="1524000" cy="11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03119"/>
            <a:ext cx="1447800" cy="6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36719"/>
            <a:ext cx="1447800" cy="14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68" y="5213119"/>
            <a:ext cx="168703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748991" y="4253625"/>
            <a:ext cx="1774300" cy="1523511"/>
            <a:chOff x="1499347" y="2516188"/>
            <a:chExt cx="2100262" cy="180340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347" y="2522538"/>
              <a:ext cx="1795463" cy="179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4184" y="2516188"/>
              <a:ext cx="103188" cy="178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3491659" y="4251325"/>
              <a:ext cx="50800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3491659" y="4051300"/>
              <a:ext cx="80963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3491659" y="3856038"/>
              <a:ext cx="8096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3491659" y="3656013"/>
              <a:ext cx="8096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3491659" y="3457575"/>
              <a:ext cx="8096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80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3491659" y="3259138"/>
              <a:ext cx="107950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3491659" y="3062288"/>
              <a:ext cx="107950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120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3491659" y="2859088"/>
              <a:ext cx="107950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140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3491659" y="2663825"/>
              <a:ext cx="107950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Arial" pitchFamily="34" charset="0"/>
                  <a:cs typeface="Arial" pitchFamily="34" charset="0"/>
                </a:rPr>
                <a:t>160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40516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6508</TotalTime>
  <Words>1054</Words>
  <Application>Microsoft Office PowerPoint</Application>
  <PresentationFormat>On-screen Show (4:3)</PresentationFormat>
  <Paragraphs>280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ＭＳ Ｐゴシック</vt:lpstr>
      <vt:lpstr>Arial</vt:lpstr>
      <vt:lpstr>Calibri</vt:lpstr>
      <vt:lpstr>Garamond</vt:lpstr>
      <vt:lpstr>Gill Sans</vt:lpstr>
      <vt:lpstr>Helvetica</vt:lpstr>
      <vt:lpstr>Helvetica Light</vt:lpstr>
      <vt:lpstr>Helvetica Neue</vt:lpstr>
      <vt:lpstr>Helvetica Neue Light</vt:lpstr>
      <vt:lpstr>Palatino Linotype</vt:lpstr>
      <vt:lpstr>Times New Roman</vt:lpstr>
      <vt:lpstr>Wingdings</vt:lpstr>
      <vt:lpstr>White</vt:lpstr>
      <vt:lpstr>PowerPoint Presentation</vt:lpstr>
      <vt:lpstr>CoI  </vt:lpstr>
      <vt:lpstr>Moffitt Imaging Biomarker Validation Center</vt:lpstr>
      <vt:lpstr>PowerPoint Presentation</vt:lpstr>
      <vt:lpstr>MCL Patient Populations</vt:lpstr>
      <vt:lpstr>Establishing new (prospective) screening and incidental IPMN cohorts</vt:lpstr>
      <vt:lpstr>Radiomics:convert images to mineable data</vt:lpstr>
      <vt:lpstr>Radiomics: Images are data</vt:lpstr>
      <vt:lpstr>Radiomics Features</vt:lpstr>
      <vt:lpstr>Incidental Nodules (VUMC) with Semantic features</vt:lpstr>
      <vt:lpstr>Cohorts in NLST (591 screen-detected cancers out of 26,309 patients: 2.2%)</vt:lpstr>
      <vt:lpstr>Behavior of cohorts</vt:lpstr>
      <vt:lpstr>Study 1: Prediction (can baseline nodules predict subsequent cancer?)</vt:lpstr>
      <vt:lpstr>Agnostic Radiomics at Baseline</vt:lpstr>
      <vt:lpstr>Study 1: Prediction</vt:lpstr>
      <vt:lpstr>Baseline Features to predict subsequent cancer @ 1 or 2 years (10 non-redundant and stable features were used for model)</vt:lpstr>
      <vt:lpstr>Radiomics Risk Score</vt:lpstr>
      <vt:lpstr>Study 2: Diagnosis (can radiomics distinguish cancer from benign nodules?)</vt:lpstr>
      <vt:lpstr>Study Design</vt:lpstr>
      <vt:lpstr>Indolent vs. Cancer Nodules</vt:lpstr>
      <vt:lpstr>IPN classifier models</vt:lpstr>
      <vt:lpstr>Clinical Benefit Calculations</vt:lpstr>
      <vt:lpstr>Semantic (Radiologist scoring) Features</vt:lpstr>
      <vt:lpstr>New Features:  Radial gradients and Radial Deviation  (semantic feature?)</vt:lpstr>
      <vt:lpstr>Radial gradients and Radial Deviation  correspond to semantic features</vt:lpstr>
      <vt:lpstr>Conclusions and Challenges</vt:lpstr>
      <vt:lpstr>Conclusions and Challenges</vt:lpstr>
      <vt:lpstr>Moffitt Lung and Prostate Cancer Team  </vt:lpstr>
    </vt:vector>
  </TitlesOfParts>
  <Company>Moffitt Cancer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Gillies</dc:creator>
  <cp:lastModifiedBy>Malnik, Royceann</cp:lastModifiedBy>
  <cp:revision>68</cp:revision>
  <dcterms:created xsi:type="dcterms:W3CDTF">2017-09-14T17:22:07Z</dcterms:created>
  <dcterms:modified xsi:type="dcterms:W3CDTF">2018-03-21T14:08:38Z</dcterms:modified>
</cp:coreProperties>
</file>