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 id="2147483691" r:id="rId2"/>
    <p:sldMasterId id="2147483725" r:id="rId3"/>
    <p:sldMasterId id="2147483745" r:id="rId4"/>
    <p:sldMasterId id="2147483761" r:id="rId5"/>
    <p:sldMasterId id="2147483769" r:id="rId6"/>
    <p:sldMasterId id="2147483778" r:id="rId7"/>
    <p:sldMasterId id="2147483786" r:id="rId8"/>
    <p:sldMasterId id="2147483806" r:id="rId9"/>
    <p:sldMasterId id="2147483816" r:id="rId10"/>
  </p:sldMasterIdLst>
  <p:notesMasterIdLst>
    <p:notesMasterId r:id="rId27"/>
  </p:notesMasterIdLst>
  <p:handoutMasterIdLst>
    <p:handoutMasterId r:id="rId28"/>
  </p:handoutMasterIdLst>
  <p:sldIdLst>
    <p:sldId id="457" r:id="rId11"/>
    <p:sldId id="534" r:id="rId12"/>
    <p:sldId id="514" r:id="rId13"/>
    <p:sldId id="510" r:id="rId14"/>
    <p:sldId id="533" r:id="rId15"/>
    <p:sldId id="532" r:id="rId16"/>
    <p:sldId id="515" r:id="rId17"/>
    <p:sldId id="440" r:id="rId18"/>
    <p:sldId id="511" r:id="rId19"/>
    <p:sldId id="519" r:id="rId20"/>
    <p:sldId id="521" r:id="rId21"/>
    <p:sldId id="518" r:id="rId22"/>
    <p:sldId id="524" r:id="rId23"/>
    <p:sldId id="529" r:id="rId24"/>
    <p:sldId id="526" r:id="rId25"/>
    <p:sldId id="531" r:id="rId2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861">
          <p15:clr>
            <a:srgbClr val="A4A3A4"/>
          </p15:clr>
        </p15:guide>
        <p15:guide id="2" orient="horz" pos="1176">
          <p15:clr>
            <a:srgbClr val="A4A3A4"/>
          </p15:clr>
        </p15:guide>
        <p15:guide id="3"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y Franklin" initials="GF" lastIdx="12" clrIdx="0">
    <p:extLst/>
  </p:cmAuthor>
  <p:cmAuthor id="2" name="Johan Carlberg"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7181"/>
    <a:srgbClr val="13D0F0"/>
    <a:srgbClr val="C50000"/>
    <a:srgbClr val="F9F8F8"/>
    <a:srgbClr val="DDD8D5"/>
    <a:srgbClr val="8D7D74"/>
    <a:srgbClr val="B59B5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02" autoAdjust="0"/>
    <p:restoredTop sz="87097" autoAdjust="0"/>
  </p:normalViewPr>
  <p:slideViewPr>
    <p:cSldViewPr snapToGrid="0" snapToObjects="1">
      <p:cViewPr>
        <p:scale>
          <a:sx n="90" d="100"/>
          <a:sy n="90" d="100"/>
        </p:scale>
        <p:origin x="-72" y="-72"/>
      </p:cViewPr>
      <p:guideLst>
        <p:guide orient="horz" pos="3861"/>
        <p:guide orient="horz" pos="1176"/>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59282DF8-A265-B548-AA50-3D53A6D03938}" type="datetimeFigureOut">
              <a:rPr lang="en-US" smtClean="0"/>
              <a:t>3/6/2018</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1F69FBC-C992-3A4B-BFDF-0FD938C60B21}" type="slidenum">
              <a:rPr lang="en-US" smtClean="0"/>
              <a:t>‹#›</a:t>
            </a:fld>
            <a:endParaRPr lang="en-US"/>
          </a:p>
        </p:txBody>
      </p:sp>
    </p:spTree>
    <p:extLst>
      <p:ext uri="{BB962C8B-B14F-4D97-AF65-F5344CB8AC3E}">
        <p14:creationId xmlns:p14="http://schemas.microsoft.com/office/powerpoint/2010/main" val="34475778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76A3615-4651-C447-99F5-55C3DF343C4B}" type="datetimeFigureOut">
              <a:rPr lang="en-US" smtClean="0"/>
              <a:t>3/6/2018</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5BB4F5F-45B1-A045-A4C7-2B512ECAE3BF}" type="slidenum">
              <a:rPr lang="en-US" smtClean="0"/>
              <a:t>‹#›</a:t>
            </a:fld>
            <a:endParaRPr lang="en-US"/>
          </a:p>
        </p:txBody>
      </p:sp>
    </p:spTree>
    <p:extLst>
      <p:ext uri="{BB962C8B-B14F-4D97-AF65-F5344CB8AC3E}">
        <p14:creationId xmlns:p14="http://schemas.microsoft.com/office/powerpoint/2010/main" val="32569176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BB4F5F-45B1-A045-A4C7-2B512ECAE3BF}" type="slidenum">
              <a:rPr lang="en-US" smtClean="0"/>
              <a:t>1</a:t>
            </a:fld>
            <a:endParaRPr lang="en-US"/>
          </a:p>
        </p:txBody>
      </p:sp>
    </p:spTree>
    <p:extLst>
      <p:ext uri="{BB962C8B-B14F-4D97-AF65-F5344CB8AC3E}">
        <p14:creationId xmlns:p14="http://schemas.microsoft.com/office/powerpoint/2010/main" val="741774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err="1">
                <a:solidFill>
                  <a:schemeClr val="tx1"/>
                </a:solidFill>
                <a:effectLst/>
                <a:latin typeface="+mn-lt"/>
                <a:ea typeface="+mn-ea"/>
                <a:cs typeface="+mn-cs"/>
              </a:rPr>
              <a:t>Among</a:t>
            </a:r>
            <a:r>
              <a:rPr lang="sv-SE" sz="1200" kern="1200" dirty="0">
                <a:solidFill>
                  <a:schemeClr val="tx1"/>
                </a:solidFill>
                <a:effectLst/>
                <a:latin typeface="+mn-lt"/>
                <a:ea typeface="+mn-ea"/>
                <a:cs typeface="+mn-cs"/>
              </a:rPr>
              <a:t> all 92 </a:t>
            </a:r>
            <a:r>
              <a:rPr lang="sv-SE" sz="1200" kern="1200" dirty="0" err="1">
                <a:solidFill>
                  <a:schemeClr val="tx1"/>
                </a:solidFill>
                <a:effectLst/>
                <a:latin typeface="+mn-lt"/>
                <a:ea typeface="+mn-ea"/>
                <a:cs typeface="+mn-cs"/>
              </a:rPr>
              <a:t>biomarkers</a:t>
            </a:r>
            <a:r>
              <a:rPr lang="sv-SE" sz="1200" kern="1200" dirty="0">
                <a:solidFill>
                  <a:schemeClr val="tx1"/>
                </a:solidFill>
                <a:effectLst/>
                <a:latin typeface="+mn-lt"/>
                <a:ea typeface="+mn-ea"/>
                <a:cs typeface="+mn-cs"/>
              </a:rPr>
              <a:t>, AREG </a:t>
            </a:r>
            <a:r>
              <a:rPr lang="sv-SE" sz="1200" kern="1200" dirty="0" err="1">
                <a:solidFill>
                  <a:schemeClr val="tx1"/>
                </a:solidFill>
                <a:effectLst/>
                <a:latin typeface="+mn-lt"/>
                <a:ea typeface="+mn-ea"/>
                <a:cs typeface="+mn-cs"/>
              </a:rPr>
              <a:t>showed</a:t>
            </a:r>
            <a:r>
              <a:rPr lang="sv-SE" sz="1200" kern="1200" dirty="0">
                <a:solidFill>
                  <a:schemeClr val="tx1"/>
                </a:solidFill>
                <a:effectLst/>
                <a:latin typeface="+mn-lt"/>
                <a:ea typeface="+mn-ea"/>
                <a:cs typeface="+mn-cs"/>
              </a:rPr>
              <a:t> the best </a:t>
            </a:r>
            <a:r>
              <a:rPr lang="sv-SE" sz="1200" kern="1200" dirty="0" err="1">
                <a:solidFill>
                  <a:schemeClr val="tx1"/>
                </a:solidFill>
                <a:effectLst/>
                <a:latin typeface="+mn-lt"/>
                <a:ea typeface="+mn-ea"/>
                <a:cs typeface="+mn-cs"/>
              </a:rPr>
              <a:t>diagnostic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performance</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cancer </a:t>
            </a:r>
            <a:r>
              <a:rPr lang="sv-SE" sz="1200" kern="1200" dirty="0" err="1">
                <a:solidFill>
                  <a:schemeClr val="tx1"/>
                </a:solidFill>
                <a:effectLst/>
                <a:latin typeface="+mn-lt"/>
                <a:ea typeface="+mn-ea"/>
                <a:cs typeface="+mn-cs"/>
              </a:rPr>
              <a:t>detection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with</a:t>
            </a:r>
            <a:r>
              <a:rPr lang="sv-SE" sz="1200" kern="1200" dirty="0">
                <a:solidFill>
                  <a:schemeClr val="tx1"/>
                </a:solidFill>
                <a:effectLst/>
                <a:latin typeface="+mn-lt"/>
                <a:ea typeface="+mn-ea"/>
                <a:cs typeface="+mn-cs"/>
              </a:rPr>
              <a:t> an </a:t>
            </a:r>
            <a:r>
              <a:rPr lang="sv-SE" sz="1200" kern="1200" dirty="0" err="1">
                <a:solidFill>
                  <a:schemeClr val="tx1"/>
                </a:solidFill>
                <a:effectLst/>
                <a:latin typeface="+mn-lt"/>
                <a:ea typeface="+mn-ea"/>
                <a:cs typeface="+mn-cs"/>
              </a:rPr>
              <a:t>adjusted</a:t>
            </a:r>
            <a:r>
              <a:rPr lang="sv-SE" sz="1200" kern="1200" dirty="0">
                <a:solidFill>
                  <a:schemeClr val="tx1"/>
                </a:solidFill>
                <a:effectLst/>
                <a:latin typeface="+mn-lt"/>
                <a:ea typeface="+mn-ea"/>
                <a:cs typeface="+mn-cs"/>
              </a:rPr>
              <a:t> AUC and </a:t>
            </a:r>
            <a:r>
              <a:rPr lang="sv-SE" sz="1200" kern="1200" dirty="0" err="1">
                <a:solidFill>
                  <a:schemeClr val="tx1"/>
                </a:solidFill>
                <a:effectLst/>
                <a:latin typeface="+mn-lt"/>
                <a:ea typeface="+mn-ea"/>
                <a:cs typeface="+mn-cs"/>
              </a:rPr>
              <a:t>adjusted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sensitivities</a:t>
            </a:r>
            <a:r>
              <a:rPr lang="sv-SE" sz="1200" kern="1200" dirty="0">
                <a:solidFill>
                  <a:schemeClr val="tx1"/>
                </a:solidFill>
                <a:effectLst/>
                <a:latin typeface="+mn-lt"/>
                <a:ea typeface="+mn-ea"/>
                <a:cs typeface="+mn-cs"/>
              </a:rPr>
              <a:t> at </a:t>
            </a:r>
            <a:r>
              <a:rPr lang="sv-SE" sz="1200" kern="1200" dirty="0" err="1">
                <a:solidFill>
                  <a:schemeClr val="tx1"/>
                </a:solidFill>
                <a:effectLst/>
                <a:latin typeface="+mn-lt"/>
                <a:ea typeface="+mn-ea"/>
                <a:cs typeface="+mn-cs"/>
              </a:rPr>
              <a:t>cutoffs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yielding</a:t>
            </a:r>
            <a:r>
              <a:rPr lang="sv-SE" sz="1200" kern="1200" dirty="0">
                <a:solidFill>
                  <a:schemeClr val="tx1"/>
                </a:solidFill>
                <a:effectLst/>
                <a:latin typeface="+mn-lt"/>
                <a:ea typeface="+mn-ea"/>
                <a:cs typeface="+mn-cs"/>
              </a:rPr>
              <a:t> 80% and 90% </a:t>
            </a:r>
            <a:r>
              <a:rPr lang="sv-SE" sz="1200" kern="1200" dirty="0" err="1">
                <a:solidFill>
                  <a:schemeClr val="tx1"/>
                </a:solidFill>
                <a:effectLst/>
                <a:latin typeface="+mn-lt"/>
                <a:ea typeface="+mn-ea"/>
                <a:cs typeface="+mn-cs"/>
              </a:rPr>
              <a:t>specificity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0.70 (95% CI, 0.57–0.86), 46%, and 36%, </a:t>
            </a:r>
            <a:r>
              <a:rPr lang="sv-SE" sz="1200" kern="1200" dirty="0" err="1">
                <a:solidFill>
                  <a:schemeClr val="tx1"/>
                </a:solidFill>
                <a:effectLst/>
                <a:latin typeface="+mn-lt"/>
                <a:ea typeface="+mn-ea"/>
                <a:cs typeface="+mn-cs"/>
              </a:rPr>
              <a:t>respectively</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diagnostic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efficacy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AREG </a:t>
            </a:r>
            <a:r>
              <a:rPr lang="sv-SE" sz="1200" kern="1200" dirty="0" err="1">
                <a:solidFill>
                  <a:schemeClr val="tx1"/>
                </a:solidFill>
                <a:effectLst/>
                <a:latin typeface="+mn-lt"/>
                <a:ea typeface="+mn-ea"/>
                <a:cs typeface="+mn-cs"/>
              </a:rPr>
              <a:t>was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thus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comparable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with</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gFOBT</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which</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sensitivity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33% </a:t>
            </a:r>
            <a:r>
              <a:rPr lang="sv-SE" sz="1200" kern="1200" dirty="0" err="1">
                <a:solidFill>
                  <a:schemeClr val="tx1"/>
                </a:solidFill>
                <a:effectLst/>
                <a:latin typeface="+mn-lt"/>
                <a:ea typeface="+mn-ea"/>
                <a:cs typeface="+mn-cs"/>
              </a:rPr>
              <a:t>along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with</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specificity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95% has </a:t>
            </a:r>
            <a:r>
              <a:rPr lang="sv-SE" sz="1200" kern="1200" dirty="0" err="1">
                <a:solidFill>
                  <a:schemeClr val="tx1"/>
                </a:solidFill>
                <a:effectLst/>
                <a:latin typeface="+mn-lt"/>
                <a:ea typeface="+mn-ea"/>
                <a:cs typeface="+mn-cs"/>
              </a:rPr>
              <a:t>recently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been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reported</a:t>
            </a:r>
            <a:r>
              <a:rPr lang="sv-SE" sz="1200" kern="1200" dirty="0">
                <a:solidFill>
                  <a:schemeClr val="tx1"/>
                </a:solidFill>
                <a:effectLst/>
                <a:latin typeface="+mn-lt"/>
                <a:ea typeface="+mn-ea"/>
                <a:cs typeface="+mn-cs"/>
              </a:rPr>
              <a:t> in a </a:t>
            </a:r>
            <a:r>
              <a:rPr lang="sv-SE" sz="1200" kern="1200" dirty="0" err="1">
                <a:solidFill>
                  <a:schemeClr val="tx1"/>
                </a:solidFill>
                <a:effectLst/>
                <a:latin typeface="+mn-lt"/>
                <a:ea typeface="+mn-ea"/>
                <a:cs typeface="+mn-cs"/>
              </a:rPr>
              <a:t>partly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overlapping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sample</a:t>
            </a:r>
            <a:r>
              <a:rPr lang="sv-SE" sz="1200" kern="1200" dirty="0">
                <a:solidFill>
                  <a:schemeClr val="tx1"/>
                </a:solidFill>
                <a:effectLst/>
                <a:latin typeface="+mn-lt"/>
                <a:ea typeface="+mn-ea"/>
                <a:cs typeface="+mn-cs"/>
              </a:rPr>
              <a:t> set </a:t>
            </a:r>
            <a:r>
              <a:rPr lang="sv-SE" sz="1200" kern="1200" dirty="0" err="1">
                <a:solidFill>
                  <a:schemeClr val="tx1"/>
                </a:solidFill>
                <a:effectLst/>
                <a:latin typeface="+mn-lt"/>
                <a:ea typeface="+mn-ea"/>
                <a:cs typeface="+mn-cs"/>
              </a:rPr>
              <a:t>selected</a:t>
            </a:r>
            <a:r>
              <a:rPr lang="sv-SE" sz="1200" kern="1200" dirty="0">
                <a:solidFill>
                  <a:schemeClr val="tx1"/>
                </a:solidFill>
                <a:effectLst/>
                <a:latin typeface="+mn-lt"/>
                <a:ea typeface="+mn-ea"/>
                <a:cs typeface="+mn-cs"/>
              </a:rPr>
              <a:t> from the </a:t>
            </a:r>
            <a:r>
              <a:rPr lang="sv-SE" sz="1200" kern="1200" dirty="0" err="1">
                <a:solidFill>
                  <a:schemeClr val="tx1"/>
                </a:solidFill>
                <a:effectLst/>
                <a:latin typeface="+mn-lt"/>
                <a:ea typeface="+mn-ea"/>
                <a:cs typeface="+mn-cs"/>
              </a:rPr>
              <a:t>BliTz</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study</a:t>
            </a:r>
            <a:r>
              <a:rPr lang="sv-SE" sz="1200" kern="1200" dirty="0">
                <a:solidFill>
                  <a:schemeClr val="tx1"/>
                </a:solidFill>
                <a:effectLst/>
                <a:latin typeface="+mn-lt"/>
                <a:ea typeface="+mn-ea"/>
                <a:cs typeface="+mn-cs"/>
              </a:rPr>
              <a:t> (8). AREG </a:t>
            </a:r>
            <a:r>
              <a:rPr lang="sv-SE" sz="1200" kern="1200" dirty="0" err="1">
                <a:solidFill>
                  <a:schemeClr val="tx1"/>
                </a:solidFill>
                <a:effectLst/>
                <a:latin typeface="+mn-lt"/>
                <a:ea typeface="+mn-ea"/>
                <a:cs typeface="+mn-cs"/>
              </a:rPr>
              <a:t>belongs</a:t>
            </a:r>
            <a:r>
              <a:rPr lang="sv-SE" sz="1200" kern="1200" dirty="0">
                <a:solidFill>
                  <a:schemeClr val="tx1"/>
                </a:solidFill>
                <a:effectLst/>
                <a:latin typeface="+mn-lt"/>
                <a:ea typeface="+mn-ea"/>
                <a:cs typeface="+mn-cs"/>
              </a:rPr>
              <a:t> to the EGF </a:t>
            </a:r>
            <a:r>
              <a:rPr lang="sv-SE" sz="1200" kern="1200" dirty="0" err="1">
                <a:solidFill>
                  <a:schemeClr val="tx1"/>
                </a:solidFill>
                <a:effectLst/>
                <a:latin typeface="+mn-lt"/>
                <a:ea typeface="+mn-ea"/>
                <a:cs typeface="+mn-cs"/>
              </a:rPr>
              <a:t>family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which</a:t>
            </a:r>
            <a:r>
              <a:rPr lang="sv-SE" sz="1200" kern="1200" dirty="0">
                <a:solidFill>
                  <a:schemeClr val="tx1"/>
                </a:solidFill>
                <a:effectLst/>
                <a:latin typeface="+mn-lt"/>
                <a:ea typeface="+mn-ea"/>
                <a:cs typeface="+mn-cs"/>
              </a:rPr>
              <a:t> has </a:t>
            </a:r>
            <a:r>
              <a:rPr lang="sv-SE" sz="1200" kern="1200" dirty="0" err="1">
                <a:solidFill>
                  <a:schemeClr val="tx1"/>
                </a:solidFill>
                <a:effectLst/>
                <a:latin typeface="+mn-lt"/>
                <a:ea typeface="+mn-ea"/>
                <a:cs typeface="+mn-cs"/>
              </a:rPr>
              <a:t>been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suggested</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have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proneoplastic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effects</a:t>
            </a:r>
            <a:r>
              <a:rPr lang="sv-SE" sz="1200" kern="1200" dirty="0">
                <a:solidFill>
                  <a:schemeClr val="tx1"/>
                </a:solidFill>
                <a:effectLst/>
                <a:latin typeface="+mn-lt"/>
                <a:ea typeface="+mn-ea"/>
                <a:cs typeface="+mn-cs"/>
              </a:rPr>
              <a:t> in </a:t>
            </a:r>
            <a:r>
              <a:rPr lang="sv-SE" sz="1200" kern="1200" dirty="0" err="1">
                <a:solidFill>
                  <a:schemeClr val="tx1"/>
                </a:solidFill>
                <a:effectLst/>
                <a:latin typeface="+mn-lt"/>
                <a:ea typeface="+mn-ea"/>
                <a:cs typeface="+mn-cs"/>
              </a:rPr>
              <a:t>tissues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wide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variety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organs, </a:t>
            </a:r>
            <a:r>
              <a:rPr lang="sv-SE" sz="1200" kern="1200" dirty="0" err="1">
                <a:solidFill>
                  <a:schemeClr val="tx1"/>
                </a:solidFill>
                <a:effectLst/>
                <a:latin typeface="+mn-lt"/>
                <a:ea typeface="+mn-ea"/>
                <a:cs typeface="+mn-cs"/>
              </a:rPr>
              <a:t>such</a:t>
            </a:r>
            <a:r>
              <a:rPr lang="sv-SE" sz="1200" kern="1200" dirty="0">
                <a:solidFill>
                  <a:schemeClr val="tx1"/>
                </a:solidFill>
                <a:effectLst/>
                <a:latin typeface="+mn-lt"/>
                <a:ea typeface="+mn-ea"/>
                <a:cs typeface="+mn-cs"/>
              </a:rPr>
              <a:t> as colon, </a:t>
            </a:r>
            <a:r>
              <a:rPr lang="sv-SE" sz="1200" kern="1200" dirty="0" err="1">
                <a:solidFill>
                  <a:schemeClr val="tx1"/>
                </a:solidFill>
                <a:effectLst/>
                <a:latin typeface="+mn-lt"/>
                <a:ea typeface="+mn-ea"/>
                <a:cs typeface="+mn-cs"/>
              </a:rPr>
              <a:t>lung</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stomach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through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proinflammatory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mechanisms</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(29, 30). </a:t>
            </a:r>
            <a:r>
              <a:rPr lang="sv-SE" sz="1200" kern="1200" dirty="0" err="1">
                <a:solidFill>
                  <a:schemeClr val="tx1"/>
                </a:solidFill>
                <a:effectLst/>
                <a:latin typeface="+mn-lt"/>
                <a:ea typeface="+mn-ea"/>
                <a:cs typeface="+mn-cs"/>
              </a:rPr>
              <a:t>Our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study</a:t>
            </a:r>
            <a:r>
              <a:rPr lang="sv-SE" sz="1200" kern="1200" dirty="0">
                <a:solidFill>
                  <a:schemeClr val="tx1"/>
                </a:solidFill>
                <a:effectLst/>
                <a:latin typeface="+mn-lt"/>
                <a:ea typeface="+mn-ea"/>
                <a:cs typeface="+mn-cs"/>
              </a:rPr>
              <a:t> is the </a:t>
            </a:r>
            <a:r>
              <a:rPr lang="sv-SE" sz="1200" kern="1200" dirty="0" err="1">
                <a:solidFill>
                  <a:schemeClr val="tx1"/>
                </a:solidFill>
                <a:effectLst/>
                <a:latin typeface="+mn-lt"/>
                <a:ea typeface="+mn-ea"/>
                <a:cs typeface="+mn-cs"/>
              </a:rPr>
              <a:t>first</a:t>
            </a:r>
            <a:r>
              <a:rPr lang="sv-SE" sz="1200" kern="1200" dirty="0">
                <a:solidFill>
                  <a:schemeClr val="tx1"/>
                </a:solidFill>
                <a:effectLst/>
                <a:latin typeface="+mn-lt"/>
                <a:ea typeface="+mn-ea"/>
                <a:cs typeface="+mn-cs"/>
              </a:rPr>
              <a:t> to show </a:t>
            </a:r>
            <a:r>
              <a:rPr lang="sv-SE" sz="1200" kern="1200" dirty="0" err="1">
                <a:solidFill>
                  <a:schemeClr val="tx1"/>
                </a:solidFill>
                <a:effectLst/>
                <a:latin typeface="+mn-lt"/>
                <a:ea typeface="+mn-ea"/>
                <a:cs typeface="+mn-cs"/>
              </a:rPr>
              <a:t>its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promising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diagnostic</a:t>
            </a:r>
            <a:r>
              <a:rPr lang="sv-SE" sz="1200" kern="1200" dirty="0">
                <a:solidFill>
                  <a:schemeClr val="tx1"/>
                </a:solidFill>
                <a:effectLst/>
                <a:latin typeface="+mn-lt"/>
                <a:ea typeface="+mn-ea"/>
                <a:cs typeface="+mn-cs"/>
              </a:rPr>
              <a:t> potential as a </a:t>
            </a:r>
            <a:r>
              <a:rPr lang="sv-SE" sz="1200" kern="1200" dirty="0" err="1">
                <a:solidFill>
                  <a:schemeClr val="tx1"/>
                </a:solidFill>
                <a:effectLst/>
                <a:latin typeface="+mn-lt"/>
                <a:ea typeface="+mn-ea"/>
                <a:cs typeface="+mn-cs"/>
              </a:rPr>
              <a:t>biomarker</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early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detection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cancer. </a:t>
            </a:r>
            <a:r>
              <a:rPr lang="sv-SE" sz="1200" kern="1200" dirty="0" err="1">
                <a:solidFill>
                  <a:schemeClr val="tx1"/>
                </a:solidFill>
                <a:effectLst/>
                <a:latin typeface="+mn-lt"/>
                <a:ea typeface="+mn-ea"/>
                <a:cs typeface="+mn-cs"/>
              </a:rPr>
              <a:t>However</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our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knowledge</a:t>
            </a:r>
            <a:r>
              <a:rPr lang="sv-SE" sz="1200" kern="1200" dirty="0">
                <a:solidFill>
                  <a:schemeClr val="tx1"/>
                </a:solidFill>
                <a:effectLst/>
                <a:latin typeface="+mn-lt"/>
                <a:ea typeface="+mn-ea"/>
                <a:cs typeface="+mn-cs"/>
              </a:rPr>
              <a:t>, no studies</a:t>
            </a:r>
          </a:p>
          <a:p>
            <a:r>
              <a:rPr lang="sv-SE" sz="1200" kern="1200" dirty="0" err="1">
                <a:solidFill>
                  <a:schemeClr val="tx1"/>
                </a:solidFill>
                <a:effectLst/>
                <a:latin typeface="+mn-lt"/>
                <a:ea typeface="+mn-ea"/>
                <a:cs typeface="+mn-cs"/>
              </a:rPr>
              <a:t>have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reported</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diagnostic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efficacy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GDF-15 and IL6 as </a:t>
            </a:r>
            <a:r>
              <a:rPr lang="sv-SE" sz="1200" kern="1200" dirty="0" err="1">
                <a:solidFill>
                  <a:schemeClr val="tx1"/>
                </a:solidFill>
                <a:effectLst/>
                <a:latin typeface="+mn-lt"/>
                <a:ea typeface="+mn-ea"/>
                <a:cs typeface="+mn-cs"/>
              </a:rPr>
              <a:t>single</a:t>
            </a:r>
            <a:r>
              <a:rPr lang="sv-SE" sz="1200" kern="1200" dirty="0">
                <a:solidFill>
                  <a:schemeClr val="tx1"/>
                </a:solidFill>
                <a:effectLst/>
                <a:latin typeface="+mn-lt"/>
                <a:ea typeface="+mn-ea"/>
                <a:cs typeface="+mn-cs"/>
              </a:rPr>
              <a:t> markers for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cancer </a:t>
            </a:r>
            <a:r>
              <a:rPr lang="sv-SE" sz="1200" kern="1200" dirty="0" err="1">
                <a:solidFill>
                  <a:schemeClr val="tx1"/>
                </a:solidFill>
                <a:effectLst/>
                <a:latin typeface="+mn-lt"/>
                <a:ea typeface="+mn-ea"/>
                <a:cs typeface="+mn-cs"/>
              </a:rPr>
              <a:t>detection</a:t>
            </a:r>
            <a:r>
              <a:rPr lang="sv-SE" sz="1200" kern="1200" dirty="0">
                <a:solidFill>
                  <a:schemeClr val="tx1"/>
                </a:solidFill>
                <a:effectLst/>
                <a:latin typeface="+mn-lt"/>
                <a:ea typeface="+mn-ea"/>
                <a:cs typeface="+mn-cs"/>
              </a:rPr>
              <a:t>.</a:t>
            </a:r>
          </a:p>
          <a:p>
            <a:r>
              <a:rPr lang="sv-SE" sz="1200" kern="1200" dirty="0">
                <a:solidFill>
                  <a:schemeClr val="tx1"/>
                </a:solidFill>
                <a:effectLst/>
                <a:latin typeface="+mn-lt"/>
                <a:ea typeface="+mn-ea"/>
                <a:cs typeface="+mn-cs"/>
              </a:rPr>
              <a:t>In </a:t>
            </a:r>
            <a:r>
              <a:rPr lang="sv-SE" sz="1200" kern="1200" dirty="0" err="1">
                <a:solidFill>
                  <a:schemeClr val="tx1"/>
                </a:solidFill>
                <a:effectLst/>
                <a:latin typeface="+mn-lt"/>
                <a:ea typeface="+mn-ea"/>
                <a:cs typeface="+mn-cs"/>
              </a:rPr>
              <a:t>our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analyses</a:t>
            </a:r>
            <a:r>
              <a:rPr lang="sv-SE" sz="1200" kern="1200" dirty="0">
                <a:solidFill>
                  <a:schemeClr val="tx1"/>
                </a:solidFill>
                <a:effectLst/>
                <a:latin typeface="+mn-lt"/>
                <a:ea typeface="+mn-ea"/>
                <a:cs typeface="+mn-cs"/>
              </a:rPr>
              <a:t>, CEA </a:t>
            </a:r>
            <a:r>
              <a:rPr lang="sv-SE" sz="1200" kern="1200" dirty="0" err="1">
                <a:solidFill>
                  <a:schemeClr val="tx1"/>
                </a:solidFill>
                <a:effectLst/>
                <a:latin typeface="+mn-lt"/>
                <a:ea typeface="+mn-ea"/>
                <a:cs typeface="+mn-cs"/>
              </a:rPr>
              <a:t>was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found</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have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higher</a:t>
            </a:r>
            <a:r>
              <a:rPr lang="sv-SE" sz="1200" kern="1200" dirty="0">
                <a:solidFill>
                  <a:schemeClr val="tx1"/>
                </a:solidFill>
                <a:effectLst/>
                <a:latin typeface="+mn-lt"/>
                <a:ea typeface="+mn-ea"/>
                <a:cs typeface="+mn-cs"/>
              </a:rPr>
              <a:t> plasma </a:t>
            </a:r>
            <a:r>
              <a:rPr lang="sv-SE" sz="1200" kern="1200" dirty="0" err="1">
                <a:solidFill>
                  <a:schemeClr val="tx1"/>
                </a:solidFill>
                <a:effectLst/>
                <a:latin typeface="+mn-lt"/>
                <a:ea typeface="+mn-ea"/>
                <a:cs typeface="+mn-cs"/>
              </a:rPr>
              <a:t>levels</a:t>
            </a:r>
            <a:r>
              <a:rPr lang="sv-SE" sz="1200" kern="1200" dirty="0">
                <a:solidFill>
                  <a:schemeClr val="tx1"/>
                </a:solidFill>
                <a:effectLst/>
                <a:latin typeface="+mn-lt"/>
                <a:ea typeface="+mn-ea"/>
                <a:cs typeface="+mn-cs"/>
              </a:rPr>
              <a:t> in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cancer patients at </a:t>
            </a:r>
            <a:r>
              <a:rPr lang="sv-SE" sz="1200" kern="1200" dirty="0" err="1">
                <a:solidFill>
                  <a:schemeClr val="tx1"/>
                </a:solidFill>
                <a:effectLst/>
                <a:latin typeface="+mn-lt"/>
                <a:ea typeface="+mn-ea"/>
                <a:cs typeface="+mn-cs"/>
              </a:rPr>
              <a:t>advanced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stages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compared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with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early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ones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which</a:t>
            </a:r>
            <a:r>
              <a:rPr lang="sv-SE" sz="1200" kern="1200" dirty="0">
                <a:solidFill>
                  <a:schemeClr val="tx1"/>
                </a:solidFill>
                <a:effectLst/>
                <a:latin typeface="+mn-lt"/>
                <a:ea typeface="+mn-ea"/>
                <a:cs typeface="+mn-cs"/>
              </a:rPr>
              <a:t> is </a:t>
            </a:r>
            <a:r>
              <a:rPr lang="sv-SE" sz="1200" kern="1200" dirty="0" err="1">
                <a:solidFill>
                  <a:schemeClr val="tx1"/>
                </a:solidFill>
                <a:effectLst/>
                <a:latin typeface="+mn-lt"/>
                <a:ea typeface="+mn-ea"/>
                <a:cs typeface="+mn-cs"/>
              </a:rPr>
              <a:t>consistent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with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previous</a:t>
            </a:r>
            <a:endParaRPr lang="sv-SE" sz="1200" kern="1200" dirty="0">
              <a:solidFill>
                <a:schemeClr val="tx1"/>
              </a:solidFill>
              <a:effectLst/>
              <a:latin typeface="+mn-lt"/>
              <a:ea typeface="+mn-ea"/>
              <a:cs typeface="+mn-cs"/>
            </a:endParaRPr>
          </a:p>
          <a:p>
            <a:r>
              <a:rPr lang="sv-SE" sz="1200" kern="1200" dirty="0" err="1">
                <a:solidFill>
                  <a:schemeClr val="tx1"/>
                </a:solidFill>
                <a:effectLst/>
                <a:latin typeface="+mn-lt"/>
                <a:ea typeface="+mn-ea"/>
                <a:cs typeface="+mn-cs"/>
              </a:rPr>
              <a:t>evidence</a:t>
            </a:r>
            <a:r>
              <a:rPr lang="sv-SE" sz="1200" kern="1200" dirty="0">
                <a:solidFill>
                  <a:schemeClr val="tx1"/>
                </a:solidFill>
                <a:effectLst/>
                <a:latin typeface="+mn-lt"/>
                <a:ea typeface="+mn-ea"/>
                <a:cs typeface="+mn-cs"/>
              </a:rPr>
              <a:t> (39). Nevertheless, </a:t>
            </a:r>
            <a:r>
              <a:rPr lang="sv-SE" sz="1200" kern="1200" dirty="0" err="1">
                <a:solidFill>
                  <a:schemeClr val="tx1"/>
                </a:solidFill>
                <a:effectLst/>
                <a:latin typeface="+mn-lt"/>
                <a:ea typeface="+mn-ea"/>
                <a:cs typeface="+mn-cs"/>
              </a:rPr>
              <a:t>although</a:t>
            </a:r>
            <a:r>
              <a:rPr lang="sv-SE" sz="1200" kern="1200" dirty="0">
                <a:solidFill>
                  <a:schemeClr val="tx1"/>
                </a:solidFill>
                <a:effectLst/>
                <a:latin typeface="+mn-lt"/>
                <a:ea typeface="+mn-ea"/>
                <a:cs typeface="+mn-cs"/>
              </a:rPr>
              <a:t> CEA is </a:t>
            </a:r>
            <a:r>
              <a:rPr lang="sv-SE" sz="1200" kern="1200" dirty="0" err="1">
                <a:solidFill>
                  <a:schemeClr val="tx1"/>
                </a:solidFill>
                <a:effectLst/>
                <a:latin typeface="+mn-lt"/>
                <a:ea typeface="+mn-ea"/>
                <a:cs typeface="+mn-cs"/>
              </a:rPr>
              <a:t>limited</a:t>
            </a:r>
            <a:r>
              <a:rPr lang="sv-SE" sz="1200" kern="1200" dirty="0">
                <a:solidFill>
                  <a:schemeClr val="tx1"/>
                </a:solidFill>
                <a:effectLst/>
                <a:latin typeface="+mn-lt"/>
                <a:ea typeface="+mn-ea"/>
                <a:cs typeface="+mn-cs"/>
              </a:rPr>
              <a:t> by </a:t>
            </a:r>
            <a:r>
              <a:rPr lang="sv-SE" sz="1200" kern="1200" dirty="0" err="1">
                <a:solidFill>
                  <a:schemeClr val="tx1"/>
                </a:solidFill>
                <a:effectLst/>
                <a:latin typeface="+mn-lt"/>
                <a:ea typeface="+mn-ea"/>
                <a:cs typeface="+mn-cs"/>
              </a:rPr>
              <a:t>its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poor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diagnostic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efficacy</a:t>
            </a:r>
            <a:r>
              <a:rPr lang="sv-SE" sz="1200" kern="1200" dirty="0">
                <a:solidFill>
                  <a:schemeClr val="tx1"/>
                </a:solidFill>
                <a:effectLst/>
                <a:latin typeface="+mn-lt"/>
                <a:ea typeface="+mn-ea"/>
                <a:cs typeface="+mn-cs"/>
              </a:rPr>
              <a:t> as a </a:t>
            </a:r>
            <a:r>
              <a:rPr lang="sv-SE" sz="1200" kern="1200" dirty="0" err="1">
                <a:solidFill>
                  <a:schemeClr val="tx1"/>
                </a:solidFill>
                <a:effectLst/>
                <a:latin typeface="+mn-lt"/>
                <a:ea typeface="+mn-ea"/>
                <a:cs typeface="+mn-cs"/>
              </a:rPr>
              <a:t>single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biomarker</a:t>
            </a:r>
            <a:r>
              <a:rPr lang="sv-SE" sz="1200" kern="1200" dirty="0">
                <a:solidFill>
                  <a:schemeClr val="tx1"/>
                </a:solidFill>
                <a:effectLst/>
                <a:latin typeface="+mn-lt"/>
                <a:ea typeface="+mn-ea"/>
                <a:cs typeface="+mn-cs"/>
              </a:rPr>
              <a:t>, it </a:t>
            </a:r>
            <a:r>
              <a:rPr lang="sv-SE" sz="1200" kern="1200" dirty="0" err="1">
                <a:solidFill>
                  <a:schemeClr val="tx1"/>
                </a:solidFill>
                <a:effectLst/>
                <a:latin typeface="+mn-lt"/>
                <a:ea typeface="+mn-ea"/>
                <a:cs typeface="+mn-cs"/>
              </a:rPr>
              <a:t>could</a:t>
            </a:r>
            <a:r>
              <a:rPr lang="sv-SE" sz="1200" kern="1200" dirty="0">
                <a:solidFill>
                  <a:schemeClr val="tx1"/>
                </a:solidFill>
                <a:effectLst/>
                <a:latin typeface="+mn-lt"/>
                <a:ea typeface="+mn-ea"/>
                <a:cs typeface="+mn-cs"/>
              </a:rPr>
              <a:t> still be </a:t>
            </a:r>
            <a:r>
              <a:rPr lang="sv-SE" sz="1200" kern="1200" dirty="0" err="1">
                <a:solidFill>
                  <a:schemeClr val="tx1"/>
                </a:solidFill>
                <a:effectLst/>
                <a:latin typeface="+mn-lt"/>
                <a:ea typeface="+mn-ea"/>
                <a:cs typeface="+mn-cs"/>
              </a:rPr>
              <a:t>used</a:t>
            </a:r>
            <a:r>
              <a:rPr lang="sv-SE" sz="1200" kern="1200" dirty="0">
                <a:solidFill>
                  <a:schemeClr val="tx1"/>
                </a:solidFill>
                <a:effectLst/>
                <a:latin typeface="+mn-lt"/>
                <a:ea typeface="+mn-ea"/>
                <a:cs typeface="+mn-cs"/>
              </a:rPr>
              <a:t> in a multimarker panel to </a:t>
            </a:r>
            <a:r>
              <a:rPr lang="sv-SE" sz="1200" kern="1200" dirty="0" err="1">
                <a:solidFill>
                  <a:schemeClr val="tx1"/>
                </a:solidFill>
                <a:effectLst/>
                <a:latin typeface="+mn-lt"/>
                <a:ea typeface="+mn-ea"/>
                <a:cs typeface="+mn-cs"/>
              </a:rPr>
              <a:t>enhance</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diagnostic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performance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which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was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also</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seen</a:t>
            </a:r>
            <a:r>
              <a:rPr lang="sv-SE" sz="1200" kern="1200" dirty="0">
                <a:solidFill>
                  <a:schemeClr val="tx1"/>
                </a:solidFill>
                <a:effectLst/>
                <a:latin typeface="+mn-lt"/>
                <a:ea typeface="+mn-ea"/>
                <a:cs typeface="+mn-cs"/>
              </a:rPr>
              <a:t> in </a:t>
            </a:r>
            <a:r>
              <a:rPr lang="sv-SE" sz="1200" kern="1200" dirty="0" err="1">
                <a:solidFill>
                  <a:schemeClr val="tx1"/>
                </a:solidFill>
                <a:effectLst/>
                <a:latin typeface="+mn-lt"/>
                <a:ea typeface="+mn-ea"/>
                <a:cs typeface="+mn-cs"/>
              </a:rPr>
              <a:t>other</a:t>
            </a:r>
            <a:r>
              <a:rPr lang="sv-SE" sz="1200" kern="1200" dirty="0">
                <a:solidFill>
                  <a:schemeClr val="tx1"/>
                </a:solidFill>
                <a:effectLst/>
                <a:latin typeface="+mn-lt"/>
                <a:ea typeface="+mn-ea"/>
                <a:cs typeface="+mn-cs"/>
              </a:rPr>
              <a:t> studies (40, 41).</a:t>
            </a:r>
          </a:p>
          <a:p>
            <a:endParaRPr lang="sv-SE" sz="1200" kern="1200" dirty="0">
              <a:solidFill>
                <a:schemeClr val="tx1"/>
              </a:solidFill>
              <a:effectLst/>
              <a:latin typeface="+mn-lt"/>
              <a:ea typeface="+mn-ea"/>
              <a:cs typeface="+mn-cs"/>
            </a:endParaRPr>
          </a:p>
          <a:p>
            <a:r>
              <a:rPr lang="sv-SE" sz="1200" dirty="0"/>
              <a:t>AREG: best </a:t>
            </a:r>
            <a:r>
              <a:rPr lang="sv-SE" sz="1200" dirty="0" err="1"/>
              <a:t>performance</a:t>
            </a:r>
            <a:r>
              <a:rPr lang="sv-SE" sz="1200" dirty="0"/>
              <a:t> for CRC </a:t>
            </a:r>
            <a:r>
              <a:rPr lang="sv-SE" sz="1200" dirty="0" err="1"/>
              <a:t>detection</a:t>
            </a:r>
            <a:r>
              <a:rPr lang="sv-SE" sz="1200" dirty="0"/>
              <a:t> (</a:t>
            </a:r>
            <a:r>
              <a:rPr lang="sv-SE" sz="1200" dirty="0" err="1"/>
              <a:t>comparable</a:t>
            </a:r>
            <a:r>
              <a:rPr lang="sv-SE" sz="1200" dirty="0"/>
              <a:t> </a:t>
            </a:r>
            <a:r>
              <a:rPr lang="sv-SE" sz="1200" dirty="0" err="1"/>
              <a:t>with</a:t>
            </a:r>
            <a:r>
              <a:rPr lang="sv-SE" sz="1200" dirty="0"/>
              <a:t> </a:t>
            </a:r>
            <a:r>
              <a:rPr lang="sv-SE" sz="1200" dirty="0" err="1"/>
              <a:t>gFOBT</a:t>
            </a:r>
            <a:r>
              <a:rPr lang="sv-SE" sz="1200" dirty="0"/>
              <a:t>)</a:t>
            </a:r>
          </a:p>
          <a:p>
            <a:r>
              <a:rPr lang="sv-SE" sz="1200" dirty="0" err="1"/>
              <a:t>Belongs</a:t>
            </a:r>
            <a:r>
              <a:rPr lang="sv-SE" sz="1200" dirty="0"/>
              <a:t> to the EGF </a:t>
            </a:r>
            <a:r>
              <a:rPr lang="sv-SE" sz="1200" dirty="0" err="1"/>
              <a:t>family</a:t>
            </a:r>
            <a:r>
              <a:rPr lang="sv-SE" sz="1200" dirty="0"/>
              <a:t> and </a:t>
            </a:r>
            <a:r>
              <a:rPr lang="sv-SE" sz="1200" dirty="0" err="1"/>
              <a:t>have</a:t>
            </a:r>
            <a:r>
              <a:rPr lang="sv-SE" sz="1200" dirty="0"/>
              <a:t> </a:t>
            </a:r>
            <a:r>
              <a:rPr lang="sv-SE" sz="1200" dirty="0" err="1"/>
              <a:t>proneoplastic</a:t>
            </a:r>
            <a:r>
              <a:rPr lang="sv-SE" sz="1200" dirty="0"/>
              <a:t> </a:t>
            </a:r>
            <a:r>
              <a:rPr lang="sv-SE" sz="1200" dirty="0" err="1"/>
              <a:t>effects</a:t>
            </a:r>
            <a:r>
              <a:rPr lang="sv-SE" sz="1200" dirty="0"/>
              <a:t> </a:t>
            </a:r>
            <a:r>
              <a:rPr lang="sv-SE" sz="1200" dirty="0" err="1"/>
              <a:t>through</a:t>
            </a:r>
            <a:r>
              <a:rPr lang="sv-SE" sz="1200" dirty="0"/>
              <a:t> pro-</a:t>
            </a:r>
            <a:r>
              <a:rPr lang="sv-SE" sz="1200" dirty="0" err="1"/>
              <a:t>inflammatory</a:t>
            </a:r>
            <a:r>
              <a:rPr lang="sv-SE" sz="1200" dirty="0"/>
              <a:t> </a:t>
            </a:r>
            <a:r>
              <a:rPr lang="sv-SE" sz="1200" dirty="0" err="1"/>
              <a:t>mechanisms</a:t>
            </a:r>
            <a:endParaRPr lang="sv-SE" sz="1200" dirty="0"/>
          </a:p>
          <a:p>
            <a:endParaRPr lang="sv-SE"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5BB4F5F-45B1-A045-A4C7-2B512ECAE3BF}" type="slidenum">
              <a:rPr lang="en-US" smtClean="0"/>
              <a:t>13</a:t>
            </a:fld>
            <a:endParaRPr lang="en-US"/>
          </a:p>
        </p:txBody>
      </p:sp>
    </p:spTree>
    <p:extLst>
      <p:ext uri="{BB962C8B-B14F-4D97-AF65-F5344CB8AC3E}">
        <p14:creationId xmlns:p14="http://schemas.microsoft.com/office/powerpoint/2010/main" val="806232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BB4F5F-45B1-A045-A4C7-2B512ECAE3BF}" type="slidenum">
              <a:rPr lang="en-US" smtClean="0"/>
              <a:t>14</a:t>
            </a:fld>
            <a:endParaRPr lang="en-US"/>
          </a:p>
        </p:txBody>
      </p:sp>
    </p:spTree>
    <p:extLst>
      <p:ext uri="{BB962C8B-B14F-4D97-AF65-F5344CB8AC3E}">
        <p14:creationId xmlns:p14="http://schemas.microsoft.com/office/powerpoint/2010/main" val="2771023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The combination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multiple</a:t>
            </a:r>
            <a:r>
              <a:rPr lang="sv-SE" sz="1200" kern="1200" dirty="0">
                <a:solidFill>
                  <a:schemeClr val="tx1"/>
                </a:solidFill>
                <a:effectLst/>
                <a:latin typeface="+mn-lt"/>
                <a:ea typeface="+mn-ea"/>
                <a:cs typeface="+mn-cs"/>
              </a:rPr>
              <a:t> markers </a:t>
            </a:r>
            <a:r>
              <a:rPr lang="sv-SE" sz="1200" kern="1200" dirty="0" err="1">
                <a:solidFill>
                  <a:schemeClr val="tx1"/>
                </a:solidFill>
                <a:effectLst/>
                <a:latin typeface="+mn-lt"/>
                <a:ea typeface="+mn-ea"/>
                <a:cs typeface="+mn-cs"/>
              </a:rPr>
              <a:t>might</a:t>
            </a:r>
            <a:r>
              <a:rPr lang="sv-SE" sz="1200" kern="1200" dirty="0">
                <a:solidFill>
                  <a:schemeClr val="tx1"/>
                </a:solidFill>
                <a:effectLst/>
                <a:latin typeface="+mn-lt"/>
                <a:ea typeface="+mn-ea"/>
                <a:cs typeface="+mn-cs"/>
              </a:rPr>
              <a:t> be a </a:t>
            </a:r>
            <a:r>
              <a:rPr lang="sv-SE" sz="1200" kern="1200" dirty="0" err="1">
                <a:solidFill>
                  <a:schemeClr val="tx1"/>
                </a:solidFill>
                <a:effectLst/>
                <a:latin typeface="+mn-lt"/>
                <a:ea typeface="+mn-ea"/>
                <a:cs typeface="+mn-cs"/>
              </a:rPr>
              <a:t>more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promising</a:t>
            </a:r>
            <a:r>
              <a:rPr lang="sv-SE" sz="1200" kern="1200" dirty="0">
                <a:solidFill>
                  <a:schemeClr val="tx1"/>
                </a:solidFill>
                <a:effectLst/>
                <a:latin typeface="+mn-lt"/>
                <a:ea typeface="+mn-ea"/>
                <a:cs typeface="+mn-cs"/>
              </a:rPr>
              <a:t> approach to </a:t>
            </a:r>
            <a:r>
              <a:rPr lang="sv-SE" sz="1200" kern="1200" dirty="0" err="1">
                <a:solidFill>
                  <a:schemeClr val="tx1"/>
                </a:solidFill>
                <a:effectLst/>
                <a:latin typeface="+mn-lt"/>
                <a:ea typeface="+mn-ea"/>
                <a:cs typeface="+mn-cs"/>
              </a:rPr>
              <a:t>achieve</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necessary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sensitivity</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specificity</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application</a:t>
            </a:r>
            <a:r>
              <a:rPr lang="sv-SE" sz="1200" kern="1200" dirty="0">
                <a:solidFill>
                  <a:schemeClr val="tx1"/>
                </a:solidFill>
                <a:effectLst/>
                <a:latin typeface="+mn-lt"/>
                <a:ea typeface="+mn-ea"/>
                <a:cs typeface="+mn-cs"/>
              </a:rPr>
              <a:t> in </a:t>
            </a:r>
            <a:r>
              <a:rPr lang="sv-SE" sz="1200" kern="1200" dirty="0" err="1">
                <a:solidFill>
                  <a:schemeClr val="tx1"/>
                </a:solidFill>
                <a:effectLst/>
                <a:latin typeface="+mn-lt"/>
                <a:ea typeface="+mn-ea"/>
                <a:cs typeface="+mn-cs"/>
              </a:rPr>
              <a:t>mass</a:t>
            </a:r>
            <a:r>
              <a:rPr lang="sv-SE" sz="1200" kern="1200" dirty="0">
                <a:solidFill>
                  <a:schemeClr val="tx1"/>
                </a:solidFill>
                <a:effectLst/>
                <a:latin typeface="+mn-lt"/>
                <a:ea typeface="+mn-ea"/>
                <a:cs typeface="+mn-cs"/>
              </a:rPr>
              <a:t> screening</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Limitations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our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study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include</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relatively</a:t>
            </a:r>
            <a:r>
              <a:rPr lang="sv-SE" sz="1200" kern="1200" dirty="0">
                <a:solidFill>
                  <a:schemeClr val="tx1"/>
                </a:solidFill>
                <a:effectLst/>
                <a:latin typeface="+mn-lt"/>
                <a:ea typeface="+mn-ea"/>
                <a:cs typeface="+mn-cs"/>
              </a:rPr>
              <a:t> small </a:t>
            </a:r>
            <a:r>
              <a:rPr lang="sv-SE" sz="1200" kern="1200" dirty="0" err="1">
                <a:solidFill>
                  <a:schemeClr val="tx1"/>
                </a:solidFill>
                <a:effectLst/>
                <a:latin typeface="+mn-lt"/>
                <a:ea typeface="+mn-ea"/>
                <a:cs typeface="+mn-cs"/>
              </a:rPr>
              <a:t>number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cancer </a:t>
            </a:r>
            <a:r>
              <a:rPr lang="sv-SE" sz="1200" kern="1200" dirty="0" err="1">
                <a:solidFill>
                  <a:schemeClr val="tx1"/>
                </a:solidFill>
                <a:effectLst/>
                <a:latin typeface="+mn-lt"/>
                <a:ea typeface="+mn-ea"/>
                <a:cs typeface="+mn-cs"/>
              </a:rPr>
              <a:t>cases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despite</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very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large</a:t>
            </a:r>
            <a:r>
              <a:rPr lang="sv-SE" sz="1200" kern="1200" dirty="0">
                <a:solidFill>
                  <a:schemeClr val="tx1"/>
                </a:solidFill>
                <a:effectLst/>
                <a:latin typeface="+mn-lt"/>
                <a:ea typeface="+mn-ea"/>
                <a:cs typeface="+mn-cs"/>
              </a:rPr>
              <a:t> screening population </a:t>
            </a:r>
            <a:r>
              <a:rPr lang="sv-SE" sz="1200" kern="1200" dirty="0" err="1">
                <a:solidFill>
                  <a:schemeClr val="tx1"/>
                </a:solidFill>
                <a:effectLst/>
                <a:latin typeface="+mn-lt"/>
                <a:ea typeface="+mn-ea"/>
                <a:cs typeface="+mn-cs"/>
              </a:rPr>
              <a:t>recruited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which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reflects</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very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low</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prevalence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cancer in a </a:t>
            </a:r>
            <a:r>
              <a:rPr lang="sv-SE" sz="1200" kern="1200" dirty="0" err="1">
                <a:solidFill>
                  <a:schemeClr val="tx1"/>
                </a:solidFill>
                <a:effectLst/>
                <a:latin typeface="+mn-lt"/>
                <a:ea typeface="+mn-ea"/>
                <a:cs typeface="+mn-cs"/>
              </a:rPr>
              <a:t>true</a:t>
            </a:r>
            <a:r>
              <a:rPr lang="sv-SE" sz="1200" kern="1200" dirty="0">
                <a:solidFill>
                  <a:schemeClr val="tx1"/>
                </a:solidFill>
                <a:effectLst/>
                <a:latin typeface="+mn-lt"/>
                <a:ea typeface="+mn-ea"/>
                <a:cs typeface="+mn-cs"/>
              </a:rPr>
              <a:t> screening population. </a:t>
            </a:r>
            <a:r>
              <a:rPr lang="sv-SE" sz="1200" kern="1200" dirty="0" err="1">
                <a:solidFill>
                  <a:schemeClr val="tx1"/>
                </a:solidFill>
                <a:effectLst/>
                <a:latin typeface="+mn-lt"/>
                <a:ea typeface="+mn-ea"/>
                <a:cs typeface="+mn-cs"/>
              </a:rPr>
              <a:t>Future</a:t>
            </a:r>
            <a:r>
              <a:rPr lang="sv-SE" sz="1200" kern="1200" dirty="0">
                <a:solidFill>
                  <a:schemeClr val="tx1"/>
                </a:solidFill>
                <a:effectLst/>
                <a:latin typeface="+mn-lt"/>
                <a:ea typeface="+mn-ea"/>
                <a:cs typeface="+mn-cs"/>
              </a:rPr>
              <a:t> studies </a:t>
            </a:r>
            <a:r>
              <a:rPr lang="sv-SE" sz="1200" kern="1200" dirty="0" err="1">
                <a:solidFill>
                  <a:schemeClr val="tx1"/>
                </a:solidFill>
                <a:effectLst/>
                <a:latin typeface="+mn-lt"/>
                <a:ea typeface="+mn-ea"/>
                <a:cs typeface="+mn-cs"/>
              </a:rPr>
              <a:t>should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also</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address</a:t>
            </a:r>
            <a:r>
              <a:rPr lang="sv-SE" sz="1200" kern="1200" dirty="0">
                <a:solidFill>
                  <a:schemeClr val="tx1"/>
                </a:solidFill>
                <a:effectLst/>
                <a:latin typeface="+mn-lt"/>
                <a:ea typeface="+mn-ea"/>
                <a:cs typeface="+mn-cs"/>
              </a:rPr>
              <a:t> the potential to </a:t>
            </a:r>
            <a:r>
              <a:rPr lang="sv-SE" sz="1200" kern="1200" dirty="0" err="1">
                <a:solidFill>
                  <a:schemeClr val="tx1"/>
                </a:solidFill>
                <a:effectLst/>
                <a:latin typeface="+mn-lt"/>
                <a:ea typeface="+mn-ea"/>
                <a:cs typeface="+mn-cs"/>
              </a:rPr>
              <a:t>enhance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diagnostic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performance</a:t>
            </a:r>
            <a:r>
              <a:rPr lang="sv-SE" sz="1200" kern="1200" dirty="0">
                <a:solidFill>
                  <a:schemeClr val="tx1"/>
                </a:solidFill>
                <a:effectLst/>
                <a:latin typeface="+mn-lt"/>
                <a:ea typeface="+mn-ea"/>
                <a:cs typeface="+mn-cs"/>
              </a:rPr>
              <a:t> by combination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identified</a:t>
            </a:r>
            <a:r>
              <a:rPr lang="sv-SE" sz="1200" kern="1200" dirty="0">
                <a:solidFill>
                  <a:schemeClr val="tx1"/>
                </a:solidFill>
                <a:effectLst/>
                <a:latin typeface="+mn-lt"/>
                <a:ea typeface="+mn-ea"/>
                <a:cs typeface="+mn-cs"/>
              </a:rPr>
              <a:t> markers </a:t>
            </a:r>
            <a:r>
              <a:rPr lang="sv-SE" sz="1200" kern="1200" dirty="0" err="1">
                <a:solidFill>
                  <a:schemeClr val="tx1"/>
                </a:solidFill>
                <a:effectLst/>
                <a:latin typeface="+mn-lt"/>
                <a:ea typeface="+mn-ea"/>
                <a:cs typeface="+mn-cs"/>
              </a:rPr>
              <a:t>with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additional</a:t>
            </a:r>
            <a:r>
              <a:rPr lang="sv-SE" sz="1200" kern="1200" dirty="0">
                <a:solidFill>
                  <a:schemeClr val="tx1"/>
                </a:solidFill>
                <a:effectLst/>
                <a:latin typeface="+mn-lt"/>
                <a:ea typeface="+mn-ea"/>
                <a:cs typeface="+mn-cs"/>
              </a:rPr>
              <a:t> informative </a:t>
            </a:r>
            <a:r>
              <a:rPr lang="sv-SE" sz="1200" kern="1200" dirty="0" err="1">
                <a:solidFill>
                  <a:schemeClr val="tx1"/>
                </a:solidFill>
                <a:effectLst/>
                <a:latin typeface="+mn-lt"/>
                <a:ea typeface="+mn-ea"/>
                <a:cs typeface="+mn-cs"/>
              </a:rPr>
              <a:t>blood</a:t>
            </a:r>
            <a:r>
              <a:rPr lang="sv-SE" sz="1200" kern="1200" dirty="0">
                <a:solidFill>
                  <a:schemeClr val="tx1"/>
                </a:solidFill>
                <a:effectLst/>
                <a:latin typeface="+mn-lt"/>
                <a:ea typeface="+mn-ea"/>
                <a:cs typeface="+mn-cs"/>
              </a:rPr>
              <a:t> markers. In </a:t>
            </a:r>
            <a:r>
              <a:rPr lang="sv-SE" sz="1200" kern="1200" dirty="0" err="1">
                <a:solidFill>
                  <a:schemeClr val="tx1"/>
                </a:solidFill>
                <a:effectLst/>
                <a:latin typeface="+mn-lt"/>
                <a:ea typeface="+mn-ea"/>
                <a:cs typeface="+mn-cs"/>
              </a:rPr>
              <a:t>summary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blood-based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tumor-associated</a:t>
            </a:r>
            <a:r>
              <a:rPr lang="sv-SE" sz="1200" kern="1200" dirty="0">
                <a:solidFill>
                  <a:schemeClr val="tx1"/>
                </a:solidFill>
                <a:effectLst/>
                <a:latin typeface="+mn-lt"/>
                <a:ea typeface="+mn-ea"/>
                <a:cs typeface="+mn-cs"/>
              </a:rPr>
              <a:t> protein </a:t>
            </a:r>
            <a:r>
              <a:rPr lang="sv-SE" sz="1200" kern="1200" dirty="0" err="1">
                <a:solidFill>
                  <a:schemeClr val="tx1"/>
                </a:solidFill>
                <a:effectLst/>
                <a:latin typeface="+mn-lt"/>
                <a:ea typeface="+mn-ea"/>
                <a:cs typeface="+mn-cs"/>
              </a:rPr>
              <a:t>biomarkers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appear</a:t>
            </a:r>
            <a:r>
              <a:rPr lang="sv-SE" sz="1200" kern="1200" dirty="0">
                <a:solidFill>
                  <a:schemeClr val="tx1"/>
                </a:solidFill>
                <a:effectLst/>
                <a:latin typeface="+mn-lt"/>
                <a:ea typeface="+mn-ea"/>
                <a:cs typeface="+mn-cs"/>
              </a:rPr>
              <a:t> to be </a:t>
            </a:r>
            <a:r>
              <a:rPr lang="sv-SE" sz="1200" kern="1200" dirty="0" err="1">
                <a:solidFill>
                  <a:schemeClr val="tx1"/>
                </a:solidFill>
                <a:effectLst/>
                <a:latin typeface="+mn-lt"/>
                <a:ea typeface="+mn-ea"/>
                <a:cs typeface="+mn-cs"/>
              </a:rPr>
              <a:t>potentially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useful</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tools</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early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detection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cancer. </a:t>
            </a:r>
            <a:r>
              <a:rPr lang="sv-SE" sz="1200" kern="1200" dirty="0" err="1">
                <a:solidFill>
                  <a:schemeClr val="tx1"/>
                </a:solidFill>
                <a:effectLst/>
                <a:latin typeface="+mn-lt"/>
                <a:ea typeface="+mn-ea"/>
                <a:cs typeface="+mn-cs"/>
              </a:rPr>
              <a:t>Specific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single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biomarkers</a:t>
            </a:r>
            <a:r>
              <a:rPr lang="sv-SE" sz="1200" kern="1200" dirty="0">
                <a:solidFill>
                  <a:schemeClr val="tx1"/>
                </a:solidFill>
                <a:effectLst/>
                <a:latin typeface="+mn-lt"/>
                <a:ea typeface="+mn-ea"/>
                <a:cs typeface="+mn-cs"/>
              </a:rPr>
              <a:t> and the </a:t>
            </a:r>
            <a:r>
              <a:rPr lang="sv-SE" sz="1200" kern="1200" dirty="0" err="1">
                <a:solidFill>
                  <a:schemeClr val="tx1"/>
                </a:solidFill>
                <a:effectLst/>
                <a:latin typeface="+mn-lt"/>
                <a:ea typeface="+mn-ea"/>
                <a:cs typeface="+mn-cs"/>
              </a:rPr>
              <a:t>eight</a:t>
            </a:r>
            <a:r>
              <a:rPr lang="sv-SE" sz="1200" kern="1200" dirty="0">
                <a:solidFill>
                  <a:schemeClr val="tx1"/>
                </a:solidFill>
                <a:effectLst/>
                <a:latin typeface="+mn-lt"/>
                <a:ea typeface="+mn-ea"/>
                <a:cs typeface="+mn-cs"/>
              </a:rPr>
              <a:t>-protein </a:t>
            </a:r>
            <a:r>
              <a:rPr lang="sv-SE" sz="1200" kern="1200" dirty="0" err="1">
                <a:solidFill>
                  <a:schemeClr val="tx1"/>
                </a:solidFill>
                <a:effectLst/>
                <a:latin typeface="+mn-lt"/>
                <a:ea typeface="+mn-ea"/>
                <a:cs typeface="+mn-cs"/>
              </a:rPr>
              <a:t>algorithm</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exhibited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diagnostic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performance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comparable</a:t>
            </a:r>
            <a:r>
              <a:rPr lang="sv-SE" sz="1200" kern="1200" dirty="0">
                <a:solidFill>
                  <a:schemeClr val="tx1"/>
                </a:solidFill>
                <a:effectLst/>
                <a:latin typeface="+mn-lt"/>
                <a:ea typeface="+mn-ea"/>
                <a:cs typeface="+mn-cs"/>
              </a:rPr>
              <a:t> or </a:t>
            </a:r>
            <a:r>
              <a:rPr lang="sv-SE" sz="1200" kern="1200" dirty="0" err="1">
                <a:solidFill>
                  <a:schemeClr val="tx1"/>
                </a:solidFill>
                <a:effectLst/>
                <a:latin typeface="+mn-lt"/>
                <a:ea typeface="+mn-ea"/>
                <a:cs typeface="+mn-cs"/>
              </a:rPr>
              <a:t>superior</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diagnostic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performance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gFOBT</a:t>
            </a:r>
            <a:r>
              <a:rPr lang="sv-SE" sz="1200" kern="1200" dirty="0">
                <a:solidFill>
                  <a:schemeClr val="tx1"/>
                </a:solidFill>
                <a:effectLst/>
                <a:latin typeface="+mn-lt"/>
                <a:ea typeface="+mn-ea"/>
                <a:cs typeface="+mn-cs"/>
              </a:rPr>
              <a:t> (8). In order to</a:t>
            </a:r>
          </a:p>
          <a:p>
            <a:r>
              <a:rPr lang="sv-SE" sz="1200" kern="1200" dirty="0">
                <a:solidFill>
                  <a:schemeClr val="tx1"/>
                </a:solidFill>
                <a:effectLst/>
                <a:latin typeface="+mn-lt"/>
                <a:ea typeface="+mn-ea"/>
                <a:cs typeface="+mn-cs"/>
              </a:rPr>
              <a:t>match </a:t>
            </a:r>
            <a:r>
              <a:rPr lang="sv-SE" sz="1200" kern="1200" dirty="0" err="1">
                <a:solidFill>
                  <a:schemeClr val="tx1"/>
                </a:solidFill>
                <a:effectLst/>
                <a:latin typeface="+mn-lt"/>
                <a:ea typeface="+mn-ea"/>
                <a:cs typeface="+mn-cs"/>
              </a:rPr>
              <a:t>performance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FITs (8) and to be </a:t>
            </a:r>
            <a:r>
              <a:rPr lang="sv-SE" sz="1200" kern="1200" dirty="0" err="1">
                <a:solidFill>
                  <a:schemeClr val="tx1"/>
                </a:solidFill>
                <a:effectLst/>
                <a:latin typeface="+mn-lt"/>
                <a:ea typeface="+mn-ea"/>
                <a:cs typeface="+mn-cs"/>
              </a:rPr>
              <a:t>useful</a:t>
            </a:r>
            <a:r>
              <a:rPr lang="sv-SE" sz="1200" kern="1200" dirty="0">
                <a:solidFill>
                  <a:schemeClr val="tx1"/>
                </a:solidFill>
                <a:effectLst/>
                <a:latin typeface="+mn-lt"/>
                <a:ea typeface="+mn-ea"/>
                <a:cs typeface="+mn-cs"/>
              </a:rPr>
              <a:t> for population </a:t>
            </a:r>
            <a:r>
              <a:rPr lang="sv-SE" sz="1200" kern="1200" dirty="0" err="1">
                <a:solidFill>
                  <a:schemeClr val="tx1"/>
                </a:solidFill>
                <a:effectLst/>
                <a:latin typeface="+mn-lt"/>
                <a:ea typeface="+mn-ea"/>
                <a:cs typeface="+mn-cs"/>
              </a:rPr>
              <a:t>based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cancer screening, </a:t>
            </a:r>
            <a:r>
              <a:rPr lang="sv-SE" sz="1200" kern="1200" dirty="0" err="1">
                <a:solidFill>
                  <a:schemeClr val="tx1"/>
                </a:solidFill>
                <a:effectLst/>
                <a:latin typeface="+mn-lt"/>
                <a:ea typeface="+mn-ea"/>
                <a:cs typeface="+mn-cs"/>
              </a:rPr>
              <a:t>further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improvement</a:t>
            </a:r>
            <a:r>
              <a:rPr lang="sv-SE" sz="1200" kern="1200" dirty="0">
                <a:solidFill>
                  <a:schemeClr val="tx1"/>
                </a:solidFill>
                <a:effectLst/>
                <a:latin typeface="+mn-lt"/>
                <a:ea typeface="+mn-ea"/>
                <a:cs typeface="+mn-cs"/>
              </a:rPr>
              <a:t> is </a:t>
            </a:r>
            <a:r>
              <a:rPr lang="sv-SE" sz="1200" kern="1200" dirty="0" err="1">
                <a:solidFill>
                  <a:schemeClr val="tx1"/>
                </a:solidFill>
                <a:effectLst/>
                <a:latin typeface="+mn-lt"/>
                <a:ea typeface="+mn-ea"/>
                <a:cs typeface="+mn-cs"/>
              </a:rPr>
              <a:t>desirable</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should</a:t>
            </a:r>
            <a:r>
              <a:rPr lang="sv-SE" sz="1200" kern="1200" dirty="0">
                <a:solidFill>
                  <a:schemeClr val="tx1"/>
                </a:solidFill>
                <a:effectLst/>
                <a:latin typeface="+mn-lt"/>
                <a:ea typeface="+mn-ea"/>
                <a:cs typeface="+mn-cs"/>
              </a:rPr>
              <a:t> be </a:t>
            </a:r>
            <a:r>
              <a:rPr lang="sv-SE" sz="1200" kern="1200" dirty="0" err="1">
                <a:solidFill>
                  <a:schemeClr val="tx1"/>
                </a:solidFill>
                <a:effectLst/>
                <a:latin typeface="+mn-lt"/>
                <a:ea typeface="+mn-ea"/>
                <a:cs typeface="+mn-cs"/>
              </a:rPr>
              <a:t>explored</a:t>
            </a:r>
            <a:r>
              <a:rPr lang="sv-SE" sz="1200" kern="1200" dirty="0">
                <a:solidFill>
                  <a:schemeClr val="tx1"/>
                </a:solidFill>
                <a:effectLst/>
                <a:latin typeface="+mn-lt"/>
                <a:ea typeface="+mn-ea"/>
                <a:cs typeface="+mn-cs"/>
              </a:rPr>
              <a:t> in </a:t>
            </a:r>
            <a:r>
              <a:rPr lang="sv-SE" sz="1200" kern="1200" dirty="0" err="1">
                <a:solidFill>
                  <a:schemeClr val="tx1"/>
                </a:solidFill>
                <a:effectLst/>
                <a:latin typeface="+mn-lt"/>
                <a:ea typeface="+mn-ea"/>
                <a:cs typeface="+mn-cs"/>
              </a:rPr>
              <a:t>future</a:t>
            </a:r>
            <a:r>
              <a:rPr lang="sv-SE" sz="1200" kern="1200" dirty="0">
                <a:solidFill>
                  <a:schemeClr val="tx1"/>
                </a:solidFill>
                <a:effectLst/>
                <a:latin typeface="+mn-lt"/>
                <a:ea typeface="+mn-ea"/>
                <a:cs typeface="+mn-cs"/>
              </a:rPr>
              <a:t> research. The combination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most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promising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biomarkers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identified</a:t>
            </a:r>
            <a:r>
              <a:rPr lang="sv-SE" sz="1200" kern="1200" dirty="0">
                <a:solidFill>
                  <a:schemeClr val="tx1"/>
                </a:solidFill>
                <a:effectLst/>
                <a:latin typeface="+mn-lt"/>
                <a:ea typeface="+mn-ea"/>
                <a:cs typeface="+mn-cs"/>
              </a:rPr>
              <a:t> in </a:t>
            </a:r>
            <a:r>
              <a:rPr lang="sv-SE" sz="1200" kern="1200" dirty="0" err="1">
                <a:solidFill>
                  <a:schemeClr val="tx1"/>
                </a:solidFill>
                <a:effectLst/>
                <a:latin typeface="+mn-lt"/>
                <a:ea typeface="+mn-ea"/>
                <a:cs typeface="+mn-cs"/>
              </a:rPr>
              <a:t>our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study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with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additional</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biomarkers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might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contribute</a:t>
            </a:r>
            <a:r>
              <a:rPr lang="sv-SE" sz="1200" kern="1200" dirty="0">
                <a:solidFill>
                  <a:schemeClr val="tx1"/>
                </a:solidFill>
                <a:effectLst/>
                <a:latin typeface="+mn-lt"/>
                <a:ea typeface="+mn-ea"/>
                <a:cs typeface="+mn-cs"/>
              </a:rPr>
              <a:t> to the </a:t>
            </a:r>
            <a:r>
              <a:rPr lang="sv-SE" sz="1200" kern="1200" dirty="0" err="1">
                <a:solidFill>
                  <a:schemeClr val="tx1"/>
                </a:solidFill>
                <a:effectLst/>
                <a:latin typeface="+mn-lt"/>
                <a:ea typeface="+mn-ea"/>
                <a:cs typeface="+mn-cs"/>
              </a:rPr>
              <a:t>development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powerful</a:t>
            </a:r>
            <a:r>
              <a:rPr lang="sv-SE" sz="1200" kern="1200" dirty="0">
                <a:solidFill>
                  <a:schemeClr val="tx1"/>
                </a:solidFill>
                <a:effectLst/>
                <a:latin typeface="+mn-lt"/>
                <a:ea typeface="+mn-ea"/>
                <a:cs typeface="+mn-cs"/>
              </a:rPr>
              <a:t> multimarker </a:t>
            </a:r>
            <a:r>
              <a:rPr lang="sv-SE" sz="1200" kern="1200" dirty="0" err="1">
                <a:solidFill>
                  <a:schemeClr val="tx1"/>
                </a:solidFill>
                <a:effectLst/>
                <a:latin typeface="+mn-lt"/>
                <a:ea typeface="+mn-ea"/>
                <a:cs typeface="+mn-cs"/>
              </a:rPr>
              <a:t>blood-based</a:t>
            </a:r>
            <a:r>
              <a:rPr lang="sv-SE" sz="1200" kern="1200" dirty="0">
                <a:solidFill>
                  <a:schemeClr val="tx1"/>
                </a:solidFill>
                <a:effectLst/>
                <a:latin typeface="+mn-lt"/>
                <a:ea typeface="+mn-ea"/>
                <a:cs typeface="+mn-cs"/>
              </a:rPr>
              <a:t> test for </a:t>
            </a:r>
            <a:r>
              <a:rPr lang="sv-SE" sz="1200" kern="1200" dirty="0" err="1">
                <a:solidFill>
                  <a:schemeClr val="tx1"/>
                </a:solidFill>
                <a:effectLst/>
                <a:latin typeface="+mn-lt"/>
                <a:ea typeface="+mn-ea"/>
                <a:cs typeface="+mn-cs"/>
              </a:rPr>
              <a:t>early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detection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cancer.</a:t>
            </a:r>
          </a:p>
          <a:p>
            <a:endParaRPr lang="sv-SE"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5BB4F5F-45B1-A045-A4C7-2B512ECAE3BF}" type="slidenum">
              <a:rPr lang="en-US" smtClean="0"/>
              <a:t>15</a:t>
            </a:fld>
            <a:endParaRPr lang="en-US"/>
          </a:p>
        </p:txBody>
      </p:sp>
    </p:spTree>
    <p:extLst>
      <p:ext uri="{BB962C8B-B14F-4D97-AF65-F5344CB8AC3E}">
        <p14:creationId xmlns:p14="http://schemas.microsoft.com/office/powerpoint/2010/main" val="334978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CRC is the 3</a:t>
            </a:r>
            <a:r>
              <a:rPr lang="en-US" sz="1200" baseline="30000" dirty="0"/>
              <a:t>rd</a:t>
            </a:r>
            <a:r>
              <a:rPr lang="en-US" sz="1200" dirty="0"/>
              <a:t> most commonly diagnosed cancer and the 4</a:t>
            </a:r>
            <a:r>
              <a:rPr lang="en-US" sz="1200" baseline="30000" dirty="0"/>
              <a:t>th</a:t>
            </a:r>
            <a:r>
              <a:rPr lang="en-US" sz="1200" dirty="0"/>
              <a:t> most common cancer cause of death worldwide with 1.2 million new CRC cases and 600,000 deaths yearly</a:t>
            </a:r>
          </a:p>
          <a:p>
            <a:endParaRPr lang="en-US" sz="1200" dirty="0"/>
          </a:p>
          <a:p>
            <a:r>
              <a:rPr lang="en-US" sz="1200" dirty="0"/>
              <a:t>Current gold standards for detection are colonoscopy and sigmoidoscopy but have limitations e.g. costs, resources and low compliance</a:t>
            </a:r>
          </a:p>
          <a:p>
            <a:endParaRPr lang="en-US" sz="1200" dirty="0"/>
          </a:p>
          <a:p>
            <a:r>
              <a:rPr lang="en-US" sz="1200" dirty="0"/>
              <a:t>Non-invasive screening tests based on stool (</a:t>
            </a:r>
            <a:r>
              <a:rPr lang="en-US" sz="1200" dirty="0" err="1"/>
              <a:t>gFOBT</a:t>
            </a:r>
            <a:r>
              <a:rPr lang="en-US" sz="1200" dirty="0"/>
              <a:t> and FIT) have limitations with sensitivity and adherence </a:t>
            </a:r>
            <a:r>
              <a:rPr lang="en-US" sz="1200" dirty="0">
                <a:sym typeface="Wingdings" pitchFamily="2" charset="2"/>
              </a:rPr>
              <a:t> </a:t>
            </a:r>
            <a:r>
              <a:rPr lang="en-US" sz="1200" dirty="0"/>
              <a:t>blood-based screening tests are strongly desirable</a:t>
            </a:r>
          </a:p>
          <a:p>
            <a:endParaRPr lang="en-US" sz="1200" dirty="0"/>
          </a:p>
          <a:p>
            <a:r>
              <a:rPr lang="en-US" sz="1200" dirty="0"/>
              <a:t>Study aimed to compare and evaluate Proximity Extension Assay (PEA) for analysis of 92 tumor-associated proteins in only 1uL of plasma</a:t>
            </a:r>
          </a:p>
          <a:p>
            <a:endParaRPr lang="en-US" sz="1200" dirty="0"/>
          </a:p>
          <a:p>
            <a:r>
              <a:rPr lang="en-US" sz="1200" dirty="0"/>
              <a:t>Samples were collected from the </a:t>
            </a:r>
            <a:r>
              <a:rPr lang="en-US" sz="1200" dirty="0" err="1"/>
              <a:t>BliTz</a:t>
            </a:r>
            <a:r>
              <a:rPr lang="en-US" sz="1200" dirty="0"/>
              <a:t> cohort with 5,516 screening colonoscopy participants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sv-SE" dirty="0"/>
              <a:t>The </a:t>
            </a:r>
            <a:r>
              <a:rPr lang="sv-SE" dirty="0" err="1"/>
              <a:t>aim</a:t>
            </a:r>
            <a:r>
              <a:rPr lang="sv-SE" dirty="0"/>
              <a:t> </a:t>
            </a:r>
            <a:r>
              <a:rPr lang="sv-SE" dirty="0" err="1"/>
              <a:t>of</a:t>
            </a:r>
            <a:r>
              <a:rPr lang="sv-SE" dirty="0"/>
              <a:t> the </a:t>
            </a:r>
            <a:r>
              <a:rPr lang="sv-SE" dirty="0" err="1"/>
              <a:t>BliTz-study</a:t>
            </a:r>
            <a:r>
              <a:rPr lang="sv-SE" dirty="0"/>
              <a:t> is to </a:t>
            </a:r>
            <a:r>
              <a:rPr lang="sv-SE" dirty="0" err="1"/>
              <a:t>evaluate</a:t>
            </a:r>
            <a:r>
              <a:rPr lang="sv-SE" dirty="0"/>
              <a:t> new </a:t>
            </a:r>
            <a:r>
              <a:rPr lang="sv-SE" dirty="0" err="1"/>
              <a:t>stool-based</a:t>
            </a:r>
            <a:r>
              <a:rPr lang="sv-SE" dirty="0"/>
              <a:t> screening </a:t>
            </a:r>
            <a:r>
              <a:rPr lang="sv-SE" dirty="0" err="1"/>
              <a:t>methods</a:t>
            </a:r>
            <a:r>
              <a:rPr lang="sv-SE" dirty="0"/>
              <a:t> </a:t>
            </a:r>
            <a:r>
              <a:rPr lang="sv-SE" dirty="0" err="1"/>
              <a:t>fo</a:t>
            </a:r>
            <a:r>
              <a:rPr lang="sv-SE" dirty="0"/>
              <a:t> the </a:t>
            </a:r>
            <a:r>
              <a:rPr lang="sv-SE" dirty="0" err="1"/>
              <a:t>early</a:t>
            </a:r>
            <a:r>
              <a:rPr lang="sv-SE" dirty="0"/>
              <a:t> </a:t>
            </a:r>
            <a:r>
              <a:rPr lang="sv-SE" dirty="0" err="1"/>
              <a:t>detection</a:t>
            </a:r>
            <a:r>
              <a:rPr lang="sv-SE" dirty="0"/>
              <a:t> </a:t>
            </a:r>
            <a:r>
              <a:rPr lang="sv-SE" dirty="0" err="1"/>
              <a:t>of</a:t>
            </a:r>
            <a:r>
              <a:rPr lang="sv-SE" dirty="0"/>
              <a:t> </a:t>
            </a:r>
            <a:r>
              <a:rPr lang="sv-SE" dirty="0" err="1"/>
              <a:t>colorectal</a:t>
            </a:r>
            <a:r>
              <a:rPr lang="sv-SE" dirty="0"/>
              <a:t> </a:t>
            </a:r>
            <a:r>
              <a:rPr lang="sv-SE" dirty="0" err="1"/>
              <a:t>neoplasia</a:t>
            </a:r>
            <a:r>
              <a:rPr lang="sv-SE" dirty="0"/>
              <a:t>. </a:t>
            </a:r>
            <a:r>
              <a:rPr lang="sv-SE" dirty="0" err="1"/>
              <a:t>Blood</a:t>
            </a:r>
            <a:r>
              <a:rPr lang="sv-SE" dirty="0"/>
              <a:t> and </a:t>
            </a:r>
            <a:r>
              <a:rPr lang="sv-SE" dirty="0" err="1"/>
              <a:t>stool</a:t>
            </a:r>
            <a:r>
              <a:rPr lang="sv-SE" dirty="0"/>
              <a:t> </a:t>
            </a:r>
            <a:r>
              <a:rPr lang="sv-SE" dirty="0" err="1"/>
              <a:t>samples</a:t>
            </a:r>
            <a:r>
              <a:rPr lang="sv-SE" dirty="0"/>
              <a:t> from approx. 3000 persons </a:t>
            </a:r>
            <a:r>
              <a:rPr lang="sv-SE" dirty="0" err="1"/>
              <a:t>will</a:t>
            </a:r>
            <a:r>
              <a:rPr lang="sv-SE" dirty="0"/>
              <a:t> be </a:t>
            </a:r>
            <a:r>
              <a:rPr lang="sv-SE" dirty="0" err="1"/>
              <a:t>collected</a:t>
            </a:r>
            <a:r>
              <a:rPr lang="sv-SE" dirty="0"/>
              <a:t> </a:t>
            </a:r>
            <a:r>
              <a:rPr lang="sv-SE" dirty="0" err="1"/>
              <a:t>before</a:t>
            </a:r>
            <a:r>
              <a:rPr lang="sv-SE" dirty="0"/>
              <a:t> </a:t>
            </a:r>
            <a:r>
              <a:rPr lang="sv-SE" dirty="0" err="1"/>
              <a:t>colonoscopy</a:t>
            </a:r>
            <a:r>
              <a:rPr lang="sv-SE" dirty="0"/>
              <a:t> to </a:t>
            </a:r>
            <a:r>
              <a:rPr lang="sv-SE" dirty="0" err="1"/>
              <a:t>evaluate</a:t>
            </a:r>
            <a:r>
              <a:rPr lang="sv-SE" dirty="0"/>
              <a:t> </a:t>
            </a:r>
            <a:r>
              <a:rPr lang="sv-SE" dirty="0" err="1"/>
              <a:t>biomarkers</a:t>
            </a:r>
            <a:r>
              <a:rPr lang="sv-SE" dirty="0"/>
              <a:t> for </a:t>
            </a:r>
            <a:r>
              <a:rPr lang="sv-SE" dirty="0" err="1"/>
              <a:t>early</a:t>
            </a:r>
            <a:r>
              <a:rPr lang="sv-SE" dirty="0"/>
              <a:t> </a:t>
            </a:r>
            <a:r>
              <a:rPr lang="sv-SE" dirty="0" err="1"/>
              <a:t>detection</a:t>
            </a:r>
            <a:r>
              <a:rPr lang="sv-SE" dirty="0"/>
              <a:t> </a:t>
            </a:r>
            <a:r>
              <a:rPr lang="sv-SE" dirty="0" err="1"/>
              <a:t>of</a:t>
            </a:r>
            <a:r>
              <a:rPr lang="sv-SE" dirty="0"/>
              <a:t> </a:t>
            </a:r>
            <a:r>
              <a:rPr lang="sv-SE" dirty="0" err="1"/>
              <a:t>colorectal</a:t>
            </a:r>
            <a:r>
              <a:rPr lang="sv-SE" dirty="0"/>
              <a:t> cancer. The new </a:t>
            </a:r>
            <a:r>
              <a:rPr lang="sv-SE" dirty="0" err="1"/>
              <a:t>stool</a:t>
            </a:r>
            <a:r>
              <a:rPr lang="sv-SE" dirty="0"/>
              <a:t>- and </a:t>
            </a:r>
            <a:r>
              <a:rPr lang="sv-SE" dirty="0" err="1"/>
              <a:t>blood-based</a:t>
            </a:r>
            <a:r>
              <a:rPr lang="sv-SE" dirty="0"/>
              <a:t> screening </a:t>
            </a:r>
            <a:r>
              <a:rPr lang="sv-SE" dirty="0" err="1"/>
              <a:t>methods</a:t>
            </a:r>
            <a:r>
              <a:rPr lang="sv-SE" dirty="0"/>
              <a:t> </a:t>
            </a:r>
            <a:r>
              <a:rPr lang="sv-SE" dirty="0" err="1"/>
              <a:t>will</a:t>
            </a:r>
            <a:r>
              <a:rPr lang="sv-SE" dirty="0"/>
              <a:t> </a:t>
            </a:r>
            <a:r>
              <a:rPr lang="sv-SE" dirty="0" err="1"/>
              <a:t>then</a:t>
            </a:r>
            <a:r>
              <a:rPr lang="sv-SE" dirty="0"/>
              <a:t> be </a:t>
            </a:r>
            <a:r>
              <a:rPr lang="sv-SE" dirty="0" err="1"/>
              <a:t>compared</a:t>
            </a:r>
            <a:r>
              <a:rPr lang="sv-SE" dirty="0"/>
              <a:t> to </a:t>
            </a:r>
            <a:r>
              <a:rPr lang="sv-SE" dirty="0" err="1"/>
              <a:t>colonoscopy</a:t>
            </a:r>
            <a:r>
              <a:rPr lang="sv-SE" dirty="0"/>
              <a:t>, the </a:t>
            </a:r>
            <a:r>
              <a:rPr lang="sv-SE" dirty="0" err="1"/>
              <a:t>gold</a:t>
            </a:r>
            <a:r>
              <a:rPr lang="sv-SE" dirty="0"/>
              <a:t>-standard </a:t>
            </a:r>
            <a:r>
              <a:rPr lang="sv-SE" dirty="0" err="1"/>
              <a:t>method</a:t>
            </a:r>
            <a:r>
              <a:rPr lang="sv-SE" dirty="0"/>
              <a:t> </a:t>
            </a:r>
            <a:r>
              <a:rPr lang="sv-SE" dirty="0" err="1"/>
              <a:t>of</a:t>
            </a:r>
            <a:r>
              <a:rPr lang="sv-SE" dirty="0"/>
              <a:t> </a:t>
            </a:r>
            <a:r>
              <a:rPr lang="sv-SE" dirty="0" err="1"/>
              <a:t>early</a:t>
            </a:r>
            <a:r>
              <a:rPr lang="sv-SE" dirty="0"/>
              <a:t> </a:t>
            </a:r>
            <a:r>
              <a:rPr lang="sv-SE" dirty="0" err="1"/>
              <a:t>detection</a:t>
            </a:r>
            <a:r>
              <a:rPr lang="sv-SE" dirty="0"/>
              <a:t> </a:t>
            </a:r>
            <a:r>
              <a:rPr lang="sv-SE" dirty="0" err="1"/>
              <a:t>of</a:t>
            </a:r>
            <a:r>
              <a:rPr lang="sv-SE" dirty="0"/>
              <a:t> </a:t>
            </a:r>
            <a:r>
              <a:rPr lang="sv-SE" dirty="0" err="1"/>
              <a:t>colorectal</a:t>
            </a:r>
            <a:r>
              <a:rPr lang="sv-SE" dirty="0"/>
              <a:t> cancer. </a:t>
            </a:r>
            <a:endParaRPr lang="en-US" dirty="0"/>
          </a:p>
          <a:p>
            <a:endParaRPr lang="en-US" dirty="0"/>
          </a:p>
        </p:txBody>
      </p:sp>
      <p:sp>
        <p:nvSpPr>
          <p:cNvPr id="4" name="Slide Number Placeholder 3"/>
          <p:cNvSpPr>
            <a:spLocks noGrp="1"/>
          </p:cNvSpPr>
          <p:nvPr>
            <p:ph type="sldNum" sz="quarter" idx="10"/>
          </p:nvPr>
        </p:nvSpPr>
        <p:spPr/>
        <p:txBody>
          <a:bodyPr/>
          <a:lstStyle/>
          <a:p>
            <a:fld id="{75BB4F5F-45B1-A045-A4C7-2B512ECAE3BF}" type="slidenum">
              <a:rPr lang="en-US" smtClean="0"/>
              <a:t>3</a:t>
            </a:fld>
            <a:endParaRPr lang="en-US"/>
          </a:p>
        </p:txBody>
      </p:sp>
    </p:spTree>
    <p:extLst>
      <p:ext uri="{BB962C8B-B14F-4D97-AF65-F5344CB8AC3E}">
        <p14:creationId xmlns:p14="http://schemas.microsoft.com/office/powerpoint/2010/main" val="3688179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err="1">
                <a:solidFill>
                  <a:schemeClr val="tx1"/>
                </a:solidFill>
                <a:effectLst/>
                <a:latin typeface="+mn-lt"/>
                <a:ea typeface="+mn-ea"/>
                <a:cs typeface="+mn-cs"/>
              </a:rPr>
              <a:t>BliTz</a:t>
            </a:r>
            <a:r>
              <a:rPr lang="sv-SE" sz="1200" kern="1200" dirty="0">
                <a:solidFill>
                  <a:schemeClr val="tx1"/>
                </a:solidFill>
                <a:effectLst/>
                <a:latin typeface="+mn-lt"/>
                <a:ea typeface="+mn-ea"/>
                <a:cs typeface="+mn-cs"/>
              </a:rPr>
              <a:t>:</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20 </a:t>
            </a:r>
            <a:r>
              <a:rPr lang="sv-SE" sz="1200" kern="1200" dirty="0" err="1">
                <a:solidFill>
                  <a:schemeClr val="tx1"/>
                </a:solidFill>
                <a:effectLst/>
                <a:latin typeface="+mn-lt"/>
                <a:ea typeface="+mn-ea"/>
                <a:cs typeface="+mn-cs"/>
              </a:rPr>
              <a:t>gastroenterology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practices</a:t>
            </a:r>
            <a:r>
              <a:rPr lang="sv-SE" sz="1200" kern="1200" dirty="0">
                <a:solidFill>
                  <a:schemeClr val="tx1"/>
                </a:solidFill>
                <a:effectLst/>
                <a:latin typeface="+mn-lt"/>
                <a:ea typeface="+mn-ea"/>
                <a:cs typeface="+mn-cs"/>
              </a:rPr>
              <a:t> in South-western </a:t>
            </a:r>
            <a:r>
              <a:rPr lang="sv-SE" sz="1200" kern="1200" dirty="0" err="1">
                <a:solidFill>
                  <a:schemeClr val="tx1"/>
                </a:solidFill>
                <a:effectLst/>
                <a:latin typeface="+mn-lt"/>
                <a:ea typeface="+mn-ea"/>
                <a:cs typeface="+mn-cs"/>
              </a:rPr>
              <a:t>Germany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since</a:t>
            </a:r>
            <a:r>
              <a:rPr lang="sv-SE" sz="1200" kern="1200" dirty="0">
                <a:solidFill>
                  <a:schemeClr val="tx1"/>
                </a:solidFill>
                <a:effectLst/>
                <a:latin typeface="+mn-lt"/>
                <a:ea typeface="+mn-ea"/>
                <a:cs typeface="+mn-cs"/>
              </a:rPr>
              <a:t> November 2005</a:t>
            </a:r>
          </a:p>
          <a:p>
            <a:pPr marL="171450" indent="-171450">
              <a:buFont typeface="Arial" panose="020B0604020202020204" pitchFamily="34" charset="0"/>
              <a:buChar char="•"/>
            </a:pPr>
            <a:r>
              <a:rPr lang="sv-SE" sz="1200" kern="1200" dirty="0" err="1">
                <a:solidFill>
                  <a:schemeClr val="tx1"/>
                </a:solidFill>
                <a:effectLst/>
                <a:latin typeface="+mn-lt"/>
                <a:ea typeface="+mn-ea"/>
                <a:cs typeface="+mn-cs"/>
              </a:rPr>
              <a:t>aims</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evaluate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novel</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promising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biomarkers</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early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detection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colorectal</a:t>
            </a: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a:solidFill>
                  <a:schemeClr val="tx1"/>
                </a:solidFill>
                <a:effectLst/>
                <a:latin typeface="+mn-lt"/>
                <a:ea typeface="+mn-ea"/>
                <a:cs typeface="+mn-cs"/>
              </a:rPr>
              <a:t>cancer. </a:t>
            </a:r>
          </a:p>
          <a:p>
            <a:pPr marL="171450" indent="-171450">
              <a:buFont typeface="Arial" panose="020B0604020202020204" pitchFamily="34" charset="0"/>
              <a:buChar char="•"/>
            </a:pPr>
            <a:r>
              <a:rPr lang="sv-SE" sz="1200" kern="1200" dirty="0" err="1">
                <a:solidFill>
                  <a:schemeClr val="tx1"/>
                </a:solidFill>
                <a:effectLst/>
                <a:latin typeface="+mn-lt"/>
                <a:ea typeface="+mn-ea"/>
                <a:cs typeface="+mn-cs"/>
              </a:rPr>
              <a:t>blood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samples</a:t>
            </a:r>
            <a:r>
              <a:rPr lang="sv-SE" sz="1200" kern="1200" dirty="0">
                <a:solidFill>
                  <a:schemeClr val="tx1"/>
                </a:solidFill>
                <a:effectLst/>
                <a:latin typeface="+mn-lt"/>
                <a:ea typeface="+mn-ea"/>
                <a:cs typeface="+mn-cs"/>
              </a:rPr>
              <a:t> taken </a:t>
            </a:r>
            <a:r>
              <a:rPr lang="sv-SE" sz="1200" kern="1200" dirty="0" err="1">
                <a:solidFill>
                  <a:schemeClr val="tx1"/>
                </a:solidFill>
                <a:effectLst/>
                <a:latin typeface="+mn-lt"/>
                <a:ea typeface="+mn-ea"/>
                <a:cs typeface="+mn-cs"/>
              </a:rPr>
              <a:t>one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week</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before</a:t>
            </a:r>
            <a:r>
              <a:rPr lang="sv-SE" sz="1200" kern="1200" dirty="0">
                <a:solidFill>
                  <a:schemeClr val="tx1"/>
                </a:solidFill>
                <a:effectLst/>
                <a:latin typeface="+mn-lt"/>
                <a:ea typeface="+mn-ea"/>
                <a:cs typeface="+mn-cs"/>
              </a:rPr>
              <a:t> the screening </a:t>
            </a:r>
            <a:r>
              <a:rPr lang="sv-SE" sz="1200" kern="1200" dirty="0" err="1">
                <a:solidFill>
                  <a:schemeClr val="tx1"/>
                </a:solidFill>
                <a:effectLst/>
                <a:latin typeface="+mn-lt"/>
                <a:ea typeface="+mn-ea"/>
                <a:cs typeface="+mn-cs"/>
              </a:rPr>
              <a:t>colonoscopy</a:t>
            </a:r>
            <a:r>
              <a:rPr lang="sv-SE" sz="1200" kern="1200" dirty="0">
                <a:solidFill>
                  <a:schemeClr val="tx1"/>
                </a:solidFill>
                <a:effectLst/>
                <a:latin typeface="+mn-lt"/>
                <a:ea typeface="+mn-ea"/>
                <a:cs typeface="+mn-cs"/>
              </a:rPr>
              <a:t>.</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all 35 </a:t>
            </a:r>
            <a:r>
              <a:rPr lang="sv-SE" sz="1200" kern="1200" dirty="0" err="1">
                <a:solidFill>
                  <a:schemeClr val="tx1"/>
                </a:solidFill>
                <a:effectLst/>
                <a:latin typeface="+mn-lt"/>
                <a:ea typeface="+mn-ea"/>
                <a:cs typeface="+mn-cs"/>
              </a:rPr>
              <a:t>available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cases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with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newly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detected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cancer</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representative </a:t>
            </a:r>
            <a:r>
              <a:rPr lang="sv-SE" sz="1200" kern="1200" dirty="0" err="1">
                <a:solidFill>
                  <a:schemeClr val="tx1"/>
                </a:solidFill>
                <a:effectLst/>
                <a:latin typeface="+mn-lt"/>
                <a:ea typeface="+mn-ea"/>
                <a:cs typeface="+mn-cs"/>
              </a:rPr>
              <a:t>sample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54 </a:t>
            </a:r>
            <a:r>
              <a:rPr lang="sv-SE" sz="1200" kern="1200" dirty="0" err="1">
                <a:solidFill>
                  <a:schemeClr val="tx1"/>
                </a:solidFill>
                <a:effectLst/>
                <a:latin typeface="+mn-lt"/>
                <a:ea typeface="+mn-ea"/>
                <a:cs typeface="+mn-cs"/>
              </a:rPr>
              <a:t>controls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free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neoplasms</a:t>
            </a:r>
            <a:r>
              <a:rPr lang="sv-SE" sz="1200" kern="1200" dirty="0">
                <a:solidFill>
                  <a:schemeClr val="tx1"/>
                </a:solidFill>
                <a:effectLst/>
                <a:latin typeface="+mn-lt"/>
                <a:ea typeface="+mn-ea"/>
                <a:cs typeface="+mn-cs"/>
              </a:rPr>
              <a: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For an independent </a:t>
            </a:r>
            <a:r>
              <a:rPr lang="sv-SE" sz="1200" kern="1200" dirty="0" err="1">
                <a:solidFill>
                  <a:schemeClr val="tx1"/>
                </a:solidFill>
                <a:effectLst/>
                <a:latin typeface="+mn-lt"/>
                <a:ea typeface="+mn-ea"/>
                <a:cs typeface="+mn-cs"/>
              </a:rPr>
              <a:t>validation</a:t>
            </a: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a:solidFill>
                  <a:schemeClr val="tx1"/>
                </a:solidFill>
                <a:effectLst/>
                <a:latin typeface="+mn-lt"/>
                <a:ea typeface="+mn-ea"/>
                <a:cs typeface="+mn-cs"/>
              </a:rPr>
              <a:t>54 </a:t>
            </a:r>
            <a:r>
              <a:rPr lang="sv-SE" sz="1200" kern="1200" dirty="0" err="1">
                <a:solidFill>
                  <a:schemeClr val="tx1"/>
                </a:solidFill>
                <a:effectLst/>
                <a:latin typeface="+mn-lt"/>
                <a:ea typeface="+mn-ea"/>
                <a:cs typeface="+mn-cs"/>
              </a:rPr>
              <a:t>additional</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cancer </a:t>
            </a:r>
            <a:r>
              <a:rPr lang="sv-SE" sz="1200" kern="1200" dirty="0" err="1">
                <a:solidFill>
                  <a:schemeClr val="tx1"/>
                </a:solidFill>
                <a:effectLst/>
                <a:latin typeface="+mn-lt"/>
                <a:ea typeface="+mn-ea"/>
                <a:cs typeface="+mn-cs"/>
              </a:rPr>
              <a:t>cases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four</a:t>
            </a:r>
            <a:r>
              <a:rPr lang="sv-SE" sz="1200" kern="1200" dirty="0">
                <a:solidFill>
                  <a:schemeClr val="tx1"/>
                </a:solidFill>
                <a:effectLst/>
                <a:latin typeface="+mn-lt"/>
                <a:ea typeface="+mn-ea"/>
                <a:cs typeface="+mn-cs"/>
              </a:rPr>
              <a:t> hospitals </a:t>
            </a:r>
            <a:r>
              <a:rPr lang="sv-SE" sz="1200" kern="1200" dirty="0" err="1">
                <a:solidFill>
                  <a:schemeClr val="tx1"/>
                </a:solidFill>
                <a:effectLst/>
                <a:latin typeface="+mn-lt"/>
                <a:ea typeface="+mn-ea"/>
                <a:cs typeface="+mn-cs"/>
              </a:rPr>
              <a:t>after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diagnosis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but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before</a:t>
            </a:r>
            <a:r>
              <a:rPr lang="sv-SE" sz="1200" kern="1200" dirty="0">
                <a:solidFill>
                  <a:schemeClr val="tx1"/>
                </a:solidFill>
                <a:effectLst/>
                <a:latin typeface="+mn-lt"/>
                <a:ea typeface="+mn-ea"/>
                <a:cs typeface="+mn-cs"/>
              </a:rPr>
              <a:t> initiation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treatment</a:t>
            </a:r>
            <a:r>
              <a:rPr lang="sv-SE" sz="1200" kern="1200" dirty="0">
                <a:solidFill>
                  <a:schemeClr val="tx1"/>
                </a:solidFill>
                <a:effectLst/>
                <a:latin typeface="+mn-lt"/>
                <a:ea typeface="+mn-ea"/>
                <a:cs typeface="+mn-cs"/>
              </a:rPr>
              <a:t>)</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38 </a:t>
            </a:r>
            <a:r>
              <a:rPr lang="sv-SE" sz="1200" kern="1200" dirty="0" err="1">
                <a:solidFill>
                  <a:schemeClr val="tx1"/>
                </a:solidFill>
                <a:effectLst/>
                <a:latin typeface="+mn-lt"/>
                <a:ea typeface="+mn-ea"/>
                <a:cs typeface="+mn-cs"/>
              </a:rPr>
              <a:t>additional</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randomly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selected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controls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free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neoplasm</a:t>
            </a:r>
            <a:r>
              <a:rPr lang="sv-SE" sz="1200" kern="1200" dirty="0">
                <a:solidFill>
                  <a:schemeClr val="tx1"/>
                </a:solidFill>
                <a:effectLst/>
                <a:latin typeface="+mn-lt"/>
                <a:ea typeface="+mn-ea"/>
                <a:cs typeface="+mn-cs"/>
              </a:rPr>
              <a:t> from the </a:t>
            </a:r>
            <a:r>
              <a:rPr lang="sv-SE" sz="1200" kern="1200" dirty="0" err="1">
                <a:solidFill>
                  <a:schemeClr val="tx1"/>
                </a:solidFill>
                <a:effectLst/>
                <a:latin typeface="+mn-lt"/>
                <a:ea typeface="+mn-ea"/>
                <a:cs typeface="+mn-cs"/>
              </a:rPr>
              <a:t>BliTz</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study</a:t>
            </a:r>
            <a:r>
              <a:rPr lang="sv-SE"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75BB4F5F-45B1-A045-A4C7-2B512ECAE3BF}" type="slidenum">
              <a:rPr lang="en-US" smtClean="0"/>
              <a:t>4</a:t>
            </a:fld>
            <a:endParaRPr lang="en-US"/>
          </a:p>
        </p:txBody>
      </p:sp>
    </p:spTree>
    <p:extLst>
      <p:ext uri="{BB962C8B-B14F-4D97-AF65-F5344CB8AC3E}">
        <p14:creationId xmlns:p14="http://schemas.microsoft.com/office/powerpoint/2010/main" val="1983203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BB4F5F-45B1-A045-A4C7-2B512ECAE3BF}" type="slidenum">
              <a:rPr lang="en-US" smtClean="0"/>
              <a:t>5</a:t>
            </a:fld>
            <a:endParaRPr lang="en-US"/>
          </a:p>
        </p:txBody>
      </p:sp>
    </p:spTree>
    <p:extLst>
      <p:ext uri="{BB962C8B-B14F-4D97-AF65-F5344CB8AC3E}">
        <p14:creationId xmlns:p14="http://schemas.microsoft.com/office/powerpoint/2010/main" val="4174899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600" dirty="0">
                <a:latin typeface="+mn-lt"/>
              </a:rPr>
              <a:t>1. </a:t>
            </a:r>
            <a:r>
              <a:rPr lang="sv-SE" sz="1600" dirty="0" err="1">
                <a:latin typeface="+mn-lt"/>
              </a:rPr>
              <a:t>S</a:t>
            </a:r>
            <a:r>
              <a:rPr lang="sv-SE" sz="1600" baseline="0" dirty="0" err="1">
                <a:latin typeface="+mn-lt"/>
              </a:rPr>
              <a:t>sensitivity</a:t>
            </a:r>
            <a:r>
              <a:rPr lang="sv-SE" sz="1600" baseline="0" dirty="0">
                <a:latin typeface="+mn-lt"/>
              </a:rPr>
              <a:t>. </a:t>
            </a:r>
            <a:r>
              <a:rPr lang="sv-SE" sz="1600" baseline="0" dirty="0" err="1">
                <a:latin typeface="+mn-lt"/>
              </a:rPr>
              <a:t>Each</a:t>
            </a:r>
            <a:r>
              <a:rPr lang="sv-SE" sz="1600" baseline="0" dirty="0">
                <a:latin typeface="+mn-lt"/>
              </a:rPr>
              <a:t> </a:t>
            </a:r>
            <a:r>
              <a:rPr lang="sv-SE" sz="1600" baseline="0" dirty="0" err="1">
                <a:latin typeface="+mn-lt"/>
              </a:rPr>
              <a:t>of</a:t>
            </a:r>
            <a:r>
              <a:rPr lang="sv-SE" sz="1600" baseline="0" dirty="0">
                <a:latin typeface="+mn-lt"/>
              </a:rPr>
              <a:t> </a:t>
            </a:r>
            <a:r>
              <a:rPr lang="sv-SE" sz="1600" baseline="0" dirty="0" err="1">
                <a:latin typeface="+mn-lt"/>
              </a:rPr>
              <a:t>our</a:t>
            </a:r>
            <a:r>
              <a:rPr lang="sv-SE" sz="1600" baseline="0" dirty="0">
                <a:latin typeface="+mn-lt"/>
              </a:rPr>
              <a:t> </a:t>
            </a:r>
            <a:r>
              <a:rPr lang="sv-SE" sz="1600" baseline="0" dirty="0" err="1">
                <a:latin typeface="+mn-lt"/>
              </a:rPr>
              <a:t>assay</a:t>
            </a:r>
            <a:r>
              <a:rPr lang="sv-SE" sz="1600" baseline="0" dirty="0">
                <a:latin typeface="+mn-lt"/>
              </a:rPr>
              <a:t> offers a </a:t>
            </a:r>
            <a:r>
              <a:rPr lang="sv-SE" sz="1600" baseline="0" dirty="0" err="1">
                <a:latin typeface="+mn-lt"/>
              </a:rPr>
              <a:t>sensitivity</a:t>
            </a:r>
            <a:r>
              <a:rPr lang="sv-SE" sz="1600" baseline="0" dirty="0">
                <a:latin typeface="+mn-lt"/>
              </a:rPr>
              <a:t> </a:t>
            </a:r>
            <a:r>
              <a:rPr lang="sv-SE" sz="1600" baseline="0" dirty="0" err="1">
                <a:latin typeface="+mn-lt"/>
              </a:rPr>
              <a:t>similar</a:t>
            </a:r>
            <a:r>
              <a:rPr lang="sv-SE" sz="1600" baseline="0" dirty="0">
                <a:latin typeface="+mn-lt"/>
              </a:rPr>
              <a:t> to ELISA (</a:t>
            </a:r>
            <a:r>
              <a:rPr lang="sv-SE" sz="1600" baseline="0" dirty="0" err="1">
                <a:latin typeface="+mn-lt"/>
              </a:rPr>
              <a:t>if</a:t>
            </a:r>
            <a:r>
              <a:rPr lang="sv-SE" sz="1600" baseline="0" dirty="0">
                <a:latin typeface="+mn-lt"/>
              </a:rPr>
              <a:t> </a:t>
            </a:r>
            <a:r>
              <a:rPr lang="sv-SE" sz="1600" baseline="0" dirty="0" err="1">
                <a:latin typeface="+mn-lt"/>
              </a:rPr>
              <a:t>required</a:t>
            </a:r>
            <a:r>
              <a:rPr lang="sv-SE" sz="1600" baseline="0" dirty="0">
                <a:latin typeface="+mn-lt"/>
              </a:rPr>
              <a:t> for </a:t>
            </a:r>
            <a:r>
              <a:rPr lang="sv-SE" sz="1600" baseline="0" dirty="0" err="1">
                <a:latin typeface="+mn-lt"/>
              </a:rPr>
              <a:t>that</a:t>
            </a:r>
            <a:r>
              <a:rPr lang="sv-SE" sz="1600" baseline="0" dirty="0">
                <a:latin typeface="+mn-lt"/>
              </a:rPr>
              <a:t> </a:t>
            </a:r>
            <a:r>
              <a:rPr lang="sv-SE" sz="1600" baseline="0" dirty="0" err="1">
                <a:latin typeface="+mn-lt"/>
              </a:rPr>
              <a:t>assay</a:t>
            </a:r>
            <a:r>
              <a:rPr lang="sv-SE" sz="1600" baseline="0" dirty="0">
                <a:latin typeface="+mn-lt"/>
              </a:rPr>
              <a:t>) and </a:t>
            </a:r>
            <a:r>
              <a:rPr lang="sv-SE" sz="1600" baseline="0" dirty="0" err="1">
                <a:latin typeface="+mn-lt"/>
              </a:rPr>
              <a:t>we</a:t>
            </a:r>
            <a:r>
              <a:rPr lang="sv-SE" sz="1600" baseline="0" dirty="0">
                <a:latin typeface="+mn-lt"/>
              </a:rPr>
              <a:t> </a:t>
            </a:r>
            <a:r>
              <a:rPr lang="sv-SE" sz="1600" baseline="0" dirty="0" err="1">
                <a:latin typeface="+mn-lt"/>
              </a:rPr>
              <a:t>generate</a:t>
            </a:r>
            <a:r>
              <a:rPr lang="sv-SE" sz="1600" baseline="0" dirty="0">
                <a:latin typeface="+mn-lt"/>
              </a:rPr>
              <a:t> </a:t>
            </a:r>
            <a:r>
              <a:rPr lang="sv-SE" sz="1600" baseline="0" dirty="0" err="1">
                <a:latin typeface="+mn-lt"/>
              </a:rPr>
              <a:t>calibrator</a:t>
            </a:r>
            <a:r>
              <a:rPr lang="sv-SE" sz="1600" baseline="0" dirty="0">
                <a:latin typeface="+mn-lt"/>
              </a:rPr>
              <a:t> </a:t>
            </a:r>
            <a:r>
              <a:rPr lang="sv-SE" sz="1600" baseline="0" dirty="0" err="1">
                <a:latin typeface="+mn-lt"/>
              </a:rPr>
              <a:t>curves</a:t>
            </a:r>
            <a:r>
              <a:rPr lang="sv-SE" sz="1600" baseline="0" dirty="0">
                <a:latin typeface="+mn-lt"/>
              </a:rPr>
              <a:t> </a:t>
            </a:r>
            <a:r>
              <a:rPr lang="sv-SE" sz="1600" baseline="0" dirty="0" err="1">
                <a:latin typeface="+mn-lt"/>
              </a:rPr>
              <a:t>using</a:t>
            </a:r>
            <a:r>
              <a:rPr lang="sv-SE" sz="1600" baseline="0" dirty="0">
                <a:latin typeface="+mn-lt"/>
              </a:rPr>
              <a:t> </a:t>
            </a:r>
            <a:r>
              <a:rPr lang="sv-SE" sz="1600" baseline="0" dirty="0" err="1">
                <a:latin typeface="+mn-lt"/>
              </a:rPr>
              <a:t>recombinant</a:t>
            </a:r>
            <a:r>
              <a:rPr lang="sv-SE" sz="1600" baseline="0" dirty="0">
                <a:latin typeface="+mn-lt"/>
              </a:rPr>
              <a:t> antigens. </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2. All assays are validated for precision</a:t>
            </a:r>
            <a:r>
              <a:rPr lang="en-US" sz="1600" b="0" i="0" kern="1200" baseline="0" dirty="0">
                <a:solidFill>
                  <a:schemeClr val="tx1"/>
                </a:solidFill>
                <a:effectLst/>
                <a:latin typeface="+mn-lt"/>
                <a:ea typeface="+mn-ea"/>
                <a:cs typeface="+mn-cs"/>
              </a:rPr>
              <a:t> and in the case for the new I/O panel we have an average </a:t>
            </a:r>
            <a:r>
              <a:rPr lang="en-US" sz="1600" kern="1200" dirty="0" err="1">
                <a:solidFill>
                  <a:schemeClr val="tx1"/>
                </a:solidFill>
                <a:latin typeface="+mn-lt"/>
                <a:ea typeface="+mn-ea"/>
                <a:cs typeface="+mn-cs"/>
              </a:rPr>
              <a:t>intra%CV</a:t>
            </a:r>
            <a:r>
              <a:rPr lang="en-US" sz="1600" kern="1200" dirty="0">
                <a:solidFill>
                  <a:schemeClr val="tx1"/>
                </a:solidFill>
                <a:latin typeface="+mn-lt"/>
                <a:ea typeface="+mn-ea"/>
                <a:cs typeface="+mn-cs"/>
              </a:rPr>
              <a:t> of</a:t>
            </a:r>
            <a:r>
              <a:rPr lang="en-US" sz="1600" kern="1200" baseline="0" dirty="0">
                <a:solidFill>
                  <a:schemeClr val="tx1"/>
                </a:solidFill>
                <a:latin typeface="+mn-lt"/>
                <a:ea typeface="+mn-ea"/>
                <a:cs typeface="+mn-cs"/>
              </a:rPr>
              <a:t> about 8</a:t>
            </a:r>
            <a:r>
              <a:rPr lang="en-US" sz="1600" kern="1200" dirty="0">
                <a:solidFill>
                  <a:schemeClr val="tx1"/>
                </a:solidFill>
                <a:latin typeface="+mn-lt"/>
                <a:ea typeface="+mn-ea"/>
                <a:cs typeface="+mn-cs"/>
              </a:rPr>
              <a:t>% and </a:t>
            </a:r>
            <a:r>
              <a:rPr lang="en-US" sz="1600" kern="1200" dirty="0" err="1">
                <a:solidFill>
                  <a:schemeClr val="tx1"/>
                </a:solidFill>
                <a:latin typeface="+mn-lt"/>
                <a:ea typeface="+mn-ea"/>
                <a:cs typeface="+mn-cs"/>
              </a:rPr>
              <a:t>inter%CV</a:t>
            </a:r>
            <a:r>
              <a:rPr lang="en-US" sz="1600" kern="1200" dirty="0">
                <a:solidFill>
                  <a:schemeClr val="tx1"/>
                </a:solidFill>
                <a:latin typeface="+mn-lt"/>
                <a:ea typeface="+mn-ea"/>
                <a:cs typeface="+mn-cs"/>
              </a:rPr>
              <a:t> of under</a:t>
            </a:r>
            <a:r>
              <a:rPr lang="en-US" sz="1600" kern="1200" baseline="0" dirty="0">
                <a:solidFill>
                  <a:schemeClr val="tx1"/>
                </a:solidFill>
                <a:latin typeface="+mn-lt"/>
                <a:ea typeface="+mn-ea"/>
                <a:cs typeface="+mn-cs"/>
              </a:rPr>
              <a:t> 12</a:t>
            </a:r>
            <a:r>
              <a:rPr lang="en-US" sz="1600" kern="1200" dirty="0">
                <a:solidFill>
                  <a:schemeClr val="tx1"/>
                </a:solidFill>
                <a:latin typeface="+mn-lt"/>
                <a:ea typeface="+mn-ea"/>
                <a:cs typeface="+mn-cs"/>
              </a:rPr>
              <a:t>% . </a:t>
            </a:r>
          </a:p>
          <a:p>
            <a:r>
              <a:rPr lang="en-US" sz="1600" kern="1200" dirty="0">
                <a:solidFill>
                  <a:schemeClr val="tx1"/>
                </a:solidFill>
                <a:latin typeface="+mn-lt"/>
                <a:ea typeface="+mn-ea"/>
                <a:cs typeface="+mn-cs"/>
              </a:rPr>
              <a:t>3.</a:t>
            </a:r>
            <a:r>
              <a:rPr lang="en-US" sz="1600" kern="1200" baseline="0" dirty="0">
                <a:solidFill>
                  <a:schemeClr val="tx1"/>
                </a:solidFill>
                <a:latin typeface="+mn-lt"/>
                <a:ea typeface="+mn-ea"/>
                <a:cs typeface="+mn-cs"/>
              </a:rPr>
              <a:t> </a:t>
            </a:r>
            <a:r>
              <a:rPr lang="en-US" sz="1600" baseline="0" dirty="0"/>
              <a:t>Scalability.</a:t>
            </a:r>
            <a:r>
              <a:rPr lang="en-US" sz="1600" dirty="0"/>
              <a:t> In other words we confirm that our performance</a:t>
            </a:r>
            <a:r>
              <a:rPr lang="en-US" sz="1600" baseline="0" dirty="0"/>
              <a:t> remains when scaling up from </a:t>
            </a:r>
            <a:r>
              <a:rPr lang="sv-SE" sz="1600" dirty="0"/>
              <a:t>1-plex </a:t>
            </a:r>
            <a:r>
              <a:rPr lang="sv-SE" sz="1600" dirty="0">
                <a:sym typeface="Wingdings" panose="05000000000000000000" pitchFamily="2" charset="2"/>
              </a:rPr>
              <a:t></a:t>
            </a:r>
            <a:r>
              <a:rPr lang="sv-SE" sz="1600" dirty="0"/>
              <a:t> 96-plex</a:t>
            </a:r>
            <a:endParaRPr lang="en-US" sz="1600" baseline="0" dirty="0"/>
          </a:p>
          <a:p>
            <a:r>
              <a:rPr lang="en-US" sz="1600" kern="1200" baseline="0" dirty="0">
                <a:solidFill>
                  <a:schemeClr val="tx1"/>
                </a:solidFill>
                <a:latin typeface="+mn-lt"/>
                <a:ea typeface="+mn-ea"/>
                <a:cs typeface="+mn-cs"/>
              </a:rPr>
              <a:t>4. </a:t>
            </a:r>
            <a:r>
              <a:rPr lang="sv-SE" sz="1600" baseline="0" dirty="0" err="1"/>
              <a:t>Specificity</a:t>
            </a:r>
            <a:r>
              <a:rPr lang="sv-SE" sz="1600" baseline="0" dirty="0"/>
              <a:t> </a:t>
            </a:r>
            <a:r>
              <a:rPr lang="sv-SE" sz="1600" baseline="0" dirty="0" err="1"/>
              <a:t>which</a:t>
            </a:r>
            <a:r>
              <a:rPr lang="sv-SE" sz="1600" baseline="0" dirty="0"/>
              <a:t> </a:t>
            </a:r>
            <a:r>
              <a:rPr lang="sv-SE" sz="1600" baseline="0" dirty="0" err="1"/>
              <a:t>we</a:t>
            </a:r>
            <a:r>
              <a:rPr lang="sv-SE" sz="1600" baseline="0" dirty="0"/>
              <a:t> test in </a:t>
            </a:r>
            <a:r>
              <a:rPr lang="sv-SE" sz="1600" baseline="0" dirty="0" err="1"/>
              <a:t>several</a:t>
            </a:r>
            <a:r>
              <a:rPr lang="sv-SE" sz="1600" baseline="0" dirty="0"/>
              <a:t> </a:t>
            </a:r>
            <a:r>
              <a:rPr lang="sv-SE" sz="1600" baseline="0" dirty="0" err="1"/>
              <a:t>ways</a:t>
            </a:r>
            <a:r>
              <a:rPr lang="sv-SE" sz="1600" baseline="0" dirty="0"/>
              <a:t> by for </a:t>
            </a:r>
            <a:r>
              <a:rPr lang="sv-SE" sz="1600" baseline="0" dirty="0" err="1"/>
              <a:t>example</a:t>
            </a:r>
            <a:r>
              <a:rPr lang="sv-SE" sz="1600" baseline="0" dirty="0"/>
              <a:t> by </a:t>
            </a:r>
            <a:r>
              <a:rPr lang="sv-SE" sz="1600" baseline="0" dirty="0" err="1"/>
              <a:t>making</a:t>
            </a:r>
            <a:r>
              <a:rPr lang="sv-SE" sz="1600" baseline="0" dirty="0"/>
              <a:t> </a:t>
            </a:r>
            <a:r>
              <a:rPr lang="sv-SE" sz="1600" baseline="0" dirty="0" err="1"/>
              <a:t>up</a:t>
            </a:r>
            <a:r>
              <a:rPr lang="sv-SE" sz="1600" baseline="0" dirty="0"/>
              <a:t> ”</a:t>
            </a:r>
            <a:r>
              <a:rPr lang="sv-SE" sz="1600" baseline="0" dirty="0" err="1"/>
              <a:t>samples</a:t>
            </a:r>
            <a:r>
              <a:rPr lang="sv-SE" sz="1600" baseline="0" dirty="0"/>
              <a:t>” </a:t>
            </a:r>
            <a:r>
              <a:rPr lang="sv-SE" sz="1600" baseline="0" dirty="0" err="1"/>
              <a:t>with</a:t>
            </a:r>
            <a:r>
              <a:rPr lang="sv-SE" sz="1600" baseline="0" dirty="0"/>
              <a:t> </a:t>
            </a:r>
            <a:r>
              <a:rPr lang="sv-SE" sz="1600" baseline="0" dirty="0" err="1"/>
              <a:t>spiked</a:t>
            </a:r>
            <a:r>
              <a:rPr lang="sv-SE" sz="1600" baseline="0" dirty="0"/>
              <a:t>-in antigens to </a:t>
            </a:r>
            <a:r>
              <a:rPr lang="sv-SE" sz="1600" baseline="0" dirty="0" err="1"/>
              <a:t>control</a:t>
            </a:r>
            <a:r>
              <a:rPr lang="sv-SE" sz="1600" baseline="0" dirty="0"/>
              <a:t> </a:t>
            </a:r>
            <a:r>
              <a:rPr lang="sv-SE" sz="1600" baseline="0" dirty="0" err="1"/>
              <a:t>that</a:t>
            </a:r>
            <a:r>
              <a:rPr lang="sv-SE" sz="1600" baseline="0" dirty="0"/>
              <a:t> </a:t>
            </a:r>
            <a:r>
              <a:rPr lang="sv-SE" sz="1600" baseline="0" dirty="0" err="1"/>
              <a:t>we</a:t>
            </a:r>
            <a:r>
              <a:rPr lang="sv-SE" sz="1600" baseline="0" dirty="0"/>
              <a:t> </a:t>
            </a:r>
            <a:r>
              <a:rPr lang="sv-SE" sz="1600" baseline="0" dirty="0" err="1"/>
              <a:t>only</a:t>
            </a:r>
            <a:r>
              <a:rPr lang="sv-SE" sz="1600" baseline="0" dirty="0"/>
              <a:t> get signals </a:t>
            </a:r>
            <a:r>
              <a:rPr lang="sv-SE" sz="1600" baseline="0" dirty="0" err="1"/>
              <a:t>when</a:t>
            </a:r>
            <a:r>
              <a:rPr lang="sv-SE" sz="1600" baseline="0" dirty="0"/>
              <a:t> </a:t>
            </a:r>
            <a:r>
              <a:rPr lang="sv-SE" sz="1600" baseline="0" dirty="0" err="1"/>
              <a:t>correct</a:t>
            </a:r>
            <a:r>
              <a:rPr lang="sv-SE" sz="1600" baseline="0" dirty="0"/>
              <a:t> antigens </a:t>
            </a:r>
            <a:r>
              <a:rPr lang="sv-SE" sz="1600" baseline="0" dirty="0" err="1"/>
              <a:t>are</a:t>
            </a:r>
            <a:r>
              <a:rPr lang="sv-SE" sz="1600" baseline="0" dirty="0"/>
              <a:t> </a:t>
            </a:r>
            <a:r>
              <a:rPr lang="sv-SE" sz="1600" u="sng" baseline="0" dirty="0"/>
              <a:t>present</a:t>
            </a:r>
          </a:p>
          <a:p>
            <a:pPr marL="0" marR="0" indent="0" algn="l" defTabSz="457200" rtl="0" eaLnBrk="1" fontAlgn="auto" latinLnBrk="0" hangingPunct="1">
              <a:lnSpc>
                <a:spcPct val="100000"/>
              </a:lnSpc>
              <a:spcBef>
                <a:spcPts val="0"/>
              </a:spcBef>
              <a:spcAft>
                <a:spcPts val="0"/>
              </a:spcAft>
              <a:buClrTx/>
              <a:buSzTx/>
              <a:buFontTx/>
              <a:buNone/>
              <a:tabLst/>
              <a:defRPr/>
            </a:pPr>
            <a:r>
              <a:rPr lang="sv-SE" sz="1600" u="none" baseline="0" dirty="0"/>
              <a:t>5. </a:t>
            </a:r>
            <a:r>
              <a:rPr lang="sv-SE" sz="1600" baseline="0" dirty="0">
                <a:solidFill>
                  <a:srgbClr val="000000"/>
                </a:solidFill>
              </a:rPr>
              <a:t>Broad </a:t>
            </a:r>
            <a:r>
              <a:rPr lang="sv-SE" sz="1600" baseline="0" dirty="0" err="1">
                <a:solidFill>
                  <a:srgbClr val="000000"/>
                </a:solidFill>
              </a:rPr>
              <a:t>dynamic</a:t>
            </a:r>
            <a:r>
              <a:rPr lang="sv-SE" sz="1600" baseline="0" dirty="0">
                <a:solidFill>
                  <a:srgbClr val="000000"/>
                </a:solidFill>
              </a:rPr>
              <a:t> </a:t>
            </a:r>
            <a:r>
              <a:rPr lang="sv-SE" sz="1600" baseline="0" dirty="0" err="1">
                <a:solidFill>
                  <a:srgbClr val="000000"/>
                </a:solidFill>
              </a:rPr>
              <a:t>range</a:t>
            </a:r>
            <a:r>
              <a:rPr lang="sv-SE" sz="1600" baseline="0" dirty="0">
                <a:solidFill>
                  <a:srgbClr val="000000"/>
                </a:solidFill>
              </a:rPr>
              <a:t> </a:t>
            </a:r>
            <a:r>
              <a:rPr lang="sv-SE" sz="1600" baseline="0" dirty="0" err="1">
                <a:solidFill>
                  <a:srgbClr val="000000"/>
                </a:solidFill>
              </a:rPr>
              <a:t>that</a:t>
            </a:r>
            <a:r>
              <a:rPr lang="sv-SE" sz="1600" baseline="0" dirty="0">
                <a:solidFill>
                  <a:srgbClr val="000000"/>
                </a:solidFill>
              </a:rPr>
              <a:t> cover </a:t>
            </a:r>
            <a:r>
              <a:rPr lang="sv-SE" sz="1600" baseline="0" dirty="0" err="1">
                <a:solidFill>
                  <a:srgbClr val="000000"/>
                </a:solidFill>
              </a:rPr>
              <a:t>both</a:t>
            </a:r>
            <a:r>
              <a:rPr lang="sv-SE" sz="1600" baseline="0" dirty="0">
                <a:solidFill>
                  <a:srgbClr val="000000"/>
                </a:solidFill>
              </a:rPr>
              <a:t> </a:t>
            </a:r>
            <a:r>
              <a:rPr lang="sv-SE" sz="1600" baseline="0" dirty="0" err="1">
                <a:solidFill>
                  <a:srgbClr val="000000"/>
                </a:solidFill>
              </a:rPr>
              <a:t>elevated</a:t>
            </a:r>
            <a:r>
              <a:rPr lang="sv-SE" sz="1600" baseline="0" dirty="0">
                <a:solidFill>
                  <a:srgbClr val="000000"/>
                </a:solidFill>
              </a:rPr>
              <a:t> </a:t>
            </a:r>
            <a:r>
              <a:rPr lang="sv-SE" sz="1600" u="sng" baseline="0" dirty="0" err="1">
                <a:solidFill>
                  <a:srgbClr val="000000"/>
                </a:solidFill>
              </a:rPr>
              <a:t>disease</a:t>
            </a:r>
            <a:r>
              <a:rPr lang="sv-SE" sz="1600" baseline="0" dirty="0">
                <a:solidFill>
                  <a:srgbClr val="000000"/>
                </a:solidFill>
              </a:rPr>
              <a:t> </a:t>
            </a:r>
            <a:r>
              <a:rPr lang="sv-SE" sz="1600" baseline="0" dirty="0" err="1">
                <a:solidFill>
                  <a:srgbClr val="000000"/>
                </a:solidFill>
              </a:rPr>
              <a:t>levels</a:t>
            </a:r>
            <a:r>
              <a:rPr lang="sv-SE" sz="1600" baseline="0" dirty="0">
                <a:solidFill>
                  <a:srgbClr val="000000"/>
                </a:solidFill>
              </a:rPr>
              <a:t> as </a:t>
            </a:r>
            <a:r>
              <a:rPr lang="sv-SE" sz="1600" baseline="0" dirty="0" err="1">
                <a:solidFill>
                  <a:srgbClr val="000000"/>
                </a:solidFill>
              </a:rPr>
              <a:t>well</a:t>
            </a:r>
            <a:r>
              <a:rPr lang="sv-SE" sz="1600" baseline="0" dirty="0">
                <a:solidFill>
                  <a:srgbClr val="000000"/>
                </a:solidFill>
              </a:rPr>
              <a:t> as normal </a:t>
            </a:r>
            <a:r>
              <a:rPr lang="sv-SE" sz="1600" baseline="0" dirty="0" err="1">
                <a:solidFill>
                  <a:srgbClr val="000000"/>
                </a:solidFill>
              </a:rPr>
              <a:t>levels</a:t>
            </a:r>
            <a:r>
              <a:rPr lang="sv-SE" sz="1600" baseline="0" dirty="0">
                <a:solidFill>
                  <a:srgbClr val="000000"/>
                </a:solidFill>
              </a:rPr>
              <a:t> </a:t>
            </a:r>
            <a:r>
              <a:rPr lang="sv-SE" sz="1600" baseline="0" dirty="0" err="1">
                <a:solidFill>
                  <a:srgbClr val="000000"/>
                </a:solidFill>
              </a:rPr>
              <a:t>of</a:t>
            </a:r>
            <a:r>
              <a:rPr lang="sv-SE" sz="1600" baseline="0" dirty="0">
                <a:solidFill>
                  <a:srgbClr val="000000"/>
                </a:solidFill>
              </a:rPr>
              <a:t> proteins. </a:t>
            </a:r>
          </a:p>
          <a:p>
            <a:endParaRPr lang="sv-SE" sz="1600" baseline="0" dirty="0"/>
          </a:p>
          <a:p>
            <a:endParaRPr lang="sv-SE" sz="1600" baseline="0" dirty="0"/>
          </a:p>
          <a:p>
            <a:endParaRPr lang="en-US" sz="16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5BB4F5F-45B1-A045-A4C7-2B512ECAE3BF}" type="slidenum">
              <a:rPr lang="en-US" smtClean="0"/>
              <a:t>8</a:t>
            </a:fld>
            <a:endParaRPr lang="en-US"/>
          </a:p>
        </p:txBody>
      </p:sp>
    </p:spTree>
    <p:extLst>
      <p:ext uri="{BB962C8B-B14F-4D97-AF65-F5344CB8AC3E}">
        <p14:creationId xmlns:p14="http://schemas.microsoft.com/office/powerpoint/2010/main" val="815961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a typeface="SimSun" panose="02010600030101010101" pitchFamily="2" charset="-122"/>
                <a:cs typeface="Calibri Light" panose="020F0302020204030204" pitchFamily="34" charset="0"/>
              </a:rPr>
              <a:t>The percentage of limit of detection (LOD) and missing data for each of 92 protein biomarkers in all the tested plasma samples.</a:t>
            </a:r>
            <a:endParaRPr lang="en-US" dirty="0">
              <a:latin typeface="Calibri Light" panose="020F0302020204030204" pitchFamily="34" charset="0"/>
              <a:ea typeface="SimSun" panose="02010600030101010101" pitchFamily="2" charset="-122"/>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Calibri Light" panose="020F0302020204030204" pitchFamily="34" charset="0"/>
              <a:ea typeface="SimSun" panose="02010600030101010101" pitchFamily="2" charset="-122"/>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Calibri Light" panose="020F0302020204030204" pitchFamily="34" charset="0"/>
                <a:ea typeface="SimSun" panose="02010600030101010101" pitchFamily="2" charset="-122"/>
                <a:cs typeface="Calibri Light" panose="020F0302020204030204" pitchFamily="34" charset="0"/>
              </a:rPr>
              <a:t>Box plots of plasma levels for most significant protein biomarkers: (a) between CRC cases and controls; (b) early stages (I/II) and advanced stage (III/IV) CRC. The bottom and top of the box indicate the first (Q1) and third (Q3) quartiles, and the middle line in the box is the median; the upper-limit equals Q3 plus 1.5 times interquartile range (IQR), and the lower-limit equals Q1 minus 1.5 times IQR.</a:t>
            </a:r>
            <a:endParaRPr lang="sv-SE" sz="1100" dirty="0">
              <a:effectLst/>
              <a:latin typeface="Calibri Light" panose="020F0302020204030204" pitchFamily="34" charset="0"/>
              <a:ea typeface="SimSun" panose="02010600030101010101" pitchFamily="2" charset="-122"/>
              <a:cs typeface="Calibri Light" panose="020F0302020204030204" pitchFamily="34" charset="0"/>
            </a:endParaRPr>
          </a:p>
          <a:p>
            <a:endParaRPr lang="en-US" dirty="0"/>
          </a:p>
          <a:p>
            <a:r>
              <a:rPr lang="sv-SE" sz="1200" kern="1200" dirty="0">
                <a:solidFill>
                  <a:schemeClr val="tx1"/>
                </a:solidFill>
                <a:effectLst/>
                <a:latin typeface="+mn-lt"/>
                <a:ea typeface="+mn-ea"/>
                <a:cs typeface="+mn-cs"/>
              </a:rPr>
              <a:t>Seven protein markers</a:t>
            </a:r>
          </a:p>
          <a:p>
            <a:r>
              <a:rPr lang="sv-SE" sz="1200" kern="1200" dirty="0">
                <a:solidFill>
                  <a:schemeClr val="tx1"/>
                </a:solidFill>
                <a:effectLst/>
                <a:latin typeface="+mn-lt"/>
                <a:ea typeface="+mn-ea"/>
                <a:cs typeface="+mn-cs"/>
              </a:rPr>
              <a:t>(IL6, CXCL9, CXCL10, PSA, </a:t>
            </a:r>
            <a:r>
              <a:rPr lang="sv-SE" sz="1200" kern="1200" dirty="0" err="1">
                <a:solidFill>
                  <a:schemeClr val="tx1"/>
                </a:solidFill>
                <a:effectLst/>
                <a:latin typeface="+mn-lt"/>
                <a:ea typeface="+mn-ea"/>
                <a:cs typeface="+mn-cs"/>
              </a:rPr>
              <a:t>cathepsin</a:t>
            </a:r>
            <a:r>
              <a:rPr lang="sv-SE" sz="1200" kern="1200" dirty="0">
                <a:solidFill>
                  <a:schemeClr val="tx1"/>
                </a:solidFill>
                <a:effectLst/>
                <a:latin typeface="+mn-lt"/>
                <a:ea typeface="+mn-ea"/>
                <a:cs typeface="+mn-cs"/>
              </a:rPr>
              <a:t>-D, caspase-3, and AREG)</a:t>
            </a:r>
          </a:p>
          <a:p>
            <a:r>
              <a:rPr lang="sv-SE" sz="1200" kern="1200" dirty="0" err="1">
                <a:solidFill>
                  <a:schemeClr val="tx1"/>
                </a:solidFill>
                <a:effectLst/>
                <a:latin typeface="+mn-lt"/>
                <a:ea typeface="+mn-ea"/>
                <a:cs typeface="+mn-cs"/>
              </a:rPr>
              <a:t>showed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higher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levels</a:t>
            </a:r>
            <a:r>
              <a:rPr lang="sv-SE" sz="1200" kern="1200" dirty="0">
                <a:solidFill>
                  <a:schemeClr val="tx1"/>
                </a:solidFill>
                <a:effectLst/>
                <a:latin typeface="+mn-lt"/>
                <a:ea typeface="+mn-ea"/>
                <a:cs typeface="+mn-cs"/>
              </a:rPr>
              <a:t> in </a:t>
            </a:r>
            <a:r>
              <a:rPr lang="sv-SE" sz="1200" kern="1200" dirty="0" err="1">
                <a:solidFill>
                  <a:schemeClr val="tx1"/>
                </a:solidFill>
                <a:effectLst/>
                <a:latin typeface="+mn-lt"/>
                <a:ea typeface="+mn-ea"/>
                <a:cs typeface="+mn-cs"/>
              </a:rPr>
              <a:t>early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tumor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stages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than</a:t>
            </a:r>
            <a:r>
              <a:rPr lang="sv-SE" sz="1200" kern="1200" dirty="0">
                <a:solidFill>
                  <a:schemeClr val="tx1"/>
                </a:solidFill>
                <a:effectLst/>
                <a:latin typeface="+mn-lt"/>
                <a:ea typeface="+mn-ea"/>
                <a:cs typeface="+mn-cs"/>
              </a:rPr>
              <a:t> in </a:t>
            </a:r>
            <a:r>
              <a:rPr lang="sv-SE" sz="1200" kern="1200" dirty="0" err="1">
                <a:solidFill>
                  <a:schemeClr val="tx1"/>
                </a:solidFill>
                <a:effectLst/>
                <a:latin typeface="+mn-lt"/>
                <a:ea typeface="+mn-ea"/>
                <a:cs typeface="+mn-cs"/>
              </a:rPr>
              <a:t>advanced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ones</a:t>
            </a:r>
            <a:r>
              <a:rPr lang="sv-SE" sz="1200" kern="1200" dirty="0">
                <a:solidFill>
                  <a:schemeClr val="tx1"/>
                </a:solidFill>
                <a:effectLst/>
                <a:latin typeface="+mn-lt"/>
                <a:ea typeface="+mn-ea"/>
                <a:cs typeface="+mn-cs"/>
              </a:rPr>
              <a:t>.</a:t>
            </a:r>
          </a:p>
          <a:p>
            <a:r>
              <a:rPr lang="sv-SE" sz="1200" kern="1200" dirty="0" err="1">
                <a:solidFill>
                  <a:schemeClr val="tx1"/>
                </a:solidFill>
                <a:effectLst/>
                <a:latin typeface="+mn-lt"/>
                <a:ea typeface="+mn-ea"/>
                <a:cs typeface="+mn-cs"/>
              </a:rPr>
              <a:t>However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only</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result</a:t>
            </a:r>
            <a:r>
              <a:rPr lang="sv-SE" sz="1200" kern="1200" dirty="0">
                <a:solidFill>
                  <a:schemeClr val="tx1"/>
                </a:solidFill>
                <a:effectLst/>
                <a:latin typeface="+mn-lt"/>
                <a:ea typeface="+mn-ea"/>
                <a:cs typeface="+mn-cs"/>
              </a:rPr>
              <a:t> for IL6 </a:t>
            </a:r>
            <a:r>
              <a:rPr lang="sv-SE" sz="1200" kern="1200" dirty="0" err="1">
                <a:solidFill>
                  <a:schemeClr val="tx1"/>
                </a:solidFill>
                <a:effectLst/>
                <a:latin typeface="+mn-lt"/>
                <a:ea typeface="+mn-ea"/>
                <a:cs typeface="+mn-cs"/>
              </a:rPr>
              <a:t>was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statistically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significant</a:t>
            </a:r>
            <a:r>
              <a:rPr lang="sv-SE" sz="1200" kern="1200" dirty="0">
                <a:solidFill>
                  <a:schemeClr val="tx1"/>
                </a:solidFill>
                <a:effectLst/>
                <a:latin typeface="+mn-lt"/>
                <a:ea typeface="+mn-ea"/>
                <a:cs typeface="+mn-cs"/>
              </a:rPr>
              <a:t> (P</a:t>
            </a:r>
          </a:p>
          <a:p>
            <a:r>
              <a:rPr lang="sv-SE" sz="1200" kern="1200" dirty="0" err="1">
                <a:solidFill>
                  <a:schemeClr val="tx1"/>
                </a:solidFill>
                <a:effectLst/>
                <a:latin typeface="+mn-lt"/>
                <a:ea typeface="+mn-ea"/>
                <a:cs typeface="+mn-cs"/>
              </a:rPr>
              <a:t>value</a:t>
            </a:r>
            <a:r>
              <a:rPr lang="sv-SE" sz="1200" kern="1200" dirty="0">
                <a:solidFill>
                  <a:schemeClr val="tx1"/>
                </a:solidFill>
                <a:effectLst/>
                <a:latin typeface="+mn-lt"/>
                <a:ea typeface="+mn-ea"/>
                <a:cs typeface="+mn-cs"/>
              </a:rPr>
              <a:t> &lt; 0.05)</a:t>
            </a:r>
          </a:p>
          <a:p>
            <a:endParaRPr lang="en-US" dirty="0"/>
          </a:p>
        </p:txBody>
      </p:sp>
      <p:sp>
        <p:nvSpPr>
          <p:cNvPr id="4" name="Slide Number Placeholder 3"/>
          <p:cNvSpPr>
            <a:spLocks noGrp="1"/>
          </p:cNvSpPr>
          <p:nvPr>
            <p:ph type="sldNum" sz="quarter" idx="10"/>
          </p:nvPr>
        </p:nvSpPr>
        <p:spPr/>
        <p:txBody>
          <a:bodyPr/>
          <a:lstStyle/>
          <a:p>
            <a:fld id="{75BB4F5F-45B1-A045-A4C7-2B512ECAE3BF}" type="slidenum">
              <a:rPr lang="en-US" smtClean="0"/>
              <a:t>9</a:t>
            </a:fld>
            <a:endParaRPr lang="en-US"/>
          </a:p>
        </p:txBody>
      </p:sp>
    </p:spTree>
    <p:extLst>
      <p:ext uri="{BB962C8B-B14F-4D97-AF65-F5344CB8AC3E}">
        <p14:creationId xmlns:p14="http://schemas.microsoft.com/office/powerpoint/2010/main" val="3847130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The plasma protein </a:t>
            </a:r>
            <a:r>
              <a:rPr lang="sv-SE" sz="1200" kern="1200" dirty="0" err="1">
                <a:solidFill>
                  <a:schemeClr val="tx1"/>
                </a:solidFill>
                <a:effectLst/>
                <a:latin typeface="+mn-lt"/>
                <a:ea typeface="+mn-ea"/>
                <a:cs typeface="+mn-cs"/>
              </a:rPr>
              <a:t>levels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first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compared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between</a:t>
            </a:r>
            <a:r>
              <a:rPr lang="sv-SE" sz="1200" kern="1200" dirty="0">
                <a:solidFill>
                  <a:schemeClr val="tx1"/>
                </a:solidFill>
                <a:effectLst/>
                <a:latin typeface="+mn-lt"/>
                <a:ea typeface="+mn-ea"/>
                <a:cs typeface="+mn-cs"/>
              </a:rPr>
              <a:t> CRC and </a:t>
            </a:r>
            <a:r>
              <a:rPr lang="sv-SE" sz="1200" kern="1200" dirty="0" err="1">
                <a:solidFill>
                  <a:schemeClr val="tx1"/>
                </a:solidFill>
                <a:effectLst/>
                <a:latin typeface="+mn-lt"/>
                <a:ea typeface="+mn-ea"/>
                <a:cs typeface="+mn-cs"/>
              </a:rPr>
              <a:t>controls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using</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Wilcoxon</a:t>
            </a:r>
            <a:r>
              <a:rPr lang="sv-SE" sz="1200" kern="1200" dirty="0">
                <a:solidFill>
                  <a:schemeClr val="tx1"/>
                </a:solidFill>
                <a:effectLst/>
                <a:latin typeface="+mn-lt"/>
                <a:ea typeface="+mn-ea"/>
                <a:cs typeface="+mn-cs"/>
              </a:rPr>
              <a:t> Test, and the </a:t>
            </a:r>
            <a:r>
              <a:rPr lang="sv-SE" sz="1200" kern="1200" dirty="0" err="1">
                <a:solidFill>
                  <a:schemeClr val="tx1"/>
                </a:solidFill>
                <a:effectLst/>
                <a:latin typeface="+mn-lt"/>
                <a:ea typeface="+mn-ea"/>
                <a:cs typeface="+mn-cs"/>
              </a:rPr>
              <a:t>Benjamini</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Hochberg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method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was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additionally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employed</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multiple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testing</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following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diagnosis-related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indicators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used</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evaluating</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diagnostic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performance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endParaRPr lang="sv-SE" sz="1200" kern="1200" dirty="0">
              <a:solidFill>
                <a:schemeClr val="tx1"/>
              </a:solidFill>
              <a:effectLst/>
              <a:latin typeface="+mn-lt"/>
              <a:ea typeface="+mn-ea"/>
              <a:cs typeface="+mn-cs"/>
            </a:endParaRPr>
          </a:p>
          <a:p>
            <a:r>
              <a:rPr lang="sv-SE" sz="1200" kern="1200" dirty="0" err="1">
                <a:solidFill>
                  <a:schemeClr val="tx1"/>
                </a:solidFill>
                <a:effectLst/>
                <a:latin typeface="+mn-lt"/>
                <a:ea typeface="+mn-ea"/>
                <a:cs typeface="+mn-cs"/>
              </a:rPr>
              <a:t>each</a:t>
            </a:r>
            <a:r>
              <a:rPr lang="sv-SE" sz="1200" kern="1200" dirty="0">
                <a:solidFill>
                  <a:schemeClr val="tx1"/>
                </a:solidFill>
                <a:effectLst/>
                <a:latin typeface="+mn-lt"/>
                <a:ea typeface="+mn-ea"/>
                <a:cs typeface="+mn-cs"/>
              </a:rPr>
              <a:t> protein </a:t>
            </a:r>
            <a:r>
              <a:rPr lang="sv-SE" sz="1200" kern="1200" dirty="0" err="1">
                <a:solidFill>
                  <a:schemeClr val="tx1"/>
                </a:solidFill>
                <a:effectLst/>
                <a:latin typeface="+mn-lt"/>
                <a:ea typeface="+mn-ea"/>
                <a:cs typeface="+mn-cs"/>
              </a:rPr>
              <a:t>biomarker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sensitivity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true</a:t>
            </a:r>
            <a:r>
              <a:rPr lang="sv-SE" sz="1200" kern="1200" dirty="0">
                <a:solidFill>
                  <a:schemeClr val="tx1"/>
                </a:solidFill>
                <a:effectLst/>
                <a:latin typeface="+mn-lt"/>
                <a:ea typeface="+mn-ea"/>
                <a:cs typeface="+mn-cs"/>
              </a:rPr>
              <a:t> positive rate), </a:t>
            </a:r>
            <a:r>
              <a:rPr lang="sv-SE" sz="1200" kern="1200" dirty="0" err="1">
                <a:solidFill>
                  <a:schemeClr val="tx1"/>
                </a:solidFill>
                <a:effectLst/>
                <a:latin typeface="+mn-lt"/>
                <a:ea typeface="+mn-ea"/>
                <a:cs typeface="+mn-cs"/>
              </a:rPr>
              <a:t>specificity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true</a:t>
            </a:r>
            <a:r>
              <a:rPr lang="sv-SE" sz="1200" kern="1200" dirty="0">
                <a:solidFill>
                  <a:schemeClr val="tx1"/>
                </a:solidFill>
                <a:effectLst/>
                <a:latin typeface="+mn-lt"/>
                <a:ea typeface="+mn-ea"/>
                <a:cs typeface="+mn-cs"/>
              </a:rPr>
              <a:t> negative rate), ROC </a:t>
            </a:r>
            <a:r>
              <a:rPr lang="sv-SE" sz="1200" kern="1200" dirty="0" err="1">
                <a:solidFill>
                  <a:schemeClr val="tx1"/>
                </a:solidFill>
                <a:effectLst/>
                <a:latin typeface="+mn-lt"/>
                <a:ea typeface="+mn-ea"/>
                <a:cs typeface="+mn-cs"/>
              </a:rPr>
              <a:t>curve</a:t>
            </a:r>
            <a:r>
              <a:rPr lang="sv-SE" sz="1200" kern="1200" dirty="0">
                <a:solidFill>
                  <a:schemeClr val="tx1"/>
                </a:solidFill>
                <a:effectLst/>
                <a:latin typeface="+mn-lt"/>
                <a:ea typeface="+mn-ea"/>
                <a:cs typeface="+mn-cs"/>
              </a:rPr>
              <a:t>, and area under the ROC </a:t>
            </a:r>
            <a:r>
              <a:rPr lang="sv-SE" sz="1200" kern="1200" dirty="0" err="1">
                <a:solidFill>
                  <a:schemeClr val="tx1"/>
                </a:solidFill>
                <a:effectLst/>
                <a:latin typeface="+mn-lt"/>
                <a:ea typeface="+mn-ea"/>
                <a:cs typeface="+mn-cs"/>
              </a:rPr>
              <a:t>curve</a:t>
            </a:r>
            <a:r>
              <a:rPr lang="sv-SE" sz="1200" kern="1200" dirty="0">
                <a:solidFill>
                  <a:schemeClr val="tx1"/>
                </a:solidFill>
                <a:effectLst/>
                <a:latin typeface="+mn-lt"/>
                <a:ea typeface="+mn-ea"/>
                <a:cs typeface="+mn-cs"/>
              </a:rPr>
              <a:t> (AUC).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For </a:t>
            </a:r>
            <a:r>
              <a:rPr lang="sv-SE" sz="1200" kern="1200" dirty="0" err="1">
                <a:solidFill>
                  <a:schemeClr val="tx1"/>
                </a:solidFill>
                <a:effectLst/>
                <a:latin typeface="+mn-lt"/>
                <a:ea typeface="+mn-ea"/>
                <a:cs typeface="+mn-cs"/>
              </a:rPr>
              <a:t>each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individual</a:t>
            </a:r>
            <a:r>
              <a:rPr lang="sv-SE" sz="1200" kern="1200" dirty="0">
                <a:solidFill>
                  <a:schemeClr val="tx1"/>
                </a:solidFill>
                <a:effectLst/>
                <a:latin typeface="+mn-lt"/>
                <a:ea typeface="+mn-ea"/>
                <a:cs typeface="+mn-cs"/>
              </a:rPr>
              <a:t> protein </a:t>
            </a:r>
            <a:r>
              <a:rPr lang="sv-SE" sz="1200" kern="1200" dirty="0" err="1">
                <a:solidFill>
                  <a:schemeClr val="tx1"/>
                </a:solidFill>
                <a:effectLst/>
                <a:latin typeface="+mn-lt"/>
                <a:ea typeface="+mn-ea"/>
                <a:cs typeface="+mn-cs"/>
              </a:rPr>
              <a:t>biomarker</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logistic</a:t>
            </a:r>
            <a:r>
              <a:rPr lang="sv-SE" sz="1200" kern="1200" dirty="0">
                <a:solidFill>
                  <a:schemeClr val="tx1"/>
                </a:solidFill>
                <a:effectLst/>
                <a:latin typeface="+mn-lt"/>
                <a:ea typeface="+mn-ea"/>
                <a:cs typeface="+mn-cs"/>
              </a:rPr>
              <a:t> regression </a:t>
            </a:r>
            <a:r>
              <a:rPr lang="sv-SE" sz="1200" kern="1200" dirty="0" err="1">
                <a:solidFill>
                  <a:schemeClr val="tx1"/>
                </a:solidFill>
                <a:effectLst/>
                <a:latin typeface="+mn-lt"/>
                <a:ea typeface="+mn-ea"/>
                <a:cs typeface="+mn-cs"/>
              </a:rPr>
              <a:t>model</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was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used</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construct</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prediction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model</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Based</a:t>
            </a:r>
            <a:r>
              <a:rPr lang="sv-SE" sz="1200" kern="1200" dirty="0">
                <a:solidFill>
                  <a:schemeClr val="tx1"/>
                </a:solidFill>
                <a:effectLst/>
                <a:latin typeface="+mn-lt"/>
                <a:ea typeface="+mn-ea"/>
                <a:cs typeface="+mn-cs"/>
              </a:rPr>
              <a:t> on the </a:t>
            </a:r>
            <a:r>
              <a:rPr lang="sv-SE" sz="1200" kern="1200" dirty="0" err="1">
                <a:solidFill>
                  <a:schemeClr val="tx1"/>
                </a:solidFill>
                <a:effectLst/>
                <a:latin typeface="+mn-lt"/>
                <a:ea typeface="+mn-ea"/>
                <a:cs typeface="+mn-cs"/>
              </a:rPr>
              <a:t>predicted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possibilities</a:t>
            </a:r>
            <a:r>
              <a:rPr lang="sv-SE" sz="1200" kern="1200" dirty="0">
                <a:solidFill>
                  <a:schemeClr val="tx1"/>
                </a:solidFill>
                <a:effectLst/>
                <a:latin typeface="+mn-lt"/>
                <a:ea typeface="+mn-ea"/>
                <a:cs typeface="+mn-cs"/>
              </a:rPr>
              <a:t> from the </a:t>
            </a:r>
            <a:r>
              <a:rPr lang="sv-SE" sz="1200" kern="1200" dirty="0" err="1">
                <a:solidFill>
                  <a:schemeClr val="tx1"/>
                </a:solidFill>
                <a:effectLst/>
                <a:latin typeface="+mn-lt"/>
                <a:ea typeface="+mn-ea"/>
                <a:cs typeface="+mn-cs"/>
              </a:rPr>
              <a:t>prediction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model</a:t>
            </a:r>
            <a:r>
              <a:rPr lang="sv-SE" sz="1200" kern="1200" dirty="0">
                <a:solidFill>
                  <a:schemeClr val="tx1"/>
                </a:solidFill>
                <a:effectLst/>
                <a:latin typeface="+mn-lt"/>
                <a:ea typeface="+mn-ea"/>
                <a:cs typeface="+mn-cs"/>
              </a:rPr>
              <a:t>, the AUCs and </a:t>
            </a:r>
            <a:r>
              <a:rPr lang="sv-SE" sz="1200" kern="1200" dirty="0" err="1">
                <a:solidFill>
                  <a:schemeClr val="tx1"/>
                </a:solidFill>
                <a:effectLst/>
                <a:latin typeface="+mn-lt"/>
                <a:ea typeface="+mn-ea"/>
                <a:cs typeface="+mn-cs"/>
              </a:rPr>
              <a:t>their</a:t>
            </a:r>
            <a:r>
              <a:rPr lang="sv-SE" sz="1200" kern="1200" dirty="0">
                <a:solidFill>
                  <a:schemeClr val="tx1"/>
                </a:solidFill>
                <a:effectLst/>
                <a:latin typeface="+mn-lt"/>
                <a:ea typeface="+mn-ea"/>
                <a:cs typeface="+mn-cs"/>
              </a:rPr>
              <a:t> 95% </a:t>
            </a:r>
            <a:r>
              <a:rPr lang="sv-SE" sz="1200" kern="1200" dirty="0" err="1">
                <a:solidFill>
                  <a:schemeClr val="tx1"/>
                </a:solidFill>
                <a:effectLst/>
                <a:latin typeface="+mn-lt"/>
                <a:ea typeface="+mn-ea"/>
                <a:cs typeface="+mn-cs"/>
              </a:rPr>
              <a:t>confidence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intervals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derived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Moreover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sensitivities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each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individual</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biomarker</a:t>
            </a:r>
            <a:r>
              <a:rPr lang="sv-SE" sz="1200" kern="1200" dirty="0">
                <a:solidFill>
                  <a:schemeClr val="tx1"/>
                </a:solidFill>
                <a:effectLst/>
                <a:latin typeface="+mn-lt"/>
                <a:ea typeface="+mn-ea"/>
                <a:cs typeface="+mn-cs"/>
              </a:rPr>
              <a:t> at </a:t>
            </a:r>
            <a:r>
              <a:rPr lang="sv-SE" sz="1200" kern="1200" dirty="0" err="1">
                <a:solidFill>
                  <a:schemeClr val="tx1"/>
                </a:solidFill>
                <a:effectLst/>
                <a:latin typeface="+mn-lt"/>
                <a:ea typeface="+mn-ea"/>
                <a:cs typeface="+mn-cs"/>
              </a:rPr>
              <a:t>cutoffs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yielding</a:t>
            </a:r>
            <a:r>
              <a:rPr lang="sv-SE" sz="1200" kern="1200" dirty="0">
                <a:solidFill>
                  <a:schemeClr val="tx1"/>
                </a:solidFill>
                <a:effectLst/>
                <a:latin typeface="+mn-lt"/>
                <a:ea typeface="+mn-ea"/>
                <a:cs typeface="+mn-cs"/>
              </a:rPr>
              <a:t> 80% and 90% </a:t>
            </a:r>
            <a:r>
              <a:rPr lang="sv-SE" sz="1200" kern="1200" dirty="0" err="1">
                <a:solidFill>
                  <a:schemeClr val="tx1"/>
                </a:solidFill>
                <a:effectLst/>
                <a:latin typeface="+mn-lt"/>
                <a:ea typeface="+mn-ea"/>
                <a:cs typeface="+mn-cs"/>
              </a:rPr>
              <a:t>specificity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calculated</a:t>
            </a:r>
            <a:r>
              <a:rPr lang="sv-SE" sz="1200" kern="1200" dirty="0">
                <a:solidFill>
                  <a:schemeClr val="tx1"/>
                </a:solidFill>
                <a:effectLst/>
                <a:latin typeface="+mn-lt"/>
                <a:ea typeface="+mn-ea"/>
                <a:cs typeface="+mn-cs"/>
              </a:rPr>
              <a:t>. In addition to </a:t>
            </a:r>
            <a:r>
              <a:rPr lang="sv-SE" sz="1200" kern="1200" dirty="0" err="1">
                <a:solidFill>
                  <a:schemeClr val="tx1"/>
                </a:solidFill>
                <a:effectLst/>
                <a:latin typeface="+mn-lt"/>
                <a:ea typeface="+mn-ea"/>
                <a:cs typeface="+mn-cs"/>
              </a:rPr>
              <a:t>direct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estimates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diagnosis-related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indicators</a:t>
            </a:r>
            <a:r>
              <a:rPr lang="sv-SE" sz="1200" kern="1200" dirty="0">
                <a:solidFill>
                  <a:schemeClr val="tx1"/>
                </a:solidFill>
                <a:effectLst/>
                <a:latin typeface="+mn-lt"/>
                <a:ea typeface="+mn-ea"/>
                <a:cs typeface="+mn-cs"/>
              </a:rPr>
              <a:t>, the .632.bootstrap </a:t>
            </a:r>
            <a:r>
              <a:rPr lang="sv-SE" sz="1200" kern="1200" dirty="0" err="1">
                <a:solidFill>
                  <a:schemeClr val="tx1"/>
                </a:solidFill>
                <a:effectLst/>
                <a:latin typeface="+mn-lt"/>
                <a:ea typeface="+mn-ea"/>
                <a:cs typeface="+mn-cs"/>
              </a:rPr>
              <a:t>method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was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applied</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adjust</a:t>
            </a:r>
            <a:r>
              <a:rPr lang="sv-SE" sz="1200" kern="1200" dirty="0">
                <a:solidFill>
                  <a:schemeClr val="tx1"/>
                </a:solidFill>
                <a:effectLst/>
                <a:latin typeface="+mn-lt"/>
                <a:ea typeface="+mn-ea"/>
                <a:cs typeface="+mn-cs"/>
              </a:rPr>
              <a:t> for potential </a:t>
            </a:r>
            <a:r>
              <a:rPr lang="sv-SE" sz="1200" kern="1200" dirty="0" err="1">
                <a:solidFill>
                  <a:schemeClr val="tx1"/>
                </a:solidFill>
                <a:effectLst/>
                <a:latin typeface="+mn-lt"/>
                <a:ea typeface="+mn-ea"/>
                <a:cs typeface="+mn-cs"/>
              </a:rPr>
              <a:t>overestimation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diagnostic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performance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Furthermore</a:t>
            </a:r>
            <a:r>
              <a:rPr lang="sv-SE" sz="1200" kern="1200" dirty="0">
                <a:solidFill>
                  <a:schemeClr val="tx1"/>
                </a:solidFill>
                <a:effectLst/>
                <a:latin typeface="+mn-lt"/>
                <a:ea typeface="+mn-ea"/>
                <a:cs typeface="+mn-cs"/>
              </a:rPr>
              <a:t>, for the </a:t>
            </a:r>
            <a:r>
              <a:rPr lang="sv-SE" sz="1200" kern="1200" dirty="0" err="1">
                <a:solidFill>
                  <a:schemeClr val="tx1"/>
                </a:solidFill>
                <a:effectLst/>
                <a:latin typeface="+mn-lt"/>
                <a:ea typeface="+mn-ea"/>
                <a:cs typeface="+mn-cs"/>
              </a:rPr>
              <a:t>biomarkers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which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identified</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have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significantly</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different plasma </a:t>
            </a:r>
            <a:r>
              <a:rPr lang="sv-SE" sz="1200" kern="1200" dirty="0" err="1">
                <a:solidFill>
                  <a:schemeClr val="tx1"/>
                </a:solidFill>
                <a:effectLst/>
                <a:latin typeface="+mn-lt"/>
                <a:ea typeface="+mn-ea"/>
                <a:cs typeface="+mn-cs"/>
              </a:rPr>
              <a:t>levels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between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cancer </a:t>
            </a:r>
            <a:r>
              <a:rPr lang="sv-SE" sz="1200" kern="1200" dirty="0" err="1">
                <a:solidFill>
                  <a:schemeClr val="tx1"/>
                </a:solidFill>
                <a:effectLst/>
                <a:latin typeface="+mn-lt"/>
                <a:ea typeface="+mn-ea"/>
                <a:cs typeface="+mn-cs"/>
              </a:rPr>
              <a:t>cases</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controls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stage-specific</a:t>
            </a:r>
            <a:r>
              <a:rPr lang="sv-SE" sz="1200" kern="1200" dirty="0">
                <a:solidFill>
                  <a:schemeClr val="tx1"/>
                </a:solidFill>
                <a:effectLst/>
                <a:latin typeface="+mn-lt"/>
                <a:ea typeface="+mn-ea"/>
                <a:cs typeface="+mn-cs"/>
              </a:rPr>
              <a:t> AUCs (apparent and .632. </a:t>
            </a:r>
            <a:r>
              <a:rPr lang="sv-SE" sz="1200" kern="1200" dirty="0" err="1">
                <a:solidFill>
                  <a:schemeClr val="tx1"/>
                </a:solidFill>
                <a:effectLst/>
                <a:latin typeface="+mn-lt"/>
                <a:ea typeface="+mn-ea"/>
                <a:cs typeface="+mn-cs"/>
              </a:rPr>
              <a:t>adjusted</a:t>
            </a:r>
            <a:r>
              <a:rPr lang="sv-SE" sz="1200" kern="1200" dirty="0">
                <a:solidFill>
                  <a:schemeClr val="tx1"/>
                </a:solidFill>
                <a:effectLst/>
                <a:latin typeface="+mn-lt"/>
                <a:ea typeface="+mn-ea"/>
                <a:cs typeface="+mn-cs"/>
              </a:rPr>
              <a:t> AUCs) </a:t>
            </a:r>
            <a:r>
              <a:rPr lang="sv-SE" sz="1200" kern="1200" dirty="0" err="1">
                <a:solidFill>
                  <a:schemeClr val="tx1"/>
                </a:solidFill>
                <a:effectLst/>
                <a:latin typeface="+mn-lt"/>
                <a:ea typeface="+mn-ea"/>
                <a:cs typeface="+mn-cs"/>
              </a:rPr>
              <a:t>were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also</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calculated</a:t>
            </a:r>
            <a:r>
              <a:rPr lang="sv-SE" sz="1200" kern="1200" dirty="0">
                <a:solidFill>
                  <a:schemeClr val="tx1"/>
                </a:solidFill>
                <a:effectLst/>
                <a:latin typeface="+mn-lt"/>
                <a:ea typeface="+mn-ea"/>
                <a:cs typeface="+mn-cs"/>
              </a:rPr>
              <a:t>, and the </a:t>
            </a:r>
            <a:r>
              <a:rPr lang="sv-SE" sz="1200" kern="1200" dirty="0" err="1">
                <a:solidFill>
                  <a:schemeClr val="tx1"/>
                </a:solidFill>
                <a:effectLst/>
                <a:latin typeface="+mn-lt"/>
                <a:ea typeface="+mn-ea"/>
                <a:cs typeface="+mn-cs"/>
              </a:rPr>
              <a:t>Delong</a:t>
            </a:r>
            <a:r>
              <a:rPr lang="sv-SE" sz="1200" kern="1200" dirty="0">
                <a:solidFill>
                  <a:schemeClr val="tx1"/>
                </a:solidFill>
                <a:effectLst/>
                <a:latin typeface="+mn-lt"/>
                <a:ea typeface="+mn-ea"/>
                <a:cs typeface="+mn-cs"/>
              </a:rPr>
              <a:t> test (22) </a:t>
            </a:r>
            <a:r>
              <a:rPr lang="sv-SE" sz="1200" kern="1200" dirty="0" err="1">
                <a:solidFill>
                  <a:schemeClr val="tx1"/>
                </a:solidFill>
                <a:effectLst/>
                <a:latin typeface="+mn-lt"/>
                <a:ea typeface="+mn-ea"/>
                <a:cs typeface="+mn-cs"/>
              </a:rPr>
              <a:t>was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employed</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compare</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differences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apparent AUCs </a:t>
            </a:r>
            <a:r>
              <a:rPr lang="sv-SE" sz="1200" kern="1200" dirty="0" err="1">
                <a:solidFill>
                  <a:schemeClr val="tx1"/>
                </a:solidFill>
                <a:effectLst/>
                <a:latin typeface="+mn-lt"/>
                <a:ea typeface="+mn-ea"/>
                <a:cs typeface="+mn-cs"/>
              </a:rPr>
              <a:t>between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early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stages</a:t>
            </a:r>
            <a:r>
              <a:rPr lang="sv-SE" sz="1200" kern="1200" dirty="0">
                <a:solidFill>
                  <a:schemeClr val="tx1"/>
                </a:solidFill>
                <a:effectLst/>
                <a:latin typeface="+mn-lt"/>
                <a:ea typeface="+mn-ea"/>
                <a:cs typeface="+mn-cs"/>
              </a:rPr>
              <a:t> (i.e., </a:t>
            </a:r>
            <a:r>
              <a:rPr lang="sv-SE" sz="1200" kern="1200" dirty="0" err="1">
                <a:solidFill>
                  <a:schemeClr val="tx1"/>
                </a:solidFill>
                <a:effectLst/>
                <a:latin typeface="+mn-lt"/>
                <a:ea typeface="+mn-ea"/>
                <a:cs typeface="+mn-cs"/>
              </a:rPr>
              <a:t>tumor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stage</a:t>
            </a:r>
            <a:r>
              <a:rPr lang="sv-SE" sz="1200" kern="1200" dirty="0">
                <a:solidFill>
                  <a:schemeClr val="tx1"/>
                </a:solidFill>
                <a:effectLst/>
                <a:latin typeface="+mn-lt"/>
                <a:ea typeface="+mn-ea"/>
                <a:cs typeface="+mn-cs"/>
              </a:rPr>
              <a:t> I/II) and </a:t>
            </a:r>
            <a:r>
              <a:rPr lang="sv-SE" sz="1200" kern="1200" dirty="0" err="1">
                <a:solidFill>
                  <a:schemeClr val="tx1"/>
                </a:solidFill>
                <a:effectLst/>
                <a:latin typeface="+mn-lt"/>
                <a:ea typeface="+mn-ea"/>
                <a:cs typeface="+mn-cs"/>
              </a:rPr>
              <a:t>advanced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stages</a:t>
            </a:r>
            <a:r>
              <a:rPr lang="sv-SE" sz="1200" kern="1200" dirty="0">
                <a:solidFill>
                  <a:schemeClr val="tx1"/>
                </a:solidFill>
                <a:effectLst/>
                <a:latin typeface="+mn-lt"/>
                <a:ea typeface="+mn-ea"/>
                <a:cs typeface="+mn-cs"/>
              </a:rPr>
              <a:t> (i.e., </a:t>
            </a:r>
            <a:r>
              <a:rPr lang="sv-SE" sz="1200" kern="1200" dirty="0" err="1">
                <a:solidFill>
                  <a:schemeClr val="tx1"/>
                </a:solidFill>
                <a:effectLst/>
                <a:latin typeface="+mn-lt"/>
                <a:ea typeface="+mn-ea"/>
                <a:cs typeface="+mn-cs"/>
              </a:rPr>
              <a:t>tumor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stage</a:t>
            </a:r>
            <a:r>
              <a:rPr lang="sv-SE" sz="1200" kern="1200" dirty="0">
                <a:solidFill>
                  <a:schemeClr val="tx1"/>
                </a:solidFill>
                <a:effectLst/>
                <a:latin typeface="+mn-lt"/>
                <a:ea typeface="+mn-ea"/>
                <a:cs typeface="+mn-cs"/>
              </a:rPr>
              <a:t> III/IV).</a:t>
            </a:r>
          </a:p>
          <a:p>
            <a:endParaRPr lang="en-US" dirty="0"/>
          </a:p>
          <a:p>
            <a:r>
              <a:rPr lang="sv-SE" sz="1200" kern="1200" dirty="0" err="1">
                <a:solidFill>
                  <a:schemeClr val="tx1"/>
                </a:solidFill>
                <a:effectLst/>
                <a:latin typeface="+mn-lt"/>
                <a:ea typeface="+mn-ea"/>
                <a:cs typeface="+mn-cs"/>
              </a:rPr>
              <a:t>When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using</a:t>
            </a:r>
            <a:r>
              <a:rPr lang="sv-SE" sz="1200" kern="1200" dirty="0">
                <a:solidFill>
                  <a:schemeClr val="tx1"/>
                </a:solidFill>
                <a:effectLst/>
                <a:latin typeface="+mn-lt"/>
                <a:ea typeface="+mn-ea"/>
                <a:cs typeface="+mn-cs"/>
              </a:rPr>
              <a:t> 25% </a:t>
            </a:r>
            <a:r>
              <a:rPr lang="sv-SE" sz="1200" kern="1200" dirty="0" err="1">
                <a:solidFill>
                  <a:schemeClr val="tx1"/>
                </a:solidFill>
                <a:effectLst/>
                <a:latin typeface="+mn-lt"/>
                <a:ea typeface="+mn-ea"/>
                <a:cs typeface="+mn-cs"/>
              </a:rPr>
              <a:t>false</a:t>
            </a:r>
            <a:r>
              <a:rPr lang="sv-SE" sz="1200" kern="1200" dirty="0">
                <a:solidFill>
                  <a:schemeClr val="tx1"/>
                </a:solidFill>
                <a:effectLst/>
                <a:latin typeface="+mn-lt"/>
                <a:ea typeface="+mn-ea"/>
                <a:cs typeface="+mn-cs"/>
              </a:rPr>
              <a:t> positive rate (FDR) as the </a:t>
            </a:r>
            <a:r>
              <a:rPr lang="sv-SE" sz="1200" kern="1200" dirty="0" err="1">
                <a:solidFill>
                  <a:schemeClr val="tx1"/>
                </a:solidFill>
                <a:effectLst/>
                <a:latin typeface="+mn-lt"/>
                <a:ea typeface="+mn-ea"/>
                <a:cs typeface="+mn-cs"/>
              </a:rPr>
              <a:t>cutoff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level</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multiple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testing</a:t>
            </a:r>
            <a:r>
              <a:rPr lang="sv-SE" sz="1200" kern="1200" dirty="0">
                <a:solidFill>
                  <a:schemeClr val="tx1"/>
                </a:solidFill>
                <a:effectLst/>
                <a:latin typeface="+mn-lt"/>
                <a:ea typeface="+mn-ea"/>
                <a:cs typeface="+mn-cs"/>
              </a:rPr>
              <a:t>, all the 17 </a:t>
            </a:r>
            <a:r>
              <a:rPr lang="sv-SE" sz="1200" kern="1200" dirty="0" err="1">
                <a:solidFill>
                  <a:schemeClr val="tx1"/>
                </a:solidFill>
                <a:effectLst/>
                <a:latin typeface="+mn-lt"/>
                <a:ea typeface="+mn-ea"/>
                <a:cs typeface="+mn-cs"/>
              </a:rPr>
              <a:t>biomarkers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were</a:t>
            </a:r>
            <a:r>
              <a:rPr lang="sv-SE" sz="1200" kern="1200" dirty="0">
                <a:solidFill>
                  <a:schemeClr val="tx1"/>
                </a:solidFill>
                <a:effectLst/>
                <a:latin typeface="+mn-lt"/>
                <a:ea typeface="+mn-ea"/>
                <a:cs typeface="+mn-cs"/>
              </a:rPr>
              <a:t> still </a:t>
            </a:r>
            <a:r>
              <a:rPr lang="sv-SE" sz="1200" kern="1200" dirty="0" err="1">
                <a:solidFill>
                  <a:schemeClr val="tx1"/>
                </a:solidFill>
                <a:effectLst/>
                <a:latin typeface="+mn-lt"/>
                <a:ea typeface="+mn-ea"/>
                <a:cs typeface="+mn-cs"/>
              </a:rPr>
              <a:t>statistically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significant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However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only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carcinoembryonic</a:t>
            </a:r>
            <a:r>
              <a:rPr lang="sv-SE" sz="1200" kern="1200" dirty="0">
                <a:solidFill>
                  <a:schemeClr val="tx1"/>
                </a:solidFill>
                <a:effectLst/>
                <a:latin typeface="+mn-lt"/>
                <a:ea typeface="+mn-ea"/>
                <a:cs typeface="+mn-cs"/>
              </a:rPr>
              <a:t> antigen (CEA), </a:t>
            </a:r>
            <a:r>
              <a:rPr lang="sv-SE" sz="1200" kern="1200" dirty="0" err="1">
                <a:solidFill>
                  <a:schemeClr val="tx1"/>
                </a:solidFill>
                <a:effectLst/>
                <a:latin typeface="+mn-lt"/>
                <a:ea typeface="+mn-ea"/>
                <a:cs typeface="+mn-cs"/>
              </a:rPr>
              <a:t>growth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differentiation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factor</a:t>
            </a:r>
            <a:r>
              <a:rPr lang="sv-SE" sz="1200" kern="1200" dirty="0">
                <a:solidFill>
                  <a:schemeClr val="tx1"/>
                </a:solidFill>
                <a:effectLst/>
                <a:latin typeface="+mn-lt"/>
                <a:ea typeface="+mn-ea"/>
                <a:cs typeface="+mn-cs"/>
              </a:rPr>
              <a:t> 15 (GDF-15), and </a:t>
            </a:r>
            <a:r>
              <a:rPr lang="sv-SE" sz="1200" kern="1200" dirty="0" err="1">
                <a:solidFill>
                  <a:schemeClr val="tx1"/>
                </a:solidFill>
                <a:effectLst/>
                <a:latin typeface="+mn-lt"/>
                <a:ea typeface="+mn-ea"/>
                <a:cs typeface="+mn-cs"/>
              </a:rPr>
              <a:t>amphiregulin</a:t>
            </a:r>
            <a:r>
              <a:rPr lang="sv-SE" sz="1200" kern="1200" dirty="0">
                <a:solidFill>
                  <a:schemeClr val="tx1"/>
                </a:solidFill>
                <a:effectLst/>
                <a:latin typeface="+mn-lt"/>
                <a:ea typeface="+mn-ea"/>
                <a:cs typeface="+mn-cs"/>
              </a:rPr>
              <a:t> (AREG) </a:t>
            </a:r>
            <a:r>
              <a:rPr lang="sv-SE" sz="1200" kern="1200" dirty="0" err="1">
                <a:solidFill>
                  <a:schemeClr val="tx1"/>
                </a:solidFill>
                <a:effectLst/>
                <a:latin typeface="+mn-lt"/>
                <a:ea typeface="+mn-ea"/>
                <a:cs typeface="+mn-cs"/>
              </a:rPr>
              <a:t>met</a:t>
            </a:r>
            <a:r>
              <a:rPr lang="sv-SE" sz="1200" kern="1200" dirty="0">
                <a:solidFill>
                  <a:schemeClr val="tx1"/>
                </a:solidFill>
                <a:effectLst/>
                <a:latin typeface="+mn-lt"/>
                <a:ea typeface="+mn-ea"/>
                <a:cs typeface="+mn-cs"/>
              </a:rPr>
              <a:t> an FDR </a:t>
            </a:r>
            <a:r>
              <a:rPr lang="sv-SE" sz="1200" kern="1200" dirty="0" err="1">
                <a:solidFill>
                  <a:schemeClr val="tx1"/>
                </a:solidFill>
                <a:effectLst/>
                <a:latin typeface="+mn-lt"/>
                <a:ea typeface="+mn-ea"/>
                <a:cs typeface="+mn-cs"/>
              </a:rPr>
              <a:t>threshold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5%. Apart from </a:t>
            </a:r>
            <a:r>
              <a:rPr lang="sv-SE" sz="1200" kern="1200" dirty="0" err="1">
                <a:solidFill>
                  <a:schemeClr val="tx1"/>
                </a:solidFill>
                <a:effectLst/>
                <a:latin typeface="+mn-lt"/>
                <a:ea typeface="+mn-ea"/>
                <a:cs typeface="+mn-cs"/>
              </a:rPr>
              <a:t>prostate-specific</a:t>
            </a:r>
            <a:r>
              <a:rPr lang="sv-SE" sz="1200" kern="1200" dirty="0">
                <a:solidFill>
                  <a:schemeClr val="tx1"/>
                </a:solidFill>
                <a:effectLst/>
                <a:latin typeface="+mn-lt"/>
                <a:ea typeface="+mn-ea"/>
                <a:cs typeface="+mn-cs"/>
              </a:rPr>
              <a:t> antigen (PSA), for </a:t>
            </a:r>
            <a:r>
              <a:rPr lang="sv-SE" sz="1200" kern="1200" dirty="0" err="1">
                <a:solidFill>
                  <a:schemeClr val="tx1"/>
                </a:solidFill>
                <a:effectLst/>
                <a:latin typeface="+mn-lt"/>
                <a:ea typeface="+mn-ea"/>
                <a:cs typeface="+mn-cs"/>
              </a:rPr>
              <a:t>which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statistically</a:t>
            </a:r>
            <a:endParaRPr lang="sv-SE" sz="1200" kern="1200" dirty="0">
              <a:solidFill>
                <a:schemeClr val="tx1"/>
              </a:solidFill>
              <a:effectLst/>
              <a:latin typeface="+mn-lt"/>
              <a:ea typeface="+mn-ea"/>
              <a:cs typeface="+mn-cs"/>
            </a:endParaRPr>
          </a:p>
          <a:p>
            <a:r>
              <a:rPr lang="sv-SE" sz="1200" kern="1200" dirty="0" err="1">
                <a:solidFill>
                  <a:schemeClr val="tx1"/>
                </a:solidFill>
                <a:effectLst/>
                <a:latin typeface="+mn-lt"/>
                <a:ea typeface="+mn-ea"/>
                <a:cs typeface="+mn-cs"/>
              </a:rPr>
              <a:t>significantly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higher</a:t>
            </a:r>
            <a:r>
              <a:rPr lang="sv-SE" sz="1200" kern="1200" dirty="0">
                <a:solidFill>
                  <a:schemeClr val="tx1"/>
                </a:solidFill>
                <a:effectLst/>
                <a:latin typeface="+mn-lt"/>
                <a:ea typeface="+mn-ea"/>
                <a:cs typeface="+mn-cs"/>
              </a:rPr>
              <a:t> plasma </a:t>
            </a:r>
            <a:r>
              <a:rPr lang="sv-SE" sz="1200" kern="1200" dirty="0" err="1">
                <a:solidFill>
                  <a:schemeClr val="tx1"/>
                </a:solidFill>
                <a:effectLst/>
                <a:latin typeface="+mn-lt"/>
                <a:ea typeface="+mn-ea"/>
                <a:cs typeface="+mn-cs"/>
              </a:rPr>
              <a:t>levels</a:t>
            </a:r>
            <a:r>
              <a:rPr lang="sv-SE" sz="1200" kern="1200" dirty="0">
                <a:solidFill>
                  <a:schemeClr val="tx1"/>
                </a:solidFill>
                <a:effectLst/>
                <a:latin typeface="+mn-lt"/>
                <a:ea typeface="+mn-ea"/>
                <a:cs typeface="+mn-cs"/>
              </a:rPr>
              <a:t> in men </a:t>
            </a:r>
            <a:r>
              <a:rPr lang="sv-SE" sz="1200" kern="1200" dirty="0" err="1">
                <a:solidFill>
                  <a:schemeClr val="tx1"/>
                </a:solidFill>
                <a:effectLst/>
                <a:latin typeface="+mn-lt"/>
                <a:ea typeface="+mn-ea"/>
                <a:cs typeface="+mn-cs"/>
              </a:rPr>
              <a:t>than</a:t>
            </a:r>
            <a:r>
              <a:rPr lang="sv-SE" sz="1200" kern="1200" dirty="0">
                <a:solidFill>
                  <a:schemeClr val="tx1"/>
                </a:solidFill>
                <a:effectLst/>
                <a:latin typeface="+mn-lt"/>
                <a:ea typeface="+mn-ea"/>
                <a:cs typeface="+mn-cs"/>
              </a:rPr>
              <a:t> in </a:t>
            </a:r>
            <a:r>
              <a:rPr lang="sv-SE" sz="1200" kern="1200" dirty="0" err="1">
                <a:solidFill>
                  <a:schemeClr val="tx1"/>
                </a:solidFill>
                <a:effectLst/>
                <a:latin typeface="+mn-lt"/>
                <a:ea typeface="+mn-ea"/>
                <a:cs typeface="+mn-cs"/>
              </a:rPr>
              <a:t>women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found</a:t>
            </a:r>
            <a:r>
              <a:rPr lang="sv-SE" sz="1200" kern="1200" dirty="0">
                <a:solidFill>
                  <a:schemeClr val="tx1"/>
                </a:solidFill>
                <a:effectLst/>
                <a:latin typeface="+mn-lt"/>
                <a:ea typeface="+mn-ea"/>
                <a:cs typeface="+mn-cs"/>
              </a:rPr>
              <a:t>, all the </a:t>
            </a:r>
            <a:r>
              <a:rPr lang="sv-SE" sz="1200" kern="1200" dirty="0" err="1">
                <a:solidFill>
                  <a:schemeClr val="tx1"/>
                </a:solidFill>
                <a:effectLst/>
                <a:latin typeface="+mn-lt"/>
                <a:ea typeface="+mn-ea"/>
                <a:cs typeface="+mn-cs"/>
              </a:rPr>
              <a:t>other</a:t>
            </a:r>
            <a:r>
              <a:rPr lang="sv-SE" sz="1200" kern="1200" dirty="0">
                <a:solidFill>
                  <a:schemeClr val="tx1"/>
                </a:solidFill>
                <a:effectLst/>
                <a:latin typeface="+mn-lt"/>
                <a:ea typeface="+mn-ea"/>
                <a:cs typeface="+mn-cs"/>
              </a:rPr>
              <a:t> 16 </a:t>
            </a:r>
            <a:r>
              <a:rPr lang="sv-SE" sz="1200" kern="1200" dirty="0" err="1">
                <a:solidFill>
                  <a:schemeClr val="tx1"/>
                </a:solidFill>
                <a:effectLst/>
                <a:latin typeface="+mn-lt"/>
                <a:ea typeface="+mn-ea"/>
                <a:cs typeface="+mn-cs"/>
              </a:rPr>
              <a:t>biomarkers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did</a:t>
            </a:r>
            <a:r>
              <a:rPr lang="sv-SE" sz="1200" kern="1200" dirty="0">
                <a:solidFill>
                  <a:schemeClr val="tx1"/>
                </a:solidFill>
                <a:effectLst/>
                <a:latin typeface="+mn-lt"/>
                <a:ea typeface="+mn-ea"/>
                <a:cs typeface="+mn-cs"/>
              </a:rPr>
              <a:t> not show </a:t>
            </a:r>
            <a:r>
              <a:rPr lang="sv-SE" sz="1200" kern="1200" dirty="0" err="1">
                <a:solidFill>
                  <a:schemeClr val="tx1"/>
                </a:solidFill>
                <a:effectLst/>
                <a:latin typeface="+mn-lt"/>
                <a:ea typeface="+mn-ea"/>
                <a:cs typeface="+mn-cs"/>
              </a:rPr>
              <a:t>any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statistically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significant</a:t>
            </a:r>
            <a:r>
              <a:rPr lang="sv-SE" sz="1200" kern="1200" dirty="0">
                <a:solidFill>
                  <a:schemeClr val="tx1"/>
                </a:solidFill>
                <a:effectLst/>
                <a:latin typeface="+mn-lt"/>
                <a:ea typeface="+mn-ea"/>
                <a:cs typeface="+mn-cs"/>
              </a:rPr>
              <a:t> relationship </a:t>
            </a:r>
            <a:r>
              <a:rPr lang="sv-SE" sz="1200" kern="1200" dirty="0" err="1">
                <a:solidFill>
                  <a:schemeClr val="tx1"/>
                </a:solidFill>
                <a:effectLst/>
                <a:latin typeface="+mn-lt"/>
                <a:ea typeface="+mn-ea"/>
                <a:cs typeface="+mn-cs"/>
              </a:rPr>
              <a:t>with</a:t>
            </a:r>
            <a:r>
              <a:rPr lang="sv-SE" sz="1200" kern="1200" dirty="0">
                <a:solidFill>
                  <a:schemeClr val="tx1"/>
                </a:solidFill>
                <a:effectLst/>
                <a:latin typeface="+mn-lt"/>
                <a:ea typeface="+mn-ea"/>
                <a:cs typeface="+mn-cs"/>
              </a:rPr>
              <a:t> sex or age </a:t>
            </a:r>
            <a:r>
              <a:rPr lang="sv-SE" sz="1200" kern="1200" dirty="0" err="1">
                <a:solidFill>
                  <a:schemeClr val="tx1"/>
                </a:solidFill>
                <a:effectLst/>
                <a:latin typeface="+mn-lt"/>
                <a:ea typeface="+mn-ea"/>
                <a:cs typeface="+mn-cs"/>
              </a:rPr>
              <a:t>within</a:t>
            </a:r>
            <a:r>
              <a:rPr lang="sv-SE" sz="1200" kern="1200" dirty="0">
                <a:solidFill>
                  <a:schemeClr val="tx1"/>
                </a:solidFill>
                <a:effectLst/>
                <a:latin typeface="+mn-lt"/>
                <a:ea typeface="+mn-ea"/>
                <a:cs typeface="+mn-cs"/>
              </a:rPr>
              <a:t> the</a:t>
            </a:r>
          </a:p>
          <a:p>
            <a:r>
              <a:rPr lang="sv-SE" sz="1200" kern="1200" dirty="0" err="1">
                <a:solidFill>
                  <a:schemeClr val="tx1"/>
                </a:solidFill>
                <a:effectLst/>
                <a:latin typeface="+mn-lt"/>
                <a:ea typeface="+mn-ea"/>
                <a:cs typeface="+mn-cs"/>
              </a:rPr>
              <a:t>group</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controls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free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neoplasms</a:t>
            </a:r>
            <a:r>
              <a:rPr lang="sv-SE" sz="1200" kern="1200" dirty="0">
                <a:solidFill>
                  <a:schemeClr val="tx1"/>
                </a:solidFill>
                <a:effectLst/>
                <a:latin typeface="+mn-lt"/>
                <a:ea typeface="+mn-ea"/>
                <a:cs typeface="+mn-cs"/>
              </a:rPr>
              <a:t> (P </a:t>
            </a:r>
            <a:r>
              <a:rPr lang="sv-SE" sz="1200" kern="1200" dirty="0" err="1">
                <a:solidFill>
                  <a:schemeClr val="tx1"/>
                </a:solidFill>
                <a:effectLst/>
                <a:latin typeface="+mn-lt"/>
                <a:ea typeface="+mn-ea"/>
                <a:cs typeface="+mn-cs"/>
              </a:rPr>
              <a:t>values</a:t>
            </a:r>
            <a:r>
              <a:rPr lang="sv-SE" sz="1200" kern="1200" dirty="0">
                <a:solidFill>
                  <a:schemeClr val="tx1"/>
                </a:solidFill>
                <a:effectLst/>
                <a:latin typeface="+mn-lt"/>
                <a:ea typeface="+mn-ea"/>
                <a:cs typeface="+mn-cs"/>
              </a:rPr>
              <a:t> &gt;0.05, data not </a:t>
            </a:r>
            <a:r>
              <a:rPr lang="sv-SE" sz="1200" kern="1200" dirty="0" err="1">
                <a:solidFill>
                  <a:schemeClr val="tx1"/>
                </a:solidFill>
                <a:effectLst/>
                <a:latin typeface="+mn-lt"/>
                <a:ea typeface="+mn-ea"/>
                <a:cs typeface="+mn-cs"/>
              </a:rPr>
              <a:t>shown</a:t>
            </a:r>
            <a:r>
              <a:rPr lang="sv-SE" sz="1200" kern="1200" dirty="0">
                <a:solidFill>
                  <a:schemeClr val="tx1"/>
                </a:solidFill>
                <a:effectLst/>
                <a:latin typeface="+mn-lt"/>
                <a:ea typeface="+mn-ea"/>
                <a:cs typeface="+mn-cs"/>
              </a:rPr>
              <a:t>). In addition, </a:t>
            </a:r>
            <a:r>
              <a:rPr lang="sv-SE" sz="1200" kern="1200" dirty="0" err="1">
                <a:solidFill>
                  <a:schemeClr val="tx1"/>
                </a:solidFill>
                <a:effectLst/>
                <a:latin typeface="+mn-lt"/>
                <a:ea typeface="+mn-ea"/>
                <a:cs typeface="+mn-cs"/>
              </a:rPr>
              <a:t>sensitivity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analyses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excluding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four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participants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reporting</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have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had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any</a:t>
            </a:r>
            <a:r>
              <a:rPr lang="sv-SE" sz="1200" kern="1200" dirty="0">
                <a:solidFill>
                  <a:schemeClr val="tx1"/>
                </a:solidFill>
                <a:effectLst/>
                <a:latin typeface="+mn-lt"/>
                <a:ea typeface="+mn-ea"/>
                <a:cs typeface="+mn-cs"/>
              </a:rPr>
              <a:t> cancer </a:t>
            </a:r>
            <a:r>
              <a:rPr lang="sv-SE" sz="1200" kern="1200" dirty="0" err="1">
                <a:solidFill>
                  <a:schemeClr val="tx1"/>
                </a:solidFill>
                <a:effectLst/>
                <a:latin typeface="+mn-lt"/>
                <a:ea typeface="+mn-ea"/>
                <a:cs typeface="+mn-cs"/>
              </a:rPr>
              <a:t>diagnosis</a:t>
            </a:r>
            <a:r>
              <a:rPr lang="sv-SE" sz="1200" kern="1200" dirty="0">
                <a:solidFill>
                  <a:schemeClr val="tx1"/>
                </a:solidFill>
                <a:effectLst/>
                <a:latin typeface="+mn-lt"/>
                <a:ea typeface="+mn-ea"/>
                <a:cs typeface="+mn-cs"/>
              </a:rPr>
              <a:t> in the </a:t>
            </a:r>
            <a:r>
              <a:rPr lang="sv-SE" sz="1200" kern="1200" dirty="0" err="1">
                <a:solidFill>
                  <a:schemeClr val="tx1"/>
                </a:solidFill>
                <a:effectLst/>
                <a:latin typeface="+mn-lt"/>
                <a:ea typeface="+mn-ea"/>
                <a:cs typeface="+mn-cs"/>
              </a:rPr>
              <a:t>past</a:t>
            </a:r>
            <a:r>
              <a:rPr lang="sv-SE" sz="1200" kern="1200" dirty="0">
                <a:solidFill>
                  <a:schemeClr val="tx1"/>
                </a:solidFill>
                <a:effectLst/>
                <a:latin typeface="+mn-lt"/>
                <a:ea typeface="+mn-ea"/>
                <a:cs typeface="+mn-cs"/>
              </a:rPr>
              <a:t> in </a:t>
            </a:r>
            <a:r>
              <a:rPr lang="sv-SE" sz="1200" kern="1200" dirty="0" err="1">
                <a:solidFill>
                  <a:schemeClr val="tx1"/>
                </a:solidFill>
                <a:effectLst/>
                <a:latin typeface="+mn-lt"/>
                <a:ea typeface="+mn-ea"/>
                <a:cs typeface="+mn-cs"/>
              </a:rPr>
              <a:t>self-administrated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questionnaires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also</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conducted</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yielded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almost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identical</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results</a:t>
            </a:r>
            <a:r>
              <a:rPr lang="sv-SE" sz="1200" kern="1200" dirty="0">
                <a:solidFill>
                  <a:schemeClr val="tx1"/>
                </a:solidFill>
                <a:effectLst/>
                <a:latin typeface="+mn-lt"/>
                <a:ea typeface="+mn-ea"/>
                <a:cs typeface="+mn-cs"/>
              </a:rPr>
              <a:t> (data not </a:t>
            </a:r>
            <a:r>
              <a:rPr lang="sv-SE" sz="1200" kern="1200" dirty="0" err="1">
                <a:solidFill>
                  <a:schemeClr val="tx1"/>
                </a:solidFill>
                <a:effectLst/>
                <a:latin typeface="+mn-lt"/>
                <a:ea typeface="+mn-ea"/>
                <a:cs typeface="+mn-cs"/>
              </a:rPr>
              <a:t>shown</a:t>
            </a:r>
            <a:r>
              <a:rPr lang="sv-SE" sz="1200" kern="1200" dirty="0">
                <a:solidFill>
                  <a:schemeClr val="tx1"/>
                </a:solidFill>
                <a:effectLst/>
                <a:latin typeface="+mn-lt"/>
                <a:ea typeface="+mn-ea"/>
                <a:cs typeface="+mn-cs"/>
              </a:rPr>
              <a: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The </a:t>
            </a:r>
            <a:r>
              <a:rPr lang="sv-SE" sz="1200" kern="1200" dirty="0" err="1">
                <a:solidFill>
                  <a:schemeClr val="tx1"/>
                </a:solidFill>
                <a:effectLst/>
                <a:latin typeface="+mn-lt"/>
                <a:ea typeface="+mn-ea"/>
                <a:cs typeface="+mn-cs"/>
              </a:rPr>
              <a:t>adjusted</a:t>
            </a:r>
            <a:r>
              <a:rPr lang="sv-SE" sz="1200" kern="1200" dirty="0">
                <a:solidFill>
                  <a:schemeClr val="tx1"/>
                </a:solidFill>
                <a:effectLst/>
                <a:latin typeface="+mn-lt"/>
                <a:ea typeface="+mn-ea"/>
                <a:cs typeface="+mn-cs"/>
              </a:rPr>
              <a:t> AUC for </a:t>
            </a:r>
            <a:r>
              <a:rPr lang="sv-SE" sz="1200" kern="1200" dirty="0" err="1">
                <a:solidFill>
                  <a:schemeClr val="tx1"/>
                </a:solidFill>
                <a:effectLst/>
                <a:latin typeface="+mn-lt"/>
                <a:ea typeface="+mn-ea"/>
                <a:cs typeface="+mn-cs"/>
              </a:rPr>
              <a:t>these</a:t>
            </a:r>
            <a:r>
              <a:rPr lang="sv-SE" sz="1200" kern="1200" dirty="0">
                <a:solidFill>
                  <a:schemeClr val="tx1"/>
                </a:solidFill>
                <a:effectLst/>
                <a:latin typeface="+mn-lt"/>
                <a:ea typeface="+mn-ea"/>
                <a:cs typeface="+mn-cs"/>
              </a:rPr>
              <a:t> 17 markers </a:t>
            </a:r>
            <a:r>
              <a:rPr lang="sv-SE" sz="1200" kern="1200" dirty="0" err="1">
                <a:solidFill>
                  <a:schemeClr val="tx1"/>
                </a:solidFill>
                <a:effectLst/>
                <a:latin typeface="+mn-lt"/>
                <a:ea typeface="+mn-ea"/>
                <a:cs typeface="+mn-cs"/>
              </a:rPr>
              <a:t>ranged</a:t>
            </a:r>
            <a:r>
              <a:rPr lang="sv-SE" sz="1200" kern="1200" dirty="0">
                <a:solidFill>
                  <a:schemeClr val="tx1"/>
                </a:solidFill>
                <a:effectLst/>
                <a:latin typeface="+mn-lt"/>
                <a:ea typeface="+mn-ea"/>
                <a:cs typeface="+mn-cs"/>
              </a:rPr>
              <a:t> from 0.55-0.7 and </a:t>
            </a:r>
            <a:r>
              <a:rPr lang="sv-SE" sz="1200" kern="1200" dirty="0" err="1">
                <a:solidFill>
                  <a:schemeClr val="tx1"/>
                </a:solidFill>
                <a:effectLst/>
                <a:latin typeface="+mn-lt"/>
                <a:ea typeface="+mn-ea"/>
                <a:cs typeface="+mn-cs"/>
              </a:rPr>
              <a:t>four</a:t>
            </a:r>
            <a:r>
              <a:rPr lang="sv-SE" sz="1200" kern="1200" dirty="0">
                <a:solidFill>
                  <a:schemeClr val="tx1"/>
                </a:solidFill>
                <a:effectLst/>
                <a:latin typeface="+mn-lt"/>
                <a:ea typeface="+mn-ea"/>
                <a:cs typeface="+mn-cs"/>
              </a:rPr>
              <a:t> markers (AREG, CEA, GDF-15 and IL-6) </a:t>
            </a:r>
            <a:r>
              <a:rPr lang="sv-SE" sz="1200" kern="1200" dirty="0" err="1">
                <a:solidFill>
                  <a:schemeClr val="tx1"/>
                </a:solidFill>
                <a:effectLst/>
                <a:latin typeface="+mn-lt"/>
                <a:ea typeface="+mn-ea"/>
                <a:cs typeface="+mn-cs"/>
              </a:rPr>
              <a:t>showed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substanitally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better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diagnostic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performance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than</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others</a:t>
            </a:r>
            <a:endParaRPr lang="sv-SE"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5BB4F5F-45B1-A045-A4C7-2B512ECAE3BF}" type="slidenum">
              <a:rPr lang="en-US" smtClean="0"/>
              <a:t>10</a:t>
            </a:fld>
            <a:endParaRPr lang="en-US"/>
          </a:p>
        </p:txBody>
      </p:sp>
    </p:spTree>
    <p:extLst>
      <p:ext uri="{BB962C8B-B14F-4D97-AF65-F5344CB8AC3E}">
        <p14:creationId xmlns:p14="http://schemas.microsoft.com/office/powerpoint/2010/main" val="3583515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Table 3 shows the </a:t>
            </a:r>
            <a:r>
              <a:rPr lang="sv-SE" sz="1200" kern="1200" dirty="0" err="1">
                <a:solidFill>
                  <a:schemeClr val="tx1"/>
                </a:solidFill>
                <a:effectLst/>
                <a:latin typeface="+mn-lt"/>
                <a:ea typeface="+mn-ea"/>
                <a:cs typeface="+mn-cs"/>
              </a:rPr>
              <a:t>comparison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ROC </a:t>
            </a:r>
            <a:r>
              <a:rPr lang="sv-SE" sz="1200" kern="1200" dirty="0" err="1">
                <a:solidFill>
                  <a:schemeClr val="tx1"/>
                </a:solidFill>
                <a:effectLst/>
                <a:latin typeface="+mn-lt"/>
                <a:ea typeface="+mn-ea"/>
                <a:cs typeface="+mn-cs"/>
              </a:rPr>
              <a:t>analysis</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these</a:t>
            </a:r>
            <a:r>
              <a:rPr lang="sv-SE" sz="1200" kern="1200" dirty="0">
                <a:solidFill>
                  <a:schemeClr val="tx1"/>
                </a:solidFill>
                <a:effectLst/>
                <a:latin typeface="+mn-lt"/>
                <a:ea typeface="+mn-ea"/>
                <a:cs typeface="+mn-cs"/>
              </a:rPr>
              <a:t> 17 markers </a:t>
            </a:r>
            <a:r>
              <a:rPr lang="sv-SE" sz="1200" kern="1200" dirty="0" err="1">
                <a:solidFill>
                  <a:schemeClr val="tx1"/>
                </a:solidFill>
                <a:effectLst/>
                <a:latin typeface="+mn-lt"/>
                <a:ea typeface="+mn-ea"/>
                <a:cs typeface="+mn-cs"/>
              </a:rPr>
              <a:t>between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cancer patients at </a:t>
            </a:r>
            <a:r>
              <a:rPr lang="sv-SE" sz="1200" kern="1200" dirty="0" err="1">
                <a:solidFill>
                  <a:schemeClr val="tx1"/>
                </a:solidFill>
                <a:effectLst/>
                <a:latin typeface="+mn-lt"/>
                <a:ea typeface="+mn-ea"/>
                <a:cs typeface="+mn-cs"/>
              </a:rPr>
              <a:t>early</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advanced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stages</a:t>
            </a:r>
            <a:r>
              <a:rPr lang="sv-SE" sz="1200" kern="1200" dirty="0">
                <a:solidFill>
                  <a:schemeClr val="tx1"/>
                </a:solidFill>
                <a:effectLst/>
                <a:latin typeface="+mn-lt"/>
                <a:ea typeface="+mn-ea"/>
                <a:cs typeface="+mn-cs"/>
              </a:rPr>
              <a:t>. Most markers (13/17) </a:t>
            </a:r>
            <a:r>
              <a:rPr lang="sv-SE" sz="1200" kern="1200" dirty="0" err="1">
                <a:solidFill>
                  <a:schemeClr val="tx1"/>
                </a:solidFill>
                <a:effectLst/>
                <a:latin typeface="+mn-lt"/>
                <a:ea typeface="+mn-ea"/>
                <a:cs typeface="+mn-cs"/>
              </a:rPr>
              <a:t>showed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higher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adjusted</a:t>
            </a:r>
            <a:r>
              <a:rPr lang="sv-SE" sz="1200" kern="1200" dirty="0">
                <a:solidFill>
                  <a:schemeClr val="tx1"/>
                </a:solidFill>
                <a:effectLst/>
                <a:latin typeface="+mn-lt"/>
                <a:ea typeface="+mn-ea"/>
                <a:cs typeface="+mn-cs"/>
              </a:rPr>
              <a:t> AUCs in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cancer patients at </a:t>
            </a:r>
            <a:r>
              <a:rPr lang="sv-SE" sz="1200" kern="1200" dirty="0" err="1">
                <a:solidFill>
                  <a:schemeClr val="tx1"/>
                </a:solidFill>
                <a:effectLst/>
                <a:latin typeface="+mn-lt"/>
                <a:ea typeface="+mn-ea"/>
                <a:cs typeface="+mn-cs"/>
              </a:rPr>
              <a:t>early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tumor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stages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than</a:t>
            </a:r>
            <a:r>
              <a:rPr lang="sv-SE" sz="1200" kern="1200" dirty="0">
                <a:solidFill>
                  <a:schemeClr val="tx1"/>
                </a:solidFill>
                <a:effectLst/>
                <a:latin typeface="+mn-lt"/>
                <a:ea typeface="+mn-ea"/>
                <a:cs typeface="+mn-cs"/>
              </a:rPr>
              <a:t> at </a:t>
            </a:r>
            <a:r>
              <a:rPr lang="sv-SE" sz="1200" kern="1200" dirty="0" err="1">
                <a:solidFill>
                  <a:schemeClr val="tx1"/>
                </a:solidFill>
                <a:effectLst/>
                <a:latin typeface="+mn-lt"/>
                <a:ea typeface="+mn-ea"/>
                <a:cs typeface="+mn-cs"/>
              </a:rPr>
              <a:t>advanced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ones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However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none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differences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was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statistically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significant</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three</a:t>
            </a:r>
            <a:r>
              <a:rPr lang="sv-SE" sz="1200" kern="1200" dirty="0">
                <a:solidFill>
                  <a:schemeClr val="tx1"/>
                </a:solidFill>
                <a:effectLst/>
                <a:latin typeface="+mn-lt"/>
                <a:ea typeface="+mn-ea"/>
                <a:cs typeface="+mn-cs"/>
              </a:rPr>
              <a:t> markers (AREG, IL6, and GDF-15), the .632. </a:t>
            </a:r>
            <a:r>
              <a:rPr lang="sv-SE" sz="1200" kern="1200" dirty="0" err="1">
                <a:solidFill>
                  <a:schemeClr val="tx1"/>
                </a:solidFill>
                <a:effectLst/>
                <a:latin typeface="+mn-lt"/>
                <a:ea typeface="+mn-ea"/>
                <a:cs typeface="+mn-cs"/>
              </a:rPr>
              <a:t>adjusted</a:t>
            </a:r>
            <a:r>
              <a:rPr lang="sv-SE" sz="1200" kern="1200" dirty="0">
                <a:solidFill>
                  <a:schemeClr val="tx1"/>
                </a:solidFill>
                <a:effectLst/>
                <a:latin typeface="+mn-lt"/>
                <a:ea typeface="+mn-ea"/>
                <a:cs typeface="+mn-cs"/>
              </a:rPr>
              <a:t> AUCs for </a:t>
            </a:r>
            <a:r>
              <a:rPr lang="sv-SE" sz="1200" kern="1200" dirty="0" err="1">
                <a:solidFill>
                  <a:schemeClr val="tx1"/>
                </a:solidFill>
                <a:effectLst/>
                <a:latin typeface="+mn-lt"/>
                <a:ea typeface="+mn-ea"/>
                <a:cs typeface="+mn-cs"/>
              </a:rPr>
              <a:t>early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tumor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stage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cancer </a:t>
            </a:r>
            <a:r>
              <a:rPr lang="sv-SE" sz="1200" kern="1200" dirty="0" err="1">
                <a:solidFill>
                  <a:schemeClr val="tx1"/>
                </a:solidFill>
                <a:effectLst/>
                <a:latin typeface="+mn-lt"/>
                <a:ea typeface="+mn-ea"/>
                <a:cs typeface="+mn-cs"/>
              </a:rPr>
              <a:t>were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higher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than</a:t>
            </a:r>
            <a:r>
              <a:rPr lang="sv-SE" sz="1200" kern="1200" dirty="0">
                <a:solidFill>
                  <a:schemeClr val="tx1"/>
                </a:solidFill>
                <a:effectLst/>
                <a:latin typeface="+mn-lt"/>
                <a:ea typeface="+mn-ea"/>
                <a:cs typeface="+mn-cs"/>
              </a:rPr>
              <a:t> 0.70 (i.e., 0.76, 0.74, and 0.72, </a:t>
            </a:r>
            <a:r>
              <a:rPr lang="sv-SE" sz="1200" kern="1200" dirty="0" err="1">
                <a:solidFill>
                  <a:schemeClr val="tx1"/>
                </a:solidFill>
                <a:effectLst/>
                <a:latin typeface="+mn-lt"/>
                <a:ea typeface="+mn-ea"/>
                <a:cs typeface="+mn-cs"/>
              </a:rPr>
              <a:t>respectively</a:t>
            </a:r>
            <a:r>
              <a:rPr lang="sv-SE" sz="1200" kern="1200" dirty="0">
                <a:solidFill>
                  <a:schemeClr val="tx1"/>
                </a:solidFill>
                <a:effectLst/>
                <a:latin typeface="+mn-lt"/>
                <a:ea typeface="+mn-ea"/>
                <a:cs typeface="+mn-cs"/>
              </a:rPr>
              <a:t>). By </a:t>
            </a:r>
            <a:r>
              <a:rPr lang="sv-SE" sz="1200" kern="1200" dirty="0" err="1">
                <a:solidFill>
                  <a:schemeClr val="tx1"/>
                </a:solidFill>
                <a:effectLst/>
                <a:latin typeface="+mn-lt"/>
                <a:ea typeface="+mn-ea"/>
                <a:cs typeface="+mn-cs"/>
              </a:rPr>
              <a:t>contrast</a:t>
            </a:r>
            <a:r>
              <a:rPr lang="sv-SE" sz="1200" kern="1200" dirty="0">
                <a:solidFill>
                  <a:schemeClr val="tx1"/>
                </a:solidFill>
                <a:effectLst/>
                <a:latin typeface="+mn-lt"/>
                <a:ea typeface="+mn-ea"/>
                <a:cs typeface="+mn-cs"/>
              </a:rPr>
              <a:t>, CEA </a:t>
            </a:r>
            <a:r>
              <a:rPr lang="sv-SE" sz="1200" kern="1200" dirty="0" err="1">
                <a:solidFill>
                  <a:schemeClr val="tx1"/>
                </a:solidFill>
                <a:effectLst/>
                <a:latin typeface="+mn-lt"/>
                <a:ea typeface="+mn-ea"/>
                <a:cs typeface="+mn-cs"/>
              </a:rPr>
              <a:t>showed</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highest</a:t>
            </a:r>
            <a:r>
              <a:rPr lang="sv-SE" sz="1200" kern="1200" dirty="0">
                <a:solidFill>
                  <a:schemeClr val="tx1"/>
                </a:solidFill>
                <a:effectLst/>
                <a:latin typeface="+mn-lt"/>
                <a:ea typeface="+mn-ea"/>
                <a:cs typeface="+mn-cs"/>
              </a:rPr>
              <a:t> .632. </a:t>
            </a:r>
            <a:r>
              <a:rPr lang="sv-SE" sz="1200" kern="1200" dirty="0" err="1">
                <a:solidFill>
                  <a:schemeClr val="tx1"/>
                </a:solidFill>
                <a:effectLst/>
                <a:latin typeface="+mn-lt"/>
                <a:ea typeface="+mn-ea"/>
                <a:cs typeface="+mn-cs"/>
              </a:rPr>
              <a:t>adjusted</a:t>
            </a:r>
            <a:r>
              <a:rPr lang="sv-SE" sz="1200" kern="1200" dirty="0">
                <a:solidFill>
                  <a:schemeClr val="tx1"/>
                </a:solidFill>
                <a:effectLst/>
                <a:latin typeface="+mn-lt"/>
                <a:ea typeface="+mn-ea"/>
                <a:cs typeface="+mn-cs"/>
              </a:rPr>
              <a:t> AUC for </a:t>
            </a:r>
            <a:r>
              <a:rPr lang="sv-SE" sz="1200" kern="1200" dirty="0" err="1">
                <a:solidFill>
                  <a:schemeClr val="tx1"/>
                </a:solidFill>
                <a:effectLst/>
                <a:latin typeface="+mn-lt"/>
                <a:ea typeface="+mn-ea"/>
                <a:cs typeface="+mn-cs"/>
              </a:rPr>
              <a:t>advanced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stage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cancer (0.75).</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Seven protein markers</a:t>
            </a:r>
          </a:p>
          <a:p>
            <a:r>
              <a:rPr lang="sv-SE" sz="1200" kern="1200" dirty="0">
                <a:solidFill>
                  <a:schemeClr val="tx1"/>
                </a:solidFill>
                <a:effectLst/>
                <a:latin typeface="+mn-lt"/>
                <a:ea typeface="+mn-ea"/>
                <a:cs typeface="+mn-cs"/>
              </a:rPr>
              <a:t>(IL6, CXCL9, CXCL10, PSA, </a:t>
            </a:r>
            <a:r>
              <a:rPr lang="sv-SE" sz="1200" kern="1200" dirty="0" err="1">
                <a:solidFill>
                  <a:schemeClr val="tx1"/>
                </a:solidFill>
                <a:effectLst/>
                <a:latin typeface="+mn-lt"/>
                <a:ea typeface="+mn-ea"/>
                <a:cs typeface="+mn-cs"/>
              </a:rPr>
              <a:t>cathepsin</a:t>
            </a:r>
            <a:r>
              <a:rPr lang="sv-SE" sz="1200" kern="1200" dirty="0">
                <a:solidFill>
                  <a:schemeClr val="tx1"/>
                </a:solidFill>
                <a:effectLst/>
                <a:latin typeface="+mn-lt"/>
                <a:ea typeface="+mn-ea"/>
                <a:cs typeface="+mn-cs"/>
              </a:rPr>
              <a:t>-D, caspase-3, and AREG)</a:t>
            </a:r>
          </a:p>
          <a:p>
            <a:r>
              <a:rPr lang="sv-SE" sz="1200" kern="1200" dirty="0" err="1">
                <a:solidFill>
                  <a:schemeClr val="tx1"/>
                </a:solidFill>
                <a:effectLst/>
                <a:latin typeface="+mn-lt"/>
                <a:ea typeface="+mn-ea"/>
                <a:cs typeface="+mn-cs"/>
              </a:rPr>
              <a:t>showed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higher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levels</a:t>
            </a:r>
            <a:r>
              <a:rPr lang="sv-SE" sz="1200" kern="1200" dirty="0">
                <a:solidFill>
                  <a:schemeClr val="tx1"/>
                </a:solidFill>
                <a:effectLst/>
                <a:latin typeface="+mn-lt"/>
                <a:ea typeface="+mn-ea"/>
                <a:cs typeface="+mn-cs"/>
              </a:rPr>
              <a:t> in </a:t>
            </a:r>
            <a:r>
              <a:rPr lang="sv-SE" sz="1200" kern="1200" dirty="0" err="1">
                <a:solidFill>
                  <a:schemeClr val="tx1"/>
                </a:solidFill>
                <a:effectLst/>
                <a:latin typeface="+mn-lt"/>
                <a:ea typeface="+mn-ea"/>
                <a:cs typeface="+mn-cs"/>
              </a:rPr>
              <a:t>early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tumor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stages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than</a:t>
            </a:r>
            <a:r>
              <a:rPr lang="sv-SE" sz="1200" kern="1200" dirty="0">
                <a:solidFill>
                  <a:schemeClr val="tx1"/>
                </a:solidFill>
                <a:effectLst/>
                <a:latin typeface="+mn-lt"/>
                <a:ea typeface="+mn-ea"/>
                <a:cs typeface="+mn-cs"/>
              </a:rPr>
              <a:t> in </a:t>
            </a:r>
            <a:r>
              <a:rPr lang="sv-SE" sz="1200" kern="1200" dirty="0" err="1">
                <a:solidFill>
                  <a:schemeClr val="tx1"/>
                </a:solidFill>
                <a:effectLst/>
                <a:latin typeface="+mn-lt"/>
                <a:ea typeface="+mn-ea"/>
                <a:cs typeface="+mn-cs"/>
              </a:rPr>
              <a:t>advanced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ones</a:t>
            </a:r>
            <a:r>
              <a:rPr lang="sv-SE" sz="1200" kern="1200" dirty="0">
                <a:solidFill>
                  <a:schemeClr val="tx1"/>
                </a:solidFill>
                <a:effectLst/>
                <a:latin typeface="+mn-lt"/>
                <a:ea typeface="+mn-ea"/>
                <a:cs typeface="+mn-cs"/>
              </a:rPr>
              <a:t>.</a:t>
            </a:r>
          </a:p>
          <a:p>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b="0" i="0" kern="1200" dirty="0" err="1">
                <a:solidFill>
                  <a:schemeClr val="tx1"/>
                </a:solidFill>
                <a:effectLst/>
                <a:latin typeface="+mn-lt"/>
                <a:ea typeface="+mn-ea"/>
                <a:cs typeface="+mn-cs"/>
              </a:rPr>
              <a:t>Estimated</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sensitivities</a:t>
            </a:r>
            <a:r>
              <a:rPr lang="sv-SE" sz="1200" b="0" i="0" kern="1200" dirty="0">
                <a:solidFill>
                  <a:schemeClr val="tx1"/>
                </a:solidFill>
                <a:effectLst/>
                <a:latin typeface="+mn-lt"/>
                <a:ea typeface="+mn-ea"/>
                <a:cs typeface="+mn-cs"/>
              </a:rPr>
              <a:t> at </a:t>
            </a:r>
            <a:r>
              <a:rPr lang="sv-SE" sz="1200" b="0" i="0" kern="1200" dirty="0" err="1">
                <a:solidFill>
                  <a:schemeClr val="tx1"/>
                </a:solidFill>
                <a:effectLst/>
                <a:latin typeface="+mn-lt"/>
                <a:ea typeface="+mn-ea"/>
                <a:cs typeface="+mn-cs"/>
              </a:rPr>
              <a:t>two</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specificities</a:t>
            </a:r>
            <a:r>
              <a:rPr lang="sv-SE" sz="1200" b="0" i="0" kern="1200" dirty="0">
                <a:solidFill>
                  <a:schemeClr val="tx1"/>
                </a:solidFill>
                <a:effectLst/>
                <a:latin typeface="+mn-lt"/>
                <a:ea typeface="+mn-ea"/>
                <a:cs typeface="+mn-cs"/>
              </a:rPr>
              <a:t> in an independent </a:t>
            </a:r>
            <a:r>
              <a:rPr lang="sv-SE" sz="1200" b="0" i="0" kern="1200" dirty="0" err="1">
                <a:solidFill>
                  <a:schemeClr val="tx1"/>
                </a:solidFill>
                <a:effectLst/>
                <a:latin typeface="+mn-lt"/>
                <a:ea typeface="+mn-ea"/>
                <a:cs typeface="+mn-cs"/>
              </a:rPr>
              <a:t>validation</a:t>
            </a:r>
            <a:r>
              <a:rPr lang="sv-SE" sz="1200" b="0" i="0" kern="1200" dirty="0">
                <a:solidFill>
                  <a:schemeClr val="tx1"/>
                </a:solidFill>
                <a:effectLst/>
                <a:latin typeface="+mn-lt"/>
                <a:ea typeface="+mn-ea"/>
                <a:cs typeface="+mn-cs"/>
              </a:rPr>
              <a:t> set</a:t>
            </a:r>
          </a:p>
          <a:p>
            <a:endParaRPr lang="sv-SE" sz="1200" b="0" i="0" kern="1200" dirty="0">
              <a:solidFill>
                <a:schemeClr val="tx1"/>
              </a:solidFill>
              <a:effectLst/>
              <a:latin typeface="+mn-lt"/>
              <a:ea typeface="+mn-ea"/>
              <a:cs typeface="+mn-cs"/>
            </a:endParaRPr>
          </a:p>
          <a:p>
            <a:r>
              <a:rPr lang="sv-SE" sz="1200" kern="1200" dirty="0" err="1">
                <a:solidFill>
                  <a:schemeClr val="tx1"/>
                </a:solidFill>
                <a:effectLst/>
                <a:latin typeface="+mn-lt"/>
                <a:ea typeface="+mn-ea"/>
                <a:cs typeface="+mn-cs"/>
              </a:rPr>
              <a:t>rigorous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adjustment</a:t>
            </a:r>
            <a:r>
              <a:rPr lang="sv-SE" sz="1200" kern="1200" dirty="0">
                <a:solidFill>
                  <a:schemeClr val="tx1"/>
                </a:solidFill>
                <a:effectLst/>
                <a:latin typeface="+mn-lt"/>
                <a:ea typeface="+mn-ea"/>
                <a:cs typeface="+mn-cs"/>
              </a:rPr>
              <a:t> for potential </a:t>
            </a:r>
            <a:r>
              <a:rPr lang="sv-SE" sz="1200" kern="1200" dirty="0" err="1">
                <a:solidFill>
                  <a:schemeClr val="tx1"/>
                </a:solidFill>
                <a:effectLst/>
                <a:latin typeface="+mn-lt"/>
                <a:ea typeface="+mn-ea"/>
                <a:cs typeface="+mn-cs"/>
              </a:rPr>
              <a:t>overoptimism</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resulting</a:t>
            </a:r>
            <a:r>
              <a:rPr lang="sv-SE" sz="1200" kern="1200" dirty="0">
                <a:solidFill>
                  <a:schemeClr val="tx1"/>
                </a:solidFill>
                <a:effectLst/>
                <a:latin typeface="+mn-lt"/>
                <a:ea typeface="+mn-ea"/>
                <a:cs typeface="+mn-cs"/>
              </a:rPr>
              <a:t> from </a:t>
            </a:r>
            <a:r>
              <a:rPr lang="sv-SE" sz="1200" kern="1200" dirty="0" err="1">
                <a:solidFill>
                  <a:schemeClr val="tx1"/>
                </a:solidFill>
                <a:effectLst/>
                <a:latin typeface="+mn-lt"/>
                <a:ea typeface="+mn-ea"/>
                <a:cs typeface="+mn-cs"/>
              </a:rPr>
              <a:t>overfitting</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A multimarker </a:t>
            </a:r>
            <a:r>
              <a:rPr lang="sv-SE" sz="1200" kern="1200" dirty="0" err="1">
                <a:solidFill>
                  <a:schemeClr val="tx1"/>
                </a:solidFill>
                <a:effectLst/>
                <a:latin typeface="+mn-lt"/>
                <a:ea typeface="+mn-ea"/>
                <a:cs typeface="+mn-cs"/>
              </a:rPr>
              <a:t>algorithm</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was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derived</a:t>
            </a:r>
            <a:r>
              <a:rPr lang="sv-SE" sz="1200" kern="1200" dirty="0">
                <a:solidFill>
                  <a:schemeClr val="tx1"/>
                </a:solidFill>
                <a:effectLst/>
                <a:latin typeface="+mn-lt"/>
                <a:ea typeface="+mn-ea"/>
                <a:cs typeface="+mn-cs"/>
              </a:rPr>
              <a:t> by </a:t>
            </a:r>
            <a:r>
              <a:rPr lang="sv-SE" sz="1200" kern="1200" dirty="0" err="1">
                <a:solidFill>
                  <a:schemeClr val="tx1"/>
                </a:solidFill>
                <a:effectLst/>
                <a:latin typeface="+mn-lt"/>
                <a:ea typeface="+mn-ea"/>
                <a:cs typeface="+mn-cs"/>
              </a:rPr>
              <a:t>applying</a:t>
            </a:r>
            <a:r>
              <a:rPr lang="sv-SE" sz="1200" kern="1200" dirty="0">
                <a:solidFill>
                  <a:schemeClr val="tx1"/>
                </a:solidFill>
                <a:effectLst/>
                <a:latin typeface="+mn-lt"/>
                <a:ea typeface="+mn-ea"/>
                <a:cs typeface="+mn-cs"/>
              </a:rPr>
              <a:t> the Lasso</a:t>
            </a:r>
          </a:p>
          <a:p>
            <a:r>
              <a:rPr lang="sv-SE" sz="1200" kern="1200" dirty="0" err="1">
                <a:solidFill>
                  <a:schemeClr val="tx1"/>
                </a:solidFill>
                <a:effectLst/>
                <a:latin typeface="+mn-lt"/>
                <a:ea typeface="+mn-ea"/>
                <a:cs typeface="+mn-cs"/>
              </a:rPr>
              <a:t>logistic</a:t>
            </a:r>
            <a:r>
              <a:rPr lang="sv-SE" sz="1200" kern="1200" dirty="0">
                <a:solidFill>
                  <a:schemeClr val="tx1"/>
                </a:solidFill>
                <a:effectLst/>
                <a:latin typeface="+mn-lt"/>
                <a:ea typeface="+mn-ea"/>
                <a:cs typeface="+mn-cs"/>
              </a:rPr>
              <a:t> regression </a:t>
            </a:r>
            <a:r>
              <a:rPr lang="sv-SE" sz="1200" kern="1200" dirty="0" err="1">
                <a:solidFill>
                  <a:schemeClr val="tx1"/>
                </a:solidFill>
                <a:effectLst/>
                <a:latin typeface="+mn-lt"/>
                <a:ea typeface="+mn-ea"/>
                <a:cs typeface="+mn-cs"/>
              </a:rPr>
              <a:t>model</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based</a:t>
            </a:r>
            <a:r>
              <a:rPr lang="sv-SE" sz="1200" kern="1200" dirty="0">
                <a:solidFill>
                  <a:schemeClr val="tx1"/>
                </a:solidFill>
                <a:effectLst/>
                <a:latin typeface="+mn-lt"/>
                <a:ea typeface="+mn-ea"/>
                <a:cs typeface="+mn-cs"/>
              </a:rPr>
              <a:t> on all 92 protein markers. </a:t>
            </a:r>
            <a:r>
              <a:rPr lang="sv-SE" sz="1200" kern="1200" dirty="0" err="1">
                <a:solidFill>
                  <a:schemeClr val="tx1"/>
                </a:solidFill>
                <a:effectLst/>
                <a:latin typeface="+mn-lt"/>
                <a:ea typeface="+mn-ea"/>
                <a:cs typeface="+mn-cs"/>
              </a:rPr>
              <a:t>With</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the </a:t>
            </a:r>
            <a:r>
              <a:rPr lang="sv-SE" sz="1200" kern="1200" dirty="0" err="1">
                <a:solidFill>
                  <a:schemeClr val="tx1"/>
                </a:solidFill>
                <a:effectLst/>
                <a:latin typeface="+mn-lt"/>
                <a:ea typeface="+mn-ea"/>
                <a:cs typeface="+mn-cs"/>
              </a:rPr>
              <a:t>purpose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adjusting</a:t>
            </a:r>
            <a:r>
              <a:rPr lang="sv-SE" sz="1200" kern="1200" dirty="0">
                <a:solidFill>
                  <a:schemeClr val="tx1"/>
                </a:solidFill>
                <a:effectLst/>
                <a:latin typeface="+mn-lt"/>
                <a:ea typeface="+mn-ea"/>
                <a:cs typeface="+mn-cs"/>
              </a:rPr>
              <a:t> for potential </a:t>
            </a:r>
            <a:r>
              <a:rPr lang="sv-SE" sz="1200" kern="1200" dirty="0" err="1">
                <a:solidFill>
                  <a:schemeClr val="tx1"/>
                </a:solidFill>
                <a:effectLst/>
                <a:latin typeface="+mn-lt"/>
                <a:ea typeface="+mn-ea"/>
                <a:cs typeface="+mn-cs"/>
              </a:rPr>
              <a:t>overfitting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prediction</a:t>
            </a:r>
            <a:endParaRPr lang="sv-SE" sz="1200" kern="1200" dirty="0">
              <a:solidFill>
                <a:schemeClr val="tx1"/>
              </a:solidFill>
              <a:effectLst/>
              <a:latin typeface="+mn-lt"/>
              <a:ea typeface="+mn-ea"/>
              <a:cs typeface="+mn-cs"/>
            </a:endParaRPr>
          </a:p>
          <a:p>
            <a:r>
              <a:rPr lang="sv-SE" sz="1200" kern="1200" dirty="0" err="1">
                <a:solidFill>
                  <a:schemeClr val="tx1"/>
                </a:solidFill>
                <a:effectLst/>
                <a:latin typeface="+mn-lt"/>
                <a:ea typeface="+mn-ea"/>
                <a:cs typeface="+mn-cs"/>
              </a:rPr>
              <a:t>algorithm</a:t>
            </a:r>
            <a:r>
              <a:rPr lang="sv-SE" sz="1200" kern="1200" dirty="0">
                <a:solidFill>
                  <a:schemeClr val="tx1"/>
                </a:solidFill>
                <a:effectLst/>
                <a:latin typeface="+mn-lt"/>
                <a:ea typeface="+mn-ea"/>
                <a:cs typeface="+mn-cs"/>
              </a:rPr>
              <a:t>, a ".632. </a:t>
            </a:r>
            <a:r>
              <a:rPr lang="sv-SE" sz="1200" kern="1200" dirty="0" err="1">
                <a:solidFill>
                  <a:schemeClr val="tx1"/>
                </a:solidFill>
                <a:effectLst/>
                <a:latin typeface="+mn-lt"/>
                <a:ea typeface="+mn-ea"/>
                <a:cs typeface="+mn-cs"/>
              </a:rPr>
              <a:t>bootstrap</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subsampling</a:t>
            </a:r>
            <a:r>
              <a:rPr lang="sv-SE" sz="1200" kern="1200" dirty="0">
                <a:solidFill>
                  <a:schemeClr val="tx1"/>
                </a:solidFill>
                <a:effectLst/>
                <a:latin typeface="+mn-lt"/>
                <a:ea typeface="+mn-ea"/>
                <a:cs typeface="+mn-cs"/>
              </a:rPr>
              <a:t> approach" (23) </a:t>
            </a:r>
            <a:r>
              <a:rPr lang="sv-SE" sz="1200" kern="1200" dirty="0" err="1">
                <a:solidFill>
                  <a:schemeClr val="tx1"/>
                </a:solidFill>
                <a:effectLst/>
                <a:latin typeface="+mn-lt"/>
                <a:ea typeface="+mn-ea"/>
                <a:cs typeface="+mn-cs"/>
              </a:rPr>
              <a:t>was</a:t>
            </a:r>
            <a:endParaRPr lang="sv-SE" sz="1200" kern="1200" dirty="0">
              <a:solidFill>
                <a:schemeClr val="tx1"/>
              </a:solidFill>
              <a:effectLst/>
              <a:latin typeface="+mn-lt"/>
              <a:ea typeface="+mn-ea"/>
              <a:cs typeface="+mn-cs"/>
            </a:endParaRPr>
          </a:p>
          <a:p>
            <a:r>
              <a:rPr lang="sv-SE" sz="1200" kern="1200" dirty="0" err="1">
                <a:solidFill>
                  <a:schemeClr val="tx1"/>
                </a:solidFill>
                <a:effectLst/>
                <a:latin typeface="+mn-lt"/>
                <a:ea typeface="+mn-ea"/>
                <a:cs typeface="+mn-cs"/>
              </a:rPr>
              <a:t>conducted</a:t>
            </a:r>
            <a:r>
              <a:rPr lang="sv-SE" sz="1200" kern="1200" dirty="0">
                <a:solidFill>
                  <a:schemeClr val="tx1"/>
                </a:solidFill>
                <a:effectLst/>
                <a:latin typeface="+mn-lt"/>
                <a:ea typeface="+mn-ea"/>
                <a:cs typeface="+mn-cs"/>
              </a:rPr>
              <a:t> in the </a:t>
            </a:r>
            <a:r>
              <a:rPr lang="sv-SE" sz="1200" kern="1200" dirty="0" err="1">
                <a:solidFill>
                  <a:schemeClr val="tx1"/>
                </a:solidFill>
                <a:effectLst/>
                <a:latin typeface="+mn-lt"/>
                <a:ea typeface="+mn-ea"/>
                <a:cs typeface="+mn-cs"/>
              </a:rPr>
              <a:t>following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way</a:t>
            </a:r>
            <a:r>
              <a:rPr lang="sv-SE" sz="1200" kern="1200" dirty="0">
                <a:solidFill>
                  <a:schemeClr val="tx1"/>
                </a:solidFill>
                <a:effectLst/>
                <a:latin typeface="+mn-lt"/>
                <a:ea typeface="+mn-ea"/>
                <a:cs typeface="+mn-cs"/>
              </a:rPr>
              <a:t>: (i) </a:t>
            </a:r>
            <a:r>
              <a:rPr lang="sv-SE" sz="1200" kern="1200" dirty="0" err="1">
                <a:solidFill>
                  <a:schemeClr val="tx1"/>
                </a:solidFill>
                <a:effectLst/>
                <a:latin typeface="+mn-lt"/>
                <a:ea typeface="+mn-ea"/>
                <a:cs typeface="+mn-cs"/>
              </a:rPr>
              <a:t>generate</a:t>
            </a:r>
            <a:r>
              <a:rPr lang="sv-SE" sz="1200" kern="1200" dirty="0">
                <a:solidFill>
                  <a:schemeClr val="tx1"/>
                </a:solidFill>
                <a:effectLst/>
                <a:latin typeface="+mn-lt"/>
                <a:ea typeface="+mn-ea"/>
                <a:cs typeface="+mn-cs"/>
              </a:rPr>
              <a:t> 1000 </a:t>
            </a:r>
            <a:r>
              <a:rPr lang="sv-SE" sz="1200" kern="1200" dirty="0" err="1">
                <a:solidFill>
                  <a:schemeClr val="tx1"/>
                </a:solidFill>
                <a:effectLst/>
                <a:latin typeface="+mn-lt"/>
                <a:ea typeface="+mn-ea"/>
                <a:cs typeface="+mn-cs"/>
              </a:rPr>
              <a:t>bootstrap</a:t>
            </a:r>
            <a:endParaRPr lang="sv-SE" sz="1200" kern="1200" dirty="0">
              <a:solidFill>
                <a:schemeClr val="tx1"/>
              </a:solidFill>
              <a:effectLst/>
              <a:latin typeface="+mn-lt"/>
              <a:ea typeface="+mn-ea"/>
              <a:cs typeface="+mn-cs"/>
            </a:endParaRPr>
          </a:p>
          <a:p>
            <a:r>
              <a:rPr lang="sv-SE" sz="1200" kern="1200" dirty="0" err="1">
                <a:solidFill>
                  <a:schemeClr val="tx1"/>
                </a:solidFill>
                <a:effectLst/>
                <a:latin typeface="+mn-lt"/>
                <a:ea typeface="+mn-ea"/>
                <a:cs typeface="+mn-cs"/>
              </a:rPr>
              <a:t>samples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subsampling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method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bootstrap</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without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replacement</a:t>
            </a:r>
            <a:r>
              <a:rPr lang="sv-SE" sz="1200" kern="1200" dirty="0">
                <a:solidFill>
                  <a:schemeClr val="tx1"/>
                </a:solidFill>
                <a:effectLst/>
                <a:latin typeface="+mn-lt"/>
                <a:ea typeface="+mn-ea"/>
                <a:cs typeface="+mn-cs"/>
              </a:rPr>
              <a:t>);</a:t>
            </a:r>
          </a:p>
          <a:p>
            <a:r>
              <a:rPr lang="sv-SE" sz="1200" kern="1200" dirty="0">
                <a:solidFill>
                  <a:schemeClr val="tx1"/>
                </a:solidFill>
                <a:effectLst/>
                <a:latin typeface="+mn-lt"/>
                <a:ea typeface="+mn-ea"/>
                <a:cs typeface="+mn-cs"/>
              </a:rPr>
              <a:t>(ii) for </a:t>
            </a:r>
            <a:r>
              <a:rPr lang="sv-SE" sz="1200" kern="1200" dirty="0" err="1">
                <a:solidFill>
                  <a:schemeClr val="tx1"/>
                </a:solidFill>
                <a:effectLst/>
                <a:latin typeface="+mn-lt"/>
                <a:ea typeface="+mn-ea"/>
                <a:cs typeface="+mn-cs"/>
              </a:rPr>
              <a:t>each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bootstrap</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sample</a:t>
            </a:r>
            <a:r>
              <a:rPr lang="sv-SE" sz="1200" kern="1200" dirty="0">
                <a:solidFill>
                  <a:schemeClr val="tx1"/>
                </a:solidFill>
                <a:effectLst/>
                <a:latin typeface="+mn-lt"/>
                <a:ea typeface="+mn-ea"/>
                <a:cs typeface="+mn-cs"/>
              </a:rPr>
              <a:t> set, </a:t>
            </a:r>
            <a:r>
              <a:rPr lang="sv-SE" sz="1200" kern="1200" dirty="0" err="1">
                <a:solidFill>
                  <a:schemeClr val="tx1"/>
                </a:solidFill>
                <a:effectLst/>
                <a:latin typeface="+mn-lt"/>
                <a:ea typeface="+mn-ea"/>
                <a:cs typeface="+mn-cs"/>
              </a:rPr>
              <a:t>apply</a:t>
            </a:r>
            <a:r>
              <a:rPr lang="sv-SE" sz="1200" kern="1200" dirty="0">
                <a:solidFill>
                  <a:schemeClr val="tx1"/>
                </a:solidFill>
                <a:effectLst/>
                <a:latin typeface="+mn-lt"/>
                <a:ea typeface="+mn-ea"/>
                <a:cs typeface="+mn-cs"/>
              </a:rPr>
              <a:t> the Lasso </a:t>
            </a:r>
            <a:r>
              <a:rPr lang="sv-SE" sz="1200" kern="1200" dirty="0" err="1">
                <a:solidFill>
                  <a:schemeClr val="tx1"/>
                </a:solidFill>
                <a:effectLst/>
                <a:latin typeface="+mn-lt"/>
                <a:ea typeface="+mn-ea"/>
                <a:cs typeface="+mn-cs"/>
              </a:rPr>
              <a:t>logistic</a:t>
            </a:r>
            <a:r>
              <a:rPr lang="sv-SE" sz="1200" kern="1200" dirty="0">
                <a:solidFill>
                  <a:schemeClr val="tx1"/>
                </a:solidFill>
                <a:effectLst/>
                <a:latin typeface="+mn-lt"/>
                <a:ea typeface="+mn-ea"/>
                <a:cs typeface="+mn-cs"/>
              </a:rPr>
              <a:t> regression</a:t>
            </a:r>
          </a:p>
          <a:p>
            <a:r>
              <a:rPr lang="sv-SE" sz="1200" kern="1200" dirty="0" err="1">
                <a:solidFill>
                  <a:schemeClr val="tx1"/>
                </a:solidFill>
                <a:effectLst/>
                <a:latin typeface="+mn-lt"/>
                <a:ea typeface="+mn-ea"/>
                <a:cs typeface="+mn-cs"/>
              </a:rPr>
              <a:t>procedure</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select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variables</a:t>
            </a:r>
            <a:r>
              <a:rPr lang="sv-SE" sz="1200" kern="1200" dirty="0">
                <a:solidFill>
                  <a:schemeClr val="tx1"/>
                </a:solidFill>
                <a:effectLst/>
                <a:latin typeface="+mn-lt"/>
                <a:ea typeface="+mn-ea"/>
                <a:cs typeface="+mn-cs"/>
              </a:rPr>
              <a:t> and to </a:t>
            </a:r>
            <a:r>
              <a:rPr lang="sv-SE" sz="1200" kern="1200" dirty="0" err="1">
                <a:solidFill>
                  <a:schemeClr val="tx1"/>
                </a:solidFill>
                <a:effectLst/>
                <a:latin typeface="+mn-lt"/>
                <a:ea typeface="+mn-ea"/>
                <a:cs typeface="+mn-cs"/>
              </a:rPr>
              <a:t>construct</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prediction</a:t>
            </a:r>
            <a:endParaRPr lang="sv-SE" sz="1200" kern="1200" dirty="0">
              <a:solidFill>
                <a:schemeClr val="tx1"/>
              </a:solidFill>
              <a:effectLst/>
              <a:latin typeface="+mn-lt"/>
              <a:ea typeface="+mn-ea"/>
              <a:cs typeface="+mn-cs"/>
            </a:endParaRPr>
          </a:p>
          <a:p>
            <a:r>
              <a:rPr lang="sv-SE" sz="1200" kern="1200" dirty="0" err="1">
                <a:solidFill>
                  <a:schemeClr val="tx1"/>
                </a:solidFill>
                <a:effectLst/>
                <a:latin typeface="+mn-lt"/>
                <a:ea typeface="+mn-ea"/>
                <a:cs typeface="+mn-cs"/>
              </a:rPr>
              <a:t>algorithm</a:t>
            </a:r>
            <a:r>
              <a:rPr lang="sv-SE" sz="1200" kern="1200" dirty="0">
                <a:solidFill>
                  <a:schemeClr val="tx1"/>
                </a:solidFill>
                <a:effectLst/>
                <a:latin typeface="+mn-lt"/>
                <a:ea typeface="+mn-ea"/>
                <a:cs typeface="+mn-cs"/>
              </a:rPr>
              <a:t>; (iii) </a:t>
            </a:r>
            <a:r>
              <a:rPr lang="sv-SE" sz="1200" kern="1200" dirty="0" err="1">
                <a:solidFill>
                  <a:schemeClr val="tx1"/>
                </a:solidFill>
                <a:effectLst/>
                <a:latin typeface="+mn-lt"/>
                <a:ea typeface="+mn-ea"/>
                <a:cs typeface="+mn-cs"/>
              </a:rPr>
              <a:t>apply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this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algorithm</a:t>
            </a:r>
            <a:r>
              <a:rPr lang="sv-SE" sz="1200" kern="1200" dirty="0">
                <a:solidFill>
                  <a:schemeClr val="tx1"/>
                </a:solidFill>
                <a:effectLst/>
                <a:latin typeface="+mn-lt"/>
                <a:ea typeface="+mn-ea"/>
                <a:cs typeface="+mn-cs"/>
              </a:rPr>
              <a:t> on </a:t>
            </a:r>
            <a:r>
              <a:rPr lang="sv-SE" sz="1200" kern="1200" dirty="0" err="1">
                <a:solidFill>
                  <a:schemeClr val="tx1"/>
                </a:solidFill>
                <a:effectLst/>
                <a:latin typeface="+mn-lt"/>
                <a:ea typeface="+mn-ea"/>
                <a:cs typeface="+mn-cs"/>
              </a:rPr>
              <a:t>those</a:t>
            </a:r>
            <a:r>
              <a:rPr lang="sv-SE" sz="1200" kern="1200" dirty="0">
                <a:solidFill>
                  <a:schemeClr val="tx1"/>
                </a:solidFill>
                <a:effectLst/>
                <a:latin typeface="+mn-lt"/>
                <a:ea typeface="+mn-ea"/>
                <a:cs typeface="+mn-cs"/>
              </a:rPr>
              <a:t> patients not </a:t>
            </a:r>
            <a:r>
              <a:rPr lang="sv-SE" sz="1200" kern="1200" dirty="0" err="1">
                <a:solidFill>
                  <a:schemeClr val="tx1"/>
                </a:solidFill>
                <a:effectLst/>
                <a:latin typeface="+mn-lt"/>
                <a:ea typeface="+mn-ea"/>
                <a:cs typeface="+mn-cs"/>
              </a:rPr>
              <a:t>included</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in the </a:t>
            </a:r>
            <a:r>
              <a:rPr lang="sv-SE" sz="1200" kern="1200" dirty="0" err="1">
                <a:solidFill>
                  <a:schemeClr val="tx1"/>
                </a:solidFill>
                <a:effectLst/>
                <a:latin typeface="+mn-lt"/>
                <a:ea typeface="+mn-ea"/>
                <a:cs typeface="+mn-cs"/>
              </a:rPr>
              <a:t>bootstrap</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sample</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obtain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bootstrap</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estimates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endParaRPr lang="sv-SE" sz="1200" kern="1200" dirty="0">
              <a:solidFill>
                <a:schemeClr val="tx1"/>
              </a:solidFill>
              <a:effectLst/>
              <a:latin typeface="+mn-lt"/>
              <a:ea typeface="+mn-ea"/>
              <a:cs typeface="+mn-cs"/>
            </a:endParaRPr>
          </a:p>
          <a:p>
            <a:r>
              <a:rPr lang="sv-SE" sz="1200" kern="1200" dirty="0" err="1">
                <a:solidFill>
                  <a:schemeClr val="tx1"/>
                </a:solidFill>
                <a:effectLst/>
                <a:latin typeface="+mn-lt"/>
                <a:ea typeface="+mn-ea"/>
                <a:cs typeface="+mn-cs"/>
              </a:rPr>
              <a:t>prediction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errors</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each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bootstrap</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sample</a:t>
            </a:r>
            <a:r>
              <a:rPr lang="sv-SE" sz="1200" kern="1200" dirty="0">
                <a:solidFill>
                  <a:schemeClr val="tx1"/>
                </a:solidFill>
                <a:effectLst/>
                <a:latin typeface="+mn-lt"/>
                <a:ea typeface="+mn-ea"/>
                <a:cs typeface="+mn-cs"/>
              </a:rPr>
              <a:t>; (iv) </a:t>
            </a:r>
            <a:r>
              <a:rPr lang="sv-SE" sz="1200" kern="1200" dirty="0" err="1">
                <a:solidFill>
                  <a:schemeClr val="tx1"/>
                </a:solidFill>
                <a:effectLst/>
                <a:latin typeface="+mn-lt"/>
                <a:ea typeface="+mn-ea"/>
                <a:cs typeface="+mn-cs"/>
              </a:rPr>
              <a:t>further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adjust</a:t>
            </a:r>
            <a:endParaRPr lang="sv-SE" sz="1200" kern="1200" dirty="0">
              <a:solidFill>
                <a:schemeClr val="tx1"/>
              </a:solidFill>
              <a:effectLst/>
              <a:latin typeface="+mn-lt"/>
              <a:ea typeface="+mn-ea"/>
              <a:cs typeface="+mn-cs"/>
            </a:endParaRPr>
          </a:p>
          <a:p>
            <a:r>
              <a:rPr lang="sv-SE" sz="1200" kern="1200" dirty="0" err="1">
                <a:solidFill>
                  <a:schemeClr val="tx1"/>
                </a:solidFill>
                <a:effectLst/>
                <a:latin typeface="+mn-lt"/>
                <a:ea typeface="+mn-ea"/>
                <a:cs typeface="+mn-cs"/>
              </a:rPr>
              <a:t>these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results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using</a:t>
            </a:r>
            <a:r>
              <a:rPr lang="sv-SE" sz="1200" kern="1200" dirty="0">
                <a:solidFill>
                  <a:schemeClr val="tx1"/>
                </a:solidFill>
                <a:effectLst/>
                <a:latin typeface="+mn-lt"/>
                <a:ea typeface="+mn-ea"/>
                <a:cs typeface="+mn-cs"/>
              </a:rPr>
              <a:t> the .632. </a:t>
            </a:r>
            <a:r>
              <a:rPr lang="sv-SE" sz="1200" kern="1200" dirty="0" err="1">
                <a:solidFill>
                  <a:schemeClr val="tx1"/>
                </a:solidFill>
                <a:effectLst/>
                <a:latin typeface="+mn-lt"/>
                <a:ea typeface="+mn-ea"/>
                <a:cs typeface="+mn-cs"/>
              </a:rPr>
              <a:t>method</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obtain</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nearly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unbiased</a:t>
            </a:r>
            <a:endParaRPr lang="sv-SE" sz="1200" kern="1200" dirty="0">
              <a:solidFill>
                <a:schemeClr val="tx1"/>
              </a:solidFill>
              <a:effectLst/>
              <a:latin typeface="+mn-lt"/>
              <a:ea typeface="+mn-ea"/>
              <a:cs typeface="+mn-cs"/>
            </a:endParaRPr>
          </a:p>
          <a:p>
            <a:r>
              <a:rPr lang="sv-SE" sz="1200" kern="1200" dirty="0" err="1">
                <a:solidFill>
                  <a:schemeClr val="tx1"/>
                </a:solidFill>
                <a:effectLst/>
                <a:latin typeface="+mn-lt"/>
                <a:ea typeface="+mn-ea"/>
                <a:cs typeface="+mn-cs"/>
              </a:rPr>
              <a:t>estimate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prognostic AUC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original </a:t>
            </a:r>
            <a:r>
              <a:rPr lang="sv-SE" sz="1200" kern="1200" dirty="0" err="1">
                <a:solidFill>
                  <a:schemeClr val="tx1"/>
                </a:solidFill>
                <a:effectLst/>
                <a:latin typeface="+mn-lt"/>
                <a:ea typeface="+mn-ea"/>
                <a:cs typeface="+mn-cs"/>
              </a:rPr>
              <a:t>algorithm</a:t>
            </a:r>
            <a:r>
              <a:rPr lang="sv-SE" sz="1200" kern="1200" dirty="0">
                <a:solidFill>
                  <a:schemeClr val="tx1"/>
                </a:solidFill>
                <a:effectLst/>
                <a:latin typeface="+mn-lt"/>
                <a:ea typeface="+mn-ea"/>
                <a:cs typeface="+mn-cs"/>
              </a:rPr>
              <a:t>. Construction</a:t>
            </a:r>
          </a:p>
          <a:p>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algorithm</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was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done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including</a:t>
            </a:r>
            <a:r>
              <a:rPr lang="sv-SE" sz="1200" kern="1200" dirty="0">
                <a:solidFill>
                  <a:schemeClr val="tx1"/>
                </a:solidFill>
                <a:effectLst/>
                <a:latin typeface="+mn-lt"/>
                <a:ea typeface="+mn-ea"/>
                <a:cs typeface="+mn-cs"/>
              </a:rPr>
              <a:t> all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cancer</a:t>
            </a:r>
          </a:p>
          <a:p>
            <a:r>
              <a:rPr lang="sv-SE" sz="1200" kern="1200" dirty="0" err="1">
                <a:solidFill>
                  <a:schemeClr val="tx1"/>
                </a:solidFill>
                <a:effectLst/>
                <a:latin typeface="+mn-lt"/>
                <a:ea typeface="+mn-ea"/>
                <a:cs typeface="+mn-cs"/>
              </a:rPr>
              <a:t>cases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Evaluation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was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likewise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performed</a:t>
            </a:r>
            <a:r>
              <a:rPr lang="sv-SE" sz="1200" kern="1200" dirty="0">
                <a:solidFill>
                  <a:schemeClr val="tx1"/>
                </a:solidFill>
                <a:effectLst/>
                <a:latin typeface="+mn-lt"/>
                <a:ea typeface="+mn-ea"/>
                <a:cs typeface="+mn-cs"/>
              </a:rPr>
              <a:t> for all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cancer</a:t>
            </a:r>
          </a:p>
          <a:p>
            <a:r>
              <a:rPr lang="sv-SE" sz="1200" kern="1200" dirty="0" err="1">
                <a:solidFill>
                  <a:schemeClr val="tx1"/>
                </a:solidFill>
                <a:effectLst/>
                <a:latin typeface="+mn-lt"/>
                <a:ea typeface="+mn-ea"/>
                <a:cs typeface="+mn-cs"/>
              </a:rPr>
              <a:t>cases</a:t>
            </a:r>
            <a:r>
              <a:rPr lang="sv-SE" sz="1200" kern="1200" dirty="0">
                <a:solidFill>
                  <a:schemeClr val="tx1"/>
                </a:solidFill>
                <a:effectLst/>
                <a:latin typeface="+mn-lt"/>
                <a:ea typeface="+mn-ea"/>
                <a:cs typeface="+mn-cs"/>
              </a:rPr>
              <a:t> and, in addition, </a:t>
            </a:r>
            <a:r>
              <a:rPr lang="sv-SE" sz="1200" kern="1200" dirty="0" err="1">
                <a:solidFill>
                  <a:schemeClr val="tx1"/>
                </a:solidFill>
                <a:effectLst/>
                <a:latin typeface="+mn-lt"/>
                <a:ea typeface="+mn-ea"/>
                <a:cs typeface="+mn-cs"/>
              </a:rPr>
              <a:t>separately</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cancer </a:t>
            </a:r>
            <a:r>
              <a:rPr lang="sv-SE" sz="1200" kern="1200" dirty="0" err="1">
                <a:solidFill>
                  <a:schemeClr val="tx1"/>
                </a:solidFill>
                <a:effectLst/>
                <a:latin typeface="+mn-lt"/>
                <a:ea typeface="+mn-ea"/>
                <a:cs typeface="+mn-cs"/>
              </a:rPr>
              <a:t>cases</a:t>
            </a:r>
            <a:r>
              <a:rPr lang="sv-SE" sz="1200" kern="1200" dirty="0">
                <a:solidFill>
                  <a:schemeClr val="tx1"/>
                </a:solidFill>
                <a:effectLst/>
                <a:latin typeface="+mn-lt"/>
                <a:ea typeface="+mn-ea"/>
                <a:cs typeface="+mn-cs"/>
              </a:rPr>
              <a:t> at</a:t>
            </a:r>
          </a:p>
          <a:p>
            <a:r>
              <a:rPr lang="sv-SE" sz="1200" kern="1200" dirty="0" err="1">
                <a:solidFill>
                  <a:schemeClr val="tx1"/>
                </a:solidFill>
                <a:effectLst/>
                <a:latin typeface="+mn-lt"/>
                <a:ea typeface="+mn-ea"/>
                <a:cs typeface="+mn-cs"/>
              </a:rPr>
              <a:t>early</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advanced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tumor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stages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Finally</a:t>
            </a:r>
            <a:r>
              <a:rPr lang="sv-SE" sz="1200" kern="1200" dirty="0">
                <a:solidFill>
                  <a:schemeClr val="tx1"/>
                </a:solidFill>
                <a:effectLst/>
                <a:latin typeface="+mn-lt"/>
                <a:ea typeface="+mn-ea"/>
                <a:cs typeface="+mn-cs"/>
              </a:rPr>
              <a:t>, AUC and </a:t>
            </a:r>
            <a:r>
              <a:rPr lang="sv-SE" sz="1200" kern="1200" dirty="0" err="1">
                <a:solidFill>
                  <a:schemeClr val="tx1"/>
                </a:solidFill>
                <a:effectLst/>
                <a:latin typeface="+mn-lt"/>
                <a:ea typeface="+mn-ea"/>
                <a:cs typeface="+mn-cs"/>
              </a:rPr>
              <a:t>sensitivity</a:t>
            </a:r>
            <a:r>
              <a:rPr lang="sv-SE" sz="1200" kern="1200" dirty="0">
                <a:solidFill>
                  <a:schemeClr val="tx1"/>
                </a:solidFill>
                <a:effectLst/>
                <a:latin typeface="+mn-lt"/>
                <a:ea typeface="+mn-ea"/>
                <a:cs typeface="+mn-cs"/>
              </a:rPr>
              <a:t> at</a:t>
            </a:r>
          </a:p>
          <a:p>
            <a:r>
              <a:rPr lang="sv-SE" sz="1200" kern="1200" dirty="0" err="1">
                <a:solidFill>
                  <a:schemeClr val="tx1"/>
                </a:solidFill>
                <a:effectLst/>
                <a:latin typeface="+mn-lt"/>
                <a:ea typeface="+mn-ea"/>
                <a:cs typeface="+mn-cs"/>
              </a:rPr>
              <a:t>cutoffs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yielding</a:t>
            </a:r>
            <a:r>
              <a:rPr lang="sv-SE" sz="1200" kern="1200" dirty="0">
                <a:solidFill>
                  <a:schemeClr val="tx1"/>
                </a:solidFill>
                <a:effectLst/>
                <a:latin typeface="+mn-lt"/>
                <a:ea typeface="+mn-ea"/>
                <a:cs typeface="+mn-cs"/>
              </a:rPr>
              <a:t> 80% and 90% </a:t>
            </a:r>
            <a:r>
              <a:rPr lang="sv-SE" sz="1200" kern="1200" dirty="0" err="1">
                <a:solidFill>
                  <a:schemeClr val="tx1"/>
                </a:solidFill>
                <a:effectLst/>
                <a:latin typeface="+mn-lt"/>
                <a:ea typeface="+mn-ea"/>
                <a:cs typeface="+mn-cs"/>
              </a:rPr>
              <a:t>specificity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respectively</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their</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95% </a:t>
            </a:r>
            <a:r>
              <a:rPr lang="sv-SE" sz="1200" kern="1200" dirty="0" err="1">
                <a:solidFill>
                  <a:schemeClr val="tx1"/>
                </a:solidFill>
                <a:effectLst/>
                <a:latin typeface="+mn-lt"/>
                <a:ea typeface="+mn-ea"/>
                <a:cs typeface="+mn-cs"/>
              </a:rPr>
              <a:t>CIs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multimarker </a:t>
            </a:r>
            <a:r>
              <a:rPr lang="sv-SE" sz="1200" kern="1200" dirty="0" err="1">
                <a:solidFill>
                  <a:schemeClr val="tx1"/>
                </a:solidFill>
                <a:effectLst/>
                <a:latin typeface="+mn-lt"/>
                <a:ea typeface="+mn-ea"/>
                <a:cs typeface="+mn-cs"/>
              </a:rPr>
              <a:t>algorithm</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determined</a:t>
            </a:r>
            <a:r>
              <a:rPr lang="sv-SE" sz="1200" kern="1200" dirty="0">
                <a:solidFill>
                  <a:schemeClr val="tx1"/>
                </a:solidFill>
                <a:effectLst/>
                <a:latin typeface="+mn-lt"/>
                <a:ea typeface="+mn-ea"/>
                <a:cs typeface="+mn-cs"/>
              </a:rPr>
              <a:t> in the</a:t>
            </a:r>
          </a:p>
          <a:p>
            <a:r>
              <a:rPr lang="sv-SE" sz="1200" kern="1200" dirty="0">
                <a:solidFill>
                  <a:schemeClr val="tx1"/>
                </a:solidFill>
                <a:effectLst/>
                <a:latin typeface="+mn-lt"/>
                <a:ea typeface="+mn-ea"/>
                <a:cs typeface="+mn-cs"/>
              </a:rPr>
              <a:t>independent </a:t>
            </a:r>
            <a:r>
              <a:rPr lang="sv-SE" sz="1200" kern="1200" dirty="0" err="1">
                <a:solidFill>
                  <a:schemeClr val="tx1"/>
                </a:solidFill>
                <a:effectLst/>
                <a:latin typeface="+mn-lt"/>
                <a:ea typeface="+mn-ea"/>
                <a:cs typeface="+mn-cs"/>
              </a:rPr>
              <a:t>validation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sample</a:t>
            </a:r>
            <a:r>
              <a:rPr lang="sv-SE" sz="1200" kern="1200" dirty="0">
                <a:solidFill>
                  <a:schemeClr val="tx1"/>
                </a:solidFill>
                <a:effectLst/>
                <a:latin typeface="+mn-lt"/>
                <a:ea typeface="+mn-ea"/>
                <a:cs typeface="+mn-cs"/>
              </a:rPr>
              <a:t>.</a:t>
            </a:r>
          </a:p>
          <a:p>
            <a:endParaRPr lang="en-US" dirty="0"/>
          </a:p>
          <a:p>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5BB4F5F-45B1-A045-A4C7-2B512ECAE3BF}" type="slidenum">
              <a:rPr lang="en-US" smtClean="0"/>
              <a:t>11</a:t>
            </a:fld>
            <a:endParaRPr lang="en-US"/>
          </a:p>
        </p:txBody>
      </p:sp>
    </p:spTree>
    <p:extLst>
      <p:ext uri="{BB962C8B-B14F-4D97-AF65-F5344CB8AC3E}">
        <p14:creationId xmlns:p14="http://schemas.microsoft.com/office/powerpoint/2010/main" val="4228693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err="1">
                <a:solidFill>
                  <a:schemeClr val="tx1"/>
                </a:solidFill>
                <a:effectLst/>
                <a:latin typeface="+mn-lt"/>
                <a:ea typeface="+mn-ea"/>
                <a:cs typeface="+mn-cs"/>
              </a:rPr>
              <a:t>We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used</a:t>
            </a:r>
            <a:r>
              <a:rPr lang="sv-SE" sz="1200" kern="1200" dirty="0">
                <a:solidFill>
                  <a:schemeClr val="tx1"/>
                </a:solidFill>
                <a:effectLst/>
                <a:latin typeface="+mn-lt"/>
                <a:ea typeface="+mn-ea"/>
                <a:cs typeface="+mn-cs"/>
              </a:rPr>
              <a:t> the Lasso </a:t>
            </a:r>
            <a:r>
              <a:rPr lang="sv-SE" sz="1200" kern="1200" dirty="0" err="1">
                <a:solidFill>
                  <a:schemeClr val="tx1"/>
                </a:solidFill>
                <a:effectLst/>
                <a:latin typeface="+mn-lt"/>
                <a:ea typeface="+mn-ea"/>
                <a:cs typeface="+mn-cs"/>
              </a:rPr>
              <a:t>Logistic</a:t>
            </a:r>
            <a:r>
              <a:rPr lang="sv-SE" sz="1200" kern="1200" dirty="0">
                <a:solidFill>
                  <a:schemeClr val="tx1"/>
                </a:solidFill>
                <a:effectLst/>
                <a:latin typeface="+mn-lt"/>
                <a:ea typeface="+mn-ea"/>
                <a:cs typeface="+mn-cs"/>
              </a:rPr>
              <a:t> regression </a:t>
            </a:r>
            <a:r>
              <a:rPr lang="sv-SE" sz="1200" kern="1200" dirty="0" err="1">
                <a:solidFill>
                  <a:schemeClr val="tx1"/>
                </a:solidFill>
                <a:effectLst/>
                <a:latin typeface="+mn-lt"/>
                <a:ea typeface="+mn-ea"/>
                <a:cs typeface="+mn-cs"/>
              </a:rPr>
              <a:t>model</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construct</a:t>
            </a:r>
            <a:r>
              <a:rPr lang="sv-SE" sz="1200" kern="1200" dirty="0">
                <a:solidFill>
                  <a:schemeClr val="tx1"/>
                </a:solidFill>
                <a:effectLst/>
                <a:latin typeface="+mn-lt"/>
                <a:ea typeface="+mn-ea"/>
                <a:cs typeface="+mn-cs"/>
              </a:rPr>
              <a:t> a multimarker </a:t>
            </a:r>
            <a:r>
              <a:rPr lang="sv-SE" sz="1200" kern="1200" dirty="0" err="1">
                <a:solidFill>
                  <a:schemeClr val="tx1"/>
                </a:solidFill>
                <a:effectLst/>
                <a:latin typeface="+mn-lt"/>
                <a:ea typeface="+mn-ea"/>
                <a:cs typeface="+mn-cs"/>
              </a:rPr>
              <a:t>prediction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algorithm</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based</a:t>
            </a:r>
            <a:r>
              <a:rPr lang="sv-SE" sz="1200" kern="1200" dirty="0">
                <a:solidFill>
                  <a:schemeClr val="tx1"/>
                </a:solidFill>
                <a:effectLst/>
                <a:latin typeface="+mn-lt"/>
                <a:ea typeface="+mn-ea"/>
                <a:cs typeface="+mn-cs"/>
              </a:rPr>
              <a:t> on all 92 protein </a:t>
            </a:r>
            <a:r>
              <a:rPr lang="sv-SE" sz="1200" kern="1200" dirty="0" err="1">
                <a:solidFill>
                  <a:schemeClr val="tx1"/>
                </a:solidFill>
                <a:effectLst/>
                <a:latin typeface="+mn-lt"/>
                <a:ea typeface="+mn-ea"/>
                <a:cs typeface="+mn-cs"/>
              </a:rPr>
              <a:t>biomarkers</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following</a:t>
            </a:r>
            <a:r>
              <a:rPr lang="sv-SE" sz="1200" kern="1200" dirty="0">
                <a:solidFill>
                  <a:schemeClr val="tx1"/>
                </a:solidFill>
                <a:effectLst/>
                <a:latin typeface="+mn-lt"/>
                <a:ea typeface="+mn-ea"/>
                <a:cs typeface="+mn-cs"/>
              </a:rPr>
              <a:t> 8 markers </a:t>
            </a:r>
            <a:r>
              <a:rPr lang="sv-SE" sz="1200" kern="1200" dirty="0" err="1">
                <a:solidFill>
                  <a:schemeClr val="tx1"/>
                </a:solidFill>
                <a:effectLst/>
                <a:latin typeface="+mn-lt"/>
                <a:ea typeface="+mn-ea"/>
                <a:cs typeface="+mn-cs"/>
              </a:rPr>
              <a:t>were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selected</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inclusion</a:t>
            </a:r>
            <a:r>
              <a:rPr lang="sv-SE" sz="1200" kern="1200" dirty="0">
                <a:solidFill>
                  <a:schemeClr val="tx1"/>
                </a:solidFill>
                <a:effectLst/>
                <a:latin typeface="+mn-lt"/>
                <a:ea typeface="+mn-ea"/>
                <a:cs typeface="+mn-cs"/>
              </a:rPr>
              <a:t> in the </a:t>
            </a:r>
            <a:r>
              <a:rPr lang="sv-SE" sz="1200" kern="1200" dirty="0" err="1">
                <a:solidFill>
                  <a:schemeClr val="tx1"/>
                </a:solidFill>
                <a:effectLst/>
                <a:latin typeface="+mn-lt"/>
                <a:ea typeface="+mn-ea"/>
                <a:cs typeface="+mn-cs"/>
              </a:rPr>
              <a:t>algorithm</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IFNg</a:t>
            </a:r>
            <a:r>
              <a:rPr lang="sv-SE" sz="1200" kern="1200" dirty="0">
                <a:solidFill>
                  <a:schemeClr val="tx1"/>
                </a:solidFill>
                <a:effectLst/>
                <a:latin typeface="+mn-lt"/>
                <a:ea typeface="+mn-ea"/>
                <a:cs typeface="+mn-cs"/>
              </a:rPr>
              <a:t>, EMMPRIN, ERBB4, PSA, CD69, AREG, HGF receptor, and CEA). The apparent AUC </a:t>
            </a:r>
            <a:r>
              <a:rPr lang="sv-SE" sz="1200" kern="1200" dirty="0" err="1">
                <a:solidFill>
                  <a:schemeClr val="tx1"/>
                </a:solidFill>
                <a:effectLst/>
                <a:latin typeface="+mn-lt"/>
                <a:ea typeface="+mn-ea"/>
                <a:cs typeface="+mn-cs"/>
              </a:rPr>
              <a:t>was</a:t>
            </a:r>
            <a:r>
              <a:rPr lang="sv-SE" sz="1200" kern="1200" dirty="0">
                <a:solidFill>
                  <a:schemeClr val="tx1"/>
                </a:solidFill>
                <a:effectLst/>
                <a:latin typeface="+mn-lt"/>
                <a:ea typeface="+mn-ea"/>
                <a:cs typeface="+mn-cs"/>
              </a:rPr>
              <a:t> 0.88 (95% CI, 0.81–0.95). </a:t>
            </a:r>
            <a:r>
              <a:rPr lang="sv-SE" sz="1200" kern="1200" dirty="0" err="1">
                <a:solidFill>
                  <a:schemeClr val="tx1"/>
                </a:solidFill>
                <a:effectLst/>
                <a:latin typeface="+mn-lt"/>
                <a:ea typeface="+mn-ea"/>
                <a:cs typeface="+mn-cs"/>
              </a:rPr>
              <a:t>Through</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the ".632. </a:t>
            </a:r>
            <a:r>
              <a:rPr lang="sv-SE" sz="1200" kern="1200" dirty="0" err="1">
                <a:solidFill>
                  <a:schemeClr val="tx1"/>
                </a:solidFill>
                <a:effectLst/>
                <a:latin typeface="+mn-lt"/>
                <a:ea typeface="+mn-ea"/>
                <a:cs typeface="+mn-cs"/>
              </a:rPr>
              <a:t>bootstrap</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subsampling</a:t>
            </a:r>
            <a:r>
              <a:rPr lang="sv-SE" sz="1200" kern="1200" dirty="0">
                <a:solidFill>
                  <a:schemeClr val="tx1"/>
                </a:solidFill>
                <a:effectLst/>
                <a:latin typeface="+mn-lt"/>
                <a:ea typeface="+mn-ea"/>
                <a:cs typeface="+mn-cs"/>
              </a:rPr>
              <a:t> approach," the </a:t>
            </a:r>
            <a:r>
              <a:rPr lang="sv-SE" sz="1200" kern="1200" dirty="0" err="1">
                <a:solidFill>
                  <a:schemeClr val="tx1"/>
                </a:solidFill>
                <a:effectLst/>
                <a:latin typeface="+mn-lt"/>
                <a:ea typeface="+mn-ea"/>
                <a:cs typeface="+mn-cs"/>
              </a:rPr>
              <a:t>adjusted</a:t>
            </a:r>
            <a:r>
              <a:rPr lang="sv-SE" sz="1200" kern="1200" dirty="0">
                <a:solidFill>
                  <a:schemeClr val="tx1"/>
                </a:solidFill>
                <a:effectLst/>
                <a:latin typeface="+mn-lt"/>
                <a:ea typeface="+mn-ea"/>
                <a:cs typeface="+mn-cs"/>
              </a:rPr>
              <a:t> AUC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this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algorithm</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was</a:t>
            </a:r>
            <a:r>
              <a:rPr lang="sv-SE" sz="1200" kern="1200" dirty="0">
                <a:solidFill>
                  <a:schemeClr val="tx1"/>
                </a:solidFill>
                <a:effectLst/>
                <a:latin typeface="+mn-lt"/>
                <a:ea typeface="+mn-ea"/>
                <a:cs typeface="+mn-cs"/>
              </a:rPr>
              <a:t> 0.77 (95% CI, 0.59–0.91).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note, </a:t>
            </a:r>
            <a:r>
              <a:rPr lang="sv-SE" sz="1200" kern="1200" dirty="0" err="1">
                <a:solidFill>
                  <a:schemeClr val="tx1"/>
                </a:solidFill>
                <a:effectLst/>
                <a:latin typeface="+mn-lt"/>
                <a:ea typeface="+mn-ea"/>
                <a:cs typeface="+mn-cs"/>
              </a:rPr>
              <a:t>this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algorithm</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showed</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similar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diagnostic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value</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early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stage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cancer and </a:t>
            </a:r>
            <a:r>
              <a:rPr lang="sv-SE" sz="1200" kern="1200" dirty="0" err="1">
                <a:solidFill>
                  <a:schemeClr val="tx1"/>
                </a:solidFill>
                <a:effectLst/>
                <a:latin typeface="+mn-lt"/>
                <a:ea typeface="+mn-ea"/>
                <a:cs typeface="+mn-cs"/>
              </a:rPr>
              <a:t>advanced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stage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cancer (.632. </a:t>
            </a:r>
            <a:r>
              <a:rPr lang="sv-SE" sz="1200" kern="1200" dirty="0" err="1">
                <a:solidFill>
                  <a:schemeClr val="tx1"/>
                </a:solidFill>
                <a:effectLst/>
                <a:latin typeface="+mn-lt"/>
                <a:ea typeface="+mn-ea"/>
                <a:cs typeface="+mn-cs"/>
              </a:rPr>
              <a:t>adjusted</a:t>
            </a:r>
            <a:r>
              <a:rPr lang="sv-SE" sz="1200" kern="1200" dirty="0">
                <a:solidFill>
                  <a:schemeClr val="tx1"/>
                </a:solidFill>
                <a:effectLst/>
                <a:latin typeface="+mn-lt"/>
                <a:ea typeface="+mn-ea"/>
                <a:cs typeface="+mn-cs"/>
              </a:rPr>
              <a:t> AUC: 0.79 vs. 0.75, </a:t>
            </a:r>
            <a:r>
              <a:rPr lang="sv-SE" sz="1200" kern="1200" dirty="0" err="1">
                <a:solidFill>
                  <a:schemeClr val="tx1"/>
                </a:solidFill>
                <a:effectLst/>
                <a:latin typeface="+mn-lt"/>
                <a:ea typeface="+mn-ea"/>
                <a:cs typeface="+mn-cs"/>
              </a:rPr>
              <a:t>respectively</a:t>
            </a:r>
            <a:r>
              <a:rPr lang="sv-SE" sz="1200" kern="1200" dirty="0">
                <a:solidFill>
                  <a:schemeClr val="tx1"/>
                </a:solidFill>
                <a:effectLst/>
                <a:latin typeface="+mn-lt"/>
                <a:ea typeface="+mn-ea"/>
                <a:cs typeface="+mn-cs"/>
              </a:rPr>
              <a:t>).</a:t>
            </a:r>
          </a:p>
          <a:p>
            <a:endParaRPr lang="en-US" dirty="0"/>
          </a:p>
          <a:p>
            <a:r>
              <a:rPr lang="sv-SE" sz="1200" kern="1200" dirty="0" err="1">
                <a:solidFill>
                  <a:schemeClr val="tx1"/>
                </a:solidFill>
                <a:effectLst/>
                <a:latin typeface="+mn-lt"/>
                <a:ea typeface="+mn-ea"/>
                <a:cs typeface="+mn-cs"/>
              </a:rPr>
              <a:t>Finally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also</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validated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this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eight</a:t>
            </a:r>
            <a:r>
              <a:rPr lang="sv-SE" sz="1200" kern="1200" dirty="0">
                <a:solidFill>
                  <a:schemeClr val="tx1"/>
                </a:solidFill>
                <a:effectLst/>
                <a:latin typeface="+mn-lt"/>
                <a:ea typeface="+mn-ea"/>
                <a:cs typeface="+mn-cs"/>
              </a:rPr>
              <a:t>-marker </a:t>
            </a:r>
            <a:r>
              <a:rPr lang="sv-SE" sz="1200" kern="1200" dirty="0" err="1">
                <a:solidFill>
                  <a:schemeClr val="tx1"/>
                </a:solidFill>
                <a:effectLst/>
                <a:latin typeface="+mn-lt"/>
                <a:ea typeface="+mn-ea"/>
                <a:cs typeface="+mn-cs"/>
              </a:rPr>
              <a:t>algorithm</a:t>
            </a:r>
            <a:r>
              <a:rPr lang="sv-SE" sz="1200" kern="1200" dirty="0">
                <a:solidFill>
                  <a:schemeClr val="tx1"/>
                </a:solidFill>
                <a:effectLst/>
                <a:latin typeface="+mn-lt"/>
                <a:ea typeface="+mn-ea"/>
                <a:cs typeface="+mn-cs"/>
              </a:rPr>
              <a:t> in the independent </a:t>
            </a:r>
            <a:r>
              <a:rPr lang="sv-SE" sz="1200" kern="1200" dirty="0" err="1">
                <a:solidFill>
                  <a:schemeClr val="tx1"/>
                </a:solidFill>
                <a:effectLst/>
                <a:latin typeface="+mn-lt"/>
                <a:ea typeface="+mn-ea"/>
                <a:cs typeface="+mn-cs"/>
              </a:rPr>
              <a:t>validation</a:t>
            </a:r>
            <a:r>
              <a:rPr lang="sv-SE" sz="1200" kern="1200" dirty="0">
                <a:solidFill>
                  <a:schemeClr val="tx1"/>
                </a:solidFill>
                <a:effectLst/>
                <a:latin typeface="+mn-lt"/>
                <a:ea typeface="+mn-ea"/>
                <a:cs typeface="+mn-cs"/>
              </a:rPr>
              <a:t> set, </a:t>
            </a:r>
            <a:r>
              <a:rPr lang="sv-SE" sz="1200" kern="1200" dirty="0" err="1">
                <a:solidFill>
                  <a:schemeClr val="tx1"/>
                </a:solidFill>
                <a:effectLst/>
                <a:latin typeface="+mn-lt"/>
                <a:ea typeface="+mn-ea"/>
                <a:cs typeface="+mn-cs"/>
              </a:rPr>
              <a:t>which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included</a:t>
            </a:r>
            <a:r>
              <a:rPr lang="sv-SE" sz="1200" kern="1200" dirty="0">
                <a:solidFill>
                  <a:schemeClr val="tx1"/>
                </a:solidFill>
                <a:effectLst/>
                <a:latin typeface="+mn-lt"/>
                <a:ea typeface="+mn-ea"/>
                <a:cs typeface="+mn-cs"/>
              </a:rPr>
              <a:t> 54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cancer </a:t>
            </a:r>
            <a:r>
              <a:rPr lang="sv-SE" sz="1200" kern="1200" dirty="0" err="1">
                <a:solidFill>
                  <a:schemeClr val="tx1"/>
                </a:solidFill>
                <a:effectLst/>
                <a:latin typeface="+mn-lt"/>
                <a:ea typeface="+mn-ea"/>
                <a:cs typeface="+mn-cs"/>
              </a:rPr>
              <a:t>cases</a:t>
            </a:r>
            <a:r>
              <a:rPr lang="sv-SE" sz="1200" kern="1200" dirty="0">
                <a:solidFill>
                  <a:schemeClr val="tx1"/>
                </a:solidFill>
                <a:effectLst/>
                <a:latin typeface="+mn-lt"/>
                <a:ea typeface="+mn-ea"/>
                <a:cs typeface="+mn-cs"/>
              </a:rPr>
              <a:t> and 38 </a:t>
            </a:r>
            <a:r>
              <a:rPr lang="sv-SE" sz="1200" kern="1200" dirty="0" err="1">
                <a:solidFill>
                  <a:schemeClr val="tx1"/>
                </a:solidFill>
                <a:effectLst/>
                <a:latin typeface="+mn-lt"/>
                <a:ea typeface="+mn-ea"/>
                <a:cs typeface="+mn-cs"/>
              </a:rPr>
              <a:t>controls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free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neoplasms</a:t>
            </a:r>
            <a:endParaRPr lang="sv-SE" sz="1200" kern="1200" dirty="0">
              <a:solidFill>
                <a:schemeClr val="tx1"/>
              </a:solidFill>
              <a:effectLst/>
              <a:latin typeface="+mn-lt"/>
              <a:ea typeface="+mn-ea"/>
              <a:cs typeface="+mn-cs"/>
            </a:endParaRPr>
          </a:p>
          <a:p>
            <a:r>
              <a:rPr lang="sv-SE" sz="1200" kern="1200" dirty="0" err="1">
                <a:solidFill>
                  <a:schemeClr val="tx1"/>
                </a:solidFill>
                <a:effectLst/>
                <a:latin typeface="+mn-lt"/>
                <a:ea typeface="+mn-ea"/>
                <a:cs typeface="+mn-cs"/>
              </a:rPr>
              <a:t>diagnostic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performance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eight</a:t>
            </a:r>
            <a:r>
              <a:rPr lang="sv-SE" sz="1200" kern="1200" dirty="0">
                <a:solidFill>
                  <a:schemeClr val="tx1"/>
                </a:solidFill>
                <a:effectLst/>
                <a:latin typeface="+mn-lt"/>
                <a:ea typeface="+mn-ea"/>
                <a:cs typeface="+mn-cs"/>
              </a:rPr>
              <a:t>-marker </a:t>
            </a:r>
            <a:r>
              <a:rPr lang="sv-SE" sz="1200" kern="1200" dirty="0" err="1">
                <a:solidFill>
                  <a:schemeClr val="tx1"/>
                </a:solidFill>
                <a:effectLst/>
                <a:latin typeface="+mn-lt"/>
                <a:ea typeface="+mn-ea"/>
                <a:cs typeface="+mn-cs"/>
              </a:rPr>
              <a:t>algorithm</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colorectal</a:t>
            </a:r>
            <a:r>
              <a:rPr lang="sv-SE" sz="1200" kern="1200" dirty="0">
                <a:solidFill>
                  <a:schemeClr val="tx1"/>
                </a:solidFill>
                <a:effectLst/>
                <a:latin typeface="+mn-lt"/>
                <a:ea typeface="+mn-ea"/>
                <a:cs typeface="+mn-cs"/>
              </a:rPr>
              <a:t> cancer </a:t>
            </a:r>
            <a:r>
              <a:rPr lang="sv-SE" sz="1200" kern="1200" dirty="0" err="1">
                <a:solidFill>
                  <a:schemeClr val="tx1"/>
                </a:solidFill>
                <a:effectLst/>
                <a:latin typeface="+mn-lt"/>
                <a:ea typeface="+mn-ea"/>
                <a:cs typeface="+mn-cs"/>
              </a:rPr>
              <a:t>prediction</a:t>
            </a:r>
            <a:r>
              <a:rPr lang="sv-SE" sz="1200" kern="1200" dirty="0">
                <a:solidFill>
                  <a:schemeClr val="tx1"/>
                </a:solidFill>
                <a:effectLst/>
                <a:latin typeface="+mn-lt"/>
                <a:ea typeface="+mn-ea"/>
                <a:cs typeface="+mn-cs"/>
              </a:rPr>
              <a:t> in the independent </a:t>
            </a:r>
            <a:r>
              <a:rPr lang="sv-SE" sz="1200" kern="1200" dirty="0" err="1">
                <a:solidFill>
                  <a:schemeClr val="tx1"/>
                </a:solidFill>
                <a:effectLst/>
                <a:latin typeface="+mn-lt"/>
                <a:ea typeface="+mn-ea"/>
                <a:cs typeface="+mn-cs"/>
              </a:rPr>
              <a:t>validation</a:t>
            </a:r>
            <a:r>
              <a:rPr lang="sv-SE" sz="1200" kern="1200" dirty="0">
                <a:solidFill>
                  <a:schemeClr val="tx1"/>
                </a:solidFill>
                <a:effectLst/>
                <a:latin typeface="+mn-lt"/>
                <a:ea typeface="+mn-ea"/>
                <a:cs typeface="+mn-cs"/>
              </a:rPr>
              <a:t> set. The AUC </a:t>
            </a:r>
            <a:r>
              <a:rPr lang="sv-SE" sz="1200" kern="1200" dirty="0" err="1">
                <a:solidFill>
                  <a:schemeClr val="tx1"/>
                </a:solidFill>
                <a:effectLst/>
                <a:latin typeface="+mn-lt"/>
                <a:ea typeface="+mn-ea"/>
                <a:cs typeface="+mn-cs"/>
              </a:rPr>
              <a:t>was</a:t>
            </a:r>
            <a:r>
              <a:rPr lang="sv-SE" sz="1200" kern="1200" dirty="0">
                <a:solidFill>
                  <a:schemeClr val="tx1"/>
                </a:solidFill>
                <a:effectLst/>
                <a:latin typeface="+mn-lt"/>
                <a:ea typeface="+mn-ea"/>
                <a:cs typeface="+mn-cs"/>
              </a:rPr>
              <a:t> 0.76 (95% CI, 0.65–0.85), and</a:t>
            </a:r>
          </a:p>
          <a:p>
            <a:r>
              <a:rPr lang="sv-SE" sz="1200" kern="1200" dirty="0" err="1">
                <a:solidFill>
                  <a:schemeClr val="tx1"/>
                </a:solidFill>
                <a:effectLst/>
                <a:latin typeface="+mn-lt"/>
                <a:ea typeface="+mn-ea"/>
                <a:cs typeface="+mn-cs"/>
              </a:rPr>
              <a:t>sensitivities</a:t>
            </a:r>
            <a:r>
              <a:rPr lang="sv-SE" sz="1200" kern="1200" dirty="0">
                <a:solidFill>
                  <a:schemeClr val="tx1"/>
                </a:solidFill>
                <a:effectLst/>
                <a:latin typeface="+mn-lt"/>
                <a:ea typeface="+mn-ea"/>
                <a:cs typeface="+mn-cs"/>
              </a:rPr>
              <a:t> at </a:t>
            </a:r>
            <a:r>
              <a:rPr lang="sv-SE" sz="1200" kern="1200" dirty="0" err="1">
                <a:solidFill>
                  <a:schemeClr val="tx1"/>
                </a:solidFill>
                <a:effectLst/>
                <a:latin typeface="+mn-lt"/>
                <a:ea typeface="+mn-ea"/>
                <a:cs typeface="+mn-cs"/>
              </a:rPr>
              <a:t>cutoffs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yielding</a:t>
            </a:r>
            <a:r>
              <a:rPr lang="sv-SE" sz="1200" kern="1200" dirty="0">
                <a:solidFill>
                  <a:schemeClr val="tx1"/>
                </a:solidFill>
                <a:effectLst/>
                <a:latin typeface="+mn-lt"/>
                <a:ea typeface="+mn-ea"/>
                <a:cs typeface="+mn-cs"/>
              </a:rPr>
              <a:t> 80% and 90% </a:t>
            </a:r>
            <a:r>
              <a:rPr lang="sv-SE" sz="1200" kern="1200" dirty="0" err="1">
                <a:solidFill>
                  <a:schemeClr val="tx1"/>
                </a:solidFill>
                <a:effectLst/>
                <a:latin typeface="+mn-lt"/>
                <a:ea typeface="+mn-ea"/>
                <a:cs typeface="+mn-cs"/>
              </a:rPr>
              <a:t>specificities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were</a:t>
            </a:r>
            <a:r>
              <a:rPr lang="sv-SE" sz="1200" kern="1200" dirty="0">
                <a:solidFill>
                  <a:schemeClr val="tx1"/>
                </a:solidFill>
                <a:effectLst/>
                <a:latin typeface="+mn-lt"/>
                <a:ea typeface="+mn-ea"/>
                <a:cs typeface="+mn-cs"/>
              </a:rPr>
              <a:t> 65% (95% CI, 41%–80%) and 44% (95% CI, 24%–72%), </a:t>
            </a:r>
            <a:r>
              <a:rPr lang="sv-SE" sz="1200" kern="1200" dirty="0" err="1">
                <a:solidFill>
                  <a:schemeClr val="tx1"/>
                </a:solidFill>
                <a:effectLst/>
                <a:latin typeface="+mn-lt"/>
                <a:ea typeface="+mn-ea"/>
                <a:cs typeface="+mn-cs"/>
              </a:rPr>
              <a:t>respectively</a:t>
            </a:r>
            <a:r>
              <a:rPr lang="sv-SE" sz="1200" kern="1200" dirty="0">
                <a:solidFill>
                  <a:schemeClr val="tx1"/>
                </a:solidFill>
                <a:effectLst/>
                <a:latin typeface="+mn-lt"/>
                <a:ea typeface="+mn-ea"/>
                <a:cs typeface="+mn-cs"/>
              </a:rPr>
              <a:t>. In </a:t>
            </a:r>
            <a:r>
              <a:rPr lang="sv-SE" sz="1200" kern="1200" dirty="0" err="1">
                <a:solidFill>
                  <a:schemeClr val="tx1"/>
                </a:solidFill>
                <a:effectLst/>
                <a:latin typeface="+mn-lt"/>
                <a:ea typeface="+mn-ea"/>
                <a:cs typeface="+mn-cs"/>
              </a:rPr>
              <a:t>this</a:t>
            </a:r>
            <a:r>
              <a:rPr lang="sv-SE" sz="1200" kern="1200" dirty="0">
                <a:solidFill>
                  <a:schemeClr val="tx1"/>
                </a:solidFill>
                <a:effectLst/>
                <a:latin typeface="+mn-lt"/>
                <a:ea typeface="+mn-ea"/>
                <a:cs typeface="+mn-cs"/>
              </a:rPr>
              <a:t> independent </a:t>
            </a:r>
            <a:r>
              <a:rPr lang="sv-SE" sz="1200" kern="1200" dirty="0" err="1">
                <a:solidFill>
                  <a:schemeClr val="tx1"/>
                </a:solidFill>
                <a:effectLst/>
                <a:latin typeface="+mn-lt"/>
                <a:ea typeface="+mn-ea"/>
                <a:cs typeface="+mn-cs"/>
              </a:rPr>
              <a:t>validation</a:t>
            </a:r>
            <a:r>
              <a:rPr lang="sv-SE" sz="1200" kern="1200" dirty="0">
                <a:solidFill>
                  <a:schemeClr val="tx1"/>
                </a:solidFill>
                <a:effectLst/>
                <a:latin typeface="+mn-lt"/>
                <a:ea typeface="+mn-ea"/>
                <a:cs typeface="+mn-cs"/>
              </a:rPr>
              <a:t> set, </a:t>
            </a:r>
            <a:r>
              <a:rPr lang="sv-SE" sz="1200" kern="1200" dirty="0" err="1">
                <a:solidFill>
                  <a:schemeClr val="tx1"/>
                </a:solidFill>
                <a:effectLst/>
                <a:latin typeface="+mn-lt"/>
                <a:ea typeface="+mn-ea"/>
                <a:cs typeface="+mn-cs"/>
              </a:rPr>
              <a:t>diagnostic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performance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was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better</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advanced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stage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than</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early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stage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disease</a:t>
            </a:r>
            <a:r>
              <a:rPr lang="sv-SE" sz="1200" kern="1200" dirty="0">
                <a:solidFill>
                  <a:schemeClr val="tx1"/>
                </a:solidFill>
                <a:effectLst/>
                <a:latin typeface="+mn-lt"/>
                <a:ea typeface="+mn-ea"/>
                <a:cs typeface="+mn-cs"/>
              </a:rPr>
              <a:t> (AUC, 0.84 vs. 0.72, </a:t>
            </a:r>
            <a:r>
              <a:rPr lang="sv-SE" sz="1200" kern="1200" dirty="0" err="1">
                <a:solidFill>
                  <a:schemeClr val="tx1"/>
                </a:solidFill>
                <a:effectLst/>
                <a:latin typeface="+mn-lt"/>
                <a:ea typeface="+mn-ea"/>
                <a:cs typeface="+mn-cs"/>
              </a:rPr>
              <a:t>respectively</a:t>
            </a:r>
            <a:r>
              <a:rPr lang="sv-SE"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75BB4F5F-45B1-A045-A4C7-2B512ECAE3BF}" type="slidenum">
              <a:rPr lang="en-US" smtClean="0"/>
              <a:t>12</a:t>
            </a:fld>
            <a:endParaRPr lang="en-US"/>
          </a:p>
        </p:txBody>
      </p:sp>
    </p:spTree>
    <p:extLst>
      <p:ext uri="{BB962C8B-B14F-4D97-AF65-F5344CB8AC3E}">
        <p14:creationId xmlns:p14="http://schemas.microsoft.com/office/powerpoint/2010/main" val="33645271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5248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ext">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914386"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444592"/>
            <a:ext cx="8229600" cy="4254333"/>
          </a:xfrm>
        </p:spPr>
        <p:txBody>
          <a:bodyPr/>
          <a:lstStyle>
            <a:lvl1pPr marL="182563" indent="-182563">
              <a:spcBef>
                <a:spcPts val="600"/>
              </a:spcBef>
              <a:buFontTx/>
              <a:buBlip>
                <a:blip r:embed="rId2"/>
              </a:buBlip>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2 column">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77810"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444592"/>
            <a:ext cx="3873500" cy="5079908"/>
          </a:xfrm>
        </p:spPr>
        <p:txBody>
          <a:bodyPr/>
          <a:lstStyle>
            <a:lvl1pPr>
              <a:spcBef>
                <a:spcPts val="600"/>
              </a:spcBef>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0"/>
          </p:nvPr>
        </p:nvSpPr>
        <p:spPr>
          <a:xfrm>
            <a:off x="4737100" y="444592"/>
            <a:ext cx="3924300" cy="5079908"/>
          </a:xfrm>
        </p:spPr>
        <p:txBody>
          <a:bodyPr/>
          <a:lstStyle>
            <a:lvl1pPr>
              <a:spcBef>
                <a:spcPts val="600"/>
              </a:spcBef>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cas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96098"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2125831"/>
            <a:ext cx="8229600" cy="3462170"/>
          </a:xfrm>
        </p:spPr>
        <p:txBody>
          <a:bodyPr/>
          <a:lstStyle>
            <a:lvl1pPr>
              <a:spcBef>
                <a:spcPts val="600"/>
              </a:spcBef>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p:cNvSpPr/>
          <p:nvPr userDrawn="1"/>
        </p:nvSpPr>
        <p:spPr>
          <a:xfrm>
            <a:off x="0" y="0"/>
            <a:ext cx="9144000" cy="1669143"/>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Calibri Light" panose="020F0302020204030204" pitchFamily="34" charset="0"/>
              <a:cs typeface="Arial"/>
            </a:endParaRP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list content ">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96098"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3851238" y="1858393"/>
            <a:ext cx="4835562" cy="1863762"/>
          </a:xfrm>
        </p:spPr>
        <p:txBody>
          <a:bodyPr>
            <a:normAutofit/>
          </a:bodyPr>
          <a:lstStyle>
            <a:lvl1pPr>
              <a:defRPr sz="1400">
                <a:latin typeface="Calibri Light" panose="020F0302020204030204" pitchFamily="34" charset="0"/>
              </a:defRPr>
            </a:lvl1pPr>
            <a:lvl2pPr>
              <a:defRPr sz="1200">
                <a:latin typeface="Calibri Light" panose="020F0302020204030204" pitchFamily="34" charset="0"/>
              </a:defRPr>
            </a:lvl2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8" name="Content Placeholder 2"/>
          <p:cNvSpPr>
            <a:spLocks noGrp="1"/>
          </p:cNvSpPr>
          <p:nvPr>
            <p:ph idx="14" hasCustomPrompt="1"/>
          </p:nvPr>
        </p:nvSpPr>
        <p:spPr>
          <a:xfrm>
            <a:off x="3851238" y="3905032"/>
            <a:ext cx="4835562" cy="1863762"/>
          </a:xfrm>
        </p:spPr>
        <p:txBody>
          <a:bodyPr>
            <a:normAutofit/>
          </a:bodyPr>
          <a:lstStyle>
            <a:lvl1pPr>
              <a:defRPr sz="1400">
                <a:latin typeface="Calibri Light" panose="020F0302020204030204" pitchFamily="34" charset="0"/>
              </a:defRPr>
            </a:lvl1pPr>
            <a:lvl2pPr>
              <a:defRPr sz="1200">
                <a:latin typeface="Calibri Light" panose="020F0302020204030204" pitchFamily="34" charset="0"/>
              </a:defRPr>
            </a:lvl2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2" name="Platshållare för text 9"/>
          <p:cNvSpPr>
            <a:spLocks noGrp="1"/>
          </p:cNvSpPr>
          <p:nvPr>
            <p:ph type="body" sz="quarter" idx="15" hasCustomPrompt="1"/>
          </p:nvPr>
        </p:nvSpPr>
        <p:spPr>
          <a:xfrm>
            <a:off x="446442" y="1858579"/>
            <a:ext cx="3394038" cy="43815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cap="all">
                <a:solidFill>
                  <a:schemeClr val="tx1">
                    <a:lumMod val="85000"/>
                    <a:lumOff val="1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sz="1600" dirty="0"/>
              <a:t>Listrubrik</a:t>
            </a:r>
            <a:endParaRPr lang="sv-SE" dirty="0"/>
          </a:p>
        </p:txBody>
      </p:sp>
      <p:sp>
        <p:nvSpPr>
          <p:cNvPr id="13" name="Platshållare för text 9"/>
          <p:cNvSpPr>
            <a:spLocks noGrp="1"/>
          </p:cNvSpPr>
          <p:nvPr>
            <p:ph type="body" sz="quarter" idx="16" hasCustomPrompt="1"/>
          </p:nvPr>
        </p:nvSpPr>
        <p:spPr>
          <a:xfrm>
            <a:off x="446442" y="3905032"/>
            <a:ext cx="3394038" cy="43815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i="0" cap="all">
                <a:solidFill>
                  <a:schemeClr val="tx1">
                    <a:lumMod val="85000"/>
                    <a:lumOff val="1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sz="1600" dirty="0"/>
              <a:t>Listrubrik</a:t>
            </a:r>
            <a:endParaRPr lang="sv-SE"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list content ">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941818"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graphicFrame>
        <p:nvGraphicFramePr>
          <p:cNvPr id="4" name="Table 3"/>
          <p:cNvGraphicFramePr>
            <a:graphicFrameLocks noGrp="1"/>
          </p:cNvGraphicFramePr>
          <p:nvPr userDrawn="1">
            <p:extLst/>
          </p:nvPr>
        </p:nvGraphicFramePr>
        <p:xfrm>
          <a:off x="457200" y="1854195"/>
          <a:ext cx="8229600" cy="2731914"/>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0"/>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1"/>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2"/>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3"/>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4"/>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5"/>
                  </a:ext>
                </a:extLst>
              </a:tr>
            </a:tbl>
          </a:graphicData>
        </a:graphic>
      </p:graphicFrame>
      <p:sp>
        <p:nvSpPr>
          <p:cNvPr id="5" name="TextBox 4"/>
          <p:cNvSpPr txBox="1"/>
          <p:nvPr userDrawn="1"/>
        </p:nvSpPr>
        <p:spPr>
          <a:xfrm>
            <a:off x="2167467" y="5486400"/>
            <a:ext cx="184666" cy="369332"/>
          </a:xfrm>
          <a:prstGeom prst="rect">
            <a:avLst/>
          </a:prstGeom>
          <a:noFill/>
        </p:spPr>
        <p:txBody>
          <a:bodyPr wrap="none" rtlCol="0">
            <a:spAutoFit/>
          </a:bodyPr>
          <a:lstStyle/>
          <a:p>
            <a:endParaRPr lang="en-US" dirty="0">
              <a:solidFill>
                <a:srgbClr val="000000"/>
              </a:solidFill>
              <a:latin typeface="Calibri Light" panose="020F0302020204030204" pitchFamily="34" charset="0"/>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2759" y="310897"/>
            <a:ext cx="2358189" cy="896112"/>
          </a:xfrm>
          <a:prstGeom prst="rect">
            <a:avLst/>
          </a:prstGeom>
        </p:spPr>
      </p:pic>
      <p:sp>
        <p:nvSpPr>
          <p:cNvPr id="7" name="Subtitle 2"/>
          <p:cNvSpPr>
            <a:spLocks noGrp="1"/>
          </p:cNvSpPr>
          <p:nvPr>
            <p:ph type="subTitle" idx="1"/>
          </p:nvPr>
        </p:nvSpPr>
        <p:spPr>
          <a:xfrm>
            <a:off x="265176" y="3686684"/>
            <a:ext cx="8613648" cy="1655762"/>
          </a:xfrm>
        </p:spPr>
        <p:txBody>
          <a:bodyPr/>
          <a:lstStyle>
            <a:lvl1pPr marL="0" indent="0" algn="ctr">
              <a:buNone/>
              <a:defRPr sz="2400">
                <a:solidFill>
                  <a:srgbClr val="417181"/>
                </a:solidFill>
                <a:latin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itle 1"/>
          <p:cNvSpPr>
            <a:spLocks noGrp="1"/>
          </p:cNvSpPr>
          <p:nvPr>
            <p:ph type="title"/>
          </p:nvPr>
        </p:nvSpPr>
        <p:spPr>
          <a:xfrm>
            <a:off x="265176" y="2526474"/>
            <a:ext cx="8613648" cy="1160210"/>
          </a:xfrm>
        </p:spPr>
        <p:txBody>
          <a:bodyPr>
            <a:normAutofit/>
          </a:bodyPr>
          <a:lstStyle>
            <a:lvl1pPr algn="ctr">
              <a:defRPr sz="3600">
                <a:solidFill>
                  <a:srgbClr val="417181"/>
                </a:solidFill>
                <a:latin typeface="Calibri Light" panose="020F0302020204030204" pitchFamily="34" charset="0"/>
              </a:defRPr>
            </a:lvl1pPr>
          </a:lstStyle>
          <a:p>
            <a:r>
              <a:rPr lang="en-US"/>
              <a:t>Click to edit Master title style</a:t>
            </a:r>
            <a:endParaRPr lang="en-US" dirty="0"/>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text">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914386"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444592"/>
            <a:ext cx="8229600" cy="4254333"/>
          </a:xfrm>
        </p:spPr>
        <p:txBody>
          <a:bodyPr/>
          <a:lstStyle>
            <a:lvl1pPr marL="182563" indent="-182563">
              <a:spcBef>
                <a:spcPts val="600"/>
              </a:spcBef>
              <a:buFontTx/>
              <a:buBlip>
                <a:blip r:embed="rId2"/>
              </a:buBlip>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2 column">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77810"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444592"/>
            <a:ext cx="3873500" cy="5079908"/>
          </a:xfrm>
        </p:spPr>
        <p:txBody>
          <a:bodyPr/>
          <a:lstStyle>
            <a:lvl1pPr>
              <a:spcBef>
                <a:spcPts val="600"/>
              </a:spcBef>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0"/>
          </p:nvPr>
        </p:nvSpPr>
        <p:spPr>
          <a:xfrm>
            <a:off x="4737100" y="444592"/>
            <a:ext cx="3924300" cy="5079908"/>
          </a:xfrm>
        </p:spPr>
        <p:txBody>
          <a:bodyPr/>
          <a:lstStyle>
            <a:lvl1pPr>
              <a:spcBef>
                <a:spcPts val="600"/>
              </a:spcBef>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cas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96098"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2125831"/>
            <a:ext cx="8229600" cy="3462170"/>
          </a:xfrm>
        </p:spPr>
        <p:txBody>
          <a:bodyPr/>
          <a:lstStyle>
            <a:lvl1pPr>
              <a:spcBef>
                <a:spcPts val="600"/>
              </a:spcBef>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p:cNvSpPr/>
          <p:nvPr userDrawn="1"/>
        </p:nvSpPr>
        <p:spPr>
          <a:xfrm>
            <a:off x="0" y="0"/>
            <a:ext cx="9144000" cy="1669143"/>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Calibri Light" panose="020F0302020204030204" pitchFamily="34" charset="0"/>
              <a:cs typeface="Calibri Light" charset="0"/>
            </a:endParaRP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2759" y="310897"/>
            <a:ext cx="2358189" cy="896112"/>
          </a:xfrm>
          <a:prstGeom prst="rect">
            <a:avLst/>
          </a:prstGeom>
        </p:spPr>
      </p:pic>
      <p:sp>
        <p:nvSpPr>
          <p:cNvPr id="7" name="Subtitle 2"/>
          <p:cNvSpPr>
            <a:spLocks noGrp="1"/>
          </p:cNvSpPr>
          <p:nvPr>
            <p:ph type="subTitle" idx="1"/>
          </p:nvPr>
        </p:nvSpPr>
        <p:spPr>
          <a:xfrm>
            <a:off x="265176" y="3686684"/>
            <a:ext cx="8613648" cy="1655762"/>
          </a:xfrm>
        </p:spPr>
        <p:txBody>
          <a:bodyPr/>
          <a:lstStyle>
            <a:lvl1pPr marL="0" indent="0" algn="ctr">
              <a:buNone/>
              <a:defRPr sz="2400">
                <a:solidFill>
                  <a:srgbClr val="417181"/>
                </a:solidFill>
                <a:latin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endParaRPr lang="en-US" dirty="0"/>
          </a:p>
        </p:txBody>
      </p:sp>
      <p:sp>
        <p:nvSpPr>
          <p:cNvPr id="8" name="Title 1"/>
          <p:cNvSpPr>
            <a:spLocks noGrp="1"/>
          </p:cNvSpPr>
          <p:nvPr>
            <p:ph type="title"/>
          </p:nvPr>
        </p:nvSpPr>
        <p:spPr>
          <a:xfrm>
            <a:off x="265176" y="2526474"/>
            <a:ext cx="8613648" cy="1160210"/>
          </a:xfrm>
        </p:spPr>
        <p:txBody>
          <a:bodyPr>
            <a:normAutofit/>
          </a:bodyPr>
          <a:lstStyle>
            <a:lvl1pPr algn="ctr">
              <a:defRPr sz="3600">
                <a:solidFill>
                  <a:srgbClr val="417181"/>
                </a:solidFill>
                <a:latin typeface="Calibri Light" panose="020F0302020204030204" pitchFamily="34" charset="0"/>
              </a:defRPr>
            </a:lvl1pPr>
          </a:lstStyle>
          <a:p>
            <a:r>
              <a:rPr lang="sv-SE"/>
              <a:t>Klicka här för att ändra format</a:t>
            </a:r>
            <a:endParaRPr lang="en-US" dirty="0"/>
          </a:p>
        </p:txBody>
      </p:sp>
    </p:spTree>
    <p:extLst>
      <p:ext uri="{BB962C8B-B14F-4D97-AF65-F5344CB8AC3E}">
        <p14:creationId xmlns:p14="http://schemas.microsoft.com/office/powerpoint/2010/main" val="36712255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list content ">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96098"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3851238" y="1858393"/>
            <a:ext cx="4835562" cy="1863762"/>
          </a:xfrm>
        </p:spPr>
        <p:txBody>
          <a:bodyPr>
            <a:normAutofit/>
          </a:bodyPr>
          <a:lstStyle>
            <a:lvl1pPr>
              <a:defRPr sz="1400">
                <a:latin typeface="Calibri Light" panose="020F0302020204030204" pitchFamily="34" charset="0"/>
              </a:defRPr>
            </a:lvl1pPr>
            <a:lvl2pPr>
              <a:defRPr sz="1200">
                <a:latin typeface="Calibri Light" panose="020F0302020204030204" pitchFamily="34" charset="0"/>
              </a:defRPr>
            </a:lvl2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8" name="Content Placeholder 2"/>
          <p:cNvSpPr>
            <a:spLocks noGrp="1"/>
          </p:cNvSpPr>
          <p:nvPr>
            <p:ph idx="14" hasCustomPrompt="1"/>
          </p:nvPr>
        </p:nvSpPr>
        <p:spPr>
          <a:xfrm>
            <a:off x="3851238" y="3905032"/>
            <a:ext cx="4835562" cy="1863762"/>
          </a:xfrm>
        </p:spPr>
        <p:txBody>
          <a:bodyPr>
            <a:normAutofit/>
          </a:bodyPr>
          <a:lstStyle>
            <a:lvl1pPr>
              <a:defRPr sz="1400">
                <a:latin typeface="Calibri Light" panose="020F0302020204030204" pitchFamily="34" charset="0"/>
              </a:defRPr>
            </a:lvl1pPr>
            <a:lvl2pPr>
              <a:defRPr sz="1200">
                <a:latin typeface="Calibri Light" panose="020F0302020204030204" pitchFamily="34" charset="0"/>
              </a:defRPr>
            </a:lvl2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2" name="Platshållare för text 9"/>
          <p:cNvSpPr>
            <a:spLocks noGrp="1"/>
          </p:cNvSpPr>
          <p:nvPr>
            <p:ph type="body" sz="quarter" idx="15" hasCustomPrompt="1"/>
          </p:nvPr>
        </p:nvSpPr>
        <p:spPr>
          <a:xfrm>
            <a:off x="446442" y="1858579"/>
            <a:ext cx="3394038" cy="43815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cap="all">
                <a:solidFill>
                  <a:schemeClr val="tx1">
                    <a:lumMod val="85000"/>
                    <a:lumOff val="1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sz="1600" dirty="0"/>
              <a:t>Listrubrik</a:t>
            </a:r>
            <a:endParaRPr lang="sv-SE" dirty="0"/>
          </a:p>
        </p:txBody>
      </p:sp>
      <p:sp>
        <p:nvSpPr>
          <p:cNvPr id="13" name="Platshållare för text 9"/>
          <p:cNvSpPr>
            <a:spLocks noGrp="1"/>
          </p:cNvSpPr>
          <p:nvPr>
            <p:ph type="body" sz="quarter" idx="16" hasCustomPrompt="1"/>
          </p:nvPr>
        </p:nvSpPr>
        <p:spPr>
          <a:xfrm>
            <a:off x="446442" y="3905032"/>
            <a:ext cx="3394038" cy="43815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i="0" cap="all">
                <a:solidFill>
                  <a:schemeClr val="tx1">
                    <a:lumMod val="85000"/>
                    <a:lumOff val="1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sz="1600" dirty="0"/>
              <a:t>Listrubrik</a:t>
            </a:r>
            <a:endParaRPr lang="sv-SE"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list content ">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941818"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graphicFrame>
        <p:nvGraphicFramePr>
          <p:cNvPr id="4" name="Table 3"/>
          <p:cNvGraphicFramePr>
            <a:graphicFrameLocks noGrp="1"/>
          </p:cNvGraphicFramePr>
          <p:nvPr userDrawn="1">
            <p:extLst/>
          </p:nvPr>
        </p:nvGraphicFramePr>
        <p:xfrm>
          <a:off x="457200" y="1854195"/>
          <a:ext cx="8229600" cy="2731914"/>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0"/>
                  </a:ext>
                </a:extLst>
              </a:tr>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1"/>
                  </a:ext>
                </a:extLst>
              </a:tr>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2"/>
                  </a:ext>
                </a:extLst>
              </a:tr>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3"/>
                  </a:ext>
                </a:extLst>
              </a:tr>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4"/>
                  </a:ext>
                </a:extLst>
              </a:tr>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5"/>
                  </a:ext>
                </a:extLst>
              </a:tr>
            </a:tbl>
          </a:graphicData>
        </a:graphic>
      </p:graphicFrame>
      <p:sp>
        <p:nvSpPr>
          <p:cNvPr id="5" name="TextBox 4"/>
          <p:cNvSpPr txBox="1"/>
          <p:nvPr userDrawn="1"/>
        </p:nvSpPr>
        <p:spPr>
          <a:xfrm>
            <a:off x="2167467" y="5486400"/>
            <a:ext cx="184666" cy="369332"/>
          </a:xfrm>
          <a:prstGeom prst="rect">
            <a:avLst/>
          </a:prstGeom>
          <a:noFill/>
        </p:spPr>
        <p:txBody>
          <a:bodyPr wrap="none" rtlCol="0">
            <a:spAutoFit/>
          </a:bodyPr>
          <a:lstStyle/>
          <a:p>
            <a:endParaRPr lang="en-US" dirty="0">
              <a:solidFill>
                <a:srgbClr val="000000"/>
              </a:solidFill>
              <a:latin typeface="Calibri Light" panose="020F0302020204030204" pitchFamily="34" charset="0"/>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64AD7EB6-A2DA-0F45-9102-DD9711D9F065}" type="datetime1">
              <a:rPr lang="en-US" altLang="en-US">
                <a:solidFill>
                  <a:srgbClr val="000000"/>
                </a:solidFill>
              </a:rPr>
              <a:pPr/>
              <a:t>3/6/2018</a:t>
            </a:fld>
            <a:endParaRPr lang="en-US" altLang="en-US">
              <a:solidFill>
                <a:srgbClr val="000000"/>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98B11F4E-EC31-9541-AEA2-E68786C0E24E}" type="slidenum">
              <a:rPr lang="en-US" altLang="en-US">
                <a:solidFill>
                  <a:srgbClr val="000000"/>
                </a:solidFill>
              </a:rPr>
              <a:pPr/>
              <a:t>‹#›</a:t>
            </a:fld>
            <a:endParaRPr lang="en-US" altLang="en-US">
              <a:solidFill>
                <a:srgbClr val="000000"/>
              </a:solidFill>
            </a:endParaRPr>
          </a:p>
        </p:txBody>
      </p:sp>
    </p:spTree>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6E42B6C1-BD63-4F1D-BBF6-FBDACDD108DB}" type="datetimeFigureOut">
              <a:rPr lang="sv-SE" smtClean="0">
                <a:solidFill>
                  <a:prstClr val="black">
                    <a:tint val="75000"/>
                  </a:prstClr>
                </a:solidFill>
              </a:rPr>
              <a:pPr/>
              <a:t>2018-03-06</a:t>
            </a:fld>
            <a:endParaRPr lang="sv-SE">
              <a:solidFill>
                <a:prstClr val="black">
                  <a:tint val="75000"/>
                </a:prstClr>
              </a:solidFill>
            </a:endParaRP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351B123F-F1E6-4929-BBAB-FDB764C7FEFE}"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2759" y="310897"/>
            <a:ext cx="2358189" cy="896112"/>
          </a:xfrm>
          <a:prstGeom prst="rect">
            <a:avLst/>
          </a:prstGeom>
        </p:spPr>
      </p:pic>
      <p:sp>
        <p:nvSpPr>
          <p:cNvPr id="7" name="Subtitle 2"/>
          <p:cNvSpPr>
            <a:spLocks noGrp="1"/>
          </p:cNvSpPr>
          <p:nvPr>
            <p:ph type="subTitle" idx="1"/>
          </p:nvPr>
        </p:nvSpPr>
        <p:spPr>
          <a:xfrm>
            <a:off x="265176" y="3686684"/>
            <a:ext cx="8613648" cy="1655762"/>
          </a:xfrm>
        </p:spPr>
        <p:txBody>
          <a:bodyPr/>
          <a:lstStyle>
            <a:lvl1pPr marL="0" indent="0" algn="ctr">
              <a:buNone/>
              <a:defRPr sz="2400">
                <a:solidFill>
                  <a:srgbClr val="41718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itle 1"/>
          <p:cNvSpPr>
            <a:spLocks noGrp="1"/>
          </p:cNvSpPr>
          <p:nvPr>
            <p:ph type="title"/>
          </p:nvPr>
        </p:nvSpPr>
        <p:spPr>
          <a:xfrm>
            <a:off x="265176" y="2526474"/>
            <a:ext cx="8613648" cy="1160210"/>
          </a:xfrm>
        </p:spPr>
        <p:txBody>
          <a:bodyPr>
            <a:normAutofit/>
          </a:bodyPr>
          <a:lstStyle>
            <a:lvl1pPr algn="ctr">
              <a:defRPr sz="3600">
                <a:solidFill>
                  <a:srgbClr val="417181"/>
                </a:solidFill>
              </a:defRPr>
            </a:lvl1pPr>
          </a:lstStyle>
          <a:p>
            <a:r>
              <a:rPr lang="en-US"/>
              <a:t>Click to edit Master title style</a:t>
            </a:r>
            <a:endParaRPr lang="en-US" dirty="0"/>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text">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914386" cy="825480"/>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444592"/>
            <a:ext cx="8229600" cy="4254333"/>
          </a:xfrm>
        </p:spPr>
        <p:txBody>
          <a:bodyPr/>
          <a:lstStyle>
            <a:lvl1pPr marL="182563" indent="-182563">
              <a:spcBef>
                <a:spcPts val="600"/>
              </a:spcBef>
              <a:buFontTx/>
              <a:buBlip>
                <a:blip r:embed="rId2"/>
              </a:buBlip>
              <a:defRPr b="0" i="0">
                <a:latin typeface="Helvetica"/>
                <a:cs typeface="Helvetica"/>
              </a:defRPr>
            </a:lvl1pPr>
            <a:lvl2pPr>
              <a:defRPr b="0" i="0">
                <a:latin typeface="Helvetica"/>
                <a:cs typeface="Helvetica"/>
              </a:defRPr>
            </a:lvl2pPr>
            <a:lvl3pPr>
              <a:defRPr b="0" i="0">
                <a:latin typeface="Helvetica"/>
                <a:cs typeface="Helvetica"/>
              </a:defRPr>
            </a:lvl3pPr>
            <a:lvl4pPr>
              <a:defRPr b="0" i="0">
                <a:latin typeface="Helvetica"/>
                <a:cs typeface="Helvetica"/>
              </a:defRPr>
            </a:lvl4pPr>
            <a:lvl5pPr>
              <a:defRPr b="0" i="0">
                <a:latin typeface="Helvetica"/>
                <a:cs typeface="Helvetica"/>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2 column">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77810" cy="825480"/>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444592"/>
            <a:ext cx="3873500" cy="5079908"/>
          </a:xfrm>
        </p:spPr>
        <p:txBody>
          <a:bodyPr/>
          <a:lstStyle>
            <a:lvl1pPr>
              <a:spcBef>
                <a:spcPts val="600"/>
              </a:spcBef>
              <a:defRPr b="0" i="0">
                <a:latin typeface="Helvetica"/>
                <a:cs typeface="Helvetica"/>
              </a:defRPr>
            </a:lvl1pPr>
            <a:lvl2pPr>
              <a:defRPr b="0" i="0">
                <a:latin typeface="Helvetica"/>
                <a:cs typeface="Helvetica"/>
              </a:defRPr>
            </a:lvl2pPr>
            <a:lvl3pPr>
              <a:defRPr b="0" i="0">
                <a:latin typeface="Helvetica"/>
                <a:cs typeface="Helvetica"/>
              </a:defRPr>
            </a:lvl3pPr>
            <a:lvl4pPr>
              <a:defRPr b="0" i="0">
                <a:latin typeface="Helvetica"/>
                <a:cs typeface="Helvetica"/>
              </a:defRPr>
            </a:lvl4pPr>
            <a:lvl5pPr>
              <a:defRPr b="0" i="0">
                <a:latin typeface="Helvetica"/>
                <a:cs typeface="Helvetica"/>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0"/>
          </p:nvPr>
        </p:nvSpPr>
        <p:spPr>
          <a:xfrm>
            <a:off x="4737100" y="444592"/>
            <a:ext cx="3924300" cy="5079908"/>
          </a:xfrm>
        </p:spPr>
        <p:txBody>
          <a:bodyPr/>
          <a:lstStyle>
            <a:lvl1pPr>
              <a:spcBef>
                <a:spcPts val="600"/>
              </a:spcBef>
              <a:defRPr b="0" i="0">
                <a:latin typeface="Helvetica"/>
                <a:cs typeface="Helvetica"/>
              </a:defRPr>
            </a:lvl1pPr>
            <a:lvl2pPr>
              <a:defRPr b="0" i="0">
                <a:latin typeface="Helvetica"/>
                <a:cs typeface="Helvetica"/>
              </a:defRPr>
            </a:lvl2pPr>
            <a:lvl3pPr>
              <a:defRPr b="0" i="0">
                <a:latin typeface="Helvetica"/>
                <a:cs typeface="Helvetica"/>
              </a:defRPr>
            </a:lvl3pPr>
            <a:lvl4pPr>
              <a:defRPr b="0" i="0">
                <a:latin typeface="Helvetica"/>
                <a:cs typeface="Helvetica"/>
              </a:defRPr>
            </a:lvl4pPr>
            <a:lvl5pPr>
              <a:defRPr b="0" i="0">
                <a:latin typeface="Helvetica"/>
                <a:cs typeface="Helvetica"/>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cas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96098" cy="825480"/>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2125831"/>
            <a:ext cx="8229600" cy="3462170"/>
          </a:xfrm>
        </p:spPr>
        <p:txBody>
          <a:bodyPr/>
          <a:lstStyle>
            <a:lvl1pPr>
              <a:spcBef>
                <a:spcPts val="600"/>
              </a:spcBef>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p:cNvSpPr/>
          <p:nvPr userDrawn="1"/>
        </p:nvSpPr>
        <p:spPr>
          <a:xfrm>
            <a:off x="0" y="0"/>
            <a:ext cx="9144000" cy="1669143"/>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cs typeface="Arial"/>
            </a:endParaRP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list content ">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96098" cy="825480"/>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3851238" y="1858393"/>
            <a:ext cx="4835562" cy="1863762"/>
          </a:xfrm>
        </p:spPr>
        <p:txBody>
          <a:bodyPr>
            <a:normAutofit/>
          </a:bodyPr>
          <a:lstStyle>
            <a:lvl1pPr>
              <a:defRPr sz="1400"/>
            </a:lvl1pPr>
            <a:lvl2pPr>
              <a:defRPr sz="1200"/>
            </a:lvl2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8" name="Content Placeholder 2"/>
          <p:cNvSpPr>
            <a:spLocks noGrp="1"/>
          </p:cNvSpPr>
          <p:nvPr>
            <p:ph idx="14" hasCustomPrompt="1"/>
          </p:nvPr>
        </p:nvSpPr>
        <p:spPr>
          <a:xfrm>
            <a:off x="3851238" y="3905032"/>
            <a:ext cx="4835562" cy="1863762"/>
          </a:xfrm>
        </p:spPr>
        <p:txBody>
          <a:bodyPr>
            <a:normAutofit/>
          </a:bodyPr>
          <a:lstStyle>
            <a:lvl1pPr>
              <a:defRPr sz="1400"/>
            </a:lvl1pPr>
            <a:lvl2pPr>
              <a:defRPr sz="1200"/>
            </a:lvl2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2" name="Platshållare för text 9"/>
          <p:cNvSpPr>
            <a:spLocks noGrp="1"/>
          </p:cNvSpPr>
          <p:nvPr>
            <p:ph type="body" sz="quarter" idx="15" hasCustomPrompt="1"/>
          </p:nvPr>
        </p:nvSpPr>
        <p:spPr>
          <a:xfrm>
            <a:off x="446442" y="1858579"/>
            <a:ext cx="3394038" cy="43815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cap="all">
                <a:solidFill>
                  <a:schemeClr val="tx1">
                    <a:lumMod val="85000"/>
                    <a:lumOff val="15000"/>
                  </a:schemeClr>
                </a:solidFill>
                <a:latin typeface="Helvetica" charset="0"/>
                <a:ea typeface="Helvetica" charset="0"/>
                <a:cs typeface="Helvetica"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sz="1600" dirty="0"/>
              <a:t>Listrubrik</a:t>
            </a:r>
            <a:endParaRPr lang="sv-SE" dirty="0"/>
          </a:p>
        </p:txBody>
      </p:sp>
      <p:sp>
        <p:nvSpPr>
          <p:cNvPr id="13" name="Platshållare för text 9"/>
          <p:cNvSpPr>
            <a:spLocks noGrp="1"/>
          </p:cNvSpPr>
          <p:nvPr>
            <p:ph type="body" sz="quarter" idx="16" hasCustomPrompt="1"/>
          </p:nvPr>
        </p:nvSpPr>
        <p:spPr>
          <a:xfrm>
            <a:off x="446442" y="3905032"/>
            <a:ext cx="3394038" cy="43815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i="0" cap="all">
                <a:solidFill>
                  <a:schemeClr val="tx1">
                    <a:lumMod val="85000"/>
                    <a:lumOff val="15000"/>
                  </a:schemeClr>
                </a:solidFill>
                <a:latin typeface="Helvetica" charset="0"/>
                <a:ea typeface="Helvetica" charset="0"/>
                <a:cs typeface="Helvetica"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sz="1600" dirty="0"/>
              <a:t>Listrubrik</a:t>
            </a:r>
            <a:endParaRPr lang="sv-SE"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ext">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914386" cy="825480"/>
          </a:xfrm>
        </p:spPr>
        <p:txBody>
          <a:bodyPr/>
          <a:lstStyle>
            <a:lvl1pPr>
              <a:defRPr>
                <a:solidFill>
                  <a:schemeClr val="tx1"/>
                </a:solidFill>
                <a:latin typeface="Calibri Light" panose="020F0302020204030204" pitchFamily="34" charset="0"/>
              </a:defRPr>
            </a:lvl1pPr>
          </a:lstStyle>
          <a:p>
            <a:r>
              <a:rPr lang="sv-SE"/>
              <a:t>Klicka här för att ändra format</a:t>
            </a:r>
            <a:endParaRPr lang="en-US" dirty="0"/>
          </a:p>
        </p:txBody>
      </p:sp>
      <p:sp>
        <p:nvSpPr>
          <p:cNvPr id="3" name="Content Placeholder 2"/>
          <p:cNvSpPr>
            <a:spLocks noGrp="1"/>
          </p:cNvSpPr>
          <p:nvPr>
            <p:ph idx="1"/>
          </p:nvPr>
        </p:nvSpPr>
        <p:spPr>
          <a:xfrm>
            <a:off x="457200" y="444592"/>
            <a:ext cx="8229600" cy="4254333"/>
          </a:xfrm>
        </p:spPr>
        <p:txBody>
          <a:bodyPr/>
          <a:lstStyle>
            <a:lvl1pPr marL="182563" indent="-182563">
              <a:spcBef>
                <a:spcPts val="600"/>
              </a:spcBef>
              <a:buFontTx/>
              <a:buBlip>
                <a:blip r:embed="rId2"/>
              </a:buBlip>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275212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list content ">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941818" cy="825480"/>
          </a:xfrm>
        </p:spPr>
        <p:txBody>
          <a:bodyPr/>
          <a:lstStyle>
            <a:lvl1pPr>
              <a:defRPr>
                <a:solidFill>
                  <a:schemeClr val="tx1"/>
                </a:solidFill>
              </a:defRPr>
            </a:lvl1pPr>
          </a:lstStyle>
          <a:p>
            <a:r>
              <a:rPr lang="en-US"/>
              <a:t>Click to edit Master title style</a:t>
            </a:r>
            <a:endParaRPr lang="en-US" dirty="0"/>
          </a:p>
        </p:txBody>
      </p:sp>
      <p:graphicFrame>
        <p:nvGraphicFramePr>
          <p:cNvPr id="4" name="Table 3"/>
          <p:cNvGraphicFramePr>
            <a:graphicFrameLocks noGrp="1"/>
          </p:cNvGraphicFramePr>
          <p:nvPr userDrawn="1">
            <p:extLst/>
          </p:nvPr>
        </p:nvGraphicFramePr>
        <p:xfrm>
          <a:off x="457200" y="1854195"/>
          <a:ext cx="8229600" cy="2731914"/>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0"/>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1"/>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2"/>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3"/>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4"/>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5"/>
                  </a:ext>
                </a:extLst>
              </a:tr>
            </a:tbl>
          </a:graphicData>
        </a:graphic>
      </p:graphicFrame>
      <p:sp>
        <p:nvSpPr>
          <p:cNvPr id="5" name="TextBox 4"/>
          <p:cNvSpPr txBox="1"/>
          <p:nvPr userDrawn="1"/>
        </p:nvSpPr>
        <p:spPr>
          <a:xfrm>
            <a:off x="2167467" y="5486400"/>
            <a:ext cx="184666" cy="369332"/>
          </a:xfrm>
          <a:prstGeom prst="rect">
            <a:avLst/>
          </a:prstGeom>
          <a:noFill/>
        </p:spPr>
        <p:txBody>
          <a:bodyPr wrap="none" rtlCol="0">
            <a:spAutoFit/>
          </a:bodyPr>
          <a:lstStyle/>
          <a:p>
            <a:endParaRPr lang="en-US" dirty="0">
              <a:solidFill>
                <a:srgbClr val="000000"/>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43864" y="2941703"/>
            <a:ext cx="4690536" cy="2714026"/>
          </a:xfrm>
        </p:spPr>
        <p:txBody>
          <a:bodyPr anchor="t" anchorCtr="0">
            <a:noAutofit/>
          </a:bodyPr>
          <a:lstStyle>
            <a:lvl1pPr algn="l">
              <a:defRPr sz="2600">
                <a:solidFill>
                  <a:schemeClr val="tx1"/>
                </a:solidFill>
              </a:defRPr>
            </a:lvl1pPr>
          </a:lstStyle>
          <a:p>
            <a:r>
              <a:rPr lang="sv-SE"/>
              <a:t>Klicka här för att ändra format</a:t>
            </a:r>
            <a:endParaRPr lang="en-US" dirty="0"/>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sv-SE"/>
              <a:t>Klicka här för att ändra format</a:t>
            </a:r>
            <a:endParaRPr lang="en-US" dirty="0"/>
          </a:p>
        </p:txBody>
      </p:sp>
      <p:sp>
        <p:nvSpPr>
          <p:cNvPr id="3" name="Content Placeholder 2"/>
          <p:cNvSpPr>
            <a:spLocks noGrp="1"/>
          </p:cNvSpPr>
          <p:nvPr>
            <p:ph idx="1"/>
          </p:nvPr>
        </p:nvSpPr>
        <p:spPr>
          <a:xfrm>
            <a:off x="457200" y="444592"/>
            <a:ext cx="8229600" cy="4254333"/>
          </a:xfrm>
        </p:spPr>
        <p:txBody>
          <a:bodyPr/>
          <a:lstStyle>
            <a:lvl1pPr>
              <a:spcBef>
                <a:spcPts val="600"/>
              </a:spcBef>
              <a:defRPr b="0" i="0">
                <a:latin typeface="Helvetica"/>
                <a:cs typeface="Helvetica"/>
              </a:defRPr>
            </a:lvl1pPr>
            <a:lvl2pPr>
              <a:defRPr b="0" i="0">
                <a:latin typeface="Helvetica"/>
                <a:cs typeface="Helvetica"/>
              </a:defRPr>
            </a:lvl2pPr>
            <a:lvl3pPr>
              <a:defRPr b="0" i="0">
                <a:latin typeface="Helvetica"/>
                <a:cs typeface="Helvetica"/>
              </a:defRPr>
            </a:lvl3pPr>
            <a:lvl4pPr>
              <a:defRPr b="0" i="0">
                <a:latin typeface="Helvetica"/>
                <a:cs typeface="Helvetica"/>
              </a:defRPr>
            </a:lvl4pPr>
            <a:lvl5pPr>
              <a:defRPr b="0" i="0">
                <a:latin typeface="Helvetica"/>
                <a:cs typeface="Helvetica"/>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pic>
        <p:nvPicPr>
          <p:cNvPr id="8" name="Picture 7" descr="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35329" y="6139181"/>
            <a:ext cx="1303867" cy="49546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sv-SE"/>
              <a:t>Klicka här för att ändra format</a:t>
            </a:r>
            <a:endParaRPr lang="en-US" dirty="0"/>
          </a:p>
        </p:txBody>
      </p:sp>
      <p:sp>
        <p:nvSpPr>
          <p:cNvPr id="3" name="Content Placeholder 2"/>
          <p:cNvSpPr>
            <a:spLocks noGrp="1"/>
          </p:cNvSpPr>
          <p:nvPr>
            <p:ph idx="1"/>
          </p:nvPr>
        </p:nvSpPr>
        <p:spPr>
          <a:xfrm>
            <a:off x="457200" y="444592"/>
            <a:ext cx="3873500" cy="5079908"/>
          </a:xfrm>
        </p:spPr>
        <p:txBody>
          <a:bodyPr/>
          <a:lstStyle>
            <a:lvl1pPr>
              <a:spcBef>
                <a:spcPts val="600"/>
              </a:spcBef>
              <a:defRPr b="0" i="0">
                <a:latin typeface="Helvetica"/>
                <a:cs typeface="Helvetica"/>
              </a:defRPr>
            </a:lvl1pPr>
            <a:lvl2pPr>
              <a:defRPr b="0" i="0">
                <a:latin typeface="Helvetica"/>
                <a:cs typeface="Helvetica"/>
              </a:defRPr>
            </a:lvl2pPr>
            <a:lvl3pPr>
              <a:defRPr b="0" i="0">
                <a:latin typeface="Helvetica"/>
                <a:cs typeface="Helvetica"/>
              </a:defRPr>
            </a:lvl3pPr>
            <a:lvl4pPr>
              <a:defRPr b="0" i="0">
                <a:latin typeface="Helvetica"/>
                <a:cs typeface="Helvetica"/>
              </a:defRPr>
            </a:lvl4pPr>
            <a:lvl5pPr>
              <a:defRPr b="0" i="0">
                <a:latin typeface="Helvetica"/>
                <a:cs typeface="Helvetica"/>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pic>
        <p:nvPicPr>
          <p:cNvPr id="8" name="Picture 7" descr="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35329" y="6139181"/>
            <a:ext cx="1303867" cy="495469"/>
          </a:xfrm>
          <a:prstGeom prst="rect">
            <a:avLst/>
          </a:prstGeom>
        </p:spPr>
      </p:pic>
      <p:sp>
        <p:nvSpPr>
          <p:cNvPr id="5" name="Content Placeholder 2"/>
          <p:cNvSpPr>
            <a:spLocks noGrp="1"/>
          </p:cNvSpPr>
          <p:nvPr>
            <p:ph idx="10"/>
          </p:nvPr>
        </p:nvSpPr>
        <p:spPr>
          <a:xfrm>
            <a:off x="4737100" y="444592"/>
            <a:ext cx="3924300" cy="5079908"/>
          </a:xfrm>
        </p:spPr>
        <p:txBody>
          <a:bodyPr/>
          <a:lstStyle>
            <a:lvl1pPr>
              <a:spcBef>
                <a:spcPts val="600"/>
              </a:spcBef>
              <a:defRPr b="0" i="0">
                <a:latin typeface="Helvetica"/>
                <a:cs typeface="Helvetica"/>
              </a:defRPr>
            </a:lvl1pPr>
            <a:lvl2pPr>
              <a:defRPr b="0" i="0">
                <a:latin typeface="Helvetica"/>
                <a:cs typeface="Helvetica"/>
              </a:defRPr>
            </a:lvl2pPr>
            <a:lvl3pPr>
              <a:defRPr b="0" i="0">
                <a:latin typeface="Helvetica"/>
                <a:cs typeface="Helvetica"/>
              </a:defRPr>
            </a:lvl3pPr>
            <a:lvl4pPr>
              <a:defRPr b="0" i="0">
                <a:latin typeface="Helvetica"/>
                <a:cs typeface="Helvetica"/>
              </a:defRPr>
            </a:lvl4pPr>
            <a:lvl5pPr>
              <a:defRPr b="0" i="0">
                <a:latin typeface="Helvetica"/>
                <a:cs typeface="Helvetica"/>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 case">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sv-SE"/>
              <a:t>Klicka här för att ändra format</a:t>
            </a:r>
            <a:endParaRPr lang="en-US" dirty="0"/>
          </a:p>
        </p:txBody>
      </p:sp>
      <p:sp>
        <p:nvSpPr>
          <p:cNvPr id="3" name="Content Placeholder 2"/>
          <p:cNvSpPr>
            <a:spLocks noGrp="1"/>
          </p:cNvSpPr>
          <p:nvPr>
            <p:ph idx="1"/>
          </p:nvPr>
        </p:nvSpPr>
        <p:spPr>
          <a:xfrm>
            <a:off x="457200" y="2125831"/>
            <a:ext cx="8229600" cy="3462170"/>
          </a:xfrm>
        </p:spPr>
        <p:txBody>
          <a:bodyPr/>
          <a:lstStyle>
            <a:lvl1pPr>
              <a:spcBef>
                <a:spcPts val="600"/>
              </a:spcBef>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pic>
        <p:nvPicPr>
          <p:cNvPr id="8" name="Picture 7" descr="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35329" y="6139181"/>
            <a:ext cx="1303867" cy="495469"/>
          </a:xfrm>
          <a:prstGeom prst="rect">
            <a:avLst/>
          </a:prstGeom>
        </p:spPr>
      </p:pic>
      <p:sp>
        <p:nvSpPr>
          <p:cNvPr id="4" name="Rectangle 3"/>
          <p:cNvSpPr/>
          <p:nvPr userDrawn="1"/>
        </p:nvSpPr>
        <p:spPr>
          <a:xfrm>
            <a:off x="0" y="0"/>
            <a:ext cx="9144000" cy="1669143"/>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cs typeface="Aria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list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sv-SE"/>
              <a:t>Klicka här för att ändra format</a:t>
            </a:r>
            <a:endParaRPr lang="en-US" dirty="0"/>
          </a:p>
        </p:txBody>
      </p:sp>
      <p:sp>
        <p:nvSpPr>
          <p:cNvPr id="3" name="Content Placeholder 2"/>
          <p:cNvSpPr>
            <a:spLocks noGrp="1"/>
          </p:cNvSpPr>
          <p:nvPr>
            <p:ph idx="1" hasCustomPrompt="1"/>
          </p:nvPr>
        </p:nvSpPr>
        <p:spPr>
          <a:xfrm>
            <a:off x="3851238" y="1858393"/>
            <a:ext cx="4835562" cy="1863762"/>
          </a:xfrm>
        </p:spPr>
        <p:txBody>
          <a:bodyPr>
            <a:normAutofit/>
          </a:bodyPr>
          <a:lstStyle>
            <a:lvl1pPr>
              <a:defRPr sz="1400"/>
            </a:lvl1pPr>
            <a:lvl2pPr>
              <a:defRPr sz="1200"/>
            </a:lvl2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8" name="Content Placeholder 2"/>
          <p:cNvSpPr>
            <a:spLocks noGrp="1"/>
          </p:cNvSpPr>
          <p:nvPr>
            <p:ph idx="14" hasCustomPrompt="1"/>
          </p:nvPr>
        </p:nvSpPr>
        <p:spPr>
          <a:xfrm>
            <a:off x="3851238" y="3905032"/>
            <a:ext cx="4835562" cy="1863762"/>
          </a:xfrm>
        </p:spPr>
        <p:txBody>
          <a:bodyPr>
            <a:normAutofit/>
          </a:bodyPr>
          <a:lstStyle>
            <a:lvl1pPr>
              <a:defRPr sz="1400"/>
            </a:lvl1pPr>
            <a:lvl2pPr>
              <a:defRPr sz="1200"/>
            </a:lvl2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2" name="Platshållare för text 9"/>
          <p:cNvSpPr>
            <a:spLocks noGrp="1"/>
          </p:cNvSpPr>
          <p:nvPr>
            <p:ph type="body" sz="quarter" idx="15" hasCustomPrompt="1"/>
          </p:nvPr>
        </p:nvSpPr>
        <p:spPr>
          <a:xfrm>
            <a:off x="446442" y="1858579"/>
            <a:ext cx="3394038" cy="43815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cap="all">
                <a:solidFill>
                  <a:schemeClr val="tx1">
                    <a:lumMod val="85000"/>
                    <a:lumOff val="15000"/>
                  </a:schemeClr>
                </a:solidFill>
                <a:latin typeface="Impact"/>
                <a:cs typeface="Impact"/>
              </a:defRPr>
            </a:lvl1pPr>
            <a:lvl2pPr marL="457200" indent="0">
              <a:buNone/>
              <a:defRPr/>
            </a:lvl2pPr>
            <a:lvl3pPr marL="914400" indent="0">
              <a:buNone/>
              <a:defRPr/>
            </a:lvl3pPr>
            <a:lvl4pPr marL="1371600" indent="0">
              <a:buNone/>
              <a:defRPr/>
            </a:lvl4pPr>
            <a:lvl5pPr marL="1828800" indent="0">
              <a:buNone/>
              <a:defRPr/>
            </a:lvl5pPr>
          </a:lstStyle>
          <a:p>
            <a:pPr lvl="0"/>
            <a:r>
              <a:rPr lang="sv-SE" sz="1600" dirty="0"/>
              <a:t>Listrubrik</a:t>
            </a:r>
            <a:endParaRPr lang="sv-SE" dirty="0"/>
          </a:p>
        </p:txBody>
      </p:sp>
      <p:sp>
        <p:nvSpPr>
          <p:cNvPr id="13" name="Platshållare för text 9"/>
          <p:cNvSpPr>
            <a:spLocks noGrp="1"/>
          </p:cNvSpPr>
          <p:nvPr>
            <p:ph type="body" sz="quarter" idx="16" hasCustomPrompt="1"/>
          </p:nvPr>
        </p:nvSpPr>
        <p:spPr>
          <a:xfrm>
            <a:off x="446442" y="3905032"/>
            <a:ext cx="3394038" cy="43815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cap="all">
                <a:solidFill>
                  <a:schemeClr val="tx1">
                    <a:lumMod val="85000"/>
                    <a:lumOff val="15000"/>
                  </a:schemeClr>
                </a:solidFill>
                <a:latin typeface="Impact"/>
                <a:cs typeface="Impact"/>
              </a:defRPr>
            </a:lvl1pPr>
            <a:lvl2pPr marL="457200" indent="0">
              <a:buNone/>
              <a:defRPr/>
            </a:lvl2pPr>
            <a:lvl3pPr marL="914400" indent="0">
              <a:buNone/>
              <a:defRPr/>
            </a:lvl3pPr>
            <a:lvl4pPr marL="1371600" indent="0">
              <a:buNone/>
              <a:defRPr/>
            </a:lvl4pPr>
            <a:lvl5pPr marL="1828800" indent="0">
              <a:buNone/>
              <a:defRPr/>
            </a:lvl5pPr>
          </a:lstStyle>
          <a:p>
            <a:pPr lvl="0"/>
            <a:r>
              <a:rPr lang="sv-SE" sz="1600" dirty="0"/>
              <a:t>Listrubrik</a:t>
            </a:r>
            <a:endParaRPr lang="sv-SE" dirty="0"/>
          </a:p>
        </p:txBody>
      </p:sp>
      <p:pic>
        <p:nvPicPr>
          <p:cNvPr id="14" name="Picture 13" descr="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35329" y="6139181"/>
            <a:ext cx="1303867" cy="49546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list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sv-SE"/>
              <a:t>Klicka här för att ändra format</a:t>
            </a:r>
            <a:endParaRPr lang="en-US" dirty="0"/>
          </a:p>
        </p:txBody>
      </p:sp>
      <p:graphicFrame>
        <p:nvGraphicFramePr>
          <p:cNvPr id="4" name="Table 3"/>
          <p:cNvGraphicFramePr>
            <a:graphicFrameLocks noGrp="1"/>
          </p:cNvGraphicFramePr>
          <p:nvPr userDrawn="1">
            <p:extLst/>
          </p:nvPr>
        </p:nvGraphicFramePr>
        <p:xfrm>
          <a:off x="457200" y="1854195"/>
          <a:ext cx="8229600" cy="2731914"/>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0"/>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1"/>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2"/>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3"/>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4"/>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5"/>
                  </a:ext>
                </a:extLst>
              </a:tr>
            </a:tbl>
          </a:graphicData>
        </a:graphic>
      </p:graphicFrame>
      <p:sp>
        <p:nvSpPr>
          <p:cNvPr id="5" name="TextBox 4"/>
          <p:cNvSpPr txBox="1"/>
          <p:nvPr userDrawn="1"/>
        </p:nvSpPr>
        <p:spPr>
          <a:xfrm>
            <a:off x="2167467" y="5486400"/>
            <a:ext cx="184666" cy="369332"/>
          </a:xfrm>
          <a:prstGeom prst="rect">
            <a:avLst/>
          </a:prstGeom>
          <a:noFill/>
        </p:spPr>
        <p:txBody>
          <a:bodyPr wrap="none" rtlCol="0">
            <a:spAutoFit/>
          </a:bodyPr>
          <a:lstStyle/>
          <a:p>
            <a:endParaRPr lang="en-US" dirty="0">
              <a:solidFill>
                <a:prstClr val="black"/>
              </a:solidFill>
            </a:endParaRPr>
          </a:p>
        </p:txBody>
      </p:sp>
      <p:pic>
        <p:nvPicPr>
          <p:cNvPr id="9" name="Picture 8" descr="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35329" y="6139181"/>
            <a:ext cx="1303867" cy="49546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64AD7EB6-A2DA-0F45-9102-DD9711D9F065}" type="datetime1">
              <a:rPr lang="en-US" altLang="en-US">
                <a:solidFill>
                  <a:prstClr val="black"/>
                </a:solidFill>
              </a:rPr>
              <a:pPr/>
              <a:t>3/6/2018</a:t>
            </a:fld>
            <a:endParaRPr lang="en-US" altLang="en-US">
              <a:solidFill>
                <a:prstClr val="black"/>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98B11F4E-EC31-9541-AEA2-E68786C0E24E}" type="slidenum">
              <a:rPr lang="en-US" altLang="en-US">
                <a:solidFill>
                  <a:prstClr val="black"/>
                </a:solidFill>
              </a:rPr>
              <a:pPr/>
              <a:t>‹#›</a:t>
            </a:fld>
            <a:endParaRPr lang="en-US" altLang="en-US">
              <a:solidFill>
                <a:prstClr val="black"/>
              </a:solidFill>
            </a:endParaRPr>
          </a:p>
        </p:txBody>
      </p:sp>
    </p:spTree>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2759" y="310897"/>
            <a:ext cx="2358189" cy="896112"/>
          </a:xfrm>
          <a:prstGeom prst="rect">
            <a:avLst/>
          </a:prstGeom>
        </p:spPr>
      </p:pic>
      <p:sp>
        <p:nvSpPr>
          <p:cNvPr id="7" name="Subtitle 2"/>
          <p:cNvSpPr>
            <a:spLocks noGrp="1"/>
          </p:cNvSpPr>
          <p:nvPr>
            <p:ph type="subTitle" idx="1"/>
          </p:nvPr>
        </p:nvSpPr>
        <p:spPr>
          <a:xfrm>
            <a:off x="265176" y="3686684"/>
            <a:ext cx="8613648" cy="1655762"/>
          </a:xfrm>
        </p:spPr>
        <p:txBody>
          <a:bodyPr/>
          <a:lstStyle>
            <a:lvl1pPr marL="0" indent="0" algn="ctr">
              <a:buNone/>
              <a:defRPr sz="2400">
                <a:solidFill>
                  <a:srgbClr val="417181"/>
                </a:solidFill>
                <a:latin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itle 1"/>
          <p:cNvSpPr>
            <a:spLocks noGrp="1"/>
          </p:cNvSpPr>
          <p:nvPr>
            <p:ph type="title"/>
          </p:nvPr>
        </p:nvSpPr>
        <p:spPr>
          <a:xfrm>
            <a:off x="265176" y="2526474"/>
            <a:ext cx="8613648" cy="1160210"/>
          </a:xfrm>
        </p:spPr>
        <p:txBody>
          <a:bodyPr>
            <a:normAutofit/>
          </a:bodyPr>
          <a:lstStyle>
            <a:lvl1pPr algn="ctr">
              <a:defRPr sz="3600">
                <a:solidFill>
                  <a:srgbClr val="417181"/>
                </a:solidFill>
                <a:latin typeface="Calibri Light" panose="020F0302020204030204" pitchFamily="34" charset="0"/>
              </a:defRPr>
            </a:lvl1pPr>
          </a:lstStyle>
          <a:p>
            <a:r>
              <a:rPr lang="en-US"/>
              <a:t>Click to edit Master title style</a:t>
            </a:r>
            <a:endParaRPr lang="en-US" dirty="0"/>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2 column">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77810" cy="825480"/>
          </a:xfrm>
        </p:spPr>
        <p:txBody>
          <a:bodyPr/>
          <a:lstStyle>
            <a:lvl1pPr>
              <a:defRPr>
                <a:solidFill>
                  <a:schemeClr val="tx1"/>
                </a:solidFill>
                <a:latin typeface="Calibri Light" panose="020F0302020204030204" pitchFamily="34" charset="0"/>
              </a:defRPr>
            </a:lvl1pPr>
          </a:lstStyle>
          <a:p>
            <a:r>
              <a:rPr lang="sv-SE"/>
              <a:t>Klicka här för att ändra format</a:t>
            </a:r>
            <a:endParaRPr lang="en-US" dirty="0"/>
          </a:p>
        </p:txBody>
      </p:sp>
      <p:sp>
        <p:nvSpPr>
          <p:cNvPr id="3" name="Content Placeholder 2"/>
          <p:cNvSpPr>
            <a:spLocks noGrp="1"/>
          </p:cNvSpPr>
          <p:nvPr>
            <p:ph idx="1"/>
          </p:nvPr>
        </p:nvSpPr>
        <p:spPr>
          <a:xfrm>
            <a:off x="457200" y="444592"/>
            <a:ext cx="3873500" cy="5079908"/>
          </a:xfrm>
        </p:spPr>
        <p:txBody>
          <a:bodyPr/>
          <a:lstStyle>
            <a:lvl1pPr>
              <a:spcBef>
                <a:spcPts val="600"/>
              </a:spcBef>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Content Placeholder 2"/>
          <p:cNvSpPr>
            <a:spLocks noGrp="1"/>
          </p:cNvSpPr>
          <p:nvPr>
            <p:ph idx="10"/>
          </p:nvPr>
        </p:nvSpPr>
        <p:spPr>
          <a:xfrm>
            <a:off x="4737100" y="444592"/>
            <a:ext cx="3924300" cy="5079908"/>
          </a:xfrm>
        </p:spPr>
        <p:txBody>
          <a:bodyPr/>
          <a:lstStyle>
            <a:lvl1pPr>
              <a:spcBef>
                <a:spcPts val="600"/>
              </a:spcBef>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402590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 text">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914386"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444592"/>
            <a:ext cx="8229600" cy="4254333"/>
          </a:xfrm>
        </p:spPr>
        <p:txBody>
          <a:bodyPr/>
          <a:lstStyle>
            <a:lvl1pPr marL="182563" indent="-182563">
              <a:spcBef>
                <a:spcPts val="600"/>
              </a:spcBef>
              <a:buFontTx/>
              <a:buBlip>
                <a:blip r:embed="rId2"/>
              </a:buBlip>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 2 column">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77810"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444592"/>
            <a:ext cx="3873500" cy="5079908"/>
          </a:xfrm>
        </p:spPr>
        <p:txBody>
          <a:bodyPr/>
          <a:lstStyle>
            <a:lvl1pPr>
              <a:spcBef>
                <a:spcPts val="600"/>
              </a:spcBef>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0"/>
          </p:nvPr>
        </p:nvSpPr>
        <p:spPr>
          <a:xfrm>
            <a:off x="4737100" y="444592"/>
            <a:ext cx="3924300" cy="5079908"/>
          </a:xfrm>
        </p:spPr>
        <p:txBody>
          <a:bodyPr/>
          <a:lstStyle>
            <a:lvl1pPr>
              <a:spcBef>
                <a:spcPts val="600"/>
              </a:spcBef>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 cas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96098"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2125831"/>
            <a:ext cx="8229600" cy="3462170"/>
          </a:xfrm>
        </p:spPr>
        <p:txBody>
          <a:bodyPr/>
          <a:lstStyle>
            <a:lvl1pPr>
              <a:spcBef>
                <a:spcPts val="600"/>
              </a:spcBef>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p:cNvSpPr/>
          <p:nvPr userDrawn="1"/>
        </p:nvSpPr>
        <p:spPr>
          <a:xfrm>
            <a:off x="0" y="0"/>
            <a:ext cx="9144000" cy="1669143"/>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Calibri Light" panose="020F0302020204030204" pitchFamily="34" charset="0"/>
              <a:cs typeface="Calibri Light" charset="0"/>
            </a:endParaRP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list content ">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96098"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3851238" y="1858393"/>
            <a:ext cx="4835562" cy="1863762"/>
          </a:xfrm>
        </p:spPr>
        <p:txBody>
          <a:bodyPr>
            <a:normAutofit/>
          </a:bodyPr>
          <a:lstStyle>
            <a:lvl1pPr>
              <a:defRPr sz="1400">
                <a:latin typeface="Calibri Light" panose="020F0302020204030204" pitchFamily="34" charset="0"/>
              </a:defRPr>
            </a:lvl1pPr>
            <a:lvl2pPr>
              <a:defRPr sz="1200">
                <a:latin typeface="Calibri Light" panose="020F0302020204030204" pitchFamily="34" charset="0"/>
              </a:defRPr>
            </a:lvl2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8" name="Content Placeholder 2"/>
          <p:cNvSpPr>
            <a:spLocks noGrp="1"/>
          </p:cNvSpPr>
          <p:nvPr>
            <p:ph idx="14" hasCustomPrompt="1"/>
          </p:nvPr>
        </p:nvSpPr>
        <p:spPr>
          <a:xfrm>
            <a:off x="3851238" y="3905032"/>
            <a:ext cx="4835562" cy="1863762"/>
          </a:xfrm>
        </p:spPr>
        <p:txBody>
          <a:bodyPr>
            <a:normAutofit/>
          </a:bodyPr>
          <a:lstStyle>
            <a:lvl1pPr>
              <a:defRPr sz="1400">
                <a:latin typeface="Calibri Light" panose="020F0302020204030204" pitchFamily="34" charset="0"/>
              </a:defRPr>
            </a:lvl1pPr>
            <a:lvl2pPr>
              <a:defRPr sz="1200">
                <a:latin typeface="Calibri Light" panose="020F0302020204030204" pitchFamily="34" charset="0"/>
              </a:defRPr>
            </a:lvl2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2" name="Platshållare för text 9"/>
          <p:cNvSpPr>
            <a:spLocks noGrp="1"/>
          </p:cNvSpPr>
          <p:nvPr>
            <p:ph type="body" sz="quarter" idx="15" hasCustomPrompt="1"/>
          </p:nvPr>
        </p:nvSpPr>
        <p:spPr>
          <a:xfrm>
            <a:off x="446442" y="1858579"/>
            <a:ext cx="3394038" cy="43815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cap="all">
                <a:solidFill>
                  <a:schemeClr val="tx1">
                    <a:lumMod val="85000"/>
                    <a:lumOff val="1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sz="1600" dirty="0"/>
              <a:t>Listrubrik</a:t>
            </a:r>
            <a:endParaRPr lang="sv-SE" dirty="0"/>
          </a:p>
        </p:txBody>
      </p:sp>
      <p:sp>
        <p:nvSpPr>
          <p:cNvPr id="13" name="Platshållare för text 9"/>
          <p:cNvSpPr>
            <a:spLocks noGrp="1"/>
          </p:cNvSpPr>
          <p:nvPr>
            <p:ph type="body" sz="quarter" idx="16" hasCustomPrompt="1"/>
          </p:nvPr>
        </p:nvSpPr>
        <p:spPr>
          <a:xfrm>
            <a:off x="446442" y="3905032"/>
            <a:ext cx="3394038" cy="43815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i="0" cap="all">
                <a:solidFill>
                  <a:schemeClr val="tx1">
                    <a:lumMod val="85000"/>
                    <a:lumOff val="1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sz="1600" dirty="0"/>
              <a:t>Listrubrik</a:t>
            </a:r>
            <a:endParaRPr lang="sv-SE"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list content ">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941818"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graphicFrame>
        <p:nvGraphicFramePr>
          <p:cNvPr id="4" name="Table 3"/>
          <p:cNvGraphicFramePr>
            <a:graphicFrameLocks noGrp="1"/>
          </p:cNvGraphicFramePr>
          <p:nvPr userDrawn="1">
            <p:extLst/>
          </p:nvPr>
        </p:nvGraphicFramePr>
        <p:xfrm>
          <a:off x="457200" y="1854195"/>
          <a:ext cx="8229600" cy="2731914"/>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0"/>
                  </a:ext>
                </a:extLst>
              </a:tr>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1"/>
                  </a:ext>
                </a:extLst>
              </a:tr>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2"/>
                  </a:ext>
                </a:extLst>
              </a:tr>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3"/>
                  </a:ext>
                </a:extLst>
              </a:tr>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4"/>
                  </a:ext>
                </a:extLst>
              </a:tr>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5"/>
                  </a:ext>
                </a:extLst>
              </a:tr>
            </a:tbl>
          </a:graphicData>
        </a:graphic>
      </p:graphicFrame>
      <p:sp>
        <p:nvSpPr>
          <p:cNvPr id="5" name="TextBox 4"/>
          <p:cNvSpPr txBox="1"/>
          <p:nvPr userDrawn="1"/>
        </p:nvSpPr>
        <p:spPr>
          <a:xfrm>
            <a:off x="2167467" y="5486400"/>
            <a:ext cx="184666" cy="369332"/>
          </a:xfrm>
          <a:prstGeom prst="rect">
            <a:avLst/>
          </a:prstGeom>
          <a:noFill/>
        </p:spPr>
        <p:txBody>
          <a:bodyPr wrap="none" rtlCol="0">
            <a:spAutoFit/>
          </a:bodyPr>
          <a:lstStyle/>
          <a:p>
            <a:endParaRPr lang="en-US" dirty="0">
              <a:solidFill>
                <a:srgbClr val="000000"/>
              </a:solidFill>
              <a:latin typeface="Calibri Light" panose="020F0302020204030204" pitchFamily="34" charset="0"/>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64AD7EB6-A2DA-0F45-9102-DD9711D9F065}" type="datetime1">
              <a:rPr lang="en-US" altLang="en-US">
                <a:solidFill>
                  <a:srgbClr val="000000"/>
                </a:solidFill>
              </a:rPr>
              <a:pPr/>
              <a:t>3/6/2018</a:t>
            </a:fld>
            <a:endParaRPr lang="en-US" altLang="en-US">
              <a:solidFill>
                <a:srgbClr val="000000"/>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98B11F4E-EC31-9541-AEA2-E68786C0E24E}" type="slidenum">
              <a:rPr lang="en-US" altLang="en-US">
                <a:solidFill>
                  <a:srgbClr val="000000"/>
                </a:solidFill>
              </a:rPr>
              <a:pPr/>
              <a:t>‹#›</a:t>
            </a:fld>
            <a:endParaRPr lang="en-US" altLang="en-US">
              <a:solidFill>
                <a:srgbClr val="000000"/>
              </a:solidFill>
            </a:endParaRPr>
          </a:p>
        </p:txBody>
      </p:sp>
    </p:spTree>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2759" y="310897"/>
            <a:ext cx="2358189" cy="896112"/>
          </a:xfrm>
          <a:prstGeom prst="rect">
            <a:avLst/>
          </a:prstGeom>
        </p:spPr>
      </p:pic>
      <p:sp>
        <p:nvSpPr>
          <p:cNvPr id="7" name="Subtitle 2"/>
          <p:cNvSpPr>
            <a:spLocks noGrp="1"/>
          </p:cNvSpPr>
          <p:nvPr>
            <p:ph type="subTitle" idx="1"/>
          </p:nvPr>
        </p:nvSpPr>
        <p:spPr>
          <a:xfrm>
            <a:off x="265176" y="3686684"/>
            <a:ext cx="8613648" cy="1655762"/>
          </a:xfrm>
        </p:spPr>
        <p:txBody>
          <a:bodyPr/>
          <a:lstStyle>
            <a:lvl1pPr marL="0" indent="0" algn="ctr">
              <a:buNone/>
              <a:defRPr sz="2400">
                <a:solidFill>
                  <a:srgbClr val="41718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itle 1"/>
          <p:cNvSpPr>
            <a:spLocks noGrp="1"/>
          </p:cNvSpPr>
          <p:nvPr>
            <p:ph type="title"/>
          </p:nvPr>
        </p:nvSpPr>
        <p:spPr>
          <a:xfrm>
            <a:off x="265176" y="2526474"/>
            <a:ext cx="8613648" cy="1160210"/>
          </a:xfrm>
        </p:spPr>
        <p:txBody>
          <a:bodyPr>
            <a:normAutofit/>
          </a:bodyPr>
          <a:lstStyle>
            <a:lvl1pPr algn="ctr">
              <a:defRPr sz="3600">
                <a:solidFill>
                  <a:srgbClr val="417181"/>
                </a:solidFill>
              </a:defRPr>
            </a:lvl1pPr>
          </a:lstStyle>
          <a:p>
            <a:r>
              <a:rPr lang="en-US"/>
              <a:t>Click to edit Master title style</a:t>
            </a:r>
            <a:endParaRPr lang="en-US" dirty="0"/>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 text">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914386" cy="825480"/>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444592"/>
            <a:ext cx="8229600" cy="4254333"/>
          </a:xfrm>
        </p:spPr>
        <p:txBody>
          <a:bodyPr/>
          <a:lstStyle>
            <a:lvl1pPr marL="182563" indent="-182563">
              <a:spcBef>
                <a:spcPts val="600"/>
              </a:spcBef>
              <a:buFontTx/>
              <a:buBlip>
                <a:blip r:embed="rId2"/>
              </a:buBlip>
              <a:defRPr b="0" i="0">
                <a:latin typeface="Helvetica"/>
                <a:cs typeface="Helvetica"/>
              </a:defRPr>
            </a:lvl1pPr>
            <a:lvl2pPr>
              <a:defRPr b="0" i="0">
                <a:latin typeface="Helvetica"/>
                <a:cs typeface="Helvetica"/>
              </a:defRPr>
            </a:lvl2pPr>
            <a:lvl3pPr>
              <a:defRPr b="0" i="0">
                <a:latin typeface="Helvetica"/>
                <a:cs typeface="Helvetica"/>
              </a:defRPr>
            </a:lvl3pPr>
            <a:lvl4pPr>
              <a:defRPr b="0" i="0">
                <a:latin typeface="Helvetica"/>
                <a:cs typeface="Helvetica"/>
              </a:defRPr>
            </a:lvl4pPr>
            <a:lvl5pPr>
              <a:defRPr b="0" i="0">
                <a:latin typeface="Helvetica"/>
                <a:cs typeface="Helvetica"/>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 2 column">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77810" cy="825480"/>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444592"/>
            <a:ext cx="3873500" cy="5079908"/>
          </a:xfrm>
        </p:spPr>
        <p:txBody>
          <a:bodyPr/>
          <a:lstStyle>
            <a:lvl1pPr>
              <a:spcBef>
                <a:spcPts val="600"/>
              </a:spcBef>
              <a:defRPr b="0" i="0">
                <a:latin typeface="Helvetica"/>
                <a:cs typeface="Helvetica"/>
              </a:defRPr>
            </a:lvl1pPr>
            <a:lvl2pPr>
              <a:defRPr b="0" i="0">
                <a:latin typeface="Helvetica"/>
                <a:cs typeface="Helvetica"/>
              </a:defRPr>
            </a:lvl2pPr>
            <a:lvl3pPr>
              <a:defRPr b="0" i="0">
                <a:latin typeface="Helvetica"/>
                <a:cs typeface="Helvetica"/>
              </a:defRPr>
            </a:lvl3pPr>
            <a:lvl4pPr>
              <a:defRPr b="0" i="0">
                <a:latin typeface="Helvetica"/>
                <a:cs typeface="Helvetica"/>
              </a:defRPr>
            </a:lvl4pPr>
            <a:lvl5pPr>
              <a:defRPr b="0" i="0">
                <a:latin typeface="Helvetica"/>
                <a:cs typeface="Helvetica"/>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0"/>
          </p:nvPr>
        </p:nvSpPr>
        <p:spPr>
          <a:xfrm>
            <a:off x="4737100" y="444592"/>
            <a:ext cx="3924300" cy="5079908"/>
          </a:xfrm>
        </p:spPr>
        <p:txBody>
          <a:bodyPr/>
          <a:lstStyle>
            <a:lvl1pPr>
              <a:spcBef>
                <a:spcPts val="600"/>
              </a:spcBef>
              <a:defRPr b="0" i="0">
                <a:latin typeface="Helvetica"/>
                <a:cs typeface="Helvetica"/>
              </a:defRPr>
            </a:lvl1pPr>
            <a:lvl2pPr>
              <a:defRPr b="0" i="0">
                <a:latin typeface="Helvetica"/>
                <a:cs typeface="Helvetica"/>
              </a:defRPr>
            </a:lvl2pPr>
            <a:lvl3pPr>
              <a:defRPr b="0" i="0">
                <a:latin typeface="Helvetica"/>
                <a:cs typeface="Helvetica"/>
              </a:defRPr>
            </a:lvl3pPr>
            <a:lvl4pPr>
              <a:defRPr b="0" i="0">
                <a:latin typeface="Helvetica"/>
                <a:cs typeface="Helvetica"/>
              </a:defRPr>
            </a:lvl4pPr>
            <a:lvl5pPr>
              <a:defRPr b="0" i="0">
                <a:latin typeface="Helvetica"/>
                <a:cs typeface="Helvetica"/>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cas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96098" cy="825480"/>
          </a:xfrm>
        </p:spPr>
        <p:txBody>
          <a:bodyPr/>
          <a:lstStyle>
            <a:lvl1pPr>
              <a:defRPr>
                <a:solidFill>
                  <a:schemeClr val="tx1"/>
                </a:solidFill>
                <a:latin typeface="Calibri Light" panose="020F0302020204030204" pitchFamily="34" charset="0"/>
              </a:defRPr>
            </a:lvl1pPr>
          </a:lstStyle>
          <a:p>
            <a:r>
              <a:rPr lang="sv-SE"/>
              <a:t>Klicka här för att ändra format</a:t>
            </a:r>
            <a:endParaRPr lang="en-US" dirty="0"/>
          </a:p>
        </p:txBody>
      </p:sp>
      <p:sp>
        <p:nvSpPr>
          <p:cNvPr id="3" name="Content Placeholder 2"/>
          <p:cNvSpPr>
            <a:spLocks noGrp="1"/>
          </p:cNvSpPr>
          <p:nvPr>
            <p:ph idx="1"/>
          </p:nvPr>
        </p:nvSpPr>
        <p:spPr>
          <a:xfrm>
            <a:off x="457200" y="2125831"/>
            <a:ext cx="8229600" cy="3462170"/>
          </a:xfrm>
        </p:spPr>
        <p:txBody>
          <a:bodyPr/>
          <a:lstStyle>
            <a:lvl1pPr>
              <a:spcBef>
                <a:spcPts val="600"/>
              </a:spcBef>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Rectangle 3"/>
          <p:cNvSpPr/>
          <p:nvPr userDrawn="1"/>
        </p:nvSpPr>
        <p:spPr>
          <a:xfrm>
            <a:off x="0" y="0"/>
            <a:ext cx="9144000" cy="1669143"/>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Calibri Light" panose="020F0302020204030204" pitchFamily="34" charset="0"/>
              <a:cs typeface="Arial"/>
            </a:endParaRP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ext uri="{BB962C8B-B14F-4D97-AF65-F5344CB8AC3E}">
        <p14:creationId xmlns:p14="http://schemas.microsoft.com/office/powerpoint/2010/main" val="376578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 cas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96098" cy="825480"/>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2125831"/>
            <a:ext cx="8229600" cy="3462170"/>
          </a:xfrm>
        </p:spPr>
        <p:txBody>
          <a:bodyPr/>
          <a:lstStyle>
            <a:lvl1pPr>
              <a:spcBef>
                <a:spcPts val="600"/>
              </a:spcBef>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p:cNvSpPr/>
          <p:nvPr userDrawn="1"/>
        </p:nvSpPr>
        <p:spPr>
          <a:xfrm>
            <a:off x="0" y="0"/>
            <a:ext cx="9144000" cy="1669143"/>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cs typeface="Arial"/>
            </a:endParaRP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list content ">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96098" cy="825480"/>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3851238" y="1858393"/>
            <a:ext cx="4835562" cy="1863762"/>
          </a:xfrm>
        </p:spPr>
        <p:txBody>
          <a:bodyPr>
            <a:normAutofit/>
          </a:bodyPr>
          <a:lstStyle>
            <a:lvl1pPr>
              <a:defRPr sz="1400"/>
            </a:lvl1pPr>
            <a:lvl2pPr>
              <a:defRPr sz="1200"/>
            </a:lvl2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8" name="Content Placeholder 2"/>
          <p:cNvSpPr>
            <a:spLocks noGrp="1"/>
          </p:cNvSpPr>
          <p:nvPr>
            <p:ph idx="14" hasCustomPrompt="1"/>
          </p:nvPr>
        </p:nvSpPr>
        <p:spPr>
          <a:xfrm>
            <a:off x="3851238" y="3905032"/>
            <a:ext cx="4835562" cy="1863762"/>
          </a:xfrm>
        </p:spPr>
        <p:txBody>
          <a:bodyPr>
            <a:normAutofit/>
          </a:bodyPr>
          <a:lstStyle>
            <a:lvl1pPr>
              <a:defRPr sz="1400"/>
            </a:lvl1pPr>
            <a:lvl2pPr>
              <a:defRPr sz="1200"/>
            </a:lvl2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2" name="Platshållare för text 9"/>
          <p:cNvSpPr>
            <a:spLocks noGrp="1"/>
          </p:cNvSpPr>
          <p:nvPr>
            <p:ph type="body" sz="quarter" idx="15" hasCustomPrompt="1"/>
          </p:nvPr>
        </p:nvSpPr>
        <p:spPr>
          <a:xfrm>
            <a:off x="446442" y="1858579"/>
            <a:ext cx="3394038" cy="43815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cap="all">
                <a:solidFill>
                  <a:schemeClr val="tx1">
                    <a:lumMod val="85000"/>
                    <a:lumOff val="15000"/>
                  </a:schemeClr>
                </a:solidFill>
                <a:latin typeface="Helvetica" charset="0"/>
                <a:ea typeface="Helvetica" charset="0"/>
                <a:cs typeface="Helvetica"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sz="1600" dirty="0"/>
              <a:t>Listrubrik</a:t>
            </a:r>
            <a:endParaRPr lang="sv-SE" dirty="0"/>
          </a:p>
        </p:txBody>
      </p:sp>
      <p:sp>
        <p:nvSpPr>
          <p:cNvPr id="13" name="Platshållare för text 9"/>
          <p:cNvSpPr>
            <a:spLocks noGrp="1"/>
          </p:cNvSpPr>
          <p:nvPr>
            <p:ph type="body" sz="quarter" idx="16" hasCustomPrompt="1"/>
          </p:nvPr>
        </p:nvSpPr>
        <p:spPr>
          <a:xfrm>
            <a:off x="446442" y="3905032"/>
            <a:ext cx="3394038" cy="43815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i="0" cap="all">
                <a:solidFill>
                  <a:schemeClr val="tx1">
                    <a:lumMod val="85000"/>
                    <a:lumOff val="15000"/>
                  </a:schemeClr>
                </a:solidFill>
                <a:latin typeface="Helvetica" charset="0"/>
                <a:ea typeface="Helvetica" charset="0"/>
                <a:cs typeface="Helvetica"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sz="1600" dirty="0"/>
              <a:t>Listrubrik</a:t>
            </a:r>
            <a:endParaRPr lang="sv-SE"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list content ">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941818" cy="825480"/>
          </a:xfrm>
        </p:spPr>
        <p:txBody>
          <a:bodyPr/>
          <a:lstStyle>
            <a:lvl1pPr>
              <a:defRPr>
                <a:solidFill>
                  <a:schemeClr val="tx1"/>
                </a:solidFill>
              </a:defRPr>
            </a:lvl1pPr>
          </a:lstStyle>
          <a:p>
            <a:r>
              <a:rPr lang="en-US"/>
              <a:t>Click to edit Master title style</a:t>
            </a:r>
            <a:endParaRPr lang="en-US" dirty="0"/>
          </a:p>
        </p:txBody>
      </p:sp>
      <p:graphicFrame>
        <p:nvGraphicFramePr>
          <p:cNvPr id="4" name="Table 3"/>
          <p:cNvGraphicFramePr>
            <a:graphicFrameLocks noGrp="1"/>
          </p:cNvGraphicFramePr>
          <p:nvPr userDrawn="1">
            <p:extLst/>
          </p:nvPr>
        </p:nvGraphicFramePr>
        <p:xfrm>
          <a:off x="457200" y="1854195"/>
          <a:ext cx="8229600" cy="2731914"/>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0"/>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1"/>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2"/>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3"/>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4"/>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5"/>
                  </a:ext>
                </a:extLst>
              </a:tr>
            </a:tbl>
          </a:graphicData>
        </a:graphic>
      </p:graphicFrame>
      <p:sp>
        <p:nvSpPr>
          <p:cNvPr id="5" name="TextBox 4"/>
          <p:cNvSpPr txBox="1"/>
          <p:nvPr userDrawn="1"/>
        </p:nvSpPr>
        <p:spPr>
          <a:xfrm>
            <a:off x="2167467" y="5486400"/>
            <a:ext cx="184666" cy="369332"/>
          </a:xfrm>
          <a:prstGeom prst="rect">
            <a:avLst/>
          </a:prstGeom>
          <a:noFill/>
        </p:spPr>
        <p:txBody>
          <a:bodyPr wrap="none" rtlCol="0">
            <a:spAutoFit/>
          </a:bodyPr>
          <a:lstStyle/>
          <a:p>
            <a:endParaRPr lang="en-US" dirty="0">
              <a:solidFill>
                <a:srgbClr val="000000"/>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2759" y="310897"/>
            <a:ext cx="2358189" cy="896112"/>
          </a:xfrm>
          <a:prstGeom prst="rect">
            <a:avLst/>
          </a:prstGeom>
        </p:spPr>
      </p:pic>
      <p:sp>
        <p:nvSpPr>
          <p:cNvPr id="7" name="Subtitle 2"/>
          <p:cNvSpPr>
            <a:spLocks noGrp="1"/>
          </p:cNvSpPr>
          <p:nvPr>
            <p:ph type="subTitle" idx="1"/>
          </p:nvPr>
        </p:nvSpPr>
        <p:spPr>
          <a:xfrm>
            <a:off x="265176" y="3686684"/>
            <a:ext cx="8613648" cy="1655762"/>
          </a:xfrm>
        </p:spPr>
        <p:txBody>
          <a:bodyPr/>
          <a:lstStyle>
            <a:lvl1pPr marL="0" indent="0" algn="ctr">
              <a:buNone/>
              <a:defRPr sz="2400">
                <a:solidFill>
                  <a:srgbClr val="417181"/>
                </a:solidFill>
                <a:latin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itle 1"/>
          <p:cNvSpPr>
            <a:spLocks noGrp="1"/>
          </p:cNvSpPr>
          <p:nvPr>
            <p:ph type="title"/>
          </p:nvPr>
        </p:nvSpPr>
        <p:spPr>
          <a:xfrm>
            <a:off x="265176" y="2526474"/>
            <a:ext cx="8613648" cy="1160210"/>
          </a:xfrm>
        </p:spPr>
        <p:txBody>
          <a:bodyPr>
            <a:normAutofit/>
          </a:bodyPr>
          <a:lstStyle>
            <a:lvl1pPr algn="ctr">
              <a:defRPr sz="3600">
                <a:solidFill>
                  <a:srgbClr val="417181"/>
                </a:solidFill>
                <a:latin typeface="Calibri Light" panose="020F0302020204030204" pitchFamily="34" charset="0"/>
              </a:defRPr>
            </a:lvl1pPr>
          </a:lstStyle>
          <a:p>
            <a:r>
              <a:rPr lang="en-US"/>
              <a:t>Click to edit Master title style</a:t>
            </a:r>
            <a:endParaRPr lang="en-US" dirty="0"/>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 text">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914386"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444592"/>
            <a:ext cx="8229600" cy="4254333"/>
          </a:xfrm>
        </p:spPr>
        <p:txBody>
          <a:bodyPr/>
          <a:lstStyle>
            <a:lvl1pPr marL="182563" indent="-182563">
              <a:spcBef>
                <a:spcPts val="600"/>
              </a:spcBef>
              <a:buFontTx/>
              <a:buBlip>
                <a:blip r:embed="rId2"/>
              </a:buBlip>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 2 column">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77810"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444592"/>
            <a:ext cx="3873500" cy="5079908"/>
          </a:xfrm>
        </p:spPr>
        <p:txBody>
          <a:bodyPr/>
          <a:lstStyle>
            <a:lvl1pPr>
              <a:spcBef>
                <a:spcPts val="600"/>
              </a:spcBef>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0"/>
          </p:nvPr>
        </p:nvSpPr>
        <p:spPr>
          <a:xfrm>
            <a:off x="4737100" y="444592"/>
            <a:ext cx="3924300" cy="5079908"/>
          </a:xfrm>
        </p:spPr>
        <p:txBody>
          <a:bodyPr/>
          <a:lstStyle>
            <a:lvl1pPr>
              <a:spcBef>
                <a:spcPts val="600"/>
              </a:spcBef>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 cas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96098"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2125831"/>
            <a:ext cx="8229600" cy="3462170"/>
          </a:xfrm>
        </p:spPr>
        <p:txBody>
          <a:bodyPr/>
          <a:lstStyle>
            <a:lvl1pPr>
              <a:spcBef>
                <a:spcPts val="600"/>
              </a:spcBef>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p:cNvSpPr/>
          <p:nvPr userDrawn="1"/>
        </p:nvSpPr>
        <p:spPr>
          <a:xfrm>
            <a:off x="0" y="0"/>
            <a:ext cx="9144000" cy="1669143"/>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Calibri Light" panose="020F0302020204030204" pitchFamily="34" charset="0"/>
              <a:cs typeface="Calibri Light" charset="0"/>
            </a:endParaRP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list content ">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96098"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3851238" y="1858393"/>
            <a:ext cx="4835562" cy="1863762"/>
          </a:xfrm>
        </p:spPr>
        <p:txBody>
          <a:bodyPr>
            <a:normAutofit/>
          </a:bodyPr>
          <a:lstStyle>
            <a:lvl1pPr>
              <a:defRPr sz="1400">
                <a:latin typeface="Calibri Light" panose="020F0302020204030204" pitchFamily="34" charset="0"/>
              </a:defRPr>
            </a:lvl1pPr>
            <a:lvl2pPr>
              <a:defRPr sz="1200">
                <a:latin typeface="Calibri Light" panose="020F0302020204030204" pitchFamily="34" charset="0"/>
              </a:defRPr>
            </a:lvl2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8" name="Content Placeholder 2"/>
          <p:cNvSpPr>
            <a:spLocks noGrp="1"/>
          </p:cNvSpPr>
          <p:nvPr>
            <p:ph idx="14" hasCustomPrompt="1"/>
          </p:nvPr>
        </p:nvSpPr>
        <p:spPr>
          <a:xfrm>
            <a:off x="3851238" y="3905032"/>
            <a:ext cx="4835562" cy="1863762"/>
          </a:xfrm>
        </p:spPr>
        <p:txBody>
          <a:bodyPr>
            <a:normAutofit/>
          </a:bodyPr>
          <a:lstStyle>
            <a:lvl1pPr>
              <a:defRPr sz="1400">
                <a:latin typeface="Calibri Light" panose="020F0302020204030204" pitchFamily="34" charset="0"/>
              </a:defRPr>
            </a:lvl1pPr>
            <a:lvl2pPr>
              <a:defRPr sz="1200">
                <a:latin typeface="Calibri Light" panose="020F0302020204030204" pitchFamily="34" charset="0"/>
              </a:defRPr>
            </a:lvl2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2" name="Platshållare för text 9"/>
          <p:cNvSpPr>
            <a:spLocks noGrp="1"/>
          </p:cNvSpPr>
          <p:nvPr>
            <p:ph type="body" sz="quarter" idx="15" hasCustomPrompt="1"/>
          </p:nvPr>
        </p:nvSpPr>
        <p:spPr>
          <a:xfrm>
            <a:off x="446442" y="1858579"/>
            <a:ext cx="3394038" cy="43815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cap="all">
                <a:solidFill>
                  <a:schemeClr val="tx1">
                    <a:lumMod val="85000"/>
                    <a:lumOff val="1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sz="1600" dirty="0"/>
              <a:t>Listrubrik</a:t>
            </a:r>
            <a:endParaRPr lang="sv-SE" dirty="0"/>
          </a:p>
        </p:txBody>
      </p:sp>
      <p:sp>
        <p:nvSpPr>
          <p:cNvPr id="13" name="Platshållare för text 9"/>
          <p:cNvSpPr>
            <a:spLocks noGrp="1"/>
          </p:cNvSpPr>
          <p:nvPr>
            <p:ph type="body" sz="quarter" idx="16" hasCustomPrompt="1"/>
          </p:nvPr>
        </p:nvSpPr>
        <p:spPr>
          <a:xfrm>
            <a:off x="446442" y="3905032"/>
            <a:ext cx="3394038" cy="43815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i="0" cap="all">
                <a:solidFill>
                  <a:schemeClr val="tx1">
                    <a:lumMod val="85000"/>
                    <a:lumOff val="1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sz="1600" dirty="0"/>
              <a:t>Listrubrik</a:t>
            </a:r>
            <a:endParaRPr lang="sv-SE"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nd list content ">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941818"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graphicFrame>
        <p:nvGraphicFramePr>
          <p:cNvPr id="4" name="Table 3"/>
          <p:cNvGraphicFramePr>
            <a:graphicFrameLocks noGrp="1"/>
          </p:cNvGraphicFramePr>
          <p:nvPr userDrawn="1">
            <p:extLst/>
          </p:nvPr>
        </p:nvGraphicFramePr>
        <p:xfrm>
          <a:off x="457200" y="1854195"/>
          <a:ext cx="8229600" cy="2731914"/>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0"/>
                  </a:ext>
                </a:extLst>
              </a:tr>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1"/>
                  </a:ext>
                </a:extLst>
              </a:tr>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2"/>
                  </a:ext>
                </a:extLst>
              </a:tr>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3"/>
                  </a:ext>
                </a:extLst>
              </a:tr>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4"/>
                  </a:ext>
                </a:extLst>
              </a:tr>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5"/>
                  </a:ext>
                </a:extLst>
              </a:tr>
            </a:tbl>
          </a:graphicData>
        </a:graphic>
      </p:graphicFrame>
      <p:sp>
        <p:nvSpPr>
          <p:cNvPr id="5" name="TextBox 4"/>
          <p:cNvSpPr txBox="1"/>
          <p:nvPr userDrawn="1"/>
        </p:nvSpPr>
        <p:spPr>
          <a:xfrm>
            <a:off x="2167467" y="5486400"/>
            <a:ext cx="184666" cy="369332"/>
          </a:xfrm>
          <a:prstGeom prst="rect">
            <a:avLst/>
          </a:prstGeom>
          <a:noFill/>
        </p:spPr>
        <p:txBody>
          <a:bodyPr wrap="none" rtlCol="0">
            <a:spAutoFit/>
          </a:bodyPr>
          <a:lstStyle/>
          <a:p>
            <a:endParaRPr lang="en-US" dirty="0">
              <a:solidFill>
                <a:srgbClr val="000000"/>
              </a:solidFill>
              <a:latin typeface="Calibri Light" panose="020F0302020204030204" pitchFamily="34" charset="0"/>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list content ">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96098" cy="825480"/>
          </a:xfrm>
        </p:spPr>
        <p:txBody>
          <a:bodyPr/>
          <a:lstStyle>
            <a:lvl1pPr>
              <a:defRPr>
                <a:solidFill>
                  <a:schemeClr val="tx1"/>
                </a:solidFill>
                <a:latin typeface="Calibri Light" panose="020F0302020204030204" pitchFamily="34" charset="0"/>
              </a:defRPr>
            </a:lvl1pPr>
          </a:lstStyle>
          <a:p>
            <a:r>
              <a:rPr lang="sv-SE"/>
              <a:t>Klicka här för att ändra format</a:t>
            </a:r>
            <a:endParaRPr lang="en-US" dirty="0"/>
          </a:p>
        </p:txBody>
      </p:sp>
      <p:sp>
        <p:nvSpPr>
          <p:cNvPr id="3" name="Content Placeholder 2"/>
          <p:cNvSpPr>
            <a:spLocks noGrp="1"/>
          </p:cNvSpPr>
          <p:nvPr>
            <p:ph idx="1" hasCustomPrompt="1"/>
          </p:nvPr>
        </p:nvSpPr>
        <p:spPr>
          <a:xfrm>
            <a:off x="3851238" y="1858393"/>
            <a:ext cx="4835562" cy="1863762"/>
          </a:xfrm>
        </p:spPr>
        <p:txBody>
          <a:bodyPr>
            <a:normAutofit/>
          </a:bodyPr>
          <a:lstStyle>
            <a:lvl1pPr>
              <a:defRPr sz="1400">
                <a:latin typeface="Calibri Light" panose="020F0302020204030204" pitchFamily="34" charset="0"/>
              </a:defRPr>
            </a:lvl1pPr>
            <a:lvl2pPr>
              <a:defRPr sz="1200">
                <a:latin typeface="Calibri Light" panose="020F0302020204030204" pitchFamily="34" charset="0"/>
              </a:defRPr>
            </a:lvl2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8" name="Content Placeholder 2"/>
          <p:cNvSpPr>
            <a:spLocks noGrp="1"/>
          </p:cNvSpPr>
          <p:nvPr>
            <p:ph idx="14" hasCustomPrompt="1"/>
          </p:nvPr>
        </p:nvSpPr>
        <p:spPr>
          <a:xfrm>
            <a:off x="3851238" y="3905032"/>
            <a:ext cx="4835562" cy="1863762"/>
          </a:xfrm>
        </p:spPr>
        <p:txBody>
          <a:bodyPr>
            <a:normAutofit/>
          </a:bodyPr>
          <a:lstStyle>
            <a:lvl1pPr>
              <a:defRPr sz="1400">
                <a:latin typeface="Calibri Light" panose="020F0302020204030204" pitchFamily="34" charset="0"/>
              </a:defRPr>
            </a:lvl1pPr>
            <a:lvl2pPr>
              <a:defRPr sz="1200">
                <a:latin typeface="Calibri Light" panose="020F0302020204030204" pitchFamily="34" charset="0"/>
              </a:defRPr>
            </a:lvl2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2" name="Platshållare för text 9"/>
          <p:cNvSpPr>
            <a:spLocks noGrp="1"/>
          </p:cNvSpPr>
          <p:nvPr>
            <p:ph type="body" sz="quarter" idx="15" hasCustomPrompt="1"/>
          </p:nvPr>
        </p:nvSpPr>
        <p:spPr>
          <a:xfrm>
            <a:off x="446442" y="1858579"/>
            <a:ext cx="3394038" cy="43815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cap="all">
                <a:solidFill>
                  <a:schemeClr val="tx1">
                    <a:lumMod val="85000"/>
                    <a:lumOff val="1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sz="1600" dirty="0"/>
              <a:t>Listrubrik</a:t>
            </a:r>
            <a:endParaRPr lang="sv-SE" dirty="0"/>
          </a:p>
        </p:txBody>
      </p:sp>
      <p:sp>
        <p:nvSpPr>
          <p:cNvPr id="13" name="Platshållare för text 9"/>
          <p:cNvSpPr>
            <a:spLocks noGrp="1"/>
          </p:cNvSpPr>
          <p:nvPr>
            <p:ph type="body" sz="quarter" idx="16" hasCustomPrompt="1"/>
          </p:nvPr>
        </p:nvSpPr>
        <p:spPr>
          <a:xfrm>
            <a:off x="446442" y="3905032"/>
            <a:ext cx="3394038" cy="43815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i="0" cap="all">
                <a:solidFill>
                  <a:schemeClr val="tx1">
                    <a:lumMod val="85000"/>
                    <a:lumOff val="1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sz="1600" dirty="0"/>
              <a:t>Listrubrik</a:t>
            </a:r>
            <a:endParaRPr lang="sv-SE"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ext uri="{BB962C8B-B14F-4D97-AF65-F5344CB8AC3E}">
        <p14:creationId xmlns:p14="http://schemas.microsoft.com/office/powerpoint/2010/main" val="363578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64AD7EB6-A2DA-0F45-9102-DD9711D9F065}" type="datetime1">
              <a:rPr lang="en-US" altLang="en-US">
                <a:solidFill>
                  <a:srgbClr val="000000"/>
                </a:solidFill>
              </a:rPr>
              <a:pPr/>
              <a:t>3/6/2018</a:t>
            </a:fld>
            <a:endParaRPr lang="en-US" altLang="en-US">
              <a:solidFill>
                <a:srgbClr val="000000"/>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98B11F4E-EC31-9541-AEA2-E68786C0E24E}" type="slidenum">
              <a:rPr lang="en-US" altLang="en-US">
                <a:solidFill>
                  <a:srgbClr val="000000"/>
                </a:solidFill>
              </a:rPr>
              <a:pPr/>
              <a:t>‹#›</a:t>
            </a:fld>
            <a:endParaRPr lang="en-US" altLang="en-US">
              <a:solidFill>
                <a:srgbClr val="000000"/>
              </a:solidFill>
            </a:endParaRPr>
          </a:p>
        </p:txBody>
      </p:sp>
    </p:spTree>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6E42B6C1-BD63-4F1D-BBF6-FBDACDD108DB}" type="datetimeFigureOut">
              <a:rPr lang="sv-SE" smtClean="0">
                <a:solidFill>
                  <a:prstClr val="black">
                    <a:tint val="75000"/>
                  </a:prstClr>
                </a:solidFill>
              </a:rPr>
              <a:pPr/>
              <a:t>2018-03-06</a:t>
            </a:fld>
            <a:endParaRPr lang="sv-SE">
              <a:solidFill>
                <a:prstClr val="black">
                  <a:tint val="75000"/>
                </a:prstClr>
              </a:solidFill>
            </a:endParaRP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351B123F-F1E6-4929-BBAB-FDB764C7FEFE}"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2759" y="310897"/>
            <a:ext cx="2358189" cy="896112"/>
          </a:xfrm>
          <a:prstGeom prst="rect">
            <a:avLst/>
          </a:prstGeom>
        </p:spPr>
      </p:pic>
      <p:sp>
        <p:nvSpPr>
          <p:cNvPr id="7" name="Subtitle 2"/>
          <p:cNvSpPr>
            <a:spLocks noGrp="1"/>
          </p:cNvSpPr>
          <p:nvPr>
            <p:ph type="subTitle" idx="1"/>
          </p:nvPr>
        </p:nvSpPr>
        <p:spPr>
          <a:xfrm>
            <a:off x="265176" y="3686684"/>
            <a:ext cx="8613648" cy="1655762"/>
          </a:xfrm>
        </p:spPr>
        <p:txBody>
          <a:bodyPr/>
          <a:lstStyle>
            <a:lvl1pPr marL="0" indent="0" algn="ctr">
              <a:buNone/>
              <a:defRPr sz="2400">
                <a:solidFill>
                  <a:srgbClr val="417181"/>
                </a:solidFill>
                <a:latin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itle 1"/>
          <p:cNvSpPr>
            <a:spLocks noGrp="1"/>
          </p:cNvSpPr>
          <p:nvPr>
            <p:ph type="title"/>
          </p:nvPr>
        </p:nvSpPr>
        <p:spPr>
          <a:xfrm>
            <a:off x="265176" y="2526474"/>
            <a:ext cx="8613648" cy="1160210"/>
          </a:xfrm>
        </p:spPr>
        <p:txBody>
          <a:bodyPr>
            <a:normAutofit/>
          </a:bodyPr>
          <a:lstStyle>
            <a:lvl1pPr algn="ctr">
              <a:defRPr sz="3600">
                <a:solidFill>
                  <a:srgbClr val="417181"/>
                </a:solidFill>
                <a:latin typeface="Calibri Light" panose="020F0302020204030204" pitchFamily="34" charset="0"/>
              </a:defRPr>
            </a:lvl1pPr>
          </a:lstStyle>
          <a:p>
            <a:r>
              <a:rPr lang="en-US"/>
              <a:t>Click to edit Master title style</a:t>
            </a:r>
            <a:endParaRPr lang="en-US" dirty="0"/>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 text">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914386"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444592"/>
            <a:ext cx="8229600" cy="4254333"/>
          </a:xfrm>
        </p:spPr>
        <p:txBody>
          <a:bodyPr/>
          <a:lstStyle>
            <a:lvl1pPr marL="182563" indent="-182563">
              <a:spcBef>
                <a:spcPts val="600"/>
              </a:spcBef>
              <a:buFontTx/>
              <a:buBlip>
                <a:blip r:embed="rId2"/>
              </a:buBlip>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 2 column">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77810"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444592"/>
            <a:ext cx="3873500" cy="5079908"/>
          </a:xfrm>
        </p:spPr>
        <p:txBody>
          <a:bodyPr/>
          <a:lstStyle>
            <a:lvl1pPr>
              <a:spcBef>
                <a:spcPts val="600"/>
              </a:spcBef>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0"/>
          </p:nvPr>
        </p:nvSpPr>
        <p:spPr>
          <a:xfrm>
            <a:off x="4737100" y="444592"/>
            <a:ext cx="3924300" cy="5079908"/>
          </a:xfrm>
        </p:spPr>
        <p:txBody>
          <a:bodyPr/>
          <a:lstStyle>
            <a:lvl1pPr>
              <a:spcBef>
                <a:spcPts val="600"/>
              </a:spcBef>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 cas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96098"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2125831"/>
            <a:ext cx="8229600" cy="3462170"/>
          </a:xfrm>
        </p:spPr>
        <p:txBody>
          <a:bodyPr/>
          <a:lstStyle>
            <a:lvl1pPr>
              <a:spcBef>
                <a:spcPts val="600"/>
              </a:spcBef>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p:cNvSpPr/>
          <p:nvPr userDrawn="1"/>
        </p:nvSpPr>
        <p:spPr>
          <a:xfrm>
            <a:off x="0" y="0"/>
            <a:ext cx="9144000" cy="1669143"/>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Calibri Light" panose="020F0302020204030204" pitchFamily="34" charset="0"/>
              <a:cs typeface="Calibri Light" charset="0"/>
            </a:endParaRP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list content ">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96098"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3851238" y="1858393"/>
            <a:ext cx="4835562" cy="1863762"/>
          </a:xfrm>
        </p:spPr>
        <p:txBody>
          <a:bodyPr>
            <a:normAutofit/>
          </a:bodyPr>
          <a:lstStyle>
            <a:lvl1pPr>
              <a:defRPr sz="1400">
                <a:latin typeface="Calibri Light" panose="020F0302020204030204" pitchFamily="34" charset="0"/>
              </a:defRPr>
            </a:lvl1pPr>
            <a:lvl2pPr>
              <a:defRPr sz="1200">
                <a:latin typeface="Calibri Light" panose="020F0302020204030204" pitchFamily="34" charset="0"/>
              </a:defRPr>
            </a:lvl2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8" name="Content Placeholder 2"/>
          <p:cNvSpPr>
            <a:spLocks noGrp="1"/>
          </p:cNvSpPr>
          <p:nvPr>
            <p:ph idx="14" hasCustomPrompt="1"/>
          </p:nvPr>
        </p:nvSpPr>
        <p:spPr>
          <a:xfrm>
            <a:off x="3851238" y="3905032"/>
            <a:ext cx="4835562" cy="1863762"/>
          </a:xfrm>
        </p:spPr>
        <p:txBody>
          <a:bodyPr>
            <a:normAutofit/>
          </a:bodyPr>
          <a:lstStyle>
            <a:lvl1pPr>
              <a:defRPr sz="1400">
                <a:latin typeface="Calibri Light" panose="020F0302020204030204" pitchFamily="34" charset="0"/>
              </a:defRPr>
            </a:lvl1pPr>
            <a:lvl2pPr>
              <a:defRPr sz="1200">
                <a:latin typeface="Calibri Light" panose="020F0302020204030204" pitchFamily="34" charset="0"/>
              </a:defRPr>
            </a:lvl2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2" name="Platshållare för text 9"/>
          <p:cNvSpPr>
            <a:spLocks noGrp="1"/>
          </p:cNvSpPr>
          <p:nvPr>
            <p:ph type="body" sz="quarter" idx="15" hasCustomPrompt="1"/>
          </p:nvPr>
        </p:nvSpPr>
        <p:spPr>
          <a:xfrm>
            <a:off x="446442" y="1858579"/>
            <a:ext cx="3394038" cy="43815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cap="all">
                <a:solidFill>
                  <a:schemeClr val="tx1">
                    <a:lumMod val="85000"/>
                    <a:lumOff val="1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sz="1600" dirty="0"/>
              <a:t>Listrubrik</a:t>
            </a:r>
            <a:endParaRPr lang="sv-SE" dirty="0"/>
          </a:p>
        </p:txBody>
      </p:sp>
      <p:sp>
        <p:nvSpPr>
          <p:cNvPr id="13" name="Platshållare för text 9"/>
          <p:cNvSpPr>
            <a:spLocks noGrp="1"/>
          </p:cNvSpPr>
          <p:nvPr>
            <p:ph type="body" sz="quarter" idx="16" hasCustomPrompt="1"/>
          </p:nvPr>
        </p:nvSpPr>
        <p:spPr>
          <a:xfrm>
            <a:off x="446442" y="3905032"/>
            <a:ext cx="3394038" cy="43815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i="0" cap="all">
                <a:solidFill>
                  <a:schemeClr val="tx1">
                    <a:lumMod val="85000"/>
                    <a:lumOff val="1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sz="1600" dirty="0"/>
              <a:t>Listrubrik</a:t>
            </a:r>
            <a:endParaRPr lang="sv-SE"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nd list content ">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941818" cy="825480"/>
          </a:xfrm>
        </p:spPr>
        <p:txBody>
          <a:bodyPr/>
          <a:lstStyle>
            <a:lvl1pPr>
              <a:defRPr>
                <a:solidFill>
                  <a:schemeClr val="tx1"/>
                </a:solidFill>
                <a:latin typeface="Calibri Light" panose="020F0302020204030204" pitchFamily="34" charset="0"/>
              </a:defRPr>
            </a:lvl1pPr>
          </a:lstStyle>
          <a:p>
            <a:r>
              <a:rPr lang="en-US"/>
              <a:t>Click to edit Master title style</a:t>
            </a:r>
            <a:endParaRPr lang="en-US" dirty="0"/>
          </a:p>
        </p:txBody>
      </p:sp>
      <p:graphicFrame>
        <p:nvGraphicFramePr>
          <p:cNvPr id="4" name="Table 3"/>
          <p:cNvGraphicFramePr>
            <a:graphicFrameLocks noGrp="1"/>
          </p:cNvGraphicFramePr>
          <p:nvPr userDrawn="1">
            <p:extLst/>
          </p:nvPr>
        </p:nvGraphicFramePr>
        <p:xfrm>
          <a:off x="457200" y="1854195"/>
          <a:ext cx="8229600" cy="2731914"/>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0"/>
                  </a:ext>
                </a:extLst>
              </a:tr>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1"/>
                  </a:ext>
                </a:extLst>
              </a:tr>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2"/>
                  </a:ext>
                </a:extLst>
              </a:tr>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3"/>
                  </a:ext>
                </a:extLst>
              </a:tr>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4"/>
                  </a:ext>
                </a:extLst>
              </a:tr>
              <a:tr h="455319">
                <a:tc>
                  <a:txBody>
                    <a:bodyPr/>
                    <a:lstStyle/>
                    <a:p>
                      <a:endParaRPr lang="en-US" sz="1400" dirty="0">
                        <a:solidFill>
                          <a:schemeClr val="bg2"/>
                        </a:solidFill>
                        <a:latin typeface="+mj-lt"/>
                      </a:endParaRPr>
                    </a:p>
                  </a:txBody>
                  <a:tcPr/>
                </a:tc>
                <a:tc>
                  <a:txBody>
                    <a:bodyPr/>
                    <a:lstStyle/>
                    <a:p>
                      <a:endParaRPr lang="en-US" sz="1100" b="0" i="0" dirty="0">
                        <a:latin typeface="Calibri Light" charset="0"/>
                      </a:endParaRPr>
                    </a:p>
                  </a:txBody>
                  <a:tcPr/>
                </a:tc>
                <a:extLst>
                  <a:ext uri="{0D108BD9-81ED-4DB2-BD59-A6C34878D82A}">
                    <a16:rowId xmlns:a16="http://schemas.microsoft.com/office/drawing/2014/main" xmlns="" val="10005"/>
                  </a:ext>
                </a:extLst>
              </a:tr>
            </a:tbl>
          </a:graphicData>
        </a:graphic>
      </p:graphicFrame>
      <p:sp>
        <p:nvSpPr>
          <p:cNvPr id="5" name="TextBox 4"/>
          <p:cNvSpPr txBox="1"/>
          <p:nvPr userDrawn="1"/>
        </p:nvSpPr>
        <p:spPr>
          <a:xfrm>
            <a:off x="2167467" y="5486400"/>
            <a:ext cx="184666" cy="369332"/>
          </a:xfrm>
          <a:prstGeom prst="rect">
            <a:avLst/>
          </a:prstGeom>
          <a:noFill/>
        </p:spPr>
        <p:txBody>
          <a:bodyPr wrap="none" rtlCol="0">
            <a:spAutoFit/>
          </a:bodyPr>
          <a:lstStyle/>
          <a:p>
            <a:endParaRPr lang="en-US" dirty="0">
              <a:solidFill>
                <a:srgbClr val="000000"/>
              </a:solidFill>
              <a:latin typeface="Calibri Light" panose="020F0302020204030204" pitchFamily="34" charset="0"/>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64AD7EB6-A2DA-0F45-9102-DD9711D9F065}" type="datetime1">
              <a:rPr lang="en-US" altLang="en-US">
                <a:solidFill>
                  <a:srgbClr val="000000"/>
                </a:solidFill>
              </a:rPr>
              <a:pPr/>
              <a:t>3/6/2018</a:t>
            </a:fld>
            <a:endParaRPr lang="en-US" altLang="en-US">
              <a:solidFill>
                <a:srgbClr val="000000"/>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98B11F4E-EC31-9541-AEA2-E68786C0E24E}" type="slidenum">
              <a:rPr lang="en-US" altLang="en-US">
                <a:solidFill>
                  <a:srgbClr val="000000"/>
                </a:solidFill>
              </a:rPr>
              <a:pPr/>
              <a:t>‹#›</a:t>
            </a:fld>
            <a:endParaRPr lang="en-US" altLang="en-US">
              <a:solidFill>
                <a:srgbClr val="000000"/>
              </a:solidFill>
            </a:endParaRPr>
          </a:p>
        </p:txBody>
      </p:sp>
    </p:spTree>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list content ">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941818" cy="825480"/>
          </a:xfrm>
        </p:spPr>
        <p:txBody>
          <a:bodyPr/>
          <a:lstStyle>
            <a:lvl1pPr>
              <a:defRPr>
                <a:solidFill>
                  <a:schemeClr val="tx1"/>
                </a:solidFill>
                <a:latin typeface="Calibri Light" panose="020F0302020204030204" pitchFamily="34" charset="0"/>
              </a:defRPr>
            </a:lvl1pPr>
          </a:lstStyle>
          <a:p>
            <a:r>
              <a:rPr lang="sv-SE"/>
              <a:t>Klicka här för att ändra format</a:t>
            </a:r>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3446635522"/>
              </p:ext>
            </p:extLst>
          </p:nvPr>
        </p:nvGraphicFramePr>
        <p:xfrm>
          <a:off x="457200" y="1854195"/>
          <a:ext cx="8229600" cy="2731914"/>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0"/>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1"/>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2"/>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3"/>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4"/>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5"/>
                  </a:ext>
                </a:extLst>
              </a:tr>
            </a:tbl>
          </a:graphicData>
        </a:graphic>
      </p:graphicFrame>
      <p:sp>
        <p:nvSpPr>
          <p:cNvPr id="5" name="TextBox 4"/>
          <p:cNvSpPr txBox="1"/>
          <p:nvPr userDrawn="1"/>
        </p:nvSpPr>
        <p:spPr>
          <a:xfrm>
            <a:off x="2167467" y="5486400"/>
            <a:ext cx="184666" cy="369332"/>
          </a:xfrm>
          <a:prstGeom prst="rect">
            <a:avLst/>
          </a:prstGeom>
          <a:noFill/>
        </p:spPr>
        <p:txBody>
          <a:bodyPr wrap="none" rtlCol="0">
            <a:spAutoFit/>
          </a:bodyPr>
          <a:lstStyle/>
          <a:p>
            <a:endParaRPr lang="en-US" dirty="0">
              <a:latin typeface="Calibri Light" panose="020F0302020204030204" pitchFamily="34" charset="0"/>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4345" y="6060239"/>
            <a:ext cx="1524668" cy="579374"/>
          </a:xfrm>
          <a:prstGeom prst="rect">
            <a:avLst/>
          </a:prstGeom>
        </p:spPr>
      </p:pic>
    </p:spTree>
    <p:extLst>
      <p:ext uri="{BB962C8B-B14F-4D97-AF65-F5344CB8AC3E}">
        <p14:creationId xmlns:p14="http://schemas.microsoft.com/office/powerpoint/2010/main" val="63496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6E42B6C1-BD63-4F1D-BBF6-FBDACDD108DB}" type="datetimeFigureOut">
              <a:rPr lang="sv-SE" smtClean="0">
                <a:solidFill>
                  <a:prstClr val="black">
                    <a:tint val="75000"/>
                  </a:prstClr>
                </a:solidFill>
              </a:rPr>
              <a:pPr/>
              <a:t>2018-03-06</a:t>
            </a:fld>
            <a:endParaRPr lang="sv-SE">
              <a:solidFill>
                <a:prstClr val="black">
                  <a:tint val="75000"/>
                </a:prstClr>
              </a:solidFill>
            </a:endParaRP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351B123F-F1E6-4929-BBAB-FDB764C7FEFE}"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50655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59" y="310897"/>
            <a:ext cx="2358189" cy="896112"/>
          </a:xfrm>
          <a:prstGeom prst="rect">
            <a:avLst/>
          </a:prstGeom>
        </p:spPr>
      </p:pic>
      <p:sp>
        <p:nvSpPr>
          <p:cNvPr id="7" name="Subtitle 2"/>
          <p:cNvSpPr>
            <a:spLocks noGrp="1"/>
          </p:cNvSpPr>
          <p:nvPr>
            <p:ph type="subTitle" idx="1"/>
          </p:nvPr>
        </p:nvSpPr>
        <p:spPr>
          <a:xfrm>
            <a:off x="265176" y="3686684"/>
            <a:ext cx="8613648" cy="1655762"/>
          </a:xfrm>
        </p:spPr>
        <p:txBody>
          <a:bodyPr/>
          <a:lstStyle>
            <a:lvl1pPr marL="0" indent="0" algn="ctr">
              <a:buNone/>
              <a:defRPr sz="2400">
                <a:solidFill>
                  <a:srgbClr val="417181"/>
                </a:solidFill>
                <a:latin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endParaRPr lang="en-US" dirty="0"/>
          </a:p>
        </p:txBody>
      </p:sp>
      <p:sp>
        <p:nvSpPr>
          <p:cNvPr id="8" name="Title 1"/>
          <p:cNvSpPr>
            <a:spLocks noGrp="1"/>
          </p:cNvSpPr>
          <p:nvPr>
            <p:ph type="title"/>
          </p:nvPr>
        </p:nvSpPr>
        <p:spPr>
          <a:xfrm>
            <a:off x="265176" y="2526474"/>
            <a:ext cx="8613648" cy="1160210"/>
          </a:xfrm>
        </p:spPr>
        <p:txBody>
          <a:bodyPr>
            <a:normAutofit/>
          </a:bodyPr>
          <a:lstStyle>
            <a:lvl1pPr algn="ctr">
              <a:defRPr sz="3600">
                <a:solidFill>
                  <a:srgbClr val="417181"/>
                </a:solidFill>
                <a:latin typeface="Calibri Light" panose="020F0302020204030204" pitchFamily="34" charset="0"/>
              </a:defRPr>
            </a:lvl1pPr>
          </a:lstStyle>
          <a:p>
            <a:r>
              <a:rPr lang="sv-SE"/>
              <a:t>Klicka här för att ändra format</a:t>
            </a:r>
            <a:endParaRPr lang="en-US" dirty="0"/>
          </a:p>
        </p:txBody>
      </p:sp>
    </p:spTree>
    <p:extLst>
      <p:ext uri="{BB962C8B-B14F-4D97-AF65-F5344CB8AC3E}">
        <p14:creationId xmlns:p14="http://schemas.microsoft.com/office/powerpoint/2010/main" val="18976221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 text">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914386" cy="825480"/>
          </a:xfrm>
        </p:spPr>
        <p:txBody>
          <a:bodyPr/>
          <a:lstStyle>
            <a:lvl1pPr>
              <a:defRPr>
                <a:solidFill>
                  <a:schemeClr val="tx1"/>
                </a:solidFill>
                <a:latin typeface="Calibri Light" panose="020F0302020204030204" pitchFamily="34" charset="0"/>
              </a:defRPr>
            </a:lvl1pPr>
          </a:lstStyle>
          <a:p>
            <a:r>
              <a:rPr lang="sv-SE"/>
              <a:t>Klicka här för att ändra format</a:t>
            </a:r>
            <a:endParaRPr lang="en-US" dirty="0"/>
          </a:p>
        </p:txBody>
      </p:sp>
      <p:sp>
        <p:nvSpPr>
          <p:cNvPr id="3" name="Content Placeholder 2"/>
          <p:cNvSpPr>
            <a:spLocks noGrp="1"/>
          </p:cNvSpPr>
          <p:nvPr>
            <p:ph idx="1"/>
          </p:nvPr>
        </p:nvSpPr>
        <p:spPr>
          <a:xfrm>
            <a:off x="457200" y="444592"/>
            <a:ext cx="8229600" cy="4254333"/>
          </a:xfrm>
        </p:spPr>
        <p:txBody>
          <a:bodyPr/>
          <a:lstStyle>
            <a:lvl1pPr marL="182563" indent="-182563">
              <a:spcBef>
                <a:spcPts val="600"/>
              </a:spcBef>
              <a:buFontTx/>
              <a:buBlip>
                <a:blip r:embed="rId2"/>
              </a:buBlip>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24345" y="6060239"/>
            <a:ext cx="1524668" cy="579374"/>
          </a:xfrm>
          <a:prstGeom prst="rect">
            <a:avLst/>
          </a:prstGeom>
        </p:spPr>
      </p:pic>
    </p:spTree>
    <p:extLst>
      <p:ext uri="{BB962C8B-B14F-4D97-AF65-F5344CB8AC3E}">
        <p14:creationId xmlns:p14="http://schemas.microsoft.com/office/powerpoint/2010/main" val="32359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 2 column">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77810" cy="825480"/>
          </a:xfrm>
        </p:spPr>
        <p:txBody>
          <a:bodyPr/>
          <a:lstStyle>
            <a:lvl1pPr>
              <a:defRPr>
                <a:solidFill>
                  <a:schemeClr val="tx1"/>
                </a:solidFill>
                <a:latin typeface="Calibri Light" panose="020F0302020204030204" pitchFamily="34" charset="0"/>
              </a:defRPr>
            </a:lvl1pPr>
          </a:lstStyle>
          <a:p>
            <a:r>
              <a:rPr lang="sv-SE"/>
              <a:t>Klicka här för att ändra format</a:t>
            </a:r>
            <a:endParaRPr lang="en-US" dirty="0"/>
          </a:p>
        </p:txBody>
      </p:sp>
      <p:sp>
        <p:nvSpPr>
          <p:cNvPr id="3" name="Content Placeholder 2"/>
          <p:cNvSpPr>
            <a:spLocks noGrp="1"/>
          </p:cNvSpPr>
          <p:nvPr>
            <p:ph idx="1"/>
          </p:nvPr>
        </p:nvSpPr>
        <p:spPr>
          <a:xfrm>
            <a:off x="457200" y="444592"/>
            <a:ext cx="3873500" cy="5079908"/>
          </a:xfrm>
        </p:spPr>
        <p:txBody>
          <a:bodyPr/>
          <a:lstStyle>
            <a:lvl1pPr>
              <a:spcBef>
                <a:spcPts val="600"/>
              </a:spcBef>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Content Placeholder 2"/>
          <p:cNvSpPr>
            <a:spLocks noGrp="1"/>
          </p:cNvSpPr>
          <p:nvPr>
            <p:ph idx="10"/>
          </p:nvPr>
        </p:nvSpPr>
        <p:spPr>
          <a:xfrm>
            <a:off x="4737100" y="444592"/>
            <a:ext cx="3924300" cy="5079908"/>
          </a:xfrm>
        </p:spPr>
        <p:txBody>
          <a:bodyPr/>
          <a:lstStyle>
            <a:lvl1pPr>
              <a:spcBef>
                <a:spcPts val="600"/>
              </a:spcBef>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4345" y="6060239"/>
            <a:ext cx="1524668" cy="579374"/>
          </a:xfrm>
          <a:prstGeom prst="rect">
            <a:avLst/>
          </a:prstGeom>
        </p:spPr>
      </p:pic>
    </p:spTree>
    <p:extLst>
      <p:ext uri="{BB962C8B-B14F-4D97-AF65-F5344CB8AC3E}">
        <p14:creationId xmlns:p14="http://schemas.microsoft.com/office/powerpoint/2010/main" val="70309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 ca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96098" cy="825480"/>
          </a:xfrm>
        </p:spPr>
        <p:txBody>
          <a:bodyPr/>
          <a:lstStyle>
            <a:lvl1pPr>
              <a:defRPr>
                <a:solidFill>
                  <a:schemeClr val="tx1"/>
                </a:solidFill>
                <a:latin typeface="Calibri Light" panose="020F0302020204030204" pitchFamily="34" charset="0"/>
              </a:defRPr>
            </a:lvl1pPr>
          </a:lstStyle>
          <a:p>
            <a:r>
              <a:rPr lang="sv-SE"/>
              <a:t>Klicka här för att ändra format</a:t>
            </a:r>
            <a:endParaRPr lang="en-US" dirty="0"/>
          </a:p>
        </p:txBody>
      </p:sp>
      <p:sp>
        <p:nvSpPr>
          <p:cNvPr id="3" name="Content Placeholder 2"/>
          <p:cNvSpPr>
            <a:spLocks noGrp="1"/>
          </p:cNvSpPr>
          <p:nvPr>
            <p:ph idx="1"/>
          </p:nvPr>
        </p:nvSpPr>
        <p:spPr>
          <a:xfrm>
            <a:off x="457200" y="2125831"/>
            <a:ext cx="8229600" cy="3462170"/>
          </a:xfrm>
        </p:spPr>
        <p:txBody>
          <a:bodyPr/>
          <a:lstStyle>
            <a:lvl1pPr>
              <a:spcBef>
                <a:spcPts val="600"/>
              </a:spcBef>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Rectangle 3"/>
          <p:cNvSpPr/>
          <p:nvPr userDrawn="1"/>
        </p:nvSpPr>
        <p:spPr>
          <a:xfrm>
            <a:off x="0" y="0"/>
            <a:ext cx="9144000" cy="1669143"/>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Calibri Light" panose="020F0302020204030204" pitchFamily="34" charset="0"/>
              <a:cs typeface="Aria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24345" y="6060239"/>
            <a:ext cx="1524668" cy="579374"/>
          </a:xfrm>
          <a:prstGeom prst="rect">
            <a:avLst/>
          </a:prstGeom>
        </p:spPr>
      </p:pic>
    </p:spTree>
    <p:extLst>
      <p:ext uri="{BB962C8B-B14F-4D97-AF65-F5344CB8AC3E}">
        <p14:creationId xmlns:p14="http://schemas.microsoft.com/office/powerpoint/2010/main" val="425219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list content ">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896098" cy="825480"/>
          </a:xfrm>
        </p:spPr>
        <p:txBody>
          <a:bodyPr/>
          <a:lstStyle>
            <a:lvl1pPr>
              <a:defRPr>
                <a:solidFill>
                  <a:schemeClr val="tx1"/>
                </a:solidFill>
                <a:latin typeface="Calibri Light" panose="020F0302020204030204" pitchFamily="34" charset="0"/>
              </a:defRPr>
            </a:lvl1pPr>
          </a:lstStyle>
          <a:p>
            <a:r>
              <a:rPr lang="sv-SE"/>
              <a:t>Klicka här för att ändra format</a:t>
            </a:r>
            <a:endParaRPr lang="en-US" dirty="0"/>
          </a:p>
        </p:txBody>
      </p:sp>
      <p:sp>
        <p:nvSpPr>
          <p:cNvPr id="3" name="Content Placeholder 2"/>
          <p:cNvSpPr>
            <a:spLocks noGrp="1"/>
          </p:cNvSpPr>
          <p:nvPr>
            <p:ph idx="1" hasCustomPrompt="1"/>
          </p:nvPr>
        </p:nvSpPr>
        <p:spPr>
          <a:xfrm>
            <a:off x="3851238" y="1858393"/>
            <a:ext cx="4835562" cy="1863762"/>
          </a:xfrm>
        </p:spPr>
        <p:txBody>
          <a:bodyPr>
            <a:normAutofit/>
          </a:bodyPr>
          <a:lstStyle>
            <a:lvl1pPr>
              <a:defRPr sz="1400">
                <a:latin typeface="Calibri Light" panose="020F0302020204030204" pitchFamily="34" charset="0"/>
              </a:defRPr>
            </a:lvl1pPr>
            <a:lvl2pPr>
              <a:defRPr sz="1200">
                <a:latin typeface="Calibri Light" panose="020F0302020204030204" pitchFamily="34" charset="0"/>
              </a:defRPr>
            </a:lvl2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8" name="Content Placeholder 2"/>
          <p:cNvSpPr>
            <a:spLocks noGrp="1"/>
          </p:cNvSpPr>
          <p:nvPr>
            <p:ph idx="14" hasCustomPrompt="1"/>
          </p:nvPr>
        </p:nvSpPr>
        <p:spPr>
          <a:xfrm>
            <a:off x="3851238" y="3905032"/>
            <a:ext cx="4835562" cy="1863762"/>
          </a:xfrm>
        </p:spPr>
        <p:txBody>
          <a:bodyPr>
            <a:normAutofit/>
          </a:bodyPr>
          <a:lstStyle>
            <a:lvl1pPr>
              <a:defRPr sz="1400">
                <a:latin typeface="Calibri Light" panose="020F0302020204030204" pitchFamily="34" charset="0"/>
              </a:defRPr>
            </a:lvl1pPr>
            <a:lvl2pPr>
              <a:defRPr sz="1200">
                <a:latin typeface="Calibri Light" panose="020F0302020204030204" pitchFamily="34" charset="0"/>
              </a:defRPr>
            </a:lvl2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2" name="Platshållare för text 9"/>
          <p:cNvSpPr>
            <a:spLocks noGrp="1"/>
          </p:cNvSpPr>
          <p:nvPr>
            <p:ph type="body" sz="quarter" idx="15" hasCustomPrompt="1"/>
          </p:nvPr>
        </p:nvSpPr>
        <p:spPr>
          <a:xfrm>
            <a:off x="446442" y="1858579"/>
            <a:ext cx="3394038" cy="43815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cap="all">
                <a:solidFill>
                  <a:schemeClr val="tx1">
                    <a:lumMod val="85000"/>
                    <a:lumOff val="1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sz="1600" dirty="0"/>
              <a:t>Listrubrik</a:t>
            </a:r>
            <a:endParaRPr lang="sv-SE" dirty="0"/>
          </a:p>
        </p:txBody>
      </p:sp>
      <p:sp>
        <p:nvSpPr>
          <p:cNvPr id="13" name="Platshållare för text 9"/>
          <p:cNvSpPr>
            <a:spLocks noGrp="1"/>
          </p:cNvSpPr>
          <p:nvPr>
            <p:ph type="body" sz="quarter" idx="16" hasCustomPrompt="1"/>
          </p:nvPr>
        </p:nvSpPr>
        <p:spPr>
          <a:xfrm>
            <a:off x="446442" y="3905032"/>
            <a:ext cx="3394038" cy="43815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i="0" cap="all">
                <a:solidFill>
                  <a:schemeClr val="tx1">
                    <a:lumMod val="85000"/>
                    <a:lumOff val="1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sz="1600" dirty="0"/>
              <a:t>Listrubrik</a:t>
            </a:r>
            <a:endParaRPr lang="sv-SE"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4345" y="6060239"/>
            <a:ext cx="1524668" cy="579374"/>
          </a:xfrm>
          <a:prstGeom prst="rect">
            <a:avLst/>
          </a:prstGeom>
        </p:spPr>
      </p:pic>
    </p:spTree>
    <p:extLst>
      <p:ext uri="{BB962C8B-B14F-4D97-AF65-F5344CB8AC3E}">
        <p14:creationId xmlns:p14="http://schemas.microsoft.com/office/powerpoint/2010/main" val="237708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list content ">
    <p:spTree>
      <p:nvGrpSpPr>
        <p:cNvPr id="1" name=""/>
        <p:cNvGrpSpPr/>
        <p:nvPr/>
      </p:nvGrpSpPr>
      <p:grpSpPr>
        <a:xfrm>
          <a:off x="0" y="0"/>
          <a:ext cx="0" cy="0"/>
          <a:chOff x="0" y="0"/>
          <a:chExt cx="0" cy="0"/>
        </a:xfrm>
      </p:grpSpPr>
      <p:sp>
        <p:nvSpPr>
          <p:cNvPr id="2" name="Title 1"/>
          <p:cNvSpPr>
            <a:spLocks noGrp="1"/>
          </p:cNvSpPr>
          <p:nvPr>
            <p:ph type="title"/>
          </p:nvPr>
        </p:nvSpPr>
        <p:spPr>
          <a:xfrm>
            <a:off x="190503" y="5909754"/>
            <a:ext cx="6941818" cy="825480"/>
          </a:xfrm>
        </p:spPr>
        <p:txBody>
          <a:bodyPr/>
          <a:lstStyle>
            <a:lvl1pPr>
              <a:defRPr>
                <a:solidFill>
                  <a:schemeClr val="tx1"/>
                </a:solidFill>
                <a:latin typeface="Calibri Light" panose="020F0302020204030204" pitchFamily="34" charset="0"/>
              </a:defRPr>
            </a:lvl1pPr>
          </a:lstStyle>
          <a:p>
            <a:r>
              <a:rPr lang="sv-SE"/>
              <a:t>Klicka här för att ändra format</a:t>
            </a:r>
            <a:endParaRPr lang="en-US" dirty="0"/>
          </a:p>
        </p:txBody>
      </p:sp>
      <p:graphicFrame>
        <p:nvGraphicFramePr>
          <p:cNvPr id="4" name="Table 3"/>
          <p:cNvGraphicFramePr>
            <a:graphicFrameLocks noGrp="1"/>
          </p:cNvGraphicFramePr>
          <p:nvPr userDrawn="1">
            <p:extLst/>
          </p:nvPr>
        </p:nvGraphicFramePr>
        <p:xfrm>
          <a:off x="457200" y="1854195"/>
          <a:ext cx="8229600" cy="2731914"/>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0"/>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1"/>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2"/>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3"/>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4"/>
                  </a:ext>
                </a:extLst>
              </a:tr>
              <a:tr h="455319">
                <a:tc>
                  <a:txBody>
                    <a:bodyPr/>
                    <a:lstStyle/>
                    <a:p>
                      <a:endParaRPr lang="en-US" sz="1400" dirty="0">
                        <a:solidFill>
                          <a:schemeClr val="bg2"/>
                        </a:solidFill>
                        <a:latin typeface="+mj-lt"/>
                      </a:endParaRPr>
                    </a:p>
                  </a:txBody>
                  <a:tcPr/>
                </a:tc>
                <a:tc>
                  <a:txBody>
                    <a:bodyPr/>
                    <a:lstStyle/>
                    <a:p>
                      <a:endParaRPr lang="en-US" sz="1100" dirty="0"/>
                    </a:p>
                  </a:txBody>
                  <a:tcPr/>
                </a:tc>
                <a:extLst>
                  <a:ext uri="{0D108BD9-81ED-4DB2-BD59-A6C34878D82A}">
                    <a16:rowId xmlns:a16="http://schemas.microsoft.com/office/drawing/2014/main" xmlns="" val="10005"/>
                  </a:ext>
                </a:extLst>
              </a:tr>
            </a:tbl>
          </a:graphicData>
        </a:graphic>
      </p:graphicFrame>
      <p:sp>
        <p:nvSpPr>
          <p:cNvPr id="5" name="TextBox 4"/>
          <p:cNvSpPr txBox="1"/>
          <p:nvPr userDrawn="1"/>
        </p:nvSpPr>
        <p:spPr>
          <a:xfrm>
            <a:off x="2167467" y="5486400"/>
            <a:ext cx="184666" cy="369332"/>
          </a:xfrm>
          <a:prstGeom prst="rect">
            <a:avLst/>
          </a:prstGeom>
          <a:noFill/>
        </p:spPr>
        <p:txBody>
          <a:bodyPr wrap="none" rtlCol="0">
            <a:spAutoFit/>
          </a:bodyPr>
          <a:lstStyle/>
          <a:p>
            <a:endParaRPr lang="en-US" dirty="0">
              <a:latin typeface="Calibri Light" panose="020F0302020204030204" pitchFamily="34" charset="0"/>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4345" y="6060239"/>
            <a:ext cx="1524668" cy="579374"/>
          </a:xfrm>
          <a:prstGeom prst="rect">
            <a:avLst/>
          </a:prstGeom>
        </p:spPr>
      </p:pic>
    </p:spTree>
    <p:extLst>
      <p:ext uri="{BB962C8B-B14F-4D97-AF65-F5344CB8AC3E}">
        <p14:creationId xmlns:p14="http://schemas.microsoft.com/office/powerpoint/2010/main" val="81882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2759" y="310897"/>
            <a:ext cx="2358189" cy="896112"/>
          </a:xfrm>
          <a:prstGeom prst="rect">
            <a:avLst/>
          </a:prstGeom>
        </p:spPr>
      </p:pic>
      <p:sp>
        <p:nvSpPr>
          <p:cNvPr id="7" name="Subtitle 2"/>
          <p:cNvSpPr>
            <a:spLocks noGrp="1"/>
          </p:cNvSpPr>
          <p:nvPr>
            <p:ph type="subTitle" idx="1"/>
          </p:nvPr>
        </p:nvSpPr>
        <p:spPr>
          <a:xfrm>
            <a:off x="265176" y="3686684"/>
            <a:ext cx="8613648" cy="1655762"/>
          </a:xfrm>
        </p:spPr>
        <p:txBody>
          <a:bodyPr/>
          <a:lstStyle>
            <a:lvl1pPr marL="0" indent="0" algn="ctr">
              <a:buNone/>
              <a:defRPr sz="2400">
                <a:solidFill>
                  <a:srgbClr val="417181"/>
                </a:solidFill>
                <a:latin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itle 1"/>
          <p:cNvSpPr>
            <a:spLocks noGrp="1"/>
          </p:cNvSpPr>
          <p:nvPr>
            <p:ph type="title"/>
          </p:nvPr>
        </p:nvSpPr>
        <p:spPr>
          <a:xfrm>
            <a:off x="265176" y="2526474"/>
            <a:ext cx="8613648" cy="1160210"/>
          </a:xfrm>
        </p:spPr>
        <p:txBody>
          <a:bodyPr>
            <a:normAutofit/>
          </a:bodyPr>
          <a:lstStyle>
            <a:lvl1pPr algn="ctr">
              <a:defRPr sz="3600">
                <a:solidFill>
                  <a:srgbClr val="417181"/>
                </a:solidFill>
                <a:latin typeface="Calibri Light" panose="020F0302020204030204" pitchFamily="34" charset="0"/>
              </a:defRPr>
            </a:lvl1pPr>
          </a:lstStyle>
          <a:p>
            <a:r>
              <a:rPr lang="en-US"/>
              <a:t>Click to edit Master title style</a:t>
            </a:r>
            <a:endParaRPr lang="en-US" dirty="0"/>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10" Type="http://schemas.openxmlformats.org/officeDocument/2006/relationships/image" Target="../media/image2.png"/><Relationship Id="rId4" Type="http://schemas.openxmlformats.org/officeDocument/2006/relationships/slideLayout" Target="../slideLayouts/slideLayout74.xml"/><Relationship Id="rId9" Type="http://schemas.openxmlformats.org/officeDocument/2006/relationships/image" Target="../media/image16.jp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2.png"/><Relationship Id="rId4" Type="http://schemas.openxmlformats.org/officeDocument/2006/relationships/slideLayout" Target="../slideLayouts/slideLayout11.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7.jpeg"/><Relationship Id="rId5" Type="http://schemas.openxmlformats.org/officeDocument/2006/relationships/slideLayout" Target="../slideLayouts/slideLayout19.xml"/><Relationship Id="rId10"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2.png"/><Relationship Id="rId4" Type="http://schemas.openxmlformats.org/officeDocument/2006/relationships/slideLayout" Target="../slideLayouts/slideLayout27.xml"/><Relationship Id="rId9"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12.png"/><Relationship Id="rId4" Type="http://schemas.openxmlformats.org/officeDocument/2006/relationships/slideLayout" Target="../slideLayouts/slideLayout34.xml"/><Relationship Id="rId9" Type="http://schemas.openxmlformats.org/officeDocument/2006/relationships/image" Target="../media/image1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2.png"/><Relationship Id="rId5" Type="http://schemas.openxmlformats.org/officeDocument/2006/relationships/slideLayout" Target="../slideLayouts/slideLayout42.xml"/><Relationship Id="rId10" Type="http://schemas.openxmlformats.org/officeDocument/2006/relationships/image" Target="../media/image7.jpeg"/><Relationship Id="rId4" Type="http://schemas.openxmlformats.org/officeDocument/2006/relationships/slideLayout" Target="../slideLayouts/slideLayout41.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image" Target="../media/image2.png"/><Relationship Id="rId4" Type="http://schemas.openxmlformats.org/officeDocument/2006/relationships/slideLayout" Target="../slideLayouts/slideLayout49.xml"/><Relationship Id="rId9"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image" Target="../media/image2.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7.jpeg"/><Relationship Id="rId5" Type="http://schemas.openxmlformats.org/officeDocument/2006/relationships/slideLayout" Target="../slideLayouts/slideLayout57.xml"/><Relationship Id="rId10" Type="http://schemas.openxmlformats.org/officeDocument/2006/relationships/theme" Target="../theme/theme8.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2.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image" Target="../media/image7.jpeg"/><Relationship Id="rId5" Type="http://schemas.openxmlformats.org/officeDocument/2006/relationships/slideLayout" Target="../slideLayouts/slideLayout66.xml"/><Relationship Id="rId10" Type="http://schemas.openxmlformats.org/officeDocument/2006/relationships/theme" Target="../theme/theme9.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502" y="5909754"/>
            <a:ext cx="7090833" cy="825480"/>
          </a:xfrm>
          <a:prstGeom prst="rect">
            <a:avLst/>
          </a:prstGeom>
        </p:spPr>
        <p:txBody>
          <a:bodyPr vert="horz" lIns="91440" tIns="45720" rIns="91440" bIns="45720" rtlCol="0" anchor="ctr">
            <a:normAutofit/>
          </a:bodyPr>
          <a:lstStyle/>
          <a:p>
            <a:r>
              <a:rPr lang="sv-SE" dirty="0"/>
              <a:t>Rubrik</a:t>
            </a:r>
            <a:endParaRPr lang="en-US" dirty="0"/>
          </a:p>
        </p:txBody>
      </p:sp>
      <p:sp>
        <p:nvSpPr>
          <p:cNvPr id="3" name="Text Placeholder 2"/>
          <p:cNvSpPr>
            <a:spLocks noGrp="1"/>
          </p:cNvSpPr>
          <p:nvPr>
            <p:ph type="body" idx="1"/>
          </p:nvPr>
        </p:nvSpPr>
        <p:spPr>
          <a:xfrm>
            <a:off x="457200" y="1300331"/>
            <a:ext cx="8229600" cy="42543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Tree>
    <p:extLst>
      <p:ext uri="{BB962C8B-B14F-4D97-AF65-F5344CB8AC3E}">
        <p14:creationId xmlns:p14="http://schemas.microsoft.com/office/powerpoint/2010/main" val="1057042423"/>
      </p:ext>
    </p:extLst>
  </p:cSld>
  <p:clrMap bg1="lt1" tx1="dk1" bg2="lt2" tx2="dk2" accent1="accent1" accent2="accent2" accent3="accent3" accent4="accent4" accent5="accent5" accent6="accent6" hlink="hlink" folHlink="folHlink"/>
  <p:sldLayoutIdLst>
    <p:sldLayoutId id="2147483675" r:id="rId1"/>
    <p:sldLayoutId id="2147483668" r:id="rId2"/>
    <p:sldLayoutId id="2147483670" r:id="rId3"/>
    <p:sldLayoutId id="2147483674" r:id="rId4"/>
    <p:sldLayoutId id="2147483673" r:id="rId5"/>
    <p:sldLayoutId id="2147483671" r:id="rId6"/>
    <p:sldLayoutId id="2147483672"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2400" b="0" kern="1200">
          <a:solidFill>
            <a:schemeClr val="tx1"/>
          </a:solidFill>
          <a:latin typeface="Helvetica"/>
          <a:ea typeface="+mj-ea"/>
          <a:cs typeface="Helvetica"/>
        </a:defRPr>
      </a:lvl1pPr>
    </p:titleStyle>
    <p:bodyStyle>
      <a:lvl1pPr marL="182563" indent="-182563" algn="l" defTabSz="457200" rtl="0" eaLnBrk="1" latinLnBrk="0" hangingPunct="1">
        <a:spcBef>
          <a:spcPct val="20000"/>
        </a:spcBef>
        <a:spcAft>
          <a:spcPts val="400"/>
        </a:spcAft>
        <a:buClr>
          <a:schemeClr val="bg2"/>
        </a:buClr>
        <a:buSzPct val="100000"/>
        <a:buFontTx/>
        <a:buBlip>
          <a:blip r:embed="rId10"/>
        </a:buBlip>
        <a:defRPr sz="1600" b="0" i="0" kern="1200">
          <a:solidFill>
            <a:schemeClr val="tx1"/>
          </a:solidFill>
          <a:latin typeface="Helvetica"/>
          <a:ea typeface="+mn-ea"/>
          <a:cs typeface="Helvetica"/>
        </a:defRPr>
      </a:lvl1pPr>
      <a:lvl2pPr marL="355600" indent="-182563" algn="l" defTabSz="457200" rtl="0" eaLnBrk="1" latinLnBrk="0" hangingPunct="1">
        <a:spcBef>
          <a:spcPct val="20000"/>
        </a:spcBef>
        <a:spcAft>
          <a:spcPts val="400"/>
        </a:spcAft>
        <a:buClr>
          <a:schemeClr val="tx1">
            <a:lumMod val="85000"/>
            <a:lumOff val="15000"/>
          </a:schemeClr>
        </a:buClr>
        <a:buSzPct val="100000"/>
        <a:buFont typeface="Lucida Grande"/>
        <a:buChar char="-"/>
        <a:defRPr sz="1400" b="0" i="0" kern="1200">
          <a:solidFill>
            <a:schemeClr val="tx1"/>
          </a:solidFill>
          <a:latin typeface="Helvetica"/>
          <a:ea typeface="+mn-ea"/>
          <a:cs typeface="Helvetica"/>
        </a:defRPr>
      </a:lvl2pPr>
      <a:lvl3pPr marL="541338" indent="-171450"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tabLst/>
        <a:defRPr sz="1200" b="0" i="0" kern="1200">
          <a:solidFill>
            <a:schemeClr val="tx1"/>
          </a:solidFill>
          <a:latin typeface="Helvetica"/>
          <a:ea typeface="+mn-ea"/>
          <a:cs typeface="Helvetica"/>
        </a:defRPr>
      </a:lvl3pPr>
      <a:lvl4pPr marL="717550"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1000" b="0" i="0" kern="1200">
          <a:solidFill>
            <a:schemeClr val="tx1"/>
          </a:solidFill>
          <a:latin typeface="Helvetica"/>
          <a:ea typeface="+mn-ea"/>
          <a:cs typeface="Helvetica"/>
        </a:defRPr>
      </a:lvl4pPr>
      <a:lvl5pPr marL="896938"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8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502" y="5909754"/>
            <a:ext cx="7090833" cy="825480"/>
          </a:xfrm>
          <a:prstGeom prst="rect">
            <a:avLst/>
          </a:prstGeom>
        </p:spPr>
        <p:txBody>
          <a:bodyPr vert="horz" lIns="91440" tIns="45720" rIns="91440" bIns="45720" rtlCol="0" anchor="ctr">
            <a:normAutofit/>
          </a:bodyPr>
          <a:lstStyle/>
          <a:p>
            <a:r>
              <a:rPr lang="sv-SE" dirty="0"/>
              <a:t>Rubrik</a:t>
            </a:r>
            <a:endParaRPr lang="en-US" dirty="0"/>
          </a:p>
        </p:txBody>
      </p:sp>
      <p:sp>
        <p:nvSpPr>
          <p:cNvPr id="3" name="Text Placeholder 2"/>
          <p:cNvSpPr>
            <a:spLocks noGrp="1"/>
          </p:cNvSpPr>
          <p:nvPr>
            <p:ph type="body" idx="1"/>
          </p:nvPr>
        </p:nvSpPr>
        <p:spPr>
          <a:xfrm>
            <a:off x="457200" y="1300331"/>
            <a:ext cx="8229600" cy="42543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Tree>
    <p:extLst>
      <p:ext uri="{BB962C8B-B14F-4D97-AF65-F5344CB8AC3E}">
        <p14:creationId xmlns:p14="http://schemas.microsoft.com/office/powerpoint/2010/main" val="350113014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2400" b="0" kern="1200">
          <a:solidFill>
            <a:schemeClr val="tx1"/>
          </a:solidFill>
          <a:latin typeface="Helvetica"/>
          <a:ea typeface="+mj-ea"/>
          <a:cs typeface="Helvetica"/>
        </a:defRPr>
      </a:lvl1pPr>
    </p:titleStyle>
    <p:bodyStyle>
      <a:lvl1pPr marL="182563" indent="-182563" algn="l" defTabSz="457200" rtl="0" eaLnBrk="1" latinLnBrk="0" hangingPunct="1">
        <a:spcBef>
          <a:spcPct val="20000"/>
        </a:spcBef>
        <a:spcAft>
          <a:spcPts val="400"/>
        </a:spcAft>
        <a:buClr>
          <a:schemeClr val="bg2"/>
        </a:buClr>
        <a:buSzPct val="100000"/>
        <a:buFontTx/>
        <a:buBlip>
          <a:blip r:embed="rId10"/>
        </a:buBlip>
        <a:defRPr sz="1600" b="0" i="0" kern="1200">
          <a:solidFill>
            <a:schemeClr val="tx1"/>
          </a:solidFill>
          <a:latin typeface="Helvetica"/>
          <a:ea typeface="+mn-ea"/>
          <a:cs typeface="Helvetica"/>
        </a:defRPr>
      </a:lvl1pPr>
      <a:lvl2pPr marL="355600" indent="-182563" algn="l" defTabSz="457200" rtl="0" eaLnBrk="1" latinLnBrk="0" hangingPunct="1">
        <a:spcBef>
          <a:spcPct val="20000"/>
        </a:spcBef>
        <a:spcAft>
          <a:spcPts val="400"/>
        </a:spcAft>
        <a:buClr>
          <a:schemeClr val="tx1">
            <a:lumMod val="85000"/>
            <a:lumOff val="15000"/>
          </a:schemeClr>
        </a:buClr>
        <a:buSzPct val="100000"/>
        <a:buFont typeface="Lucida Grande"/>
        <a:buChar char="-"/>
        <a:defRPr sz="1400" b="0" i="0" kern="1200">
          <a:solidFill>
            <a:schemeClr val="tx1"/>
          </a:solidFill>
          <a:latin typeface="Helvetica"/>
          <a:ea typeface="+mn-ea"/>
          <a:cs typeface="Helvetica"/>
        </a:defRPr>
      </a:lvl2pPr>
      <a:lvl3pPr marL="541338" indent="-171450"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tabLst/>
        <a:defRPr sz="1200" b="0" i="0" kern="1200">
          <a:solidFill>
            <a:schemeClr val="tx1"/>
          </a:solidFill>
          <a:latin typeface="Helvetica"/>
          <a:ea typeface="+mn-ea"/>
          <a:cs typeface="Helvetica"/>
        </a:defRPr>
      </a:lvl3pPr>
      <a:lvl4pPr marL="717550"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1000" b="0" i="0" kern="1200">
          <a:solidFill>
            <a:schemeClr val="tx1"/>
          </a:solidFill>
          <a:latin typeface="Helvetica"/>
          <a:ea typeface="+mn-ea"/>
          <a:cs typeface="Helvetica"/>
        </a:defRPr>
      </a:lvl4pPr>
      <a:lvl5pPr marL="896938"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8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502" y="5909754"/>
            <a:ext cx="7090833" cy="825480"/>
          </a:xfrm>
          <a:prstGeom prst="rect">
            <a:avLst/>
          </a:prstGeom>
        </p:spPr>
        <p:txBody>
          <a:bodyPr vert="horz" lIns="91440" tIns="45720" rIns="91440" bIns="45720" rtlCol="0" anchor="ctr">
            <a:normAutofit/>
          </a:bodyPr>
          <a:lstStyle/>
          <a:p>
            <a:r>
              <a:rPr lang="sv-SE" dirty="0"/>
              <a:t>Rubrik</a:t>
            </a:r>
            <a:endParaRPr lang="en-US" dirty="0"/>
          </a:p>
        </p:txBody>
      </p:sp>
      <p:sp>
        <p:nvSpPr>
          <p:cNvPr id="3" name="Text Placeholder 2"/>
          <p:cNvSpPr>
            <a:spLocks noGrp="1"/>
          </p:cNvSpPr>
          <p:nvPr>
            <p:ph type="body" idx="1"/>
          </p:nvPr>
        </p:nvSpPr>
        <p:spPr>
          <a:xfrm>
            <a:off x="457200" y="1300331"/>
            <a:ext cx="8229600" cy="42543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Tree>
    <p:extLst>
      <p:ext uri="{BB962C8B-B14F-4D97-AF65-F5344CB8AC3E}">
        <p14:creationId xmlns:p14="http://schemas.microsoft.com/office/powerpoint/2010/main" val="107934900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2400" b="0" kern="1200">
          <a:solidFill>
            <a:schemeClr val="tx1"/>
          </a:solidFill>
          <a:latin typeface="Helvetica"/>
          <a:ea typeface="+mj-ea"/>
          <a:cs typeface="Helvetica"/>
        </a:defRPr>
      </a:lvl1pPr>
    </p:titleStyle>
    <p:bodyStyle>
      <a:lvl1pPr marL="182563" indent="-182563" algn="l" defTabSz="457200" rtl="0" eaLnBrk="1" latinLnBrk="0" hangingPunct="1">
        <a:spcBef>
          <a:spcPct val="20000"/>
        </a:spcBef>
        <a:spcAft>
          <a:spcPts val="400"/>
        </a:spcAft>
        <a:buClr>
          <a:schemeClr val="bg2"/>
        </a:buClr>
        <a:buSzPct val="100000"/>
        <a:buFontTx/>
        <a:buBlip>
          <a:blip r:embed="rId10"/>
        </a:buBlip>
        <a:defRPr sz="1600" b="0" i="0" kern="1200">
          <a:solidFill>
            <a:schemeClr val="tx1"/>
          </a:solidFill>
          <a:latin typeface="Helvetica"/>
          <a:ea typeface="+mn-ea"/>
          <a:cs typeface="Helvetica"/>
        </a:defRPr>
      </a:lvl1pPr>
      <a:lvl2pPr marL="355600" indent="-182563" algn="l" defTabSz="457200" rtl="0" eaLnBrk="1" latinLnBrk="0" hangingPunct="1">
        <a:spcBef>
          <a:spcPct val="20000"/>
        </a:spcBef>
        <a:spcAft>
          <a:spcPts val="400"/>
        </a:spcAft>
        <a:buClr>
          <a:schemeClr val="tx1">
            <a:lumMod val="85000"/>
            <a:lumOff val="15000"/>
          </a:schemeClr>
        </a:buClr>
        <a:buSzPct val="100000"/>
        <a:buFont typeface="Lucida Grande"/>
        <a:buChar char="-"/>
        <a:defRPr sz="1400" b="0" i="0" kern="1200">
          <a:solidFill>
            <a:schemeClr val="tx1"/>
          </a:solidFill>
          <a:latin typeface="Helvetica"/>
          <a:ea typeface="+mn-ea"/>
          <a:cs typeface="Helvetica"/>
        </a:defRPr>
      </a:lvl2pPr>
      <a:lvl3pPr marL="541338" indent="-171450"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tabLst/>
        <a:defRPr sz="1200" b="0" i="0" kern="1200">
          <a:solidFill>
            <a:schemeClr val="tx1"/>
          </a:solidFill>
          <a:latin typeface="Helvetica"/>
          <a:ea typeface="+mn-ea"/>
          <a:cs typeface="Helvetica"/>
        </a:defRPr>
      </a:lvl3pPr>
      <a:lvl4pPr marL="717550"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1000" b="0" i="0" kern="1200">
          <a:solidFill>
            <a:schemeClr val="tx1"/>
          </a:solidFill>
          <a:latin typeface="Helvetica"/>
          <a:ea typeface="+mn-ea"/>
          <a:cs typeface="Helvetica"/>
        </a:defRPr>
      </a:lvl4pPr>
      <a:lvl5pPr marL="896938"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8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502" y="5909754"/>
            <a:ext cx="7090833" cy="825480"/>
          </a:xfrm>
          <a:prstGeom prst="rect">
            <a:avLst/>
          </a:prstGeom>
        </p:spPr>
        <p:txBody>
          <a:bodyPr vert="horz" lIns="91440" tIns="45720" rIns="91440" bIns="45720" rtlCol="0" anchor="ctr">
            <a:normAutofit/>
          </a:bodyPr>
          <a:lstStyle/>
          <a:p>
            <a:r>
              <a:rPr lang="sv-SE" dirty="0"/>
              <a:t>Rubrik</a:t>
            </a:r>
            <a:endParaRPr lang="en-US" dirty="0"/>
          </a:p>
        </p:txBody>
      </p:sp>
      <p:sp>
        <p:nvSpPr>
          <p:cNvPr id="3" name="Text Placeholder 2"/>
          <p:cNvSpPr>
            <a:spLocks noGrp="1"/>
          </p:cNvSpPr>
          <p:nvPr>
            <p:ph type="body" idx="1"/>
          </p:nvPr>
        </p:nvSpPr>
        <p:spPr>
          <a:xfrm>
            <a:off x="457200" y="1300331"/>
            <a:ext cx="8229600" cy="42543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Tree>
    <p:extLst>
      <p:ext uri="{BB962C8B-B14F-4D97-AF65-F5344CB8AC3E}">
        <p14:creationId xmlns:p14="http://schemas.microsoft.com/office/powerpoint/2010/main" val="15527539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2400" b="0" i="0" kern="1200">
          <a:solidFill>
            <a:schemeClr val="tx1"/>
          </a:solidFill>
          <a:latin typeface="Calibri Light" charset="0"/>
          <a:ea typeface="+mj-ea"/>
          <a:cs typeface="Calibri Light" charset="0"/>
        </a:defRPr>
      </a:lvl1pPr>
    </p:titleStyle>
    <p:bodyStyle>
      <a:lvl1pPr marL="182563" indent="-182563" algn="l" defTabSz="457200" rtl="0" eaLnBrk="1" latinLnBrk="0" hangingPunct="1">
        <a:spcBef>
          <a:spcPct val="20000"/>
        </a:spcBef>
        <a:spcAft>
          <a:spcPts val="400"/>
        </a:spcAft>
        <a:buClr>
          <a:schemeClr val="bg2"/>
        </a:buClr>
        <a:buSzPct val="100000"/>
        <a:buFontTx/>
        <a:buBlip>
          <a:blip r:embed="rId12"/>
        </a:buBlip>
        <a:defRPr sz="1600" b="0" i="0" kern="1200">
          <a:solidFill>
            <a:schemeClr val="tx1"/>
          </a:solidFill>
          <a:latin typeface="Calibri Light" charset="0"/>
          <a:ea typeface="+mn-ea"/>
          <a:cs typeface="Calibri Light" charset="0"/>
        </a:defRPr>
      </a:lvl1pPr>
      <a:lvl2pPr marL="355600" indent="-182563" algn="l" defTabSz="457200" rtl="0" eaLnBrk="1" latinLnBrk="0" hangingPunct="1">
        <a:spcBef>
          <a:spcPct val="20000"/>
        </a:spcBef>
        <a:spcAft>
          <a:spcPts val="400"/>
        </a:spcAft>
        <a:buClr>
          <a:schemeClr val="tx1">
            <a:lumMod val="85000"/>
            <a:lumOff val="15000"/>
          </a:schemeClr>
        </a:buClr>
        <a:buSzPct val="100000"/>
        <a:buFont typeface="Lucida Grande"/>
        <a:buChar char="-"/>
        <a:defRPr sz="1400" b="0" i="0" kern="1200">
          <a:solidFill>
            <a:schemeClr val="tx1"/>
          </a:solidFill>
          <a:latin typeface="Calibri Light" charset="0"/>
          <a:ea typeface="+mn-ea"/>
          <a:cs typeface="Calibri Light" charset="0"/>
        </a:defRPr>
      </a:lvl2pPr>
      <a:lvl3pPr marL="541338" indent="-171450"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tabLst/>
        <a:defRPr sz="1200" b="0" i="0" kern="1200">
          <a:solidFill>
            <a:schemeClr val="tx1"/>
          </a:solidFill>
          <a:latin typeface="Calibri Light" charset="0"/>
          <a:ea typeface="+mn-ea"/>
          <a:cs typeface="Calibri Light" charset="0"/>
        </a:defRPr>
      </a:lvl3pPr>
      <a:lvl4pPr marL="717550"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1000" b="0" i="0" kern="1200">
          <a:solidFill>
            <a:schemeClr val="tx1"/>
          </a:solidFill>
          <a:latin typeface="Calibri Light" charset="0"/>
          <a:ea typeface="+mn-ea"/>
          <a:cs typeface="Calibri Light" charset="0"/>
        </a:defRPr>
      </a:lvl4pPr>
      <a:lvl5pPr marL="896938"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800" b="0" i="0" kern="1200">
          <a:solidFill>
            <a:schemeClr val="tx1"/>
          </a:solidFill>
          <a:latin typeface="Calibri Light" charset="0"/>
          <a:ea typeface="+mn-ea"/>
          <a:cs typeface="Calibri Ligh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502" y="5909754"/>
            <a:ext cx="7090833" cy="825480"/>
          </a:xfrm>
          <a:prstGeom prst="rect">
            <a:avLst/>
          </a:prstGeom>
        </p:spPr>
        <p:txBody>
          <a:bodyPr vert="horz" lIns="91440" tIns="45720" rIns="91440" bIns="45720" rtlCol="0" anchor="ctr">
            <a:normAutofit/>
          </a:bodyPr>
          <a:lstStyle/>
          <a:p>
            <a:r>
              <a:rPr lang="sv-SE" dirty="0"/>
              <a:t>Rubrik</a:t>
            </a:r>
            <a:endParaRPr lang="en-US" dirty="0"/>
          </a:p>
        </p:txBody>
      </p:sp>
      <p:sp>
        <p:nvSpPr>
          <p:cNvPr id="3" name="Text Placeholder 2"/>
          <p:cNvSpPr>
            <a:spLocks noGrp="1"/>
          </p:cNvSpPr>
          <p:nvPr>
            <p:ph type="body" idx="1"/>
          </p:nvPr>
        </p:nvSpPr>
        <p:spPr>
          <a:xfrm>
            <a:off x="457200" y="1300331"/>
            <a:ext cx="8229600" cy="42543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Tree>
    <p:extLst>
      <p:ext uri="{BB962C8B-B14F-4D97-AF65-F5344CB8AC3E}">
        <p14:creationId xmlns:p14="http://schemas.microsoft.com/office/powerpoint/2010/main" val="140765666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2400" b="0" kern="1200">
          <a:solidFill>
            <a:schemeClr val="tx1"/>
          </a:solidFill>
          <a:latin typeface="Helvetica"/>
          <a:ea typeface="+mj-ea"/>
          <a:cs typeface="Helvetica"/>
        </a:defRPr>
      </a:lvl1pPr>
    </p:titleStyle>
    <p:bodyStyle>
      <a:lvl1pPr marL="182563" indent="-182563" algn="l" defTabSz="457200" rtl="0" eaLnBrk="1" latinLnBrk="0" hangingPunct="1">
        <a:spcBef>
          <a:spcPct val="20000"/>
        </a:spcBef>
        <a:spcAft>
          <a:spcPts val="400"/>
        </a:spcAft>
        <a:buClr>
          <a:schemeClr val="bg2"/>
        </a:buClr>
        <a:buSzPct val="100000"/>
        <a:buFontTx/>
        <a:buBlip>
          <a:blip r:embed="rId10"/>
        </a:buBlip>
        <a:defRPr sz="1600" b="0" i="0" kern="1200">
          <a:solidFill>
            <a:schemeClr val="tx1"/>
          </a:solidFill>
          <a:latin typeface="Helvetica"/>
          <a:ea typeface="+mn-ea"/>
          <a:cs typeface="Helvetica"/>
        </a:defRPr>
      </a:lvl1pPr>
      <a:lvl2pPr marL="355600" indent="-182563" algn="l" defTabSz="457200" rtl="0" eaLnBrk="1" latinLnBrk="0" hangingPunct="1">
        <a:spcBef>
          <a:spcPct val="20000"/>
        </a:spcBef>
        <a:spcAft>
          <a:spcPts val="400"/>
        </a:spcAft>
        <a:buClr>
          <a:schemeClr val="tx1">
            <a:lumMod val="85000"/>
            <a:lumOff val="15000"/>
          </a:schemeClr>
        </a:buClr>
        <a:buSzPct val="100000"/>
        <a:buFont typeface="Lucida Grande"/>
        <a:buChar char="-"/>
        <a:defRPr sz="1400" b="0" i="0" kern="1200">
          <a:solidFill>
            <a:schemeClr val="tx1"/>
          </a:solidFill>
          <a:latin typeface="Helvetica"/>
          <a:ea typeface="+mn-ea"/>
          <a:cs typeface="Helvetica"/>
        </a:defRPr>
      </a:lvl2pPr>
      <a:lvl3pPr marL="541338" indent="-171450"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tabLst/>
        <a:defRPr sz="1200" b="0" i="0" kern="1200">
          <a:solidFill>
            <a:schemeClr val="tx1"/>
          </a:solidFill>
          <a:latin typeface="Helvetica"/>
          <a:ea typeface="+mn-ea"/>
          <a:cs typeface="Helvetica"/>
        </a:defRPr>
      </a:lvl3pPr>
      <a:lvl4pPr marL="717550"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1000" b="0" i="0" kern="1200">
          <a:solidFill>
            <a:schemeClr val="tx1"/>
          </a:solidFill>
          <a:latin typeface="Helvetica"/>
          <a:ea typeface="+mn-ea"/>
          <a:cs typeface="Helvetica"/>
        </a:defRPr>
      </a:lvl4pPr>
      <a:lvl5pPr marL="896938"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8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502" y="5909754"/>
            <a:ext cx="7090833" cy="825480"/>
          </a:xfrm>
          <a:prstGeom prst="rect">
            <a:avLst/>
          </a:prstGeom>
        </p:spPr>
        <p:txBody>
          <a:bodyPr vert="horz" lIns="91440" tIns="45720" rIns="91440" bIns="45720" rtlCol="0" anchor="ctr">
            <a:normAutofit/>
          </a:bodyPr>
          <a:lstStyle/>
          <a:p>
            <a:r>
              <a:rPr lang="sv-SE" dirty="0"/>
              <a:t>Rubrik</a:t>
            </a:r>
            <a:endParaRPr lang="en-US" dirty="0"/>
          </a:p>
        </p:txBody>
      </p:sp>
      <p:sp>
        <p:nvSpPr>
          <p:cNvPr id="3" name="Text Placeholder 2"/>
          <p:cNvSpPr>
            <a:spLocks noGrp="1"/>
          </p:cNvSpPr>
          <p:nvPr>
            <p:ph type="body" idx="1"/>
          </p:nvPr>
        </p:nvSpPr>
        <p:spPr>
          <a:xfrm>
            <a:off x="457200" y="1300331"/>
            <a:ext cx="8229600" cy="42543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Tree>
    <p:extLst>
      <p:ext uri="{BB962C8B-B14F-4D97-AF65-F5344CB8AC3E}">
        <p14:creationId xmlns:p14="http://schemas.microsoft.com/office/powerpoint/2010/main" val="156222692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2400" b="1" kern="1200">
          <a:solidFill>
            <a:schemeClr val="tx1">
              <a:lumMod val="75000"/>
              <a:lumOff val="25000"/>
            </a:schemeClr>
          </a:solidFill>
          <a:latin typeface="Helvetica"/>
          <a:ea typeface="+mj-ea"/>
          <a:cs typeface="Helvetica"/>
        </a:defRPr>
      </a:lvl1pPr>
    </p:titleStyle>
    <p:bodyStyle>
      <a:lvl1pPr marL="182563" indent="-182563" algn="l" defTabSz="457200" rtl="0" eaLnBrk="1" latinLnBrk="0" hangingPunct="1">
        <a:spcBef>
          <a:spcPct val="20000"/>
        </a:spcBef>
        <a:spcAft>
          <a:spcPts val="400"/>
        </a:spcAft>
        <a:buClr>
          <a:schemeClr val="bg2"/>
        </a:buClr>
        <a:buSzPct val="100000"/>
        <a:buFontTx/>
        <a:buBlip>
          <a:blip r:embed="rId10"/>
        </a:buBlip>
        <a:defRPr sz="1600" b="0" i="0" kern="1200">
          <a:solidFill>
            <a:schemeClr val="tx1"/>
          </a:solidFill>
          <a:latin typeface="Helvetica"/>
          <a:ea typeface="+mn-ea"/>
          <a:cs typeface="Helvetica"/>
        </a:defRPr>
      </a:lvl1pPr>
      <a:lvl2pPr marL="355600" indent="-182563" algn="l" defTabSz="457200" rtl="0" eaLnBrk="1" latinLnBrk="0" hangingPunct="1">
        <a:spcBef>
          <a:spcPct val="20000"/>
        </a:spcBef>
        <a:spcAft>
          <a:spcPts val="400"/>
        </a:spcAft>
        <a:buClr>
          <a:schemeClr val="tx1">
            <a:lumMod val="85000"/>
            <a:lumOff val="15000"/>
          </a:schemeClr>
        </a:buClr>
        <a:buSzPct val="100000"/>
        <a:buFont typeface="Lucida Grande"/>
        <a:buChar char="-"/>
        <a:defRPr sz="1400" b="0" i="0" kern="1200">
          <a:solidFill>
            <a:schemeClr val="tx1"/>
          </a:solidFill>
          <a:latin typeface="Helvetica"/>
          <a:ea typeface="+mn-ea"/>
          <a:cs typeface="Helvetica"/>
        </a:defRPr>
      </a:lvl2pPr>
      <a:lvl3pPr marL="541338" indent="-171450"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tabLst/>
        <a:defRPr sz="1200" b="0" i="0" kern="1200">
          <a:solidFill>
            <a:schemeClr val="tx1"/>
          </a:solidFill>
          <a:latin typeface="Helvetica"/>
          <a:ea typeface="+mn-ea"/>
          <a:cs typeface="Helvetica"/>
        </a:defRPr>
      </a:lvl3pPr>
      <a:lvl4pPr marL="717550"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1000" b="0" i="0" kern="1200">
          <a:solidFill>
            <a:schemeClr val="tx1"/>
          </a:solidFill>
          <a:latin typeface="Helvetica"/>
          <a:ea typeface="+mn-ea"/>
          <a:cs typeface="Helvetica"/>
        </a:defRPr>
      </a:lvl4pPr>
      <a:lvl5pPr marL="896938"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8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502" y="5909754"/>
            <a:ext cx="7090833" cy="825480"/>
          </a:xfrm>
          <a:prstGeom prst="rect">
            <a:avLst/>
          </a:prstGeom>
        </p:spPr>
        <p:txBody>
          <a:bodyPr vert="horz" lIns="91440" tIns="45720" rIns="91440" bIns="45720" rtlCol="0" anchor="ctr">
            <a:normAutofit/>
          </a:bodyPr>
          <a:lstStyle/>
          <a:p>
            <a:r>
              <a:rPr lang="sv-SE" dirty="0"/>
              <a:t>Rubrik</a:t>
            </a:r>
            <a:endParaRPr lang="en-US" dirty="0"/>
          </a:p>
        </p:txBody>
      </p:sp>
      <p:sp>
        <p:nvSpPr>
          <p:cNvPr id="3" name="Text Placeholder 2"/>
          <p:cNvSpPr>
            <a:spLocks noGrp="1"/>
          </p:cNvSpPr>
          <p:nvPr>
            <p:ph type="body" idx="1"/>
          </p:nvPr>
        </p:nvSpPr>
        <p:spPr>
          <a:xfrm>
            <a:off x="457200" y="1300331"/>
            <a:ext cx="8229600" cy="42543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Tree>
    <p:extLst>
      <p:ext uri="{BB962C8B-B14F-4D97-AF65-F5344CB8AC3E}">
        <p14:creationId xmlns:p14="http://schemas.microsoft.com/office/powerpoint/2010/main" val="104637640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2400" b="0" i="0" kern="1200">
          <a:solidFill>
            <a:schemeClr val="tx1"/>
          </a:solidFill>
          <a:latin typeface="Calibri Light" charset="0"/>
          <a:ea typeface="+mj-ea"/>
          <a:cs typeface="Calibri Light" charset="0"/>
        </a:defRPr>
      </a:lvl1pPr>
    </p:titleStyle>
    <p:bodyStyle>
      <a:lvl1pPr marL="182563" indent="-182563" algn="l" defTabSz="457200" rtl="0" eaLnBrk="1" latinLnBrk="0" hangingPunct="1">
        <a:spcBef>
          <a:spcPct val="20000"/>
        </a:spcBef>
        <a:spcAft>
          <a:spcPts val="400"/>
        </a:spcAft>
        <a:buClr>
          <a:schemeClr val="bg2"/>
        </a:buClr>
        <a:buSzPct val="100000"/>
        <a:buFontTx/>
        <a:buBlip>
          <a:blip r:embed="rId11"/>
        </a:buBlip>
        <a:defRPr sz="1600" b="0" i="0" kern="1200">
          <a:solidFill>
            <a:schemeClr val="tx1"/>
          </a:solidFill>
          <a:latin typeface="Calibri Light" charset="0"/>
          <a:ea typeface="+mn-ea"/>
          <a:cs typeface="Calibri Light" charset="0"/>
        </a:defRPr>
      </a:lvl1pPr>
      <a:lvl2pPr marL="355600" indent="-182563" algn="l" defTabSz="457200" rtl="0" eaLnBrk="1" latinLnBrk="0" hangingPunct="1">
        <a:spcBef>
          <a:spcPct val="20000"/>
        </a:spcBef>
        <a:spcAft>
          <a:spcPts val="400"/>
        </a:spcAft>
        <a:buClr>
          <a:schemeClr val="tx1">
            <a:lumMod val="85000"/>
            <a:lumOff val="15000"/>
          </a:schemeClr>
        </a:buClr>
        <a:buSzPct val="100000"/>
        <a:buFont typeface="Lucida Grande"/>
        <a:buChar char="-"/>
        <a:defRPr sz="1400" b="0" i="0" kern="1200">
          <a:solidFill>
            <a:schemeClr val="tx1"/>
          </a:solidFill>
          <a:latin typeface="Calibri Light" charset="0"/>
          <a:ea typeface="+mn-ea"/>
          <a:cs typeface="Calibri Light" charset="0"/>
        </a:defRPr>
      </a:lvl2pPr>
      <a:lvl3pPr marL="541338" indent="-171450"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tabLst/>
        <a:defRPr sz="1200" b="0" i="0" kern="1200">
          <a:solidFill>
            <a:schemeClr val="tx1"/>
          </a:solidFill>
          <a:latin typeface="Calibri Light" charset="0"/>
          <a:ea typeface="+mn-ea"/>
          <a:cs typeface="Calibri Light" charset="0"/>
        </a:defRPr>
      </a:lvl3pPr>
      <a:lvl4pPr marL="717550"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1000" b="0" i="0" kern="1200">
          <a:solidFill>
            <a:schemeClr val="tx1"/>
          </a:solidFill>
          <a:latin typeface="Calibri Light" charset="0"/>
          <a:ea typeface="+mn-ea"/>
          <a:cs typeface="Calibri Light" charset="0"/>
        </a:defRPr>
      </a:lvl4pPr>
      <a:lvl5pPr marL="896938"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800" b="0" i="0" kern="1200">
          <a:solidFill>
            <a:schemeClr val="tx1"/>
          </a:solidFill>
          <a:latin typeface="Calibri Light" charset="0"/>
          <a:ea typeface="+mn-ea"/>
          <a:cs typeface="Calibri Ligh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502" y="5909754"/>
            <a:ext cx="7090833" cy="825480"/>
          </a:xfrm>
          <a:prstGeom prst="rect">
            <a:avLst/>
          </a:prstGeom>
        </p:spPr>
        <p:txBody>
          <a:bodyPr vert="horz" lIns="91440" tIns="45720" rIns="91440" bIns="45720" rtlCol="0" anchor="ctr">
            <a:normAutofit/>
          </a:bodyPr>
          <a:lstStyle/>
          <a:p>
            <a:r>
              <a:rPr lang="sv-SE" dirty="0"/>
              <a:t>Rubrik</a:t>
            </a:r>
            <a:endParaRPr lang="en-US" dirty="0"/>
          </a:p>
        </p:txBody>
      </p:sp>
      <p:sp>
        <p:nvSpPr>
          <p:cNvPr id="3" name="Text Placeholder 2"/>
          <p:cNvSpPr>
            <a:spLocks noGrp="1"/>
          </p:cNvSpPr>
          <p:nvPr>
            <p:ph type="body" idx="1"/>
          </p:nvPr>
        </p:nvSpPr>
        <p:spPr>
          <a:xfrm>
            <a:off x="457200" y="1300331"/>
            <a:ext cx="8229600" cy="42543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Tree>
    <p:extLst>
      <p:ext uri="{BB962C8B-B14F-4D97-AF65-F5344CB8AC3E}">
        <p14:creationId xmlns:p14="http://schemas.microsoft.com/office/powerpoint/2010/main" val="418404118"/>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2400" b="0" kern="1200">
          <a:solidFill>
            <a:schemeClr val="tx1"/>
          </a:solidFill>
          <a:latin typeface="Helvetica"/>
          <a:ea typeface="+mj-ea"/>
          <a:cs typeface="Helvetica"/>
        </a:defRPr>
      </a:lvl1pPr>
    </p:titleStyle>
    <p:bodyStyle>
      <a:lvl1pPr marL="182563" indent="-182563" algn="l" defTabSz="457200" rtl="0" eaLnBrk="1" latinLnBrk="0" hangingPunct="1">
        <a:spcBef>
          <a:spcPct val="20000"/>
        </a:spcBef>
        <a:spcAft>
          <a:spcPts val="400"/>
        </a:spcAft>
        <a:buClr>
          <a:schemeClr val="bg2"/>
        </a:buClr>
        <a:buSzPct val="100000"/>
        <a:buFontTx/>
        <a:buBlip>
          <a:blip r:embed="rId10"/>
        </a:buBlip>
        <a:defRPr sz="1600" b="0" i="0" kern="1200">
          <a:solidFill>
            <a:schemeClr val="tx1"/>
          </a:solidFill>
          <a:latin typeface="Helvetica"/>
          <a:ea typeface="+mn-ea"/>
          <a:cs typeface="Helvetica"/>
        </a:defRPr>
      </a:lvl1pPr>
      <a:lvl2pPr marL="355600" indent="-182563" algn="l" defTabSz="457200" rtl="0" eaLnBrk="1" latinLnBrk="0" hangingPunct="1">
        <a:spcBef>
          <a:spcPct val="20000"/>
        </a:spcBef>
        <a:spcAft>
          <a:spcPts val="400"/>
        </a:spcAft>
        <a:buClr>
          <a:schemeClr val="tx1">
            <a:lumMod val="85000"/>
            <a:lumOff val="15000"/>
          </a:schemeClr>
        </a:buClr>
        <a:buSzPct val="100000"/>
        <a:buFont typeface="Lucida Grande"/>
        <a:buChar char="-"/>
        <a:defRPr sz="1400" b="0" i="0" kern="1200">
          <a:solidFill>
            <a:schemeClr val="tx1"/>
          </a:solidFill>
          <a:latin typeface="Helvetica"/>
          <a:ea typeface="+mn-ea"/>
          <a:cs typeface="Helvetica"/>
        </a:defRPr>
      </a:lvl2pPr>
      <a:lvl3pPr marL="541338" indent="-171450"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tabLst/>
        <a:defRPr sz="1200" b="0" i="0" kern="1200">
          <a:solidFill>
            <a:schemeClr val="tx1"/>
          </a:solidFill>
          <a:latin typeface="Helvetica"/>
          <a:ea typeface="+mn-ea"/>
          <a:cs typeface="Helvetica"/>
        </a:defRPr>
      </a:lvl3pPr>
      <a:lvl4pPr marL="717550"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1000" b="0" i="0" kern="1200">
          <a:solidFill>
            <a:schemeClr val="tx1"/>
          </a:solidFill>
          <a:latin typeface="Helvetica"/>
          <a:ea typeface="+mn-ea"/>
          <a:cs typeface="Helvetica"/>
        </a:defRPr>
      </a:lvl4pPr>
      <a:lvl5pPr marL="896938"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8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502" y="5909754"/>
            <a:ext cx="7090833" cy="825480"/>
          </a:xfrm>
          <a:prstGeom prst="rect">
            <a:avLst/>
          </a:prstGeom>
        </p:spPr>
        <p:txBody>
          <a:bodyPr vert="horz" lIns="91440" tIns="45720" rIns="91440" bIns="45720" rtlCol="0" anchor="ctr">
            <a:normAutofit/>
          </a:bodyPr>
          <a:lstStyle/>
          <a:p>
            <a:r>
              <a:rPr lang="sv-SE" dirty="0"/>
              <a:t>Rubrik</a:t>
            </a:r>
            <a:endParaRPr lang="en-US" dirty="0"/>
          </a:p>
        </p:txBody>
      </p:sp>
      <p:sp>
        <p:nvSpPr>
          <p:cNvPr id="3" name="Text Placeholder 2"/>
          <p:cNvSpPr>
            <a:spLocks noGrp="1"/>
          </p:cNvSpPr>
          <p:nvPr>
            <p:ph type="body" idx="1"/>
          </p:nvPr>
        </p:nvSpPr>
        <p:spPr>
          <a:xfrm>
            <a:off x="457200" y="1300331"/>
            <a:ext cx="8229600" cy="42543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Tree>
    <p:extLst>
      <p:ext uri="{BB962C8B-B14F-4D97-AF65-F5344CB8AC3E}">
        <p14:creationId xmlns:p14="http://schemas.microsoft.com/office/powerpoint/2010/main" val="63727639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2400" b="0" i="0" kern="1200">
          <a:solidFill>
            <a:schemeClr val="tx1"/>
          </a:solidFill>
          <a:latin typeface="Calibri Light" charset="0"/>
          <a:ea typeface="+mj-ea"/>
          <a:cs typeface="Calibri Light" charset="0"/>
        </a:defRPr>
      </a:lvl1pPr>
    </p:titleStyle>
    <p:bodyStyle>
      <a:lvl1pPr marL="182563" indent="-182563" algn="l" defTabSz="457200" rtl="0" eaLnBrk="1" latinLnBrk="0" hangingPunct="1">
        <a:spcBef>
          <a:spcPct val="20000"/>
        </a:spcBef>
        <a:spcAft>
          <a:spcPts val="400"/>
        </a:spcAft>
        <a:buClr>
          <a:schemeClr val="bg2"/>
        </a:buClr>
        <a:buSzPct val="100000"/>
        <a:buFontTx/>
        <a:buBlip>
          <a:blip r:embed="rId12"/>
        </a:buBlip>
        <a:defRPr sz="1600" b="0" i="0" kern="1200">
          <a:solidFill>
            <a:schemeClr val="tx1"/>
          </a:solidFill>
          <a:latin typeface="Calibri Light" charset="0"/>
          <a:ea typeface="+mn-ea"/>
          <a:cs typeface="Calibri Light" charset="0"/>
        </a:defRPr>
      </a:lvl1pPr>
      <a:lvl2pPr marL="355600" indent="-182563" algn="l" defTabSz="457200" rtl="0" eaLnBrk="1" latinLnBrk="0" hangingPunct="1">
        <a:spcBef>
          <a:spcPct val="20000"/>
        </a:spcBef>
        <a:spcAft>
          <a:spcPts val="400"/>
        </a:spcAft>
        <a:buClr>
          <a:schemeClr val="tx1">
            <a:lumMod val="85000"/>
            <a:lumOff val="15000"/>
          </a:schemeClr>
        </a:buClr>
        <a:buSzPct val="100000"/>
        <a:buFont typeface="Lucida Grande"/>
        <a:buChar char="-"/>
        <a:defRPr sz="1400" b="0" i="0" kern="1200">
          <a:solidFill>
            <a:schemeClr val="tx1"/>
          </a:solidFill>
          <a:latin typeface="Calibri Light" charset="0"/>
          <a:ea typeface="+mn-ea"/>
          <a:cs typeface="Calibri Light" charset="0"/>
        </a:defRPr>
      </a:lvl2pPr>
      <a:lvl3pPr marL="541338" indent="-171450"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tabLst/>
        <a:defRPr sz="1200" b="0" i="0" kern="1200">
          <a:solidFill>
            <a:schemeClr val="tx1"/>
          </a:solidFill>
          <a:latin typeface="Calibri Light" charset="0"/>
          <a:ea typeface="+mn-ea"/>
          <a:cs typeface="Calibri Light" charset="0"/>
        </a:defRPr>
      </a:lvl3pPr>
      <a:lvl4pPr marL="717550"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1000" b="0" i="0" kern="1200">
          <a:solidFill>
            <a:schemeClr val="tx1"/>
          </a:solidFill>
          <a:latin typeface="Calibri Light" charset="0"/>
          <a:ea typeface="+mn-ea"/>
          <a:cs typeface="Calibri Light" charset="0"/>
        </a:defRPr>
      </a:lvl4pPr>
      <a:lvl5pPr marL="896938"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800" b="0" i="0" kern="1200">
          <a:solidFill>
            <a:schemeClr val="tx1"/>
          </a:solidFill>
          <a:latin typeface="Calibri Light" charset="0"/>
          <a:ea typeface="+mn-ea"/>
          <a:cs typeface="Calibri Ligh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502" y="5909754"/>
            <a:ext cx="7090833" cy="825480"/>
          </a:xfrm>
          <a:prstGeom prst="rect">
            <a:avLst/>
          </a:prstGeom>
        </p:spPr>
        <p:txBody>
          <a:bodyPr vert="horz" lIns="91440" tIns="45720" rIns="91440" bIns="45720" rtlCol="0" anchor="ctr">
            <a:normAutofit/>
          </a:bodyPr>
          <a:lstStyle/>
          <a:p>
            <a:r>
              <a:rPr lang="sv-SE" dirty="0"/>
              <a:t>Rubrik</a:t>
            </a:r>
            <a:endParaRPr lang="en-US" dirty="0"/>
          </a:p>
        </p:txBody>
      </p:sp>
      <p:sp>
        <p:nvSpPr>
          <p:cNvPr id="3" name="Text Placeholder 2"/>
          <p:cNvSpPr>
            <a:spLocks noGrp="1"/>
          </p:cNvSpPr>
          <p:nvPr>
            <p:ph type="body" idx="1"/>
          </p:nvPr>
        </p:nvSpPr>
        <p:spPr>
          <a:xfrm>
            <a:off x="457200" y="1300331"/>
            <a:ext cx="8229600" cy="42543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Tree>
    <p:extLst>
      <p:ext uri="{BB962C8B-B14F-4D97-AF65-F5344CB8AC3E}">
        <p14:creationId xmlns:p14="http://schemas.microsoft.com/office/powerpoint/2010/main" val="84255326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2400" b="0" i="0" kern="1200">
          <a:solidFill>
            <a:schemeClr val="tx1"/>
          </a:solidFill>
          <a:latin typeface="Calibri Light" charset="0"/>
          <a:ea typeface="+mj-ea"/>
          <a:cs typeface="Calibri Light" charset="0"/>
        </a:defRPr>
      </a:lvl1pPr>
    </p:titleStyle>
    <p:bodyStyle>
      <a:lvl1pPr marL="182563" indent="-182563" algn="l" defTabSz="457200" rtl="0" eaLnBrk="1" latinLnBrk="0" hangingPunct="1">
        <a:spcBef>
          <a:spcPct val="20000"/>
        </a:spcBef>
        <a:spcAft>
          <a:spcPts val="400"/>
        </a:spcAft>
        <a:buClr>
          <a:schemeClr val="bg2"/>
        </a:buClr>
        <a:buSzPct val="100000"/>
        <a:buFontTx/>
        <a:buBlip>
          <a:blip r:embed="rId12"/>
        </a:buBlip>
        <a:defRPr sz="1600" b="0" i="0" kern="1200">
          <a:solidFill>
            <a:schemeClr val="tx1"/>
          </a:solidFill>
          <a:latin typeface="Calibri Light" charset="0"/>
          <a:ea typeface="+mn-ea"/>
          <a:cs typeface="Calibri Light" charset="0"/>
        </a:defRPr>
      </a:lvl1pPr>
      <a:lvl2pPr marL="355600" indent="-182563" algn="l" defTabSz="457200" rtl="0" eaLnBrk="1" latinLnBrk="0" hangingPunct="1">
        <a:spcBef>
          <a:spcPct val="20000"/>
        </a:spcBef>
        <a:spcAft>
          <a:spcPts val="400"/>
        </a:spcAft>
        <a:buClr>
          <a:schemeClr val="tx1">
            <a:lumMod val="85000"/>
            <a:lumOff val="15000"/>
          </a:schemeClr>
        </a:buClr>
        <a:buSzPct val="100000"/>
        <a:buFont typeface="Lucida Grande"/>
        <a:buChar char="-"/>
        <a:defRPr sz="1400" b="0" i="0" kern="1200">
          <a:solidFill>
            <a:schemeClr val="tx1"/>
          </a:solidFill>
          <a:latin typeface="Calibri Light" charset="0"/>
          <a:ea typeface="+mn-ea"/>
          <a:cs typeface="Calibri Light" charset="0"/>
        </a:defRPr>
      </a:lvl2pPr>
      <a:lvl3pPr marL="541338" indent="-171450"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tabLst/>
        <a:defRPr sz="1200" b="0" i="0" kern="1200">
          <a:solidFill>
            <a:schemeClr val="tx1"/>
          </a:solidFill>
          <a:latin typeface="Calibri Light" charset="0"/>
          <a:ea typeface="+mn-ea"/>
          <a:cs typeface="Calibri Light" charset="0"/>
        </a:defRPr>
      </a:lvl3pPr>
      <a:lvl4pPr marL="717550"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1000" b="0" i="0" kern="1200">
          <a:solidFill>
            <a:schemeClr val="tx1"/>
          </a:solidFill>
          <a:latin typeface="Calibri Light" charset="0"/>
          <a:ea typeface="+mn-ea"/>
          <a:cs typeface="Calibri Light" charset="0"/>
        </a:defRPr>
      </a:lvl4pPr>
      <a:lvl5pPr marL="896938"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800" b="0" i="0" kern="1200">
          <a:solidFill>
            <a:schemeClr val="tx1"/>
          </a:solidFill>
          <a:latin typeface="Calibri Light" charset="0"/>
          <a:ea typeface="+mn-ea"/>
          <a:cs typeface="Calibri Ligh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1.tiff"/><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5.tiff"/></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tiff"/><Relationship Id="rId4" Type="http://schemas.openxmlformats.org/officeDocument/2006/relationships/image" Target="../media/image54.tiff"/></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2.tiff"/></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31.tiff"/><Relationship Id="rId13" Type="http://schemas.openxmlformats.org/officeDocument/2006/relationships/image" Target="../media/image36.tiff"/><Relationship Id="rId3" Type="http://schemas.openxmlformats.org/officeDocument/2006/relationships/image" Target="../media/image26.tiff"/><Relationship Id="rId7" Type="http://schemas.openxmlformats.org/officeDocument/2006/relationships/image" Target="../media/image30.tiff"/><Relationship Id="rId12" Type="http://schemas.openxmlformats.org/officeDocument/2006/relationships/image" Target="../media/image35.tiff"/><Relationship Id="rId2" Type="http://schemas.openxmlformats.org/officeDocument/2006/relationships/image" Target="../media/image25.tiff"/><Relationship Id="rId1" Type="http://schemas.openxmlformats.org/officeDocument/2006/relationships/slideLayout" Target="../slideLayouts/slideLayout3.xml"/><Relationship Id="rId6" Type="http://schemas.openxmlformats.org/officeDocument/2006/relationships/image" Target="../media/image29.tiff"/><Relationship Id="rId11" Type="http://schemas.openxmlformats.org/officeDocument/2006/relationships/image" Target="../media/image34.tiff"/><Relationship Id="rId5" Type="http://schemas.openxmlformats.org/officeDocument/2006/relationships/image" Target="../media/image28.tiff"/><Relationship Id="rId10" Type="http://schemas.openxmlformats.org/officeDocument/2006/relationships/image" Target="../media/image33.tiff"/><Relationship Id="rId4" Type="http://schemas.openxmlformats.org/officeDocument/2006/relationships/image" Target="../media/image27.tiff"/><Relationship Id="rId9" Type="http://schemas.openxmlformats.org/officeDocument/2006/relationships/image" Target="../media/image32.tiff"/><Relationship Id="rId14" Type="http://schemas.openxmlformats.org/officeDocument/2006/relationships/image" Target="../media/image37.tiff"/></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0.jpe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1.jpeg"/><Relationship Id="rId11" Type="http://schemas.openxmlformats.org/officeDocument/2006/relationships/image" Target="../media/image44.png"/><Relationship Id="rId5" Type="http://schemas.openxmlformats.org/officeDocument/2006/relationships/image" Target="../media/image12.png"/><Relationship Id="rId10" Type="http://schemas.openxmlformats.org/officeDocument/2006/relationships/image" Target="../media/image43.emf"/><Relationship Id="rId4" Type="http://schemas.microsoft.com/office/2007/relationships/hdphoto" Target="../media/hdphoto3.wdp"/><Relationship Id="rId9"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tiff"/><Relationship Id="rId5" Type="http://schemas.openxmlformats.org/officeDocument/2006/relationships/image" Target="../media/image47.jpeg"/><Relationship Id="rId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9714" y="3010409"/>
            <a:ext cx="7560129" cy="2324532"/>
          </a:xfrm>
        </p:spPr>
        <p:txBody>
          <a:bodyPr>
            <a:normAutofit fontScale="90000"/>
          </a:bodyPr>
          <a:lstStyle/>
          <a:p>
            <a:r>
              <a:rPr lang="en-US" sz="3100" dirty="0"/>
              <a:t>Multiplex screening and evaluation of plasma protein biomarkers for early detection of colorectal cancer using Proximity Extension Assay</a:t>
            </a:r>
            <a:r>
              <a:rPr lang="en-US" sz="2800" dirty="0"/>
              <a:t/>
            </a:r>
            <a:br>
              <a:rPr lang="en-US" sz="2800" dirty="0"/>
            </a:br>
            <a:r>
              <a:rPr lang="en-US" sz="2800" dirty="0"/>
              <a:t/>
            </a:r>
            <a:br>
              <a:rPr lang="en-US" sz="2800" dirty="0"/>
            </a:br>
            <a:r>
              <a:rPr lang="en-US" sz="2800" dirty="0"/>
              <a:t/>
            </a:r>
            <a:br>
              <a:rPr lang="en-US" sz="2800" dirty="0"/>
            </a:br>
            <a:r>
              <a:rPr lang="en-US" sz="2200" dirty="0"/>
              <a:t>Ida Grundberg, PhD</a:t>
            </a:r>
            <a:r>
              <a:rPr lang="en-US" sz="2000" dirty="0"/>
              <a:t/>
            </a:r>
            <a:br>
              <a:rPr lang="en-US" sz="2000" dirty="0"/>
            </a:br>
            <a:r>
              <a:rPr lang="en-US" sz="400" dirty="0"/>
              <a:t/>
            </a:r>
            <a:br>
              <a:rPr lang="en-US" sz="400" dirty="0"/>
            </a:br>
            <a:r>
              <a:rPr lang="en-US" sz="2000" dirty="0"/>
              <a:t>10</a:t>
            </a:r>
            <a:r>
              <a:rPr lang="en-US" sz="2000" baseline="30000" dirty="0"/>
              <a:t>th</a:t>
            </a:r>
            <a:r>
              <a:rPr lang="en-US" sz="2000" dirty="0"/>
              <a:t> EDRN Scientific Workshop</a:t>
            </a:r>
            <a:br>
              <a:rPr lang="en-US" sz="2000" dirty="0"/>
            </a:br>
            <a:r>
              <a:rPr lang="en-US" sz="2000" dirty="0"/>
              <a:t>Cancer Biomarkers in Precision Medicine</a:t>
            </a:r>
            <a:br>
              <a:rPr lang="en-US" sz="2000" dirty="0"/>
            </a:br>
            <a:r>
              <a:rPr lang="en-US" sz="2000" dirty="0"/>
              <a:t>March 6, 2018  </a:t>
            </a:r>
            <a:br>
              <a:rPr lang="en-US" sz="2000" dirty="0"/>
            </a:br>
            <a:endParaRPr lang="en-US" sz="20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072384"/>
            <a:ext cx="3439279" cy="3785616"/>
          </a:xfrm>
          <a:prstGeom prst="rect">
            <a:avLst/>
          </a:prstGeom>
        </p:spPr>
      </p:pic>
    </p:spTree>
    <p:extLst>
      <p:ext uri="{BB962C8B-B14F-4D97-AF65-F5344CB8AC3E}">
        <p14:creationId xmlns:p14="http://schemas.microsoft.com/office/powerpoint/2010/main" val="148902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980B657-E273-8B48-8327-035CC045BAA7}"/>
              </a:ext>
            </a:extLst>
          </p:cNvPr>
          <p:cNvSpPr/>
          <p:nvPr/>
        </p:nvSpPr>
        <p:spPr>
          <a:xfrm>
            <a:off x="0" y="-5713"/>
            <a:ext cx="9144000" cy="5909754"/>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rgbClr val="8D7D74"/>
              </a:solidFill>
              <a:latin typeface="Calibri Light" charset="0"/>
              <a:ea typeface="Calibri Light" charset="0"/>
              <a:cs typeface="Calibri Light" charset="0"/>
            </a:endParaRPr>
          </a:p>
        </p:txBody>
      </p:sp>
      <p:sp>
        <p:nvSpPr>
          <p:cNvPr id="2" name="Title 1">
            <a:extLst>
              <a:ext uri="{FF2B5EF4-FFF2-40B4-BE49-F238E27FC236}">
                <a16:creationId xmlns:a16="http://schemas.microsoft.com/office/drawing/2014/main" xmlns="" id="{CE12502F-10B8-E54F-B3B8-EE029B1F77BA}"/>
              </a:ext>
            </a:extLst>
          </p:cNvPr>
          <p:cNvSpPr>
            <a:spLocks noGrp="1"/>
          </p:cNvSpPr>
          <p:nvPr>
            <p:ph type="title"/>
          </p:nvPr>
        </p:nvSpPr>
        <p:spPr>
          <a:xfrm>
            <a:off x="190502" y="5909754"/>
            <a:ext cx="8699497" cy="825480"/>
          </a:xfrm>
        </p:spPr>
        <p:txBody>
          <a:bodyPr/>
          <a:lstStyle/>
          <a:p>
            <a:r>
              <a:rPr lang="en-US" dirty="0"/>
              <a:t>Protein biomarkers with significant differences between CRC vs. controls</a:t>
            </a:r>
          </a:p>
        </p:txBody>
      </p:sp>
      <p:pic>
        <p:nvPicPr>
          <p:cNvPr id="4" name="Content Placeholder 3">
            <a:extLst>
              <a:ext uri="{FF2B5EF4-FFF2-40B4-BE49-F238E27FC236}">
                <a16:creationId xmlns:a16="http://schemas.microsoft.com/office/drawing/2014/main" xmlns="" id="{7A88F38B-7B0E-584C-9ADD-51FBC4DEBEFF}"/>
              </a:ext>
            </a:extLst>
          </p:cNvPr>
          <p:cNvPicPr>
            <a:picLocks noGrp="1" noChangeAspect="1"/>
          </p:cNvPicPr>
          <p:nvPr>
            <p:ph idx="1"/>
          </p:nvPr>
        </p:nvPicPr>
        <p:blipFill>
          <a:blip r:embed="rId3"/>
          <a:stretch>
            <a:fillRect/>
          </a:stretch>
        </p:blipFill>
        <p:spPr>
          <a:xfrm>
            <a:off x="465365" y="701263"/>
            <a:ext cx="8141822" cy="3723779"/>
          </a:xfrm>
          <a:prstGeom prst="rect">
            <a:avLst/>
          </a:prstGeom>
        </p:spPr>
      </p:pic>
      <p:sp>
        <p:nvSpPr>
          <p:cNvPr id="8" name="Oval 7">
            <a:extLst>
              <a:ext uri="{FF2B5EF4-FFF2-40B4-BE49-F238E27FC236}">
                <a16:creationId xmlns:a16="http://schemas.microsoft.com/office/drawing/2014/main" xmlns="" id="{AAB09BF9-3F1F-C24E-B9D1-DED1BF0F2AA6}"/>
              </a:ext>
            </a:extLst>
          </p:cNvPr>
          <p:cNvSpPr/>
          <p:nvPr/>
        </p:nvSpPr>
        <p:spPr>
          <a:xfrm>
            <a:off x="370120" y="1387928"/>
            <a:ext cx="97971" cy="100800"/>
          </a:xfrm>
          <a:prstGeom prst="ellipse">
            <a:avLst/>
          </a:prstGeom>
          <a:solidFill>
            <a:srgbClr val="00B0F0"/>
          </a:solidFill>
          <a:ln w="19050">
            <a:solidFill>
              <a:srgbClr val="00B0F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9" name="Oval 8">
            <a:extLst>
              <a:ext uri="{FF2B5EF4-FFF2-40B4-BE49-F238E27FC236}">
                <a16:creationId xmlns:a16="http://schemas.microsoft.com/office/drawing/2014/main" xmlns="" id="{8989B238-1C31-A244-956C-6BA5212A2FD3}"/>
              </a:ext>
            </a:extLst>
          </p:cNvPr>
          <p:cNvSpPr/>
          <p:nvPr/>
        </p:nvSpPr>
        <p:spPr>
          <a:xfrm>
            <a:off x="370120" y="1540328"/>
            <a:ext cx="97971" cy="100800"/>
          </a:xfrm>
          <a:prstGeom prst="ellipse">
            <a:avLst/>
          </a:prstGeom>
          <a:solidFill>
            <a:srgbClr val="00B0F0"/>
          </a:solidFill>
          <a:ln w="19050">
            <a:solidFill>
              <a:srgbClr val="00B0F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10" name="Oval 9">
            <a:extLst>
              <a:ext uri="{FF2B5EF4-FFF2-40B4-BE49-F238E27FC236}">
                <a16:creationId xmlns:a16="http://schemas.microsoft.com/office/drawing/2014/main" xmlns="" id="{34F03666-59BF-0B4F-8601-484C7244401E}"/>
              </a:ext>
            </a:extLst>
          </p:cNvPr>
          <p:cNvSpPr/>
          <p:nvPr/>
        </p:nvSpPr>
        <p:spPr>
          <a:xfrm>
            <a:off x="370120" y="1692728"/>
            <a:ext cx="97971" cy="100800"/>
          </a:xfrm>
          <a:prstGeom prst="ellipse">
            <a:avLst/>
          </a:prstGeom>
          <a:solidFill>
            <a:srgbClr val="00B0F0"/>
          </a:solidFill>
          <a:ln w="19050">
            <a:solidFill>
              <a:srgbClr val="00B0F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11" name="Oval 10">
            <a:extLst>
              <a:ext uri="{FF2B5EF4-FFF2-40B4-BE49-F238E27FC236}">
                <a16:creationId xmlns:a16="http://schemas.microsoft.com/office/drawing/2014/main" xmlns="" id="{223A1E4E-6338-324C-BB90-9BBB60CEEA72}"/>
              </a:ext>
            </a:extLst>
          </p:cNvPr>
          <p:cNvSpPr/>
          <p:nvPr/>
        </p:nvSpPr>
        <p:spPr>
          <a:xfrm>
            <a:off x="370120" y="1845128"/>
            <a:ext cx="97971" cy="100800"/>
          </a:xfrm>
          <a:prstGeom prst="ellipse">
            <a:avLst/>
          </a:prstGeom>
          <a:solidFill>
            <a:srgbClr val="00B0F0"/>
          </a:solidFill>
          <a:ln w="19050">
            <a:solidFill>
              <a:srgbClr val="00B0F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12" name="Oval 11">
            <a:extLst>
              <a:ext uri="{FF2B5EF4-FFF2-40B4-BE49-F238E27FC236}">
                <a16:creationId xmlns:a16="http://schemas.microsoft.com/office/drawing/2014/main" xmlns="" id="{88679701-F9B4-AF44-AC14-CB600DC6E09C}"/>
              </a:ext>
            </a:extLst>
          </p:cNvPr>
          <p:cNvSpPr/>
          <p:nvPr/>
        </p:nvSpPr>
        <p:spPr>
          <a:xfrm>
            <a:off x="370120" y="1997528"/>
            <a:ext cx="97971" cy="100800"/>
          </a:xfrm>
          <a:prstGeom prst="ellipse">
            <a:avLst/>
          </a:prstGeom>
          <a:solidFill>
            <a:srgbClr val="00B0F0"/>
          </a:solidFill>
          <a:ln w="19050">
            <a:solidFill>
              <a:srgbClr val="00B0F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13" name="Oval 12">
            <a:extLst>
              <a:ext uri="{FF2B5EF4-FFF2-40B4-BE49-F238E27FC236}">
                <a16:creationId xmlns:a16="http://schemas.microsoft.com/office/drawing/2014/main" xmlns="" id="{AE3A1C05-04B8-2142-8BB0-1D26C9701956}"/>
              </a:ext>
            </a:extLst>
          </p:cNvPr>
          <p:cNvSpPr/>
          <p:nvPr/>
        </p:nvSpPr>
        <p:spPr>
          <a:xfrm>
            <a:off x="370120" y="2149928"/>
            <a:ext cx="97971" cy="100800"/>
          </a:xfrm>
          <a:prstGeom prst="ellipse">
            <a:avLst/>
          </a:prstGeom>
          <a:solidFill>
            <a:srgbClr val="00B050"/>
          </a:solid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14" name="Oval 13">
            <a:extLst>
              <a:ext uri="{FF2B5EF4-FFF2-40B4-BE49-F238E27FC236}">
                <a16:creationId xmlns:a16="http://schemas.microsoft.com/office/drawing/2014/main" xmlns="" id="{9AC6351C-8883-D140-A26D-E526359F2EE8}"/>
              </a:ext>
            </a:extLst>
          </p:cNvPr>
          <p:cNvSpPr/>
          <p:nvPr/>
        </p:nvSpPr>
        <p:spPr>
          <a:xfrm>
            <a:off x="370120" y="2302328"/>
            <a:ext cx="97971" cy="100800"/>
          </a:xfrm>
          <a:prstGeom prst="ellipse">
            <a:avLst/>
          </a:prstGeom>
          <a:solidFill>
            <a:srgbClr val="00B0F0"/>
          </a:solidFill>
          <a:ln w="19050">
            <a:solidFill>
              <a:srgbClr val="00B0F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15" name="Oval 14">
            <a:extLst>
              <a:ext uri="{FF2B5EF4-FFF2-40B4-BE49-F238E27FC236}">
                <a16:creationId xmlns:a16="http://schemas.microsoft.com/office/drawing/2014/main" xmlns="" id="{247CCD0A-A71F-4C45-8DB8-E7B6C7CD32A3}"/>
              </a:ext>
            </a:extLst>
          </p:cNvPr>
          <p:cNvSpPr/>
          <p:nvPr/>
        </p:nvSpPr>
        <p:spPr>
          <a:xfrm>
            <a:off x="370120" y="2454728"/>
            <a:ext cx="97971" cy="100800"/>
          </a:xfrm>
          <a:prstGeom prst="ellipse">
            <a:avLst/>
          </a:prstGeom>
          <a:solidFill>
            <a:srgbClr val="00B050"/>
          </a:solid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16" name="Oval 15">
            <a:extLst>
              <a:ext uri="{FF2B5EF4-FFF2-40B4-BE49-F238E27FC236}">
                <a16:creationId xmlns:a16="http://schemas.microsoft.com/office/drawing/2014/main" xmlns="" id="{759C43C0-2AD3-C343-B54C-DB07714DC6BA}"/>
              </a:ext>
            </a:extLst>
          </p:cNvPr>
          <p:cNvSpPr/>
          <p:nvPr/>
        </p:nvSpPr>
        <p:spPr>
          <a:xfrm>
            <a:off x="370120" y="2607128"/>
            <a:ext cx="97971" cy="100800"/>
          </a:xfrm>
          <a:prstGeom prst="ellipse">
            <a:avLst/>
          </a:prstGeom>
          <a:solidFill>
            <a:srgbClr val="00B050"/>
          </a:solid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17" name="Oval 16">
            <a:extLst>
              <a:ext uri="{FF2B5EF4-FFF2-40B4-BE49-F238E27FC236}">
                <a16:creationId xmlns:a16="http://schemas.microsoft.com/office/drawing/2014/main" xmlns="" id="{4210B122-E5CD-B84A-9188-89CA6B461799}"/>
              </a:ext>
            </a:extLst>
          </p:cNvPr>
          <p:cNvSpPr/>
          <p:nvPr/>
        </p:nvSpPr>
        <p:spPr>
          <a:xfrm>
            <a:off x="370120" y="2759528"/>
            <a:ext cx="97971" cy="100800"/>
          </a:xfrm>
          <a:prstGeom prst="ellipse">
            <a:avLst/>
          </a:prstGeom>
          <a:solidFill>
            <a:srgbClr val="00B050"/>
          </a:solid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18" name="Oval 17">
            <a:extLst>
              <a:ext uri="{FF2B5EF4-FFF2-40B4-BE49-F238E27FC236}">
                <a16:creationId xmlns:a16="http://schemas.microsoft.com/office/drawing/2014/main" xmlns="" id="{1C998411-E436-6145-A864-5CE18C3B2E66}"/>
              </a:ext>
            </a:extLst>
          </p:cNvPr>
          <p:cNvSpPr/>
          <p:nvPr/>
        </p:nvSpPr>
        <p:spPr>
          <a:xfrm>
            <a:off x="370120" y="2911928"/>
            <a:ext cx="97971" cy="100800"/>
          </a:xfrm>
          <a:prstGeom prst="ellipse">
            <a:avLst/>
          </a:prstGeom>
          <a:solidFill>
            <a:srgbClr val="00B050"/>
          </a:solid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19" name="Oval 18">
            <a:extLst>
              <a:ext uri="{FF2B5EF4-FFF2-40B4-BE49-F238E27FC236}">
                <a16:creationId xmlns:a16="http://schemas.microsoft.com/office/drawing/2014/main" xmlns="" id="{E47E9878-F07E-8143-86A2-47026DE79B38}"/>
              </a:ext>
            </a:extLst>
          </p:cNvPr>
          <p:cNvSpPr/>
          <p:nvPr/>
        </p:nvSpPr>
        <p:spPr>
          <a:xfrm>
            <a:off x="370120" y="3064328"/>
            <a:ext cx="97971" cy="100800"/>
          </a:xfrm>
          <a:prstGeom prst="ellipse">
            <a:avLst/>
          </a:prstGeom>
          <a:solidFill>
            <a:srgbClr val="00B0F0"/>
          </a:solidFill>
          <a:ln w="19050">
            <a:solidFill>
              <a:srgbClr val="00B0F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20" name="Oval 19">
            <a:extLst>
              <a:ext uri="{FF2B5EF4-FFF2-40B4-BE49-F238E27FC236}">
                <a16:creationId xmlns:a16="http://schemas.microsoft.com/office/drawing/2014/main" xmlns="" id="{C936E26A-A19F-2642-8776-BE06D942D3C6}"/>
              </a:ext>
            </a:extLst>
          </p:cNvPr>
          <p:cNvSpPr/>
          <p:nvPr/>
        </p:nvSpPr>
        <p:spPr>
          <a:xfrm>
            <a:off x="370120" y="3205841"/>
            <a:ext cx="97971" cy="100800"/>
          </a:xfrm>
          <a:prstGeom prst="ellipse">
            <a:avLst/>
          </a:prstGeom>
          <a:solidFill>
            <a:srgbClr val="00B0F0"/>
          </a:solidFill>
          <a:ln w="19050">
            <a:solidFill>
              <a:srgbClr val="00B0F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21" name="Oval 20">
            <a:extLst>
              <a:ext uri="{FF2B5EF4-FFF2-40B4-BE49-F238E27FC236}">
                <a16:creationId xmlns:a16="http://schemas.microsoft.com/office/drawing/2014/main" xmlns="" id="{DBF0A682-D28D-994F-875F-DD9392930966}"/>
              </a:ext>
            </a:extLst>
          </p:cNvPr>
          <p:cNvSpPr/>
          <p:nvPr/>
        </p:nvSpPr>
        <p:spPr>
          <a:xfrm>
            <a:off x="370120" y="3358241"/>
            <a:ext cx="97971" cy="100800"/>
          </a:xfrm>
          <a:prstGeom prst="ellipse">
            <a:avLst/>
          </a:prstGeom>
          <a:solidFill>
            <a:srgbClr val="00B050"/>
          </a:solid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22" name="Oval 21">
            <a:extLst>
              <a:ext uri="{FF2B5EF4-FFF2-40B4-BE49-F238E27FC236}">
                <a16:creationId xmlns:a16="http://schemas.microsoft.com/office/drawing/2014/main" xmlns="" id="{CC1ECF50-2772-B147-8C4A-A18549370C69}"/>
              </a:ext>
            </a:extLst>
          </p:cNvPr>
          <p:cNvSpPr/>
          <p:nvPr/>
        </p:nvSpPr>
        <p:spPr>
          <a:xfrm>
            <a:off x="370120" y="3510641"/>
            <a:ext cx="97971" cy="100800"/>
          </a:xfrm>
          <a:prstGeom prst="ellipse">
            <a:avLst/>
          </a:prstGeom>
          <a:solidFill>
            <a:srgbClr val="00B050"/>
          </a:solid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23" name="Oval 22">
            <a:extLst>
              <a:ext uri="{FF2B5EF4-FFF2-40B4-BE49-F238E27FC236}">
                <a16:creationId xmlns:a16="http://schemas.microsoft.com/office/drawing/2014/main" xmlns="" id="{8EDE7D11-2F3D-9343-8ADC-06748D7948A1}"/>
              </a:ext>
            </a:extLst>
          </p:cNvPr>
          <p:cNvSpPr/>
          <p:nvPr/>
        </p:nvSpPr>
        <p:spPr>
          <a:xfrm>
            <a:off x="370120" y="3663041"/>
            <a:ext cx="97971" cy="100800"/>
          </a:xfrm>
          <a:prstGeom prst="ellipse">
            <a:avLst/>
          </a:prstGeom>
          <a:solidFill>
            <a:srgbClr val="00B0F0"/>
          </a:solidFill>
          <a:ln w="19050">
            <a:solidFill>
              <a:srgbClr val="00B0F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24" name="Oval 23">
            <a:extLst>
              <a:ext uri="{FF2B5EF4-FFF2-40B4-BE49-F238E27FC236}">
                <a16:creationId xmlns:a16="http://schemas.microsoft.com/office/drawing/2014/main" xmlns="" id="{75A30DE4-B6F6-464F-BD4C-8535C5073208}"/>
              </a:ext>
            </a:extLst>
          </p:cNvPr>
          <p:cNvSpPr/>
          <p:nvPr/>
        </p:nvSpPr>
        <p:spPr>
          <a:xfrm>
            <a:off x="370120" y="3815441"/>
            <a:ext cx="97971" cy="100800"/>
          </a:xfrm>
          <a:prstGeom prst="ellipse">
            <a:avLst/>
          </a:prstGeom>
          <a:solidFill>
            <a:srgbClr val="00B050"/>
          </a:solid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25" name="Oval 24">
            <a:extLst>
              <a:ext uri="{FF2B5EF4-FFF2-40B4-BE49-F238E27FC236}">
                <a16:creationId xmlns:a16="http://schemas.microsoft.com/office/drawing/2014/main" xmlns="" id="{9DA692DE-657A-A647-A0BC-649C9DB2BCA2}"/>
              </a:ext>
            </a:extLst>
          </p:cNvPr>
          <p:cNvSpPr/>
          <p:nvPr/>
        </p:nvSpPr>
        <p:spPr>
          <a:xfrm>
            <a:off x="6955985" y="3995060"/>
            <a:ext cx="97971" cy="100800"/>
          </a:xfrm>
          <a:prstGeom prst="ellipse">
            <a:avLst/>
          </a:prstGeom>
          <a:solidFill>
            <a:srgbClr val="00B0F0"/>
          </a:solidFill>
          <a:ln w="19050">
            <a:solidFill>
              <a:srgbClr val="00B0F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26" name="Oval 25">
            <a:extLst>
              <a:ext uri="{FF2B5EF4-FFF2-40B4-BE49-F238E27FC236}">
                <a16:creationId xmlns:a16="http://schemas.microsoft.com/office/drawing/2014/main" xmlns="" id="{3E9A96E5-AB77-BD4A-99CB-B4A921E2B14A}"/>
              </a:ext>
            </a:extLst>
          </p:cNvPr>
          <p:cNvSpPr/>
          <p:nvPr/>
        </p:nvSpPr>
        <p:spPr>
          <a:xfrm>
            <a:off x="6955985" y="4147460"/>
            <a:ext cx="97971" cy="100800"/>
          </a:xfrm>
          <a:prstGeom prst="ellipse">
            <a:avLst/>
          </a:prstGeom>
          <a:solidFill>
            <a:srgbClr val="00B050"/>
          </a:solid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27" name="TextBox 26">
            <a:extLst>
              <a:ext uri="{FF2B5EF4-FFF2-40B4-BE49-F238E27FC236}">
                <a16:creationId xmlns:a16="http://schemas.microsoft.com/office/drawing/2014/main" xmlns="" id="{AE2C1ED9-32CA-C443-828D-0B3A42B1D77F}"/>
              </a:ext>
            </a:extLst>
          </p:cNvPr>
          <p:cNvSpPr txBox="1"/>
          <p:nvPr/>
        </p:nvSpPr>
        <p:spPr>
          <a:xfrm>
            <a:off x="7021287" y="3899913"/>
            <a:ext cx="1607107" cy="461665"/>
          </a:xfrm>
          <a:prstGeom prst="rect">
            <a:avLst/>
          </a:prstGeom>
          <a:noFill/>
        </p:spPr>
        <p:txBody>
          <a:bodyPr wrap="none" rtlCol="0">
            <a:spAutoFit/>
          </a:bodyPr>
          <a:lstStyle/>
          <a:p>
            <a:r>
              <a:rPr lang="en-US" sz="1200" b="1" dirty="0">
                <a:latin typeface="Calibri Light" panose="020F0302020204030204" pitchFamily="34" charset="0"/>
              </a:rPr>
              <a:t>Over-expressed in CRC</a:t>
            </a:r>
          </a:p>
          <a:p>
            <a:r>
              <a:rPr lang="en-US" sz="1200" b="1" dirty="0">
                <a:latin typeface="Calibri Light" panose="020F0302020204030204" pitchFamily="34" charset="0"/>
              </a:rPr>
              <a:t>Down-regulated in CRC</a:t>
            </a:r>
          </a:p>
        </p:txBody>
      </p:sp>
      <p:sp>
        <p:nvSpPr>
          <p:cNvPr id="28" name="TextBox 27">
            <a:extLst>
              <a:ext uri="{FF2B5EF4-FFF2-40B4-BE49-F238E27FC236}">
                <a16:creationId xmlns:a16="http://schemas.microsoft.com/office/drawing/2014/main" xmlns="" id="{774F5701-9051-6847-AEEE-ADD50A180BE0}"/>
              </a:ext>
            </a:extLst>
          </p:cNvPr>
          <p:cNvSpPr txBox="1"/>
          <p:nvPr/>
        </p:nvSpPr>
        <p:spPr>
          <a:xfrm>
            <a:off x="370120" y="4590202"/>
            <a:ext cx="8237067" cy="1323439"/>
          </a:xfrm>
          <a:prstGeom prst="rect">
            <a:avLst/>
          </a:prstGeom>
          <a:noFill/>
        </p:spPr>
        <p:txBody>
          <a:bodyPr wrap="square" rtlCol="0">
            <a:spAutoFit/>
          </a:bodyPr>
          <a:lstStyle/>
          <a:p>
            <a:pPr marL="285750" indent="-285750">
              <a:buFont typeface="Arial" panose="020B0604020202020204" pitchFamily="34" charset="0"/>
              <a:buChar char="•"/>
            </a:pPr>
            <a:r>
              <a:rPr lang="en-US" sz="1600" i="1" dirty="0">
                <a:latin typeface="Calibri Light" panose="020F0302020204030204" pitchFamily="34" charset="0"/>
              </a:rPr>
              <a:t>Only CEA, GDF-15, AREG met an FDR threshold of 5%</a:t>
            </a:r>
          </a:p>
          <a:p>
            <a:pPr marL="285750" indent="-285750">
              <a:buFont typeface="Arial" panose="020B0604020202020204" pitchFamily="34" charset="0"/>
              <a:buChar char="•"/>
            </a:pPr>
            <a:r>
              <a:rPr lang="en-US" sz="1600" i="1" dirty="0">
                <a:latin typeface="Calibri Light" panose="020F0302020204030204" pitchFamily="34" charset="0"/>
              </a:rPr>
              <a:t>Apart from PSA, no biomarkers showed relationship to sex nor age</a:t>
            </a:r>
          </a:p>
          <a:p>
            <a:pPr marL="285750" indent="-285750">
              <a:buFont typeface="Arial" panose="020B0604020202020204" pitchFamily="34" charset="0"/>
              <a:buChar char="•"/>
            </a:pPr>
            <a:r>
              <a:rPr lang="en-US" sz="1600" i="1" dirty="0">
                <a:latin typeface="Calibri Light" panose="020F0302020204030204" pitchFamily="34" charset="0"/>
              </a:rPr>
              <a:t>Adjusted AUC ranged from 0.55-0.7</a:t>
            </a:r>
          </a:p>
          <a:p>
            <a:pPr marL="285750" indent="-285750">
              <a:buFont typeface="Arial" panose="020B0604020202020204" pitchFamily="34" charset="0"/>
              <a:buChar char="•"/>
            </a:pPr>
            <a:r>
              <a:rPr lang="en-US" sz="1600" i="1" dirty="0">
                <a:latin typeface="Calibri Light" panose="020F0302020204030204" pitchFamily="34" charset="0"/>
              </a:rPr>
              <a:t>80% specificity, CEA highest sensitivity 52%. </a:t>
            </a:r>
          </a:p>
          <a:p>
            <a:pPr marL="285750" indent="-285750">
              <a:buFont typeface="Arial" panose="020B0604020202020204" pitchFamily="34" charset="0"/>
              <a:buChar char="•"/>
            </a:pPr>
            <a:r>
              <a:rPr lang="en-US" sz="1600" i="1" dirty="0">
                <a:latin typeface="Calibri Light" panose="020F0302020204030204" pitchFamily="34" charset="0"/>
              </a:rPr>
              <a:t>90% specificity, AREG highest sensitivity 36%</a:t>
            </a:r>
          </a:p>
        </p:txBody>
      </p:sp>
      <p:sp>
        <p:nvSpPr>
          <p:cNvPr id="29" name="Oval 28">
            <a:extLst>
              <a:ext uri="{FF2B5EF4-FFF2-40B4-BE49-F238E27FC236}">
                <a16:creationId xmlns:a16="http://schemas.microsoft.com/office/drawing/2014/main" xmlns="" id="{DC57D292-3B29-1048-86C7-422AEA3B9AAA}"/>
              </a:ext>
            </a:extLst>
          </p:cNvPr>
          <p:cNvSpPr/>
          <p:nvPr/>
        </p:nvSpPr>
        <p:spPr>
          <a:xfrm>
            <a:off x="5829305" y="3587054"/>
            <a:ext cx="324000" cy="180000"/>
          </a:xfrm>
          <a:prstGeom prst="ellipse">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30" name="Oval 29">
            <a:extLst>
              <a:ext uri="{FF2B5EF4-FFF2-40B4-BE49-F238E27FC236}">
                <a16:creationId xmlns:a16="http://schemas.microsoft.com/office/drawing/2014/main" xmlns="" id="{C9874C38-4D6F-F54E-8E14-241A2172656A}"/>
              </a:ext>
            </a:extLst>
          </p:cNvPr>
          <p:cNvSpPr/>
          <p:nvPr/>
        </p:nvSpPr>
        <p:spPr>
          <a:xfrm>
            <a:off x="5851073" y="1649394"/>
            <a:ext cx="324000" cy="180000"/>
          </a:xfrm>
          <a:prstGeom prst="ellipse">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31" name="Oval 30">
            <a:extLst>
              <a:ext uri="{FF2B5EF4-FFF2-40B4-BE49-F238E27FC236}">
                <a16:creationId xmlns:a16="http://schemas.microsoft.com/office/drawing/2014/main" xmlns="" id="{AC31B2F6-EB02-8348-A07B-6AC4BD2D98A6}"/>
              </a:ext>
            </a:extLst>
          </p:cNvPr>
          <p:cNvSpPr/>
          <p:nvPr/>
        </p:nvSpPr>
        <p:spPr>
          <a:xfrm>
            <a:off x="7032169" y="1360917"/>
            <a:ext cx="324000" cy="180000"/>
          </a:xfrm>
          <a:prstGeom prst="ellipse">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32" name="Oval 31">
            <a:extLst>
              <a:ext uri="{FF2B5EF4-FFF2-40B4-BE49-F238E27FC236}">
                <a16:creationId xmlns:a16="http://schemas.microsoft.com/office/drawing/2014/main" xmlns="" id="{F68A9EBC-4B93-054F-8633-1B3AA02B0FB2}"/>
              </a:ext>
            </a:extLst>
          </p:cNvPr>
          <p:cNvSpPr/>
          <p:nvPr/>
        </p:nvSpPr>
        <p:spPr>
          <a:xfrm>
            <a:off x="7919363" y="1643948"/>
            <a:ext cx="324000" cy="180000"/>
          </a:xfrm>
          <a:prstGeom prst="ellipse">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Tree>
    <p:extLst>
      <p:ext uri="{BB962C8B-B14F-4D97-AF65-F5344CB8AC3E}">
        <p14:creationId xmlns:p14="http://schemas.microsoft.com/office/powerpoint/2010/main" val="225259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p:bldP spid="29" grpId="0" animBg="1"/>
      <p:bldP spid="30" grpId="0" animBg="1"/>
      <p:bldP spid="31"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CA6C6582-65E1-4E4D-9198-C84CEFF52C8E}"/>
              </a:ext>
            </a:extLst>
          </p:cNvPr>
          <p:cNvSpPr/>
          <p:nvPr/>
        </p:nvSpPr>
        <p:spPr>
          <a:xfrm>
            <a:off x="0" y="-5713"/>
            <a:ext cx="9144000" cy="5909754"/>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rgbClr val="8D7D74"/>
              </a:solidFill>
              <a:latin typeface="Calibri Light" charset="0"/>
              <a:ea typeface="Calibri Light" charset="0"/>
              <a:cs typeface="Calibri Light" charset="0"/>
            </a:endParaRPr>
          </a:p>
        </p:txBody>
      </p:sp>
      <p:sp>
        <p:nvSpPr>
          <p:cNvPr id="2" name="Title 1">
            <a:extLst>
              <a:ext uri="{FF2B5EF4-FFF2-40B4-BE49-F238E27FC236}">
                <a16:creationId xmlns:a16="http://schemas.microsoft.com/office/drawing/2014/main" xmlns="" id="{1C91A049-AAE2-3B42-9C00-A4021F910999}"/>
              </a:ext>
            </a:extLst>
          </p:cNvPr>
          <p:cNvSpPr>
            <a:spLocks noGrp="1"/>
          </p:cNvSpPr>
          <p:nvPr>
            <p:ph type="title"/>
          </p:nvPr>
        </p:nvSpPr>
        <p:spPr>
          <a:xfrm>
            <a:off x="190502" y="5909754"/>
            <a:ext cx="8712197" cy="825480"/>
          </a:xfrm>
        </p:spPr>
        <p:txBody>
          <a:bodyPr/>
          <a:lstStyle/>
          <a:p>
            <a:r>
              <a:rPr lang="en-US" dirty="0"/>
              <a:t>Protein biomarkers with significant differences between tumor stages</a:t>
            </a:r>
          </a:p>
        </p:txBody>
      </p:sp>
      <p:pic>
        <p:nvPicPr>
          <p:cNvPr id="4" name="Content Placeholder 3">
            <a:extLst>
              <a:ext uri="{FF2B5EF4-FFF2-40B4-BE49-F238E27FC236}">
                <a16:creationId xmlns:a16="http://schemas.microsoft.com/office/drawing/2014/main" xmlns="" id="{7FE137A4-D9FA-B24C-BBE7-095BD8B72191}"/>
              </a:ext>
            </a:extLst>
          </p:cNvPr>
          <p:cNvPicPr>
            <a:picLocks noGrp="1" noChangeAspect="1"/>
          </p:cNvPicPr>
          <p:nvPr>
            <p:ph idx="1"/>
          </p:nvPr>
        </p:nvPicPr>
        <p:blipFill>
          <a:blip r:embed="rId3"/>
          <a:stretch>
            <a:fillRect/>
          </a:stretch>
        </p:blipFill>
        <p:spPr>
          <a:xfrm>
            <a:off x="641350" y="624115"/>
            <a:ext cx="8139600" cy="3276982"/>
          </a:xfrm>
          <a:prstGeom prst="rect">
            <a:avLst/>
          </a:prstGeom>
        </p:spPr>
      </p:pic>
      <p:sp>
        <p:nvSpPr>
          <p:cNvPr id="7" name="Rectangle 6">
            <a:extLst>
              <a:ext uri="{FF2B5EF4-FFF2-40B4-BE49-F238E27FC236}">
                <a16:creationId xmlns:a16="http://schemas.microsoft.com/office/drawing/2014/main" xmlns="" id="{51A29438-EE1B-6243-B446-A623B8AEA2D0}"/>
              </a:ext>
            </a:extLst>
          </p:cNvPr>
          <p:cNvSpPr/>
          <p:nvPr/>
        </p:nvSpPr>
        <p:spPr>
          <a:xfrm>
            <a:off x="657678" y="1175658"/>
            <a:ext cx="991508" cy="414000"/>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8" name="Rectangle 7">
            <a:extLst>
              <a:ext uri="{FF2B5EF4-FFF2-40B4-BE49-F238E27FC236}">
                <a16:creationId xmlns:a16="http://schemas.microsoft.com/office/drawing/2014/main" xmlns="" id="{5965CA33-6568-D345-997E-AEBFEE8F7C96}"/>
              </a:ext>
            </a:extLst>
          </p:cNvPr>
          <p:cNvSpPr/>
          <p:nvPr/>
        </p:nvSpPr>
        <p:spPr>
          <a:xfrm>
            <a:off x="3520623" y="1175658"/>
            <a:ext cx="991508" cy="414000"/>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9" name="Rectangle 8">
            <a:extLst>
              <a:ext uri="{FF2B5EF4-FFF2-40B4-BE49-F238E27FC236}">
                <a16:creationId xmlns:a16="http://schemas.microsoft.com/office/drawing/2014/main" xmlns="" id="{0D6C0807-3F16-C64A-88AD-4D64C8E0F664}"/>
              </a:ext>
            </a:extLst>
          </p:cNvPr>
          <p:cNvSpPr/>
          <p:nvPr/>
        </p:nvSpPr>
        <p:spPr>
          <a:xfrm>
            <a:off x="641349" y="2797629"/>
            <a:ext cx="991508" cy="174171"/>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10" name="Rectangle 9">
            <a:extLst>
              <a:ext uri="{FF2B5EF4-FFF2-40B4-BE49-F238E27FC236}">
                <a16:creationId xmlns:a16="http://schemas.microsoft.com/office/drawing/2014/main" xmlns="" id="{258C25EF-6D9A-674A-864C-711B76572DFA}"/>
              </a:ext>
            </a:extLst>
          </p:cNvPr>
          <p:cNvSpPr/>
          <p:nvPr/>
        </p:nvSpPr>
        <p:spPr>
          <a:xfrm>
            <a:off x="6802671" y="2797629"/>
            <a:ext cx="991508" cy="174171"/>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3" name="Rectangle 2">
            <a:extLst>
              <a:ext uri="{FF2B5EF4-FFF2-40B4-BE49-F238E27FC236}">
                <a16:creationId xmlns:a16="http://schemas.microsoft.com/office/drawing/2014/main" xmlns="" id="{21047D13-9453-E04B-BDB8-059227C14A4F}"/>
              </a:ext>
            </a:extLst>
          </p:cNvPr>
          <p:cNvSpPr/>
          <p:nvPr/>
        </p:nvSpPr>
        <p:spPr>
          <a:xfrm>
            <a:off x="606046" y="4397346"/>
            <a:ext cx="8081230" cy="1323439"/>
          </a:xfrm>
          <a:prstGeom prst="rect">
            <a:avLst/>
          </a:prstGeom>
        </p:spPr>
        <p:txBody>
          <a:bodyPr wrap="square">
            <a:spAutoFit/>
          </a:bodyPr>
          <a:lstStyle/>
          <a:p>
            <a:pPr marL="285750" indent="-285750">
              <a:buFont typeface="Arial" panose="020B0604020202020204" pitchFamily="34" charset="0"/>
              <a:buChar char="•"/>
            </a:pPr>
            <a:r>
              <a:rPr lang="sv-SE" sz="1600" dirty="0">
                <a:latin typeface="Calibri Light" panose="020F0302020204030204" pitchFamily="34" charset="0"/>
                <a:cs typeface="Calibri Light" panose="020F0302020204030204" pitchFamily="34" charset="0"/>
              </a:rPr>
              <a:t>13/17 </a:t>
            </a:r>
            <a:r>
              <a:rPr lang="sv-SE" sz="1600" dirty="0" err="1">
                <a:latin typeface="Calibri Light" panose="020F0302020204030204" pitchFamily="34" charset="0"/>
                <a:cs typeface="Calibri Light" panose="020F0302020204030204" pitchFamily="34" charset="0"/>
              </a:rPr>
              <a:t>had</a:t>
            </a:r>
            <a:r>
              <a:rPr lang="sv-SE" sz="1600" dirty="0">
                <a:latin typeface="Calibri Light" panose="020F0302020204030204" pitchFamily="34" charset="0"/>
                <a:cs typeface="Calibri Light" panose="020F0302020204030204" pitchFamily="34" charset="0"/>
              </a:rPr>
              <a:t> </a:t>
            </a:r>
            <a:r>
              <a:rPr lang="sv-SE" sz="1600" dirty="0" err="1">
                <a:latin typeface="Calibri Light" panose="020F0302020204030204" pitchFamily="34" charset="0"/>
                <a:cs typeface="Calibri Light" panose="020F0302020204030204" pitchFamily="34" charset="0"/>
              </a:rPr>
              <a:t>higher</a:t>
            </a:r>
            <a:r>
              <a:rPr lang="sv-SE" sz="1600" dirty="0">
                <a:latin typeface="Calibri Light" panose="020F0302020204030204" pitchFamily="34" charset="0"/>
                <a:cs typeface="Calibri Light" panose="020F0302020204030204" pitchFamily="34" charset="0"/>
              </a:rPr>
              <a:t> </a:t>
            </a:r>
            <a:r>
              <a:rPr lang="sv-SE" sz="1600" dirty="0" err="1">
                <a:latin typeface="Calibri Light" panose="020F0302020204030204" pitchFamily="34" charset="0"/>
                <a:cs typeface="Calibri Light" panose="020F0302020204030204" pitchFamily="34" charset="0"/>
              </a:rPr>
              <a:t>adjusted</a:t>
            </a:r>
            <a:r>
              <a:rPr lang="sv-SE" sz="1600" dirty="0">
                <a:latin typeface="Calibri Light" panose="020F0302020204030204" pitchFamily="34" charset="0"/>
                <a:cs typeface="Calibri Light" panose="020F0302020204030204" pitchFamily="34" charset="0"/>
              </a:rPr>
              <a:t> AUCs in </a:t>
            </a:r>
            <a:r>
              <a:rPr lang="sv-SE" sz="1600" dirty="0" err="1">
                <a:latin typeface="Calibri Light" panose="020F0302020204030204" pitchFamily="34" charset="0"/>
                <a:cs typeface="Calibri Light" panose="020F0302020204030204" pitchFamily="34" charset="0"/>
              </a:rPr>
              <a:t>early</a:t>
            </a:r>
            <a:r>
              <a:rPr lang="sv-SE" sz="1600" dirty="0">
                <a:latin typeface="Calibri Light" panose="020F0302020204030204" pitchFamily="34" charset="0"/>
                <a:cs typeface="Calibri Light" panose="020F0302020204030204" pitchFamily="34" charset="0"/>
              </a:rPr>
              <a:t> </a:t>
            </a:r>
            <a:r>
              <a:rPr lang="sv-SE" sz="1600" dirty="0" err="1">
                <a:latin typeface="Calibri Light" panose="020F0302020204030204" pitchFamily="34" charset="0"/>
                <a:cs typeface="Calibri Light" panose="020F0302020204030204" pitchFamily="34" charset="0"/>
              </a:rPr>
              <a:t>tumor</a:t>
            </a:r>
            <a:r>
              <a:rPr lang="sv-SE" sz="1600" dirty="0">
                <a:latin typeface="Calibri Light" panose="020F0302020204030204" pitchFamily="34" charset="0"/>
                <a:cs typeface="Calibri Light" panose="020F0302020204030204" pitchFamily="34" charset="0"/>
              </a:rPr>
              <a:t> </a:t>
            </a:r>
            <a:r>
              <a:rPr lang="sv-SE" sz="1600" dirty="0" err="1">
                <a:latin typeface="Calibri Light" panose="020F0302020204030204" pitchFamily="34" charset="0"/>
                <a:cs typeface="Calibri Light" panose="020F0302020204030204" pitchFamily="34" charset="0"/>
              </a:rPr>
              <a:t>stages</a:t>
            </a:r>
            <a:r>
              <a:rPr lang="sv-SE" sz="1600" dirty="0">
                <a:latin typeface="Calibri Light" panose="020F0302020204030204" pitchFamily="34" charset="0"/>
                <a:cs typeface="Calibri Light" panose="020F0302020204030204" pitchFamily="34" charset="0"/>
              </a:rPr>
              <a:t> </a:t>
            </a:r>
            <a:r>
              <a:rPr lang="sv-SE" sz="1600" dirty="0" err="1">
                <a:latin typeface="Calibri Light" panose="020F0302020204030204" pitchFamily="34" charset="0"/>
                <a:cs typeface="Calibri Light" panose="020F0302020204030204" pitchFamily="34" charset="0"/>
              </a:rPr>
              <a:t>than</a:t>
            </a:r>
            <a:r>
              <a:rPr lang="sv-SE" sz="1600" dirty="0">
                <a:latin typeface="Calibri Light" panose="020F0302020204030204" pitchFamily="34" charset="0"/>
                <a:cs typeface="Calibri Light" panose="020F0302020204030204" pitchFamily="34" charset="0"/>
              </a:rPr>
              <a:t> at </a:t>
            </a:r>
            <a:r>
              <a:rPr lang="sv-SE" sz="1600" dirty="0" err="1">
                <a:latin typeface="Calibri Light" panose="020F0302020204030204" pitchFamily="34" charset="0"/>
                <a:cs typeface="Calibri Light" panose="020F0302020204030204" pitchFamily="34" charset="0"/>
              </a:rPr>
              <a:t>advanced</a:t>
            </a:r>
            <a:endParaRPr lang="sv-SE" sz="16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AREG, IL6, and GDF-15, adjusted AUCs for early tumor stage colorectal cancer were higher than 0.70</a:t>
            </a:r>
          </a:p>
          <a:p>
            <a:pPr marL="285750" indent="-285750">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CEA showed the highest adjusted AUC for advanced stage colorectal cancer (0.75).</a:t>
            </a:r>
          </a:p>
          <a:p>
            <a:pPr marL="285750" indent="-285750">
              <a:buFont typeface="Arial" panose="020B0604020202020204" pitchFamily="34" charset="0"/>
              <a:buChar char="•"/>
            </a:pPr>
            <a:endParaRPr lang="en-US"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3235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C56E1975-C661-1345-B61E-3AE68A7EC3DA}"/>
              </a:ext>
            </a:extLst>
          </p:cNvPr>
          <p:cNvSpPr/>
          <p:nvPr/>
        </p:nvSpPr>
        <p:spPr>
          <a:xfrm>
            <a:off x="0" y="-120013"/>
            <a:ext cx="9144000" cy="5909754"/>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rgbClr val="8D7D74"/>
              </a:solidFill>
              <a:latin typeface="Calibri Light" charset="0"/>
              <a:ea typeface="Calibri Light" charset="0"/>
              <a:cs typeface="Calibri Light" charset="0"/>
            </a:endParaRPr>
          </a:p>
        </p:txBody>
      </p:sp>
      <p:sp>
        <p:nvSpPr>
          <p:cNvPr id="2" name="Title 1">
            <a:extLst>
              <a:ext uri="{FF2B5EF4-FFF2-40B4-BE49-F238E27FC236}">
                <a16:creationId xmlns:a16="http://schemas.microsoft.com/office/drawing/2014/main" xmlns="" id="{EDF195D7-059D-704A-838D-21557574B9B1}"/>
              </a:ext>
            </a:extLst>
          </p:cNvPr>
          <p:cNvSpPr>
            <a:spLocks noGrp="1"/>
          </p:cNvSpPr>
          <p:nvPr>
            <p:ph type="title"/>
          </p:nvPr>
        </p:nvSpPr>
        <p:spPr/>
        <p:txBody>
          <a:bodyPr/>
          <a:lstStyle/>
          <a:p>
            <a:r>
              <a:rPr lang="sv-SE" dirty="0" err="1"/>
              <a:t>Eight</a:t>
            </a:r>
            <a:r>
              <a:rPr lang="sv-SE" dirty="0"/>
              <a:t> marker </a:t>
            </a:r>
            <a:r>
              <a:rPr lang="sv-SE" dirty="0" err="1"/>
              <a:t>prediction</a:t>
            </a:r>
            <a:r>
              <a:rPr lang="sv-SE" dirty="0"/>
              <a:t> </a:t>
            </a:r>
            <a:r>
              <a:rPr lang="sv-SE" dirty="0" err="1"/>
              <a:t>algorithm</a:t>
            </a:r>
            <a:r>
              <a:rPr lang="sv-SE" dirty="0"/>
              <a:t> </a:t>
            </a:r>
            <a:endParaRPr lang="en-US" dirty="0"/>
          </a:p>
        </p:txBody>
      </p:sp>
      <p:pic>
        <p:nvPicPr>
          <p:cNvPr id="4" name="Content Placeholder 3">
            <a:extLst>
              <a:ext uri="{FF2B5EF4-FFF2-40B4-BE49-F238E27FC236}">
                <a16:creationId xmlns:a16="http://schemas.microsoft.com/office/drawing/2014/main" xmlns="" id="{BB69F1FE-7DC9-514F-8312-A3A7E411FD6A}"/>
              </a:ext>
            </a:extLst>
          </p:cNvPr>
          <p:cNvPicPr>
            <a:picLocks noGrp="1" noChangeAspect="1"/>
          </p:cNvPicPr>
          <p:nvPr>
            <p:ph idx="1"/>
          </p:nvPr>
        </p:nvPicPr>
        <p:blipFill>
          <a:blip r:embed="rId3"/>
          <a:stretch>
            <a:fillRect/>
          </a:stretch>
        </p:blipFill>
        <p:spPr>
          <a:xfrm>
            <a:off x="1272921" y="400158"/>
            <a:ext cx="5940813" cy="2978042"/>
          </a:xfrm>
          <a:prstGeom prst="rect">
            <a:avLst/>
          </a:prstGeom>
        </p:spPr>
      </p:pic>
      <p:sp>
        <p:nvSpPr>
          <p:cNvPr id="11" name="Content Placeholder 3">
            <a:extLst>
              <a:ext uri="{FF2B5EF4-FFF2-40B4-BE49-F238E27FC236}">
                <a16:creationId xmlns:a16="http://schemas.microsoft.com/office/drawing/2014/main" xmlns="" id="{20464B6E-02A0-3845-86D1-3512718D8B79}"/>
              </a:ext>
            </a:extLst>
          </p:cNvPr>
          <p:cNvSpPr txBox="1">
            <a:spLocks/>
          </p:cNvSpPr>
          <p:nvPr/>
        </p:nvSpPr>
        <p:spPr>
          <a:xfrm>
            <a:off x="882848" y="3295167"/>
            <a:ext cx="7600752" cy="417114"/>
          </a:xfrm>
          <a:prstGeom prst="rect">
            <a:avLst/>
          </a:prstGeom>
        </p:spPr>
        <p:txBody>
          <a:bodyPr vert="horz" lIns="91440" tIns="45720" rIns="91440" bIns="45720" rtlCol="0">
            <a:noAutofit/>
          </a:bodyPr>
          <a:lstStyle>
            <a:lvl1pPr marL="182563" indent="-182563" algn="l" defTabSz="457200" rtl="0" eaLnBrk="1" latinLnBrk="0" hangingPunct="1">
              <a:spcBef>
                <a:spcPts val="600"/>
              </a:spcBef>
              <a:spcAft>
                <a:spcPts val="400"/>
              </a:spcAft>
              <a:buClr>
                <a:schemeClr val="bg2"/>
              </a:buClr>
              <a:buSzPct val="100000"/>
              <a:buFontTx/>
              <a:buBlip>
                <a:blip r:embed="rId4"/>
              </a:buBlip>
              <a:defRPr sz="1600" b="0" i="0" kern="1200">
                <a:solidFill>
                  <a:schemeClr val="tx1"/>
                </a:solidFill>
                <a:latin typeface="Calibri Light" panose="020F0302020204030204" pitchFamily="34" charset="0"/>
                <a:ea typeface="+mn-ea"/>
                <a:cs typeface="Calibri Light" panose="020F0302020204030204" pitchFamily="34" charset="0"/>
              </a:defRPr>
            </a:lvl1pPr>
            <a:lvl2pPr marL="355600" indent="-182563" algn="l" defTabSz="457200" rtl="0" eaLnBrk="1" latinLnBrk="0" hangingPunct="1">
              <a:spcBef>
                <a:spcPct val="20000"/>
              </a:spcBef>
              <a:spcAft>
                <a:spcPts val="400"/>
              </a:spcAft>
              <a:buClr>
                <a:schemeClr val="tx1">
                  <a:lumMod val="85000"/>
                  <a:lumOff val="15000"/>
                </a:schemeClr>
              </a:buClr>
              <a:buSzPct val="100000"/>
              <a:buFont typeface="Lucida Grande"/>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541338" indent="-171450"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tabLst/>
              <a:defRPr sz="1200" b="0" i="0" kern="1200">
                <a:solidFill>
                  <a:schemeClr val="tx1"/>
                </a:solidFill>
                <a:latin typeface="Calibri Light" panose="020F0302020204030204" pitchFamily="34" charset="0"/>
                <a:ea typeface="+mn-ea"/>
                <a:cs typeface="Calibri Light" panose="020F0302020204030204" pitchFamily="34" charset="0"/>
              </a:defRPr>
            </a:lvl3pPr>
            <a:lvl4pPr marL="717550"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1000" b="0" i="0" kern="1200">
                <a:solidFill>
                  <a:schemeClr val="tx1"/>
                </a:solidFill>
                <a:latin typeface="Calibri Light" panose="020F0302020204030204" pitchFamily="34" charset="0"/>
                <a:ea typeface="+mn-ea"/>
                <a:cs typeface="Calibri Light" panose="020F0302020204030204" pitchFamily="34" charset="0"/>
              </a:defRPr>
            </a:lvl4pPr>
            <a:lvl5pPr marL="896938"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dirty="0" err="1"/>
              <a:t>Logistic</a:t>
            </a:r>
            <a:r>
              <a:rPr lang="sv-SE" dirty="0"/>
              <a:t> regression </a:t>
            </a:r>
            <a:r>
              <a:rPr lang="sv-SE" dirty="0" err="1"/>
              <a:t>model</a:t>
            </a:r>
            <a:r>
              <a:rPr lang="sv-SE" dirty="0"/>
              <a:t> for multimarker </a:t>
            </a:r>
            <a:r>
              <a:rPr lang="sv-SE" dirty="0" err="1"/>
              <a:t>prediction</a:t>
            </a:r>
            <a:r>
              <a:rPr lang="sv-SE" dirty="0"/>
              <a:t> </a:t>
            </a:r>
            <a:r>
              <a:rPr lang="sv-SE" dirty="0" err="1"/>
              <a:t>algorithm</a:t>
            </a:r>
            <a:r>
              <a:rPr lang="sv-SE" dirty="0"/>
              <a:t> </a:t>
            </a:r>
            <a:r>
              <a:rPr lang="sv-SE" dirty="0" err="1"/>
              <a:t>based</a:t>
            </a:r>
            <a:r>
              <a:rPr lang="sv-SE" dirty="0"/>
              <a:t> on all 92 proteins</a:t>
            </a:r>
          </a:p>
          <a:p>
            <a:r>
              <a:rPr lang="en-US" dirty="0"/>
              <a:t>8 markers: </a:t>
            </a:r>
            <a:r>
              <a:rPr lang="en-US" dirty="0" err="1"/>
              <a:t>IFNg</a:t>
            </a:r>
            <a:r>
              <a:rPr lang="en-US" dirty="0"/>
              <a:t>, EMMPRIN, ERBB4, PSA, CD69, AREG, HGF receptor, CEA</a:t>
            </a:r>
          </a:p>
          <a:p>
            <a:r>
              <a:rPr lang="sv-SE" dirty="0" err="1"/>
              <a:t>Adjusted</a:t>
            </a:r>
            <a:r>
              <a:rPr lang="sv-SE" dirty="0"/>
              <a:t> AUC in </a:t>
            </a:r>
            <a:r>
              <a:rPr lang="sv-SE" dirty="0" err="1"/>
              <a:t>training</a:t>
            </a:r>
            <a:r>
              <a:rPr lang="sv-SE" dirty="0"/>
              <a:t> set: 0.77</a:t>
            </a:r>
          </a:p>
          <a:p>
            <a:r>
              <a:rPr lang="sv-SE" dirty="0"/>
              <a:t>AUC in </a:t>
            </a:r>
            <a:r>
              <a:rPr lang="sv-SE" dirty="0" err="1"/>
              <a:t>validation</a:t>
            </a:r>
            <a:r>
              <a:rPr lang="sv-SE" dirty="0"/>
              <a:t> set: 0.76 (0.72 for </a:t>
            </a:r>
            <a:r>
              <a:rPr lang="sv-SE" dirty="0" err="1"/>
              <a:t>Stage</a:t>
            </a:r>
            <a:r>
              <a:rPr lang="sv-SE" dirty="0"/>
              <a:t> I/II and 0.84 in </a:t>
            </a:r>
            <a:r>
              <a:rPr lang="sv-SE" dirty="0" err="1"/>
              <a:t>Stage</a:t>
            </a:r>
            <a:r>
              <a:rPr lang="sv-SE" dirty="0"/>
              <a:t> III/IV)</a:t>
            </a:r>
            <a:endParaRPr lang="en-US" dirty="0"/>
          </a:p>
          <a:p>
            <a:pPr lvl="1"/>
            <a:endParaRPr lang="en-US" sz="1600" dirty="0"/>
          </a:p>
          <a:p>
            <a:pPr lvl="1"/>
            <a:endParaRPr lang="en-US" sz="1600" i="1" dirty="0"/>
          </a:p>
          <a:p>
            <a:pPr lvl="1"/>
            <a:endParaRPr lang="en-US" sz="1600" dirty="0"/>
          </a:p>
        </p:txBody>
      </p:sp>
      <p:pic>
        <p:nvPicPr>
          <p:cNvPr id="6" name="Picture 5">
            <a:extLst>
              <a:ext uri="{FF2B5EF4-FFF2-40B4-BE49-F238E27FC236}">
                <a16:creationId xmlns:a16="http://schemas.microsoft.com/office/drawing/2014/main" xmlns="" id="{A88DEB48-854E-5B4D-804D-74496667A163}"/>
              </a:ext>
            </a:extLst>
          </p:cNvPr>
          <p:cNvPicPr>
            <a:picLocks noChangeAspect="1"/>
          </p:cNvPicPr>
          <p:nvPr/>
        </p:nvPicPr>
        <p:blipFill>
          <a:blip r:embed="rId5"/>
          <a:stretch>
            <a:fillRect/>
          </a:stretch>
        </p:blipFill>
        <p:spPr>
          <a:xfrm>
            <a:off x="549036" y="4699866"/>
            <a:ext cx="8045927" cy="984788"/>
          </a:xfrm>
          <a:prstGeom prst="rect">
            <a:avLst/>
          </a:prstGeom>
        </p:spPr>
      </p:pic>
      <p:sp>
        <p:nvSpPr>
          <p:cNvPr id="8" name="Rectangle 7">
            <a:extLst>
              <a:ext uri="{FF2B5EF4-FFF2-40B4-BE49-F238E27FC236}">
                <a16:creationId xmlns:a16="http://schemas.microsoft.com/office/drawing/2014/main" xmlns="" id="{CC4817D9-07D8-3C40-9602-632981DFEB4D}"/>
              </a:ext>
            </a:extLst>
          </p:cNvPr>
          <p:cNvSpPr/>
          <p:nvPr/>
        </p:nvSpPr>
        <p:spPr>
          <a:xfrm>
            <a:off x="3251818" y="4856850"/>
            <a:ext cx="1053481" cy="842092"/>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9" name="Rectangle 8">
            <a:extLst>
              <a:ext uri="{FF2B5EF4-FFF2-40B4-BE49-F238E27FC236}">
                <a16:creationId xmlns:a16="http://schemas.microsoft.com/office/drawing/2014/main" xmlns="" id="{A45572FB-4ECB-F84E-869E-AB32D9DE65DF}"/>
              </a:ext>
            </a:extLst>
          </p:cNvPr>
          <p:cNvSpPr/>
          <p:nvPr/>
        </p:nvSpPr>
        <p:spPr>
          <a:xfrm>
            <a:off x="5396649" y="4856850"/>
            <a:ext cx="3198314" cy="842091"/>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Tree>
    <p:extLst>
      <p:ext uri="{BB962C8B-B14F-4D97-AF65-F5344CB8AC3E}">
        <p14:creationId xmlns:p14="http://schemas.microsoft.com/office/powerpoint/2010/main" val="417639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6EF6056-B302-0B4A-88F9-A824703D42FC}"/>
              </a:ext>
            </a:extLst>
          </p:cNvPr>
          <p:cNvSpPr/>
          <p:nvPr/>
        </p:nvSpPr>
        <p:spPr>
          <a:xfrm>
            <a:off x="0" y="-5713"/>
            <a:ext cx="9144000" cy="5909754"/>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rgbClr val="8D7D74"/>
              </a:solidFill>
              <a:latin typeface="Calibri Light" charset="0"/>
              <a:ea typeface="Calibri Light" charset="0"/>
              <a:cs typeface="Calibri Light" charset="0"/>
            </a:endParaRPr>
          </a:p>
        </p:txBody>
      </p:sp>
      <p:sp>
        <p:nvSpPr>
          <p:cNvPr id="2" name="Title 1">
            <a:extLst>
              <a:ext uri="{FF2B5EF4-FFF2-40B4-BE49-F238E27FC236}">
                <a16:creationId xmlns:a16="http://schemas.microsoft.com/office/drawing/2014/main" xmlns="" id="{4E60FB21-B937-664C-ACAF-920411181159}"/>
              </a:ext>
            </a:extLst>
          </p:cNvPr>
          <p:cNvSpPr>
            <a:spLocks noGrp="1"/>
          </p:cNvSpPr>
          <p:nvPr>
            <p:ph type="title"/>
          </p:nvPr>
        </p:nvSpPr>
        <p:spPr/>
        <p:txBody>
          <a:bodyPr/>
          <a:lstStyle/>
          <a:p>
            <a:r>
              <a:rPr lang="en-US" dirty="0"/>
              <a:t>Top candidate biomarkers</a:t>
            </a:r>
          </a:p>
        </p:txBody>
      </p:sp>
      <p:sp>
        <p:nvSpPr>
          <p:cNvPr id="3" name="Content Placeholder 2">
            <a:extLst>
              <a:ext uri="{FF2B5EF4-FFF2-40B4-BE49-F238E27FC236}">
                <a16:creationId xmlns:a16="http://schemas.microsoft.com/office/drawing/2014/main" xmlns="" id="{844BD55F-9A9F-0343-B304-33701B75A8E8}"/>
              </a:ext>
            </a:extLst>
          </p:cNvPr>
          <p:cNvSpPr>
            <a:spLocks noGrp="1"/>
          </p:cNvSpPr>
          <p:nvPr>
            <p:ph idx="1"/>
          </p:nvPr>
        </p:nvSpPr>
        <p:spPr>
          <a:xfrm>
            <a:off x="483422" y="703305"/>
            <a:ext cx="5740554" cy="4254333"/>
          </a:xfrm>
        </p:spPr>
        <p:txBody>
          <a:bodyPr/>
          <a:lstStyle/>
          <a:p>
            <a:r>
              <a:rPr lang="sv-SE" sz="1800" dirty="0"/>
              <a:t>AREG: best </a:t>
            </a:r>
            <a:r>
              <a:rPr lang="sv-SE" sz="1800" dirty="0" err="1"/>
              <a:t>performance</a:t>
            </a:r>
            <a:r>
              <a:rPr lang="sv-SE" sz="1800" dirty="0"/>
              <a:t> for CRC </a:t>
            </a:r>
            <a:r>
              <a:rPr lang="sv-SE" sz="1800" dirty="0" err="1"/>
              <a:t>detection</a:t>
            </a:r>
            <a:r>
              <a:rPr lang="sv-SE" sz="1800" dirty="0"/>
              <a:t> (</a:t>
            </a:r>
            <a:r>
              <a:rPr lang="sv-SE" sz="1800" dirty="0" err="1"/>
              <a:t>comparable</a:t>
            </a:r>
            <a:r>
              <a:rPr lang="sv-SE" sz="1800" dirty="0"/>
              <a:t> </a:t>
            </a:r>
            <a:r>
              <a:rPr lang="sv-SE" sz="1800" dirty="0" err="1"/>
              <a:t>with</a:t>
            </a:r>
            <a:r>
              <a:rPr lang="sv-SE" sz="1800" dirty="0"/>
              <a:t> </a:t>
            </a:r>
            <a:r>
              <a:rPr lang="sv-SE" sz="1800" dirty="0" err="1"/>
              <a:t>gFOBT</a:t>
            </a:r>
            <a:r>
              <a:rPr lang="sv-SE" sz="1800" dirty="0"/>
              <a:t>)</a:t>
            </a:r>
          </a:p>
          <a:p>
            <a:endParaRPr lang="sv-SE" sz="400" dirty="0"/>
          </a:p>
          <a:p>
            <a:r>
              <a:rPr lang="sv-SE" sz="1800" dirty="0" err="1"/>
              <a:t>Competes</a:t>
            </a:r>
            <a:r>
              <a:rPr lang="sv-SE" sz="1800" dirty="0"/>
              <a:t> </a:t>
            </a:r>
            <a:r>
              <a:rPr lang="sv-SE" sz="1800" dirty="0" err="1"/>
              <a:t>with</a:t>
            </a:r>
            <a:r>
              <a:rPr lang="sv-SE" sz="1800" dirty="0"/>
              <a:t> EGF to bind EGFR, HER2, HER3, and HER4 (all </a:t>
            </a:r>
            <a:r>
              <a:rPr lang="sv-SE" sz="1800" dirty="0" err="1"/>
              <a:t>downregulated</a:t>
            </a:r>
            <a:r>
              <a:rPr lang="sv-SE" sz="1800" dirty="0"/>
              <a:t> for CRC in the </a:t>
            </a:r>
            <a:r>
              <a:rPr lang="sv-SE" sz="1800" dirty="0" err="1"/>
              <a:t>study</a:t>
            </a:r>
            <a:r>
              <a:rPr lang="sv-SE" sz="1800" dirty="0"/>
              <a:t>)</a:t>
            </a:r>
          </a:p>
          <a:p>
            <a:endParaRPr lang="sv-SE" sz="400" dirty="0"/>
          </a:p>
          <a:p>
            <a:r>
              <a:rPr lang="sv-SE" sz="1800" dirty="0"/>
              <a:t>GDF-15 and IL6 </a:t>
            </a:r>
            <a:r>
              <a:rPr lang="sv-SE" sz="1800" dirty="0" err="1"/>
              <a:t>also</a:t>
            </a:r>
            <a:r>
              <a:rPr lang="sv-SE" sz="1800" dirty="0"/>
              <a:t> </a:t>
            </a:r>
            <a:r>
              <a:rPr lang="sv-SE" sz="1800" dirty="0" err="1"/>
              <a:t>good</a:t>
            </a:r>
            <a:r>
              <a:rPr lang="sv-SE" sz="1800" dirty="0"/>
              <a:t> </a:t>
            </a:r>
            <a:r>
              <a:rPr lang="sv-SE" sz="1800" dirty="0" err="1"/>
              <a:t>performance</a:t>
            </a:r>
            <a:r>
              <a:rPr lang="sv-SE" sz="1800" dirty="0"/>
              <a:t> for CRC</a:t>
            </a:r>
          </a:p>
          <a:p>
            <a:endParaRPr lang="sv-SE" sz="400" dirty="0"/>
          </a:p>
          <a:p>
            <a:r>
              <a:rPr lang="sv-SE" sz="1800" dirty="0"/>
              <a:t>CEA </a:t>
            </a:r>
            <a:r>
              <a:rPr lang="sv-SE" sz="1800" dirty="0" err="1"/>
              <a:t>had</a:t>
            </a:r>
            <a:r>
              <a:rPr lang="sv-SE" sz="1800" dirty="0"/>
              <a:t> </a:t>
            </a:r>
            <a:r>
              <a:rPr lang="sv-SE" sz="1800" dirty="0" err="1"/>
              <a:t>higher</a:t>
            </a:r>
            <a:r>
              <a:rPr lang="sv-SE" sz="1800" dirty="0"/>
              <a:t> plasma </a:t>
            </a:r>
            <a:r>
              <a:rPr lang="sv-SE" sz="1800" dirty="0" err="1"/>
              <a:t>levels</a:t>
            </a:r>
            <a:r>
              <a:rPr lang="sv-SE" sz="1800" dirty="0"/>
              <a:t> in CRC at </a:t>
            </a:r>
            <a:r>
              <a:rPr lang="sv-SE" sz="1800" dirty="0" err="1"/>
              <a:t>advanced</a:t>
            </a:r>
            <a:r>
              <a:rPr lang="sv-SE" sz="1800" dirty="0"/>
              <a:t> </a:t>
            </a:r>
            <a:r>
              <a:rPr lang="sv-SE" sz="1800" dirty="0" err="1"/>
              <a:t>stages</a:t>
            </a:r>
            <a:r>
              <a:rPr lang="sv-SE" sz="1800" dirty="0"/>
              <a:t> </a:t>
            </a:r>
            <a:r>
              <a:rPr lang="sv-SE" sz="1800" dirty="0" err="1"/>
              <a:t>compared</a:t>
            </a:r>
            <a:r>
              <a:rPr lang="sv-SE" sz="1800" dirty="0"/>
              <a:t> </a:t>
            </a:r>
            <a:r>
              <a:rPr lang="sv-SE" sz="1800" dirty="0" err="1"/>
              <a:t>with</a:t>
            </a:r>
            <a:r>
              <a:rPr lang="sv-SE" sz="1800" dirty="0"/>
              <a:t> </a:t>
            </a:r>
            <a:r>
              <a:rPr lang="sv-SE" sz="1800" dirty="0" err="1"/>
              <a:t>early</a:t>
            </a:r>
            <a:r>
              <a:rPr lang="sv-SE" sz="1800" dirty="0"/>
              <a:t> </a:t>
            </a:r>
            <a:r>
              <a:rPr lang="sv-SE" sz="1800" dirty="0" err="1"/>
              <a:t>ones</a:t>
            </a:r>
            <a:endParaRPr lang="sv-SE" sz="1800" dirty="0"/>
          </a:p>
          <a:p>
            <a:endParaRPr lang="en-US" sz="2000" dirty="0"/>
          </a:p>
        </p:txBody>
      </p:sp>
      <p:pic>
        <p:nvPicPr>
          <p:cNvPr id="5" name="Picture 4">
            <a:extLst>
              <a:ext uri="{FF2B5EF4-FFF2-40B4-BE49-F238E27FC236}">
                <a16:creationId xmlns:a16="http://schemas.microsoft.com/office/drawing/2014/main" xmlns="" id="{7BCEED51-23C1-9340-914B-09A7FDA57230}"/>
              </a:ext>
            </a:extLst>
          </p:cNvPr>
          <p:cNvPicPr>
            <a:picLocks noChangeAspect="1"/>
          </p:cNvPicPr>
          <p:nvPr/>
        </p:nvPicPr>
        <p:blipFill>
          <a:blip r:embed="rId3">
            <a:duotone>
              <a:schemeClr val="accent1">
                <a:shade val="45000"/>
                <a:satMod val="135000"/>
              </a:schemeClr>
              <a:prstClr val="white"/>
            </a:duotone>
          </a:blip>
          <a:stretch>
            <a:fillRect/>
          </a:stretch>
        </p:blipFill>
        <p:spPr>
          <a:xfrm>
            <a:off x="6444105" y="850992"/>
            <a:ext cx="2192056" cy="2642597"/>
          </a:xfrm>
          <a:prstGeom prst="rect">
            <a:avLst/>
          </a:prstGeom>
        </p:spPr>
      </p:pic>
      <p:pic>
        <p:nvPicPr>
          <p:cNvPr id="7" name="Picture 6" descr="X:\collaborations\TATTA\manuscript preparation\1st\Submission\Gut\Figure2.tiff">
            <a:extLst>
              <a:ext uri="{FF2B5EF4-FFF2-40B4-BE49-F238E27FC236}">
                <a16:creationId xmlns:a16="http://schemas.microsoft.com/office/drawing/2014/main" xmlns="" id="{EE1E54BB-8250-DF45-982F-CA0842328420}"/>
              </a:ext>
            </a:extLst>
          </p:cNvPr>
          <p:cNvPicPr/>
          <p:nvPr/>
        </p:nvPicPr>
        <p:blipFill rotWithShape="1">
          <a:blip r:embed="rId4">
            <a:extLst>
              <a:ext uri="{28A0092B-C50C-407E-A947-70E740481C1C}">
                <a14:useLocalDpi xmlns:a14="http://schemas.microsoft.com/office/drawing/2010/main" val="0"/>
              </a:ext>
            </a:extLst>
          </a:blip>
          <a:srcRect l="46510" t="52906" r="43937" b="25772"/>
          <a:stretch/>
        </p:blipFill>
        <p:spPr bwMode="auto">
          <a:xfrm>
            <a:off x="4904404" y="4081814"/>
            <a:ext cx="1181116" cy="1696671"/>
          </a:xfrm>
          <a:prstGeom prst="rect">
            <a:avLst/>
          </a:prstGeom>
          <a:noFill/>
          <a:ln>
            <a:noFill/>
          </a:ln>
        </p:spPr>
      </p:pic>
      <p:pic>
        <p:nvPicPr>
          <p:cNvPr id="8" name="Picture 7" descr="X:\collaborations\TATTA\manuscript preparation\1st\Submission\Gut\Figure2.tiff">
            <a:extLst>
              <a:ext uri="{FF2B5EF4-FFF2-40B4-BE49-F238E27FC236}">
                <a16:creationId xmlns:a16="http://schemas.microsoft.com/office/drawing/2014/main" xmlns="" id="{B3657F2D-E870-FB42-98BB-EC3A3EE3EBA7}"/>
              </a:ext>
            </a:extLst>
          </p:cNvPr>
          <p:cNvPicPr/>
          <p:nvPr/>
        </p:nvPicPr>
        <p:blipFill rotWithShape="1">
          <a:blip r:embed="rId4">
            <a:extLst>
              <a:ext uri="{28A0092B-C50C-407E-A947-70E740481C1C}">
                <a14:useLocalDpi xmlns:a14="http://schemas.microsoft.com/office/drawing/2010/main" val="0"/>
              </a:ext>
            </a:extLst>
          </a:blip>
          <a:srcRect l="24632" t="24142" r="65510" b="54167"/>
          <a:stretch/>
        </p:blipFill>
        <p:spPr bwMode="auto">
          <a:xfrm>
            <a:off x="1950089" y="4081815"/>
            <a:ext cx="1218732" cy="1726170"/>
          </a:xfrm>
          <a:prstGeom prst="rect">
            <a:avLst/>
          </a:prstGeom>
          <a:noFill/>
          <a:ln>
            <a:noFill/>
          </a:ln>
        </p:spPr>
      </p:pic>
      <p:pic>
        <p:nvPicPr>
          <p:cNvPr id="9" name="Picture 8" descr="X:\collaborations\TATTA\manuscript preparation\1st\Submission\Gut\Figure2.tiff">
            <a:extLst>
              <a:ext uri="{FF2B5EF4-FFF2-40B4-BE49-F238E27FC236}">
                <a16:creationId xmlns:a16="http://schemas.microsoft.com/office/drawing/2014/main" xmlns="" id="{B7FE769D-254D-114B-B00A-8D37316AA1E4}"/>
              </a:ext>
            </a:extLst>
          </p:cNvPr>
          <p:cNvPicPr/>
          <p:nvPr/>
        </p:nvPicPr>
        <p:blipFill rotWithShape="1">
          <a:blip r:embed="rId4">
            <a:extLst>
              <a:ext uri="{28A0092B-C50C-407E-A947-70E740481C1C}">
                <a14:useLocalDpi xmlns:a14="http://schemas.microsoft.com/office/drawing/2010/main" val="0"/>
              </a:ext>
            </a:extLst>
          </a:blip>
          <a:srcRect l="46235" t="24097" r="43937" b="54372"/>
          <a:stretch/>
        </p:blipFill>
        <p:spPr bwMode="auto">
          <a:xfrm>
            <a:off x="3419815" y="4081814"/>
            <a:ext cx="1214951" cy="1713310"/>
          </a:xfrm>
          <a:prstGeom prst="rect">
            <a:avLst/>
          </a:prstGeom>
          <a:noFill/>
          <a:ln>
            <a:noFill/>
          </a:ln>
        </p:spPr>
      </p:pic>
      <p:pic>
        <p:nvPicPr>
          <p:cNvPr id="10" name="Picture 9" descr="X:\collaborations\TATTA\manuscript preparation\1st\Submission\Gut\Figure2.tiff">
            <a:extLst>
              <a:ext uri="{FF2B5EF4-FFF2-40B4-BE49-F238E27FC236}">
                <a16:creationId xmlns:a16="http://schemas.microsoft.com/office/drawing/2014/main" xmlns="" id="{3C3AE6E4-C6EA-C14F-B3D4-A251F6536413}"/>
              </a:ext>
            </a:extLst>
          </p:cNvPr>
          <p:cNvPicPr/>
          <p:nvPr/>
        </p:nvPicPr>
        <p:blipFill rotWithShape="1">
          <a:blip r:embed="rId4">
            <a:extLst>
              <a:ext uri="{28A0092B-C50C-407E-A947-70E740481C1C}">
                <a14:useLocalDpi xmlns:a14="http://schemas.microsoft.com/office/drawing/2010/main" val="0"/>
              </a:ext>
            </a:extLst>
          </a:blip>
          <a:srcRect l="3197" t="1695" r="86339" b="75799"/>
          <a:stretch/>
        </p:blipFill>
        <p:spPr bwMode="auto">
          <a:xfrm>
            <a:off x="426912" y="3998095"/>
            <a:ext cx="1293489" cy="1790848"/>
          </a:xfrm>
          <a:prstGeom prst="rect">
            <a:avLst/>
          </a:prstGeom>
          <a:noFill/>
          <a:ln>
            <a:noFill/>
          </a:ln>
        </p:spPr>
      </p:pic>
    </p:spTree>
    <p:extLst>
      <p:ext uri="{BB962C8B-B14F-4D97-AF65-F5344CB8AC3E}">
        <p14:creationId xmlns:p14="http://schemas.microsoft.com/office/powerpoint/2010/main" val="382984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2204"/>
            <a:ext cx="9144000" cy="5909754"/>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Calibri Light" charset="0"/>
              <a:ea typeface="Calibri Light" charset="0"/>
              <a:cs typeface="Calibri Light" charset="0"/>
            </a:endParaRPr>
          </a:p>
        </p:txBody>
      </p:sp>
      <p:sp>
        <p:nvSpPr>
          <p:cNvPr id="11" name="Rubrik 1"/>
          <p:cNvSpPr>
            <a:spLocks noGrp="1"/>
          </p:cNvSpPr>
          <p:nvPr>
            <p:ph type="title"/>
          </p:nvPr>
        </p:nvSpPr>
        <p:spPr/>
        <p:txBody>
          <a:bodyPr/>
          <a:lstStyle/>
          <a:p>
            <a:r>
              <a:rPr lang="sv-SE" dirty="0" err="1"/>
              <a:t>Other</a:t>
            </a:r>
            <a:r>
              <a:rPr lang="sv-SE" dirty="0"/>
              <a:t> </a:t>
            </a:r>
            <a:r>
              <a:rPr lang="sv-SE" dirty="0" err="1"/>
              <a:t>related</a:t>
            </a:r>
            <a:r>
              <a:rPr lang="sv-SE" dirty="0"/>
              <a:t> </a:t>
            </a:r>
            <a:r>
              <a:rPr lang="sv-SE" dirty="0" err="1"/>
              <a:t>publications</a:t>
            </a:r>
            <a:r>
              <a:rPr lang="sv-SE" dirty="0"/>
              <a:t> </a:t>
            </a:r>
            <a:r>
              <a:rPr lang="sv-SE" dirty="0" err="1"/>
              <a:t>using</a:t>
            </a:r>
            <a:r>
              <a:rPr lang="sv-SE" dirty="0"/>
              <a:t> </a:t>
            </a:r>
            <a:r>
              <a:rPr lang="sv-SE" dirty="0" err="1"/>
              <a:t>Olink’s</a:t>
            </a:r>
            <a:r>
              <a:rPr lang="sv-SE" dirty="0"/>
              <a:t> </a:t>
            </a:r>
            <a:r>
              <a:rPr lang="sv-SE" dirty="0" err="1"/>
              <a:t>platform</a:t>
            </a:r>
            <a:endParaRPr lang="sv-SE" dirty="0"/>
          </a:p>
        </p:txBody>
      </p:sp>
      <p:sp>
        <p:nvSpPr>
          <p:cNvPr id="14" name="TextBox 13"/>
          <p:cNvSpPr txBox="1"/>
          <p:nvPr/>
        </p:nvSpPr>
        <p:spPr>
          <a:xfrm>
            <a:off x="4231306" y="4693831"/>
            <a:ext cx="4817136" cy="1015663"/>
          </a:xfrm>
          <a:prstGeom prst="rect">
            <a:avLst/>
          </a:prstGeom>
          <a:solidFill>
            <a:schemeClr val="bg1"/>
          </a:solidFill>
        </p:spPr>
        <p:txBody>
          <a:bodyPr wrap="square" rtlCol="0">
            <a:spAutoFit/>
          </a:bodyPr>
          <a:lstStyle/>
          <a:p>
            <a:r>
              <a:rPr lang="en-US" sz="1200" b="1" u="sng" dirty="0">
                <a:latin typeface="Calibri Light" charset="0"/>
                <a:ea typeface="Calibri Light" charset="0"/>
                <a:cs typeface="Calibri Light" charset="0"/>
              </a:rPr>
              <a:t>Aim</a:t>
            </a:r>
            <a:r>
              <a:rPr lang="en-US" sz="1200" dirty="0">
                <a:latin typeface="Calibri Light" charset="0"/>
                <a:ea typeface="Calibri Light" charset="0"/>
                <a:cs typeface="Calibri Light" charset="0"/>
              </a:rPr>
              <a:t>: Early detection of protein biomarkers for ovarian cancer</a:t>
            </a:r>
          </a:p>
          <a:p>
            <a:r>
              <a:rPr lang="en-US" sz="1200" b="1" u="sng" dirty="0">
                <a:latin typeface="Calibri Light" charset="0"/>
                <a:ea typeface="Calibri Light" charset="0"/>
                <a:cs typeface="Calibri Light" charset="0"/>
              </a:rPr>
              <a:t>Samples</a:t>
            </a:r>
            <a:r>
              <a:rPr lang="en-US" sz="1200" dirty="0">
                <a:latin typeface="Calibri Light" charset="0"/>
                <a:ea typeface="Calibri Light" charset="0"/>
                <a:cs typeface="Calibri Light" charset="0"/>
              </a:rPr>
              <a:t>: 21 early stage, 21 late stage, 18, benign disease, 21 controls.</a:t>
            </a:r>
          </a:p>
          <a:p>
            <a:r>
              <a:rPr lang="en-US" sz="1200" b="1" u="sng" dirty="0">
                <a:latin typeface="Calibri Light" charset="0"/>
                <a:ea typeface="Calibri Light" charset="0"/>
                <a:cs typeface="Calibri Light" charset="0"/>
              </a:rPr>
              <a:t>Findings</a:t>
            </a:r>
            <a:r>
              <a:rPr lang="en-US" sz="1200" dirty="0">
                <a:latin typeface="Calibri Light" charset="0"/>
                <a:ea typeface="Calibri Light" charset="0"/>
                <a:cs typeface="Calibri Light" charset="0"/>
              </a:rPr>
              <a:t>: The 12 most significant proteins were CA125, HE4, MK, KLK6, hK11, CXCL13, FR-alpha, IL-6, TNFSF14, FADD, PRSS8, FUR.  The 12-protein biomarker signature had a specificity of 95.2%.</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8055" t="39111" r="35000" b="30222"/>
          <a:stretch/>
        </p:blipFill>
        <p:spPr>
          <a:xfrm>
            <a:off x="189196" y="4358551"/>
            <a:ext cx="3979307" cy="1569660"/>
          </a:xfrm>
          <a:prstGeom prst="rect">
            <a:avLst/>
          </a:prstGeom>
          <a:ln>
            <a:solidFill>
              <a:srgbClr val="417181"/>
            </a:solidFill>
          </a:ln>
        </p:spPr>
      </p:pic>
      <p:pic>
        <p:nvPicPr>
          <p:cNvPr id="10" name="Picture 9">
            <a:extLst>
              <a:ext uri="{FF2B5EF4-FFF2-40B4-BE49-F238E27FC236}">
                <a16:creationId xmlns:a16="http://schemas.microsoft.com/office/drawing/2014/main" xmlns="" id="{02D85E7C-5392-9B4F-BF2A-ED8C48960B4D}"/>
              </a:ext>
            </a:extLst>
          </p:cNvPr>
          <p:cNvPicPr>
            <a:picLocks noChangeAspect="1"/>
          </p:cNvPicPr>
          <p:nvPr/>
        </p:nvPicPr>
        <p:blipFill rotWithShape="1">
          <a:blip r:embed="rId4"/>
          <a:srcRect t="37368" r="6274"/>
          <a:stretch/>
        </p:blipFill>
        <p:spPr>
          <a:xfrm>
            <a:off x="189196" y="2912831"/>
            <a:ext cx="3978000" cy="1201691"/>
          </a:xfrm>
          <a:prstGeom prst="rect">
            <a:avLst/>
          </a:prstGeom>
          <a:ln>
            <a:solidFill>
              <a:srgbClr val="417181"/>
            </a:solidFill>
          </a:ln>
        </p:spPr>
      </p:pic>
      <p:sp>
        <p:nvSpPr>
          <p:cNvPr id="15" name="TextBox 14">
            <a:extLst>
              <a:ext uri="{FF2B5EF4-FFF2-40B4-BE49-F238E27FC236}">
                <a16:creationId xmlns:a16="http://schemas.microsoft.com/office/drawing/2014/main" xmlns="" id="{1FE4D33F-7BF4-CB4C-A23E-CEE09BD33536}"/>
              </a:ext>
            </a:extLst>
          </p:cNvPr>
          <p:cNvSpPr txBox="1"/>
          <p:nvPr/>
        </p:nvSpPr>
        <p:spPr>
          <a:xfrm>
            <a:off x="4201160" y="2892527"/>
            <a:ext cx="4848587" cy="1200329"/>
          </a:xfrm>
          <a:prstGeom prst="rect">
            <a:avLst/>
          </a:prstGeom>
          <a:solidFill>
            <a:schemeClr val="bg1"/>
          </a:solidFill>
        </p:spPr>
        <p:txBody>
          <a:bodyPr wrap="square" rtlCol="0">
            <a:spAutoFit/>
          </a:bodyPr>
          <a:lstStyle/>
          <a:p>
            <a:r>
              <a:rPr lang="en-US" sz="1200" b="1" u="sng" dirty="0">
                <a:latin typeface="Calibri Light" charset="0"/>
                <a:ea typeface="Calibri Light" charset="0"/>
                <a:cs typeface="Calibri Light" charset="0"/>
              </a:rPr>
              <a:t>Aim</a:t>
            </a:r>
            <a:r>
              <a:rPr lang="en-US" sz="1200" dirty="0">
                <a:latin typeface="Calibri Light" charset="0"/>
                <a:ea typeface="Calibri Light" charset="0"/>
                <a:cs typeface="Calibri Light" charset="0"/>
              </a:rPr>
              <a:t>: Colorectal cancer risk in pre-diagnostic samples</a:t>
            </a:r>
          </a:p>
          <a:p>
            <a:r>
              <a:rPr lang="en-US" sz="1200" b="1" u="sng" dirty="0">
                <a:latin typeface="Calibri Light" charset="0"/>
                <a:ea typeface="Calibri Light" charset="0"/>
                <a:cs typeface="Calibri Light" charset="0"/>
              </a:rPr>
              <a:t>Samples</a:t>
            </a:r>
            <a:r>
              <a:rPr lang="en-US" sz="1200" dirty="0">
                <a:latin typeface="Calibri Light" charset="0"/>
                <a:ea typeface="Calibri Light" charset="0"/>
                <a:cs typeface="Calibri Light" charset="0"/>
              </a:rPr>
              <a:t>: 138 patients with repeated sampling occasions, 10 years apart. </a:t>
            </a:r>
          </a:p>
          <a:p>
            <a:r>
              <a:rPr lang="en-US" sz="1200" b="1" u="sng" dirty="0">
                <a:latin typeface="Calibri Light" charset="0"/>
                <a:ea typeface="Calibri Light" charset="0"/>
                <a:cs typeface="Calibri Light" charset="0"/>
              </a:rPr>
              <a:t>Findings</a:t>
            </a:r>
            <a:r>
              <a:rPr lang="en-US" sz="1200" dirty="0">
                <a:latin typeface="Calibri Light" charset="0"/>
                <a:ea typeface="Calibri Light" charset="0"/>
                <a:cs typeface="Calibri Light" charset="0"/>
              </a:rPr>
              <a:t>: Analysis of 178 cancer and inflammation-related protein markers. 12 proteins associated with at least one metabolic risk factor and the most significant ones were: IL6, TNFSF10, SEZ6L, FGF-BP1, FGF-21, HGF , ERBB2</a:t>
            </a:r>
            <a:r>
              <a:rPr lang="sv-SE" sz="1200" dirty="0">
                <a:latin typeface="Calibri Light" charset="0"/>
                <a:ea typeface="Calibri Light" charset="0"/>
                <a:cs typeface="Calibri Light" charset="0"/>
              </a:rPr>
              <a:t>, SGF </a:t>
            </a:r>
            <a:r>
              <a:rPr lang="en-US" sz="1200" dirty="0">
                <a:latin typeface="Calibri Light" charset="0"/>
                <a:ea typeface="Calibri Light" charset="0"/>
                <a:cs typeface="Calibri Light" charset="0"/>
              </a:rPr>
              <a:t>and </a:t>
            </a:r>
            <a:r>
              <a:rPr lang="en-US" sz="1200" dirty="0" err="1">
                <a:latin typeface="Calibri Light" charset="0"/>
                <a:ea typeface="Calibri Light" charset="0"/>
                <a:cs typeface="Calibri Light" charset="0"/>
              </a:rPr>
              <a:t>Furin</a:t>
            </a:r>
            <a:r>
              <a:rPr lang="en-US" sz="1200" dirty="0">
                <a:latin typeface="Calibri Light" charset="0"/>
                <a:ea typeface="Calibri Light" charset="0"/>
                <a:cs typeface="Calibri Light" charset="0"/>
              </a:rPr>
              <a:t>.</a:t>
            </a:r>
          </a:p>
        </p:txBody>
      </p:sp>
      <p:pic>
        <p:nvPicPr>
          <p:cNvPr id="13" name="Picture 12">
            <a:extLst>
              <a:ext uri="{FF2B5EF4-FFF2-40B4-BE49-F238E27FC236}">
                <a16:creationId xmlns:a16="http://schemas.microsoft.com/office/drawing/2014/main" xmlns="" id="{2E5342B7-A101-B94E-A6B6-7C96CFE47419}"/>
              </a:ext>
            </a:extLst>
          </p:cNvPr>
          <p:cNvPicPr>
            <a:picLocks noChangeAspect="1"/>
          </p:cNvPicPr>
          <p:nvPr/>
        </p:nvPicPr>
        <p:blipFill>
          <a:blip r:embed="rId5"/>
          <a:stretch>
            <a:fillRect/>
          </a:stretch>
        </p:blipFill>
        <p:spPr>
          <a:xfrm>
            <a:off x="189196" y="208916"/>
            <a:ext cx="3978000" cy="1119557"/>
          </a:xfrm>
          <a:prstGeom prst="rect">
            <a:avLst/>
          </a:prstGeom>
          <a:ln>
            <a:solidFill>
              <a:srgbClr val="417181"/>
            </a:solidFill>
          </a:ln>
        </p:spPr>
      </p:pic>
      <p:sp>
        <p:nvSpPr>
          <p:cNvPr id="16" name="TextBox 15">
            <a:extLst>
              <a:ext uri="{FF2B5EF4-FFF2-40B4-BE49-F238E27FC236}">
                <a16:creationId xmlns:a16="http://schemas.microsoft.com/office/drawing/2014/main" xmlns="" id="{12CC39B4-FF3C-3B47-8BB7-15DDFB466DE1}"/>
              </a:ext>
            </a:extLst>
          </p:cNvPr>
          <p:cNvSpPr txBox="1"/>
          <p:nvPr/>
        </p:nvSpPr>
        <p:spPr>
          <a:xfrm>
            <a:off x="4199855" y="259935"/>
            <a:ext cx="4624106" cy="1015663"/>
          </a:xfrm>
          <a:prstGeom prst="rect">
            <a:avLst/>
          </a:prstGeom>
          <a:solidFill>
            <a:schemeClr val="bg1"/>
          </a:solidFill>
        </p:spPr>
        <p:txBody>
          <a:bodyPr wrap="square" rtlCol="0">
            <a:spAutoFit/>
          </a:bodyPr>
          <a:lstStyle/>
          <a:p>
            <a:r>
              <a:rPr lang="en-US" sz="1200" b="1" u="sng" dirty="0">
                <a:latin typeface="Calibri Light" charset="0"/>
                <a:ea typeface="Calibri Light" charset="0"/>
                <a:cs typeface="Calibri Light" charset="0"/>
              </a:rPr>
              <a:t>Aim</a:t>
            </a:r>
            <a:r>
              <a:rPr lang="en-US" sz="1200" dirty="0">
                <a:latin typeface="Calibri Light" charset="0"/>
                <a:ea typeface="Calibri Light" charset="0"/>
                <a:cs typeface="Calibri Light" charset="0"/>
              </a:rPr>
              <a:t>: Validate blood-based protein markers for early detection of CRC. </a:t>
            </a:r>
            <a:r>
              <a:rPr lang="en-US" sz="1200" b="1" u="sng" dirty="0">
                <a:latin typeface="Calibri Light" charset="0"/>
                <a:ea typeface="Calibri Light" charset="0"/>
                <a:cs typeface="Calibri Light" charset="0"/>
              </a:rPr>
              <a:t>Samples</a:t>
            </a:r>
            <a:r>
              <a:rPr lang="en-US" sz="1200" dirty="0">
                <a:latin typeface="Calibri Light" charset="0"/>
                <a:ea typeface="Calibri Light" charset="0"/>
                <a:cs typeface="Calibri Light" charset="0"/>
              </a:rPr>
              <a:t>: Discovery with 226 CRC and 118 controls and validation of 41 CRC, 106 with advanced adenomas and 107 controls </a:t>
            </a:r>
          </a:p>
          <a:p>
            <a:r>
              <a:rPr lang="en-US" sz="1200" b="1" u="sng" dirty="0">
                <a:latin typeface="Calibri Light" charset="0"/>
                <a:ea typeface="Calibri Light" charset="0"/>
                <a:cs typeface="Calibri Light" charset="0"/>
              </a:rPr>
              <a:t>Findings</a:t>
            </a:r>
            <a:r>
              <a:rPr lang="en-US" sz="1200" dirty="0">
                <a:latin typeface="Calibri Light" charset="0"/>
                <a:ea typeface="Calibri Light" charset="0"/>
                <a:cs typeface="Calibri Light" charset="0"/>
              </a:rPr>
              <a:t>: Five-marker algorithm with most promising biomarkers GDF-15, AREG, </a:t>
            </a:r>
            <a:r>
              <a:rPr lang="en-US" sz="1200" dirty="0" err="1">
                <a:latin typeface="Calibri Light" charset="0"/>
                <a:ea typeface="Calibri Light" charset="0"/>
                <a:cs typeface="Calibri Light" charset="0"/>
              </a:rPr>
              <a:t>FasL</a:t>
            </a:r>
            <a:r>
              <a:rPr lang="en-US" sz="1200" dirty="0">
                <a:latin typeface="Calibri Light" charset="0"/>
                <a:ea typeface="Calibri Light" charset="0"/>
                <a:cs typeface="Calibri Light" charset="0"/>
              </a:rPr>
              <a:t>, Flt3L and TP53 autoantibody for detection of CRC.</a:t>
            </a:r>
          </a:p>
        </p:txBody>
      </p:sp>
      <p:pic>
        <p:nvPicPr>
          <p:cNvPr id="18" name="Picture 17">
            <a:extLst>
              <a:ext uri="{FF2B5EF4-FFF2-40B4-BE49-F238E27FC236}">
                <a16:creationId xmlns:a16="http://schemas.microsoft.com/office/drawing/2014/main" xmlns="" id="{CAA81D79-2F04-C344-982F-84865D27EAB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63290" y="1579073"/>
            <a:ext cx="4003906" cy="1044009"/>
          </a:xfrm>
          <a:prstGeom prst="rect">
            <a:avLst/>
          </a:prstGeom>
          <a:ln>
            <a:solidFill>
              <a:srgbClr val="417181"/>
            </a:solidFill>
          </a:ln>
        </p:spPr>
      </p:pic>
      <p:sp>
        <p:nvSpPr>
          <p:cNvPr id="19" name="TextBox 18">
            <a:extLst>
              <a:ext uri="{FF2B5EF4-FFF2-40B4-BE49-F238E27FC236}">
                <a16:creationId xmlns:a16="http://schemas.microsoft.com/office/drawing/2014/main" xmlns="" id="{190DB28C-2033-C348-9FA8-C8DFFC483ECB}"/>
              </a:ext>
            </a:extLst>
          </p:cNvPr>
          <p:cNvSpPr txBox="1"/>
          <p:nvPr/>
        </p:nvSpPr>
        <p:spPr>
          <a:xfrm>
            <a:off x="4199855" y="1662583"/>
            <a:ext cx="4441226" cy="830997"/>
          </a:xfrm>
          <a:prstGeom prst="rect">
            <a:avLst/>
          </a:prstGeom>
          <a:solidFill>
            <a:schemeClr val="bg1"/>
          </a:solidFill>
        </p:spPr>
        <p:txBody>
          <a:bodyPr wrap="square" rtlCol="0">
            <a:spAutoFit/>
          </a:bodyPr>
          <a:lstStyle/>
          <a:p>
            <a:r>
              <a:rPr lang="en-US" sz="1200" b="1" u="sng" dirty="0">
                <a:latin typeface="Calibri Light" charset="0"/>
                <a:ea typeface="Calibri Light" charset="0"/>
                <a:cs typeface="Calibri Light" charset="0"/>
              </a:rPr>
              <a:t>Aim</a:t>
            </a:r>
            <a:r>
              <a:rPr lang="en-US" sz="1200" dirty="0">
                <a:latin typeface="Calibri Light" charset="0"/>
                <a:ea typeface="Calibri Light" charset="0"/>
                <a:cs typeface="Calibri Light" charset="0"/>
              </a:rPr>
              <a:t>: Non-invasive protein markers urothelial bladder cancer. </a:t>
            </a:r>
          </a:p>
          <a:p>
            <a:r>
              <a:rPr lang="en-US" sz="1200" b="1" u="sng" dirty="0">
                <a:latin typeface="Calibri Light" charset="0"/>
                <a:ea typeface="Calibri Light" charset="0"/>
                <a:cs typeface="Calibri Light" charset="0"/>
              </a:rPr>
              <a:t>Samples</a:t>
            </a:r>
            <a:r>
              <a:rPr lang="en-US" sz="1200" dirty="0">
                <a:latin typeface="Calibri Light" charset="0"/>
                <a:ea typeface="Calibri Light" charset="0"/>
                <a:cs typeface="Calibri Light" charset="0"/>
              </a:rPr>
              <a:t>: 90 UBC and control serum </a:t>
            </a:r>
          </a:p>
          <a:p>
            <a:r>
              <a:rPr lang="en-US" sz="1200" b="1" u="sng" dirty="0">
                <a:latin typeface="Calibri Light" charset="0"/>
                <a:ea typeface="Calibri Light" charset="0"/>
                <a:cs typeface="Calibri Light" charset="0"/>
              </a:rPr>
              <a:t>Findings</a:t>
            </a:r>
            <a:r>
              <a:rPr lang="en-US" sz="1200" dirty="0">
                <a:latin typeface="Calibri Light" charset="0"/>
                <a:ea typeface="Calibri Light" charset="0"/>
                <a:cs typeface="Calibri Light" charset="0"/>
              </a:rPr>
              <a:t>: Analysis of 422 proteins. 5 proteins significantly association to UBC (SYND1, PVRL4, HAVCR1, CSF-1, MMP7)</a:t>
            </a:r>
          </a:p>
        </p:txBody>
      </p:sp>
    </p:spTree>
    <p:extLst>
      <p:ext uri="{BB962C8B-B14F-4D97-AF65-F5344CB8AC3E}">
        <p14:creationId xmlns:p14="http://schemas.microsoft.com/office/powerpoint/2010/main" val="156176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50A5D1F-673C-6242-AF93-483F824EBAAC}"/>
              </a:ext>
            </a:extLst>
          </p:cNvPr>
          <p:cNvSpPr/>
          <p:nvPr/>
        </p:nvSpPr>
        <p:spPr>
          <a:xfrm>
            <a:off x="0" y="-5713"/>
            <a:ext cx="9144000" cy="5909754"/>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rgbClr val="8D7D74"/>
              </a:solidFill>
              <a:latin typeface="Calibri Light" charset="0"/>
              <a:ea typeface="Calibri Light" charset="0"/>
              <a:cs typeface="Calibri Light" charset="0"/>
            </a:endParaRPr>
          </a:p>
        </p:txBody>
      </p:sp>
      <p:sp>
        <p:nvSpPr>
          <p:cNvPr id="2" name="Title 1">
            <a:extLst>
              <a:ext uri="{FF2B5EF4-FFF2-40B4-BE49-F238E27FC236}">
                <a16:creationId xmlns:a16="http://schemas.microsoft.com/office/drawing/2014/main" xmlns="" id="{4E60FB21-B937-664C-ACAF-920411181159}"/>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xmlns="" id="{844BD55F-9A9F-0343-B304-33701B75A8E8}"/>
              </a:ext>
            </a:extLst>
          </p:cNvPr>
          <p:cNvSpPr>
            <a:spLocks noGrp="1"/>
          </p:cNvSpPr>
          <p:nvPr>
            <p:ph idx="1"/>
          </p:nvPr>
        </p:nvSpPr>
        <p:spPr>
          <a:xfrm>
            <a:off x="457200" y="1828321"/>
            <a:ext cx="8229600" cy="4254333"/>
          </a:xfrm>
        </p:spPr>
        <p:txBody>
          <a:bodyPr/>
          <a:lstStyle/>
          <a:p>
            <a:r>
              <a:rPr lang="sv-SE" sz="2000" dirty="0" err="1"/>
              <a:t>Multiple</a:t>
            </a:r>
            <a:r>
              <a:rPr lang="sv-SE" sz="2000" dirty="0"/>
              <a:t> markers </a:t>
            </a:r>
            <a:r>
              <a:rPr lang="sv-SE" sz="2000" dirty="0" err="1"/>
              <a:t>are</a:t>
            </a:r>
            <a:r>
              <a:rPr lang="sv-SE" sz="2000" dirty="0"/>
              <a:t> </a:t>
            </a:r>
            <a:r>
              <a:rPr lang="sv-SE" sz="2000" dirty="0" err="1"/>
              <a:t>promising</a:t>
            </a:r>
            <a:r>
              <a:rPr lang="sv-SE" sz="2000" dirty="0"/>
              <a:t> to </a:t>
            </a:r>
            <a:r>
              <a:rPr lang="sv-SE" sz="2000" dirty="0" err="1"/>
              <a:t>achieve</a:t>
            </a:r>
            <a:r>
              <a:rPr lang="sv-SE" sz="2000" dirty="0"/>
              <a:t> the </a:t>
            </a:r>
            <a:r>
              <a:rPr lang="sv-SE" sz="2000" dirty="0" err="1"/>
              <a:t>necessary</a:t>
            </a:r>
            <a:r>
              <a:rPr lang="sv-SE" sz="2000" dirty="0"/>
              <a:t> </a:t>
            </a:r>
            <a:r>
              <a:rPr lang="sv-SE" sz="2000" dirty="0" err="1"/>
              <a:t>sensitivity</a:t>
            </a:r>
            <a:r>
              <a:rPr lang="sv-SE" sz="2000" dirty="0"/>
              <a:t> and </a:t>
            </a:r>
            <a:r>
              <a:rPr lang="sv-SE" sz="2000" dirty="0" err="1"/>
              <a:t>specificity</a:t>
            </a:r>
            <a:r>
              <a:rPr lang="sv-SE" sz="2000" dirty="0"/>
              <a:t> for </a:t>
            </a:r>
            <a:r>
              <a:rPr lang="sv-SE" sz="2000" dirty="0" err="1"/>
              <a:t>application</a:t>
            </a:r>
            <a:r>
              <a:rPr lang="sv-SE" sz="2000" dirty="0"/>
              <a:t> in </a:t>
            </a:r>
            <a:r>
              <a:rPr lang="sv-SE" sz="2000" dirty="0" err="1"/>
              <a:t>mass</a:t>
            </a:r>
            <a:r>
              <a:rPr lang="sv-SE" sz="2000" dirty="0"/>
              <a:t> screening</a:t>
            </a:r>
          </a:p>
          <a:p>
            <a:pPr marL="0" indent="0">
              <a:buNone/>
            </a:pPr>
            <a:endParaRPr lang="sv-SE" sz="400" dirty="0"/>
          </a:p>
          <a:p>
            <a:r>
              <a:rPr lang="sv-SE" sz="2000" dirty="0" err="1"/>
              <a:t>Relatively</a:t>
            </a:r>
            <a:r>
              <a:rPr lang="sv-SE" sz="2000" dirty="0"/>
              <a:t> small </a:t>
            </a:r>
            <a:r>
              <a:rPr lang="sv-SE" sz="2000" dirty="0" err="1"/>
              <a:t>number</a:t>
            </a:r>
            <a:r>
              <a:rPr lang="sv-SE" sz="2000" dirty="0"/>
              <a:t> </a:t>
            </a:r>
            <a:r>
              <a:rPr lang="sv-SE" sz="2000" dirty="0" err="1"/>
              <a:t>of</a:t>
            </a:r>
            <a:r>
              <a:rPr lang="sv-SE" sz="2000" dirty="0"/>
              <a:t> </a:t>
            </a:r>
            <a:r>
              <a:rPr lang="sv-SE" sz="2000" dirty="0" err="1"/>
              <a:t>samples</a:t>
            </a:r>
            <a:r>
              <a:rPr lang="sv-SE" sz="2000" dirty="0"/>
              <a:t> and </a:t>
            </a:r>
            <a:r>
              <a:rPr lang="sv-SE" sz="2000" dirty="0" err="1"/>
              <a:t>analysis</a:t>
            </a:r>
            <a:r>
              <a:rPr lang="sv-SE" sz="2000" dirty="0"/>
              <a:t> </a:t>
            </a:r>
            <a:r>
              <a:rPr lang="sv-SE" sz="2000" dirty="0" err="1"/>
              <a:t>with</a:t>
            </a:r>
            <a:r>
              <a:rPr lang="sv-SE" sz="2000" dirty="0"/>
              <a:t> </a:t>
            </a:r>
            <a:r>
              <a:rPr lang="sv-SE" sz="2000" dirty="0" err="1"/>
              <a:t>only</a:t>
            </a:r>
            <a:r>
              <a:rPr lang="sv-SE" sz="2000" dirty="0"/>
              <a:t> </a:t>
            </a:r>
            <a:r>
              <a:rPr lang="sv-SE" sz="2000" dirty="0" err="1"/>
              <a:t>one</a:t>
            </a:r>
            <a:r>
              <a:rPr lang="sv-SE" sz="2000" dirty="0"/>
              <a:t> protein panel</a:t>
            </a:r>
          </a:p>
          <a:p>
            <a:endParaRPr lang="sv-SE" sz="200" dirty="0"/>
          </a:p>
          <a:p>
            <a:r>
              <a:rPr lang="sv-SE" sz="2000" dirty="0" err="1"/>
              <a:t>Algorithm</a:t>
            </a:r>
            <a:r>
              <a:rPr lang="sv-SE" sz="2000" dirty="0"/>
              <a:t> </a:t>
            </a:r>
            <a:r>
              <a:rPr lang="sv-SE" sz="2000" dirty="0" err="1"/>
              <a:t>comparable</a:t>
            </a:r>
            <a:r>
              <a:rPr lang="sv-SE" sz="2000" dirty="0"/>
              <a:t>/</a:t>
            </a:r>
            <a:r>
              <a:rPr lang="sv-SE" sz="2000" dirty="0" err="1"/>
              <a:t>better</a:t>
            </a:r>
            <a:r>
              <a:rPr lang="sv-SE" sz="2000" dirty="0"/>
              <a:t> </a:t>
            </a:r>
            <a:r>
              <a:rPr lang="sv-SE" sz="2000" dirty="0" err="1"/>
              <a:t>than</a:t>
            </a:r>
            <a:r>
              <a:rPr lang="sv-SE" sz="2000" dirty="0"/>
              <a:t> </a:t>
            </a:r>
            <a:r>
              <a:rPr lang="sv-SE" sz="2000" dirty="0" err="1"/>
              <a:t>gFOBT</a:t>
            </a:r>
            <a:r>
              <a:rPr lang="sv-SE" sz="2000" dirty="0"/>
              <a:t>, </a:t>
            </a:r>
            <a:r>
              <a:rPr lang="sv-SE" sz="2000" dirty="0" err="1"/>
              <a:t>but</a:t>
            </a:r>
            <a:r>
              <a:rPr lang="sv-SE" sz="2000" dirty="0"/>
              <a:t> still </a:t>
            </a:r>
            <a:r>
              <a:rPr lang="sv-SE" sz="2000" dirty="0" err="1"/>
              <a:t>inferior</a:t>
            </a:r>
            <a:r>
              <a:rPr lang="sv-SE" sz="2000" dirty="0"/>
              <a:t> to FIT</a:t>
            </a:r>
          </a:p>
          <a:p>
            <a:endParaRPr lang="sv-SE" sz="400" dirty="0"/>
          </a:p>
          <a:p>
            <a:r>
              <a:rPr lang="sv-SE" sz="2000" dirty="0" err="1"/>
              <a:t>Additional</a:t>
            </a:r>
            <a:r>
              <a:rPr lang="sv-SE" sz="2000" dirty="0"/>
              <a:t> </a:t>
            </a:r>
            <a:r>
              <a:rPr lang="sv-SE" sz="2000" dirty="0" err="1"/>
              <a:t>biomarkers</a:t>
            </a:r>
            <a:r>
              <a:rPr lang="sv-SE" sz="2000" dirty="0"/>
              <a:t> </a:t>
            </a:r>
            <a:r>
              <a:rPr lang="sv-SE" sz="2000" dirty="0" err="1"/>
              <a:t>might</a:t>
            </a:r>
            <a:r>
              <a:rPr lang="sv-SE" sz="2000" dirty="0"/>
              <a:t> </a:t>
            </a:r>
            <a:r>
              <a:rPr lang="sv-SE" sz="2000" dirty="0" err="1"/>
              <a:t>contribute</a:t>
            </a:r>
            <a:r>
              <a:rPr lang="sv-SE" sz="2000" dirty="0"/>
              <a:t> to the </a:t>
            </a:r>
            <a:r>
              <a:rPr lang="sv-SE" sz="2000" dirty="0" err="1"/>
              <a:t>development</a:t>
            </a:r>
            <a:r>
              <a:rPr lang="sv-SE" sz="2000" dirty="0"/>
              <a:t> </a:t>
            </a:r>
            <a:r>
              <a:rPr lang="sv-SE" sz="2000" dirty="0" err="1"/>
              <a:t>of</a:t>
            </a:r>
            <a:r>
              <a:rPr lang="sv-SE" sz="2000" dirty="0"/>
              <a:t> a </a:t>
            </a:r>
            <a:r>
              <a:rPr lang="sv-SE" sz="2000" dirty="0" err="1"/>
              <a:t>powerful</a:t>
            </a:r>
            <a:r>
              <a:rPr lang="sv-SE" sz="2000" dirty="0"/>
              <a:t> multimarker </a:t>
            </a:r>
            <a:r>
              <a:rPr lang="sv-SE" sz="2000" dirty="0" err="1"/>
              <a:t>blood-based</a:t>
            </a:r>
            <a:r>
              <a:rPr lang="sv-SE" sz="2000" dirty="0"/>
              <a:t> test for </a:t>
            </a:r>
            <a:r>
              <a:rPr lang="sv-SE" sz="2000" dirty="0" err="1"/>
              <a:t>early</a:t>
            </a:r>
            <a:r>
              <a:rPr lang="sv-SE" sz="2000" dirty="0"/>
              <a:t> </a:t>
            </a:r>
            <a:r>
              <a:rPr lang="sv-SE" sz="2000" dirty="0" err="1"/>
              <a:t>detection</a:t>
            </a:r>
            <a:r>
              <a:rPr lang="sv-SE" sz="2000" dirty="0"/>
              <a:t> </a:t>
            </a:r>
            <a:r>
              <a:rPr lang="sv-SE" sz="2000" dirty="0" err="1"/>
              <a:t>of</a:t>
            </a:r>
            <a:r>
              <a:rPr lang="sv-SE" sz="2000" dirty="0"/>
              <a:t> CRC</a:t>
            </a:r>
          </a:p>
          <a:p>
            <a:endParaRPr lang="sv-SE" sz="400" dirty="0"/>
          </a:p>
          <a:p>
            <a:r>
              <a:rPr lang="sv-SE" sz="2000" dirty="0" err="1"/>
              <a:t>Ongoing</a:t>
            </a:r>
            <a:r>
              <a:rPr lang="sv-SE" sz="2000" dirty="0"/>
              <a:t> studies </a:t>
            </a:r>
            <a:r>
              <a:rPr lang="sv-SE" sz="2000" dirty="0" err="1"/>
              <a:t>focusing</a:t>
            </a:r>
            <a:r>
              <a:rPr lang="sv-SE" sz="2000" dirty="0"/>
              <a:t> on </a:t>
            </a:r>
            <a:r>
              <a:rPr lang="sv-SE" sz="2000" dirty="0" err="1"/>
              <a:t>larger</a:t>
            </a:r>
            <a:r>
              <a:rPr lang="sv-SE" sz="2000" dirty="0"/>
              <a:t> </a:t>
            </a:r>
            <a:r>
              <a:rPr lang="sv-SE" sz="2000" dirty="0" err="1"/>
              <a:t>screens</a:t>
            </a:r>
            <a:r>
              <a:rPr lang="sv-SE" sz="2000" dirty="0"/>
              <a:t> in longitudinal </a:t>
            </a:r>
            <a:r>
              <a:rPr lang="sv-SE" sz="2000" dirty="0" err="1"/>
              <a:t>cohorts</a:t>
            </a:r>
            <a:r>
              <a:rPr lang="sv-SE" sz="2000" dirty="0"/>
              <a:t>, </a:t>
            </a:r>
            <a:r>
              <a:rPr lang="sv-SE" sz="2000" dirty="0" err="1"/>
              <a:t>genetically</a:t>
            </a:r>
            <a:r>
              <a:rPr lang="sv-SE" sz="2000" dirty="0"/>
              <a:t> </a:t>
            </a:r>
            <a:r>
              <a:rPr lang="sv-SE" sz="2000" dirty="0" err="1"/>
              <a:t>predisposed</a:t>
            </a:r>
            <a:r>
              <a:rPr lang="sv-SE" sz="2000" dirty="0"/>
              <a:t> patients for CRC, and screening </a:t>
            </a:r>
            <a:r>
              <a:rPr lang="sv-SE" sz="2000" dirty="0" err="1"/>
              <a:t>with</a:t>
            </a:r>
            <a:r>
              <a:rPr lang="sv-SE" sz="2000" dirty="0"/>
              <a:t> </a:t>
            </a:r>
            <a:r>
              <a:rPr lang="sv-SE" sz="2000" dirty="0" err="1"/>
              <a:t>more</a:t>
            </a:r>
            <a:r>
              <a:rPr lang="sv-SE" sz="2000" dirty="0"/>
              <a:t> </a:t>
            </a:r>
            <a:r>
              <a:rPr lang="sv-SE" sz="2000" dirty="0" err="1"/>
              <a:t>Olink</a:t>
            </a:r>
            <a:r>
              <a:rPr lang="sv-SE" sz="2000" dirty="0"/>
              <a:t> protein panels</a:t>
            </a:r>
          </a:p>
          <a:p>
            <a:endParaRPr lang="en-US" sz="2000" dirty="0"/>
          </a:p>
        </p:txBody>
      </p:sp>
      <p:pic>
        <p:nvPicPr>
          <p:cNvPr id="4" name="Picture 3">
            <a:extLst>
              <a:ext uri="{FF2B5EF4-FFF2-40B4-BE49-F238E27FC236}">
                <a16:creationId xmlns:a16="http://schemas.microsoft.com/office/drawing/2014/main" xmlns="" id="{6A988825-DE18-7C4E-B61A-92281BF6CF7E}"/>
              </a:ext>
            </a:extLst>
          </p:cNvPr>
          <p:cNvPicPr>
            <a:picLocks noChangeAspect="1"/>
          </p:cNvPicPr>
          <p:nvPr/>
        </p:nvPicPr>
        <p:blipFill>
          <a:blip r:embed="rId3"/>
          <a:stretch>
            <a:fillRect/>
          </a:stretch>
        </p:blipFill>
        <p:spPr>
          <a:xfrm>
            <a:off x="636105" y="250692"/>
            <a:ext cx="8036005" cy="1378226"/>
          </a:xfrm>
          <a:prstGeom prst="rect">
            <a:avLst/>
          </a:prstGeom>
        </p:spPr>
      </p:pic>
    </p:spTree>
    <p:extLst>
      <p:ext uri="{BB962C8B-B14F-4D97-AF65-F5344CB8AC3E}">
        <p14:creationId xmlns:p14="http://schemas.microsoft.com/office/powerpoint/2010/main" val="290595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44351" y="3345084"/>
            <a:ext cx="1799649" cy="3512916"/>
          </a:xfrm>
          <a:prstGeom prst="rect">
            <a:avLst/>
          </a:prstGeom>
        </p:spPr>
      </p:pic>
      <p:sp>
        <p:nvSpPr>
          <p:cNvPr id="3" name="Title 2"/>
          <p:cNvSpPr>
            <a:spLocks noGrp="1"/>
          </p:cNvSpPr>
          <p:nvPr>
            <p:ph type="title"/>
          </p:nvPr>
        </p:nvSpPr>
        <p:spPr>
          <a:xfrm>
            <a:off x="925744" y="2752851"/>
            <a:ext cx="7318431" cy="2324532"/>
          </a:xfrm>
        </p:spPr>
        <p:txBody>
          <a:bodyPr>
            <a:normAutofit/>
          </a:bodyPr>
          <a:lstStyle/>
          <a:p>
            <a:r>
              <a:rPr lang="en-GB" sz="3200" dirty="0">
                <a:latin typeface="Calibri Light" charset="0"/>
                <a:ea typeface="Calibri Light" charset="0"/>
                <a:cs typeface="Calibri Light" charset="0"/>
              </a:rPr>
              <a:t>Thank you!</a:t>
            </a:r>
            <a:br>
              <a:rPr lang="en-GB" sz="3200" dirty="0">
                <a:latin typeface="Calibri Light" charset="0"/>
                <a:ea typeface="Calibri Light" charset="0"/>
                <a:cs typeface="Calibri Light" charset="0"/>
              </a:rPr>
            </a:br>
            <a:r>
              <a:rPr lang="en-US" sz="3200" dirty="0"/>
              <a:t/>
            </a:r>
            <a:br>
              <a:rPr lang="en-US" sz="3200" dirty="0"/>
            </a:br>
            <a:r>
              <a:rPr lang="en-US" sz="2800" dirty="0"/>
              <a:t/>
            </a:r>
            <a:br>
              <a:rPr lang="en-US" sz="2800" dirty="0"/>
            </a:br>
            <a:endParaRPr lang="en-US" sz="2000" dirty="0"/>
          </a:p>
        </p:txBody>
      </p:sp>
      <p:pic>
        <p:nvPicPr>
          <p:cNvPr id="4" name="Picture 3">
            <a:extLst>
              <a:ext uri="{FF2B5EF4-FFF2-40B4-BE49-F238E27FC236}">
                <a16:creationId xmlns:a16="http://schemas.microsoft.com/office/drawing/2014/main" xmlns="" id="{156F491E-BEF2-1546-AB96-AF2BB361F7E8}"/>
              </a:ext>
            </a:extLst>
          </p:cNvPr>
          <p:cNvPicPr>
            <a:picLocks noChangeAspect="1"/>
          </p:cNvPicPr>
          <p:nvPr/>
        </p:nvPicPr>
        <p:blipFill>
          <a:blip r:embed="rId3"/>
          <a:stretch>
            <a:fillRect/>
          </a:stretch>
        </p:blipFill>
        <p:spPr>
          <a:xfrm>
            <a:off x="6159428" y="256616"/>
            <a:ext cx="2369845" cy="1177470"/>
          </a:xfrm>
          <a:prstGeom prst="rect">
            <a:avLst/>
          </a:prstGeom>
        </p:spPr>
      </p:pic>
    </p:spTree>
    <p:extLst>
      <p:ext uri="{BB962C8B-B14F-4D97-AF65-F5344CB8AC3E}">
        <p14:creationId xmlns:p14="http://schemas.microsoft.com/office/powerpoint/2010/main" val="304639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Light" charset="0"/>
                <a:ea typeface="Calibri Light" charset="0"/>
                <a:cs typeface="Calibri Light" charset="0"/>
              </a:rPr>
              <a:t>Disclosure information</a:t>
            </a:r>
          </a:p>
        </p:txBody>
      </p:sp>
      <p:sp>
        <p:nvSpPr>
          <p:cNvPr id="3" name="Content Placeholder 2"/>
          <p:cNvSpPr>
            <a:spLocks noGrp="1"/>
          </p:cNvSpPr>
          <p:nvPr>
            <p:ph idx="1"/>
          </p:nvPr>
        </p:nvSpPr>
        <p:spPr/>
        <p:txBody>
          <a:bodyPr/>
          <a:lstStyle/>
          <a:p>
            <a:endParaRPr lang="en-US" sz="2400" dirty="0">
              <a:latin typeface="Calibri Light" charset="0"/>
              <a:ea typeface="Calibri Light" charset="0"/>
              <a:cs typeface="Calibri Light" charset="0"/>
            </a:endParaRPr>
          </a:p>
          <a:p>
            <a:endParaRPr lang="en-US" sz="2400" dirty="0">
              <a:latin typeface="Calibri Light" charset="0"/>
              <a:ea typeface="Calibri Light" charset="0"/>
              <a:cs typeface="Calibri Light" charset="0"/>
            </a:endParaRPr>
          </a:p>
          <a:p>
            <a:endParaRPr lang="en-US" sz="2400" dirty="0">
              <a:latin typeface="Calibri Light" charset="0"/>
              <a:ea typeface="Calibri Light" charset="0"/>
              <a:cs typeface="Calibri Light" charset="0"/>
            </a:endParaRPr>
          </a:p>
          <a:p>
            <a:endParaRPr lang="en-US" sz="2400" dirty="0">
              <a:latin typeface="Calibri Light" charset="0"/>
              <a:ea typeface="Calibri Light" charset="0"/>
              <a:cs typeface="Calibri Light" charset="0"/>
            </a:endParaRPr>
          </a:p>
          <a:p>
            <a:endParaRPr lang="en-US" sz="2400" dirty="0">
              <a:latin typeface="Calibri Light" charset="0"/>
              <a:ea typeface="Calibri Light" charset="0"/>
              <a:cs typeface="Calibri Light" charset="0"/>
            </a:endParaRPr>
          </a:p>
          <a:p>
            <a:endParaRPr lang="en-US" sz="2400" dirty="0">
              <a:latin typeface="Calibri Light" charset="0"/>
              <a:ea typeface="Calibri Light" charset="0"/>
              <a:cs typeface="Calibri Light" charset="0"/>
            </a:endParaRPr>
          </a:p>
          <a:p>
            <a:endParaRPr lang="en-US" sz="2400" dirty="0">
              <a:latin typeface="Calibri Light" charset="0"/>
              <a:ea typeface="Calibri Light" charset="0"/>
              <a:cs typeface="Calibri Light" charset="0"/>
            </a:endParaRPr>
          </a:p>
          <a:p>
            <a:r>
              <a:rPr lang="en-US" sz="2400" dirty="0">
                <a:latin typeface="Calibri Light" charset="0"/>
                <a:ea typeface="Calibri Light" charset="0"/>
                <a:cs typeface="Calibri Light" charset="0"/>
              </a:rPr>
              <a:t>Employee at </a:t>
            </a:r>
            <a:r>
              <a:rPr lang="en-US" sz="2400" dirty="0" err="1">
                <a:latin typeface="Calibri Light" charset="0"/>
                <a:ea typeface="Calibri Light" charset="0"/>
                <a:cs typeface="Calibri Light" charset="0"/>
              </a:rPr>
              <a:t>Olink</a:t>
            </a:r>
            <a:r>
              <a:rPr lang="en-US" sz="2400" dirty="0">
                <a:latin typeface="Calibri Light" charset="0"/>
                <a:ea typeface="Calibri Light" charset="0"/>
                <a:cs typeface="Calibri Light" charset="0"/>
              </a:rPr>
              <a:t> Proteomics, Inc.</a:t>
            </a:r>
          </a:p>
        </p:txBody>
      </p:sp>
    </p:spTree>
    <p:extLst>
      <p:ext uri="{BB962C8B-B14F-4D97-AF65-F5344CB8AC3E}">
        <p14:creationId xmlns:p14="http://schemas.microsoft.com/office/powerpoint/2010/main" val="273370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D65B4039-766C-A049-AB92-358E5A4512C7}"/>
              </a:ext>
            </a:extLst>
          </p:cNvPr>
          <p:cNvSpPr/>
          <p:nvPr/>
        </p:nvSpPr>
        <p:spPr>
          <a:xfrm>
            <a:off x="0" y="0"/>
            <a:ext cx="9144000" cy="5909754"/>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Calibri Light" charset="0"/>
              <a:ea typeface="Calibri Light" charset="0"/>
              <a:cs typeface="Calibri Light" charset="0"/>
            </a:endParaRPr>
          </a:p>
        </p:txBody>
      </p:sp>
      <p:sp>
        <p:nvSpPr>
          <p:cNvPr id="4" name="Content Placeholder 3">
            <a:extLst>
              <a:ext uri="{FF2B5EF4-FFF2-40B4-BE49-F238E27FC236}">
                <a16:creationId xmlns:a16="http://schemas.microsoft.com/office/drawing/2014/main" xmlns="" id="{89251219-45D9-3E46-B379-AF3C8B0FBF73}"/>
              </a:ext>
            </a:extLst>
          </p:cNvPr>
          <p:cNvSpPr>
            <a:spLocks noGrp="1"/>
          </p:cNvSpPr>
          <p:nvPr>
            <p:ph idx="1"/>
          </p:nvPr>
        </p:nvSpPr>
        <p:spPr>
          <a:xfrm>
            <a:off x="340960" y="1913140"/>
            <a:ext cx="8105616" cy="4017567"/>
          </a:xfrm>
        </p:spPr>
        <p:txBody>
          <a:bodyPr/>
          <a:lstStyle/>
          <a:p>
            <a:endParaRPr lang="en-US" sz="600" dirty="0"/>
          </a:p>
          <a:p>
            <a:r>
              <a:rPr lang="en-US" sz="1800" dirty="0"/>
              <a:t>Current gold standards (colonoscopy and sigmoidoscopy) have limitations, e.g. costs, resources and low compliance</a:t>
            </a:r>
          </a:p>
          <a:p>
            <a:endParaRPr lang="en-US" sz="600" dirty="0"/>
          </a:p>
          <a:p>
            <a:r>
              <a:rPr lang="en-US" sz="1800" dirty="0"/>
              <a:t>Non-invasive screening stool tests have limitations with sensitivity and adherence </a:t>
            </a:r>
            <a:r>
              <a:rPr lang="en-US" sz="1800" dirty="0">
                <a:sym typeface="Wingdings" pitchFamily="2" charset="2"/>
              </a:rPr>
              <a:t> </a:t>
            </a:r>
            <a:r>
              <a:rPr lang="en-US" sz="1800" dirty="0"/>
              <a:t>blood-based screening tests are strongly desirable</a:t>
            </a:r>
          </a:p>
          <a:p>
            <a:endParaRPr lang="en-US" sz="600" dirty="0"/>
          </a:p>
          <a:p>
            <a:r>
              <a:rPr lang="en-US" sz="1800" dirty="0"/>
              <a:t>Compare and evaluate Proximity Extension Assay (PEA) for analysis of 92 tumor-associated proteins in 1uL of plasma</a:t>
            </a:r>
          </a:p>
          <a:p>
            <a:endParaRPr lang="en-US" sz="600" dirty="0"/>
          </a:p>
          <a:p>
            <a:r>
              <a:rPr lang="en-US" sz="1800" dirty="0"/>
              <a:t>Samples were collected from the </a:t>
            </a:r>
            <a:r>
              <a:rPr lang="en-US" sz="1800" dirty="0" err="1"/>
              <a:t>BliTz</a:t>
            </a:r>
            <a:r>
              <a:rPr lang="en-US" sz="1800" dirty="0"/>
              <a:t> cohort with 5,516 screening colonoscopy participants</a:t>
            </a:r>
          </a:p>
        </p:txBody>
      </p:sp>
      <p:pic>
        <p:nvPicPr>
          <p:cNvPr id="5" name="Picture 4">
            <a:extLst>
              <a:ext uri="{FF2B5EF4-FFF2-40B4-BE49-F238E27FC236}">
                <a16:creationId xmlns:a16="http://schemas.microsoft.com/office/drawing/2014/main" xmlns="" id="{61A850B3-F545-9E4E-85FF-1A3DA68CAB02}"/>
              </a:ext>
            </a:extLst>
          </p:cNvPr>
          <p:cNvPicPr>
            <a:picLocks noChangeAspect="1"/>
          </p:cNvPicPr>
          <p:nvPr/>
        </p:nvPicPr>
        <p:blipFill rotWithShape="1">
          <a:blip r:embed="rId3"/>
          <a:srcRect t="30148"/>
          <a:stretch/>
        </p:blipFill>
        <p:spPr>
          <a:xfrm>
            <a:off x="340960" y="298443"/>
            <a:ext cx="6059837" cy="1369830"/>
          </a:xfrm>
          <a:prstGeom prst="rect">
            <a:avLst/>
          </a:prstGeom>
        </p:spPr>
      </p:pic>
      <p:pic>
        <p:nvPicPr>
          <p:cNvPr id="3" name="Picture 2">
            <a:extLst>
              <a:ext uri="{FF2B5EF4-FFF2-40B4-BE49-F238E27FC236}">
                <a16:creationId xmlns:a16="http://schemas.microsoft.com/office/drawing/2014/main" xmlns="" id="{577CC266-1AD4-BF4C-8916-F6CDDEAE4479}"/>
              </a:ext>
            </a:extLst>
          </p:cNvPr>
          <p:cNvPicPr>
            <a:picLocks noChangeAspect="1"/>
          </p:cNvPicPr>
          <p:nvPr/>
        </p:nvPicPr>
        <p:blipFill>
          <a:blip r:embed="rId4"/>
          <a:stretch>
            <a:fillRect/>
          </a:stretch>
        </p:blipFill>
        <p:spPr>
          <a:xfrm>
            <a:off x="6350211" y="319396"/>
            <a:ext cx="2369845" cy="1177470"/>
          </a:xfrm>
          <a:prstGeom prst="rect">
            <a:avLst/>
          </a:prstGeom>
        </p:spPr>
      </p:pic>
      <p:sp>
        <p:nvSpPr>
          <p:cNvPr id="8" name="Title 7">
            <a:extLst>
              <a:ext uri="{FF2B5EF4-FFF2-40B4-BE49-F238E27FC236}">
                <a16:creationId xmlns:a16="http://schemas.microsoft.com/office/drawing/2014/main" xmlns="" id="{D649CA54-3285-094A-9A33-DD7DF957D898}"/>
              </a:ext>
            </a:extLst>
          </p:cNvPr>
          <p:cNvSpPr>
            <a:spLocks noGrp="1"/>
          </p:cNvSpPr>
          <p:nvPr>
            <p:ph type="title"/>
          </p:nvPr>
        </p:nvSpPr>
        <p:spPr/>
        <p:txBody>
          <a:bodyPr/>
          <a:lstStyle/>
          <a:p>
            <a:r>
              <a:rPr lang="en-US" dirty="0"/>
              <a:t>Plasma protein biomarkers for CRC</a:t>
            </a:r>
          </a:p>
        </p:txBody>
      </p:sp>
    </p:spTree>
    <p:extLst>
      <p:ext uri="{BB962C8B-B14F-4D97-AF65-F5344CB8AC3E}">
        <p14:creationId xmlns:p14="http://schemas.microsoft.com/office/powerpoint/2010/main" val="78710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D65B4039-766C-A049-AB92-358E5A4512C7}"/>
              </a:ext>
            </a:extLst>
          </p:cNvPr>
          <p:cNvSpPr/>
          <p:nvPr/>
        </p:nvSpPr>
        <p:spPr>
          <a:xfrm>
            <a:off x="0" y="-12204"/>
            <a:ext cx="9144000" cy="5909754"/>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Calibri Light" charset="0"/>
              <a:ea typeface="Calibri Light" charset="0"/>
              <a:cs typeface="Calibri Light" charset="0"/>
            </a:endParaRPr>
          </a:p>
        </p:txBody>
      </p:sp>
      <p:sp>
        <p:nvSpPr>
          <p:cNvPr id="2" name="Title 1">
            <a:extLst>
              <a:ext uri="{FF2B5EF4-FFF2-40B4-BE49-F238E27FC236}">
                <a16:creationId xmlns:a16="http://schemas.microsoft.com/office/drawing/2014/main" xmlns="" id="{E994DB15-FCFD-1540-944F-E324A1C253F9}"/>
              </a:ext>
            </a:extLst>
          </p:cNvPr>
          <p:cNvSpPr>
            <a:spLocks noGrp="1"/>
          </p:cNvSpPr>
          <p:nvPr>
            <p:ph type="title"/>
          </p:nvPr>
        </p:nvSpPr>
        <p:spPr/>
        <p:txBody>
          <a:bodyPr/>
          <a:lstStyle/>
          <a:p>
            <a:r>
              <a:rPr lang="en-US" dirty="0"/>
              <a:t>Study design and population: </a:t>
            </a:r>
            <a:r>
              <a:rPr lang="en-US" dirty="0" err="1"/>
              <a:t>BliTz</a:t>
            </a:r>
            <a:r>
              <a:rPr lang="en-US" dirty="0"/>
              <a:t> study</a:t>
            </a:r>
          </a:p>
        </p:txBody>
      </p:sp>
      <p:pic>
        <p:nvPicPr>
          <p:cNvPr id="5" name="Content Placeholder 4">
            <a:extLst>
              <a:ext uri="{FF2B5EF4-FFF2-40B4-BE49-F238E27FC236}">
                <a16:creationId xmlns:a16="http://schemas.microsoft.com/office/drawing/2014/main" xmlns="" id="{1D66A58A-580D-0E44-A000-9F95EF9901F9}"/>
              </a:ext>
            </a:extLst>
          </p:cNvPr>
          <p:cNvPicPr>
            <a:picLocks noGrp="1" noChangeAspect="1"/>
          </p:cNvPicPr>
          <p:nvPr>
            <p:ph idx="1"/>
          </p:nvPr>
        </p:nvPicPr>
        <p:blipFill>
          <a:blip r:embed="rId3"/>
          <a:stretch>
            <a:fillRect/>
          </a:stretch>
        </p:blipFill>
        <p:spPr>
          <a:xfrm>
            <a:off x="4701610" y="465567"/>
            <a:ext cx="3805890" cy="5444187"/>
          </a:xfrm>
        </p:spPr>
      </p:pic>
      <p:sp>
        <p:nvSpPr>
          <p:cNvPr id="7" name="Content Placeholder 3">
            <a:extLst>
              <a:ext uri="{FF2B5EF4-FFF2-40B4-BE49-F238E27FC236}">
                <a16:creationId xmlns:a16="http://schemas.microsoft.com/office/drawing/2014/main" xmlns="" id="{076A3477-7B43-DC44-878E-4784F0839AB4}"/>
              </a:ext>
            </a:extLst>
          </p:cNvPr>
          <p:cNvSpPr txBox="1">
            <a:spLocks/>
          </p:cNvSpPr>
          <p:nvPr/>
        </p:nvSpPr>
        <p:spPr>
          <a:xfrm>
            <a:off x="431799" y="543676"/>
            <a:ext cx="4140201" cy="2199524"/>
          </a:xfrm>
          <a:prstGeom prst="rect">
            <a:avLst/>
          </a:prstGeom>
        </p:spPr>
        <p:txBody>
          <a:bodyPr vert="horz" lIns="91440" tIns="45720" rIns="91440" bIns="45720" rtlCol="0">
            <a:noAutofit/>
          </a:bodyPr>
          <a:lstStyle>
            <a:lvl1pPr marL="182563" indent="-182563" algn="l" defTabSz="457200" rtl="0" eaLnBrk="1" latinLnBrk="0" hangingPunct="1">
              <a:spcBef>
                <a:spcPts val="600"/>
              </a:spcBef>
              <a:spcAft>
                <a:spcPts val="400"/>
              </a:spcAft>
              <a:buClr>
                <a:schemeClr val="bg2"/>
              </a:buClr>
              <a:buSzPct val="100000"/>
              <a:buFontTx/>
              <a:buBlip>
                <a:blip r:embed="rId4"/>
              </a:buBlip>
              <a:defRPr sz="1600" b="0" i="0" kern="1200">
                <a:solidFill>
                  <a:schemeClr val="tx1"/>
                </a:solidFill>
                <a:latin typeface="Calibri Light" panose="020F0302020204030204" pitchFamily="34" charset="0"/>
                <a:ea typeface="+mn-ea"/>
                <a:cs typeface="Calibri Light" panose="020F0302020204030204" pitchFamily="34" charset="0"/>
              </a:defRPr>
            </a:lvl1pPr>
            <a:lvl2pPr marL="355600" indent="-182563" algn="l" defTabSz="457200" rtl="0" eaLnBrk="1" latinLnBrk="0" hangingPunct="1">
              <a:spcBef>
                <a:spcPct val="20000"/>
              </a:spcBef>
              <a:spcAft>
                <a:spcPts val="400"/>
              </a:spcAft>
              <a:buClr>
                <a:schemeClr val="tx1">
                  <a:lumMod val="85000"/>
                  <a:lumOff val="15000"/>
                </a:schemeClr>
              </a:buClr>
              <a:buSzPct val="100000"/>
              <a:buFont typeface="Lucida Grande"/>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541338" indent="-171450"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tabLst/>
              <a:defRPr sz="1200" b="0" i="0" kern="1200">
                <a:solidFill>
                  <a:schemeClr val="tx1"/>
                </a:solidFill>
                <a:latin typeface="Calibri Light" panose="020F0302020204030204" pitchFamily="34" charset="0"/>
                <a:ea typeface="+mn-ea"/>
                <a:cs typeface="Calibri Light" panose="020F0302020204030204" pitchFamily="34" charset="0"/>
              </a:defRPr>
            </a:lvl3pPr>
            <a:lvl4pPr marL="717550"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1000" b="0" i="0" kern="1200">
                <a:solidFill>
                  <a:schemeClr val="tx1"/>
                </a:solidFill>
                <a:latin typeface="Calibri Light" panose="020F0302020204030204" pitchFamily="34" charset="0"/>
                <a:ea typeface="+mn-ea"/>
                <a:cs typeface="Calibri Light" panose="020F0302020204030204" pitchFamily="34" charset="0"/>
              </a:defRPr>
            </a:lvl4pPr>
            <a:lvl5pPr marL="896938"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t>Discovery</a:t>
            </a:r>
          </a:p>
          <a:p>
            <a:pPr lvl="1"/>
            <a:r>
              <a:rPr lang="en-US" sz="1800" dirty="0"/>
              <a:t>All 35 </a:t>
            </a:r>
            <a:r>
              <a:rPr lang="en-US" sz="1800" dirty="0" err="1"/>
              <a:t>BliTz</a:t>
            </a:r>
            <a:r>
              <a:rPr lang="en-US" sz="1800" dirty="0"/>
              <a:t>-cases with newly detected CRC were included in the analysis</a:t>
            </a:r>
          </a:p>
          <a:p>
            <a:pPr lvl="1"/>
            <a:r>
              <a:rPr lang="en-US" sz="1800" dirty="0"/>
              <a:t>54 controls free of colorectal neoplasms </a:t>
            </a:r>
          </a:p>
          <a:p>
            <a:pPr lvl="1"/>
            <a:r>
              <a:rPr lang="en-US" sz="1800" dirty="0"/>
              <a:t>N=89 plasma samples</a:t>
            </a:r>
          </a:p>
          <a:p>
            <a:pPr lvl="1"/>
            <a:endParaRPr lang="en-US" sz="1800" dirty="0"/>
          </a:p>
          <a:p>
            <a:pPr lvl="1"/>
            <a:endParaRPr lang="en-US" sz="1800" dirty="0"/>
          </a:p>
          <a:p>
            <a:pPr lvl="1"/>
            <a:endParaRPr lang="en-US" sz="1800" i="1" dirty="0"/>
          </a:p>
          <a:p>
            <a:pPr lvl="1"/>
            <a:endParaRPr lang="en-US" sz="1800" dirty="0"/>
          </a:p>
        </p:txBody>
      </p:sp>
      <p:sp>
        <p:nvSpPr>
          <p:cNvPr id="3" name="Rounded Rectangle 2">
            <a:extLst>
              <a:ext uri="{FF2B5EF4-FFF2-40B4-BE49-F238E27FC236}">
                <a16:creationId xmlns:a16="http://schemas.microsoft.com/office/drawing/2014/main" xmlns="" id="{7EA7F1DC-C261-7646-9E44-1BEB199C96CC}"/>
              </a:ext>
            </a:extLst>
          </p:cNvPr>
          <p:cNvSpPr/>
          <p:nvPr/>
        </p:nvSpPr>
        <p:spPr>
          <a:xfrm>
            <a:off x="5786438" y="1114426"/>
            <a:ext cx="1548000" cy="360000"/>
          </a:xfrm>
          <a:prstGeom prst="round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9" name="Rounded Rectangle 8">
            <a:extLst>
              <a:ext uri="{FF2B5EF4-FFF2-40B4-BE49-F238E27FC236}">
                <a16:creationId xmlns:a16="http://schemas.microsoft.com/office/drawing/2014/main" xmlns="" id="{F82101FE-3BEF-DB42-8386-468EC6F4C272}"/>
              </a:ext>
            </a:extLst>
          </p:cNvPr>
          <p:cNvSpPr/>
          <p:nvPr/>
        </p:nvSpPr>
        <p:spPr>
          <a:xfrm>
            <a:off x="5786438" y="3491700"/>
            <a:ext cx="1548000" cy="324000"/>
          </a:xfrm>
          <a:prstGeom prst="round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10" name="Rounded Rectangle 9">
            <a:extLst>
              <a:ext uri="{FF2B5EF4-FFF2-40B4-BE49-F238E27FC236}">
                <a16:creationId xmlns:a16="http://schemas.microsoft.com/office/drawing/2014/main" xmlns="" id="{5C138885-1128-DD4A-A66F-7ADF491BD65A}"/>
              </a:ext>
            </a:extLst>
          </p:cNvPr>
          <p:cNvSpPr/>
          <p:nvPr/>
        </p:nvSpPr>
        <p:spPr>
          <a:xfrm>
            <a:off x="4701610" y="5145157"/>
            <a:ext cx="756000" cy="360000"/>
          </a:xfrm>
          <a:prstGeom prst="round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11" name="Rounded Rectangle 10">
            <a:extLst>
              <a:ext uri="{FF2B5EF4-FFF2-40B4-BE49-F238E27FC236}">
                <a16:creationId xmlns:a16="http://schemas.microsoft.com/office/drawing/2014/main" xmlns="" id="{6E1A1F3D-659B-ED42-AA13-A20B4733A616}"/>
              </a:ext>
            </a:extLst>
          </p:cNvPr>
          <p:cNvSpPr/>
          <p:nvPr/>
        </p:nvSpPr>
        <p:spPr>
          <a:xfrm>
            <a:off x="7405878" y="5145157"/>
            <a:ext cx="1080000" cy="396000"/>
          </a:xfrm>
          <a:prstGeom prst="round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12" name="Rounded Rectangle 11">
            <a:extLst>
              <a:ext uri="{FF2B5EF4-FFF2-40B4-BE49-F238E27FC236}">
                <a16:creationId xmlns:a16="http://schemas.microsoft.com/office/drawing/2014/main" xmlns="" id="{3AF5E95F-5F0F-2A4D-962F-634A9CE9B162}"/>
              </a:ext>
            </a:extLst>
          </p:cNvPr>
          <p:cNvSpPr/>
          <p:nvPr/>
        </p:nvSpPr>
        <p:spPr>
          <a:xfrm>
            <a:off x="5796987" y="5569025"/>
            <a:ext cx="1548000" cy="349200"/>
          </a:xfrm>
          <a:prstGeom prst="round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13" name="Content Placeholder 3">
            <a:extLst>
              <a:ext uri="{FF2B5EF4-FFF2-40B4-BE49-F238E27FC236}">
                <a16:creationId xmlns:a16="http://schemas.microsoft.com/office/drawing/2014/main" xmlns="" id="{9BDCF065-CE70-254F-9898-5E0875750317}"/>
              </a:ext>
            </a:extLst>
          </p:cNvPr>
          <p:cNvSpPr txBox="1">
            <a:spLocks/>
          </p:cNvSpPr>
          <p:nvPr/>
        </p:nvSpPr>
        <p:spPr>
          <a:xfrm>
            <a:off x="473175" y="2827262"/>
            <a:ext cx="4140201" cy="2552581"/>
          </a:xfrm>
          <a:prstGeom prst="rect">
            <a:avLst/>
          </a:prstGeom>
        </p:spPr>
        <p:txBody>
          <a:bodyPr vert="horz" lIns="91440" tIns="45720" rIns="91440" bIns="45720" rtlCol="0">
            <a:noAutofit/>
          </a:bodyPr>
          <a:lstStyle>
            <a:lvl1pPr marL="182563" indent="-182563" algn="l" defTabSz="457200" rtl="0" eaLnBrk="1" latinLnBrk="0" hangingPunct="1">
              <a:spcBef>
                <a:spcPts val="600"/>
              </a:spcBef>
              <a:spcAft>
                <a:spcPts val="400"/>
              </a:spcAft>
              <a:buClr>
                <a:schemeClr val="bg2"/>
              </a:buClr>
              <a:buSzPct val="100000"/>
              <a:buFontTx/>
              <a:buBlip>
                <a:blip r:embed="rId4"/>
              </a:buBlip>
              <a:defRPr sz="1600" b="0" i="0" kern="1200">
                <a:solidFill>
                  <a:schemeClr val="tx1"/>
                </a:solidFill>
                <a:latin typeface="Calibri Light" panose="020F0302020204030204" pitchFamily="34" charset="0"/>
                <a:ea typeface="+mn-ea"/>
                <a:cs typeface="Calibri Light" panose="020F0302020204030204" pitchFamily="34" charset="0"/>
              </a:defRPr>
            </a:lvl1pPr>
            <a:lvl2pPr marL="355600" indent="-182563" algn="l" defTabSz="457200" rtl="0" eaLnBrk="1" latinLnBrk="0" hangingPunct="1">
              <a:spcBef>
                <a:spcPct val="20000"/>
              </a:spcBef>
              <a:spcAft>
                <a:spcPts val="400"/>
              </a:spcAft>
              <a:buClr>
                <a:schemeClr val="tx1">
                  <a:lumMod val="85000"/>
                  <a:lumOff val="15000"/>
                </a:schemeClr>
              </a:buClr>
              <a:buSzPct val="100000"/>
              <a:buFont typeface="Lucida Grande"/>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541338" indent="-171450"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tabLst/>
              <a:defRPr sz="1200" b="0" i="0" kern="1200">
                <a:solidFill>
                  <a:schemeClr val="tx1"/>
                </a:solidFill>
                <a:latin typeface="Calibri Light" panose="020F0302020204030204" pitchFamily="34" charset="0"/>
                <a:ea typeface="+mn-ea"/>
                <a:cs typeface="Calibri Light" panose="020F0302020204030204" pitchFamily="34" charset="0"/>
              </a:defRPr>
            </a:lvl3pPr>
            <a:lvl4pPr marL="717550"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1000" b="0" i="0" kern="1200">
                <a:solidFill>
                  <a:schemeClr val="tx1"/>
                </a:solidFill>
                <a:latin typeface="Calibri Light" panose="020F0302020204030204" pitchFamily="34" charset="0"/>
                <a:ea typeface="+mn-ea"/>
                <a:cs typeface="Calibri Light" panose="020F0302020204030204" pitchFamily="34" charset="0"/>
              </a:defRPr>
            </a:lvl4pPr>
            <a:lvl5pPr marL="896938"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3037" lvl="1" indent="0">
              <a:buNone/>
            </a:pPr>
            <a:endParaRPr lang="en-US" sz="1800" dirty="0"/>
          </a:p>
          <a:p>
            <a:r>
              <a:rPr lang="en-US" sz="1800" b="1" dirty="0"/>
              <a:t>Validation</a:t>
            </a:r>
          </a:p>
          <a:p>
            <a:pPr lvl="1"/>
            <a:r>
              <a:rPr lang="en-US" sz="1800" dirty="0"/>
              <a:t>54 additional CRC cases from hospitals in Heidelberg</a:t>
            </a:r>
          </a:p>
          <a:p>
            <a:pPr lvl="1"/>
            <a:r>
              <a:rPr lang="en-US" sz="1800" dirty="0"/>
              <a:t>38 additional controls free of colorectal neoplasms </a:t>
            </a:r>
          </a:p>
          <a:p>
            <a:pPr lvl="1"/>
            <a:r>
              <a:rPr lang="en-US" sz="1800" dirty="0"/>
              <a:t>N=92 plasma samples</a:t>
            </a:r>
          </a:p>
          <a:p>
            <a:pPr lvl="1"/>
            <a:endParaRPr lang="en-US" sz="1800" dirty="0"/>
          </a:p>
          <a:p>
            <a:pPr lvl="1"/>
            <a:endParaRPr lang="en-US" sz="1800" dirty="0"/>
          </a:p>
          <a:p>
            <a:pPr lvl="1"/>
            <a:endParaRPr lang="en-US" sz="1800" i="1" dirty="0"/>
          </a:p>
          <a:p>
            <a:pPr lvl="1"/>
            <a:endParaRPr lang="en-US" sz="1800" dirty="0"/>
          </a:p>
        </p:txBody>
      </p:sp>
    </p:spTree>
    <p:extLst>
      <p:ext uri="{BB962C8B-B14F-4D97-AF65-F5344CB8AC3E}">
        <p14:creationId xmlns:p14="http://schemas.microsoft.com/office/powerpoint/2010/main" val="367297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ea typeface="Helvetica Neue Light" charset="0"/>
                <a:cs typeface="Helvetica Neue Light" charset="0"/>
              </a:rPr>
              <a:t>Technology: Proximity Extension Assay (PEA)</a:t>
            </a:r>
            <a:endParaRPr lang="en-US" dirty="0"/>
          </a:p>
        </p:txBody>
      </p:sp>
      <p:pic>
        <p:nvPicPr>
          <p:cNvPr id="3" name="Olink-PEA-mute-trimme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 y="645044"/>
            <a:ext cx="9150072" cy="5147396"/>
          </a:xfrm>
        </p:spPr>
      </p:pic>
    </p:spTree>
    <p:extLst>
      <p:ext uri="{BB962C8B-B14F-4D97-AF65-F5344CB8AC3E}">
        <p14:creationId xmlns:p14="http://schemas.microsoft.com/office/powerpoint/2010/main" val="385361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7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3EB4E10-47B3-3E4F-8F47-A3C3AB1D2E58}"/>
              </a:ext>
            </a:extLst>
          </p:cNvPr>
          <p:cNvSpPr/>
          <p:nvPr/>
        </p:nvSpPr>
        <p:spPr>
          <a:xfrm>
            <a:off x="0" y="5329"/>
            <a:ext cx="9144000" cy="5909754"/>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Calibri Light" charset="0"/>
              <a:ea typeface="Calibri Light" charset="0"/>
              <a:cs typeface="Calibri Light" charset="0"/>
            </a:endParaRPr>
          </a:p>
        </p:txBody>
      </p:sp>
      <p:sp>
        <p:nvSpPr>
          <p:cNvPr id="6" name="Title 8">
            <a:extLst>
              <a:ext uri="{FF2B5EF4-FFF2-40B4-BE49-F238E27FC236}">
                <a16:creationId xmlns:a16="http://schemas.microsoft.com/office/drawing/2014/main" xmlns="" id="{BCED5820-BA52-DD4C-91E6-E5600342F42C}"/>
              </a:ext>
            </a:extLst>
          </p:cNvPr>
          <p:cNvSpPr>
            <a:spLocks noGrp="1"/>
          </p:cNvSpPr>
          <p:nvPr>
            <p:ph type="title"/>
          </p:nvPr>
        </p:nvSpPr>
        <p:spPr/>
        <p:txBody>
          <a:bodyPr>
            <a:normAutofit/>
          </a:bodyPr>
          <a:lstStyle/>
          <a:p>
            <a:r>
              <a:rPr lang="en-US" dirty="0">
                <a:ea typeface="Helvetica Neue Light" charset="0"/>
                <a:cs typeface="Helvetica Neue Light" charset="0"/>
              </a:rPr>
              <a:t>Technology: Proximity Extension Assay (PEA)</a:t>
            </a:r>
          </a:p>
        </p:txBody>
      </p:sp>
      <p:pic>
        <p:nvPicPr>
          <p:cNvPr id="7" name="Picture 6">
            <a:extLst>
              <a:ext uri="{FF2B5EF4-FFF2-40B4-BE49-F238E27FC236}">
                <a16:creationId xmlns:a16="http://schemas.microsoft.com/office/drawing/2014/main" xmlns="" id="{FBE38AD0-055B-344F-A8A1-801AB182D855}"/>
              </a:ext>
            </a:extLst>
          </p:cNvPr>
          <p:cNvPicPr>
            <a:picLocks noChangeAspect="1"/>
          </p:cNvPicPr>
          <p:nvPr/>
        </p:nvPicPr>
        <p:blipFill rotWithShape="1">
          <a:blip r:embed="rId2"/>
          <a:srcRect r="2238" b="26772"/>
          <a:stretch/>
        </p:blipFill>
        <p:spPr>
          <a:xfrm>
            <a:off x="391332" y="369676"/>
            <a:ext cx="8171052" cy="1872000"/>
          </a:xfrm>
          <a:prstGeom prst="rect">
            <a:avLst/>
          </a:prstGeom>
        </p:spPr>
      </p:pic>
      <p:grpSp>
        <p:nvGrpSpPr>
          <p:cNvPr id="8" name="Group 7">
            <a:extLst>
              <a:ext uri="{FF2B5EF4-FFF2-40B4-BE49-F238E27FC236}">
                <a16:creationId xmlns:a16="http://schemas.microsoft.com/office/drawing/2014/main" xmlns="" id="{80D42F4C-1268-9F48-9FA9-A367A1FABC04}"/>
              </a:ext>
            </a:extLst>
          </p:cNvPr>
          <p:cNvGrpSpPr/>
          <p:nvPr/>
        </p:nvGrpSpPr>
        <p:grpSpPr>
          <a:xfrm>
            <a:off x="3422822" y="2922991"/>
            <a:ext cx="1071127" cy="1227127"/>
            <a:chOff x="7742529" y="4565202"/>
            <a:chExt cx="628213" cy="719704"/>
          </a:xfrm>
        </p:grpSpPr>
        <p:pic>
          <p:nvPicPr>
            <p:cNvPr id="9" name="Picture 8">
              <a:extLst>
                <a:ext uri="{FF2B5EF4-FFF2-40B4-BE49-F238E27FC236}">
                  <a16:creationId xmlns:a16="http://schemas.microsoft.com/office/drawing/2014/main" xmlns="" id="{8A86EB33-13E2-4542-B313-AE65B8AF4CAC}"/>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86637" y="4565202"/>
              <a:ext cx="456193" cy="595585"/>
            </a:xfrm>
            <a:prstGeom prst="rect">
              <a:avLst/>
            </a:prstGeom>
          </p:spPr>
        </p:pic>
        <p:sp>
          <p:nvSpPr>
            <p:cNvPr id="11" name="TextBox 10">
              <a:extLst>
                <a:ext uri="{FF2B5EF4-FFF2-40B4-BE49-F238E27FC236}">
                  <a16:creationId xmlns:a16="http://schemas.microsoft.com/office/drawing/2014/main" xmlns="" id="{E206054E-AA69-5842-86E4-0176DE86A13B}"/>
                </a:ext>
              </a:extLst>
            </p:cNvPr>
            <p:cNvSpPr txBox="1"/>
            <p:nvPr/>
          </p:nvSpPr>
          <p:spPr>
            <a:xfrm>
              <a:off x="7742529" y="5140499"/>
              <a:ext cx="628213" cy="144407"/>
            </a:xfrm>
            <a:prstGeom prst="rect">
              <a:avLst/>
            </a:prstGeom>
            <a:noFill/>
          </p:spPr>
          <p:txBody>
            <a:bodyPr wrap="none" rtlCol="0">
              <a:spAutoFit/>
            </a:bodyPr>
            <a:lstStyle/>
            <a:p>
              <a:pPr algn="ctr"/>
              <a:r>
                <a:rPr lang="en-US" sz="1000">
                  <a:latin typeface="Calibri Light" charset="0"/>
                  <a:ea typeface="Calibri Light" charset="0"/>
                  <a:cs typeface="Calibri Light" charset="0"/>
                </a:rPr>
                <a:t>Cardiovascular III</a:t>
              </a:r>
            </a:p>
          </p:txBody>
        </p:sp>
      </p:grpSp>
      <p:grpSp>
        <p:nvGrpSpPr>
          <p:cNvPr id="12" name="Group 11">
            <a:extLst>
              <a:ext uri="{FF2B5EF4-FFF2-40B4-BE49-F238E27FC236}">
                <a16:creationId xmlns:a16="http://schemas.microsoft.com/office/drawing/2014/main" xmlns="" id="{0B34B2BD-58E5-794F-803F-ECFE6D276E83}"/>
              </a:ext>
            </a:extLst>
          </p:cNvPr>
          <p:cNvGrpSpPr/>
          <p:nvPr/>
        </p:nvGrpSpPr>
        <p:grpSpPr>
          <a:xfrm>
            <a:off x="543234" y="4351760"/>
            <a:ext cx="1281491" cy="1129753"/>
            <a:chOff x="6151468" y="3695193"/>
            <a:chExt cx="751589" cy="662597"/>
          </a:xfrm>
        </p:grpSpPr>
        <p:pic>
          <p:nvPicPr>
            <p:cNvPr id="13" name="Picture 12">
              <a:extLst>
                <a:ext uri="{FF2B5EF4-FFF2-40B4-BE49-F238E27FC236}">
                  <a16:creationId xmlns:a16="http://schemas.microsoft.com/office/drawing/2014/main" xmlns="" id="{BEC3F268-93E1-8E42-BCD6-0FF23C4F3B70}"/>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51468" y="3695193"/>
              <a:ext cx="712521" cy="519094"/>
            </a:xfrm>
            <a:prstGeom prst="rect">
              <a:avLst/>
            </a:prstGeom>
          </p:spPr>
        </p:pic>
        <p:sp>
          <p:nvSpPr>
            <p:cNvPr id="15" name="TextBox 14">
              <a:extLst>
                <a:ext uri="{FF2B5EF4-FFF2-40B4-BE49-F238E27FC236}">
                  <a16:creationId xmlns:a16="http://schemas.microsoft.com/office/drawing/2014/main" xmlns="" id="{49D7A71A-1245-9C4D-8964-7B306787C038}"/>
                </a:ext>
              </a:extLst>
            </p:cNvPr>
            <p:cNvSpPr txBox="1"/>
            <p:nvPr/>
          </p:nvSpPr>
          <p:spPr>
            <a:xfrm>
              <a:off x="6231598" y="4213382"/>
              <a:ext cx="671459" cy="144408"/>
            </a:xfrm>
            <a:prstGeom prst="rect">
              <a:avLst/>
            </a:prstGeom>
            <a:noFill/>
          </p:spPr>
          <p:txBody>
            <a:bodyPr wrap="none" rtlCol="0">
              <a:spAutoFit/>
            </a:bodyPr>
            <a:lstStyle/>
            <a:p>
              <a:r>
                <a:rPr lang="en-US" sz="1000">
                  <a:latin typeface="Calibri Light" charset="0"/>
                  <a:ea typeface="Calibri Light" charset="0"/>
                  <a:cs typeface="Calibri Light" charset="0"/>
                </a:rPr>
                <a:t>Immuno</a:t>
              </a:r>
              <a:r>
                <a:rPr lang="en-US" sz="1000" dirty="0">
                  <a:latin typeface="Calibri Light" charset="0"/>
                  <a:ea typeface="Calibri Light" charset="0"/>
                  <a:cs typeface="Calibri Light" charset="0"/>
                </a:rPr>
                <a:t>-</a:t>
              </a:r>
              <a:r>
                <a:rPr lang="en-US" sz="1000">
                  <a:latin typeface="Calibri Light" charset="0"/>
                  <a:ea typeface="Calibri Light" charset="0"/>
                  <a:cs typeface="Calibri Light" charset="0"/>
                </a:rPr>
                <a:t>Oncology</a:t>
              </a:r>
              <a:endParaRPr lang="en-US" sz="1000" dirty="0">
                <a:latin typeface="Calibri Light" charset="0"/>
                <a:ea typeface="Calibri Light" charset="0"/>
                <a:cs typeface="Calibri Light" charset="0"/>
              </a:endParaRPr>
            </a:p>
          </p:txBody>
        </p:sp>
      </p:grpSp>
      <p:grpSp>
        <p:nvGrpSpPr>
          <p:cNvPr id="16" name="Group 15">
            <a:extLst>
              <a:ext uri="{FF2B5EF4-FFF2-40B4-BE49-F238E27FC236}">
                <a16:creationId xmlns:a16="http://schemas.microsoft.com/office/drawing/2014/main" xmlns="" id="{19A63DB5-345F-B14D-AF94-AF3430934040}"/>
              </a:ext>
            </a:extLst>
          </p:cNvPr>
          <p:cNvGrpSpPr/>
          <p:nvPr/>
        </p:nvGrpSpPr>
        <p:grpSpPr>
          <a:xfrm>
            <a:off x="6098414" y="4385806"/>
            <a:ext cx="1144161" cy="1110202"/>
            <a:chOff x="4972364" y="4477029"/>
            <a:chExt cx="1144161" cy="1110202"/>
          </a:xfrm>
        </p:grpSpPr>
        <p:pic>
          <p:nvPicPr>
            <p:cNvPr id="17" name="Picture 16">
              <a:extLst>
                <a:ext uri="{FF2B5EF4-FFF2-40B4-BE49-F238E27FC236}">
                  <a16:creationId xmlns:a16="http://schemas.microsoft.com/office/drawing/2014/main" xmlns="" id="{100D082F-D70F-AA42-8981-CB4C0A0C4C65}"/>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72364" y="4477029"/>
              <a:ext cx="1144161" cy="844918"/>
            </a:xfrm>
            <a:prstGeom prst="rect">
              <a:avLst/>
            </a:prstGeom>
          </p:spPr>
        </p:pic>
        <p:sp>
          <p:nvSpPr>
            <p:cNvPr id="18" name="TextBox 17">
              <a:extLst>
                <a:ext uri="{FF2B5EF4-FFF2-40B4-BE49-F238E27FC236}">
                  <a16:creationId xmlns:a16="http://schemas.microsoft.com/office/drawing/2014/main" xmlns="" id="{103C667B-0B2C-E645-AB9D-5BFA496448DD}"/>
                </a:ext>
              </a:extLst>
            </p:cNvPr>
            <p:cNvSpPr txBox="1"/>
            <p:nvPr/>
          </p:nvSpPr>
          <p:spPr>
            <a:xfrm>
              <a:off x="5182792" y="5341010"/>
              <a:ext cx="763351" cy="246221"/>
            </a:xfrm>
            <a:prstGeom prst="rect">
              <a:avLst/>
            </a:prstGeom>
            <a:noFill/>
          </p:spPr>
          <p:txBody>
            <a:bodyPr wrap="none" rtlCol="0">
              <a:spAutoFit/>
            </a:bodyPr>
            <a:lstStyle/>
            <a:p>
              <a:r>
                <a:rPr lang="en-US" sz="1000">
                  <a:latin typeface="Calibri Light" charset="0"/>
                  <a:ea typeface="Calibri Light" charset="0"/>
                  <a:cs typeface="Calibri Light" charset="0"/>
                </a:rPr>
                <a:t>Oncology II</a:t>
              </a:r>
              <a:endParaRPr lang="en-US" sz="1000" dirty="0">
                <a:latin typeface="Calibri Light" charset="0"/>
                <a:ea typeface="Calibri Light" charset="0"/>
                <a:cs typeface="Calibri Light" charset="0"/>
              </a:endParaRPr>
            </a:p>
          </p:txBody>
        </p:sp>
      </p:grpSp>
      <p:grpSp>
        <p:nvGrpSpPr>
          <p:cNvPr id="19" name="Group 18">
            <a:extLst>
              <a:ext uri="{FF2B5EF4-FFF2-40B4-BE49-F238E27FC236}">
                <a16:creationId xmlns:a16="http://schemas.microsoft.com/office/drawing/2014/main" xmlns="" id="{FCEF2517-3BE0-584F-8B24-C14DBEEB210F}"/>
              </a:ext>
            </a:extLst>
          </p:cNvPr>
          <p:cNvGrpSpPr/>
          <p:nvPr/>
        </p:nvGrpSpPr>
        <p:grpSpPr>
          <a:xfrm>
            <a:off x="763088" y="2984352"/>
            <a:ext cx="1066318" cy="1165766"/>
            <a:chOff x="6017875" y="4696129"/>
            <a:chExt cx="625391" cy="683717"/>
          </a:xfrm>
        </p:grpSpPr>
        <p:pic>
          <p:nvPicPr>
            <p:cNvPr id="20" name="Picture 19">
              <a:extLst>
                <a:ext uri="{FF2B5EF4-FFF2-40B4-BE49-F238E27FC236}">
                  <a16:creationId xmlns:a16="http://schemas.microsoft.com/office/drawing/2014/main" xmlns="" id="{AFAEA37D-78F7-184B-BF6C-1A69993B74BA}"/>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31536" y="4696129"/>
              <a:ext cx="537059" cy="480377"/>
            </a:xfrm>
            <a:prstGeom prst="rect">
              <a:avLst/>
            </a:prstGeom>
          </p:spPr>
        </p:pic>
        <p:sp>
          <p:nvSpPr>
            <p:cNvPr id="21" name="TextBox 20">
              <a:extLst>
                <a:ext uri="{FF2B5EF4-FFF2-40B4-BE49-F238E27FC236}">
                  <a16:creationId xmlns:a16="http://schemas.microsoft.com/office/drawing/2014/main" xmlns="" id="{A7965DD0-A4DE-A940-BCE7-2BC9ADA60E55}"/>
                </a:ext>
              </a:extLst>
            </p:cNvPr>
            <p:cNvSpPr txBox="1"/>
            <p:nvPr/>
          </p:nvSpPr>
          <p:spPr>
            <a:xfrm>
              <a:off x="6017875" y="5235438"/>
              <a:ext cx="625391" cy="144408"/>
            </a:xfrm>
            <a:prstGeom prst="rect">
              <a:avLst/>
            </a:prstGeom>
            <a:noFill/>
          </p:spPr>
          <p:txBody>
            <a:bodyPr wrap="none" rtlCol="0">
              <a:spAutoFit/>
            </a:bodyPr>
            <a:lstStyle/>
            <a:p>
              <a:pPr algn="ctr"/>
              <a:r>
                <a:rPr lang="en-US" sz="1000" dirty="0" err="1">
                  <a:latin typeface="Calibri Light" charset="0"/>
                  <a:ea typeface="Calibri Light" charset="0"/>
                  <a:cs typeface="Calibri Light" charset="0"/>
                </a:rPr>
                <a:t>Cardiometabolic</a:t>
              </a:r>
              <a:r>
                <a:rPr lang="en-US" sz="1000" dirty="0">
                  <a:latin typeface="Calibri Light" charset="0"/>
                  <a:ea typeface="Calibri Light" charset="0"/>
                  <a:cs typeface="Calibri Light" charset="0"/>
                </a:rPr>
                <a:t> </a:t>
              </a:r>
            </a:p>
          </p:txBody>
        </p:sp>
      </p:grpSp>
      <p:grpSp>
        <p:nvGrpSpPr>
          <p:cNvPr id="22" name="Group 21">
            <a:extLst>
              <a:ext uri="{FF2B5EF4-FFF2-40B4-BE49-F238E27FC236}">
                <a16:creationId xmlns:a16="http://schemas.microsoft.com/office/drawing/2014/main" xmlns="" id="{4CC7678C-1710-8D48-9D26-5FF1AE10944F}"/>
              </a:ext>
            </a:extLst>
          </p:cNvPr>
          <p:cNvGrpSpPr/>
          <p:nvPr/>
        </p:nvGrpSpPr>
        <p:grpSpPr>
          <a:xfrm>
            <a:off x="6195949" y="2673942"/>
            <a:ext cx="1046626" cy="1456367"/>
            <a:chOff x="7800038" y="1820113"/>
            <a:chExt cx="613841" cy="854154"/>
          </a:xfrm>
        </p:grpSpPr>
        <p:pic>
          <p:nvPicPr>
            <p:cNvPr id="23" name="Picture 22">
              <a:extLst>
                <a:ext uri="{FF2B5EF4-FFF2-40B4-BE49-F238E27FC236}">
                  <a16:creationId xmlns:a16="http://schemas.microsoft.com/office/drawing/2014/main" xmlns="" id="{D8420092-B237-084E-AF30-2668E9439F7D}"/>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00038" y="1820113"/>
              <a:ext cx="613841" cy="705186"/>
            </a:xfrm>
            <a:prstGeom prst="rect">
              <a:avLst/>
            </a:prstGeom>
          </p:spPr>
        </p:pic>
        <p:sp>
          <p:nvSpPr>
            <p:cNvPr id="24" name="TextBox 23">
              <a:extLst>
                <a:ext uri="{FF2B5EF4-FFF2-40B4-BE49-F238E27FC236}">
                  <a16:creationId xmlns:a16="http://schemas.microsoft.com/office/drawing/2014/main" xmlns="" id="{52957D23-3731-B849-8BA1-FABDFB71A560}"/>
                </a:ext>
              </a:extLst>
            </p:cNvPr>
            <p:cNvSpPr txBox="1"/>
            <p:nvPr/>
          </p:nvSpPr>
          <p:spPr>
            <a:xfrm>
              <a:off x="7825879" y="2529859"/>
              <a:ext cx="519153" cy="144408"/>
            </a:xfrm>
            <a:prstGeom prst="rect">
              <a:avLst/>
            </a:prstGeom>
            <a:noFill/>
          </p:spPr>
          <p:txBody>
            <a:bodyPr wrap="none" rtlCol="0">
              <a:spAutoFit/>
            </a:bodyPr>
            <a:lstStyle/>
            <a:p>
              <a:r>
                <a:rPr lang="en-US" sz="1000" dirty="0">
                  <a:latin typeface="Calibri Light" charset="0"/>
                  <a:ea typeface="Calibri Light" charset="0"/>
                  <a:cs typeface="Calibri Light" charset="0"/>
                </a:rPr>
                <a:t>Development</a:t>
              </a:r>
            </a:p>
          </p:txBody>
        </p:sp>
      </p:grpSp>
      <p:grpSp>
        <p:nvGrpSpPr>
          <p:cNvPr id="25" name="Group 24">
            <a:extLst>
              <a:ext uri="{FF2B5EF4-FFF2-40B4-BE49-F238E27FC236}">
                <a16:creationId xmlns:a16="http://schemas.microsoft.com/office/drawing/2014/main" xmlns="" id="{09DF06C6-6CCE-0C4A-8DFB-A18588C60BF9}"/>
              </a:ext>
            </a:extLst>
          </p:cNvPr>
          <p:cNvGrpSpPr/>
          <p:nvPr/>
        </p:nvGrpSpPr>
        <p:grpSpPr>
          <a:xfrm>
            <a:off x="3438131" y="4270621"/>
            <a:ext cx="1055818" cy="1225387"/>
            <a:chOff x="6849542" y="1407342"/>
            <a:chExt cx="619233" cy="718685"/>
          </a:xfrm>
        </p:grpSpPr>
        <p:pic>
          <p:nvPicPr>
            <p:cNvPr id="26" name="Picture 25">
              <a:extLst>
                <a:ext uri="{FF2B5EF4-FFF2-40B4-BE49-F238E27FC236}">
                  <a16:creationId xmlns:a16="http://schemas.microsoft.com/office/drawing/2014/main" xmlns="" id="{FD7F56A2-70AE-834F-8EBC-DF02DFF66C7B}"/>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49542" y="1407342"/>
              <a:ext cx="619233" cy="622812"/>
            </a:xfrm>
            <a:prstGeom prst="rect">
              <a:avLst/>
            </a:prstGeom>
          </p:spPr>
        </p:pic>
        <p:sp>
          <p:nvSpPr>
            <p:cNvPr id="27" name="TextBox 26">
              <a:extLst>
                <a:ext uri="{FF2B5EF4-FFF2-40B4-BE49-F238E27FC236}">
                  <a16:creationId xmlns:a16="http://schemas.microsoft.com/office/drawing/2014/main" xmlns="" id="{6721D537-560A-2F45-883C-A2DDAF109CC6}"/>
                </a:ext>
              </a:extLst>
            </p:cNvPr>
            <p:cNvSpPr txBox="1"/>
            <p:nvPr/>
          </p:nvSpPr>
          <p:spPr>
            <a:xfrm>
              <a:off x="6935158" y="1981619"/>
              <a:ext cx="471206" cy="144408"/>
            </a:xfrm>
            <a:prstGeom prst="rect">
              <a:avLst/>
            </a:prstGeom>
            <a:noFill/>
          </p:spPr>
          <p:txBody>
            <a:bodyPr wrap="none" rtlCol="0">
              <a:spAutoFit/>
            </a:bodyPr>
            <a:lstStyle/>
            <a:p>
              <a:pPr algn="ctr"/>
              <a:r>
                <a:rPr lang="en-US" sz="1000">
                  <a:latin typeface="Calibri Light" charset="0"/>
                  <a:ea typeface="Calibri Light" charset="0"/>
                  <a:cs typeface="Calibri Light" charset="0"/>
                </a:rPr>
                <a:t>Metabolism</a:t>
              </a:r>
            </a:p>
          </p:txBody>
        </p:sp>
      </p:grpSp>
      <p:grpSp>
        <p:nvGrpSpPr>
          <p:cNvPr id="28" name="Group 27">
            <a:extLst>
              <a:ext uri="{FF2B5EF4-FFF2-40B4-BE49-F238E27FC236}">
                <a16:creationId xmlns:a16="http://schemas.microsoft.com/office/drawing/2014/main" xmlns="" id="{3103112F-57F0-FC47-9CB5-7B93C07BD6AF}"/>
              </a:ext>
            </a:extLst>
          </p:cNvPr>
          <p:cNvGrpSpPr/>
          <p:nvPr/>
        </p:nvGrpSpPr>
        <p:grpSpPr>
          <a:xfrm>
            <a:off x="2106581" y="2892028"/>
            <a:ext cx="1039066" cy="1258090"/>
            <a:chOff x="6040879" y="1158954"/>
            <a:chExt cx="609409" cy="737865"/>
          </a:xfrm>
        </p:grpSpPr>
        <p:pic>
          <p:nvPicPr>
            <p:cNvPr id="29" name="Picture 28">
              <a:extLst>
                <a:ext uri="{FF2B5EF4-FFF2-40B4-BE49-F238E27FC236}">
                  <a16:creationId xmlns:a16="http://schemas.microsoft.com/office/drawing/2014/main" xmlns="" id="{B399A137-2D9E-B14B-A252-C6B94C9AC056}"/>
                </a:ext>
              </a:extLst>
            </p:cNvPr>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72196" y="1158954"/>
              <a:ext cx="496399" cy="624045"/>
            </a:xfrm>
            <a:prstGeom prst="rect">
              <a:avLst/>
            </a:prstGeom>
          </p:spPr>
        </p:pic>
        <p:sp>
          <p:nvSpPr>
            <p:cNvPr id="30" name="TextBox 29">
              <a:extLst>
                <a:ext uri="{FF2B5EF4-FFF2-40B4-BE49-F238E27FC236}">
                  <a16:creationId xmlns:a16="http://schemas.microsoft.com/office/drawing/2014/main" xmlns="" id="{7BBAD144-CF5A-EB42-AA9B-620130591DDE}"/>
                </a:ext>
              </a:extLst>
            </p:cNvPr>
            <p:cNvSpPr txBox="1"/>
            <p:nvPr/>
          </p:nvSpPr>
          <p:spPr>
            <a:xfrm>
              <a:off x="6040879" y="1752411"/>
              <a:ext cx="609409" cy="144408"/>
            </a:xfrm>
            <a:prstGeom prst="rect">
              <a:avLst/>
            </a:prstGeom>
            <a:noFill/>
          </p:spPr>
          <p:txBody>
            <a:bodyPr wrap="none" rtlCol="0">
              <a:spAutoFit/>
            </a:bodyPr>
            <a:lstStyle/>
            <a:p>
              <a:pPr algn="ctr"/>
              <a:r>
                <a:rPr lang="en-US" sz="1000">
                  <a:latin typeface="Calibri Light" charset="0"/>
                  <a:ea typeface="Calibri Light" charset="0"/>
                  <a:cs typeface="Calibri Light" charset="0"/>
                </a:rPr>
                <a:t>Cardiovascular II</a:t>
              </a:r>
            </a:p>
          </p:txBody>
        </p:sp>
      </p:grpSp>
      <p:grpSp>
        <p:nvGrpSpPr>
          <p:cNvPr id="31" name="Group 30">
            <a:extLst>
              <a:ext uri="{FF2B5EF4-FFF2-40B4-BE49-F238E27FC236}">
                <a16:creationId xmlns:a16="http://schemas.microsoft.com/office/drawing/2014/main" xmlns="" id="{D6CF8936-0E80-1A41-9142-3568C8D1B794}"/>
              </a:ext>
            </a:extLst>
          </p:cNvPr>
          <p:cNvGrpSpPr/>
          <p:nvPr/>
        </p:nvGrpSpPr>
        <p:grpSpPr>
          <a:xfrm>
            <a:off x="7519751" y="2917499"/>
            <a:ext cx="803797" cy="1212810"/>
            <a:chOff x="5260803" y="2949374"/>
            <a:chExt cx="471424" cy="711309"/>
          </a:xfrm>
        </p:grpSpPr>
        <p:pic>
          <p:nvPicPr>
            <p:cNvPr id="32" name="Picture 31">
              <a:extLst>
                <a:ext uri="{FF2B5EF4-FFF2-40B4-BE49-F238E27FC236}">
                  <a16:creationId xmlns:a16="http://schemas.microsoft.com/office/drawing/2014/main" xmlns="" id="{BF9AA988-4E47-0945-A819-00A88A94B2DB}"/>
                </a:ext>
              </a:extLst>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60803" y="2949374"/>
              <a:ext cx="471424" cy="467983"/>
            </a:xfrm>
            <a:prstGeom prst="rect">
              <a:avLst/>
            </a:prstGeom>
          </p:spPr>
        </p:pic>
        <p:sp>
          <p:nvSpPr>
            <p:cNvPr id="33" name="TextBox 32">
              <a:extLst>
                <a:ext uri="{FF2B5EF4-FFF2-40B4-BE49-F238E27FC236}">
                  <a16:creationId xmlns:a16="http://schemas.microsoft.com/office/drawing/2014/main" xmlns="" id="{D92296BA-6FAD-394C-A15B-FF4AB0FCE716}"/>
                </a:ext>
              </a:extLst>
            </p:cNvPr>
            <p:cNvSpPr txBox="1"/>
            <p:nvPr/>
          </p:nvSpPr>
          <p:spPr>
            <a:xfrm>
              <a:off x="5307763" y="3426020"/>
              <a:ext cx="400694" cy="234663"/>
            </a:xfrm>
            <a:prstGeom prst="rect">
              <a:avLst/>
            </a:prstGeom>
            <a:noFill/>
          </p:spPr>
          <p:txBody>
            <a:bodyPr wrap="none" rtlCol="0">
              <a:spAutoFit/>
            </a:bodyPr>
            <a:lstStyle/>
            <a:p>
              <a:pPr algn="ctr"/>
              <a:r>
                <a:rPr lang="en-US" sz="1000">
                  <a:latin typeface="Calibri Light" charset="0"/>
                  <a:ea typeface="Calibri Light" charset="0"/>
                  <a:cs typeface="Calibri Light" charset="0"/>
                </a:rPr>
                <a:t>Immune </a:t>
              </a:r>
            </a:p>
            <a:p>
              <a:pPr algn="ctr"/>
              <a:r>
                <a:rPr lang="en-US" sz="1000" dirty="0">
                  <a:latin typeface="Calibri Light" charset="0"/>
                  <a:ea typeface="Calibri Light" charset="0"/>
                  <a:cs typeface="Calibri Light" charset="0"/>
                </a:rPr>
                <a:t>Response</a:t>
              </a:r>
            </a:p>
          </p:txBody>
        </p:sp>
      </p:grpSp>
      <p:grpSp>
        <p:nvGrpSpPr>
          <p:cNvPr id="34" name="Group 33">
            <a:extLst>
              <a:ext uri="{FF2B5EF4-FFF2-40B4-BE49-F238E27FC236}">
                <a16:creationId xmlns:a16="http://schemas.microsoft.com/office/drawing/2014/main" xmlns="" id="{B05C89F4-91A7-7249-A167-7D1EE5215061}"/>
              </a:ext>
            </a:extLst>
          </p:cNvPr>
          <p:cNvGrpSpPr/>
          <p:nvPr/>
        </p:nvGrpSpPr>
        <p:grpSpPr>
          <a:xfrm>
            <a:off x="4869369" y="4394963"/>
            <a:ext cx="1049405" cy="1101045"/>
            <a:chOff x="5188497" y="3136421"/>
            <a:chExt cx="615472" cy="645759"/>
          </a:xfrm>
        </p:grpSpPr>
        <p:pic>
          <p:nvPicPr>
            <p:cNvPr id="35" name="Picture 34">
              <a:extLst>
                <a:ext uri="{FF2B5EF4-FFF2-40B4-BE49-F238E27FC236}">
                  <a16:creationId xmlns:a16="http://schemas.microsoft.com/office/drawing/2014/main" xmlns="" id="{5BB9C3D4-C3EC-A441-B59F-BC2492C44AEF}"/>
                </a:ext>
              </a:extLst>
            </p:cNvPr>
            <p:cNvPicPr>
              <a:picLocks noChangeAspect="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88497" y="3136421"/>
              <a:ext cx="615472" cy="496622"/>
            </a:xfrm>
            <a:prstGeom prst="rect">
              <a:avLst/>
            </a:prstGeom>
          </p:spPr>
        </p:pic>
        <p:sp>
          <p:nvSpPr>
            <p:cNvPr id="36" name="TextBox 35">
              <a:extLst>
                <a:ext uri="{FF2B5EF4-FFF2-40B4-BE49-F238E27FC236}">
                  <a16:creationId xmlns:a16="http://schemas.microsoft.com/office/drawing/2014/main" xmlns="" id="{3ED99155-28EB-7B44-8485-B2CC89A2B5B9}"/>
                </a:ext>
              </a:extLst>
            </p:cNvPr>
            <p:cNvSpPr txBox="1"/>
            <p:nvPr/>
          </p:nvSpPr>
          <p:spPr>
            <a:xfrm>
              <a:off x="5309908" y="3637772"/>
              <a:ext cx="424198" cy="144408"/>
            </a:xfrm>
            <a:prstGeom prst="rect">
              <a:avLst/>
            </a:prstGeom>
            <a:noFill/>
          </p:spPr>
          <p:txBody>
            <a:bodyPr wrap="none" rtlCol="0">
              <a:spAutoFit/>
            </a:bodyPr>
            <a:lstStyle/>
            <a:p>
              <a:r>
                <a:rPr lang="en-US" sz="1000" dirty="0">
                  <a:latin typeface="Calibri Light" charset="0"/>
                  <a:ea typeface="Calibri Light" charset="0"/>
                  <a:cs typeface="Calibri Light" charset="0"/>
                </a:rPr>
                <a:t>Neurology</a:t>
              </a:r>
            </a:p>
          </p:txBody>
        </p:sp>
      </p:grpSp>
      <p:grpSp>
        <p:nvGrpSpPr>
          <p:cNvPr id="37" name="Group 36">
            <a:extLst>
              <a:ext uri="{FF2B5EF4-FFF2-40B4-BE49-F238E27FC236}">
                <a16:creationId xmlns:a16="http://schemas.microsoft.com/office/drawing/2014/main" xmlns="" id="{191F0AAC-580B-E54C-9431-A33269AE7389}"/>
              </a:ext>
            </a:extLst>
          </p:cNvPr>
          <p:cNvGrpSpPr/>
          <p:nvPr/>
        </p:nvGrpSpPr>
        <p:grpSpPr>
          <a:xfrm>
            <a:off x="4771124" y="2914171"/>
            <a:ext cx="1147650" cy="1235947"/>
            <a:chOff x="7792433" y="3243149"/>
            <a:chExt cx="673092" cy="724878"/>
          </a:xfrm>
        </p:grpSpPr>
        <p:pic>
          <p:nvPicPr>
            <p:cNvPr id="38" name="Picture 37">
              <a:extLst>
                <a:ext uri="{FF2B5EF4-FFF2-40B4-BE49-F238E27FC236}">
                  <a16:creationId xmlns:a16="http://schemas.microsoft.com/office/drawing/2014/main" xmlns="" id="{15AB121A-149C-854E-9AEA-EFFE14B33F14}"/>
                </a:ext>
              </a:extLst>
            </p:cNvPr>
            <p:cNvPicPr>
              <a:picLocks noChangeAspect="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92433" y="3243149"/>
              <a:ext cx="673092" cy="591553"/>
            </a:xfrm>
            <a:prstGeom prst="rect">
              <a:avLst/>
            </a:prstGeom>
          </p:spPr>
        </p:pic>
        <p:sp>
          <p:nvSpPr>
            <p:cNvPr id="39" name="TextBox 38">
              <a:extLst>
                <a:ext uri="{FF2B5EF4-FFF2-40B4-BE49-F238E27FC236}">
                  <a16:creationId xmlns:a16="http://schemas.microsoft.com/office/drawing/2014/main" xmlns="" id="{7F7C0E98-AEC3-4D4B-BBC0-D8ECCF86E17F}"/>
                </a:ext>
              </a:extLst>
            </p:cNvPr>
            <p:cNvSpPr txBox="1"/>
            <p:nvPr/>
          </p:nvSpPr>
          <p:spPr>
            <a:xfrm>
              <a:off x="7840502" y="3823619"/>
              <a:ext cx="563340" cy="144408"/>
            </a:xfrm>
            <a:prstGeom prst="rect">
              <a:avLst/>
            </a:prstGeom>
            <a:noFill/>
          </p:spPr>
          <p:txBody>
            <a:bodyPr wrap="none" rtlCol="0">
              <a:spAutoFit/>
            </a:bodyPr>
            <a:lstStyle/>
            <a:p>
              <a:r>
                <a:rPr lang="en-US" sz="1000" dirty="0">
                  <a:latin typeface="Calibri Light" charset="0"/>
                  <a:ea typeface="Calibri Light" charset="0"/>
                  <a:cs typeface="Calibri Light" charset="0"/>
                </a:rPr>
                <a:t>Cell Regulation</a:t>
              </a:r>
            </a:p>
          </p:txBody>
        </p:sp>
      </p:grpSp>
      <p:grpSp>
        <p:nvGrpSpPr>
          <p:cNvPr id="40" name="Group 39">
            <a:extLst>
              <a:ext uri="{FF2B5EF4-FFF2-40B4-BE49-F238E27FC236}">
                <a16:creationId xmlns:a16="http://schemas.microsoft.com/office/drawing/2014/main" xmlns="" id="{0652AC93-F413-EC4E-A501-859EB8997A15}"/>
              </a:ext>
            </a:extLst>
          </p:cNvPr>
          <p:cNvGrpSpPr/>
          <p:nvPr/>
        </p:nvGrpSpPr>
        <p:grpSpPr>
          <a:xfrm>
            <a:off x="2155457" y="4332766"/>
            <a:ext cx="990190" cy="1148747"/>
            <a:chOff x="4824534" y="4154756"/>
            <a:chExt cx="580742" cy="673736"/>
          </a:xfrm>
        </p:grpSpPr>
        <p:pic>
          <p:nvPicPr>
            <p:cNvPr id="41" name="Picture 40">
              <a:extLst>
                <a:ext uri="{FF2B5EF4-FFF2-40B4-BE49-F238E27FC236}">
                  <a16:creationId xmlns:a16="http://schemas.microsoft.com/office/drawing/2014/main" xmlns="" id="{8E37AC3E-7DDC-054C-86C8-2A33CAA53B89}"/>
                </a:ext>
              </a:extLst>
            </p:cNvPr>
            <p:cNvPicPr>
              <a:picLocks noChangeAspect="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24534" y="4154756"/>
              <a:ext cx="580742" cy="559032"/>
            </a:xfrm>
            <a:prstGeom prst="rect">
              <a:avLst/>
            </a:prstGeom>
          </p:spPr>
        </p:pic>
        <p:sp>
          <p:nvSpPr>
            <p:cNvPr id="42" name="TextBox 41">
              <a:extLst>
                <a:ext uri="{FF2B5EF4-FFF2-40B4-BE49-F238E27FC236}">
                  <a16:creationId xmlns:a16="http://schemas.microsoft.com/office/drawing/2014/main" xmlns="" id="{3BDDC68A-0B60-B249-9EB9-8D61AFAA110E}"/>
                </a:ext>
              </a:extLst>
            </p:cNvPr>
            <p:cNvSpPr txBox="1"/>
            <p:nvPr/>
          </p:nvSpPr>
          <p:spPr>
            <a:xfrm>
              <a:off x="4875028" y="4684084"/>
              <a:ext cx="516332" cy="144408"/>
            </a:xfrm>
            <a:prstGeom prst="rect">
              <a:avLst/>
            </a:prstGeom>
            <a:noFill/>
          </p:spPr>
          <p:txBody>
            <a:bodyPr wrap="none" rtlCol="0">
              <a:spAutoFit/>
            </a:bodyPr>
            <a:lstStyle/>
            <a:p>
              <a:r>
                <a:rPr lang="en-US" sz="1000" dirty="0">
                  <a:latin typeface="Calibri Light" charset="0"/>
                  <a:ea typeface="Calibri Light" charset="0"/>
                  <a:cs typeface="Calibri Light" charset="0"/>
                </a:rPr>
                <a:t>Inflammation</a:t>
              </a:r>
            </a:p>
          </p:txBody>
        </p:sp>
      </p:grpSp>
      <p:grpSp>
        <p:nvGrpSpPr>
          <p:cNvPr id="43" name="Group 42">
            <a:extLst>
              <a:ext uri="{FF2B5EF4-FFF2-40B4-BE49-F238E27FC236}">
                <a16:creationId xmlns:a16="http://schemas.microsoft.com/office/drawing/2014/main" xmlns="" id="{1466B533-AB62-9443-B0D4-49F9FAE18FD0}"/>
              </a:ext>
            </a:extLst>
          </p:cNvPr>
          <p:cNvGrpSpPr/>
          <p:nvPr/>
        </p:nvGrpSpPr>
        <p:grpSpPr>
          <a:xfrm>
            <a:off x="7394088" y="4292682"/>
            <a:ext cx="986244" cy="1203326"/>
            <a:chOff x="7227072" y="4383905"/>
            <a:chExt cx="986244" cy="1203326"/>
          </a:xfrm>
        </p:grpSpPr>
        <p:pic>
          <p:nvPicPr>
            <p:cNvPr id="44" name="Picture 43">
              <a:extLst>
                <a:ext uri="{FF2B5EF4-FFF2-40B4-BE49-F238E27FC236}">
                  <a16:creationId xmlns:a16="http://schemas.microsoft.com/office/drawing/2014/main" xmlns="" id="{5789F7B8-8768-F64C-81BF-7314C8A5CD25}"/>
                </a:ext>
              </a:extLst>
            </p:cNvPr>
            <p:cNvPicPr>
              <a:picLocks noChangeAspect="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27072" y="4383905"/>
              <a:ext cx="986244" cy="972312"/>
            </a:xfrm>
            <a:prstGeom prst="rect">
              <a:avLst/>
            </a:prstGeom>
          </p:spPr>
        </p:pic>
        <p:sp>
          <p:nvSpPr>
            <p:cNvPr id="45" name="TextBox 44">
              <a:extLst>
                <a:ext uri="{FF2B5EF4-FFF2-40B4-BE49-F238E27FC236}">
                  <a16:creationId xmlns:a16="http://schemas.microsoft.com/office/drawing/2014/main" xmlns="" id="{134B1586-1C78-BD4E-B467-CAC3ED69C805}"/>
                </a:ext>
              </a:extLst>
            </p:cNvPr>
            <p:cNvSpPr txBox="1"/>
            <p:nvPr/>
          </p:nvSpPr>
          <p:spPr>
            <a:xfrm>
              <a:off x="7245411" y="5341010"/>
              <a:ext cx="957313" cy="246221"/>
            </a:xfrm>
            <a:prstGeom prst="rect">
              <a:avLst/>
            </a:prstGeom>
            <a:noFill/>
          </p:spPr>
          <p:txBody>
            <a:bodyPr wrap="none" rtlCol="0">
              <a:spAutoFit/>
            </a:bodyPr>
            <a:lstStyle/>
            <a:p>
              <a:r>
                <a:rPr lang="en-US" sz="1000" dirty="0">
                  <a:latin typeface="Calibri Light" charset="0"/>
                  <a:ea typeface="Calibri Light" charset="0"/>
                  <a:cs typeface="Calibri Light" charset="0"/>
                </a:rPr>
                <a:t>Organ Damage</a:t>
              </a:r>
            </a:p>
          </p:txBody>
        </p:sp>
      </p:grpSp>
      <p:sp>
        <p:nvSpPr>
          <p:cNvPr id="46" name="Rectangle 45">
            <a:extLst>
              <a:ext uri="{FF2B5EF4-FFF2-40B4-BE49-F238E27FC236}">
                <a16:creationId xmlns:a16="http://schemas.microsoft.com/office/drawing/2014/main" xmlns="" id="{88CC55DB-35C4-1245-BF6D-6C82E0787E15}"/>
              </a:ext>
            </a:extLst>
          </p:cNvPr>
          <p:cNvSpPr/>
          <p:nvPr/>
        </p:nvSpPr>
        <p:spPr>
          <a:xfrm>
            <a:off x="497305" y="2545606"/>
            <a:ext cx="8065079" cy="3106832"/>
          </a:xfrm>
          <a:prstGeom prst="rect">
            <a:avLst/>
          </a:prstGeom>
          <a:noFill/>
          <a:ln w="95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47" name="Title 1">
            <a:extLst>
              <a:ext uri="{FF2B5EF4-FFF2-40B4-BE49-F238E27FC236}">
                <a16:creationId xmlns:a16="http://schemas.microsoft.com/office/drawing/2014/main" xmlns="" id="{C66DE7E6-0C18-6744-B2A6-9989790C9D9F}"/>
              </a:ext>
            </a:extLst>
          </p:cNvPr>
          <p:cNvSpPr txBox="1">
            <a:spLocks/>
          </p:cNvSpPr>
          <p:nvPr/>
        </p:nvSpPr>
        <p:spPr>
          <a:xfrm>
            <a:off x="2822557" y="2542284"/>
            <a:ext cx="3373392" cy="4309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kern="1200">
                <a:solidFill>
                  <a:schemeClr val="tx1"/>
                </a:solidFill>
                <a:latin typeface="Calibri Light" panose="020F0302020204030204" pitchFamily="34" charset="0"/>
                <a:ea typeface="+mj-ea"/>
                <a:cs typeface="Helvetica"/>
              </a:defRPr>
            </a:lvl1pPr>
          </a:lstStyle>
          <a:p>
            <a:pPr algn="ctr"/>
            <a:r>
              <a:rPr lang="en-US" sz="1400" dirty="0">
                <a:latin typeface="Calibri Light" charset="0"/>
                <a:ea typeface="Calibri Light" charset="0"/>
                <a:cs typeface="Calibri Light" charset="0"/>
              </a:rPr>
              <a:t>92 proteins/panel </a:t>
            </a:r>
          </a:p>
        </p:txBody>
      </p:sp>
    </p:spTree>
    <p:extLst>
      <p:ext uri="{BB962C8B-B14F-4D97-AF65-F5344CB8AC3E}">
        <p14:creationId xmlns:p14="http://schemas.microsoft.com/office/powerpoint/2010/main" val="352602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3EB4E10-47B3-3E4F-8F47-A3C3AB1D2E58}"/>
              </a:ext>
            </a:extLst>
          </p:cNvPr>
          <p:cNvSpPr/>
          <p:nvPr/>
        </p:nvSpPr>
        <p:spPr>
          <a:xfrm>
            <a:off x="0" y="-12204"/>
            <a:ext cx="9144000" cy="5909754"/>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Calibri Light" charset="0"/>
              <a:ea typeface="Calibri Light" charset="0"/>
              <a:cs typeface="Calibri Light" charset="0"/>
            </a:endParaRPr>
          </a:p>
        </p:txBody>
      </p:sp>
      <p:sp>
        <p:nvSpPr>
          <p:cNvPr id="6" name="Title 8">
            <a:extLst>
              <a:ext uri="{FF2B5EF4-FFF2-40B4-BE49-F238E27FC236}">
                <a16:creationId xmlns:a16="http://schemas.microsoft.com/office/drawing/2014/main" xmlns="" id="{BCED5820-BA52-DD4C-91E6-E5600342F42C}"/>
              </a:ext>
            </a:extLst>
          </p:cNvPr>
          <p:cNvSpPr>
            <a:spLocks noGrp="1"/>
          </p:cNvSpPr>
          <p:nvPr>
            <p:ph type="title"/>
          </p:nvPr>
        </p:nvSpPr>
        <p:spPr/>
        <p:txBody>
          <a:bodyPr>
            <a:normAutofit/>
          </a:bodyPr>
          <a:lstStyle/>
          <a:p>
            <a:r>
              <a:rPr lang="en-US" dirty="0">
                <a:ea typeface="Helvetica Neue Light" charset="0"/>
                <a:cs typeface="Helvetica Neue Light" charset="0"/>
              </a:rPr>
              <a:t>Oncology panel</a:t>
            </a:r>
          </a:p>
        </p:txBody>
      </p:sp>
      <p:sp>
        <p:nvSpPr>
          <p:cNvPr id="10" name="Content Placeholder 3">
            <a:extLst>
              <a:ext uri="{FF2B5EF4-FFF2-40B4-BE49-F238E27FC236}">
                <a16:creationId xmlns:a16="http://schemas.microsoft.com/office/drawing/2014/main" xmlns="" id="{7BB046D7-F654-214C-BF89-8F9863198834}"/>
              </a:ext>
            </a:extLst>
          </p:cNvPr>
          <p:cNvSpPr txBox="1">
            <a:spLocks/>
          </p:cNvSpPr>
          <p:nvPr/>
        </p:nvSpPr>
        <p:spPr>
          <a:xfrm>
            <a:off x="304797" y="3563948"/>
            <a:ext cx="7234992" cy="2333602"/>
          </a:xfrm>
          <a:prstGeom prst="rect">
            <a:avLst/>
          </a:prstGeom>
        </p:spPr>
        <p:txBody>
          <a:bodyPr vert="horz" lIns="91440" tIns="45720" rIns="91440" bIns="45720" rtlCol="0">
            <a:noAutofit/>
          </a:bodyPr>
          <a:lstStyle>
            <a:lvl1pPr marL="182563" indent="-182563" algn="l" defTabSz="457200" rtl="0" eaLnBrk="1" latinLnBrk="0" hangingPunct="1">
              <a:spcBef>
                <a:spcPts val="600"/>
              </a:spcBef>
              <a:spcAft>
                <a:spcPts val="400"/>
              </a:spcAft>
              <a:buClr>
                <a:schemeClr val="bg2"/>
              </a:buClr>
              <a:buSzPct val="100000"/>
              <a:buFontTx/>
              <a:buBlip>
                <a:blip r:embed="rId2"/>
              </a:buBlip>
              <a:defRPr sz="1600" b="0" i="0" kern="1200">
                <a:solidFill>
                  <a:schemeClr val="tx1"/>
                </a:solidFill>
                <a:latin typeface="Calibri Light" panose="020F0302020204030204" pitchFamily="34" charset="0"/>
                <a:ea typeface="+mn-ea"/>
                <a:cs typeface="Calibri Light" panose="020F0302020204030204" pitchFamily="34" charset="0"/>
              </a:defRPr>
            </a:lvl1pPr>
            <a:lvl2pPr marL="355600" indent="-182563" algn="l" defTabSz="457200" rtl="0" eaLnBrk="1" latinLnBrk="0" hangingPunct="1">
              <a:spcBef>
                <a:spcPct val="20000"/>
              </a:spcBef>
              <a:spcAft>
                <a:spcPts val="400"/>
              </a:spcAft>
              <a:buClr>
                <a:schemeClr val="tx1">
                  <a:lumMod val="85000"/>
                  <a:lumOff val="15000"/>
                </a:schemeClr>
              </a:buClr>
              <a:buSzPct val="100000"/>
              <a:buFont typeface="Lucida Grande"/>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541338" indent="-171450"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tabLst/>
              <a:defRPr sz="1200" b="0" i="0" kern="1200">
                <a:solidFill>
                  <a:schemeClr val="tx1"/>
                </a:solidFill>
                <a:latin typeface="Calibri Light" panose="020F0302020204030204" pitchFamily="34" charset="0"/>
                <a:ea typeface="+mn-ea"/>
                <a:cs typeface="Calibri Light" panose="020F0302020204030204" pitchFamily="34" charset="0"/>
              </a:defRPr>
            </a:lvl3pPr>
            <a:lvl4pPr marL="717550"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1000" b="0" i="0" kern="1200">
                <a:solidFill>
                  <a:schemeClr val="tx1"/>
                </a:solidFill>
                <a:latin typeface="Calibri Light" panose="020F0302020204030204" pitchFamily="34" charset="0"/>
                <a:ea typeface="+mn-ea"/>
                <a:cs typeface="Calibri Light" panose="020F0302020204030204" pitchFamily="34" charset="0"/>
              </a:defRPr>
            </a:lvl4pPr>
            <a:lvl5pPr marL="896938"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sz="1800" dirty="0"/>
          </a:p>
        </p:txBody>
      </p:sp>
      <p:pic>
        <p:nvPicPr>
          <p:cNvPr id="13" name="Content Placeholder 12">
            <a:extLst>
              <a:ext uri="{FF2B5EF4-FFF2-40B4-BE49-F238E27FC236}">
                <a16:creationId xmlns:a16="http://schemas.microsoft.com/office/drawing/2014/main" xmlns="" id="{B6F33DD2-8FDA-A04A-AE1F-78869A77F41A}"/>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27541" t="30940" r="16939" b="26569"/>
          <a:stretch/>
        </p:blipFill>
        <p:spPr>
          <a:xfrm>
            <a:off x="2615" y="3264405"/>
            <a:ext cx="5918599" cy="2831078"/>
          </a:xfrm>
        </p:spPr>
      </p:pic>
      <p:pic>
        <p:nvPicPr>
          <p:cNvPr id="16" name="Picture 15">
            <a:extLst>
              <a:ext uri="{FF2B5EF4-FFF2-40B4-BE49-F238E27FC236}">
                <a16:creationId xmlns:a16="http://schemas.microsoft.com/office/drawing/2014/main" xmlns="" id="{6B3DB714-4924-6944-A6B4-80DD1B54E1D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Lst>
          </a:blip>
          <a:srcRect l="33731" t="35670" r="20899" b="33218"/>
          <a:stretch/>
        </p:blipFill>
        <p:spPr>
          <a:xfrm>
            <a:off x="675402" y="834041"/>
            <a:ext cx="4710704" cy="2018874"/>
          </a:xfrm>
          <a:prstGeom prst="rect">
            <a:avLst/>
          </a:prstGeom>
        </p:spPr>
      </p:pic>
      <p:sp>
        <p:nvSpPr>
          <p:cNvPr id="3" name="Content Placeholder 2">
            <a:extLst>
              <a:ext uri="{FF2B5EF4-FFF2-40B4-BE49-F238E27FC236}">
                <a16:creationId xmlns:a16="http://schemas.microsoft.com/office/drawing/2014/main" xmlns="" id="{F3F93829-614D-1147-9B7D-7061A39D55E4}"/>
              </a:ext>
            </a:extLst>
          </p:cNvPr>
          <p:cNvSpPr>
            <a:spLocks noGrp="1"/>
          </p:cNvSpPr>
          <p:nvPr>
            <p:ph idx="10"/>
          </p:nvPr>
        </p:nvSpPr>
        <p:spPr>
          <a:xfrm>
            <a:off x="5805765" y="878528"/>
            <a:ext cx="3118360" cy="5079908"/>
          </a:xfrm>
        </p:spPr>
        <p:txBody>
          <a:bodyPr/>
          <a:lstStyle/>
          <a:p>
            <a:r>
              <a:rPr lang="en-US" sz="2000" dirty="0"/>
              <a:t>92 tumor-associated proteins</a:t>
            </a:r>
          </a:p>
          <a:p>
            <a:endParaRPr lang="en-US" sz="200" dirty="0"/>
          </a:p>
          <a:p>
            <a:r>
              <a:rPr lang="en-US" sz="2000" dirty="0"/>
              <a:t>1 </a:t>
            </a:r>
            <a:r>
              <a:rPr lang="en-US" sz="2000" dirty="0" err="1"/>
              <a:t>uL</a:t>
            </a:r>
            <a:r>
              <a:rPr lang="en-US" sz="2000" dirty="0"/>
              <a:t> sample required</a:t>
            </a:r>
          </a:p>
          <a:p>
            <a:endParaRPr lang="en-US" sz="200" dirty="0"/>
          </a:p>
          <a:p>
            <a:r>
              <a:rPr lang="en-US" sz="2000" dirty="0"/>
              <a:t>Plasma, serum, tumor biopsies, </a:t>
            </a:r>
            <a:r>
              <a:rPr lang="en-US" sz="2000" dirty="0" err="1"/>
              <a:t>microvesicles</a:t>
            </a:r>
            <a:r>
              <a:rPr lang="en-US" sz="2000" dirty="0"/>
              <a:t>, cell lysates, </a:t>
            </a:r>
            <a:r>
              <a:rPr lang="en-US" sz="2000" dirty="0" err="1"/>
              <a:t>microdialysis</a:t>
            </a:r>
            <a:r>
              <a:rPr lang="en-US" sz="2000" dirty="0"/>
              <a:t> fluids, cervical smear on filter paper, etc. </a:t>
            </a:r>
          </a:p>
          <a:p>
            <a:endParaRPr lang="en-US" sz="200" dirty="0"/>
          </a:p>
          <a:p>
            <a:r>
              <a:rPr lang="en-US" sz="2000" dirty="0"/>
              <a:t>Built-in quality control and data normalization</a:t>
            </a:r>
          </a:p>
          <a:p>
            <a:endParaRPr lang="en-US" sz="200" dirty="0"/>
          </a:p>
          <a:p>
            <a:r>
              <a:rPr lang="en-US" sz="2000" dirty="0"/>
              <a:t>Open-access validation data</a:t>
            </a:r>
          </a:p>
          <a:p>
            <a:pPr marL="0" indent="0">
              <a:buNone/>
            </a:pPr>
            <a:endParaRPr lang="en-US" dirty="0"/>
          </a:p>
        </p:txBody>
      </p:sp>
      <p:sp>
        <p:nvSpPr>
          <p:cNvPr id="17" name="Title 1">
            <a:extLst>
              <a:ext uri="{FF2B5EF4-FFF2-40B4-BE49-F238E27FC236}">
                <a16:creationId xmlns:a16="http://schemas.microsoft.com/office/drawing/2014/main" xmlns="" id="{D015F277-0626-0A47-92E0-62D3CF674D63}"/>
              </a:ext>
            </a:extLst>
          </p:cNvPr>
          <p:cNvSpPr txBox="1">
            <a:spLocks/>
          </p:cNvSpPr>
          <p:nvPr/>
        </p:nvSpPr>
        <p:spPr>
          <a:xfrm>
            <a:off x="1247752" y="347733"/>
            <a:ext cx="3373392" cy="4309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kern="1200">
                <a:solidFill>
                  <a:schemeClr val="tx1"/>
                </a:solidFill>
                <a:latin typeface="Calibri Light" panose="020F0302020204030204" pitchFamily="34" charset="0"/>
                <a:ea typeface="+mj-ea"/>
                <a:cs typeface="Helvetica"/>
              </a:defRPr>
            </a:lvl1pPr>
          </a:lstStyle>
          <a:p>
            <a:pPr algn="ctr"/>
            <a:r>
              <a:rPr lang="en-US" sz="1400" b="1" dirty="0">
                <a:latin typeface="Calibri Light" charset="0"/>
                <a:ea typeface="Calibri Light" charset="0"/>
                <a:cs typeface="Calibri Light" charset="0"/>
              </a:rPr>
              <a:t>Disease area</a:t>
            </a:r>
          </a:p>
        </p:txBody>
      </p:sp>
      <p:sp>
        <p:nvSpPr>
          <p:cNvPr id="18" name="Title 1">
            <a:extLst>
              <a:ext uri="{FF2B5EF4-FFF2-40B4-BE49-F238E27FC236}">
                <a16:creationId xmlns:a16="http://schemas.microsoft.com/office/drawing/2014/main" xmlns="" id="{8FDEFFC3-F05E-FF42-832B-90FA6AE5E1A9}"/>
              </a:ext>
            </a:extLst>
          </p:cNvPr>
          <p:cNvSpPr txBox="1">
            <a:spLocks/>
          </p:cNvSpPr>
          <p:nvPr/>
        </p:nvSpPr>
        <p:spPr>
          <a:xfrm>
            <a:off x="1191657" y="3399371"/>
            <a:ext cx="3373392" cy="4309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kern="1200">
                <a:solidFill>
                  <a:schemeClr val="tx1"/>
                </a:solidFill>
                <a:latin typeface="Calibri Light" panose="020F0302020204030204" pitchFamily="34" charset="0"/>
                <a:ea typeface="+mj-ea"/>
                <a:cs typeface="Helvetica"/>
              </a:defRPr>
            </a:lvl1pPr>
          </a:lstStyle>
          <a:p>
            <a:pPr algn="ctr"/>
            <a:r>
              <a:rPr lang="en-US" sz="1400" b="1" dirty="0">
                <a:latin typeface="Calibri Light" charset="0"/>
                <a:ea typeface="Calibri Light" charset="0"/>
                <a:cs typeface="Calibri Light" charset="0"/>
              </a:rPr>
              <a:t>Protein class</a:t>
            </a:r>
          </a:p>
        </p:txBody>
      </p:sp>
    </p:spTree>
    <p:extLst>
      <p:ext uri="{BB962C8B-B14F-4D97-AF65-F5344CB8AC3E}">
        <p14:creationId xmlns:p14="http://schemas.microsoft.com/office/powerpoint/2010/main" val="8660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2" y="5909754"/>
            <a:ext cx="7228065" cy="825480"/>
          </a:xfrm>
        </p:spPr>
        <p:txBody>
          <a:bodyPr>
            <a:normAutofit/>
          </a:bodyPr>
          <a:lstStyle/>
          <a:p>
            <a:r>
              <a:rPr lang="sv-SE" dirty="0" err="1">
                <a:latin typeface="Calibri Light" charset="0"/>
                <a:ea typeface="Calibri Light" charset="0"/>
                <a:cs typeface="Calibri Light" charset="0"/>
              </a:rPr>
              <a:t>Validation</a:t>
            </a:r>
            <a:r>
              <a:rPr lang="sv-SE" dirty="0">
                <a:latin typeface="Calibri Light" charset="0"/>
                <a:ea typeface="Calibri Light" charset="0"/>
                <a:cs typeface="Calibri Light" charset="0"/>
              </a:rPr>
              <a:t> PEA</a:t>
            </a:r>
          </a:p>
        </p:txBody>
      </p:sp>
      <p:grpSp>
        <p:nvGrpSpPr>
          <p:cNvPr id="12" name="Group 11"/>
          <p:cNvGrpSpPr/>
          <p:nvPr/>
        </p:nvGrpSpPr>
        <p:grpSpPr>
          <a:xfrm>
            <a:off x="2736100" y="247038"/>
            <a:ext cx="2926350" cy="2398218"/>
            <a:chOff x="3368272" y="702205"/>
            <a:chExt cx="3583678" cy="2570260"/>
          </a:xfrm>
        </p:grpSpPr>
        <p:pic>
          <p:nvPicPr>
            <p:cNvPr id="14" name="Picture 13"/>
            <p:cNvPicPr>
              <a:picLocks noChangeAspect="1"/>
            </p:cNvPicPr>
            <p:nvPr/>
          </p:nvPicPr>
          <p:blipFill>
            <a:blip r:embed="rId3" cstate="email">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44000"/>
                      </a14:imgEffect>
                    </a14:imgLayer>
                  </a14:imgProps>
                </a:ext>
                <a:ext uri="{28A0092B-C50C-407E-A947-70E740481C1C}">
                  <a14:useLocalDpi xmlns:a14="http://schemas.microsoft.com/office/drawing/2010/main"/>
                </a:ext>
              </a:extLst>
            </a:blip>
            <a:stretch>
              <a:fillRect/>
            </a:stretch>
          </p:blipFill>
          <p:spPr>
            <a:xfrm>
              <a:off x="3495220" y="1305520"/>
              <a:ext cx="3061122" cy="1966945"/>
            </a:xfrm>
            <a:prstGeom prst="rect">
              <a:avLst/>
            </a:prstGeom>
          </p:spPr>
        </p:pic>
        <p:sp>
          <p:nvSpPr>
            <p:cNvPr id="15" name="Content Placeholder 2"/>
            <p:cNvSpPr txBox="1">
              <a:spLocks/>
            </p:cNvSpPr>
            <p:nvPr/>
          </p:nvSpPr>
          <p:spPr>
            <a:xfrm>
              <a:off x="3368272" y="702205"/>
              <a:ext cx="3583678" cy="415717"/>
            </a:xfrm>
            <a:prstGeom prst="rect">
              <a:avLst/>
            </a:prstGeom>
          </p:spPr>
          <p:txBody>
            <a:bodyPr vert="horz" lIns="91440" tIns="45720" rIns="91440" bIns="45720" rtlCol="0">
              <a:noAutofit/>
            </a:bodyPr>
            <a:lstStyle>
              <a:lvl1pPr marL="182563" indent="-182563" algn="l" defTabSz="457200" rtl="0" eaLnBrk="1" latinLnBrk="0" hangingPunct="1">
                <a:spcBef>
                  <a:spcPts val="600"/>
                </a:spcBef>
                <a:spcAft>
                  <a:spcPts val="400"/>
                </a:spcAft>
                <a:buClr>
                  <a:schemeClr val="bg2"/>
                </a:buClr>
                <a:buSzPct val="100000"/>
                <a:buFontTx/>
                <a:buBlip>
                  <a:blip r:embed="rId5"/>
                </a:buBlip>
                <a:defRPr sz="1600" b="0" i="0" kern="1200">
                  <a:solidFill>
                    <a:schemeClr val="tx1"/>
                  </a:solidFill>
                  <a:latin typeface="Helvetica"/>
                  <a:ea typeface="+mn-ea"/>
                  <a:cs typeface="Helvetica"/>
                </a:defRPr>
              </a:lvl1pPr>
              <a:lvl2pPr marL="355600" indent="-182563" algn="l" defTabSz="457200" rtl="0" eaLnBrk="1" latinLnBrk="0" hangingPunct="1">
                <a:spcBef>
                  <a:spcPct val="20000"/>
                </a:spcBef>
                <a:spcAft>
                  <a:spcPts val="400"/>
                </a:spcAft>
                <a:buClr>
                  <a:schemeClr val="tx1">
                    <a:lumMod val="85000"/>
                    <a:lumOff val="15000"/>
                  </a:schemeClr>
                </a:buClr>
                <a:buSzPct val="100000"/>
                <a:buFont typeface="Lucida Grande"/>
                <a:buChar char="-"/>
                <a:defRPr sz="1400" b="0" i="0" kern="1200">
                  <a:solidFill>
                    <a:schemeClr val="tx1"/>
                  </a:solidFill>
                  <a:latin typeface="Helvetica"/>
                  <a:ea typeface="+mn-ea"/>
                  <a:cs typeface="Helvetica"/>
                </a:defRPr>
              </a:lvl2pPr>
              <a:lvl3pPr marL="541338" indent="-171450"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tabLst/>
                <a:defRPr sz="1200" b="0" i="0" kern="1200">
                  <a:solidFill>
                    <a:schemeClr val="tx1"/>
                  </a:solidFill>
                  <a:latin typeface="Helvetica"/>
                  <a:ea typeface="+mn-ea"/>
                  <a:cs typeface="Helvetica"/>
                </a:defRPr>
              </a:lvl3pPr>
              <a:lvl4pPr marL="717550"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1000" b="0" i="0" kern="1200">
                  <a:solidFill>
                    <a:schemeClr val="tx1"/>
                  </a:solidFill>
                  <a:latin typeface="Helvetica"/>
                  <a:ea typeface="+mn-ea"/>
                  <a:cs typeface="Helvetica"/>
                </a:defRPr>
              </a:lvl4pPr>
              <a:lvl5pPr marL="896938"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8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panose="020B0604020202020204" pitchFamily="34" charset="0"/>
                <a:buChar char="•"/>
              </a:pPr>
              <a:r>
                <a:rPr lang="sv-SE" sz="1400" dirty="0">
                  <a:latin typeface="Calibri Light" charset="0"/>
                  <a:ea typeface="Calibri Light" charset="0"/>
                  <a:cs typeface="Calibri Light" charset="0"/>
                </a:rPr>
                <a:t>2. Precision                                 (intra-CV &lt;10%, inter-CV &lt;20%)</a:t>
              </a:r>
            </a:p>
          </p:txBody>
        </p:sp>
      </p:grpSp>
      <p:grpSp>
        <p:nvGrpSpPr>
          <p:cNvPr id="16" name="Group 15"/>
          <p:cNvGrpSpPr/>
          <p:nvPr/>
        </p:nvGrpSpPr>
        <p:grpSpPr>
          <a:xfrm>
            <a:off x="407773" y="275615"/>
            <a:ext cx="2151726" cy="2212932"/>
            <a:chOff x="4829813" y="3496148"/>
            <a:chExt cx="2635057" cy="2371682"/>
          </a:xfrm>
        </p:grpSpPr>
        <p:pic>
          <p:nvPicPr>
            <p:cNvPr id="17" name="Picture 16"/>
            <p:cNvPicPr>
              <a:picLocks noChangeAspect="1"/>
            </p:cNvPicPr>
            <p:nvPr/>
          </p:nvPicPr>
          <p:blipFill>
            <a:blip r:embed="rId6" cstate="email">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48000"/>
                      </a14:imgEffect>
                    </a14:imgLayer>
                  </a14:imgProps>
                </a:ext>
                <a:ext uri="{28A0092B-C50C-407E-A947-70E740481C1C}">
                  <a14:useLocalDpi xmlns:a14="http://schemas.microsoft.com/office/drawing/2010/main"/>
                </a:ext>
              </a:extLst>
            </a:blip>
            <a:stretch>
              <a:fillRect/>
            </a:stretch>
          </p:blipFill>
          <p:spPr>
            <a:xfrm>
              <a:off x="4892358" y="4054271"/>
              <a:ext cx="2572512" cy="1813559"/>
            </a:xfrm>
            <a:prstGeom prst="rect">
              <a:avLst/>
            </a:prstGeom>
          </p:spPr>
        </p:pic>
        <p:sp>
          <p:nvSpPr>
            <p:cNvPr id="18" name="Content Placeholder 2"/>
            <p:cNvSpPr txBox="1">
              <a:spLocks/>
            </p:cNvSpPr>
            <p:nvPr/>
          </p:nvSpPr>
          <p:spPr>
            <a:xfrm>
              <a:off x="4829813" y="3496148"/>
              <a:ext cx="1897698" cy="513019"/>
            </a:xfrm>
            <a:prstGeom prst="rect">
              <a:avLst/>
            </a:prstGeom>
          </p:spPr>
          <p:txBody>
            <a:bodyPr vert="horz" lIns="91440" tIns="45720" rIns="91440" bIns="45720" rtlCol="0">
              <a:noAutofit/>
            </a:bodyPr>
            <a:lstStyle>
              <a:lvl1pPr marL="182563" indent="-182563" algn="l" defTabSz="457200" rtl="0" eaLnBrk="1" latinLnBrk="0" hangingPunct="1">
                <a:spcBef>
                  <a:spcPts val="600"/>
                </a:spcBef>
                <a:spcAft>
                  <a:spcPts val="400"/>
                </a:spcAft>
                <a:buClr>
                  <a:schemeClr val="bg2"/>
                </a:buClr>
                <a:buSzPct val="100000"/>
                <a:buFontTx/>
                <a:buBlip>
                  <a:blip r:embed="rId5"/>
                </a:buBlip>
                <a:defRPr sz="1600" b="0" i="0" kern="1200">
                  <a:solidFill>
                    <a:schemeClr val="tx1"/>
                  </a:solidFill>
                  <a:latin typeface="Helvetica"/>
                  <a:ea typeface="+mn-ea"/>
                  <a:cs typeface="Helvetica"/>
                </a:defRPr>
              </a:lvl1pPr>
              <a:lvl2pPr marL="355600" indent="-182563" algn="l" defTabSz="457200" rtl="0" eaLnBrk="1" latinLnBrk="0" hangingPunct="1">
                <a:spcBef>
                  <a:spcPct val="20000"/>
                </a:spcBef>
                <a:spcAft>
                  <a:spcPts val="400"/>
                </a:spcAft>
                <a:buClr>
                  <a:schemeClr val="tx1">
                    <a:lumMod val="85000"/>
                    <a:lumOff val="15000"/>
                  </a:schemeClr>
                </a:buClr>
                <a:buSzPct val="100000"/>
                <a:buFont typeface="Lucida Grande"/>
                <a:buChar char="-"/>
                <a:defRPr sz="1400" b="0" i="0" kern="1200">
                  <a:solidFill>
                    <a:schemeClr val="tx1"/>
                  </a:solidFill>
                  <a:latin typeface="Helvetica"/>
                  <a:ea typeface="+mn-ea"/>
                  <a:cs typeface="Helvetica"/>
                </a:defRPr>
              </a:lvl2pPr>
              <a:lvl3pPr marL="541338" indent="-171450"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tabLst/>
                <a:defRPr sz="1200" b="0" i="0" kern="1200">
                  <a:solidFill>
                    <a:schemeClr val="tx1"/>
                  </a:solidFill>
                  <a:latin typeface="Helvetica"/>
                  <a:ea typeface="+mn-ea"/>
                  <a:cs typeface="Helvetica"/>
                </a:defRPr>
              </a:lvl3pPr>
              <a:lvl4pPr marL="717550"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1000" b="0" i="0" kern="1200">
                  <a:solidFill>
                    <a:schemeClr val="tx1"/>
                  </a:solidFill>
                  <a:latin typeface="Helvetica"/>
                  <a:ea typeface="+mn-ea"/>
                  <a:cs typeface="Helvetica"/>
                </a:defRPr>
              </a:lvl4pPr>
              <a:lvl5pPr marL="896938"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8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panose="020B0604020202020204" pitchFamily="34" charset="0"/>
                <a:buChar char="•"/>
              </a:pPr>
              <a:r>
                <a:rPr lang="sv-SE" sz="1400" dirty="0">
                  <a:latin typeface="Calibri Light" charset="0"/>
                  <a:ea typeface="Calibri Light" charset="0"/>
                  <a:cs typeface="Calibri Light" charset="0"/>
                </a:rPr>
                <a:t>1. </a:t>
              </a:r>
              <a:r>
                <a:rPr lang="sv-SE" sz="1400" dirty="0" err="1">
                  <a:latin typeface="Calibri Light" charset="0"/>
                  <a:ea typeface="Calibri Light" charset="0"/>
                  <a:cs typeface="Calibri Light" charset="0"/>
                </a:rPr>
                <a:t>Sensitivity</a:t>
              </a:r>
              <a:r>
                <a:rPr lang="sv-SE" sz="1400" dirty="0">
                  <a:latin typeface="Calibri Light" charset="0"/>
                  <a:ea typeface="Calibri Light" charset="0"/>
                  <a:cs typeface="Calibri Light" charset="0"/>
                </a:rPr>
                <a:t> (&lt;pg/ml)</a:t>
              </a:r>
            </a:p>
          </p:txBody>
        </p:sp>
      </p:grpSp>
      <p:grpSp>
        <p:nvGrpSpPr>
          <p:cNvPr id="19" name="Group 18"/>
          <p:cNvGrpSpPr/>
          <p:nvPr/>
        </p:nvGrpSpPr>
        <p:grpSpPr>
          <a:xfrm>
            <a:off x="5823337" y="187936"/>
            <a:ext cx="3159298" cy="5459832"/>
            <a:chOff x="190502" y="207975"/>
            <a:chExt cx="3451779" cy="5371991"/>
          </a:xfrm>
        </p:grpSpPr>
        <p:pic>
          <p:nvPicPr>
            <p:cNvPr id="20" name="Picture 19"/>
            <p:cNvPicPr>
              <a:picLocks noChangeAspect="1"/>
            </p:cNvPicPr>
            <p:nvPr/>
          </p:nvPicPr>
          <p:blipFill>
            <a:blip r:embed="rId8" cstate="email">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48000"/>
                      </a14:imgEffect>
                      <a14:imgEffect>
                        <a14:brightnessContrast contrast="16000"/>
                      </a14:imgEffect>
                    </a14:imgLayer>
                  </a14:imgProps>
                </a:ext>
                <a:ext uri="{28A0092B-C50C-407E-A947-70E740481C1C}">
                  <a14:useLocalDpi xmlns:a14="http://schemas.microsoft.com/office/drawing/2010/main"/>
                </a:ext>
              </a:extLst>
            </a:blip>
            <a:stretch>
              <a:fillRect/>
            </a:stretch>
          </p:blipFill>
          <p:spPr>
            <a:xfrm>
              <a:off x="190502" y="765219"/>
              <a:ext cx="3268978" cy="4814747"/>
            </a:xfrm>
            <a:prstGeom prst="rect">
              <a:avLst/>
            </a:prstGeom>
          </p:spPr>
        </p:pic>
        <p:sp>
          <p:nvSpPr>
            <p:cNvPr id="21" name="Content Placeholder 2"/>
            <p:cNvSpPr txBox="1">
              <a:spLocks/>
            </p:cNvSpPr>
            <p:nvPr/>
          </p:nvSpPr>
          <p:spPr>
            <a:xfrm>
              <a:off x="619566" y="207975"/>
              <a:ext cx="3022715" cy="415719"/>
            </a:xfrm>
            <a:prstGeom prst="rect">
              <a:avLst/>
            </a:prstGeom>
          </p:spPr>
          <p:txBody>
            <a:bodyPr vert="horz" lIns="91440" tIns="45720" rIns="91440" bIns="45720" rtlCol="0">
              <a:noAutofit/>
            </a:bodyPr>
            <a:lstStyle>
              <a:lvl1pPr marL="182563" indent="-182563" algn="l" defTabSz="457200" rtl="0" eaLnBrk="1" latinLnBrk="0" hangingPunct="1">
                <a:spcBef>
                  <a:spcPts val="600"/>
                </a:spcBef>
                <a:spcAft>
                  <a:spcPts val="400"/>
                </a:spcAft>
                <a:buClr>
                  <a:schemeClr val="bg2"/>
                </a:buClr>
                <a:buSzPct val="100000"/>
                <a:buFontTx/>
                <a:buBlip>
                  <a:blip r:embed="rId5"/>
                </a:buBlip>
                <a:defRPr sz="1600" b="0" i="0" kern="1200">
                  <a:solidFill>
                    <a:schemeClr val="tx1"/>
                  </a:solidFill>
                  <a:latin typeface="Helvetica"/>
                  <a:ea typeface="+mn-ea"/>
                  <a:cs typeface="Helvetica"/>
                </a:defRPr>
              </a:lvl1pPr>
              <a:lvl2pPr marL="355600" indent="-182563" algn="l" defTabSz="457200" rtl="0" eaLnBrk="1" latinLnBrk="0" hangingPunct="1">
                <a:spcBef>
                  <a:spcPct val="20000"/>
                </a:spcBef>
                <a:spcAft>
                  <a:spcPts val="400"/>
                </a:spcAft>
                <a:buClr>
                  <a:schemeClr val="tx1">
                    <a:lumMod val="85000"/>
                    <a:lumOff val="15000"/>
                  </a:schemeClr>
                </a:buClr>
                <a:buSzPct val="100000"/>
                <a:buFont typeface="Lucida Grande"/>
                <a:buChar char="-"/>
                <a:defRPr sz="1400" b="0" i="0" kern="1200">
                  <a:solidFill>
                    <a:schemeClr val="tx1"/>
                  </a:solidFill>
                  <a:latin typeface="Helvetica"/>
                  <a:ea typeface="+mn-ea"/>
                  <a:cs typeface="Helvetica"/>
                </a:defRPr>
              </a:lvl2pPr>
              <a:lvl3pPr marL="541338" indent="-171450"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tabLst/>
                <a:defRPr sz="1200" b="0" i="0" kern="1200">
                  <a:solidFill>
                    <a:schemeClr val="tx1"/>
                  </a:solidFill>
                  <a:latin typeface="Helvetica"/>
                  <a:ea typeface="+mn-ea"/>
                  <a:cs typeface="Helvetica"/>
                </a:defRPr>
              </a:lvl3pPr>
              <a:lvl4pPr marL="717550"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1000" b="0" i="0" kern="1200">
                  <a:solidFill>
                    <a:schemeClr val="tx1"/>
                  </a:solidFill>
                  <a:latin typeface="Helvetica"/>
                  <a:ea typeface="+mn-ea"/>
                  <a:cs typeface="Helvetica"/>
                </a:defRPr>
              </a:lvl4pPr>
              <a:lvl5pPr marL="896938"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8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panose="020B0604020202020204" pitchFamily="34" charset="0"/>
                <a:buChar char="•"/>
              </a:pPr>
              <a:r>
                <a:rPr lang="sv-SE" sz="1400" dirty="0">
                  <a:latin typeface="Calibri Light" charset="0"/>
                  <a:ea typeface="Calibri Light" charset="0"/>
                  <a:cs typeface="Calibri Light" charset="0"/>
                </a:rPr>
                <a:t>5. Broad </a:t>
              </a:r>
              <a:r>
                <a:rPr lang="sv-SE" sz="1400" dirty="0" err="1">
                  <a:latin typeface="Calibri Light" charset="0"/>
                  <a:ea typeface="Calibri Light" charset="0"/>
                  <a:cs typeface="Calibri Light" charset="0"/>
                </a:rPr>
                <a:t>dynamic</a:t>
              </a:r>
              <a:r>
                <a:rPr lang="sv-SE" sz="1400" dirty="0">
                  <a:latin typeface="Calibri Light" charset="0"/>
                  <a:ea typeface="Calibri Light" charset="0"/>
                  <a:cs typeface="Calibri Light" charset="0"/>
                </a:rPr>
                <a:t> </a:t>
              </a:r>
              <a:r>
                <a:rPr lang="sv-SE" sz="1400" dirty="0" err="1">
                  <a:latin typeface="Calibri Light" charset="0"/>
                  <a:ea typeface="Calibri Light" charset="0"/>
                  <a:cs typeface="Calibri Light" charset="0"/>
                </a:rPr>
                <a:t>range</a:t>
              </a:r>
              <a:r>
                <a:rPr lang="sv-SE" sz="1400" dirty="0">
                  <a:latin typeface="Calibri Light" charset="0"/>
                  <a:ea typeface="Calibri Light" charset="0"/>
                  <a:cs typeface="Calibri Light" charset="0"/>
                </a:rPr>
                <a:t>              (</a:t>
              </a:r>
              <a:r>
                <a:rPr lang="sv-SE" sz="1400" dirty="0" err="1">
                  <a:latin typeface="Calibri Light" charset="0"/>
                  <a:ea typeface="Calibri Light" charset="0"/>
                  <a:cs typeface="Calibri Light" charset="0"/>
                </a:rPr>
                <a:t>library</a:t>
              </a:r>
              <a:r>
                <a:rPr lang="sv-SE" sz="1400" dirty="0">
                  <a:latin typeface="Calibri Light" charset="0"/>
                  <a:ea typeface="Calibri Light" charset="0"/>
                  <a:cs typeface="Calibri Light" charset="0"/>
                </a:rPr>
                <a:t> spans 13 logs)</a:t>
              </a:r>
            </a:p>
          </p:txBody>
        </p:sp>
      </p:grpSp>
      <p:pic>
        <p:nvPicPr>
          <p:cNvPr id="8" name="Picture 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0177" y="3323647"/>
            <a:ext cx="2937388" cy="2132479"/>
          </a:xfrm>
          <a:prstGeom prst="rect">
            <a:avLst/>
          </a:prstGeom>
        </p:spPr>
      </p:pic>
      <p:sp>
        <p:nvSpPr>
          <p:cNvPr id="23" name="Content Placeholder 2"/>
          <p:cNvSpPr txBox="1">
            <a:spLocks/>
          </p:cNvSpPr>
          <p:nvPr/>
        </p:nvSpPr>
        <p:spPr>
          <a:xfrm>
            <a:off x="-233363" y="2896528"/>
            <a:ext cx="3379751" cy="387892"/>
          </a:xfrm>
          <a:prstGeom prst="rect">
            <a:avLst/>
          </a:prstGeom>
        </p:spPr>
        <p:txBody>
          <a:bodyPr vert="horz" lIns="91440" tIns="45720" rIns="91440" bIns="45720" rtlCol="0">
            <a:noAutofit/>
          </a:bodyPr>
          <a:lstStyle>
            <a:lvl1pPr marL="182563" indent="-182563" algn="l" defTabSz="457200" rtl="0" eaLnBrk="1" latinLnBrk="0" hangingPunct="1">
              <a:spcBef>
                <a:spcPts val="600"/>
              </a:spcBef>
              <a:spcAft>
                <a:spcPts val="400"/>
              </a:spcAft>
              <a:buClr>
                <a:schemeClr val="bg2"/>
              </a:buClr>
              <a:buSzPct val="100000"/>
              <a:buFontTx/>
              <a:buBlip>
                <a:blip r:embed="rId5"/>
              </a:buBlip>
              <a:defRPr sz="1600" b="0" i="0" kern="1200">
                <a:solidFill>
                  <a:schemeClr val="tx1"/>
                </a:solidFill>
                <a:latin typeface="Helvetica"/>
                <a:ea typeface="+mn-ea"/>
                <a:cs typeface="Helvetica"/>
              </a:defRPr>
            </a:lvl1pPr>
            <a:lvl2pPr marL="355600" indent="-182563" algn="l" defTabSz="457200" rtl="0" eaLnBrk="1" latinLnBrk="0" hangingPunct="1">
              <a:spcBef>
                <a:spcPct val="20000"/>
              </a:spcBef>
              <a:spcAft>
                <a:spcPts val="400"/>
              </a:spcAft>
              <a:buClr>
                <a:schemeClr val="tx1">
                  <a:lumMod val="85000"/>
                  <a:lumOff val="15000"/>
                </a:schemeClr>
              </a:buClr>
              <a:buSzPct val="100000"/>
              <a:buFont typeface="Lucida Grande"/>
              <a:buChar char="-"/>
              <a:defRPr sz="1400" b="0" i="0" kern="1200">
                <a:solidFill>
                  <a:schemeClr val="tx1"/>
                </a:solidFill>
                <a:latin typeface="Helvetica"/>
                <a:ea typeface="+mn-ea"/>
                <a:cs typeface="Helvetica"/>
              </a:defRPr>
            </a:lvl2pPr>
            <a:lvl3pPr marL="541338" indent="-171450"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tabLst/>
              <a:defRPr sz="1200" b="0" i="0" kern="1200">
                <a:solidFill>
                  <a:schemeClr val="tx1"/>
                </a:solidFill>
                <a:latin typeface="Helvetica"/>
                <a:ea typeface="+mn-ea"/>
                <a:cs typeface="Helvetica"/>
              </a:defRPr>
            </a:lvl3pPr>
            <a:lvl4pPr marL="717550"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1000" b="0" i="0" kern="1200">
                <a:solidFill>
                  <a:schemeClr val="tx1"/>
                </a:solidFill>
                <a:latin typeface="Helvetica"/>
                <a:ea typeface="+mn-ea"/>
                <a:cs typeface="Helvetica"/>
              </a:defRPr>
            </a:lvl4pPr>
            <a:lvl5pPr marL="896938"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8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panose="020B0604020202020204" pitchFamily="34" charset="0"/>
              <a:buChar char="•"/>
            </a:pPr>
            <a:r>
              <a:rPr lang="sv-SE" sz="1400" dirty="0">
                <a:latin typeface="Calibri Light" charset="0"/>
                <a:ea typeface="Calibri Light" charset="0"/>
                <a:cs typeface="Calibri Light" charset="0"/>
              </a:rPr>
              <a:t>3. </a:t>
            </a:r>
            <a:r>
              <a:rPr lang="sv-SE" sz="1400" dirty="0" err="1">
                <a:latin typeface="Calibri Light" charset="0"/>
                <a:ea typeface="Calibri Light" charset="0"/>
                <a:cs typeface="Calibri Light" charset="0"/>
              </a:rPr>
              <a:t>Scalable</a:t>
            </a:r>
            <a:r>
              <a:rPr lang="sv-SE" sz="1400" dirty="0">
                <a:latin typeface="Calibri Light" charset="0"/>
                <a:ea typeface="Calibri Light" charset="0"/>
                <a:cs typeface="Calibri Light" charset="0"/>
              </a:rPr>
              <a:t>                                          (</a:t>
            </a:r>
            <a:r>
              <a:rPr lang="sv-SE" sz="1400" dirty="0" err="1">
                <a:latin typeface="Calibri Light" charset="0"/>
                <a:ea typeface="Calibri Light" charset="0"/>
                <a:cs typeface="Calibri Light" charset="0"/>
              </a:rPr>
              <a:t>multiplex</a:t>
            </a:r>
            <a:r>
              <a:rPr lang="sv-SE" sz="1400" dirty="0">
                <a:latin typeface="Calibri Light" charset="0"/>
                <a:ea typeface="Calibri Light" charset="0"/>
                <a:cs typeface="Calibri Light" charset="0"/>
              </a:rPr>
              <a:t> to </a:t>
            </a:r>
            <a:r>
              <a:rPr lang="sv-SE" sz="1400" dirty="0" err="1">
                <a:latin typeface="Calibri Light" charset="0"/>
                <a:ea typeface="Calibri Light" charset="0"/>
                <a:cs typeface="Calibri Light" charset="0"/>
              </a:rPr>
              <a:t>smallplex</a:t>
            </a:r>
            <a:r>
              <a:rPr lang="sv-SE" sz="1400" dirty="0">
                <a:latin typeface="Calibri Light" charset="0"/>
                <a:ea typeface="Calibri Light" charset="0"/>
                <a:cs typeface="Calibri Light" charset="0"/>
              </a:rPr>
              <a:t>)</a:t>
            </a:r>
          </a:p>
        </p:txBody>
      </p:sp>
      <p:pic>
        <p:nvPicPr>
          <p:cNvPr id="24" name="Picture 23"/>
          <p:cNvPicPr>
            <a:picLocks noChangeAspect="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72395" y="3535125"/>
            <a:ext cx="2961521" cy="1893146"/>
          </a:xfrm>
          <a:prstGeom prst="rect">
            <a:avLst/>
          </a:prstGeom>
        </p:spPr>
      </p:pic>
      <p:sp>
        <p:nvSpPr>
          <p:cNvPr id="25" name="Content Placeholder 2"/>
          <p:cNvSpPr txBox="1">
            <a:spLocks/>
          </p:cNvSpPr>
          <p:nvPr/>
        </p:nvSpPr>
        <p:spPr>
          <a:xfrm>
            <a:off x="2575599" y="2907242"/>
            <a:ext cx="3086851" cy="219986"/>
          </a:xfrm>
          <a:prstGeom prst="rect">
            <a:avLst/>
          </a:prstGeom>
        </p:spPr>
        <p:txBody>
          <a:bodyPr vert="horz" lIns="91440" tIns="45720" rIns="91440" bIns="45720" rtlCol="0">
            <a:noAutofit/>
          </a:bodyPr>
          <a:lstStyle>
            <a:lvl1pPr marL="182563" indent="-182563" algn="l" defTabSz="457200" rtl="0" eaLnBrk="1" latinLnBrk="0" hangingPunct="1">
              <a:spcBef>
                <a:spcPts val="600"/>
              </a:spcBef>
              <a:spcAft>
                <a:spcPts val="400"/>
              </a:spcAft>
              <a:buClr>
                <a:schemeClr val="bg2"/>
              </a:buClr>
              <a:buSzPct val="100000"/>
              <a:buFontTx/>
              <a:buBlip>
                <a:blip r:embed="rId5"/>
              </a:buBlip>
              <a:defRPr sz="1600" b="0" i="0" kern="1200">
                <a:solidFill>
                  <a:schemeClr val="tx1"/>
                </a:solidFill>
                <a:latin typeface="Helvetica"/>
                <a:ea typeface="+mn-ea"/>
                <a:cs typeface="Helvetica"/>
              </a:defRPr>
            </a:lvl1pPr>
            <a:lvl2pPr marL="355600" indent="-182563" algn="l" defTabSz="457200" rtl="0" eaLnBrk="1" latinLnBrk="0" hangingPunct="1">
              <a:spcBef>
                <a:spcPct val="20000"/>
              </a:spcBef>
              <a:spcAft>
                <a:spcPts val="400"/>
              </a:spcAft>
              <a:buClr>
                <a:schemeClr val="tx1">
                  <a:lumMod val="85000"/>
                  <a:lumOff val="15000"/>
                </a:schemeClr>
              </a:buClr>
              <a:buSzPct val="100000"/>
              <a:buFont typeface="Lucida Grande"/>
              <a:buChar char="-"/>
              <a:defRPr sz="1400" b="0" i="0" kern="1200">
                <a:solidFill>
                  <a:schemeClr val="tx1"/>
                </a:solidFill>
                <a:latin typeface="Helvetica"/>
                <a:ea typeface="+mn-ea"/>
                <a:cs typeface="Helvetica"/>
              </a:defRPr>
            </a:lvl2pPr>
            <a:lvl3pPr marL="541338" indent="-171450"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tabLst/>
              <a:defRPr sz="1200" b="0" i="0" kern="1200">
                <a:solidFill>
                  <a:schemeClr val="tx1"/>
                </a:solidFill>
                <a:latin typeface="Helvetica"/>
                <a:ea typeface="+mn-ea"/>
                <a:cs typeface="Helvetica"/>
              </a:defRPr>
            </a:lvl3pPr>
            <a:lvl4pPr marL="717550"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1000" b="0" i="0" kern="1200">
                <a:solidFill>
                  <a:schemeClr val="tx1"/>
                </a:solidFill>
                <a:latin typeface="Helvetica"/>
                <a:ea typeface="+mn-ea"/>
                <a:cs typeface="Helvetica"/>
              </a:defRPr>
            </a:lvl4pPr>
            <a:lvl5pPr marL="896938" indent="-182563" algn="l" defTabSz="457200" rtl="0" eaLnBrk="1" latinLnBrk="0" hangingPunct="1">
              <a:spcBef>
                <a:spcPct val="20000"/>
              </a:spcBef>
              <a:spcAft>
                <a:spcPts val="400"/>
              </a:spcAft>
              <a:buClr>
                <a:schemeClr val="tx1">
                  <a:lumMod val="85000"/>
                  <a:lumOff val="15000"/>
                </a:schemeClr>
              </a:buClr>
              <a:buFont typeface="Arial" panose="020B0604020202020204" pitchFamily="34" charset="0"/>
              <a:buChar char="•"/>
              <a:defRPr sz="8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panose="020B0604020202020204" pitchFamily="34" charset="0"/>
              <a:buChar char="•"/>
            </a:pPr>
            <a:r>
              <a:rPr lang="sv-SE" sz="1400" dirty="0">
                <a:latin typeface="Calibri Light" charset="0"/>
                <a:ea typeface="Calibri Light" charset="0"/>
                <a:cs typeface="Calibri Light" charset="0"/>
              </a:rPr>
              <a:t>4. </a:t>
            </a:r>
            <a:r>
              <a:rPr lang="sv-SE" sz="1400" dirty="0" err="1">
                <a:latin typeface="Calibri Light" charset="0"/>
                <a:ea typeface="Calibri Light" charset="0"/>
                <a:cs typeface="Calibri Light" charset="0"/>
              </a:rPr>
              <a:t>Specificity</a:t>
            </a:r>
            <a:r>
              <a:rPr lang="sv-SE" sz="1400" dirty="0">
                <a:latin typeface="Calibri Light" charset="0"/>
                <a:ea typeface="Calibri Light" charset="0"/>
                <a:cs typeface="Calibri Light" charset="0"/>
              </a:rPr>
              <a:t> from dual-</a:t>
            </a:r>
            <a:r>
              <a:rPr lang="sv-SE" sz="1400" dirty="0" err="1">
                <a:latin typeface="Calibri Light" charset="0"/>
                <a:ea typeface="Calibri Light" charset="0"/>
                <a:cs typeface="Calibri Light" charset="0"/>
              </a:rPr>
              <a:t>recognition</a:t>
            </a:r>
            <a:r>
              <a:rPr lang="sv-SE" sz="1400" dirty="0">
                <a:latin typeface="Calibri Light" charset="0"/>
                <a:ea typeface="Calibri Light" charset="0"/>
                <a:cs typeface="Calibri Light" charset="0"/>
              </a:rPr>
              <a:t> &amp; DNA-</a:t>
            </a:r>
            <a:r>
              <a:rPr lang="sv-SE" sz="1400" dirty="0" err="1">
                <a:latin typeface="Calibri Light" charset="0"/>
                <a:ea typeface="Calibri Light" charset="0"/>
                <a:cs typeface="Calibri Light" charset="0"/>
              </a:rPr>
              <a:t>barcoding</a:t>
            </a:r>
            <a:endParaRPr lang="sv-SE" sz="1400" dirty="0">
              <a:latin typeface="Calibri Light" charset="0"/>
              <a:ea typeface="Calibri Light" charset="0"/>
              <a:cs typeface="Calibri Light" charset="0"/>
            </a:endParaRPr>
          </a:p>
        </p:txBody>
      </p:sp>
    </p:spTree>
    <p:extLst>
      <p:ext uri="{BB962C8B-B14F-4D97-AF65-F5344CB8AC3E}">
        <p14:creationId xmlns:p14="http://schemas.microsoft.com/office/powerpoint/2010/main" val="64223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7EA7E45-6CD9-734B-BF2B-7E3117CEE908}"/>
              </a:ext>
            </a:extLst>
          </p:cNvPr>
          <p:cNvSpPr/>
          <p:nvPr/>
        </p:nvSpPr>
        <p:spPr>
          <a:xfrm>
            <a:off x="0" y="-5713"/>
            <a:ext cx="9144000" cy="5909754"/>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rgbClr val="8D7D74"/>
              </a:solidFill>
              <a:latin typeface="Calibri Light" charset="0"/>
              <a:ea typeface="Calibri Light" charset="0"/>
              <a:cs typeface="Calibri Light" charset="0"/>
            </a:endParaRPr>
          </a:p>
        </p:txBody>
      </p:sp>
      <p:pic>
        <p:nvPicPr>
          <p:cNvPr id="9" name="Picture 8" descr="X:\collaborations\TATTA\manuscript preparation\1st\Submission\Gut\Figure2.tiff">
            <a:extLst>
              <a:ext uri="{FF2B5EF4-FFF2-40B4-BE49-F238E27FC236}">
                <a16:creationId xmlns:a16="http://schemas.microsoft.com/office/drawing/2014/main" xmlns="" id="{B93F90B5-B9BB-C747-8AB7-787EE950DD52}"/>
              </a:ext>
            </a:extLst>
          </p:cNvPr>
          <p:cNvPicPr/>
          <p:nvPr/>
        </p:nvPicPr>
        <p:blipFill rotWithShape="1">
          <a:blip r:embed="rId3">
            <a:extLst>
              <a:ext uri="{28A0092B-C50C-407E-A947-70E740481C1C}">
                <a14:useLocalDpi xmlns:a14="http://schemas.microsoft.com/office/drawing/2010/main" val="0"/>
              </a:ext>
            </a:extLst>
          </a:blip>
          <a:srcRect t="1" r="43937" b="54373"/>
          <a:stretch/>
        </p:blipFill>
        <p:spPr bwMode="auto">
          <a:xfrm>
            <a:off x="503121" y="2826615"/>
            <a:ext cx="4008621" cy="2406839"/>
          </a:xfrm>
          <a:prstGeom prst="rect">
            <a:avLst/>
          </a:prstGeom>
          <a:noFill/>
          <a:ln>
            <a:noFill/>
          </a:ln>
        </p:spPr>
      </p:pic>
      <p:sp>
        <p:nvSpPr>
          <p:cNvPr id="2" name="Title 1">
            <a:extLst>
              <a:ext uri="{FF2B5EF4-FFF2-40B4-BE49-F238E27FC236}">
                <a16:creationId xmlns:a16="http://schemas.microsoft.com/office/drawing/2014/main" xmlns="" id="{5DCC09C3-36EF-2C40-A68F-C06675E73175}"/>
              </a:ext>
            </a:extLst>
          </p:cNvPr>
          <p:cNvSpPr>
            <a:spLocks noGrp="1"/>
          </p:cNvSpPr>
          <p:nvPr>
            <p:ph type="title"/>
          </p:nvPr>
        </p:nvSpPr>
        <p:spPr>
          <a:xfrm>
            <a:off x="190502" y="5909754"/>
            <a:ext cx="7197849" cy="825480"/>
          </a:xfrm>
        </p:spPr>
        <p:txBody>
          <a:bodyPr>
            <a:normAutofit/>
          </a:bodyPr>
          <a:lstStyle/>
          <a:p>
            <a:r>
              <a:rPr lang="en-US" sz="2200" dirty="0">
                <a:ea typeface="SimSun" panose="02010600030101010101" pitchFamily="2" charset="-122"/>
                <a:cs typeface="Calibri Light" panose="020F0302020204030204" pitchFamily="34" charset="0"/>
              </a:rPr>
              <a:t>Protein detectability and plasma level differences</a:t>
            </a:r>
            <a:endParaRPr lang="en-US" sz="2200" dirty="0"/>
          </a:p>
        </p:txBody>
      </p:sp>
      <p:pic>
        <p:nvPicPr>
          <p:cNvPr id="4" name="图片 6" descr="C:\Users\lenovo\Desktop\part1.jpg">
            <a:extLst>
              <a:ext uri="{FF2B5EF4-FFF2-40B4-BE49-F238E27FC236}">
                <a16:creationId xmlns:a16="http://schemas.microsoft.com/office/drawing/2014/main" xmlns="" id="{D0B0BA77-8B97-3A49-A647-3B619B2204B8}"/>
              </a:ext>
            </a:extLst>
          </p:cNvPr>
          <p:cNvPicPr/>
          <p:nvPr/>
        </p:nvPicPr>
        <p:blipFill rotWithShape="1">
          <a:blip r:embed="rId4">
            <a:extLst>
              <a:ext uri="{28A0092B-C50C-407E-A947-70E740481C1C}">
                <a14:useLocalDpi xmlns:a14="http://schemas.microsoft.com/office/drawing/2010/main" val="0"/>
              </a:ext>
            </a:extLst>
          </a:blip>
          <a:srcRect l="2918" r="2540" b="7055"/>
          <a:stretch/>
        </p:blipFill>
        <p:spPr bwMode="auto">
          <a:xfrm>
            <a:off x="644154" y="650418"/>
            <a:ext cx="4239904" cy="1714785"/>
          </a:xfrm>
          <a:prstGeom prst="rect">
            <a:avLst/>
          </a:prstGeom>
          <a:noFill/>
          <a:ln>
            <a:noFill/>
          </a:ln>
        </p:spPr>
      </p:pic>
      <p:pic>
        <p:nvPicPr>
          <p:cNvPr id="5" name="图片 7" descr="C:\Users\lenovo\Desktop\part2.jpg">
            <a:extLst>
              <a:ext uri="{FF2B5EF4-FFF2-40B4-BE49-F238E27FC236}">
                <a16:creationId xmlns:a16="http://schemas.microsoft.com/office/drawing/2014/main" xmlns="" id="{40213DE8-D9C2-1F4C-A825-C2CAD397B097}"/>
              </a:ext>
            </a:extLst>
          </p:cNvPr>
          <p:cNvPicPr/>
          <p:nvPr/>
        </p:nvPicPr>
        <p:blipFill rotWithShape="1">
          <a:blip r:embed="rId5">
            <a:extLst>
              <a:ext uri="{28A0092B-C50C-407E-A947-70E740481C1C}">
                <a14:useLocalDpi xmlns:a14="http://schemas.microsoft.com/office/drawing/2010/main" val="0"/>
              </a:ext>
            </a:extLst>
          </a:blip>
          <a:srcRect l="2918" r="2540" b="8126"/>
          <a:stretch/>
        </p:blipFill>
        <p:spPr bwMode="auto">
          <a:xfrm>
            <a:off x="4386753" y="650418"/>
            <a:ext cx="4239904" cy="1713600"/>
          </a:xfrm>
          <a:prstGeom prst="rect">
            <a:avLst/>
          </a:prstGeom>
          <a:noFill/>
          <a:ln>
            <a:noFill/>
          </a:ln>
        </p:spPr>
      </p:pic>
      <p:sp>
        <p:nvSpPr>
          <p:cNvPr id="14" name="TextBox 13">
            <a:extLst>
              <a:ext uri="{FF2B5EF4-FFF2-40B4-BE49-F238E27FC236}">
                <a16:creationId xmlns:a16="http://schemas.microsoft.com/office/drawing/2014/main" xmlns="" id="{8F5C548E-3587-FA43-971D-39F7B318FD28}"/>
              </a:ext>
            </a:extLst>
          </p:cNvPr>
          <p:cNvSpPr txBox="1"/>
          <p:nvPr/>
        </p:nvSpPr>
        <p:spPr>
          <a:xfrm>
            <a:off x="1982099" y="5343890"/>
            <a:ext cx="1678152" cy="369332"/>
          </a:xfrm>
          <a:prstGeom prst="rect">
            <a:avLst/>
          </a:prstGeom>
          <a:noFill/>
        </p:spPr>
        <p:txBody>
          <a:bodyPr wrap="none" rtlCol="0">
            <a:spAutoFit/>
          </a:bodyPr>
          <a:lstStyle/>
          <a:p>
            <a:r>
              <a:rPr lang="en-US" b="1" dirty="0">
                <a:latin typeface="Calibri Light" panose="020F0302020204030204" pitchFamily="34" charset="0"/>
              </a:rPr>
              <a:t>Controls vs. CRC</a:t>
            </a:r>
          </a:p>
        </p:txBody>
      </p:sp>
      <p:pic>
        <p:nvPicPr>
          <p:cNvPr id="10" name="Picture 9" descr="X:\collaborations\TATTA\manuscript preparation\1st\Submission\Gut\Figure2.tiff">
            <a:extLst>
              <a:ext uri="{FF2B5EF4-FFF2-40B4-BE49-F238E27FC236}">
                <a16:creationId xmlns:a16="http://schemas.microsoft.com/office/drawing/2014/main" xmlns="" id="{8C06A040-3FB3-6D4F-8058-15A7AB29BC0B}"/>
              </a:ext>
            </a:extLst>
          </p:cNvPr>
          <p:cNvPicPr/>
          <p:nvPr/>
        </p:nvPicPr>
        <p:blipFill rotWithShape="1">
          <a:blip r:embed="rId3">
            <a:extLst>
              <a:ext uri="{28A0092B-C50C-407E-A947-70E740481C1C}">
                <a14:useLocalDpi xmlns:a14="http://schemas.microsoft.com/office/drawing/2010/main" val="0"/>
              </a:ext>
            </a:extLst>
          </a:blip>
          <a:srcRect t="48929" r="43937" b="4378"/>
          <a:stretch/>
        </p:blipFill>
        <p:spPr bwMode="auto">
          <a:xfrm>
            <a:off x="4502394" y="2770320"/>
            <a:ext cx="4008621" cy="2463134"/>
          </a:xfrm>
          <a:prstGeom prst="rect">
            <a:avLst/>
          </a:prstGeom>
          <a:noFill/>
          <a:ln>
            <a:noFill/>
          </a:ln>
        </p:spPr>
      </p:pic>
      <p:sp>
        <p:nvSpPr>
          <p:cNvPr id="11" name="TextBox 10">
            <a:extLst>
              <a:ext uri="{FF2B5EF4-FFF2-40B4-BE49-F238E27FC236}">
                <a16:creationId xmlns:a16="http://schemas.microsoft.com/office/drawing/2014/main" xmlns="" id="{41C2FA42-B09B-0A47-B8FE-CE15AC0B9C05}"/>
              </a:ext>
            </a:extLst>
          </p:cNvPr>
          <p:cNvSpPr txBox="1"/>
          <p:nvPr/>
        </p:nvSpPr>
        <p:spPr>
          <a:xfrm>
            <a:off x="5827076" y="5350636"/>
            <a:ext cx="1783052" cy="369332"/>
          </a:xfrm>
          <a:prstGeom prst="rect">
            <a:avLst/>
          </a:prstGeom>
          <a:noFill/>
        </p:spPr>
        <p:txBody>
          <a:bodyPr wrap="none" rtlCol="0">
            <a:spAutoFit/>
          </a:bodyPr>
          <a:lstStyle/>
          <a:p>
            <a:r>
              <a:rPr lang="en-US" b="1" dirty="0">
                <a:latin typeface="Calibri Light" panose="020F0302020204030204" pitchFamily="34" charset="0"/>
              </a:rPr>
              <a:t>Stage I/II vs. III/IV</a:t>
            </a:r>
          </a:p>
        </p:txBody>
      </p:sp>
      <p:sp>
        <p:nvSpPr>
          <p:cNvPr id="12" name="Oval 11">
            <a:extLst>
              <a:ext uri="{FF2B5EF4-FFF2-40B4-BE49-F238E27FC236}">
                <a16:creationId xmlns:a16="http://schemas.microsoft.com/office/drawing/2014/main" xmlns="" id="{AF3EDDFF-9777-044D-A0A8-35E01FCEEF94}"/>
              </a:ext>
            </a:extLst>
          </p:cNvPr>
          <p:cNvSpPr/>
          <p:nvPr/>
        </p:nvSpPr>
        <p:spPr>
          <a:xfrm>
            <a:off x="7790911" y="3969229"/>
            <a:ext cx="883391" cy="1342003"/>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sp>
        <p:nvSpPr>
          <p:cNvPr id="15" name="Oval 14">
            <a:extLst>
              <a:ext uri="{FF2B5EF4-FFF2-40B4-BE49-F238E27FC236}">
                <a16:creationId xmlns:a16="http://schemas.microsoft.com/office/drawing/2014/main" xmlns="" id="{FC187F22-9A87-A046-9D5A-A9D9D89D352D}"/>
              </a:ext>
            </a:extLst>
          </p:cNvPr>
          <p:cNvSpPr/>
          <p:nvPr/>
        </p:nvSpPr>
        <p:spPr>
          <a:xfrm>
            <a:off x="742128" y="2869889"/>
            <a:ext cx="883391" cy="1342003"/>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a:solidFill>
                <a:srgbClr val="8D7D74"/>
              </a:solidFill>
              <a:latin typeface="Arial"/>
              <a:cs typeface="Arial"/>
            </a:endParaRPr>
          </a:p>
        </p:txBody>
      </p:sp>
      <p:pic>
        <p:nvPicPr>
          <p:cNvPr id="16" name="Picture 15">
            <a:extLst>
              <a:ext uri="{FF2B5EF4-FFF2-40B4-BE49-F238E27FC236}">
                <a16:creationId xmlns:a16="http://schemas.microsoft.com/office/drawing/2014/main" xmlns="" id="{F4FA8C63-C4B4-E04F-A51E-59CEE04A75ED}"/>
              </a:ext>
            </a:extLst>
          </p:cNvPr>
          <p:cNvPicPr>
            <a:picLocks noChangeAspect="1"/>
          </p:cNvPicPr>
          <p:nvPr/>
        </p:nvPicPr>
        <p:blipFill>
          <a:blip r:embed="rId6"/>
          <a:stretch>
            <a:fillRect/>
          </a:stretch>
        </p:blipFill>
        <p:spPr>
          <a:xfrm>
            <a:off x="7104347" y="5951165"/>
            <a:ext cx="1569955" cy="780040"/>
          </a:xfrm>
          <a:prstGeom prst="rect">
            <a:avLst/>
          </a:prstGeom>
        </p:spPr>
      </p:pic>
      <p:sp>
        <p:nvSpPr>
          <p:cNvPr id="17" name="Title 1">
            <a:extLst>
              <a:ext uri="{FF2B5EF4-FFF2-40B4-BE49-F238E27FC236}">
                <a16:creationId xmlns:a16="http://schemas.microsoft.com/office/drawing/2014/main" xmlns="" id="{C00AE923-0D63-B142-A4D0-91849A93240B}"/>
              </a:ext>
            </a:extLst>
          </p:cNvPr>
          <p:cNvSpPr txBox="1">
            <a:spLocks/>
          </p:cNvSpPr>
          <p:nvPr/>
        </p:nvSpPr>
        <p:spPr>
          <a:xfrm>
            <a:off x="2855465" y="273671"/>
            <a:ext cx="3373392" cy="4309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kern="1200">
                <a:solidFill>
                  <a:schemeClr val="tx1"/>
                </a:solidFill>
                <a:latin typeface="Calibri Light" panose="020F0302020204030204" pitchFamily="34" charset="0"/>
                <a:ea typeface="+mj-ea"/>
                <a:cs typeface="Helvetica"/>
              </a:defRPr>
            </a:lvl1pPr>
          </a:lstStyle>
          <a:p>
            <a:pPr algn="ctr"/>
            <a:r>
              <a:rPr lang="en-US" sz="1400" b="1" dirty="0">
                <a:latin typeface="Calibri Light" charset="0"/>
                <a:ea typeface="Calibri Light" charset="0"/>
                <a:cs typeface="Calibri Light" charset="0"/>
              </a:rPr>
              <a:t>Protein detectability and missing data</a:t>
            </a:r>
          </a:p>
        </p:txBody>
      </p:sp>
    </p:spTree>
    <p:extLst>
      <p:ext uri="{BB962C8B-B14F-4D97-AF65-F5344CB8AC3E}">
        <p14:creationId xmlns:p14="http://schemas.microsoft.com/office/powerpoint/2010/main" val="147086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2" grpId="0" animBg="1"/>
      <p:bldP spid="15" grpId="0" animBg="1"/>
    </p:bldLst>
  </p:timing>
</p:sld>
</file>

<file path=ppt/theme/theme1.xml><?xml version="1.0" encoding="utf-8"?>
<a:theme xmlns:a="http://schemas.openxmlformats.org/drawingml/2006/main" name="Presentationsmall">
  <a:themeElements>
    <a:clrScheme name="OLINK 2017 1">
      <a:dk1>
        <a:srgbClr val="000000"/>
      </a:dk1>
      <a:lt1>
        <a:srgbClr val="FFFFFF"/>
      </a:lt1>
      <a:dk2>
        <a:srgbClr val="000000"/>
      </a:dk2>
      <a:lt2>
        <a:srgbClr val="FFFFFF"/>
      </a:lt2>
      <a:accent1>
        <a:srgbClr val="077183"/>
      </a:accent1>
      <a:accent2>
        <a:srgbClr val="D2554E"/>
      </a:accent2>
      <a:accent3>
        <a:srgbClr val="F59D1D"/>
      </a:accent3>
      <a:accent4>
        <a:srgbClr val="00A3A4"/>
      </a:accent4>
      <a:accent5>
        <a:srgbClr val="19A95A"/>
      </a:accent5>
      <a:accent6>
        <a:srgbClr val="077183"/>
      </a:accent6>
      <a:hlink>
        <a:srgbClr val="0000FF"/>
      </a:hlink>
      <a:folHlink>
        <a:srgbClr val="800080"/>
      </a:folHlink>
    </a:clrScheme>
    <a:fontScheme name="SkeppsbronSkat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err="1" smtClean="0">
            <a:solidFill>
              <a:srgbClr val="8D7D74"/>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9050">
          <a:solidFill>
            <a:srgbClr val="8D7D74"/>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mtClean="0">
            <a:latin typeface="Calibri Light" panose="020F0302020204030204" pitchFamily="34" charset="0"/>
          </a:defRPr>
        </a:defPPr>
      </a:lstStyle>
    </a:txDef>
  </a:objectDefaults>
  <a:extraClrSchemeLst/>
  <a:extLst>
    <a:ext uri="{05A4C25C-085E-4340-85A3-A5531E510DB2}">
      <thm15:themeFamily xmlns:thm15="http://schemas.microsoft.com/office/thememl/2012/main" xmlns="" name="Presentation1" id="{529819D0-14CA-DA43-9B0D-1E839128815E}" vid="{ECC88514-1D77-124B-913E-0C27E771283F}"/>
    </a:ext>
  </a:extLst>
</a:theme>
</file>

<file path=ppt/theme/theme10.xml><?xml version="1.0" encoding="utf-8"?>
<a:theme xmlns:a="http://schemas.openxmlformats.org/drawingml/2006/main" name="12_Presentationsmall">
  <a:themeElements>
    <a:clrScheme name="OLINK 2017 1">
      <a:dk1>
        <a:srgbClr val="000000"/>
      </a:dk1>
      <a:lt1>
        <a:srgbClr val="FFFFFF"/>
      </a:lt1>
      <a:dk2>
        <a:srgbClr val="000000"/>
      </a:dk2>
      <a:lt2>
        <a:srgbClr val="FFFFFF"/>
      </a:lt2>
      <a:accent1>
        <a:srgbClr val="077183"/>
      </a:accent1>
      <a:accent2>
        <a:srgbClr val="D2554E"/>
      </a:accent2>
      <a:accent3>
        <a:srgbClr val="F59D1D"/>
      </a:accent3>
      <a:accent4>
        <a:srgbClr val="00A3A4"/>
      </a:accent4>
      <a:accent5>
        <a:srgbClr val="19A95A"/>
      </a:accent5>
      <a:accent6>
        <a:srgbClr val="077183"/>
      </a:accent6>
      <a:hlink>
        <a:srgbClr val="0000FF"/>
      </a:hlink>
      <a:folHlink>
        <a:srgbClr val="800080"/>
      </a:folHlink>
    </a:clrScheme>
    <a:fontScheme name="SkeppsbronSkat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err="1" smtClean="0">
            <a:solidFill>
              <a:srgbClr val="8D7D74"/>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9050">
          <a:solidFill>
            <a:srgbClr val="8D7D74"/>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mtClean="0">
            <a:latin typeface="Calibri Light" panose="020F0302020204030204" pitchFamily="34" charset="0"/>
          </a:defRPr>
        </a:defPPr>
      </a:lstStyle>
    </a:txDef>
  </a:objectDefaults>
  <a:extraClrSchemeLst/>
  <a:extLst>
    <a:ext uri="{05A4C25C-085E-4340-85A3-A5531E510DB2}">
      <thm15:themeFamily xmlns:thm15="http://schemas.microsoft.com/office/thememl/2012/main" xmlns="" name="Presentation1" id="{610E857A-2CA4-42C6-9D35-14D0B411E87F}" vid="{57E59CDA-361C-4FC8-A756-41367CD38D95}"/>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resentationsmall">
  <a:themeElements>
    <a:clrScheme name="OLINK 2017 1">
      <a:dk1>
        <a:srgbClr val="000000"/>
      </a:dk1>
      <a:lt1>
        <a:srgbClr val="FFFFFF"/>
      </a:lt1>
      <a:dk2>
        <a:srgbClr val="000000"/>
      </a:dk2>
      <a:lt2>
        <a:srgbClr val="FFFFFF"/>
      </a:lt2>
      <a:accent1>
        <a:srgbClr val="077183"/>
      </a:accent1>
      <a:accent2>
        <a:srgbClr val="D2554E"/>
      </a:accent2>
      <a:accent3>
        <a:srgbClr val="F59D1D"/>
      </a:accent3>
      <a:accent4>
        <a:srgbClr val="00A3A4"/>
      </a:accent4>
      <a:accent5>
        <a:srgbClr val="19A95A"/>
      </a:accent5>
      <a:accent6>
        <a:srgbClr val="077183"/>
      </a:accent6>
      <a:hlink>
        <a:srgbClr val="0000FF"/>
      </a:hlink>
      <a:folHlink>
        <a:srgbClr val="800080"/>
      </a:folHlink>
    </a:clrScheme>
    <a:fontScheme name="SkeppsbronSkat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err="1" smtClean="0">
            <a:solidFill>
              <a:srgbClr val="8D7D74"/>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9050">
          <a:solidFill>
            <a:srgbClr val="8D7D74"/>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mtClean="0">
            <a:latin typeface="Calibri Light" panose="020F0302020204030204" pitchFamily="34" charset="0"/>
          </a:defRPr>
        </a:defPPr>
      </a:lstStyle>
    </a:txDef>
  </a:objectDefaults>
  <a:extraClrSchemeLst/>
  <a:extLst>
    <a:ext uri="{05A4C25C-085E-4340-85A3-A5531E510DB2}">
      <thm15:themeFamily xmlns:thm15="http://schemas.microsoft.com/office/thememl/2012/main" xmlns="" name="Presentation1" id="{610E857A-2CA4-42C6-9D35-14D0B411E87F}" vid="{57E59CDA-361C-4FC8-A756-41367CD38D95}"/>
    </a:ext>
  </a:extLst>
</a:theme>
</file>

<file path=ppt/theme/theme3.xml><?xml version="1.0" encoding="utf-8"?>
<a:theme xmlns:a="http://schemas.openxmlformats.org/drawingml/2006/main" name="2_Presentationsmall">
  <a:themeElements>
    <a:clrScheme name="OLINK 2017 1">
      <a:dk1>
        <a:srgbClr val="000000"/>
      </a:dk1>
      <a:lt1>
        <a:srgbClr val="FFFFFF"/>
      </a:lt1>
      <a:dk2>
        <a:srgbClr val="000000"/>
      </a:dk2>
      <a:lt2>
        <a:srgbClr val="FFFFFF"/>
      </a:lt2>
      <a:accent1>
        <a:srgbClr val="077183"/>
      </a:accent1>
      <a:accent2>
        <a:srgbClr val="D2554E"/>
      </a:accent2>
      <a:accent3>
        <a:srgbClr val="F59D1D"/>
      </a:accent3>
      <a:accent4>
        <a:srgbClr val="00A3A4"/>
      </a:accent4>
      <a:accent5>
        <a:srgbClr val="19A95A"/>
      </a:accent5>
      <a:accent6>
        <a:srgbClr val="077183"/>
      </a:accent6>
      <a:hlink>
        <a:srgbClr val="0000FF"/>
      </a:hlink>
      <a:folHlink>
        <a:srgbClr val="800080"/>
      </a:folHlink>
    </a:clrScheme>
    <a:fontScheme name="SkeppsbronSkat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err="1" smtClean="0">
            <a:solidFill>
              <a:srgbClr val="8D7D74"/>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9050">
          <a:solidFill>
            <a:srgbClr val="8D7D74"/>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mtClean="0">
            <a:latin typeface="Calibri Light" panose="020F0302020204030204" pitchFamily="34" charset="0"/>
          </a:defRPr>
        </a:defPPr>
      </a:lstStyle>
    </a:txDef>
  </a:objectDefaults>
  <a:extraClrSchemeLst/>
  <a:extLst>
    <a:ext uri="{05A4C25C-085E-4340-85A3-A5531E510DB2}">
      <thm15:themeFamily xmlns:thm15="http://schemas.microsoft.com/office/thememl/2012/main" xmlns="" name="Presentation1" id="{610E857A-2CA4-42C6-9D35-14D0B411E87F}" vid="{57E59CDA-361C-4FC8-A756-41367CD38D95}"/>
    </a:ext>
  </a:extLst>
</a:theme>
</file>

<file path=ppt/theme/theme4.xml><?xml version="1.0" encoding="utf-8"?>
<a:theme xmlns:a="http://schemas.openxmlformats.org/drawingml/2006/main" name="4_Presentationsmall">
  <a:themeElements>
    <a:clrScheme name="OLINK 2017 1">
      <a:dk1>
        <a:srgbClr val="000000"/>
      </a:dk1>
      <a:lt1>
        <a:srgbClr val="FFFFFF"/>
      </a:lt1>
      <a:dk2>
        <a:srgbClr val="000000"/>
      </a:dk2>
      <a:lt2>
        <a:srgbClr val="FFFFFF"/>
      </a:lt2>
      <a:accent1>
        <a:srgbClr val="077183"/>
      </a:accent1>
      <a:accent2>
        <a:srgbClr val="D2554E"/>
      </a:accent2>
      <a:accent3>
        <a:srgbClr val="F59D1D"/>
      </a:accent3>
      <a:accent4>
        <a:srgbClr val="00A3A4"/>
      </a:accent4>
      <a:accent5>
        <a:srgbClr val="19A95A"/>
      </a:accent5>
      <a:accent6>
        <a:srgbClr val="077183"/>
      </a:accent6>
      <a:hlink>
        <a:srgbClr val="0000FF"/>
      </a:hlink>
      <a:folHlink>
        <a:srgbClr val="800080"/>
      </a:folHlink>
    </a:clrScheme>
    <a:fontScheme name="SkeppsbronSkat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err="1" smtClean="0">
            <a:solidFill>
              <a:srgbClr val="8D7D74"/>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9050">
          <a:solidFill>
            <a:srgbClr val="8D7D74"/>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LINK_Template_2017" id="{89BA9AC3-1A8C-1B4A-9A71-F63B7662C824}" vid="{28165952-8A3C-DD41-B517-EB893BF7097E}"/>
    </a:ext>
  </a:extLst>
</a:theme>
</file>

<file path=ppt/theme/theme5.xml><?xml version="1.0" encoding="utf-8"?>
<a:theme xmlns:a="http://schemas.openxmlformats.org/drawingml/2006/main" name="6_Presentationsmall">
  <a:themeElements>
    <a:clrScheme name="Olink temp">
      <a:dk1>
        <a:sysClr val="windowText" lastClr="000000"/>
      </a:dk1>
      <a:lt1>
        <a:sysClr val="window" lastClr="FFFFFF"/>
      </a:lt1>
      <a:dk2>
        <a:srgbClr val="1F497D"/>
      </a:dk2>
      <a:lt2>
        <a:srgbClr val="EEECE1"/>
      </a:lt2>
      <a:accent1>
        <a:srgbClr val="346F81"/>
      </a:accent1>
      <a:accent2>
        <a:srgbClr val="FF8100"/>
      </a:accent2>
      <a:accent3>
        <a:srgbClr val="51A23C"/>
      </a:accent3>
      <a:accent4>
        <a:srgbClr val="C94178"/>
      </a:accent4>
      <a:accent5>
        <a:srgbClr val="4BACC6"/>
      </a:accent5>
      <a:accent6>
        <a:srgbClr val="F79646"/>
      </a:accent6>
      <a:hlink>
        <a:srgbClr val="0000FF"/>
      </a:hlink>
      <a:folHlink>
        <a:srgbClr val="800080"/>
      </a:folHlink>
    </a:clrScheme>
    <a:fontScheme name="SkeppsbronSkat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err="1" smtClean="0">
            <a:solidFill>
              <a:srgbClr val="8D7D74"/>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9050">
          <a:solidFill>
            <a:srgbClr val="8D7D74"/>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Mall ppt Olink Proteomics" id="{CAE8B35D-A8FC-C147-AD6B-5E3015FA19EE}" vid="{FAA68D42-4D20-554A-AA80-1930927445B8}"/>
    </a:ext>
  </a:extLst>
</a:theme>
</file>

<file path=ppt/theme/theme6.xml><?xml version="1.0" encoding="utf-8"?>
<a:theme xmlns:a="http://schemas.openxmlformats.org/drawingml/2006/main" name="7_Presentationsmall">
  <a:themeElements>
    <a:clrScheme name="OLINK 2017 1">
      <a:dk1>
        <a:srgbClr val="000000"/>
      </a:dk1>
      <a:lt1>
        <a:srgbClr val="FFFFFF"/>
      </a:lt1>
      <a:dk2>
        <a:srgbClr val="000000"/>
      </a:dk2>
      <a:lt2>
        <a:srgbClr val="FFFFFF"/>
      </a:lt2>
      <a:accent1>
        <a:srgbClr val="077183"/>
      </a:accent1>
      <a:accent2>
        <a:srgbClr val="D2554E"/>
      </a:accent2>
      <a:accent3>
        <a:srgbClr val="F59D1D"/>
      </a:accent3>
      <a:accent4>
        <a:srgbClr val="00A3A4"/>
      </a:accent4>
      <a:accent5>
        <a:srgbClr val="19A95A"/>
      </a:accent5>
      <a:accent6>
        <a:srgbClr val="077183"/>
      </a:accent6>
      <a:hlink>
        <a:srgbClr val="0000FF"/>
      </a:hlink>
      <a:folHlink>
        <a:srgbClr val="800080"/>
      </a:folHlink>
    </a:clrScheme>
    <a:fontScheme name="SkeppsbronSkat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err="1" smtClean="0">
            <a:solidFill>
              <a:srgbClr val="8D7D74"/>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9050">
          <a:solidFill>
            <a:srgbClr val="8D7D74"/>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mtClean="0">
            <a:latin typeface="Calibri Light" panose="020F0302020204030204" pitchFamily="34" charset="0"/>
          </a:defRPr>
        </a:defPPr>
      </a:lstStyle>
    </a:txDef>
  </a:objectDefaults>
  <a:extraClrSchemeLst/>
  <a:extLst>
    <a:ext uri="{05A4C25C-085E-4340-85A3-A5531E510DB2}">
      <thm15:themeFamily xmlns:thm15="http://schemas.microsoft.com/office/thememl/2012/main" xmlns="" name="Presentation1" id="{610E857A-2CA4-42C6-9D35-14D0B411E87F}" vid="{57E59CDA-361C-4FC8-A756-41367CD38D95}"/>
    </a:ext>
  </a:extLst>
</a:theme>
</file>

<file path=ppt/theme/theme7.xml><?xml version="1.0" encoding="utf-8"?>
<a:theme xmlns:a="http://schemas.openxmlformats.org/drawingml/2006/main" name="8_Presentationsmall">
  <a:themeElements>
    <a:clrScheme name="OLINK 2017 1">
      <a:dk1>
        <a:srgbClr val="000000"/>
      </a:dk1>
      <a:lt1>
        <a:srgbClr val="FFFFFF"/>
      </a:lt1>
      <a:dk2>
        <a:srgbClr val="000000"/>
      </a:dk2>
      <a:lt2>
        <a:srgbClr val="FFFFFF"/>
      </a:lt2>
      <a:accent1>
        <a:srgbClr val="077183"/>
      </a:accent1>
      <a:accent2>
        <a:srgbClr val="D2554E"/>
      </a:accent2>
      <a:accent3>
        <a:srgbClr val="F59D1D"/>
      </a:accent3>
      <a:accent4>
        <a:srgbClr val="00A3A4"/>
      </a:accent4>
      <a:accent5>
        <a:srgbClr val="19A95A"/>
      </a:accent5>
      <a:accent6>
        <a:srgbClr val="077183"/>
      </a:accent6>
      <a:hlink>
        <a:srgbClr val="0000FF"/>
      </a:hlink>
      <a:folHlink>
        <a:srgbClr val="800080"/>
      </a:folHlink>
    </a:clrScheme>
    <a:fontScheme name="SkeppsbronSkat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err="1" smtClean="0">
            <a:solidFill>
              <a:srgbClr val="8D7D74"/>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9050">
          <a:solidFill>
            <a:srgbClr val="8D7D74"/>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LINK_Template_2017" id="{89BA9AC3-1A8C-1B4A-9A71-F63B7662C824}" vid="{28165952-8A3C-DD41-B517-EB893BF7097E}"/>
    </a:ext>
  </a:extLst>
</a:theme>
</file>

<file path=ppt/theme/theme8.xml><?xml version="1.0" encoding="utf-8"?>
<a:theme xmlns:a="http://schemas.openxmlformats.org/drawingml/2006/main" name="9_Presentationsmall">
  <a:themeElements>
    <a:clrScheme name="OLINK 2017 1">
      <a:dk1>
        <a:srgbClr val="000000"/>
      </a:dk1>
      <a:lt1>
        <a:srgbClr val="FFFFFF"/>
      </a:lt1>
      <a:dk2>
        <a:srgbClr val="000000"/>
      </a:dk2>
      <a:lt2>
        <a:srgbClr val="FFFFFF"/>
      </a:lt2>
      <a:accent1>
        <a:srgbClr val="077183"/>
      </a:accent1>
      <a:accent2>
        <a:srgbClr val="D2554E"/>
      </a:accent2>
      <a:accent3>
        <a:srgbClr val="F59D1D"/>
      </a:accent3>
      <a:accent4>
        <a:srgbClr val="00A3A4"/>
      </a:accent4>
      <a:accent5>
        <a:srgbClr val="19A95A"/>
      </a:accent5>
      <a:accent6>
        <a:srgbClr val="077183"/>
      </a:accent6>
      <a:hlink>
        <a:srgbClr val="0000FF"/>
      </a:hlink>
      <a:folHlink>
        <a:srgbClr val="800080"/>
      </a:folHlink>
    </a:clrScheme>
    <a:fontScheme name="SkeppsbronSkat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err="1" smtClean="0">
            <a:solidFill>
              <a:srgbClr val="8D7D74"/>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9050">
          <a:solidFill>
            <a:srgbClr val="8D7D74"/>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mtClean="0">
            <a:latin typeface="Calibri Light" panose="020F0302020204030204" pitchFamily="34" charset="0"/>
          </a:defRPr>
        </a:defPPr>
      </a:lstStyle>
    </a:txDef>
  </a:objectDefaults>
  <a:extraClrSchemeLst/>
  <a:extLst>
    <a:ext uri="{05A4C25C-085E-4340-85A3-A5531E510DB2}">
      <thm15:themeFamily xmlns:thm15="http://schemas.microsoft.com/office/thememl/2012/main" xmlns="" name="Presentation1" id="{610E857A-2CA4-42C6-9D35-14D0B411E87F}" vid="{57E59CDA-361C-4FC8-A756-41367CD38D95}"/>
    </a:ext>
  </a:extLst>
</a:theme>
</file>

<file path=ppt/theme/theme9.xml><?xml version="1.0" encoding="utf-8"?>
<a:theme xmlns:a="http://schemas.openxmlformats.org/drawingml/2006/main" name="11_Presentationsmall">
  <a:themeElements>
    <a:clrScheme name="OLINK 2017 1">
      <a:dk1>
        <a:srgbClr val="000000"/>
      </a:dk1>
      <a:lt1>
        <a:srgbClr val="FFFFFF"/>
      </a:lt1>
      <a:dk2>
        <a:srgbClr val="000000"/>
      </a:dk2>
      <a:lt2>
        <a:srgbClr val="FFFFFF"/>
      </a:lt2>
      <a:accent1>
        <a:srgbClr val="077183"/>
      </a:accent1>
      <a:accent2>
        <a:srgbClr val="D2554E"/>
      </a:accent2>
      <a:accent3>
        <a:srgbClr val="F59D1D"/>
      </a:accent3>
      <a:accent4>
        <a:srgbClr val="00A3A4"/>
      </a:accent4>
      <a:accent5>
        <a:srgbClr val="19A95A"/>
      </a:accent5>
      <a:accent6>
        <a:srgbClr val="077183"/>
      </a:accent6>
      <a:hlink>
        <a:srgbClr val="0000FF"/>
      </a:hlink>
      <a:folHlink>
        <a:srgbClr val="800080"/>
      </a:folHlink>
    </a:clrScheme>
    <a:fontScheme name="SkeppsbronSkat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err="1" smtClean="0">
            <a:solidFill>
              <a:srgbClr val="8D7D74"/>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9050">
          <a:solidFill>
            <a:srgbClr val="8D7D74"/>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mtClean="0">
            <a:latin typeface="Calibri Light" panose="020F0302020204030204" pitchFamily="34" charset="0"/>
          </a:defRPr>
        </a:defPPr>
      </a:lstStyle>
    </a:txDef>
  </a:objectDefaults>
  <a:extraClrSchemeLst/>
  <a:extLst>
    <a:ext uri="{05A4C25C-085E-4340-85A3-A5531E510DB2}">
      <thm15:themeFamily xmlns:thm15="http://schemas.microsoft.com/office/thememl/2012/main" xmlns="" name="Presentation1" id="{610E857A-2CA4-42C6-9D35-14D0B411E87F}" vid="{57E59CDA-361C-4FC8-A756-41367CD38D95}"/>
    </a:ext>
  </a:extLst>
</a:theme>
</file>

<file path=docProps/app.xml><?xml version="1.0" encoding="utf-8"?>
<Properties xmlns="http://schemas.openxmlformats.org/officeDocument/2006/extended-properties" xmlns:vt="http://schemas.openxmlformats.org/officeDocument/2006/docPropsVTypes">
  <Template>Mall ppt Olink Proteomics 2017</Template>
  <TotalTime>16523</TotalTime>
  <Words>2905</Words>
  <Application>Microsoft Office PowerPoint</Application>
  <PresentationFormat>On-screen Show (4:3)</PresentationFormat>
  <Paragraphs>232</Paragraphs>
  <Slides>16</Slides>
  <Notes>12</Notes>
  <HiddenSlides>0</HiddenSlides>
  <MMClips>1</MMClips>
  <ScaleCrop>false</ScaleCrop>
  <HeadingPairs>
    <vt:vector size="4" baseType="variant">
      <vt:variant>
        <vt:lpstr>Theme</vt:lpstr>
      </vt:variant>
      <vt:variant>
        <vt:i4>10</vt:i4>
      </vt:variant>
      <vt:variant>
        <vt:lpstr>Slide Titles</vt:lpstr>
      </vt:variant>
      <vt:variant>
        <vt:i4>16</vt:i4>
      </vt:variant>
    </vt:vector>
  </HeadingPairs>
  <TitlesOfParts>
    <vt:vector size="26" baseType="lpstr">
      <vt:lpstr>Presentationsmall</vt:lpstr>
      <vt:lpstr>1_Presentationsmall</vt:lpstr>
      <vt:lpstr>2_Presentationsmall</vt:lpstr>
      <vt:lpstr>4_Presentationsmall</vt:lpstr>
      <vt:lpstr>6_Presentationsmall</vt:lpstr>
      <vt:lpstr>7_Presentationsmall</vt:lpstr>
      <vt:lpstr>8_Presentationsmall</vt:lpstr>
      <vt:lpstr>9_Presentationsmall</vt:lpstr>
      <vt:lpstr>11_Presentationsmall</vt:lpstr>
      <vt:lpstr>12_Presentationsmall</vt:lpstr>
      <vt:lpstr>Multiplex screening and evaluation of plasma protein biomarkers for early detection of colorectal cancer using Proximity Extension Assay   Ida Grundberg, PhD  10th EDRN Scientific Workshop Cancer Biomarkers in Precision Medicine March 6, 2018   </vt:lpstr>
      <vt:lpstr>Disclosure information</vt:lpstr>
      <vt:lpstr>Plasma protein biomarkers for CRC</vt:lpstr>
      <vt:lpstr>Study design and population: BliTz study</vt:lpstr>
      <vt:lpstr>Technology: Proximity Extension Assay (PEA)</vt:lpstr>
      <vt:lpstr>Technology: Proximity Extension Assay (PEA)</vt:lpstr>
      <vt:lpstr>Oncology panel</vt:lpstr>
      <vt:lpstr>Validation PEA</vt:lpstr>
      <vt:lpstr>Protein detectability and plasma level differences</vt:lpstr>
      <vt:lpstr>Protein biomarkers with significant differences between CRC vs. controls</vt:lpstr>
      <vt:lpstr>Protein biomarkers with significant differences between tumor stages</vt:lpstr>
      <vt:lpstr>Eight marker prediction algorithm </vt:lpstr>
      <vt:lpstr>Top candidate biomarkers</vt:lpstr>
      <vt:lpstr>Other related publications using Olink’s platform</vt:lpstr>
      <vt:lpstr>Conclusions</vt:lpstr>
      <vt:lpstr>Thank you!   </vt:lpstr>
    </vt:vector>
  </TitlesOfParts>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Henrik Johannesson</dc:creator>
  <cp:lastModifiedBy>enduser</cp:lastModifiedBy>
  <cp:revision>322</cp:revision>
  <cp:lastPrinted>2016-01-13T13:12:24Z</cp:lastPrinted>
  <dcterms:created xsi:type="dcterms:W3CDTF">2017-09-11T13:23:41Z</dcterms:created>
  <dcterms:modified xsi:type="dcterms:W3CDTF">2018-03-06T17:09:40Z</dcterms:modified>
</cp:coreProperties>
</file>