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8" r:id="rId2"/>
    <p:sldId id="294" r:id="rId3"/>
    <p:sldId id="384" r:id="rId4"/>
    <p:sldId id="387" r:id="rId5"/>
    <p:sldId id="389" r:id="rId6"/>
    <p:sldId id="390" r:id="rId7"/>
    <p:sldId id="357" r:id="rId8"/>
    <p:sldId id="358" r:id="rId9"/>
    <p:sldId id="359" r:id="rId10"/>
    <p:sldId id="361" r:id="rId11"/>
    <p:sldId id="381" r:id="rId12"/>
    <p:sldId id="369" r:id="rId13"/>
    <p:sldId id="391" r:id="rId14"/>
    <p:sldId id="370" r:id="rId15"/>
    <p:sldId id="373" r:id="rId16"/>
    <p:sldId id="374" r:id="rId17"/>
    <p:sldId id="375" r:id="rId18"/>
    <p:sldId id="376" r:id="rId19"/>
    <p:sldId id="377" r:id="rId20"/>
    <p:sldId id="378" r:id="rId21"/>
    <p:sldId id="379" r:id="rId22"/>
    <p:sldId id="382"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ington, Lea" initials="CL"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snapToObjects="1">
      <p:cViewPr varScale="1">
        <p:scale>
          <a:sx n="116" d="100"/>
          <a:sy n="116" d="100"/>
        </p:scale>
        <p:origin x="1661"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395078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10425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47667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a:p>
        </p:txBody>
      </p:sp>
    </p:spTree>
    <p:extLst>
      <p:ext uri="{BB962C8B-B14F-4D97-AF65-F5344CB8AC3E}">
        <p14:creationId xmlns:p14="http://schemas.microsoft.com/office/powerpoint/2010/main" val="330038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17219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3160896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3/5/2018</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3/5/2018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3/5/2018</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3/5/2018</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3/5/2018</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3/5/2018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3/5/2018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3/5/2018</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3/5/2018</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3/5/2018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3/5/2018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jeffery@fda.hh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cessdata.fda.gov/scripts/cdrh/cfdocs/cfpmn/pmn.cf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ccessdata.fda.gov/scripts/cdrh/cfdocs/cfrl/rl.cf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da.gov/downloads/medicaldevices/deviceregulationandguidance/guidancedocuments/ucm514771.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4560" y="1580972"/>
            <a:ext cx="8434337" cy="4399204"/>
          </a:xfrm>
        </p:spPr>
        <p:txBody>
          <a:bodyPr>
            <a:normAutofit fontScale="92500" lnSpcReduction="10000"/>
          </a:bodyPr>
          <a:lstStyle/>
          <a:p>
            <a:r>
              <a:rPr lang="en-US" dirty="0">
                <a:solidFill>
                  <a:schemeClr val="tx1"/>
                </a:solidFill>
              </a:rPr>
              <a:t>FDA Recommendations for Platform Approval/Clearance, with a Focus on Proteomics and Mass Spectrometry</a:t>
            </a:r>
          </a:p>
          <a:p>
            <a:r>
              <a:rPr lang="en-US" sz="4000" dirty="0">
                <a:solidFill>
                  <a:schemeClr val="tx1"/>
                </a:solidFill>
              </a:rPr>
              <a:t>EDRN Meeting</a:t>
            </a:r>
          </a:p>
          <a:p>
            <a:r>
              <a:rPr lang="en-US" sz="4000" dirty="0">
                <a:solidFill>
                  <a:schemeClr val="tx1"/>
                </a:solidFill>
              </a:rPr>
              <a:t>March 6, 2018</a:t>
            </a:r>
          </a:p>
          <a:p>
            <a:r>
              <a:rPr lang="en-US" sz="3800" dirty="0">
                <a:solidFill>
                  <a:schemeClr val="tx1"/>
                </a:solidFill>
              </a:rPr>
              <a:t>Doug Jeffery</a:t>
            </a:r>
          </a:p>
          <a:p>
            <a:endParaRPr lang="en-US" sz="2600" dirty="0"/>
          </a:p>
          <a:p>
            <a:r>
              <a:rPr lang="en-US" sz="2600" dirty="0">
                <a:hlinkClick r:id="rId3"/>
              </a:rPr>
              <a:t>doug.jeffery@fda.hhs.gov</a:t>
            </a:r>
            <a:endParaRPr lang="en-US" sz="2600" dirty="0"/>
          </a:p>
          <a:p>
            <a:r>
              <a:rPr lang="en-US" sz="2600" dirty="0">
                <a:solidFill>
                  <a:schemeClr val="tx1"/>
                </a:solidFill>
              </a:rPr>
              <a:t>240-402-6648</a:t>
            </a:r>
          </a:p>
          <a:p>
            <a:endParaRPr lang="en-US" sz="2600" dirty="0"/>
          </a:p>
          <a:p>
            <a:endParaRPr lang="en-US" sz="2600" dirty="0"/>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33337" y="364394"/>
            <a:ext cx="85090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7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Use the Final Finished Device for All Performance Testing</a:t>
            </a:r>
          </a:p>
        </p:txBody>
      </p:sp>
      <p:sp>
        <p:nvSpPr>
          <p:cNvPr id="5" name="TextBox 3"/>
          <p:cNvSpPr txBox="1"/>
          <p:nvPr/>
        </p:nvSpPr>
        <p:spPr>
          <a:xfrm>
            <a:off x="128587" y="2665915"/>
            <a:ext cx="2190750" cy="1077913"/>
          </a:xfrm>
          <a:prstGeom prst="rect">
            <a:avLst/>
          </a:prstGeom>
          <a:solidFill>
            <a:schemeClr val="bg1">
              <a:lumMod val="95000"/>
            </a:schemeClr>
          </a:solidFill>
          <a:ln>
            <a:solidFill>
              <a:schemeClr val="tx1"/>
            </a:solidFill>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3200" dirty="0">
                <a:latin typeface="+mn-lt"/>
                <a:cs typeface="+mn-cs"/>
              </a:rPr>
              <a:t>Sample Processing</a:t>
            </a:r>
          </a:p>
        </p:txBody>
      </p:sp>
      <p:sp>
        <p:nvSpPr>
          <p:cNvPr id="6" name="TextBox 4"/>
          <p:cNvSpPr txBox="1"/>
          <p:nvPr/>
        </p:nvSpPr>
        <p:spPr>
          <a:xfrm>
            <a:off x="2392362" y="2665915"/>
            <a:ext cx="2190750" cy="1077913"/>
          </a:xfrm>
          <a:prstGeom prst="rect">
            <a:avLst/>
          </a:prstGeom>
          <a:solidFill>
            <a:schemeClr val="bg1">
              <a:lumMod val="95000"/>
            </a:schemeClr>
          </a:solidFill>
          <a:ln>
            <a:solidFill>
              <a:schemeClr val="tx1"/>
            </a:solidFill>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3200" dirty="0">
                <a:latin typeface="+mn-lt"/>
                <a:cs typeface="+mn-cs"/>
              </a:rPr>
              <a:t>LC-MS Analysis</a:t>
            </a:r>
          </a:p>
        </p:txBody>
      </p:sp>
      <p:sp>
        <p:nvSpPr>
          <p:cNvPr id="7" name="TextBox 5"/>
          <p:cNvSpPr txBox="1"/>
          <p:nvPr/>
        </p:nvSpPr>
        <p:spPr>
          <a:xfrm>
            <a:off x="4656137" y="2665915"/>
            <a:ext cx="2190750" cy="1077913"/>
          </a:xfrm>
          <a:prstGeom prst="rect">
            <a:avLst/>
          </a:prstGeom>
          <a:solidFill>
            <a:schemeClr val="bg1">
              <a:lumMod val="95000"/>
            </a:schemeClr>
          </a:solidFill>
          <a:ln>
            <a:solidFill>
              <a:schemeClr val="tx1"/>
            </a:solidFill>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3200" dirty="0">
                <a:latin typeface="+mn-lt"/>
                <a:cs typeface="+mn-cs"/>
              </a:rPr>
              <a:t>Data Processing</a:t>
            </a:r>
          </a:p>
        </p:txBody>
      </p:sp>
      <p:sp>
        <p:nvSpPr>
          <p:cNvPr id="8" name="TextBox 6"/>
          <p:cNvSpPr txBox="1"/>
          <p:nvPr/>
        </p:nvSpPr>
        <p:spPr>
          <a:xfrm>
            <a:off x="6919912" y="2665915"/>
            <a:ext cx="2190750" cy="1077913"/>
          </a:xfrm>
          <a:prstGeom prst="rect">
            <a:avLst/>
          </a:prstGeom>
          <a:solidFill>
            <a:schemeClr val="bg1">
              <a:lumMod val="95000"/>
            </a:schemeClr>
          </a:solidFill>
          <a:ln>
            <a:solidFill>
              <a:schemeClr val="tx1"/>
            </a:solidFill>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3200" dirty="0">
                <a:latin typeface="+mn-lt"/>
                <a:cs typeface="+mn-cs"/>
              </a:rPr>
              <a:t>Final Output</a:t>
            </a:r>
          </a:p>
        </p:txBody>
      </p:sp>
      <p:sp>
        <p:nvSpPr>
          <p:cNvPr id="9" name="Right Arrow 7"/>
          <p:cNvSpPr/>
          <p:nvPr/>
        </p:nvSpPr>
        <p:spPr>
          <a:xfrm>
            <a:off x="2081212" y="3027865"/>
            <a:ext cx="571500" cy="438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ight Arrow 8"/>
          <p:cNvSpPr/>
          <p:nvPr/>
        </p:nvSpPr>
        <p:spPr>
          <a:xfrm>
            <a:off x="4370387" y="3027865"/>
            <a:ext cx="571500" cy="438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ight Arrow 9"/>
          <p:cNvSpPr/>
          <p:nvPr/>
        </p:nvSpPr>
        <p:spPr>
          <a:xfrm>
            <a:off x="6634162" y="3027865"/>
            <a:ext cx="571500" cy="438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Tree>
    <p:extLst>
      <p:ext uri="{BB962C8B-B14F-4D97-AF65-F5344CB8AC3E}">
        <p14:creationId xmlns:p14="http://schemas.microsoft.com/office/powerpoint/2010/main" val="298157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43" y="2244409"/>
            <a:ext cx="6781727" cy="434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558" y="0"/>
            <a:ext cx="8474556"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Where to Find Information on Analytical Testing Performed for Cleared Devices</a:t>
            </a:r>
          </a:p>
        </p:txBody>
      </p:sp>
      <p:sp>
        <p:nvSpPr>
          <p:cNvPr id="2" name="Title 1"/>
          <p:cNvSpPr>
            <a:spLocks noGrp="1"/>
          </p:cNvSpPr>
          <p:nvPr>
            <p:ph type="title"/>
          </p:nvPr>
        </p:nvSpPr>
        <p:spPr>
          <a:xfrm>
            <a:off x="323849" y="1166237"/>
            <a:ext cx="8509103" cy="1078172"/>
          </a:xfrm>
          <a:solidFill>
            <a:schemeClr val="bg1"/>
          </a:solidFill>
        </p:spPr>
        <p:txBody>
          <a:bodyPr>
            <a:normAutofit fontScale="90000"/>
          </a:bodyPr>
          <a:lstStyle/>
          <a:p>
            <a:r>
              <a:rPr lang="en-US" sz="3600" dirty="0"/>
              <a:t>The 510k database</a:t>
            </a:r>
            <a:br>
              <a:rPr lang="en-US" dirty="0"/>
            </a:br>
            <a:r>
              <a:rPr lang="en-US" sz="2400" dirty="0">
                <a:hlinkClick r:id="rId3"/>
              </a:rPr>
              <a:t>https://www.accessdata.fda.gov/scripts/cdrh/cfdocs/cfpmn/pmn.cfm</a:t>
            </a:r>
            <a:r>
              <a:rPr lang="en-US" sz="2400" dirty="0"/>
              <a:t> </a:t>
            </a:r>
            <a:endParaRPr lang="en-US" sz="2200" dirty="0"/>
          </a:p>
        </p:txBody>
      </p:sp>
      <p:sp>
        <p:nvSpPr>
          <p:cNvPr id="18" name="Oval 17"/>
          <p:cNvSpPr/>
          <p:nvPr/>
        </p:nvSpPr>
        <p:spPr>
          <a:xfrm>
            <a:off x="1614055" y="5264727"/>
            <a:ext cx="1205345"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719946" y="6206520"/>
            <a:ext cx="1205345"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1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535781" y="619125"/>
            <a:ext cx="7959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510(k)s for IVDs That Measure Vitamin D</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531" y="2051050"/>
            <a:ext cx="7405687" cy="41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904706" y="3419475"/>
            <a:ext cx="1204912"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7599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12" y="2320925"/>
            <a:ext cx="601186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a:spLocks noChangeArrowheads="1"/>
          </p:cNvSpPr>
          <p:nvPr/>
        </p:nvSpPr>
        <p:spPr bwMode="auto">
          <a:xfrm>
            <a:off x="-148768" y="193675"/>
            <a:ext cx="8475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3600">
                <a:latin typeface="Arial" charset="0"/>
              </a:rPr>
              <a:t>Where to Find Information on Analytical Testing Performed for Cleared Devices</a:t>
            </a:r>
          </a:p>
        </p:txBody>
      </p:sp>
      <p:sp>
        <p:nvSpPr>
          <p:cNvPr id="6" name="Title 1"/>
          <p:cNvSpPr>
            <a:spLocks noGrp="1"/>
          </p:cNvSpPr>
          <p:nvPr/>
        </p:nvSpPr>
        <p:spPr bwMode="auto">
          <a:xfrm>
            <a:off x="407987" y="1360488"/>
            <a:ext cx="8509000"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a:t>The De Novo database</a:t>
            </a:r>
            <a:endParaRPr lang="en-US" altLang="en-US" sz="2200"/>
          </a:p>
        </p:txBody>
      </p:sp>
      <p:sp>
        <p:nvSpPr>
          <p:cNvPr id="7" name="Oval 6"/>
          <p:cNvSpPr/>
          <p:nvPr/>
        </p:nvSpPr>
        <p:spPr>
          <a:xfrm>
            <a:off x="4081462" y="6283325"/>
            <a:ext cx="1204913"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 name="Oval 7"/>
          <p:cNvSpPr/>
          <p:nvPr/>
        </p:nvSpPr>
        <p:spPr>
          <a:xfrm>
            <a:off x="4205287" y="5595938"/>
            <a:ext cx="1206500"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6899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539750" y="355600"/>
            <a:ext cx="7974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a:t>The First LC-MS Device for Vitamin D Granted by FDA</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1901825"/>
            <a:ext cx="719137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510087" y="5754687"/>
            <a:ext cx="1503363"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Tree>
    <p:extLst>
      <p:ext uri="{BB962C8B-B14F-4D97-AF65-F5344CB8AC3E}">
        <p14:creationId xmlns:p14="http://schemas.microsoft.com/office/powerpoint/2010/main" val="195752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197643" y="21510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a:t>Intended Use/Indications for Use</a:t>
            </a:r>
          </a:p>
        </p:txBody>
      </p:sp>
      <p:sp>
        <p:nvSpPr>
          <p:cNvPr id="5" name="TextBox 4"/>
          <p:cNvSpPr txBox="1">
            <a:spLocks noChangeArrowheads="1"/>
          </p:cNvSpPr>
          <p:nvPr/>
        </p:nvSpPr>
        <p:spPr bwMode="auto">
          <a:xfrm>
            <a:off x="1445418" y="1405845"/>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5669756" y="1405845"/>
            <a:ext cx="253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sp>
        <p:nvSpPr>
          <p:cNvPr id="7" name="Rectangle 6"/>
          <p:cNvSpPr>
            <a:spLocks noChangeArrowheads="1"/>
          </p:cNvSpPr>
          <p:nvPr/>
        </p:nvSpPr>
        <p:spPr bwMode="auto">
          <a:xfrm>
            <a:off x="197643" y="2156733"/>
            <a:ext cx="4114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600" b="1" u="sng"/>
              <a:t>The Vitamin D 200M Assay for the Topaz System </a:t>
            </a:r>
            <a:r>
              <a:rPr lang="en-US" altLang="en-US" sz="1600"/>
              <a:t>is intended for in vitro diagnostic use in the </a:t>
            </a:r>
            <a:r>
              <a:rPr lang="en-US" altLang="en-US" sz="1600" b="1" u="sng"/>
              <a:t>quantitative determination of total 25-hydroxyvitamin D </a:t>
            </a:r>
            <a:r>
              <a:rPr lang="en-US" altLang="en-US" sz="1600"/>
              <a:t>(25-OH-D) through the measurement of 25-hydroxyvitamin D3 (25-OH-D3) and 25-hydroxyvitamin D2 (25-OH-D2) in </a:t>
            </a:r>
            <a:r>
              <a:rPr lang="en-US" altLang="en-US" sz="1600" b="1" u="sng"/>
              <a:t>human serum using LC-MS/MS technology </a:t>
            </a:r>
            <a:r>
              <a:rPr lang="en-US" altLang="en-US" sz="1600"/>
              <a:t>by a trained laboratory professional in a clinical laboratory. </a:t>
            </a:r>
            <a:r>
              <a:rPr lang="en-US" altLang="en-US" sz="1600" b="1" u="sng"/>
              <a:t>The Assay is intended for use with the Topaz System. </a:t>
            </a:r>
            <a:r>
              <a:rPr lang="en-US" altLang="en-US" sz="1600"/>
              <a:t>The Vitamin D 200M Assay for the Topaz System is intended to be used in conjunction with other clinical or laboratory data to assist the clinician in making individual patient management decisions in an </a:t>
            </a:r>
            <a:r>
              <a:rPr lang="en-US" altLang="en-US" sz="1600" b="1" u="sng"/>
              <a:t>adult population </a:t>
            </a:r>
            <a:r>
              <a:rPr lang="en-US" altLang="en-US" sz="1600"/>
              <a:t>in the </a:t>
            </a:r>
            <a:r>
              <a:rPr lang="en-US" altLang="en-US" sz="1600" b="1" u="sng"/>
              <a:t>assessment of vitamin D sufficiency.</a:t>
            </a:r>
          </a:p>
        </p:txBody>
      </p:sp>
      <p:sp>
        <p:nvSpPr>
          <p:cNvPr id="8" name="Rectangle 7"/>
          <p:cNvSpPr>
            <a:spLocks noChangeArrowheads="1"/>
          </p:cNvSpPr>
          <p:nvPr/>
        </p:nvSpPr>
        <p:spPr bwMode="auto">
          <a:xfrm>
            <a:off x="4831556" y="2156733"/>
            <a:ext cx="4114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600" b="1" u="sng"/>
              <a:t>The LOCI Vitamin D Total Assay </a:t>
            </a:r>
            <a:r>
              <a:rPr lang="en-US" altLang="en-US" sz="1600"/>
              <a:t>is an in vitro diagnostic test for the </a:t>
            </a:r>
            <a:r>
              <a:rPr lang="en-US" altLang="en-US" sz="1600" b="1" u="sng"/>
              <a:t>quantitative measurement of total 25-hydroxyvitamin D </a:t>
            </a:r>
            <a:r>
              <a:rPr lang="en-US" altLang="en-US" sz="1600"/>
              <a:t>(25-OH-D) </a:t>
            </a:r>
            <a:r>
              <a:rPr lang="en-US" altLang="en-US" sz="1600" b="1" u="sng"/>
              <a:t>in human serum and plasma</a:t>
            </a:r>
            <a:r>
              <a:rPr lang="en-US" altLang="en-US" sz="1600"/>
              <a:t> on the </a:t>
            </a:r>
            <a:r>
              <a:rPr lang="en-US" altLang="en-US" sz="1600" b="1" u="sng"/>
              <a:t>Dimension® EXL™integrated chemistry system </a:t>
            </a:r>
            <a:r>
              <a:rPr lang="en-US" altLang="en-US" sz="1600"/>
              <a:t>with LOCI® Module. Measurements of vitamin D are used in the </a:t>
            </a:r>
            <a:r>
              <a:rPr lang="en-US" altLang="en-US" sz="1600" b="1" u="sng"/>
              <a:t>assessment of vitamin D sufficiency.</a:t>
            </a:r>
          </a:p>
        </p:txBody>
      </p:sp>
    </p:spTree>
    <p:extLst>
      <p:ext uri="{BB962C8B-B14F-4D97-AF65-F5344CB8AC3E}">
        <p14:creationId xmlns:p14="http://schemas.microsoft.com/office/powerpoint/2010/main" val="237788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457200" y="10239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a:t>Precision (CLSI EP05-A3)</a:t>
            </a:r>
          </a:p>
        </p:txBody>
      </p:sp>
      <p:sp>
        <p:nvSpPr>
          <p:cNvPr id="5" name="TextBox 4"/>
          <p:cNvSpPr txBox="1">
            <a:spLocks noChangeArrowheads="1"/>
          </p:cNvSpPr>
          <p:nvPr/>
        </p:nvSpPr>
        <p:spPr bwMode="auto">
          <a:xfrm>
            <a:off x="3457575" y="1245394"/>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3228975" y="4288632"/>
            <a:ext cx="2533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675" y="4763294"/>
            <a:ext cx="6078538"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763" y="1615282"/>
            <a:ext cx="5948362"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11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190500" y="6477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a:t>Linearity (CLSI EP06-A)</a:t>
            </a:r>
          </a:p>
        </p:txBody>
      </p:sp>
      <p:sp>
        <p:nvSpPr>
          <p:cNvPr id="5" name="TextBox 4"/>
          <p:cNvSpPr txBox="1">
            <a:spLocks noChangeArrowheads="1"/>
          </p:cNvSpPr>
          <p:nvPr/>
        </p:nvSpPr>
        <p:spPr bwMode="auto">
          <a:xfrm>
            <a:off x="1438275" y="2292350"/>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5662613" y="2292350"/>
            <a:ext cx="253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sp>
        <p:nvSpPr>
          <p:cNvPr id="7" name="Rectangle 6"/>
          <p:cNvSpPr>
            <a:spLocks noChangeArrowheads="1"/>
          </p:cNvSpPr>
          <p:nvPr/>
        </p:nvSpPr>
        <p:spPr bwMode="auto">
          <a:xfrm>
            <a:off x="369888" y="2794000"/>
            <a:ext cx="411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A serum sample with a high concentration of vitamin D was serially diluted with a low concentration serum sample to generate nine samples with vitamin D concentration values of 3.4, 47.7, 91.9, 136, 180, 225, 269, 313, 357 ng/mL, respectively. </a:t>
            </a:r>
          </a:p>
          <a:p>
            <a:pPr eaLnBrk="1" hangingPunct="1">
              <a:spcBef>
                <a:spcPct val="0"/>
              </a:spcBef>
              <a:buFontTx/>
              <a:buNone/>
            </a:pPr>
            <a:endParaRPr lang="en-US" altLang="en-US" sz="1800"/>
          </a:p>
          <a:p>
            <a:pPr eaLnBrk="1" hangingPunct="1">
              <a:spcBef>
                <a:spcPct val="0"/>
              </a:spcBef>
              <a:buFontTx/>
              <a:buNone/>
            </a:pPr>
            <a:r>
              <a:rPr lang="en-US" altLang="en-US" sz="1800"/>
              <a:t>The results of the linear regression analyses are summarized below:</a:t>
            </a:r>
          </a:p>
          <a:p>
            <a:pPr eaLnBrk="1" hangingPunct="1">
              <a:spcBef>
                <a:spcPct val="0"/>
              </a:spcBef>
              <a:buFontTx/>
              <a:buNone/>
            </a:pPr>
            <a:endParaRPr lang="en-US" altLang="en-US" sz="1800"/>
          </a:p>
          <a:p>
            <a:pPr eaLnBrk="1" hangingPunct="1">
              <a:spcBef>
                <a:spcPct val="0"/>
              </a:spcBef>
              <a:buFontTx/>
              <a:buNone/>
            </a:pPr>
            <a:r>
              <a:rPr lang="en-US" altLang="en-US" sz="1800"/>
              <a:t>y = 0.9974x + 1.1737 		R</a:t>
            </a:r>
            <a:r>
              <a:rPr lang="en-US" altLang="en-US" sz="1800" baseline="30000"/>
              <a:t>2</a:t>
            </a:r>
            <a:r>
              <a:rPr lang="en-US" altLang="en-US" sz="1800"/>
              <a:t> = 0.998</a:t>
            </a:r>
          </a:p>
        </p:txBody>
      </p:sp>
      <p:sp>
        <p:nvSpPr>
          <p:cNvPr id="8" name="Rectangle 7"/>
          <p:cNvSpPr>
            <a:spLocks noChangeArrowheads="1"/>
          </p:cNvSpPr>
          <p:nvPr/>
        </p:nvSpPr>
        <p:spPr bwMode="auto">
          <a:xfrm>
            <a:off x="4838700" y="2794000"/>
            <a:ext cx="411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A serum sample with a high concentration of vitamin D was serially diluted with a low concentration serum sample to generate nine samples with vitamin D concentration values of 4.4, 24.7, 44.9, 65.1, 85.4, 105.6, 125.8, 146.1 and 163.3 ng/mL respectively. </a:t>
            </a:r>
          </a:p>
          <a:p>
            <a:pPr eaLnBrk="1" hangingPunct="1">
              <a:spcBef>
                <a:spcPct val="0"/>
              </a:spcBef>
              <a:buFontTx/>
              <a:buNone/>
            </a:pPr>
            <a:endParaRPr lang="en-US" altLang="en-US" sz="1800"/>
          </a:p>
          <a:p>
            <a:pPr eaLnBrk="1" hangingPunct="1">
              <a:spcBef>
                <a:spcPct val="0"/>
              </a:spcBef>
              <a:buFontTx/>
              <a:buNone/>
            </a:pPr>
            <a:r>
              <a:rPr lang="en-US" altLang="en-US" sz="1800"/>
              <a:t>The results of the linear regression analyses are summarized below:</a:t>
            </a:r>
          </a:p>
          <a:p>
            <a:pPr eaLnBrk="1" hangingPunct="1">
              <a:spcBef>
                <a:spcPct val="0"/>
              </a:spcBef>
              <a:buFontTx/>
              <a:buNone/>
            </a:pPr>
            <a:endParaRPr lang="en-US" altLang="en-US" sz="1800"/>
          </a:p>
          <a:p>
            <a:pPr eaLnBrk="1" hangingPunct="1">
              <a:spcBef>
                <a:spcPct val="0"/>
              </a:spcBef>
              <a:buFontTx/>
              <a:buNone/>
            </a:pPr>
            <a:r>
              <a:rPr lang="en-US" altLang="en-US" sz="1800"/>
              <a:t>y = 1.0222x + 1.3862, R</a:t>
            </a:r>
            <a:r>
              <a:rPr lang="en-US" altLang="en-US" sz="1800" baseline="30000"/>
              <a:t>2</a:t>
            </a:r>
            <a:r>
              <a:rPr lang="en-US" altLang="en-US" sz="1800"/>
              <a:t> = 0.998</a:t>
            </a:r>
          </a:p>
        </p:txBody>
      </p:sp>
    </p:spTree>
    <p:extLst>
      <p:ext uri="{BB962C8B-B14F-4D97-AF65-F5344CB8AC3E}">
        <p14:creationId xmlns:p14="http://schemas.microsoft.com/office/powerpoint/2010/main" val="255420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173831" y="826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a:t>Traceability</a:t>
            </a:r>
          </a:p>
        </p:txBody>
      </p:sp>
      <p:sp>
        <p:nvSpPr>
          <p:cNvPr id="5" name="TextBox 4"/>
          <p:cNvSpPr txBox="1">
            <a:spLocks noChangeArrowheads="1"/>
          </p:cNvSpPr>
          <p:nvPr/>
        </p:nvSpPr>
        <p:spPr bwMode="auto">
          <a:xfrm>
            <a:off x="1421606" y="1727323"/>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5645944" y="1727323"/>
            <a:ext cx="253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sp>
        <p:nvSpPr>
          <p:cNvPr id="7" name="Rectangle 6"/>
          <p:cNvSpPr>
            <a:spLocks noChangeArrowheads="1"/>
          </p:cNvSpPr>
          <p:nvPr/>
        </p:nvSpPr>
        <p:spPr bwMode="auto">
          <a:xfrm>
            <a:off x="402431" y="2243261"/>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The assigned 25-hydroxyvitamin D of the Vitamin D 200M Assay for the Topaz System is certified with the CDC Vitamin D Standardization-Certification Program (VDSCP)</a:t>
            </a:r>
          </a:p>
        </p:txBody>
      </p:sp>
      <p:sp>
        <p:nvSpPr>
          <p:cNvPr id="8" name="Rectangle 7"/>
          <p:cNvSpPr>
            <a:spLocks noChangeArrowheads="1"/>
          </p:cNvSpPr>
          <p:nvPr/>
        </p:nvSpPr>
        <p:spPr bwMode="auto">
          <a:xfrm>
            <a:off x="4855369" y="2243261"/>
            <a:ext cx="411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The assay is standardized through the Vitamin D Standardization Program (VDSP). </a:t>
            </a:r>
          </a:p>
        </p:txBody>
      </p:sp>
    </p:spTree>
    <p:extLst>
      <p:ext uri="{BB962C8B-B14F-4D97-AF65-F5344CB8AC3E}">
        <p14:creationId xmlns:p14="http://schemas.microsoft.com/office/powerpoint/2010/main" val="365124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173831" y="8824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Analytical Sensitivity (CLSI EP17-A2)</a:t>
            </a:r>
          </a:p>
        </p:txBody>
      </p:sp>
      <p:sp>
        <p:nvSpPr>
          <p:cNvPr id="5" name="TextBox 4"/>
          <p:cNvSpPr txBox="1">
            <a:spLocks noChangeArrowheads="1"/>
          </p:cNvSpPr>
          <p:nvPr/>
        </p:nvSpPr>
        <p:spPr bwMode="auto">
          <a:xfrm>
            <a:off x="1421606" y="1732899"/>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5645944" y="1732899"/>
            <a:ext cx="253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sp>
        <p:nvSpPr>
          <p:cNvPr id="7" name="Rectangle 6"/>
          <p:cNvSpPr>
            <a:spLocks noChangeArrowheads="1"/>
          </p:cNvSpPr>
          <p:nvPr/>
        </p:nvSpPr>
        <p:spPr bwMode="auto">
          <a:xfrm>
            <a:off x="402431" y="2352024"/>
            <a:ext cx="411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1800" b="1" u="sng"/>
              <a:t>LoQ/LLMI Only</a:t>
            </a:r>
          </a:p>
          <a:p>
            <a:pPr algn="ctr" eaLnBrk="1" hangingPunct="1">
              <a:spcBef>
                <a:spcPct val="0"/>
              </a:spcBef>
              <a:buFontTx/>
              <a:buNone/>
            </a:pPr>
            <a:endParaRPr lang="en-US" altLang="en-US" sz="1800" b="1" u="sng"/>
          </a:p>
          <a:p>
            <a:pPr eaLnBrk="1" hangingPunct="1">
              <a:spcBef>
                <a:spcPct val="0"/>
              </a:spcBef>
              <a:buFontTx/>
              <a:buNone/>
            </a:pPr>
            <a:r>
              <a:rPr lang="en-US" altLang="en-US" sz="1800"/>
              <a:t>The lower limit of the measuring interval (LLMI) for each lot was determined to be the lowest concentration of analyte that achieved both the </a:t>
            </a:r>
            <a:r>
              <a:rPr lang="en-US" altLang="en-US" sz="1800" b="1"/>
              <a:t>bias and precision goals (&lt;20% bias and &lt;20% CV)</a:t>
            </a:r>
          </a:p>
        </p:txBody>
      </p:sp>
      <p:sp>
        <p:nvSpPr>
          <p:cNvPr id="8" name="Rectangle 7"/>
          <p:cNvSpPr>
            <a:spLocks noChangeArrowheads="1"/>
          </p:cNvSpPr>
          <p:nvPr/>
        </p:nvSpPr>
        <p:spPr bwMode="auto">
          <a:xfrm>
            <a:off x="4855369" y="2352024"/>
            <a:ext cx="4114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1800" b="1" u="sng"/>
              <a:t>LoB, LoD, and LoQ</a:t>
            </a:r>
          </a:p>
          <a:p>
            <a:pPr eaLnBrk="1" hangingPunct="1">
              <a:spcBef>
                <a:spcPct val="0"/>
              </a:spcBef>
              <a:buFontTx/>
              <a:buNone/>
            </a:pPr>
            <a:endParaRPr lang="en-US" altLang="en-US" sz="1800"/>
          </a:p>
          <a:p>
            <a:pPr eaLnBrk="1" hangingPunct="1">
              <a:spcBef>
                <a:spcPct val="0"/>
              </a:spcBef>
              <a:buFontTx/>
              <a:buNone/>
            </a:pPr>
            <a:r>
              <a:rPr lang="en-US" altLang="en-US" sz="1800"/>
              <a:t>The Limit of Blank (LoB), Limit of Detection (LoD) and Limit of Quantitation (LoQ) studies were performed according to the CLSI EP-17-A2 guideline</a:t>
            </a:r>
          </a:p>
          <a:p>
            <a:pPr eaLnBrk="1" hangingPunct="1">
              <a:spcBef>
                <a:spcPct val="0"/>
              </a:spcBef>
              <a:buFontTx/>
              <a:buNone/>
            </a:pPr>
            <a:endParaRPr lang="en-US" altLang="en-US" sz="1800"/>
          </a:p>
          <a:p>
            <a:pPr eaLnBrk="1" hangingPunct="1">
              <a:spcBef>
                <a:spcPct val="0"/>
              </a:spcBef>
              <a:buFontTx/>
              <a:buNone/>
            </a:pPr>
            <a:r>
              <a:rPr lang="en-US" altLang="en-US" sz="1800"/>
              <a:t>LoQ was determined to be 5.0 ng/mL based on </a:t>
            </a:r>
            <a:r>
              <a:rPr lang="en-US" altLang="en-US" sz="1800" b="1"/>
              <a:t>total precision (≤20%) </a:t>
            </a:r>
            <a:r>
              <a:rPr lang="en-US" altLang="en-US" sz="1800"/>
              <a:t>using all measurements observed on the low serum samples</a:t>
            </a:r>
          </a:p>
        </p:txBody>
      </p:sp>
    </p:spTree>
    <p:extLst>
      <p:ext uri="{BB962C8B-B14F-4D97-AF65-F5344CB8AC3E}">
        <p14:creationId xmlns:p14="http://schemas.microsoft.com/office/powerpoint/2010/main" val="1886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04800" y="533400"/>
            <a:ext cx="8509000" cy="925513"/>
          </a:xfrm>
        </p:spPr>
        <p:txBody>
          <a:bodyPr/>
          <a:lstStyle/>
          <a:p>
            <a:r>
              <a:rPr lang="en-US" altLang="en-US">
                <a:solidFill>
                  <a:srgbClr val="1F497D"/>
                </a:solidFill>
              </a:rPr>
              <a:t>Disclaimer</a:t>
            </a:r>
            <a:endParaRPr lang="en-US" altLang="en-US"/>
          </a:p>
        </p:txBody>
      </p:sp>
      <p:sp>
        <p:nvSpPr>
          <p:cNvPr id="2051" name="Content Placeholder 2"/>
          <p:cNvSpPr>
            <a:spLocks noGrp="1"/>
          </p:cNvSpPr>
          <p:nvPr>
            <p:ph idx="1"/>
          </p:nvPr>
        </p:nvSpPr>
        <p:spPr>
          <a:xfrm>
            <a:off x="323850" y="1676400"/>
            <a:ext cx="8509000" cy="4724400"/>
          </a:xfrm>
        </p:spPr>
        <p:txBody>
          <a:bodyPr/>
          <a:lstStyle/>
          <a:p>
            <a:pPr marL="0" indent="0" algn="ctr">
              <a:buFont typeface="Arial" charset="0"/>
              <a:buNone/>
            </a:pPr>
            <a:r>
              <a:rPr lang="en-US" altLang="en-US"/>
              <a:t>This presentation is intended for informational purposes only and does not constitute legal or regulatory advice. Please see the Federal Food, Drug, and Cosmetic Act and 21 CFR Subchapter H for a full list of requirements by FDA</a:t>
            </a:r>
          </a:p>
        </p:txBody>
      </p:sp>
      <p:sp>
        <p:nvSpPr>
          <p:cNvPr id="3" name="Rectangle 2"/>
          <p:cNvSpPr/>
          <p:nvPr/>
        </p:nvSpPr>
        <p:spPr>
          <a:xfrm>
            <a:off x="2337593" y="4608513"/>
            <a:ext cx="4481513" cy="1905000"/>
          </a:xfrm>
          <a:prstGeom prst="rect">
            <a:avLst/>
          </a:prstGeom>
          <a:blipFill dpi="0" rotWithShape="1">
            <a:blip r:embed="rId3">
              <a:alphaModFix amt="62000"/>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6200612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240506" y="47560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Analytical Specificity/Interference Testing/Cross-Reactivity (CLSI EP07-A2)</a:t>
            </a:r>
          </a:p>
        </p:txBody>
      </p:sp>
      <p:sp>
        <p:nvSpPr>
          <p:cNvPr id="5" name="TextBox 4"/>
          <p:cNvSpPr txBox="1">
            <a:spLocks noChangeArrowheads="1"/>
          </p:cNvSpPr>
          <p:nvPr/>
        </p:nvSpPr>
        <p:spPr bwMode="auto">
          <a:xfrm>
            <a:off x="1526381" y="2120258"/>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5750719" y="2120258"/>
            <a:ext cx="253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sp>
        <p:nvSpPr>
          <p:cNvPr id="7" name="Rectangle 6"/>
          <p:cNvSpPr>
            <a:spLocks noChangeArrowheads="1"/>
          </p:cNvSpPr>
          <p:nvPr/>
        </p:nvSpPr>
        <p:spPr bwMode="auto">
          <a:xfrm>
            <a:off x="348456" y="2628258"/>
            <a:ext cx="41148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The design of the analytical specificity study was based on CLSI EP07-A2 guideline. </a:t>
            </a:r>
          </a:p>
        </p:txBody>
      </p:sp>
      <p:sp>
        <p:nvSpPr>
          <p:cNvPr id="8" name="Rectangle 7"/>
          <p:cNvSpPr>
            <a:spLocks noChangeArrowheads="1"/>
          </p:cNvSpPr>
          <p:nvPr/>
        </p:nvSpPr>
        <p:spPr bwMode="auto">
          <a:xfrm>
            <a:off x="4788694" y="2628258"/>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Interference testing was performed according to CLSI EP07-A2 </a:t>
            </a:r>
          </a:p>
        </p:txBody>
      </p:sp>
      <p:sp>
        <p:nvSpPr>
          <p:cNvPr id="9" name="TextBox 6"/>
          <p:cNvSpPr txBox="1">
            <a:spLocks noChangeArrowheads="1"/>
          </p:cNvSpPr>
          <p:nvPr/>
        </p:nvSpPr>
        <p:spPr bwMode="auto">
          <a:xfrm>
            <a:off x="653256" y="4377683"/>
            <a:ext cx="7854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1800"/>
              <a:t>Similar endogenous and exogenous interferents and cross-reactants were  tested for both devices, including Vitamin D metabolites.  </a:t>
            </a:r>
          </a:p>
          <a:p>
            <a:pPr algn="ctr" eaLnBrk="1" hangingPunct="1">
              <a:spcBef>
                <a:spcPct val="0"/>
              </a:spcBef>
              <a:buFontTx/>
              <a:buNone/>
            </a:pPr>
            <a:endParaRPr lang="en-US" altLang="en-US" sz="1800"/>
          </a:p>
          <a:p>
            <a:pPr algn="ctr" eaLnBrk="1" hangingPunct="1">
              <a:spcBef>
                <a:spcPct val="0"/>
              </a:spcBef>
              <a:buFontTx/>
              <a:buNone/>
            </a:pPr>
            <a:r>
              <a:rPr lang="en-US" altLang="en-US" sz="1800"/>
              <a:t>More interferents were tested in the LC-MS assay to demonstrate that non-Vitamin D metabolites with similar m/z did not interfere with the output of the device</a:t>
            </a:r>
          </a:p>
        </p:txBody>
      </p:sp>
    </p:spTree>
    <p:extLst>
      <p:ext uri="{BB962C8B-B14F-4D97-AF65-F5344CB8AC3E}">
        <p14:creationId xmlns:p14="http://schemas.microsoft.com/office/powerpoint/2010/main" val="254850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32587" y="292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Method Comparison (CLSI EP09-A3)</a:t>
            </a:r>
            <a:br>
              <a:rPr lang="en-US" dirty="0"/>
            </a:br>
            <a:r>
              <a:rPr lang="en-US" sz="2700" dirty="0"/>
              <a:t>(This is different for LC-MS vs Immunoassay for Vitamin D)</a:t>
            </a:r>
          </a:p>
        </p:txBody>
      </p:sp>
      <p:sp>
        <p:nvSpPr>
          <p:cNvPr id="5" name="TextBox 4"/>
          <p:cNvSpPr txBox="1">
            <a:spLocks noChangeArrowheads="1"/>
          </p:cNvSpPr>
          <p:nvPr/>
        </p:nvSpPr>
        <p:spPr bwMode="auto">
          <a:xfrm>
            <a:off x="1280362" y="1936750"/>
            <a:ext cx="2076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DEN170019 (LC-MS)</a:t>
            </a:r>
          </a:p>
        </p:txBody>
      </p:sp>
      <p:sp>
        <p:nvSpPr>
          <p:cNvPr id="6" name="TextBox 5"/>
          <p:cNvSpPr txBox="1">
            <a:spLocks noChangeArrowheads="1"/>
          </p:cNvSpPr>
          <p:nvPr/>
        </p:nvSpPr>
        <p:spPr bwMode="auto">
          <a:xfrm>
            <a:off x="5504700" y="1936750"/>
            <a:ext cx="253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b="1" u="sng"/>
              <a:t>K162298 (Immunoassay)</a:t>
            </a:r>
          </a:p>
        </p:txBody>
      </p:sp>
      <p:sp>
        <p:nvSpPr>
          <p:cNvPr id="7" name="Rectangle 6"/>
          <p:cNvSpPr>
            <a:spLocks noChangeArrowheads="1"/>
          </p:cNvSpPr>
          <p:nvPr/>
        </p:nvSpPr>
        <p:spPr bwMode="auto">
          <a:xfrm>
            <a:off x="261187" y="2389188"/>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a:t>The sponsor performed an accuracy study to the CDC Vitamin D Standardization-Certification Program (VDSCP).</a:t>
            </a:r>
          </a:p>
        </p:txBody>
      </p:sp>
      <p:sp>
        <p:nvSpPr>
          <p:cNvPr id="8" name="Rectangle 7"/>
          <p:cNvSpPr>
            <a:spLocks noChangeArrowheads="1"/>
          </p:cNvSpPr>
          <p:nvPr/>
        </p:nvSpPr>
        <p:spPr bwMode="auto">
          <a:xfrm>
            <a:off x="4714125" y="2389188"/>
            <a:ext cx="411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dirty="0"/>
              <a:t>A method comparison study was performed in accordance to CLSI EP09-A3 to evaluate the accuracy between LOCI Vitamin D Total Assay on the Dimension EXL with LOCI® Module system against the reference method procedure (RMP),     University of Ghent’s   ID-LC-MS/MS. The results were analyzed by standard Passing </a:t>
            </a:r>
            <a:r>
              <a:rPr lang="en-US" altLang="en-US" sz="1800" dirty="0" err="1"/>
              <a:t>Bablok</a:t>
            </a:r>
            <a:r>
              <a:rPr lang="en-US" altLang="en-US" sz="1800" dirty="0"/>
              <a:t> regression</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68" y="3500227"/>
            <a:ext cx="4873824" cy="106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212" y="5219700"/>
            <a:ext cx="607853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32587" y="5089525"/>
            <a:ext cx="4114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1800" u="sng" dirty="0"/>
              <a:t>From the Special Controls for DEN170019:</a:t>
            </a:r>
          </a:p>
          <a:p>
            <a:pPr eaLnBrk="1" hangingPunct="1">
              <a:spcBef>
                <a:spcPct val="0"/>
              </a:spcBef>
              <a:buFontTx/>
              <a:buNone/>
            </a:pPr>
            <a:r>
              <a:rPr lang="en-US" altLang="en-US" sz="1800" dirty="0"/>
              <a:t>“The device must have initial and annual standardization verification by a certifying vitamin D standardization organization deemed acceptable by FDA.”</a:t>
            </a:r>
          </a:p>
        </p:txBody>
      </p:sp>
    </p:spTree>
    <p:extLst>
      <p:ext uri="{BB962C8B-B14F-4D97-AF65-F5344CB8AC3E}">
        <p14:creationId xmlns:p14="http://schemas.microsoft.com/office/powerpoint/2010/main" val="342630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274638"/>
            <a:ext cx="8229600" cy="1143000"/>
          </a:xfrm>
        </p:spPr>
        <p:txBody>
          <a:bodyPr/>
          <a:lstStyle/>
          <a:p>
            <a:r>
              <a:rPr lang="en-US" dirty="0"/>
              <a:t>Summary</a:t>
            </a:r>
          </a:p>
        </p:txBody>
      </p:sp>
      <p:sp>
        <p:nvSpPr>
          <p:cNvPr id="3" name="TextBox 2"/>
          <p:cNvSpPr txBox="1"/>
          <p:nvPr/>
        </p:nvSpPr>
        <p:spPr>
          <a:xfrm>
            <a:off x="342900" y="1590675"/>
            <a:ext cx="8524875" cy="3046988"/>
          </a:xfrm>
          <a:prstGeom prst="rect">
            <a:avLst/>
          </a:prstGeom>
          <a:noFill/>
        </p:spPr>
        <p:txBody>
          <a:bodyPr wrap="square" rtlCol="0">
            <a:spAutoFit/>
          </a:bodyPr>
          <a:lstStyle/>
          <a:p>
            <a:pPr marL="342900" indent="-342900">
              <a:buFont typeface="+mj-lt"/>
              <a:buAutoNum type="arabicPeriod"/>
            </a:pPr>
            <a:r>
              <a:rPr lang="en-US" sz="2400" dirty="0"/>
              <a:t>Analytical performance testing for most analytical studies in Vitamin D submissions are the same for LC-MS and immunoassay IVDs</a:t>
            </a:r>
          </a:p>
          <a:p>
            <a:pPr marL="914400" indent="-457200">
              <a:buFont typeface="+mj-lt"/>
              <a:buAutoNum type="alphaUcPeriod"/>
            </a:pPr>
            <a:r>
              <a:rPr lang="en-US" sz="2400" dirty="0"/>
              <a:t>Interference testing for LC-MS included unrelated metabolites with similar m/z to the Vitamin D analyte</a:t>
            </a:r>
          </a:p>
          <a:p>
            <a:pPr marL="914400" indent="-457200">
              <a:buFont typeface="+mj-lt"/>
              <a:buAutoNum type="alphaUcPeriod"/>
            </a:pPr>
            <a:r>
              <a:rPr lang="en-US" sz="2400" dirty="0"/>
              <a:t>LC-MS IVDs must have initial and annual standardization verification by a certifying vitamin D standardization organization deemed acceptable by FDA</a:t>
            </a:r>
          </a:p>
        </p:txBody>
      </p:sp>
    </p:spTree>
    <p:extLst>
      <p:ext uri="{BB962C8B-B14F-4D97-AF65-F5344CB8AC3E}">
        <p14:creationId xmlns:p14="http://schemas.microsoft.com/office/powerpoint/2010/main" val="1311851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1" y="205871"/>
            <a:ext cx="7970146" cy="926020"/>
          </a:xfrm>
        </p:spPr>
        <p:txBody>
          <a:bodyPr>
            <a:normAutofit/>
          </a:bodyPr>
          <a:lstStyle/>
          <a:p>
            <a:r>
              <a:rPr lang="en-US" sz="4000" dirty="0"/>
              <a:t>Outline</a:t>
            </a:r>
          </a:p>
        </p:txBody>
      </p:sp>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extBox 2"/>
          <p:cNvSpPr txBox="1"/>
          <p:nvPr/>
        </p:nvSpPr>
        <p:spPr>
          <a:xfrm>
            <a:off x="606814" y="1131891"/>
            <a:ext cx="7856113" cy="2923877"/>
          </a:xfrm>
          <a:prstGeom prst="rect">
            <a:avLst/>
          </a:prstGeom>
          <a:noFill/>
        </p:spPr>
        <p:txBody>
          <a:bodyPr wrap="square" rtlCol="0">
            <a:spAutoFit/>
          </a:bodyPr>
          <a:lstStyle/>
          <a:p>
            <a:pPr marL="342900" lvl="0" indent="-342900">
              <a:buFont typeface="+mj-lt"/>
              <a:buAutoNum type="arabicPeriod"/>
            </a:pPr>
            <a:r>
              <a:rPr lang="en-US" sz="3200" dirty="0"/>
              <a:t>Regulatory pathways for LC-MS devices</a:t>
            </a:r>
          </a:p>
          <a:p>
            <a:pPr marL="342900" lvl="0" indent="-342900">
              <a:buFont typeface="+mj-lt"/>
              <a:buAutoNum type="arabicPeriod"/>
            </a:pPr>
            <a:endParaRPr lang="en-US" sz="3200" dirty="0"/>
          </a:p>
          <a:p>
            <a:pPr marL="342900" lvl="0" indent="-342900">
              <a:buFont typeface="+mj-lt"/>
              <a:buAutoNum type="arabicPeriod"/>
            </a:pPr>
            <a:r>
              <a:rPr lang="en-US" sz="3200" dirty="0"/>
              <a:t>Analytical studies for Vitamin D: comparison of LC-MS and immunoassay</a:t>
            </a:r>
            <a:br>
              <a:rPr lang="en-US" sz="2400" dirty="0"/>
            </a:br>
            <a:r>
              <a:rPr lang="en-US" sz="2400" dirty="0"/>
              <a:t> </a:t>
            </a:r>
          </a:p>
          <a:p>
            <a:pPr marL="342900" lvl="0" indent="-342900">
              <a:buFont typeface="+mj-lt"/>
              <a:buAutoNum type="arabicPeriod"/>
            </a:pPr>
            <a:endParaRPr lang="en-US" sz="3200" dirty="0"/>
          </a:p>
        </p:txBody>
      </p:sp>
    </p:spTree>
    <p:extLst>
      <p:ext uri="{BB962C8B-B14F-4D97-AF65-F5344CB8AC3E}">
        <p14:creationId xmlns:p14="http://schemas.microsoft.com/office/powerpoint/2010/main" val="21759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95" y="274638"/>
            <a:ext cx="8229600" cy="1143000"/>
          </a:xfrm>
        </p:spPr>
        <p:txBody>
          <a:bodyPr>
            <a:normAutofit fontScale="90000"/>
          </a:bodyPr>
          <a:lstStyle/>
          <a:p>
            <a:r>
              <a:rPr lang="en-US" dirty="0"/>
              <a:t>Regulatory Classification of HPLCs and Mass Spectrometers</a:t>
            </a:r>
          </a:p>
        </p:txBody>
      </p:sp>
      <p:sp>
        <p:nvSpPr>
          <p:cNvPr id="3" name="Rectangle 2"/>
          <p:cNvSpPr/>
          <p:nvPr/>
        </p:nvSpPr>
        <p:spPr>
          <a:xfrm>
            <a:off x="197351" y="1576115"/>
            <a:ext cx="8525629" cy="1631216"/>
          </a:xfrm>
          <a:prstGeom prst="rect">
            <a:avLst/>
          </a:prstGeom>
          <a:ln>
            <a:solidFill>
              <a:schemeClr val="tx1"/>
            </a:solidFill>
          </a:ln>
        </p:spPr>
        <p:txBody>
          <a:bodyPr wrap="square">
            <a:spAutoFit/>
          </a:bodyPr>
          <a:lstStyle/>
          <a:p>
            <a:pPr algn="ctr"/>
            <a:r>
              <a:rPr lang="en-US" sz="2000" u="sng" dirty="0"/>
              <a:t>862.2860: Mass spectrometer for clinical use</a:t>
            </a:r>
          </a:p>
          <a:p>
            <a:r>
              <a:rPr lang="en-US" sz="2000" dirty="0"/>
              <a:t>A mass spectrometer for clinical use is a device intended to identify inorganic or organic compounds (e.g., lead, mercury, and drugs) in human specimens by ionizing the compound under investigation and separating the resulting ions by means of an electrical and magnetic field according to their mass.</a:t>
            </a:r>
            <a:endParaRPr lang="en-US" sz="2000" dirty="0"/>
          </a:p>
        </p:txBody>
      </p:sp>
      <p:sp>
        <p:nvSpPr>
          <p:cNvPr id="4" name="Rectangle 3"/>
          <p:cNvSpPr/>
          <p:nvPr/>
        </p:nvSpPr>
        <p:spPr>
          <a:xfrm>
            <a:off x="197351" y="3365808"/>
            <a:ext cx="8841394" cy="2246769"/>
          </a:xfrm>
          <a:prstGeom prst="rect">
            <a:avLst/>
          </a:prstGeom>
          <a:ln>
            <a:solidFill>
              <a:schemeClr val="tx1"/>
            </a:solidFill>
          </a:ln>
        </p:spPr>
        <p:txBody>
          <a:bodyPr wrap="square">
            <a:spAutoFit/>
          </a:bodyPr>
          <a:lstStyle/>
          <a:p>
            <a:pPr algn="ctr"/>
            <a:r>
              <a:rPr lang="en-US" sz="2000" u="sng" dirty="0"/>
              <a:t> 862.2260: High pressure liquid chromatography system for clinical use</a:t>
            </a:r>
          </a:p>
          <a:p>
            <a:r>
              <a:rPr lang="en-US" sz="2000" dirty="0"/>
              <a:t>A high pressure liquid chromatography system for clinical use is a device intended to separate one or more drugs or compounds from a solution by processing the mixture of compounds (solutes) through a column packed with materials of uniform size (stationary phase) under the influence of a high pressure liquid (mobile phase). Separation of the solutes occurs either by absorption, sieving, partition, or selective affinity. </a:t>
            </a:r>
            <a:endParaRPr lang="en-US" sz="2000" dirty="0"/>
          </a:p>
        </p:txBody>
      </p:sp>
      <p:sp>
        <p:nvSpPr>
          <p:cNvPr id="5" name="TextBox 4"/>
          <p:cNvSpPr txBox="1"/>
          <p:nvPr/>
        </p:nvSpPr>
        <p:spPr>
          <a:xfrm>
            <a:off x="364421" y="5771054"/>
            <a:ext cx="8191487" cy="1015663"/>
          </a:xfrm>
          <a:prstGeom prst="rect">
            <a:avLst/>
          </a:prstGeom>
          <a:noFill/>
        </p:spPr>
        <p:txBody>
          <a:bodyPr wrap="square" rtlCol="0">
            <a:spAutoFit/>
          </a:bodyPr>
          <a:lstStyle/>
          <a:p>
            <a:pPr algn="ctr"/>
            <a:r>
              <a:rPr lang="en-US" sz="2000" u="sng" dirty="0"/>
              <a:t>These instruments are Class I exempt</a:t>
            </a:r>
          </a:p>
          <a:p>
            <a:r>
              <a:rPr lang="en-US" sz="2000" dirty="0"/>
              <a:t>Manufacturers of HPLCs and Mass Spectrometers do not need to make a submission to the FDA prior to selling these instruments as medical devices</a:t>
            </a:r>
          </a:p>
        </p:txBody>
      </p:sp>
    </p:spTree>
    <p:extLst>
      <p:ext uri="{BB962C8B-B14F-4D97-AF65-F5344CB8AC3E}">
        <p14:creationId xmlns:p14="http://schemas.microsoft.com/office/powerpoint/2010/main" val="68373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95" y="274638"/>
            <a:ext cx="8229600" cy="1143000"/>
          </a:xfrm>
        </p:spPr>
        <p:txBody>
          <a:bodyPr>
            <a:normAutofit fontScale="90000"/>
          </a:bodyPr>
          <a:lstStyle/>
          <a:p>
            <a:r>
              <a:rPr lang="en-US" dirty="0"/>
              <a:t>Not All HPLCs and Mass Spectrometers are Sold as Medical Devices</a:t>
            </a:r>
          </a:p>
        </p:txBody>
      </p:sp>
      <p:sp>
        <p:nvSpPr>
          <p:cNvPr id="5" name="TextBox 4"/>
          <p:cNvSpPr txBox="1"/>
          <p:nvPr/>
        </p:nvSpPr>
        <p:spPr>
          <a:xfrm>
            <a:off x="288093" y="1697233"/>
            <a:ext cx="8191487" cy="2862322"/>
          </a:xfrm>
          <a:prstGeom prst="rect">
            <a:avLst/>
          </a:prstGeom>
          <a:noFill/>
        </p:spPr>
        <p:txBody>
          <a:bodyPr wrap="square" rtlCol="0">
            <a:spAutoFit/>
          </a:bodyPr>
          <a:lstStyle/>
          <a:p>
            <a:pPr algn="ctr"/>
            <a:r>
              <a:rPr lang="en-US" u="sng" dirty="0"/>
              <a:t>FDA Registration and Listing Database</a:t>
            </a:r>
          </a:p>
          <a:p>
            <a:pPr algn="ctr"/>
            <a:endParaRPr lang="en-US" u="sng" dirty="0"/>
          </a:p>
          <a:p>
            <a:pPr marL="342900" indent="-342900">
              <a:buFont typeface="+mj-lt"/>
              <a:buAutoNum type="arabicPeriod"/>
            </a:pPr>
            <a:r>
              <a:rPr lang="en-US" dirty="0">
                <a:hlinkClick r:id="rId3"/>
              </a:rPr>
              <a:t>https://www.accessdata.fda.gov/scripts/cdrh/cfdocs/cfrl/rl.cfm</a:t>
            </a:r>
            <a:endParaRPr lang="en-US" dirty="0"/>
          </a:p>
          <a:p>
            <a:pPr marL="342900" indent="-342900">
              <a:buFont typeface="+mj-lt"/>
              <a:buAutoNum type="arabicPeriod"/>
            </a:pPr>
            <a:r>
              <a:rPr lang="en-US" dirty="0"/>
              <a:t>Class I exempt devices listed here must conform to general requirements (general controls) including:</a:t>
            </a:r>
          </a:p>
          <a:p>
            <a:pPr marL="800100" lvl="1" indent="-342900">
              <a:buFont typeface="+mj-lt"/>
              <a:buAutoNum type="alphaUcPeriod"/>
            </a:pPr>
            <a:r>
              <a:rPr lang="en-US" dirty="0"/>
              <a:t>Facility registration (21 CFR 807.20) </a:t>
            </a:r>
          </a:p>
          <a:p>
            <a:pPr marL="800100" lvl="1" indent="-342900">
              <a:buFont typeface="+mj-lt"/>
              <a:buAutoNum type="alphaUcPeriod"/>
            </a:pPr>
            <a:r>
              <a:rPr lang="en-US" dirty="0"/>
              <a:t>Device listing (21 CFR 807.20) </a:t>
            </a:r>
          </a:p>
          <a:p>
            <a:pPr marL="800100" lvl="1" indent="-342900">
              <a:buFont typeface="+mj-lt"/>
              <a:buAutoNum type="alphaUcPeriod"/>
            </a:pPr>
            <a:r>
              <a:rPr lang="en-US" dirty="0"/>
              <a:t>Labeling requirements (21 CFR 801 or 809)</a:t>
            </a:r>
          </a:p>
          <a:p>
            <a:pPr marL="800100" lvl="1" indent="-342900">
              <a:buFont typeface="+mj-lt"/>
              <a:buAutoNum type="alphaUcPeriod"/>
            </a:pPr>
            <a:r>
              <a:rPr lang="en-US" dirty="0"/>
              <a:t>Maintaining records and reporting on recalls and adverse events (21 CFR 806 or 810) </a:t>
            </a:r>
          </a:p>
        </p:txBody>
      </p:sp>
      <p:sp>
        <p:nvSpPr>
          <p:cNvPr id="7" name="TextBox 6"/>
          <p:cNvSpPr txBox="1"/>
          <p:nvPr/>
        </p:nvSpPr>
        <p:spPr>
          <a:xfrm>
            <a:off x="519695" y="4839150"/>
            <a:ext cx="8479579"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Some HPLCs and Mass Spectrometers are sold for research use only (RUO)</a:t>
            </a:r>
          </a:p>
          <a:p>
            <a:endParaRPr lang="en-US" dirty="0"/>
          </a:p>
          <a:p>
            <a:pPr marL="285750" indent="-285750">
              <a:buFont typeface="Wingdings" panose="05000000000000000000" pitchFamily="2" charset="2"/>
              <a:buChar char="Ø"/>
            </a:pPr>
            <a:r>
              <a:rPr lang="en-US" dirty="0"/>
              <a:t>You may use an RUO instrument for your test, but please come and talk to us about the best regulatory path for your assay and instrument</a:t>
            </a:r>
          </a:p>
        </p:txBody>
      </p:sp>
    </p:spTree>
    <p:extLst>
      <p:ext uri="{BB962C8B-B14F-4D97-AF65-F5344CB8AC3E}">
        <p14:creationId xmlns:p14="http://schemas.microsoft.com/office/powerpoint/2010/main" val="215988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95" y="274638"/>
            <a:ext cx="8229600" cy="1143000"/>
          </a:xfrm>
        </p:spPr>
        <p:txBody>
          <a:bodyPr>
            <a:normAutofit fontScale="90000"/>
          </a:bodyPr>
          <a:lstStyle/>
          <a:p>
            <a:r>
              <a:rPr lang="en-US" dirty="0"/>
              <a:t>What to Do if You Want to Change Your Instrument</a:t>
            </a:r>
          </a:p>
        </p:txBody>
      </p:sp>
      <p:sp>
        <p:nvSpPr>
          <p:cNvPr id="5" name="TextBox 4"/>
          <p:cNvSpPr txBox="1"/>
          <p:nvPr/>
        </p:nvSpPr>
        <p:spPr>
          <a:xfrm>
            <a:off x="288093" y="1776174"/>
            <a:ext cx="8191487" cy="4401205"/>
          </a:xfrm>
          <a:prstGeom prst="rect">
            <a:avLst/>
          </a:prstGeom>
          <a:noFill/>
        </p:spPr>
        <p:txBody>
          <a:bodyPr wrap="square" rtlCol="0">
            <a:spAutoFit/>
          </a:bodyPr>
          <a:lstStyle/>
          <a:p>
            <a:pPr marL="342900" indent="-342900">
              <a:buFont typeface="+mj-lt"/>
              <a:buAutoNum type="arabicPeriod"/>
            </a:pPr>
            <a:r>
              <a:rPr lang="en-US" sz="2000" dirty="0"/>
              <a:t>We work with test manufacturers all the time who make changes to their test or instrument</a:t>
            </a:r>
          </a:p>
          <a:p>
            <a:pPr marL="342900" indent="-342900">
              <a:buFont typeface="+mj-lt"/>
              <a:buAutoNum type="arabicPeriod"/>
            </a:pPr>
            <a:endParaRPr lang="en-US" sz="2000" dirty="0"/>
          </a:p>
          <a:p>
            <a:pPr marL="342900" indent="-342900">
              <a:buFont typeface="+mj-lt"/>
              <a:buAutoNum type="arabicPeriod"/>
            </a:pPr>
            <a:r>
              <a:rPr lang="en-US" sz="2000" dirty="0"/>
              <a:t>If the change is likely to affect the performance of the test (like changing to a completely different instrument), we will likely need to see new validation data</a:t>
            </a:r>
          </a:p>
          <a:p>
            <a:pPr marL="342900" indent="-342900">
              <a:buFont typeface="+mj-lt"/>
              <a:buAutoNum type="arabicPeriod"/>
            </a:pPr>
            <a:endParaRPr lang="en-US" sz="2000" dirty="0"/>
          </a:p>
          <a:p>
            <a:pPr marL="342900" indent="-342900">
              <a:buFont typeface="+mj-lt"/>
              <a:buAutoNum type="arabicPeriod"/>
            </a:pPr>
            <a:r>
              <a:rPr lang="en-US" sz="2000" dirty="0"/>
              <a:t>BUT, please come and talk to us about what changes you plan to make and we can discuss what new studies we would expect to see</a:t>
            </a:r>
          </a:p>
          <a:p>
            <a:pPr marL="342900" indent="-342900">
              <a:buFont typeface="+mj-lt"/>
              <a:buAutoNum type="arabicPeriod"/>
            </a:pPr>
            <a:endParaRPr lang="en-US" sz="2000" dirty="0"/>
          </a:p>
          <a:p>
            <a:pPr marL="342900" indent="-342900">
              <a:buFont typeface="+mj-lt"/>
              <a:buAutoNum type="arabicPeriod"/>
            </a:pPr>
            <a:r>
              <a:rPr lang="en-US" sz="2000" dirty="0"/>
              <a:t>FDA Guidance Document: Deciding When to Submit a 510(k) for a Change to an Existing Device: </a:t>
            </a:r>
            <a:r>
              <a:rPr lang="en-US" sz="2000" dirty="0">
                <a:hlinkClick r:id="rId3"/>
              </a:rPr>
              <a:t>https://www.fda.gov/downloads/medicaldevices/deviceregulationandguidance/guidancedocuments/ucm514771.pdf</a:t>
            </a:r>
            <a:endParaRPr lang="en-US" sz="2000" dirty="0"/>
          </a:p>
        </p:txBody>
      </p:sp>
    </p:spTree>
    <p:extLst>
      <p:ext uri="{BB962C8B-B14F-4D97-AF65-F5344CB8AC3E}">
        <p14:creationId xmlns:p14="http://schemas.microsoft.com/office/powerpoint/2010/main" val="115106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76092" y="-39437"/>
            <a:ext cx="8509103" cy="92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800" dirty="0"/>
              <a:t>The Intended Use for Vitamin D Assay</a:t>
            </a:r>
          </a:p>
        </p:txBody>
      </p:sp>
      <p:sp>
        <p:nvSpPr>
          <p:cNvPr id="5" name="Oval Callout 5"/>
          <p:cNvSpPr/>
          <p:nvPr/>
        </p:nvSpPr>
        <p:spPr>
          <a:xfrm rot="9449917" flipV="1">
            <a:off x="316619" y="1014903"/>
            <a:ext cx="1287059" cy="559775"/>
          </a:xfrm>
          <a:prstGeom prst="wedgeEllipseCallout">
            <a:avLst>
              <a:gd name="adj1" fmla="val 70784"/>
              <a:gd name="adj2" fmla="val 353162"/>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dirty="0">
                <a:solidFill>
                  <a:schemeClr val="tx1"/>
                </a:solidFill>
              </a:rPr>
              <a:t>Matrix</a:t>
            </a:r>
          </a:p>
        </p:txBody>
      </p:sp>
      <p:sp>
        <p:nvSpPr>
          <p:cNvPr id="6" name="Oval Callout 6"/>
          <p:cNvSpPr/>
          <p:nvPr/>
        </p:nvSpPr>
        <p:spPr>
          <a:xfrm>
            <a:off x="6517512" y="857871"/>
            <a:ext cx="1709158" cy="516505"/>
          </a:xfrm>
          <a:prstGeom prst="wedgeEllipseCallout">
            <a:avLst>
              <a:gd name="adj1" fmla="val 1824"/>
              <a:gd name="adj2" fmla="val 335123"/>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dirty="0" err="1">
                <a:solidFill>
                  <a:schemeClr val="tx1"/>
                </a:solidFill>
              </a:rPr>
              <a:t>Analyte</a:t>
            </a:r>
            <a:r>
              <a:rPr lang="en-US" b="1" dirty="0">
                <a:solidFill>
                  <a:schemeClr val="tx1"/>
                </a:solidFill>
              </a:rPr>
              <a:t>(s)</a:t>
            </a:r>
          </a:p>
        </p:txBody>
      </p:sp>
      <p:sp>
        <p:nvSpPr>
          <p:cNvPr id="8" name="Oval Callout 7"/>
          <p:cNvSpPr/>
          <p:nvPr/>
        </p:nvSpPr>
        <p:spPr>
          <a:xfrm>
            <a:off x="6855945" y="5942819"/>
            <a:ext cx="1674975" cy="786213"/>
          </a:xfrm>
          <a:prstGeom prst="wedgeEllipseCallout">
            <a:avLst>
              <a:gd name="adj1" fmla="val -97878"/>
              <a:gd name="adj2" fmla="val -117825"/>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dirty="0">
                <a:solidFill>
                  <a:schemeClr val="tx1"/>
                </a:solidFill>
              </a:rPr>
              <a:t>Indication for Use</a:t>
            </a:r>
          </a:p>
        </p:txBody>
      </p:sp>
      <p:sp>
        <p:nvSpPr>
          <p:cNvPr id="9" name="Oval Callout 8"/>
          <p:cNvSpPr/>
          <p:nvPr/>
        </p:nvSpPr>
        <p:spPr>
          <a:xfrm>
            <a:off x="1661801" y="5970800"/>
            <a:ext cx="2024743" cy="631372"/>
          </a:xfrm>
          <a:prstGeom prst="wedgeEllipseCallout">
            <a:avLst>
              <a:gd name="adj1" fmla="val -21577"/>
              <a:gd name="adj2" fmla="val -125350"/>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b="1" dirty="0">
                <a:solidFill>
                  <a:schemeClr val="tx1"/>
                </a:solidFill>
              </a:rPr>
              <a:t>Intended Population</a:t>
            </a:r>
          </a:p>
        </p:txBody>
      </p:sp>
      <p:sp>
        <p:nvSpPr>
          <p:cNvPr id="10" name="Content Placeholder 2"/>
          <p:cNvSpPr>
            <a:spLocks noGrp="1"/>
          </p:cNvSpPr>
          <p:nvPr/>
        </p:nvSpPr>
        <p:spPr bwMode="auto">
          <a:xfrm>
            <a:off x="441273" y="857871"/>
            <a:ext cx="8509103" cy="6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en-US" sz="2200" dirty="0"/>
          </a:p>
          <a:p>
            <a:endParaRPr lang="en-US" altLang="en-US" sz="2200" dirty="0"/>
          </a:p>
          <a:p>
            <a:pPr marL="0" indent="0">
              <a:buNone/>
            </a:pPr>
            <a:endParaRPr lang="en-US" altLang="en-US" sz="2200" dirty="0"/>
          </a:p>
          <a:p>
            <a:pPr marL="0" indent="0">
              <a:buNone/>
            </a:pPr>
            <a:r>
              <a:rPr lang="en-US" altLang="en-US" sz="2200" i="1" dirty="0"/>
              <a:t>The Vitamin D 200M Assay for the Topaz System is intended for in vitro diagnostic use in the quantitative determination of total 25-hydroxyvitamin D (25-OH-D) through the measurement of </a:t>
            </a:r>
            <a:r>
              <a:rPr lang="en-US" altLang="en-US" sz="2200" i="1" dirty="0">
                <a:solidFill>
                  <a:srgbClr val="0000FF"/>
                </a:solidFill>
              </a:rPr>
              <a:t>25-hydroxyvitamin D3 (25-OH-D3) and 25-hydroxyvitamin D2 (25-OH-D2)</a:t>
            </a:r>
            <a:r>
              <a:rPr lang="en-US" altLang="en-US" sz="2200" i="1" dirty="0"/>
              <a:t> in </a:t>
            </a:r>
            <a:r>
              <a:rPr lang="en-US" altLang="en-US" sz="2200" i="1" dirty="0">
                <a:ln>
                  <a:solidFill>
                    <a:srgbClr val="FFC000"/>
                  </a:solidFill>
                </a:ln>
                <a:solidFill>
                  <a:srgbClr val="FFC000"/>
                </a:solidFill>
              </a:rPr>
              <a:t>human serum </a:t>
            </a:r>
            <a:r>
              <a:rPr lang="en-US" altLang="en-US" sz="2200" i="1" dirty="0"/>
              <a:t>using LC-MS/MS technology by a trained laboratory professional in a clinical laboratory. The Assay is intended for use with the Topaz System. The Vitamin D 200M Assay for the Topaz System is intended to be used in conjunction with other clinical or laboratory data to assist the clinician in making individual patient management decisions in an </a:t>
            </a:r>
            <a:r>
              <a:rPr lang="en-US" altLang="en-US" sz="2200" i="1" dirty="0">
                <a:ln>
                  <a:solidFill>
                    <a:srgbClr val="92D050"/>
                  </a:solidFill>
                </a:ln>
                <a:solidFill>
                  <a:srgbClr val="92D050"/>
                </a:solidFill>
              </a:rPr>
              <a:t>adult population in </a:t>
            </a:r>
            <a:r>
              <a:rPr lang="en-US" altLang="en-US" sz="2200" i="1" dirty="0"/>
              <a:t>the </a:t>
            </a:r>
            <a:r>
              <a:rPr lang="en-US" altLang="en-US" sz="2200" i="1" dirty="0">
                <a:ln>
                  <a:solidFill>
                    <a:srgbClr val="7030A0"/>
                  </a:solidFill>
                </a:ln>
                <a:solidFill>
                  <a:srgbClr val="7030A0"/>
                </a:solidFill>
              </a:rPr>
              <a:t>assessment of vitamin D sufficiency</a:t>
            </a:r>
            <a:r>
              <a:rPr lang="en-US" altLang="en-US" sz="2200" i="1" dirty="0"/>
              <a:t>.</a:t>
            </a:r>
          </a:p>
        </p:txBody>
      </p:sp>
    </p:spTree>
    <p:extLst>
      <p:ext uri="{BB962C8B-B14F-4D97-AF65-F5344CB8AC3E}">
        <p14:creationId xmlns:p14="http://schemas.microsoft.com/office/powerpoint/2010/main" val="140072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itle 1"/>
          <p:cNvSpPr>
            <a:spLocks noGrp="1"/>
          </p:cNvSpPr>
          <p:nvPr/>
        </p:nvSpPr>
        <p:spPr bwMode="auto">
          <a:xfrm>
            <a:off x="646113" y="232568"/>
            <a:ext cx="74580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solidFill>
                  <a:srgbClr val="000000"/>
                </a:solidFill>
                <a:latin typeface="+mn-lt"/>
              </a:rPr>
              <a:t>Analytical Performance Testing</a:t>
            </a:r>
            <a:endParaRPr lang="en-US" dirty="0">
              <a:latin typeface="+mn-lt"/>
            </a:endParaRPr>
          </a:p>
        </p:txBody>
      </p:sp>
      <p:sp>
        <p:nvSpPr>
          <p:cNvPr id="5" name="Content Placeholder 2"/>
          <p:cNvSpPr>
            <a:spLocks noGrp="1"/>
          </p:cNvSpPr>
          <p:nvPr/>
        </p:nvSpPr>
        <p:spPr bwMode="auto">
          <a:xfrm>
            <a:off x="317500" y="1380331"/>
            <a:ext cx="8509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fontAlgn="auto" hangingPunct="1">
              <a:spcAft>
                <a:spcPts val="0"/>
              </a:spcAft>
              <a:buFont typeface="Arial" panose="020B0604020202020204" pitchFamily="34" charset="0"/>
              <a:buChar char="•"/>
              <a:defRPr/>
            </a:pPr>
            <a:endParaRPr lang="en-US" sz="1400" dirty="0">
              <a:solidFill>
                <a:srgbClr val="000000"/>
              </a:solidFill>
            </a:endParaRPr>
          </a:p>
          <a:p>
            <a:pPr eaLnBrk="1" fontAlgn="auto" hangingPunct="1">
              <a:spcAft>
                <a:spcPts val="0"/>
              </a:spcAft>
              <a:buFont typeface="Arial" panose="020B0604020202020204" pitchFamily="34" charset="0"/>
              <a:buChar char="•"/>
              <a:defRPr/>
            </a:pPr>
            <a:r>
              <a:rPr lang="en-US" sz="2800" dirty="0">
                <a:solidFill>
                  <a:srgbClr val="000000"/>
                </a:solidFill>
              </a:rPr>
              <a:t>Precision </a:t>
            </a:r>
          </a:p>
          <a:p>
            <a:pPr eaLnBrk="1" fontAlgn="auto" hangingPunct="1">
              <a:spcAft>
                <a:spcPts val="0"/>
              </a:spcAft>
              <a:buFont typeface="Arial" panose="020B0604020202020204" pitchFamily="34" charset="0"/>
              <a:buChar char="•"/>
              <a:defRPr/>
            </a:pPr>
            <a:r>
              <a:rPr lang="en-US" sz="2800" dirty="0">
                <a:solidFill>
                  <a:srgbClr val="000000"/>
                </a:solidFill>
              </a:rPr>
              <a:t>Linearity/assay reportable range </a:t>
            </a:r>
          </a:p>
          <a:p>
            <a:pPr eaLnBrk="1" fontAlgn="auto" hangingPunct="1">
              <a:spcAft>
                <a:spcPts val="0"/>
              </a:spcAft>
              <a:buFont typeface="Arial" panose="020B0604020202020204" pitchFamily="34" charset="0"/>
              <a:buChar char="•"/>
              <a:defRPr/>
            </a:pPr>
            <a:r>
              <a:rPr lang="en-US" sz="2800" dirty="0">
                <a:solidFill>
                  <a:srgbClr val="000000"/>
                </a:solidFill>
              </a:rPr>
              <a:t>Detection Limit/Analytical Sensitivity</a:t>
            </a:r>
          </a:p>
          <a:p>
            <a:pPr eaLnBrk="1" fontAlgn="auto" hangingPunct="1">
              <a:spcAft>
                <a:spcPts val="0"/>
              </a:spcAft>
              <a:buFont typeface="Arial" panose="020B0604020202020204" pitchFamily="34" charset="0"/>
              <a:buChar char="•"/>
              <a:defRPr/>
            </a:pPr>
            <a:r>
              <a:rPr lang="en-US" sz="2800" dirty="0">
                <a:solidFill>
                  <a:srgbClr val="000000"/>
                </a:solidFill>
              </a:rPr>
              <a:t>Cross reactivity/ Interfering substances </a:t>
            </a:r>
          </a:p>
          <a:p>
            <a:pPr eaLnBrk="1" fontAlgn="auto" hangingPunct="1">
              <a:spcAft>
                <a:spcPts val="0"/>
              </a:spcAft>
              <a:buFont typeface="Arial" panose="020B0604020202020204" pitchFamily="34" charset="0"/>
              <a:buChar char="•"/>
              <a:defRPr/>
            </a:pPr>
            <a:r>
              <a:rPr lang="en-US" sz="2800" dirty="0">
                <a:solidFill>
                  <a:srgbClr val="000000"/>
                </a:solidFill>
              </a:rPr>
              <a:t>Method comparison (to the predicate or reference method)</a:t>
            </a:r>
          </a:p>
          <a:p>
            <a:pPr eaLnBrk="1" fontAlgn="auto" hangingPunct="1">
              <a:spcAft>
                <a:spcPts val="0"/>
              </a:spcAft>
              <a:buFont typeface="Arial" panose="020B0604020202020204" pitchFamily="34" charset="0"/>
              <a:buChar char="•"/>
              <a:defRPr/>
            </a:pPr>
            <a:r>
              <a:rPr lang="en-US" sz="2800" dirty="0">
                <a:solidFill>
                  <a:srgbClr val="000000"/>
                </a:solidFill>
              </a:rPr>
              <a:t>Matrix comparison </a:t>
            </a:r>
          </a:p>
          <a:p>
            <a:pPr eaLnBrk="1" fontAlgn="auto" hangingPunct="1">
              <a:spcAft>
                <a:spcPts val="0"/>
              </a:spcAft>
              <a:buFont typeface="Arial" panose="020B0604020202020204" pitchFamily="34" charset="0"/>
              <a:buChar char="•"/>
              <a:defRPr/>
            </a:pPr>
            <a:r>
              <a:rPr lang="en-US" sz="2800" dirty="0">
                <a:solidFill>
                  <a:srgbClr val="000000"/>
                </a:solidFill>
              </a:rPr>
              <a:t>Traceability, Stability, Expected values </a:t>
            </a:r>
          </a:p>
          <a:p>
            <a:pPr eaLnBrk="1" fontAlgn="auto" hangingPunct="1">
              <a:spcAft>
                <a:spcPts val="0"/>
              </a:spcAft>
              <a:buFont typeface="Arial" panose="020B0604020202020204" pitchFamily="34" charset="0"/>
              <a:buChar char="•"/>
              <a:defRPr/>
            </a:pPr>
            <a:r>
              <a:rPr lang="en-US" sz="2800" dirty="0">
                <a:solidFill>
                  <a:srgbClr val="000000"/>
                </a:solidFill>
              </a:rPr>
              <a:t>Controls and calibrators </a:t>
            </a:r>
          </a:p>
          <a:p>
            <a:pPr marL="0" indent="0" eaLnBrk="1" fontAlgn="auto" hangingPunct="1">
              <a:spcAft>
                <a:spcPts val="0"/>
              </a:spcAft>
              <a:buFont typeface="Arial" panose="020B0604020202020204" pitchFamily="34" charset="0"/>
              <a:buNone/>
              <a:defRPr/>
            </a:pPr>
            <a:endParaRPr lang="en-US" sz="2800" dirty="0">
              <a:solidFill>
                <a:srgbClr val="000000"/>
              </a:solidFill>
            </a:endParaRPr>
          </a:p>
          <a:p>
            <a:pPr marL="0" indent="0" eaLnBrk="1" fontAlgn="auto" hangingPunct="1">
              <a:spcAft>
                <a:spcPts val="0"/>
              </a:spcAft>
              <a:buFont typeface="Arial" panose="020B0604020202020204" pitchFamily="34" charset="0"/>
              <a:buNone/>
              <a:defRPr/>
            </a:pP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725" y="5279231"/>
            <a:ext cx="3125788"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92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3" name="TextBox 1"/>
          <p:cNvSpPr txBox="1">
            <a:spLocks noChangeArrowheads="1"/>
          </p:cNvSpPr>
          <p:nvPr/>
        </p:nvSpPr>
        <p:spPr bwMode="auto">
          <a:xfrm>
            <a:off x="305594" y="137319"/>
            <a:ext cx="711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3600"/>
              <a:t>CDRH-Recognizes Guidelines for IVDs</a:t>
            </a:r>
          </a:p>
        </p:txBody>
      </p:sp>
      <p:sp>
        <p:nvSpPr>
          <p:cNvPr id="5" name="TextBox 4"/>
          <p:cNvSpPr txBox="1">
            <a:spLocks noChangeArrowheads="1"/>
          </p:cNvSpPr>
          <p:nvPr/>
        </p:nvSpPr>
        <p:spPr bwMode="auto">
          <a:xfrm>
            <a:off x="845344" y="1072357"/>
            <a:ext cx="713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spcBef>
                <a:spcPct val="0"/>
              </a:spcBef>
              <a:buFontTx/>
              <a:buNone/>
            </a:pPr>
            <a:r>
              <a:rPr lang="en-US" altLang="en-US" sz="2400"/>
              <a:t>Clinical and Laboratory Standards Institute (CLSI)</a:t>
            </a:r>
          </a:p>
        </p:txBody>
      </p:sp>
      <p:sp>
        <p:nvSpPr>
          <p:cNvPr id="6" name="Rectangle 5"/>
          <p:cNvSpPr/>
          <p:nvPr/>
        </p:nvSpPr>
        <p:spPr>
          <a:xfrm>
            <a:off x="627856" y="5336382"/>
            <a:ext cx="7594600" cy="1384300"/>
          </a:xfrm>
          <a:prstGeom prst="rect">
            <a:avLst/>
          </a:prstGeom>
          <a:solidFill>
            <a:schemeClr val="bg1">
              <a:lumMod val="95000"/>
            </a:schemeClr>
          </a:solidFill>
          <a:ln>
            <a:solidFill>
              <a:schemeClr val="tx1"/>
            </a:solidFill>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sz="2800" dirty="0">
                <a:latin typeface="+mn-lt"/>
                <a:cs typeface="+mn-cs"/>
              </a:rPr>
              <a:t>Use of CDRH-recognized guidelines can make performance testing and submission review faster and more efficient</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31" y="1778794"/>
            <a:ext cx="144938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944" y="1778794"/>
            <a:ext cx="13652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7"/>
          <p:cNvSpPr txBox="1">
            <a:spLocks noChangeArrowheads="1"/>
          </p:cNvSpPr>
          <p:nvPr/>
        </p:nvSpPr>
        <p:spPr bwMode="auto">
          <a:xfrm>
            <a:off x="445294" y="3321844"/>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1800"/>
              <a:t>Precision</a:t>
            </a:r>
          </a:p>
        </p:txBody>
      </p:sp>
      <p:sp>
        <p:nvSpPr>
          <p:cNvPr id="10" name="TextBox 23"/>
          <p:cNvSpPr txBox="1">
            <a:spLocks noChangeArrowheads="1"/>
          </p:cNvSpPr>
          <p:nvPr/>
        </p:nvSpPr>
        <p:spPr bwMode="auto">
          <a:xfrm>
            <a:off x="7104856" y="3183732"/>
            <a:ext cx="1751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1800"/>
              <a:t>Analytical Sensitivity</a:t>
            </a:r>
          </a:p>
        </p:txBody>
      </p:sp>
      <p:sp>
        <p:nvSpPr>
          <p:cNvPr id="11" name="TextBox 8"/>
          <p:cNvSpPr txBox="1">
            <a:spLocks noChangeArrowheads="1"/>
          </p:cNvSpPr>
          <p:nvPr/>
        </p:nvSpPr>
        <p:spPr bwMode="auto">
          <a:xfrm>
            <a:off x="1796256" y="4515644"/>
            <a:ext cx="5232400" cy="554038"/>
          </a:xfrm>
          <a:prstGeom prst="rect">
            <a:avLst/>
          </a:prstGeom>
          <a:solidFill>
            <a:srgbClr val="FDB49D"/>
          </a:solidFill>
          <a:ln w="9525">
            <a:solidFill>
              <a:schemeClr val="tx1"/>
            </a:solid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spcBef>
                <a:spcPct val="0"/>
              </a:spcBef>
              <a:buFontTx/>
              <a:buNone/>
            </a:pPr>
            <a:r>
              <a:rPr lang="en-US" altLang="en-US" sz="1800"/>
              <a:t>AND MANY MORE!</a:t>
            </a:r>
          </a:p>
          <a:p>
            <a:pPr algn="ctr" eaLnBrk="1" hangingPunct="1">
              <a:spcBef>
                <a:spcPct val="0"/>
              </a:spcBef>
              <a:buFontTx/>
              <a:buNone/>
            </a:pPr>
            <a:r>
              <a:rPr lang="en-US" altLang="en-US" sz="1200"/>
              <a:t>http://www.accessdata.fda.gov/scripts/cdrh/cfdocs/cfStandards/search.cfm</a:t>
            </a: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381" y="1701007"/>
            <a:ext cx="2051050" cy="193675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126456" y="3691732"/>
            <a:ext cx="4902200" cy="646112"/>
          </a:xfrm>
          <a:prstGeom prst="rect">
            <a:avLst/>
          </a:prstGeom>
          <a:solidFill>
            <a:schemeClr val="bg1">
              <a:lumMod val="85000"/>
            </a:schemeClr>
          </a:solidFill>
          <a:ln>
            <a:solidFill>
              <a:srgbClr val="FF0000"/>
            </a:solidFill>
          </a:ln>
        </p:spPr>
        <p:txBody>
          <a:bodyP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fontAlgn="auto">
              <a:spcBef>
                <a:spcPts val="0"/>
              </a:spcBef>
              <a:spcAft>
                <a:spcPts val="0"/>
              </a:spcAft>
              <a:defRPr/>
            </a:pPr>
            <a:r>
              <a:rPr lang="en-US" dirty="0">
                <a:latin typeface="+mn-lt"/>
                <a:cs typeface="+mn-cs"/>
              </a:rPr>
              <a:t>Liquid Chromatography-Mass Spectrometry Methods</a:t>
            </a:r>
          </a:p>
        </p:txBody>
      </p:sp>
    </p:spTree>
    <p:extLst>
      <p:ext uri="{BB962C8B-B14F-4D97-AF65-F5344CB8AC3E}">
        <p14:creationId xmlns:p14="http://schemas.microsoft.com/office/powerpoint/2010/main" val="2601588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1528</Words>
  <Application>Microsoft Office PowerPoint</Application>
  <PresentationFormat>On-screen Show (4:3)</PresentationFormat>
  <Paragraphs>155</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vt:lpstr>
      <vt:lpstr>Wingdings</vt:lpstr>
      <vt:lpstr>Office Theme</vt:lpstr>
      <vt:lpstr>PowerPoint Presentation</vt:lpstr>
      <vt:lpstr>Disclaimer</vt:lpstr>
      <vt:lpstr>Outline</vt:lpstr>
      <vt:lpstr>Regulatory Classification of HPLCs and Mass Spectrometers</vt:lpstr>
      <vt:lpstr>Not All HPLCs and Mass Spectrometers are Sold as Medical Devices</vt:lpstr>
      <vt:lpstr>What to Do if You Want to Change Your Instrument</vt:lpstr>
      <vt:lpstr>PowerPoint Presentation</vt:lpstr>
      <vt:lpstr>PowerPoint Presentation</vt:lpstr>
      <vt:lpstr>PowerPoint Presentation</vt:lpstr>
      <vt:lpstr>PowerPoint Presentation</vt:lpstr>
      <vt:lpstr>The 510k database https://www.accessdata.fda.gov/scripts/cdrh/cfdocs/cfpmn/pmn.cfm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Jeffery, Doug</cp:lastModifiedBy>
  <cp:revision>83</cp:revision>
  <dcterms:created xsi:type="dcterms:W3CDTF">2015-10-02T20:33:31Z</dcterms:created>
  <dcterms:modified xsi:type="dcterms:W3CDTF">2018-03-05T23:52:36Z</dcterms:modified>
</cp:coreProperties>
</file>