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9" r:id="rId2"/>
    <p:sldId id="271" r:id="rId3"/>
    <p:sldId id="273" r:id="rId4"/>
    <p:sldId id="289" r:id="rId5"/>
    <p:sldId id="290" r:id="rId6"/>
    <p:sldId id="291" r:id="rId7"/>
    <p:sldId id="292" r:id="rId8"/>
    <p:sldId id="293" r:id="rId9"/>
    <p:sldId id="294" r:id="rId10"/>
    <p:sldId id="295" r:id="rId11"/>
    <p:sldId id="296" r:id="rId12"/>
    <p:sldId id="286" r:id="rId13"/>
    <p:sldId id="287" r:id="rId14"/>
    <p:sldId id="297" r:id="rId15"/>
    <p:sldId id="298" r:id="rId16"/>
    <p:sldId id="299" r:id="rId17"/>
    <p:sldId id="300" r:id="rId18"/>
    <p:sldId id="301" r:id="rId19"/>
    <p:sldId id="302" r:id="rId20"/>
    <p:sldId id="303" r:id="rId21"/>
    <p:sldId id="304" r:id="rId22"/>
    <p:sldId id="305" r:id="rId23"/>
    <p:sldId id="306" r:id="rId24"/>
    <p:sldId id="308" r:id="rId25"/>
    <p:sldId id="310" r:id="rId26"/>
    <p:sldId id="311" r:id="rId27"/>
    <p:sldId id="31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8" autoAdjust="0"/>
    <p:restoredTop sz="83394"/>
  </p:normalViewPr>
  <p:slideViewPr>
    <p:cSldViewPr snapToGrid="0">
      <p:cViewPr varScale="1">
        <p:scale>
          <a:sx n="77" d="100"/>
          <a:sy n="77" d="100"/>
        </p:scale>
        <p:origin x="1272" y="17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D0250-A989-0F4B-A8DC-5AF23C0C40CD}" type="datetimeFigureOut">
              <a:rPr lang="en-US" smtClean="0"/>
              <a:t>3/7/18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BDDDA-D296-E948-9A77-79F6EC546919}" type="slidenum">
              <a:rPr lang="en-US" smtClean="0"/>
              <a:t>‹#›</a:t>
            </a:fld>
            <a:endParaRPr lang="en-US"/>
          </a:p>
        </p:txBody>
      </p:sp>
    </p:spTree>
    <p:extLst>
      <p:ext uri="{BB962C8B-B14F-4D97-AF65-F5344CB8AC3E}">
        <p14:creationId xmlns:p14="http://schemas.microsoft.com/office/powerpoint/2010/main" val="1184855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t>
            </a:r>
            <a:r>
              <a:rPr lang="en-US" baseline="0" dirty="0"/>
              <a:t>have developed a methodology to analyze intact </a:t>
            </a:r>
            <a:r>
              <a:rPr lang="en-US" baseline="0" dirty="0" err="1"/>
              <a:t>glycopeptides</a:t>
            </a:r>
            <a:r>
              <a:rPr lang="en-US" baseline="0" dirty="0"/>
              <a:t> to retain protein- and site-specific information in order to map the glycan </a:t>
            </a:r>
            <a:r>
              <a:rPr lang="en-US" baseline="0" dirty="0" err="1"/>
              <a:t>microgeterogeneity</a:t>
            </a:r>
            <a:r>
              <a:rPr lang="en-US" baseline="0" dirty="0"/>
              <a:t> on tissue-derived glycoproteins.  To do this we use a series of </a:t>
            </a:r>
            <a:r>
              <a:rPr lang="en-US" baseline="0" dirty="0" err="1"/>
              <a:t>glycopeptide</a:t>
            </a:r>
            <a:r>
              <a:rPr lang="en-US" baseline="0" dirty="0"/>
              <a:t> enrichment techniques followed by targeted tandem mass spectrometry.  </a:t>
            </a:r>
            <a:endParaRPr lang="en-US" dirty="0"/>
          </a:p>
        </p:txBody>
      </p:sp>
      <p:sp>
        <p:nvSpPr>
          <p:cNvPr id="4" name="Slide Number Placeholder 3"/>
          <p:cNvSpPr>
            <a:spLocks noGrp="1"/>
          </p:cNvSpPr>
          <p:nvPr>
            <p:ph type="sldNum" sz="quarter" idx="10"/>
          </p:nvPr>
        </p:nvSpPr>
        <p:spPr/>
        <p:txBody>
          <a:bodyPr/>
          <a:lstStyle/>
          <a:p>
            <a:fld id="{95BCBF15-9713-4961-9B42-E4EE3209CA64}" type="slidenum">
              <a:rPr lang="en-US" smtClean="0"/>
              <a:t>5</a:t>
            </a:fld>
            <a:endParaRPr lang="en-US"/>
          </a:p>
        </p:txBody>
      </p:sp>
    </p:spTree>
    <p:extLst>
      <p:ext uri="{BB962C8B-B14F-4D97-AF65-F5344CB8AC3E}">
        <p14:creationId xmlns:p14="http://schemas.microsoft.com/office/powerpoint/2010/main" val="289043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a:t>
            </a:r>
            <a:r>
              <a:rPr lang="en-US" baseline="0" dirty="0"/>
              <a:t> this approach, we compared the site-specific glycosylation between 10 pairs of cancer and matched normal prostate tissue. Preliminary data shows we have identified 1,043 unique </a:t>
            </a:r>
            <a:r>
              <a:rPr lang="en-US" baseline="0" dirty="0" err="1"/>
              <a:t>glycopeptides</a:t>
            </a:r>
            <a:r>
              <a:rPr lang="en-US" baseline="0" dirty="0"/>
              <a:t> across 319 glycosylation sites among 207 unique glycoproteins across the entire data set.  Initial analysis shows that the majority of the identified </a:t>
            </a:r>
            <a:r>
              <a:rPr lang="en-US" baseline="0" dirty="0" err="1"/>
              <a:t>glycopeptides</a:t>
            </a:r>
            <a:r>
              <a:rPr lang="en-US" baseline="0" dirty="0"/>
              <a:t> were found in both cancer and normal tissue, however, there is a significant amount of </a:t>
            </a:r>
            <a:r>
              <a:rPr lang="en-US" baseline="0" dirty="0" err="1"/>
              <a:t>glycopeptides</a:t>
            </a:r>
            <a:r>
              <a:rPr lang="en-US" baseline="0" dirty="0"/>
              <a:t> unique to each group. </a:t>
            </a:r>
            <a:endParaRPr lang="en-US" dirty="0"/>
          </a:p>
        </p:txBody>
      </p:sp>
      <p:sp>
        <p:nvSpPr>
          <p:cNvPr id="4" name="Slide Number Placeholder 3"/>
          <p:cNvSpPr>
            <a:spLocks noGrp="1"/>
          </p:cNvSpPr>
          <p:nvPr>
            <p:ph type="sldNum" sz="quarter" idx="10"/>
          </p:nvPr>
        </p:nvSpPr>
        <p:spPr/>
        <p:txBody>
          <a:bodyPr/>
          <a:lstStyle/>
          <a:p>
            <a:fld id="{95BCBF15-9713-4961-9B42-E4EE3209CA64}" type="slidenum">
              <a:rPr lang="en-US" smtClean="0"/>
              <a:t>6</a:t>
            </a:fld>
            <a:endParaRPr lang="en-US"/>
          </a:p>
        </p:txBody>
      </p:sp>
    </p:spTree>
    <p:extLst>
      <p:ext uri="{BB962C8B-B14F-4D97-AF65-F5344CB8AC3E}">
        <p14:creationId xmlns:p14="http://schemas.microsoft.com/office/powerpoint/2010/main" val="1619340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take a closer look, here is an example, in this case integrin alpha-1,  of how we are able to map</a:t>
            </a:r>
            <a:r>
              <a:rPr lang="en-US" baseline="0" dirty="0"/>
              <a:t> the glycan </a:t>
            </a:r>
            <a:r>
              <a:rPr lang="en-US" baseline="0" dirty="0" err="1"/>
              <a:t>microheterogeneity</a:t>
            </a:r>
            <a:r>
              <a:rPr lang="en-US" baseline="0" dirty="0"/>
              <a:t> at specific glycosylation sites on specific glycoproteins.  This describes the protein glycosylation status in an unprecedented detail. We are able to identify multiple </a:t>
            </a:r>
            <a:r>
              <a:rPr lang="en-US" baseline="0" dirty="0" err="1"/>
              <a:t>glycoforms</a:t>
            </a:r>
            <a:r>
              <a:rPr lang="en-US" baseline="0" dirty="0"/>
              <a:t> at many of the glycosylation sites of integrin alpha-1</a:t>
            </a:r>
            <a:endParaRPr lang="en-US" dirty="0"/>
          </a:p>
        </p:txBody>
      </p:sp>
      <p:sp>
        <p:nvSpPr>
          <p:cNvPr id="4" name="Slide Number Placeholder 3"/>
          <p:cNvSpPr>
            <a:spLocks noGrp="1"/>
          </p:cNvSpPr>
          <p:nvPr>
            <p:ph type="sldNum" sz="quarter" idx="10"/>
          </p:nvPr>
        </p:nvSpPr>
        <p:spPr/>
        <p:txBody>
          <a:bodyPr/>
          <a:lstStyle/>
          <a:p>
            <a:fld id="{95BCBF15-9713-4961-9B42-E4EE3209CA64}" type="slidenum">
              <a:rPr lang="en-US" smtClean="0"/>
              <a:t>7</a:t>
            </a:fld>
            <a:endParaRPr lang="en-US"/>
          </a:p>
        </p:txBody>
      </p:sp>
    </p:spTree>
    <p:extLst>
      <p:ext uri="{BB962C8B-B14F-4D97-AF65-F5344CB8AC3E}">
        <p14:creationId xmlns:p14="http://schemas.microsoft.com/office/powerpoint/2010/main" val="1410911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can start to tease apart the difference between</a:t>
            </a:r>
            <a:r>
              <a:rPr lang="en-US" baseline="0" dirty="0"/>
              <a:t> cancer and normal.  For example, in prostatic acid phosphatase, we are able to annotate a variety of </a:t>
            </a:r>
            <a:r>
              <a:rPr lang="en-US" baseline="0" dirty="0" err="1"/>
              <a:t>glycans</a:t>
            </a:r>
            <a:r>
              <a:rPr lang="en-US" baseline="0" dirty="0"/>
              <a:t> at each of the three sites, and our initial analysis shows greater amount of heterogeneity in the cancer tissue compared to the normal.  This work is ongoing, and we are working on mapping the 317 glycosylation sites of the 207 glycoproteins identified so far. </a:t>
            </a:r>
            <a:endParaRPr lang="en-US" dirty="0"/>
          </a:p>
        </p:txBody>
      </p:sp>
      <p:sp>
        <p:nvSpPr>
          <p:cNvPr id="4" name="Slide Number Placeholder 3"/>
          <p:cNvSpPr>
            <a:spLocks noGrp="1"/>
          </p:cNvSpPr>
          <p:nvPr>
            <p:ph type="sldNum" sz="quarter" idx="10"/>
          </p:nvPr>
        </p:nvSpPr>
        <p:spPr/>
        <p:txBody>
          <a:bodyPr/>
          <a:lstStyle/>
          <a:p>
            <a:fld id="{95BCBF15-9713-4961-9B42-E4EE3209CA64}" type="slidenum">
              <a:rPr lang="en-US" smtClean="0"/>
              <a:t>8</a:t>
            </a:fld>
            <a:endParaRPr lang="en-US"/>
          </a:p>
        </p:txBody>
      </p:sp>
    </p:spTree>
    <p:extLst>
      <p:ext uri="{BB962C8B-B14F-4D97-AF65-F5344CB8AC3E}">
        <p14:creationId xmlns:p14="http://schemas.microsoft.com/office/powerpoint/2010/main" val="759388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Targeted </a:t>
            </a:r>
            <a:r>
              <a:rPr lang="en-US" dirty="0" err="1"/>
              <a:t>DNAseq</a:t>
            </a:r>
            <a:r>
              <a:rPr lang="en-US" dirty="0"/>
              <a:t> uses</a:t>
            </a:r>
            <a:r>
              <a:rPr lang="en-US" baseline="0" dirty="0"/>
              <a:t> NimbleGen custom baits.  (</a:t>
            </a:r>
            <a:r>
              <a:rPr lang="en-US" dirty="0"/>
              <a:t>Analysis o</a:t>
            </a:r>
            <a:r>
              <a:rPr lang="en-US" baseline="0" dirty="0"/>
              <a:t>f </a:t>
            </a:r>
            <a:r>
              <a:rPr lang="en-US" dirty="0"/>
              <a:t>mutations, LOH, ongoing)</a:t>
            </a:r>
          </a:p>
        </p:txBody>
      </p:sp>
      <p:sp>
        <p:nvSpPr>
          <p:cNvPr id="4" name="Slide Number Placeholder 3"/>
          <p:cNvSpPr>
            <a:spLocks noGrp="1"/>
          </p:cNvSpPr>
          <p:nvPr>
            <p:ph type="sldNum" sz="quarter" idx="10"/>
          </p:nvPr>
        </p:nvSpPr>
        <p:spPr/>
        <p:txBody>
          <a:bodyPr/>
          <a:lstStyle/>
          <a:p>
            <a:fld id="{2F93D6F7-E39A-4A12-86FD-0CE0061BFA98}" type="slidenum">
              <a:rPr lang="en-US" smtClean="0"/>
              <a:t>11</a:t>
            </a:fld>
            <a:endParaRPr lang="en-US"/>
          </a:p>
        </p:txBody>
      </p:sp>
    </p:spTree>
    <p:extLst>
      <p:ext uri="{BB962C8B-B14F-4D97-AF65-F5344CB8AC3E}">
        <p14:creationId xmlns:p14="http://schemas.microsoft.com/office/powerpoint/2010/main" val="4632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the</a:t>
            </a:r>
            <a:r>
              <a:rPr lang="en-US" baseline="0" dirty="0"/>
              <a:t> GP3 and GP4 lesions are adjacent, and their overall CNA profiles look somewhat related (e.g. </a:t>
            </a:r>
            <a:r>
              <a:rPr lang="en-US" baseline="0" dirty="0" err="1"/>
              <a:t>chr</a:t>
            </a:r>
            <a:r>
              <a:rPr lang="en-US" baseline="0" dirty="0"/>
              <a:t> 8), on closer inspection (</a:t>
            </a:r>
            <a:r>
              <a:rPr lang="en-US" baseline="0" dirty="0" err="1"/>
              <a:t>chr</a:t>
            </a:r>
            <a:r>
              <a:rPr lang="en-US" baseline="0" dirty="0"/>
              <a:t> 1, 6, 8 shown), the CNA breakpoints are at distinct locations, implying that these are 2 independent cancers.</a:t>
            </a:r>
            <a:endParaRPr lang="en-US" dirty="0"/>
          </a:p>
        </p:txBody>
      </p:sp>
      <p:sp>
        <p:nvSpPr>
          <p:cNvPr id="4" name="Slide Number Placeholder 3"/>
          <p:cNvSpPr>
            <a:spLocks noGrp="1"/>
          </p:cNvSpPr>
          <p:nvPr>
            <p:ph type="sldNum" sz="quarter" idx="10"/>
          </p:nvPr>
        </p:nvSpPr>
        <p:spPr/>
        <p:txBody>
          <a:bodyPr/>
          <a:lstStyle/>
          <a:p>
            <a:fld id="{2F93D6F7-E39A-4A12-86FD-0CE0061BFA98}" type="slidenum">
              <a:rPr lang="en-US" smtClean="0"/>
              <a:t>14</a:t>
            </a:fld>
            <a:endParaRPr lang="en-US"/>
          </a:p>
        </p:txBody>
      </p:sp>
    </p:spTree>
    <p:extLst>
      <p:ext uri="{BB962C8B-B14F-4D97-AF65-F5344CB8AC3E}">
        <p14:creationId xmlns:p14="http://schemas.microsoft.com/office/powerpoint/2010/main" val="98816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DNAseq</a:t>
            </a:r>
            <a:r>
              <a:rPr lang="en-US" dirty="0"/>
              <a:t> done from different loci within this</a:t>
            </a:r>
            <a:r>
              <a:rPr lang="en-US" baseline="0" dirty="0"/>
              <a:t> GP4 cancer reveals overall very similar profiles, but with several differences, highlighted by asterisks.  Top, has 9p deletion.  Second from top, has 13q deletion, and note amplitude of 13q and 18q deletion about half that of others, suggesting present in only half the cells.  Third, from top, no 18p deletion.  Bottom, No 1q deletion or 8q gain</a:t>
            </a:r>
            <a:r>
              <a:rPr lang="en-US" baseline="0"/>
              <a:t>.  </a:t>
            </a:r>
            <a:endParaRPr lang="en-US" dirty="0"/>
          </a:p>
        </p:txBody>
      </p:sp>
      <p:sp>
        <p:nvSpPr>
          <p:cNvPr id="4" name="Slide Number Placeholder 3"/>
          <p:cNvSpPr>
            <a:spLocks noGrp="1"/>
          </p:cNvSpPr>
          <p:nvPr>
            <p:ph type="sldNum" sz="quarter" idx="10"/>
          </p:nvPr>
        </p:nvSpPr>
        <p:spPr/>
        <p:txBody>
          <a:bodyPr/>
          <a:lstStyle/>
          <a:p>
            <a:fld id="{2F93D6F7-E39A-4A12-86FD-0CE0061BFA98}" type="slidenum">
              <a:rPr lang="en-US" smtClean="0"/>
              <a:t>15</a:t>
            </a:fld>
            <a:endParaRPr lang="en-US"/>
          </a:p>
        </p:txBody>
      </p:sp>
    </p:spTree>
    <p:extLst>
      <p:ext uri="{BB962C8B-B14F-4D97-AF65-F5344CB8AC3E}">
        <p14:creationId xmlns:p14="http://schemas.microsoft.com/office/powerpoint/2010/main" val="11132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80B95D-7AD2-4438-AE79-F4F2E526C962}" type="datetimeFigureOut">
              <a:rPr lang="en-US" smtClean="0"/>
              <a:t>3/7/18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1B6B2-7003-4134-B3E9-B2B0732804BD}" type="slidenum">
              <a:rPr lang="en-US" smtClean="0"/>
              <a:t>‹#›</a:t>
            </a:fld>
            <a:endParaRPr lang="en-US"/>
          </a:p>
        </p:txBody>
      </p:sp>
    </p:spTree>
    <p:extLst>
      <p:ext uri="{BB962C8B-B14F-4D97-AF65-F5344CB8AC3E}">
        <p14:creationId xmlns:p14="http://schemas.microsoft.com/office/powerpoint/2010/main" val="967015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80B95D-7AD2-4438-AE79-F4F2E526C962}" type="datetimeFigureOut">
              <a:rPr lang="en-US" smtClean="0"/>
              <a:t>3/7/18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1B6B2-7003-4134-B3E9-B2B0732804BD}" type="slidenum">
              <a:rPr lang="en-US" smtClean="0"/>
              <a:t>‹#›</a:t>
            </a:fld>
            <a:endParaRPr lang="en-US"/>
          </a:p>
        </p:txBody>
      </p:sp>
    </p:spTree>
    <p:extLst>
      <p:ext uri="{BB962C8B-B14F-4D97-AF65-F5344CB8AC3E}">
        <p14:creationId xmlns:p14="http://schemas.microsoft.com/office/powerpoint/2010/main" val="77671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80B95D-7AD2-4438-AE79-F4F2E526C962}" type="datetimeFigureOut">
              <a:rPr lang="en-US" smtClean="0"/>
              <a:t>3/7/18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1B6B2-7003-4134-B3E9-B2B0732804BD}" type="slidenum">
              <a:rPr lang="en-US" smtClean="0"/>
              <a:t>‹#›</a:t>
            </a:fld>
            <a:endParaRPr lang="en-US"/>
          </a:p>
        </p:txBody>
      </p:sp>
    </p:spTree>
    <p:extLst>
      <p:ext uri="{BB962C8B-B14F-4D97-AF65-F5344CB8AC3E}">
        <p14:creationId xmlns:p14="http://schemas.microsoft.com/office/powerpoint/2010/main" val="121835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80B95D-7AD2-4438-AE79-F4F2E526C962}" type="datetimeFigureOut">
              <a:rPr lang="en-US" smtClean="0"/>
              <a:t>3/7/18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1B6B2-7003-4134-B3E9-B2B0732804BD}" type="slidenum">
              <a:rPr lang="en-US" smtClean="0"/>
              <a:t>‹#›</a:t>
            </a:fld>
            <a:endParaRPr lang="en-US"/>
          </a:p>
        </p:txBody>
      </p:sp>
    </p:spTree>
    <p:extLst>
      <p:ext uri="{BB962C8B-B14F-4D97-AF65-F5344CB8AC3E}">
        <p14:creationId xmlns:p14="http://schemas.microsoft.com/office/powerpoint/2010/main" val="389484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80B95D-7AD2-4438-AE79-F4F2E526C962}" type="datetimeFigureOut">
              <a:rPr lang="en-US" smtClean="0"/>
              <a:t>3/7/18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1B6B2-7003-4134-B3E9-B2B0732804BD}" type="slidenum">
              <a:rPr lang="en-US" smtClean="0"/>
              <a:t>‹#›</a:t>
            </a:fld>
            <a:endParaRPr lang="en-US"/>
          </a:p>
        </p:txBody>
      </p:sp>
    </p:spTree>
    <p:extLst>
      <p:ext uri="{BB962C8B-B14F-4D97-AF65-F5344CB8AC3E}">
        <p14:creationId xmlns:p14="http://schemas.microsoft.com/office/powerpoint/2010/main" val="308062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80B95D-7AD2-4438-AE79-F4F2E526C962}" type="datetimeFigureOut">
              <a:rPr lang="en-US" smtClean="0"/>
              <a:t>3/7/18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1B6B2-7003-4134-B3E9-B2B0732804BD}" type="slidenum">
              <a:rPr lang="en-US" smtClean="0"/>
              <a:t>‹#›</a:t>
            </a:fld>
            <a:endParaRPr lang="en-US"/>
          </a:p>
        </p:txBody>
      </p:sp>
    </p:spTree>
    <p:extLst>
      <p:ext uri="{BB962C8B-B14F-4D97-AF65-F5344CB8AC3E}">
        <p14:creationId xmlns:p14="http://schemas.microsoft.com/office/powerpoint/2010/main" val="75196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80B95D-7AD2-4438-AE79-F4F2E526C962}" type="datetimeFigureOut">
              <a:rPr lang="en-US" smtClean="0"/>
              <a:t>3/7/18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81B6B2-7003-4134-B3E9-B2B0732804BD}" type="slidenum">
              <a:rPr lang="en-US" smtClean="0"/>
              <a:t>‹#›</a:t>
            </a:fld>
            <a:endParaRPr lang="en-US"/>
          </a:p>
        </p:txBody>
      </p:sp>
    </p:spTree>
    <p:extLst>
      <p:ext uri="{BB962C8B-B14F-4D97-AF65-F5344CB8AC3E}">
        <p14:creationId xmlns:p14="http://schemas.microsoft.com/office/powerpoint/2010/main" val="2674147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80B95D-7AD2-4438-AE79-F4F2E526C962}" type="datetimeFigureOut">
              <a:rPr lang="en-US" smtClean="0"/>
              <a:t>3/7/18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81B6B2-7003-4134-B3E9-B2B0732804BD}" type="slidenum">
              <a:rPr lang="en-US" smtClean="0"/>
              <a:t>‹#›</a:t>
            </a:fld>
            <a:endParaRPr lang="en-US"/>
          </a:p>
        </p:txBody>
      </p:sp>
    </p:spTree>
    <p:extLst>
      <p:ext uri="{BB962C8B-B14F-4D97-AF65-F5344CB8AC3E}">
        <p14:creationId xmlns:p14="http://schemas.microsoft.com/office/powerpoint/2010/main" val="95393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0B95D-7AD2-4438-AE79-F4F2E526C962}" type="datetimeFigureOut">
              <a:rPr lang="en-US" smtClean="0"/>
              <a:t>3/7/18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81B6B2-7003-4134-B3E9-B2B0732804BD}" type="slidenum">
              <a:rPr lang="en-US" smtClean="0"/>
              <a:t>‹#›</a:t>
            </a:fld>
            <a:endParaRPr lang="en-US"/>
          </a:p>
        </p:txBody>
      </p:sp>
    </p:spTree>
    <p:extLst>
      <p:ext uri="{BB962C8B-B14F-4D97-AF65-F5344CB8AC3E}">
        <p14:creationId xmlns:p14="http://schemas.microsoft.com/office/powerpoint/2010/main" val="937703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80B95D-7AD2-4438-AE79-F4F2E526C962}" type="datetimeFigureOut">
              <a:rPr lang="en-US" smtClean="0"/>
              <a:t>3/7/18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1B6B2-7003-4134-B3E9-B2B0732804BD}" type="slidenum">
              <a:rPr lang="en-US" smtClean="0"/>
              <a:t>‹#›</a:t>
            </a:fld>
            <a:endParaRPr lang="en-US"/>
          </a:p>
        </p:txBody>
      </p:sp>
    </p:spTree>
    <p:extLst>
      <p:ext uri="{BB962C8B-B14F-4D97-AF65-F5344CB8AC3E}">
        <p14:creationId xmlns:p14="http://schemas.microsoft.com/office/powerpoint/2010/main" val="191846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80B95D-7AD2-4438-AE79-F4F2E526C962}" type="datetimeFigureOut">
              <a:rPr lang="en-US" smtClean="0"/>
              <a:t>3/7/18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1B6B2-7003-4134-B3E9-B2B0732804BD}" type="slidenum">
              <a:rPr lang="en-US" smtClean="0"/>
              <a:t>‹#›</a:t>
            </a:fld>
            <a:endParaRPr lang="en-US"/>
          </a:p>
        </p:txBody>
      </p:sp>
    </p:spTree>
    <p:extLst>
      <p:ext uri="{BB962C8B-B14F-4D97-AF65-F5344CB8AC3E}">
        <p14:creationId xmlns:p14="http://schemas.microsoft.com/office/powerpoint/2010/main" val="3331045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0B95D-7AD2-4438-AE79-F4F2E526C962}" type="datetimeFigureOut">
              <a:rPr lang="en-US" smtClean="0"/>
              <a:t>3/7/18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1B6B2-7003-4134-B3E9-B2B0732804BD}" type="slidenum">
              <a:rPr lang="en-US" smtClean="0"/>
              <a:t>‹#›</a:t>
            </a:fld>
            <a:endParaRPr lang="en-US"/>
          </a:p>
        </p:txBody>
      </p:sp>
    </p:spTree>
    <p:extLst>
      <p:ext uri="{BB962C8B-B14F-4D97-AF65-F5344CB8AC3E}">
        <p14:creationId xmlns:p14="http://schemas.microsoft.com/office/powerpoint/2010/main" val="1579271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7.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image" Target="../media/image47.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4.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1.png"/><Relationship Id="rId3" Type="http://schemas.openxmlformats.org/officeDocument/2006/relationships/image" Target="../media/image27.png"/><Relationship Id="rId7" Type="http://schemas.openxmlformats.org/officeDocument/2006/relationships/image" Target="../media/image16.png"/><Relationship Id="rId12"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30.png"/><Relationship Id="rId5" Type="http://schemas.openxmlformats.org/officeDocument/2006/relationships/image" Target="../media/image28.png"/><Relationship Id="rId1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25.pn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r>
              <a:rPr lang="en-US" dirty="0"/>
              <a:t> </a:t>
            </a:r>
            <a:r>
              <a:rPr lang="en-US" b="1" dirty="0"/>
              <a:t>Genomic and proteomic studies of prostate cancer evolution</a:t>
            </a:r>
            <a:r>
              <a:rPr lang="en-US" dirty="0"/>
              <a:t>	</a:t>
            </a:r>
          </a:p>
        </p:txBody>
      </p:sp>
      <p:sp>
        <p:nvSpPr>
          <p:cNvPr id="3" name="Subtitle 2"/>
          <p:cNvSpPr>
            <a:spLocks noGrp="1"/>
          </p:cNvSpPr>
          <p:nvPr>
            <p:ph type="subTitle" idx="1"/>
          </p:nvPr>
        </p:nvSpPr>
        <p:spPr/>
        <p:txBody>
          <a:bodyPr/>
          <a:lstStyle/>
          <a:p>
            <a:r>
              <a:rPr lang="en-US" dirty="0"/>
              <a:t>James Brooks, MD &amp; Robert West, MD, PhD</a:t>
            </a:r>
            <a:br>
              <a:rPr lang="en-US" dirty="0"/>
            </a:br>
            <a:r>
              <a:rPr lang="en-US" dirty="0"/>
              <a:t>NIH MCL/EDRN joint meeting</a:t>
            </a:r>
            <a:br>
              <a:rPr lang="en-US" dirty="0"/>
            </a:br>
            <a:r>
              <a:rPr lang="en-US" dirty="0"/>
              <a:t>Washington DC</a:t>
            </a:r>
          </a:p>
          <a:p>
            <a:r>
              <a:rPr lang="en-US" dirty="0"/>
              <a:t>March 8-9, 2018</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0" y="0"/>
            <a:ext cx="762000" cy="762000"/>
          </a:xfrm>
          <a:prstGeom prst="rect">
            <a:avLst/>
          </a:prstGeom>
        </p:spPr>
      </p:pic>
    </p:spTree>
    <p:extLst>
      <p:ext uri="{BB962C8B-B14F-4D97-AF65-F5344CB8AC3E}">
        <p14:creationId xmlns:p14="http://schemas.microsoft.com/office/powerpoint/2010/main" val="3763485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197386" y="272394"/>
          <a:ext cx="4620575" cy="5557460"/>
        </p:xfrm>
        <a:graphic>
          <a:graphicData uri="http://schemas.openxmlformats.org/drawingml/2006/table">
            <a:tbl>
              <a:tblPr/>
              <a:tblGrid>
                <a:gridCol w="419400">
                  <a:extLst>
                    <a:ext uri="{9D8B030D-6E8A-4147-A177-3AD203B41FA5}">
                      <a16:colId xmlns:a16="http://schemas.microsoft.com/office/drawing/2014/main" val="2574110464"/>
                    </a:ext>
                  </a:extLst>
                </a:gridCol>
                <a:gridCol w="168047">
                  <a:extLst>
                    <a:ext uri="{9D8B030D-6E8A-4147-A177-3AD203B41FA5}">
                      <a16:colId xmlns:a16="http://schemas.microsoft.com/office/drawing/2014/main" val="3721821019"/>
                    </a:ext>
                  </a:extLst>
                </a:gridCol>
                <a:gridCol w="168047">
                  <a:extLst>
                    <a:ext uri="{9D8B030D-6E8A-4147-A177-3AD203B41FA5}">
                      <a16:colId xmlns:a16="http://schemas.microsoft.com/office/drawing/2014/main" val="2987038636"/>
                    </a:ext>
                  </a:extLst>
                </a:gridCol>
                <a:gridCol w="168047">
                  <a:extLst>
                    <a:ext uri="{9D8B030D-6E8A-4147-A177-3AD203B41FA5}">
                      <a16:colId xmlns:a16="http://schemas.microsoft.com/office/drawing/2014/main" val="3228959344"/>
                    </a:ext>
                  </a:extLst>
                </a:gridCol>
                <a:gridCol w="168047">
                  <a:extLst>
                    <a:ext uri="{9D8B030D-6E8A-4147-A177-3AD203B41FA5}">
                      <a16:colId xmlns:a16="http://schemas.microsoft.com/office/drawing/2014/main" val="1662589588"/>
                    </a:ext>
                  </a:extLst>
                </a:gridCol>
                <a:gridCol w="168047">
                  <a:extLst>
                    <a:ext uri="{9D8B030D-6E8A-4147-A177-3AD203B41FA5}">
                      <a16:colId xmlns:a16="http://schemas.microsoft.com/office/drawing/2014/main" val="519251272"/>
                    </a:ext>
                  </a:extLst>
                </a:gridCol>
                <a:gridCol w="168047">
                  <a:extLst>
                    <a:ext uri="{9D8B030D-6E8A-4147-A177-3AD203B41FA5}">
                      <a16:colId xmlns:a16="http://schemas.microsoft.com/office/drawing/2014/main" val="338755174"/>
                    </a:ext>
                  </a:extLst>
                </a:gridCol>
                <a:gridCol w="168047">
                  <a:extLst>
                    <a:ext uri="{9D8B030D-6E8A-4147-A177-3AD203B41FA5}">
                      <a16:colId xmlns:a16="http://schemas.microsoft.com/office/drawing/2014/main" val="3839152146"/>
                    </a:ext>
                  </a:extLst>
                </a:gridCol>
                <a:gridCol w="168047">
                  <a:extLst>
                    <a:ext uri="{9D8B030D-6E8A-4147-A177-3AD203B41FA5}">
                      <a16:colId xmlns:a16="http://schemas.microsoft.com/office/drawing/2014/main" val="857491586"/>
                    </a:ext>
                  </a:extLst>
                </a:gridCol>
                <a:gridCol w="168047">
                  <a:extLst>
                    <a:ext uri="{9D8B030D-6E8A-4147-A177-3AD203B41FA5}">
                      <a16:colId xmlns:a16="http://schemas.microsoft.com/office/drawing/2014/main" val="761339727"/>
                    </a:ext>
                  </a:extLst>
                </a:gridCol>
                <a:gridCol w="168047">
                  <a:extLst>
                    <a:ext uri="{9D8B030D-6E8A-4147-A177-3AD203B41FA5}">
                      <a16:colId xmlns:a16="http://schemas.microsoft.com/office/drawing/2014/main" val="1818075533"/>
                    </a:ext>
                  </a:extLst>
                </a:gridCol>
                <a:gridCol w="168047">
                  <a:extLst>
                    <a:ext uri="{9D8B030D-6E8A-4147-A177-3AD203B41FA5}">
                      <a16:colId xmlns:a16="http://schemas.microsoft.com/office/drawing/2014/main" val="2527718751"/>
                    </a:ext>
                  </a:extLst>
                </a:gridCol>
                <a:gridCol w="168047">
                  <a:extLst>
                    <a:ext uri="{9D8B030D-6E8A-4147-A177-3AD203B41FA5}">
                      <a16:colId xmlns:a16="http://schemas.microsoft.com/office/drawing/2014/main" val="1539511229"/>
                    </a:ext>
                  </a:extLst>
                </a:gridCol>
                <a:gridCol w="168047">
                  <a:extLst>
                    <a:ext uri="{9D8B030D-6E8A-4147-A177-3AD203B41FA5}">
                      <a16:colId xmlns:a16="http://schemas.microsoft.com/office/drawing/2014/main" val="2777246618"/>
                    </a:ext>
                  </a:extLst>
                </a:gridCol>
                <a:gridCol w="168047">
                  <a:extLst>
                    <a:ext uri="{9D8B030D-6E8A-4147-A177-3AD203B41FA5}">
                      <a16:colId xmlns:a16="http://schemas.microsoft.com/office/drawing/2014/main" val="848902553"/>
                    </a:ext>
                  </a:extLst>
                </a:gridCol>
                <a:gridCol w="168047">
                  <a:extLst>
                    <a:ext uri="{9D8B030D-6E8A-4147-A177-3AD203B41FA5}">
                      <a16:colId xmlns:a16="http://schemas.microsoft.com/office/drawing/2014/main" val="282686970"/>
                    </a:ext>
                  </a:extLst>
                </a:gridCol>
                <a:gridCol w="168047">
                  <a:extLst>
                    <a:ext uri="{9D8B030D-6E8A-4147-A177-3AD203B41FA5}">
                      <a16:colId xmlns:a16="http://schemas.microsoft.com/office/drawing/2014/main" val="4257575523"/>
                    </a:ext>
                  </a:extLst>
                </a:gridCol>
                <a:gridCol w="168047">
                  <a:extLst>
                    <a:ext uri="{9D8B030D-6E8A-4147-A177-3AD203B41FA5}">
                      <a16:colId xmlns:a16="http://schemas.microsoft.com/office/drawing/2014/main" val="3603264468"/>
                    </a:ext>
                  </a:extLst>
                </a:gridCol>
                <a:gridCol w="168047">
                  <a:extLst>
                    <a:ext uri="{9D8B030D-6E8A-4147-A177-3AD203B41FA5}">
                      <a16:colId xmlns:a16="http://schemas.microsoft.com/office/drawing/2014/main" val="3825756257"/>
                    </a:ext>
                  </a:extLst>
                </a:gridCol>
                <a:gridCol w="168047">
                  <a:extLst>
                    <a:ext uri="{9D8B030D-6E8A-4147-A177-3AD203B41FA5}">
                      <a16:colId xmlns:a16="http://schemas.microsoft.com/office/drawing/2014/main" val="585102532"/>
                    </a:ext>
                  </a:extLst>
                </a:gridCol>
                <a:gridCol w="168047">
                  <a:extLst>
                    <a:ext uri="{9D8B030D-6E8A-4147-A177-3AD203B41FA5}">
                      <a16:colId xmlns:a16="http://schemas.microsoft.com/office/drawing/2014/main" val="498914028"/>
                    </a:ext>
                  </a:extLst>
                </a:gridCol>
                <a:gridCol w="168047">
                  <a:extLst>
                    <a:ext uri="{9D8B030D-6E8A-4147-A177-3AD203B41FA5}">
                      <a16:colId xmlns:a16="http://schemas.microsoft.com/office/drawing/2014/main" val="4026212082"/>
                    </a:ext>
                  </a:extLst>
                </a:gridCol>
                <a:gridCol w="168047">
                  <a:extLst>
                    <a:ext uri="{9D8B030D-6E8A-4147-A177-3AD203B41FA5}">
                      <a16:colId xmlns:a16="http://schemas.microsoft.com/office/drawing/2014/main" val="2959381987"/>
                    </a:ext>
                  </a:extLst>
                </a:gridCol>
                <a:gridCol w="168047">
                  <a:extLst>
                    <a:ext uri="{9D8B030D-6E8A-4147-A177-3AD203B41FA5}">
                      <a16:colId xmlns:a16="http://schemas.microsoft.com/office/drawing/2014/main" val="88366183"/>
                    </a:ext>
                  </a:extLst>
                </a:gridCol>
                <a:gridCol w="168047">
                  <a:extLst>
                    <a:ext uri="{9D8B030D-6E8A-4147-A177-3AD203B41FA5}">
                      <a16:colId xmlns:a16="http://schemas.microsoft.com/office/drawing/2014/main" val="1623039965"/>
                    </a:ext>
                  </a:extLst>
                </a:gridCol>
                <a:gridCol w="168047">
                  <a:extLst>
                    <a:ext uri="{9D8B030D-6E8A-4147-A177-3AD203B41FA5}">
                      <a16:colId xmlns:a16="http://schemas.microsoft.com/office/drawing/2014/main" val="1877176287"/>
                    </a:ext>
                  </a:extLst>
                </a:gridCol>
              </a:tblGrid>
              <a:tr h="86853">
                <a:tc rowSpan="3">
                  <a:txBody>
                    <a:bodyPr/>
                    <a:lstStyle/>
                    <a:p>
                      <a:pPr algn="ctr" fontAlgn="ctr"/>
                      <a:r>
                        <a:rPr lang="en-US" sz="800" b="1" i="0" u="none" strike="noStrike" dirty="0">
                          <a:solidFill>
                            <a:srgbClr val="000000"/>
                          </a:solidFill>
                          <a:effectLst/>
                          <a:latin typeface="Calibri" panose="020F0502020204030204" pitchFamily="34" charset="0"/>
                        </a:rPr>
                        <a:t>Gene Symbol</a:t>
                      </a:r>
                    </a:p>
                  </a:txBody>
                  <a:tcPr marL="4343" marR="4343" marT="4343" marB="0" anchor="ctr">
                    <a:lnL>
                      <a:noFill/>
                    </a:lnL>
                    <a:lnR>
                      <a:noFill/>
                    </a:lnR>
                    <a:lnT>
                      <a:noFill/>
                    </a:lnT>
                    <a:lnB>
                      <a:noFill/>
                    </a:lnB>
                  </a:tcPr>
                </a:tc>
                <a:tc gridSpan="14">
                  <a:txBody>
                    <a:bodyPr/>
                    <a:lstStyle/>
                    <a:p>
                      <a:pPr algn="ctr" fontAlgn="b"/>
                      <a:r>
                        <a:rPr lang="en-US" sz="800" b="1" i="0" u="none" strike="noStrike" dirty="0">
                          <a:solidFill>
                            <a:srgbClr val="000000"/>
                          </a:solidFill>
                          <a:effectLst/>
                          <a:latin typeface="Calibri" panose="020F0502020204030204" pitchFamily="34" charset="0"/>
                        </a:rPr>
                        <a:t>NON-RECURRENT</a:t>
                      </a:r>
                    </a:p>
                  </a:txBody>
                  <a:tcPr marL="4343" marR="4343" marT="434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1">
                  <a:txBody>
                    <a:bodyPr/>
                    <a:lstStyle/>
                    <a:p>
                      <a:pPr algn="ctr" fontAlgn="b"/>
                      <a:r>
                        <a:rPr lang="en-US" sz="800" b="1" i="0" u="none" strike="noStrike" kern="1200" dirty="0">
                          <a:solidFill>
                            <a:srgbClr val="000000"/>
                          </a:solidFill>
                          <a:effectLst/>
                          <a:latin typeface="Calibri" panose="020F0502020204030204" pitchFamily="34" charset="0"/>
                          <a:ea typeface="+mn-ea"/>
                          <a:cs typeface="+mn-cs"/>
                        </a:rPr>
                        <a:t>RECURRENT</a:t>
                      </a:r>
                    </a:p>
                  </a:txBody>
                  <a:tcPr marL="4343" marR="4343" marT="434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2850225"/>
                  </a:ext>
                </a:extLst>
              </a:tr>
              <a:tr h="86853">
                <a:tc vMerge="1">
                  <a:txBody>
                    <a:bodyPr/>
                    <a:lstStyle/>
                    <a:p>
                      <a:pPr algn="ctr" fontAlgn="ctr"/>
                      <a:endParaRPr lang="en-US" sz="500" b="0" i="0" u="none" strike="noStrike" dirty="0">
                        <a:solidFill>
                          <a:srgbClr val="000000"/>
                        </a:solidFill>
                        <a:effectLst/>
                        <a:latin typeface="Calibri" panose="020F0502020204030204" pitchFamily="34" charset="0"/>
                      </a:endParaRPr>
                    </a:p>
                  </a:txBody>
                  <a:tcPr marL="4343" marR="4343" marT="4343" marB="0" anchor="ctr">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4+3</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4+3</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4+3</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4+4</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4+3</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3+4</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4+3</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3+4</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4+3</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3+4</a:t>
                      </a:r>
                    </a:p>
                  </a:txBody>
                  <a:tcPr marL="4343" marR="4343" marT="4343" marB="0" anchor="b">
                    <a:lnL>
                      <a:noFill/>
                    </a:lnL>
                    <a:lnR>
                      <a:noFill/>
                    </a:lnR>
                    <a:lnT>
                      <a:noFill/>
                    </a:lnT>
                    <a:lnB>
                      <a:noFill/>
                    </a:lnB>
                  </a:tcPr>
                </a:tc>
                <a:tc>
                  <a:txBody>
                    <a:bodyPr/>
                    <a:lstStyle/>
                    <a:p>
                      <a:pPr algn="l" fontAlgn="b"/>
                      <a:r>
                        <a:rPr lang="en-US" sz="500" b="0" i="0" u="none" strike="noStrike" dirty="0">
                          <a:solidFill>
                            <a:srgbClr val="000000"/>
                          </a:solidFill>
                          <a:effectLst/>
                          <a:latin typeface="Calibri" panose="020F0502020204030204" pitchFamily="34" charset="0"/>
                        </a:rPr>
                        <a:t>3+4</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3+4</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3+4</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4+3</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4+3</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4+4</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4+4</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4+4</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4+4</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4+4</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4+3</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4+4</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4+3</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4+3</a:t>
                      </a:r>
                    </a:p>
                  </a:txBody>
                  <a:tcPr marL="4343" marR="4343" marT="4343"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4+4</a:t>
                      </a:r>
                    </a:p>
                  </a:txBody>
                  <a:tcPr marL="4343" marR="4343" marT="4343" marB="0" anchor="b">
                    <a:lnL>
                      <a:noFill/>
                    </a:lnL>
                    <a:lnR>
                      <a:noFill/>
                    </a:lnR>
                    <a:lnT>
                      <a:noFill/>
                    </a:lnT>
                    <a:lnB>
                      <a:noFill/>
                    </a:lnB>
                  </a:tcPr>
                </a:tc>
                <a:extLst>
                  <a:ext uri="{0D108BD9-81ED-4DB2-BD59-A6C34878D82A}">
                    <a16:rowId xmlns:a16="http://schemas.microsoft.com/office/drawing/2014/main" val="3854105354"/>
                  </a:ext>
                </a:extLst>
              </a:tr>
              <a:tr h="91196">
                <a:tc vMerge="1">
                  <a:txBody>
                    <a:bodyPr/>
                    <a:lstStyle/>
                    <a:p>
                      <a:endParaRPr lang="en-US"/>
                    </a:p>
                  </a:txBody>
                  <a:tcPr/>
                </a:tc>
                <a:tc>
                  <a:txBody>
                    <a:bodyPr/>
                    <a:lstStyle/>
                    <a:p>
                      <a:pPr algn="ctr" fontAlgn="b"/>
                      <a:r>
                        <a:rPr lang="en-US" sz="800" b="1" i="0" u="none" strike="noStrike" dirty="0">
                          <a:solidFill>
                            <a:srgbClr val="000000"/>
                          </a:solidFill>
                          <a:effectLst/>
                          <a:latin typeface="Calibri" panose="020F0502020204030204" pitchFamily="34" charset="0"/>
                        </a:rPr>
                        <a:t>P4</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P5</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P6</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P7</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P10</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P11</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P12</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P14</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P15</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P16</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P20</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P21</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P22</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P23</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P1</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P2</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P3</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P8</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P9</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P13</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P17</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P18</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P19</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P24</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P25</a:t>
                      </a: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149357"/>
                  </a:ext>
                </a:extLst>
              </a:tr>
              <a:tr h="86853">
                <a:tc>
                  <a:txBody>
                    <a:bodyPr/>
                    <a:lstStyle/>
                    <a:p>
                      <a:pPr algn="ctr" fontAlgn="b"/>
                      <a:r>
                        <a:rPr lang="en-US" sz="700" b="1" i="0" u="none" strike="noStrike" dirty="0">
                          <a:solidFill>
                            <a:srgbClr val="000000"/>
                          </a:solidFill>
                          <a:effectLst/>
                          <a:latin typeface="Calibri" panose="020F0502020204030204" pitchFamily="34" charset="0"/>
                        </a:rPr>
                        <a:t>COMMD6</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solidFill>
                      <a:srgbClr val="FF838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solidFill>
                      <a:srgbClr val="FFCAC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solidFill>
                      <a:srgbClr val="FF5D5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solidFill>
                      <a:srgbClr val="FDFFFE"/>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solidFill>
                      <a:srgbClr val="FF828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solidFill>
                      <a:srgbClr val="FFDADA"/>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solidFill>
                      <a:srgbClr val="FF4949"/>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8C8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4EDD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solidFill>
                      <a:srgbClr val="CDF0DD"/>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solidFill>
                      <a:srgbClr val="D7F3E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solidFill>
                      <a:srgbClr val="EBF9F1"/>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solidFill>
                      <a:srgbClr val="96DFB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solidFill>
                      <a:srgbClr val="D7F3E4"/>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AFA"/>
                    </a:solidFill>
                  </a:tcPr>
                </a:tc>
                <a:extLst>
                  <a:ext uri="{0D108BD9-81ED-4DB2-BD59-A6C34878D82A}">
                    <a16:rowId xmlns:a16="http://schemas.microsoft.com/office/drawing/2014/main" val="3950791096"/>
                  </a:ext>
                </a:extLst>
              </a:tr>
              <a:tr h="86853">
                <a:tc>
                  <a:txBody>
                    <a:bodyPr/>
                    <a:lstStyle/>
                    <a:p>
                      <a:pPr algn="ctr" fontAlgn="b"/>
                      <a:r>
                        <a:rPr lang="en-US" sz="700" b="1" i="0" u="none" strike="noStrike">
                          <a:solidFill>
                            <a:srgbClr val="000000"/>
                          </a:solidFill>
                          <a:effectLst/>
                          <a:latin typeface="Calibri" panose="020F0502020204030204" pitchFamily="34" charset="0"/>
                        </a:rPr>
                        <a:t>PAPLN</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F2F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7E7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2C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BFB"/>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AEA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595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FB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C0C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9FEF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FFAF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8EED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5ACC8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BEAD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1ECD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EE1B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8C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6DFB7"/>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6031532"/>
                  </a:ext>
                </a:extLst>
              </a:tr>
              <a:tr h="86853">
                <a:tc>
                  <a:txBody>
                    <a:bodyPr/>
                    <a:lstStyle/>
                    <a:p>
                      <a:pPr algn="ctr" fontAlgn="b"/>
                      <a:r>
                        <a:rPr lang="en-US" sz="700" b="1" i="0" u="none" strike="noStrike">
                          <a:solidFill>
                            <a:srgbClr val="000000"/>
                          </a:solidFill>
                          <a:effectLst/>
                          <a:latin typeface="Calibri" panose="020F0502020204030204" pitchFamily="34" charset="0"/>
                        </a:rPr>
                        <a:t>MBD1</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DDCB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8D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0B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FE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1B1"/>
                    </a:solidFill>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CF5E7"/>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585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E0E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4D9A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3E8CB"/>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3F7E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3D49F"/>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20951153"/>
                  </a:ext>
                </a:extLst>
              </a:tr>
              <a:tr h="86853">
                <a:tc>
                  <a:txBody>
                    <a:bodyPr/>
                    <a:lstStyle/>
                    <a:p>
                      <a:pPr algn="ctr" fontAlgn="b"/>
                      <a:r>
                        <a:rPr lang="en-US" sz="700" b="1" i="0" u="none" strike="noStrike">
                          <a:solidFill>
                            <a:srgbClr val="000000"/>
                          </a:solidFill>
                          <a:effectLst/>
                          <a:latin typeface="Calibri" panose="020F0502020204030204" pitchFamily="34" charset="0"/>
                        </a:rPr>
                        <a:t>HCLS1</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2D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ACAC"/>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FCF"/>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535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EAEA"/>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FE7C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0D8A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1F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2E3C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BEFD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DFD"/>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EDED"/>
                    </a:solidFill>
                  </a:tcPr>
                </a:tc>
                <a:extLst>
                  <a:ext uri="{0D108BD9-81ED-4DB2-BD59-A6C34878D82A}">
                    <a16:rowId xmlns:a16="http://schemas.microsoft.com/office/drawing/2014/main" val="656961205"/>
                  </a:ext>
                </a:extLst>
              </a:tr>
              <a:tr h="86853">
                <a:tc>
                  <a:txBody>
                    <a:bodyPr/>
                    <a:lstStyle/>
                    <a:p>
                      <a:pPr algn="ctr" fontAlgn="b"/>
                      <a:r>
                        <a:rPr lang="en-US" sz="700" b="1" i="0" u="none" strike="noStrike">
                          <a:solidFill>
                            <a:srgbClr val="000000"/>
                          </a:solidFill>
                          <a:effectLst/>
                          <a:latin typeface="Calibri" panose="020F0502020204030204" pitchFamily="34" charset="0"/>
                        </a:rPr>
                        <a:t>CRYZ</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EEBD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AEAE"/>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9696"/>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ABA"/>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6D6"/>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898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1FBF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CEBD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33C07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5B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5D5A1"/>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2F1E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5F2E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BE0BA"/>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38011816"/>
                  </a:ext>
                </a:extLst>
              </a:tr>
              <a:tr h="86853">
                <a:tc>
                  <a:txBody>
                    <a:bodyPr/>
                    <a:lstStyle/>
                    <a:p>
                      <a:pPr algn="ctr" fontAlgn="b"/>
                      <a:r>
                        <a:rPr lang="en-US" sz="700" b="1" i="0" u="none" strike="noStrike">
                          <a:solidFill>
                            <a:srgbClr val="000000"/>
                          </a:solidFill>
                          <a:effectLst/>
                          <a:latin typeface="Calibri" panose="020F0502020204030204" pitchFamily="34" charset="0"/>
                        </a:rPr>
                        <a:t>NAP1L1</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D6F3E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1D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1F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9FDF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EFFFE"/>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4E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2DEB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BD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FF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4F2E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CF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C2C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A1E2B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2ECD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BEFD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3E8C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8EED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7D5A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5E8C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DF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0E7C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5F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F2F2"/>
                    </a:solidFill>
                  </a:tcPr>
                </a:tc>
                <a:extLst>
                  <a:ext uri="{0D108BD9-81ED-4DB2-BD59-A6C34878D82A}">
                    <a16:rowId xmlns:a16="http://schemas.microsoft.com/office/drawing/2014/main" val="3076311183"/>
                  </a:ext>
                </a:extLst>
              </a:tr>
              <a:tr h="86853">
                <a:tc>
                  <a:txBody>
                    <a:bodyPr/>
                    <a:lstStyle/>
                    <a:p>
                      <a:pPr algn="ctr" fontAlgn="b"/>
                      <a:r>
                        <a:rPr lang="en-US" sz="700" b="1" i="0" u="none" strike="noStrike">
                          <a:solidFill>
                            <a:srgbClr val="000000"/>
                          </a:solidFill>
                          <a:effectLst/>
                          <a:latin typeface="Calibri" panose="020F0502020204030204" pitchFamily="34" charset="0"/>
                        </a:rPr>
                        <a:t>SMC1A</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D6D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DFFFE"/>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FF5E9"/>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3C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373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ED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6F3E3"/>
                    </a:solidFill>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5E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FF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FC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E6E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9CE1B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1F1"/>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2ABD6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0F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FE7C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5DAA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1B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D5F2E3"/>
                    </a:solidFill>
                  </a:tcPr>
                </a:tc>
                <a:extLst>
                  <a:ext uri="{0D108BD9-81ED-4DB2-BD59-A6C34878D82A}">
                    <a16:rowId xmlns:a16="http://schemas.microsoft.com/office/drawing/2014/main" val="2998818882"/>
                  </a:ext>
                </a:extLst>
              </a:tr>
              <a:tr h="86853">
                <a:tc>
                  <a:txBody>
                    <a:bodyPr/>
                    <a:lstStyle/>
                    <a:p>
                      <a:pPr algn="ctr" fontAlgn="b"/>
                      <a:r>
                        <a:rPr lang="en-US" sz="700" b="1" i="0" u="none" strike="noStrike">
                          <a:solidFill>
                            <a:srgbClr val="000000"/>
                          </a:solidFill>
                          <a:effectLst/>
                          <a:latin typeface="Calibri" panose="020F0502020204030204" pitchFamily="34" charset="0"/>
                        </a:rPr>
                        <a:t>MVP</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BCEBD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EE1BD"/>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9B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5F5"/>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FE7C8"/>
                    </a:solidFill>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3F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4F7E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5D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33C07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44C67F"/>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1F6E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2ABD6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19B861"/>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0D8A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27BC6B"/>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92954202"/>
                  </a:ext>
                </a:extLst>
              </a:tr>
              <a:tr h="86853">
                <a:tc>
                  <a:txBody>
                    <a:bodyPr/>
                    <a:lstStyle/>
                    <a:p>
                      <a:pPr algn="ctr" fontAlgn="b"/>
                      <a:r>
                        <a:rPr lang="en-US" sz="700" b="1" i="0" u="none" strike="noStrike" dirty="0">
                          <a:solidFill>
                            <a:srgbClr val="000000"/>
                          </a:solidFill>
                          <a:effectLst/>
                          <a:latin typeface="Calibri" panose="020F0502020204030204" pitchFamily="34" charset="0"/>
                        </a:rPr>
                        <a:t>AEBP1</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DFD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5C5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48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B8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3E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ED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AB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E8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7FDF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BE5C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EDCB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5757"/>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5C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EFAF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5D4A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7F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BF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8E0B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CD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9DBA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4D9A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C6C6"/>
                    </a:solidFill>
                  </a:tcPr>
                </a:tc>
                <a:extLst>
                  <a:ext uri="{0D108BD9-81ED-4DB2-BD59-A6C34878D82A}">
                    <a16:rowId xmlns:a16="http://schemas.microsoft.com/office/drawing/2014/main" val="1242920959"/>
                  </a:ext>
                </a:extLst>
              </a:tr>
              <a:tr h="86853">
                <a:tc>
                  <a:txBody>
                    <a:bodyPr/>
                    <a:lstStyle/>
                    <a:p>
                      <a:pPr algn="ctr" fontAlgn="b"/>
                      <a:r>
                        <a:rPr lang="en-US" sz="700" b="1" i="0" u="none" strike="noStrike" dirty="0">
                          <a:solidFill>
                            <a:srgbClr val="000000"/>
                          </a:solidFill>
                          <a:effectLst/>
                          <a:latin typeface="Calibri" panose="020F0502020204030204" pitchFamily="34" charset="0"/>
                        </a:rPr>
                        <a:t>LZIC</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D9F4E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1F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5F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4DEB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AEAD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BF4E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2B2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CFFF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FDDB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9EAC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2EDD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FD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D7D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CAEFD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7E4C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BEFD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CF9F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CF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DE1B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3D49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1EBA6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1E7C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B5E9CD"/>
                    </a:solidFill>
                  </a:tcPr>
                </a:tc>
                <a:extLst>
                  <a:ext uri="{0D108BD9-81ED-4DB2-BD59-A6C34878D82A}">
                    <a16:rowId xmlns:a16="http://schemas.microsoft.com/office/drawing/2014/main" val="4032251922"/>
                  </a:ext>
                </a:extLst>
              </a:tr>
              <a:tr h="86853">
                <a:tc>
                  <a:txBody>
                    <a:bodyPr/>
                    <a:lstStyle/>
                    <a:p>
                      <a:pPr algn="ctr" fontAlgn="b"/>
                      <a:r>
                        <a:rPr lang="en-US" sz="700" b="1" i="0" u="none" strike="noStrike">
                          <a:solidFill>
                            <a:srgbClr val="000000"/>
                          </a:solidFill>
                          <a:effectLst/>
                          <a:latin typeface="Calibri" panose="020F0502020204030204" pitchFamily="34" charset="0"/>
                        </a:rPr>
                        <a:t>MIEN1</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2EDD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707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1C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1C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EC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3B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FF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282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2F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DFFFE"/>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5EDD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50C987"/>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1F6E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AD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7FDF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9F3E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CB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extLst>
                  <a:ext uri="{0D108BD9-81ED-4DB2-BD59-A6C34878D82A}">
                    <a16:rowId xmlns:a16="http://schemas.microsoft.com/office/drawing/2014/main" val="3900395838"/>
                  </a:ext>
                </a:extLst>
              </a:tr>
              <a:tr h="86853">
                <a:tc>
                  <a:txBody>
                    <a:bodyPr/>
                    <a:lstStyle/>
                    <a:p>
                      <a:pPr algn="ctr" fontAlgn="b"/>
                      <a:r>
                        <a:rPr lang="en-US" sz="700" b="1" i="0" u="none" strike="noStrike">
                          <a:solidFill>
                            <a:srgbClr val="000000"/>
                          </a:solidFill>
                          <a:effectLst/>
                          <a:latin typeface="Calibri" panose="020F0502020204030204" pitchFamily="34" charset="0"/>
                        </a:rPr>
                        <a:t>ZFR</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9E0B9"/>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EF5E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9E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6565"/>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6363"/>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1717"/>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C5C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53CA89"/>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BE5C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5E3C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DD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7D7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8FDF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3C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7E9CE"/>
                    </a:solidFill>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26448935"/>
                  </a:ext>
                </a:extLst>
              </a:tr>
              <a:tr h="86853">
                <a:tc>
                  <a:txBody>
                    <a:bodyPr/>
                    <a:lstStyle/>
                    <a:p>
                      <a:pPr algn="ctr" fontAlgn="b"/>
                      <a:r>
                        <a:rPr lang="en-US" sz="700" b="1" i="0" u="none" strike="noStrike">
                          <a:solidFill>
                            <a:srgbClr val="000000"/>
                          </a:solidFill>
                          <a:effectLst/>
                          <a:latin typeface="Calibri" panose="020F0502020204030204" pitchFamily="34" charset="0"/>
                        </a:rPr>
                        <a:t>TARS</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6DFB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5C5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3B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3B3"/>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2F2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8C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6565"/>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9E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CC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9FDF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DAF4E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6F7E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3E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47C68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2DBE6F"/>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FFF"/>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0ECD4"/>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8080"/>
                    </a:solidFill>
                  </a:tcPr>
                </a:tc>
                <a:extLst>
                  <a:ext uri="{0D108BD9-81ED-4DB2-BD59-A6C34878D82A}">
                    <a16:rowId xmlns:a16="http://schemas.microsoft.com/office/drawing/2014/main" val="1517208899"/>
                  </a:ext>
                </a:extLst>
              </a:tr>
              <a:tr h="86853">
                <a:tc>
                  <a:txBody>
                    <a:bodyPr/>
                    <a:lstStyle/>
                    <a:p>
                      <a:pPr algn="ctr" fontAlgn="b"/>
                      <a:r>
                        <a:rPr lang="en-US" sz="700" b="1" i="0" u="none" strike="noStrike" dirty="0">
                          <a:solidFill>
                            <a:srgbClr val="000000"/>
                          </a:solidFill>
                          <a:effectLst/>
                          <a:latin typeface="Calibri" panose="020F0502020204030204" pitchFamily="34" charset="0"/>
                        </a:rPr>
                        <a:t>TNRC6B</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5E8C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AF9F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AF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AC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2D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3FCF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DFAF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3F7E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FF1DE"/>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FAF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DCF5E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7F8EF"/>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4AC78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0E7C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59CC8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6EED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4E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extLst>
                  <a:ext uri="{0D108BD9-81ED-4DB2-BD59-A6C34878D82A}">
                    <a16:rowId xmlns:a16="http://schemas.microsoft.com/office/drawing/2014/main" val="3362089410"/>
                  </a:ext>
                </a:extLst>
              </a:tr>
              <a:tr h="86853">
                <a:tc>
                  <a:txBody>
                    <a:bodyPr/>
                    <a:lstStyle/>
                    <a:p>
                      <a:pPr algn="ctr" fontAlgn="b"/>
                      <a:r>
                        <a:rPr lang="en-US" sz="700" b="1" i="0" u="none" strike="noStrike">
                          <a:solidFill>
                            <a:srgbClr val="000000"/>
                          </a:solidFill>
                          <a:effectLst/>
                          <a:latin typeface="Calibri" panose="020F0502020204030204" pitchFamily="34" charset="0"/>
                        </a:rPr>
                        <a:t>PDCD6IP</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BFEF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4F7E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A8A"/>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7777"/>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9D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3C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6B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DFFF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4FCF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434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4E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EFE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75D5A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AE5C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ED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6D09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DD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5D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BD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1ECD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949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E3E3"/>
                    </a:solidFill>
                  </a:tcPr>
                </a:tc>
                <a:extLst>
                  <a:ext uri="{0D108BD9-81ED-4DB2-BD59-A6C34878D82A}">
                    <a16:rowId xmlns:a16="http://schemas.microsoft.com/office/drawing/2014/main" val="1811140102"/>
                  </a:ext>
                </a:extLst>
              </a:tr>
              <a:tr h="86853">
                <a:tc>
                  <a:txBody>
                    <a:bodyPr/>
                    <a:lstStyle/>
                    <a:p>
                      <a:pPr algn="ctr" fontAlgn="b"/>
                      <a:r>
                        <a:rPr lang="en-US" sz="700" b="1" i="0" u="none" strike="noStrike">
                          <a:solidFill>
                            <a:srgbClr val="000000"/>
                          </a:solidFill>
                          <a:effectLst/>
                          <a:latin typeface="Calibri" panose="020F0502020204030204" pitchFamily="34" charset="0"/>
                        </a:rPr>
                        <a:t>HOOK1</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0D0D"/>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5E5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949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9EAC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DD29B"/>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2BBE6D"/>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0D8A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DEBD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9D6A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A1A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3D9AA"/>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25BC6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9F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12B65C"/>
                    </a:solidFill>
                  </a:tcPr>
                </a:tc>
                <a:extLst>
                  <a:ext uri="{0D108BD9-81ED-4DB2-BD59-A6C34878D82A}">
                    <a16:rowId xmlns:a16="http://schemas.microsoft.com/office/drawing/2014/main" val="1974149030"/>
                  </a:ext>
                </a:extLst>
              </a:tr>
              <a:tr h="86853">
                <a:tc>
                  <a:txBody>
                    <a:bodyPr/>
                    <a:lstStyle/>
                    <a:p>
                      <a:pPr algn="ctr" fontAlgn="b"/>
                      <a:r>
                        <a:rPr lang="en-US" sz="700" b="1" i="0" u="none" strike="noStrike" dirty="0">
                          <a:solidFill>
                            <a:srgbClr val="000000"/>
                          </a:solidFill>
                          <a:effectLst/>
                          <a:latin typeface="Calibri" panose="020F0502020204030204" pitchFamily="34" charset="0"/>
                        </a:rPr>
                        <a:t>FDX1</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F0F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DF5E8"/>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7D09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0F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919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CD29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9F4E5"/>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666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BFEFC"/>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BD19A"/>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9E5C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5F7E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0D8A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8E4C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AF4E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C0ECD4"/>
                    </a:solidFill>
                  </a:tcPr>
                </a:tc>
                <a:extLst>
                  <a:ext uri="{0D108BD9-81ED-4DB2-BD59-A6C34878D82A}">
                    <a16:rowId xmlns:a16="http://schemas.microsoft.com/office/drawing/2014/main" val="2503820245"/>
                  </a:ext>
                </a:extLst>
              </a:tr>
              <a:tr h="86853">
                <a:tc>
                  <a:txBody>
                    <a:bodyPr/>
                    <a:lstStyle/>
                    <a:p>
                      <a:pPr algn="ctr" fontAlgn="b"/>
                      <a:r>
                        <a:rPr lang="en-US" sz="700" b="1" i="0" u="none" strike="noStrike">
                          <a:solidFill>
                            <a:srgbClr val="000000"/>
                          </a:solidFill>
                          <a:effectLst/>
                          <a:latin typeface="Calibri" panose="020F0502020204030204" pitchFamily="34" charset="0"/>
                        </a:rPr>
                        <a:t>GSTM2</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CFEF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AF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727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2B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0F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1D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3B3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282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6F3E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BF4E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5C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AE5C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B3B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55CB8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4E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AF4E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7E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8C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A4A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5D09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BD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AD19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AFEF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DEDE"/>
                    </a:solidFill>
                  </a:tcPr>
                </a:tc>
                <a:extLst>
                  <a:ext uri="{0D108BD9-81ED-4DB2-BD59-A6C34878D82A}">
                    <a16:rowId xmlns:a16="http://schemas.microsoft.com/office/drawing/2014/main" val="2900375366"/>
                  </a:ext>
                </a:extLst>
              </a:tr>
              <a:tr h="86853">
                <a:tc>
                  <a:txBody>
                    <a:bodyPr/>
                    <a:lstStyle/>
                    <a:p>
                      <a:pPr algn="ctr" fontAlgn="b"/>
                      <a:r>
                        <a:rPr lang="en-US" sz="700" b="1" i="0" u="none" strike="noStrike">
                          <a:solidFill>
                            <a:srgbClr val="000000"/>
                          </a:solidFill>
                          <a:effectLst/>
                          <a:latin typeface="Calibri" panose="020F0502020204030204" pitchFamily="34" charset="0"/>
                        </a:rPr>
                        <a:t>PDHB</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4A4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9D9"/>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9B9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5E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78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0B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0FBF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6F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CFFF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9A9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5F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B0B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DAF4E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CEBD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58CC8D"/>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5F7E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7E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AF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FE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F8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9C9C"/>
                    </a:solidFill>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D5D5"/>
                    </a:solidFill>
                  </a:tcPr>
                </a:tc>
                <a:extLst>
                  <a:ext uri="{0D108BD9-81ED-4DB2-BD59-A6C34878D82A}">
                    <a16:rowId xmlns:a16="http://schemas.microsoft.com/office/drawing/2014/main" val="850359324"/>
                  </a:ext>
                </a:extLst>
              </a:tr>
              <a:tr h="86853">
                <a:tc>
                  <a:txBody>
                    <a:bodyPr/>
                    <a:lstStyle/>
                    <a:p>
                      <a:pPr algn="ctr" fontAlgn="b"/>
                      <a:r>
                        <a:rPr lang="en-US" sz="700" b="1" i="0" u="none" strike="noStrike">
                          <a:solidFill>
                            <a:srgbClr val="000000"/>
                          </a:solidFill>
                          <a:effectLst/>
                          <a:latin typeface="Calibri" panose="020F0502020204030204" pitchFamily="34" charset="0"/>
                        </a:rPr>
                        <a:t>SMARCC2</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7373"/>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3F7E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7FDF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1CE9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2D2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3C3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CB45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7F3E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B6B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58CC8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EF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2E3C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FECD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AEFD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AEAC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AD6A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6E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1D8A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3FCF7"/>
                    </a:solidFill>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3DC37A"/>
                    </a:solidFill>
                  </a:tcPr>
                </a:tc>
                <a:extLst>
                  <a:ext uri="{0D108BD9-81ED-4DB2-BD59-A6C34878D82A}">
                    <a16:rowId xmlns:a16="http://schemas.microsoft.com/office/drawing/2014/main" val="2505613121"/>
                  </a:ext>
                </a:extLst>
              </a:tr>
              <a:tr h="86853">
                <a:tc>
                  <a:txBody>
                    <a:bodyPr/>
                    <a:lstStyle/>
                    <a:p>
                      <a:pPr algn="ctr" fontAlgn="b"/>
                      <a:r>
                        <a:rPr lang="en-US" sz="700" b="1" i="0" u="none" strike="noStrike">
                          <a:solidFill>
                            <a:srgbClr val="000000"/>
                          </a:solidFill>
                          <a:effectLst/>
                          <a:latin typeface="Calibri" panose="020F0502020204030204" pitchFamily="34" charset="0"/>
                        </a:rPr>
                        <a:t>RPS28</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41C57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777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676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EE1B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2E7CA"/>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AF9F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7E7"/>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6E9C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E6F8E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80D8A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2ABD6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6E9C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4C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9E5C4"/>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EE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5C5"/>
                    </a:solidFill>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13965216"/>
                  </a:ext>
                </a:extLst>
              </a:tr>
              <a:tr h="86853">
                <a:tc>
                  <a:txBody>
                    <a:bodyPr/>
                    <a:lstStyle/>
                    <a:p>
                      <a:pPr algn="ctr" fontAlgn="b"/>
                      <a:r>
                        <a:rPr lang="en-US" sz="700" b="1" i="0" u="none" strike="noStrike">
                          <a:solidFill>
                            <a:srgbClr val="000000"/>
                          </a:solidFill>
                          <a:effectLst/>
                          <a:latin typeface="Calibri" panose="020F0502020204030204" pitchFamily="34" charset="0"/>
                        </a:rPr>
                        <a:t>ANXA11</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A1A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9F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A9A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88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AC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9D9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9F4E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707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DE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DD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7D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4F4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AFEF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6B6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A7E4C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EFAF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88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6D09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7DFB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3CF9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8C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08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6C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7A7A"/>
                    </a:solidFill>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CBEFDB"/>
                    </a:solidFill>
                  </a:tcPr>
                </a:tc>
                <a:extLst>
                  <a:ext uri="{0D108BD9-81ED-4DB2-BD59-A6C34878D82A}">
                    <a16:rowId xmlns:a16="http://schemas.microsoft.com/office/drawing/2014/main" val="2388731742"/>
                  </a:ext>
                </a:extLst>
              </a:tr>
              <a:tr h="86853">
                <a:tc>
                  <a:txBody>
                    <a:bodyPr/>
                    <a:lstStyle/>
                    <a:p>
                      <a:pPr algn="ctr" fontAlgn="b"/>
                      <a:r>
                        <a:rPr lang="en-US" sz="700" b="1" i="0" u="none" strike="noStrike">
                          <a:solidFill>
                            <a:srgbClr val="000000"/>
                          </a:solidFill>
                          <a:effectLst/>
                          <a:latin typeface="Calibri" panose="020F0502020204030204" pitchFamily="34" charset="0"/>
                        </a:rPr>
                        <a:t>HPRT1</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5FCF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4F7E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6F6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0B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383"/>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4F2E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CFC"/>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FFAF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EF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2FBF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FF0D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ADA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8EDCB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6F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CF0D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DE6C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FECD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8F8F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0F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9EFD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3B3"/>
                    </a:solidFill>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C5EDD7"/>
                    </a:solidFill>
                  </a:tcPr>
                </a:tc>
                <a:extLst>
                  <a:ext uri="{0D108BD9-81ED-4DB2-BD59-A6C34878D82A}">
                    <a16:rowId xmlns:a16="http://schemas.microsoft.com/office/drawing/2014/main" val="2564009173"/>
                  </a:ext>
                </a:extLst>
              </a:tr>
              <a:tr h="86853">
                <a:tc>
                  <a:txBody>
                    <a:bodyPr/>
                    <a:lstStyle/>
                    <a:p>
                      <a:pPr algn="ctr" fontAlgn="b"/>
                      <a:r>
                        <a:rPr lang="en-US" sz="700" b="1" i="0" u="none" strike="noStrike" dirty="0">
                          <a:solidFill>
                            <a:srgbClr val="000000"/>
                          </a:solidFill>
                          <a:effectLst/>
                          <a:latin typeface="Calibri" panose="020F0502020204030204" pitchFamily="34" charset="0"/>
                        </a:rPr>
                        <a:t>ASRGL1</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79D6A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0D8A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8EED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CD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7E9C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AF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2A2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8F8E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1E2B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AF9F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3D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CDF0D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5B25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54CA8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2CF9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1F6E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BF9F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4F2E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FD8A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7D7"/>
                    </a:solidFill>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extLst>
                  <a:ext uri="{0D108BD9-81ED-4DB2-BD59-A6C34878D82A}">
                    <a16:rowId xmlns:a16="http://schemas.microsoft.com/office/drawing/2014/main" val="4131207697"/>
                  </a:ext>
                </a:extLst>
              </a:tr>
              <a:tr h="86853">
                <a:tc>
                  <a:txBody>
                    <a:bodyPr/>
                    <a:lstStyle/>
                    <a:p>
                      <a:pPr algn="ctr" fontAlgn="b"/>
                      <a:r>
                        <a:rPr lang="en-US" sz="700" b="1" i="0" u="none" strike="noStrike" dirty="0">
                          <a:solidFill>
                            <a:srgbClr val="000000"/>
                          </a:solidFill>
                          <a:effectLst/>
                          <a:latin typeface="Calibri" panose="020F0502020204030204" pitchFamily="34" charset="0"/>
                        </a:rPr>
                        <a:t>RBM14</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EFFF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8D5A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5FCF8"/>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4B253"/>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9FDF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5FCF8"/>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AE5C5"/>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C8C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575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AF4E6"/>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AAA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DD29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FBF"/>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4F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7C7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F8F"/>
                    </a:solidFill>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E3E3"/>
                    </a:solidFill>
                  </a:tcPr>
                </a:tc>
                <a:extLst>
                  <a:ext uri="{0D108BD9-81ED-4DB2-BD59-A6C34878D82A}">
                    <a16:rowId xmlns:a16="http://schemas.microsoft.com/office/drawing/2014/main" val="632201066"/>
                  </a:ext>
                </a:extLst>
              </a:tr>
              <a:tr h="86853">
                <a:tc>
                  <a:txBody>
                    <a:bodyPr/>
                    <a:lstStyle/>
                    <a:p>
                      <a:pPr algn="ctr" fontAlgn="b"/>
                      <a:r>
                        <a:rPr lang="en-US" sz="700" b="1" i="0" u="none" strike="noStrike">
                          <a:solidFill>
                            <a:srgbClr val="000000"/>
                          </a:solidFill>
                          <a:effectLst/>
                          <a:latin typeface="Calibri" panose="020F0502020204030204" pitchFamily="34" charset="0"/>
                        </a:rPr>
                        <a:t>RHOC</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EBF9F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0CE9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3F3"/>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AF9F1"/>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AD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9FEF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DF0D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949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4F7E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2D49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989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D4D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7E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8F3E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0F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FDDB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2C2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2FBF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1877564419"/>
                  </a:ext>
                </a:extLst>
              </a:tr>
              <a:tr h="86853">
                <a:tc>
                  <a:txBody>
                    <a:bodyPr/>
                    <a:lstStyle/>
                    <a:p>
                      <a:pPr algn="ctr" fontAlgn="b"/>
                      <a:r>
                        <a:rPr lang="en-US" sz="700" b="1" i="0" u="none" strike="noStrike">
                          <a:solidFill>
                            <a:srgbClr val="000000"/>
                          </a:solidFill>
                          <a:effectLst/>
                          <a:latin typeface="Calibri" panose="020F0502020204030204" pitchFamily="34" charset="0"/>
                        </a:rPr>
                        <a:t>NUDCD2</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8C8"/>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9E9"/>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4F7E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8E9C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0ECD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DF0D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7F3E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2DEB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BE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D3D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CCC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28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2E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424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AFA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6EED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7EED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1F6E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2FBF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ABA"/>
                    </a:solidFill>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BEBE"/>
                    </a:solidFill>
                  </a:tcPr>
                </a:tc>
                <a:extLst>
                  <a:ext uri="{0D108BD9-81ED-4DB2-BD59-A6C34878D82A}">
                    <a16:rowId xmlns:a16="http://schemas.microsoft.com/office/drawing/2014/main" val="1577948672"/>
                  </a:ext>
                </a:extLst>
              </a:tr>
              <a:tr h="86853">
                <a:tc>
                  <a:txBody>
                    <a:bodyPr/>
                    <a:lstStyle/>
                    <a:p>
                      <a:pPr algn="ctr" fontAlgn="b"/>
                      <a:r>
                        <a:rPr lang="en-US" sz="700" b="1" i="0" u="none" strike="noStrike">
                          <a:solidFill>
                            <a:srgbClr val="000000"/>
                          </a:solidFill>
                          <a:effectLst/>
                          <a:latin typeface="Calibri" panose="020F0502020204030204" pitchFamily="34" charset="0"/>
                        </a:rPr>
                        <a:t>TFPI2</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1FBF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6F8E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5DFB6"/>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48C78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5C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AFEFB"/>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BCB"/>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E7E7"/>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BD7A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4444"/>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52085712"/>
                  </a:ext>
                </a:extLst>
              </a:tr>
              <a:tr h="86853">
                <a:tc>
                  <a:txBody>
                    <a:bodyPr/>
                    <a:lstStyle/>
                    <a:p>
                      <a:pPr algn="ctr" fontAlgn="b"/>
                      <a:r>
                        <a:rPr lang="en-US" sz="700" b="1" i="0" u="none" strike="noStrike">
                          <a:solidFill>
                            <a:srgbClr val="000000"/>
                          </a:solidFill>
                          <a:effectLst/>
                          <a:latin typeface="Calibri" panose="020F0502020204030204" pitchFamily="34" charset="0"/>
                        </a:rPr>
                        <a:t>SGSH</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6BD29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4D4A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BD6A5"/>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8F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1D39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EB55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23BB6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7F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D6F3E3"/>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88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4E8C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5DCD9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F8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353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1BB96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9D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FE1BD"/>
                    </a:solidFill>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2724256"/>
                  </a:ext>
                </a:extLst>
              </a:tr>
              <a:tr h="86853">
                <a:tc>
                  <a:txBody>
                    <a:bodyPr/>
                    <a:lstStyle/>
                    <a:p>
                      <a:pPr algn="ctr" fontAlgn="b"/>
                      <a:r>
                        <a:rPr lang="en-US" sz="700" b="1" i="0" u="none" strike="noStrike">
                          <a:solidFill>
                            <a:srgbClr val="000000"/>
                          </a:solidFill>
                          <a:effectLst/>
                          <a:latin typeface="Calibri" panose="020F0502020204030204" pitchFamily="34" charset="0"/>
                        </a:rPr>
                        <a:t>AKAP13</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C3EDD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1D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7EED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0DDB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2D49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2FBF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27BC6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4E8C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5D09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58CC8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9D9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ABE5C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AAA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38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949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7C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FE6C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58CC8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6E4C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0D8A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6F6"/>
                    </a:solidFill>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94467713"/>
                  </a:ext>
                </a:extLst>
              </a:tr>
              <a:tr h="86853">
                <a:tc>
                  <a:txBody>
                    <a:bodyPr/>
                    <a:lstStyle/>
                    <a:p>
                      <a:pPr algn="ctr" fontAlgn="b"/>
                      <a:r>
                        <a:rPr lang="en-US" sz="700" b="1" i="0" u="none" strike="noStrike">
                          <a:solidFill>
                            <a:srgbClr val="000000"/>
                          </a:solidFill>
                          <a:effectLst/>
                          <a:latin typeface="Calibri" panose="020F0502020204030204" pitchFamily="34" charset="0"/>
                        </a:rPr>
                        <a:t>BUB3</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AEAD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2D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FE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CEAD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DD7A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1F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BE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0FBF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484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ABA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686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7FDF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7EED8"/>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A1A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3F3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EF0D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DDD"/>
                    </a:solidFill>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20017575"/>
                  </a:ext>
                </a:extLst>
              </a:tr>
              <a:tr h="86853">
                <a:tc>
                  <a:txBody>
                    <a:bodyPr/>
                    <a:lstStyle/>
                    <a:p>
                      <a:pPr algn="ctr" fontAlgn="b"/>
                      <a:r>
                        <a:rPr lang="en-US" sz="700" b="1" i="0" u="none" strike="noStrike">
                          <a:solidFill>
                            <a:srgbClr val="000000"/>
                          </a:solidFill>
                          <a:effectLst/>
                          <a:latin typeface="Calibri" panose="020F0502020204030204" pitchFamily="34" charset="0"/>
                        </a:rPr>
                        <a:t>TNFRSF14</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2B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10B55B"/>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0D39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4AC783"/>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A0E2B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B8B"/>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2F1E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AEAD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ED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6B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78374078"/>
                  </a:ext>
                </a:extLst>
              </a:tr>
              <a:tr h="86853">
                <a:tc>
                  <a:txBody>
                    <a:bodyPr/>
                    <a:lstStyle/>
                    <a:p>
                      <a:pPr algn="ctr" fontAlgn="b"/>
                      <a:r>
                        <a:rPr lang="en-US" sz="700" b="1" i="0" u="none" strike="noStrike" dirty="0">
                          <a:solidFill>
                            <a:srgbClr val="000000"/>
                          </a:solidFill>
                          <a:effectLst/>
                          <a:latin typeface="Calibri" panose="020F0502020204030204" pitchFamily="34" charset="0"/>
                        </a:rPr>
                        <a:t>NAA10</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EAF9F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EDCB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2D9A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3F7E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2E8CB"/>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6E4C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0D8A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CF4E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1E2B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5F2E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8C8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AD19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494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F8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8E9CF"/>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FEBD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E7F8EF"/>
                    </a:solidFill>
                  </a:tcPr>
                </a:tc>
                <a:extLst>
                  <a:ext uri="{0D108BD9-81ED-4DB2-BD59-A6C34878D82A}">
                    <a16:rowId xmlns:a16="http://schemas.microsoft.com/office/drawing/2014/main" val="1922297048"/>
                  </a:ext>
                </a:extLst>
              </a:tr>
              <a:tr h="86853">
                <a:tc>
                  <a:txBody>
                    <a:bodyPr/>
                    <a:lstStyle/>
                    <a:p>
                      <a:pPr algn="ctr" fontAlgn="b"/>
                      <a:r>
                        <a:rPr lang="en-US" sz="700" b="1" i="0" u="none" strike="noStrike" dirty="0">
                          <a:solidFill>
                            <a:srgbClr val="000000"/>
                          </a:solidFill>
                          <a:effectLst/>
                          <a:latin typeface="Calibri" panose="020F0502020204030204" pitchFamily="34" charset="0"/>
                        </a:rPr>
                        <a:t>EIF3G</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D1D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CD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1E7C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FF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6F3E3"/>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3E8CB"/>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BD6A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CD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0E2B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0D8A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5B5"/>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C3EDD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CD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1F6E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6D6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BD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F8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989"/>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DE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DFD"/>
                    </a:solidFill>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71633492"/>
                  </a:ext>
                </a:extLst>
              </a:tr>
              <a:tr h="86853">
                <a:tc>
                  <a:txBody>
                    <a:bodyPr/>
                    <a:lstStyle/>
                    <a:p>
                      <a:pPr algn="ctr" fontAlgn="b"/>
                      <a:r>
                        <a:rPr lang="en-US" sz="700" b="1" i="0" u="none" strike="noStrike" dirty="0">
                          <a:solidFill>
                            <a:srgbClr val="000000"/>
                          </a:solidFill>
                          <a:effectLst/>
                          <a:latin typeface="Calibri" panose="020F0502020204030204" pitchFamily="34" charset="0"/>
                        </a:rPr>
                        <a:t>DAZAP1</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BEFDC"/>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5DCD9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EE1B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5E8C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9E0B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DF5E8"/>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3FC47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4FCF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9EE1B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CEC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8DAA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BF4E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FB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CF9F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CF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CF4E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5ACC8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2B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1FBF5"/>
                    </a:solidFill>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D6F3E3"/>
                    </a:solidFill>
                  </a:tcPr>
                </a:tc>
                <a:extLst>
                  <a:ext uri="{0D108BD9-81ED-4DB2-BD59-A6C34878D82A}">
                    <a16:rowId xmlns:a16="http://schemas.microsoft.com/office/drawing/2014/main" val="4035298990"/>
                  </a:ext>
                </a:extLst>
              </a:tr>
              <a:tr h="86853">
                <a:tc>
                  <a:txBody>
                    <a:bodyPr/>
                    <a:lstStyle/>
                    <a:p>
                      <a:pPr algn="ctr" fontAlgn="b"/>
                      <a:r>
                        <a:rPr lang="en-US" sz="700" b="1" i="0" u="none" strike="noStrike">
                          <a:solidFill>
                            <a:srgbClr val="000000"/>
                          </a:solidFill>
                          <a:effectLst/>
                          <a:latin typeface="Calibri" panose="020F0502020204030204" pitchFamily="34" charset="0"/>
                        </a:rPr>
                        <a:t>ANG</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42C57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0F1D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DDCB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DF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2E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3B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6C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DF0D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666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5B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AF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45C68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CEF0D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C5C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36C175"/>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2E3BF"/>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161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7F3E4"/>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1797978"/>
                  </a:ext>
                </a:extLst>
              </a:tr>
              <a:tr h="86853">
                <a:tc>
                  <a:txBody>
                    <a:bodyPr/>
                    <a:lstStyle/>
                    <a:p>
                      <a:pPr algn="ctr" fontAlgn="b"/>
                      <a:r>
                        <a:rPr lang="en-US" sz="700" b="1" i="0" u="none" strike="noStrike">
                          <a:solidFill>
                            <a:srgbClr val="000000"/>
                          </a:solidFill>
                          <a:effectLst/>
                          <a:latin typeface="Calibri" panose="020F0502020204030204" pitchFamily="34" charset="0"/>
                        </a:rPr>
                        <a:t>RNASE1</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4DC88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FF1D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AF9F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0FBF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CFC"/>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DEBD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15B75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54CA8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2F6E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3EDD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90DDB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CEBD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BD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ACA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0DDB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CD7A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1FBF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7B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8E4C4"/>
                    </a:solidFill>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E7E7"/>
                    </a:solidFill>
                  </a:tcPr>
                </a:tc>
                <a:extLst>
                  <a:ext uri="{0D108BD9-81ED-4DB2-BD59-A6C34878D82A}">
                    <a16:rowId xmlns:a16="http://schemas.microsoft.com/office/drawing/2014/main" val="3220131781"/>
                  </a:ext>
                </a:extLst>
              </a:tr>
              <a:tr h="86853">
                <a:tc>
                  <a:txBody>
                    <a:bodyPr/>
                    <a:lstStyle/>
                    <a:p>
                      <a:pPr algn="ctr" fontAlgn="b"/>
                      <a:r>
                        <a:rPr lang="en-US" sz="700" b="1" i="0" u="none" strike="noStrike">
                          <a:solidFill>
                            <a:srgbClr val="000000"/>
                          </a:solidFill>
                          <a:effectLst/>
                          <a:latin typeface="Calibri" panose="020F0502020204030204" pitchFamily="34" charset="0"/>
                        </a:rPr>
                        <a:t>CTSL</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7DD7A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8F3E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1D39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4FCF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FD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4EDD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4F7E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DEBD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BD6A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1CE9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5D09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3F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72D49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84D9A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AFEF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3FCF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1E7C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8C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6F2E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6D6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DE1B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5EDD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8C8"/>
                    </a:solidFill>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EAF9F1"/>
                    </a:solidFill>
                  </a:tcPr>
                </a:tc>
                <a:extLst>
                  <a:ext uri="{0D108BD9-81ED-4DB2-BD59-A6C34878D82A}">
                    <a16:rowId xmlns:a16="http://schemas.microsoft.com/office/drawing/2014/main" val="4092370711"/>
                  </a:ext>
                </a:extLst>
              </a:tr>
              <a:tr h="86853">
                <a:tc>
                  <a:txBody>
                    <a:bodyPr/>
                    <a:lstStyle/>
                    <a:p>
                      <a:pPr algn="ctr" fontAlgn="b"/>
                      <a:r>
                        <a:rPr lang="en-US" sz="700" b="1" i="0" u="none" strike="noStrike">
                          <a:solidFill>
                            <a:srgbClr val="000000"/>
                          </a:solidFill>
                          <a:effectLst/>
                          <a:latin typeface="Calibri" panose="020F0502020204030204" pitchFamily="34" charset="0"/>
                        </a:rPr>
                        <a:t>7_SEP</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888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8F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3F7E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A3A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40C47C"/>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9F4E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CB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CEBD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FFAF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FFBF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6E9C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6E4C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979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999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2E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DE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1FBF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DB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6B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DEBD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747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222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7070"/>
                    </a:solidFill>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B4B4"/>
                    </a:solidFill>
                  </a:tcPr>
                </a:tc>
                <a:extLst>
                  <a:ext uri="{0D108BD9-81ED-4DB2-BD59-A6C34878D82A}">
                    <a16:rowId xmlns:a16="http://schemas.microsoft.com/office/drawing/2014/main" val="2609940487"/>
                  </a:ext>
                </a:extLst>
              </a:tr>
              <a:tr h="86853">
                <a:tc>
                  <a:txBody>
                    <a:bodyPr/>
                    <a:lstStyle/>
                    <a:p>
                      <a:pPr algn="ctr" fontAlgn="b"/>
                      <a:r>
                        <a:rPr lang="en-US" sz="700" b="1" i="0" u="none" strike="noStrike" dirty="0">
                          <a:solidFill>
                            <a:srgbClr val="000000"/>
                          </a:solidFill>
                          <a:effectLst/>
                          <a:latin typeface="Calibri" panose="020F0502020204030204" pitchFamily="34" charset="0"/>
                        </a:rPr>
                        <a:t>PACSIN2</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5ACC8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8DAA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7DFB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0D8A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0F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D8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0D39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FD39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3E8C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DE6C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9EAC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FD7D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F1F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AEAD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FE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F8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CFFF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1FBF5"/>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DF5E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2FBF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6E6"/>
                    </a:solidFill>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9FEFB"/>
                    </a:solidFill>
                  </a:tcPr>
                </a:tc>
                <a:extLst>
                  <a:ext uri="{0D108BD9-81ED-4DB2-BD59-A6C34878D82A}">
                    <a16:rowId xmlns:a16="http://schemas.microsoft.com/office/drawing/2014/main" val="1520509800"/>
                  </a:ext>
                </a:extLst>
              </a:tr>
              <a:tr h="86853">
                <a:tc>
                  <a:txBody>
                    <a:bodyPr/>
                    <a:lstStyle/>
                    <a:p>
                      <a:pPr algn="ctr" fontAlgn="b"/>
                      <a:r>
                        <a:rPr lang="en-US" sz="700" b="1" i="0" u="none" strike="noStrike">
                          <a:solidFill>
                            <a:srgbClr val="000000"/>
                          </a:solidFill>
                          <a:effectLst/>
                          <a:latin typeface="Calibri" panose="020F0502020204030204" pitchFamily="34" charset="0"/>
                        </a:rPr>
                        <a:t>HNRNPK</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2DBE6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DD7A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FE2B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BEFD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7F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DEBD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8B35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3F2E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0D39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7DFB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4CF9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9EAC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8ADBA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48C78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EAF9F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8E4C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1E2B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CE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FE2B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999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0F1D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6D5A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202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2F2"/>
                    </a:solidFill>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6ED29B"/>
                    </a:solidFill>
                  </a:tcPr>
                </a:tc>
                <a:extLst>
                  <a:ext uri="{0D108BD9-81ED-4DB2-BD59-A6C34878D82A}">
                    <a16:rowId xmlns:a16="http://schemas.microsoft.com/office/drawing/2014/main" val="3233831995"/>
                  </a:ext>
                </a:extLst>
              </a:tr>
              <a:tr h="86853">
                <a:tc>
                  <a:txBody>
                    <a:bodyPr/>
                    <a:lstStyle/>
                    <a:p>
                      <a:pPr algn="ctr" fontAlgn="b"/>
                      <a:r>
                        <a:rPr lang="en-US" sz="700" b="1" i="0" u="none" strike="noStrike" dirty="0">
                          <a:solidFill>
                            <a:srgbClr val="000000"/>
                          </a:solidFill>
                          <a:effectLst/>
                          <a:latin typeface="Calibri" panose="020F0502020204030204" pitchFamily="34" charset="0"/>
                        </a:rPr>
                        <a:t>NUP153</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8DDCB1"/>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4F7ED"/>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BE0B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31C07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3EC47B"/>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3EDD6"/>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FCFEF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D1F1E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AE0B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EE6C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737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8D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EE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B3B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2F2E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FE7C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DEBD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BFEBD3"/>
                    </a:solidFill>
                  </a:tcPr>
                </a:tc>
                <a:extLst>
                  <a:ext uri="{0D108BD9-81ED-4DB2-BD59-A6C34878D82A}">
                    <a16:rowId xmlns:a16="http://schemas.microsoft.com/office/drawing/2014/main" val="491798522"/>
                  </a:ext>
                </a:extLst>
              </a:tr>
              <a:tr h="86853">
                <a:tc>
                  <a:txBody>
                    <a:bodyPr/>
                    <a:lstStyle/>
                    <a:p>
                      <a:pPr algn="ctr" fontAlgn="b"/>
                      <a:r>
                        <a:rPr lang="en-US" sz="700" b="1" i="0" u="none" strike="noStrike">
                          <a:solidFill>
                            <a:srgbClr val="000000"/>
                          </a:solidFill>
                          <a:effectLst/>
                          <a:latin typeface="Calibri" panose="020F0502020204030204" pitchFamily="34" charset="0"/>
                        </a:rPr>
                        <a:t>SCAF11</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BFEF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3F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8D5A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7EED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EE1BC"/>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8E9CE"/>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1EBA65"/>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EEFAF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3EDD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8C8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565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DFAF3"/>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4747"/>
                    </a:solidFill>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00605993"/>
                  </a:ext>
                </a:extLst>
              </a:tr>
              <a:tr h="86853">
                <a:tc>
                  <a:txBody>
                    <a:bodyPr/>
                    <a:lstStyle/>
                    <a:p>
                      <a:pPr algn="ctr" fontAlgn="b"/>
                      <a:r>
                        <a:rPr lang="en-US" sz="700" b="1" i="0" u="none" strike="noStrike">
                          <a:solidFill>
                            <a:srgbClr val="000000"/>
                          </a:solidFill>
                          <a:effectLst/>
                          <a:latin typeface="Calibri" panose="020F0502020204030204" pitchFamily="34" charset="0"/>
                        </a:rPr>
                        <a:t>HNRNPH1</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D4F2E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EFAF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3F7E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4EDD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2E2B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4DEB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2E2"/>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FD8A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8EED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8F3E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FD8A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5ECD9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C9EED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C9EFD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3FCF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9F4E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AF9F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FF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4F7E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EF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7D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6FCF9"/>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FDFD"/>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A6E4C2"/>
                    </a:solidFill>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C9EFDA"/>
                    </a:solidFill>
                  </a:tcPr>
                </a:tc>
                <a:extLst>
                  <a:ext uri="{0D108BD9-81ED-4DB2-BD59-A6C34878D82A}">
                    <a16:rowId xmlns:a16="http://schemas.microsoft.com/office/drawing/2014/main" val="240164076"/>
                  </a:ext>
                </a:extLst>
              </a:tr>
              <a:tr h="86853">
                <a:tc>
                  <a:txBody>
                    <a:bodyPr/>
                    <a:lstStyle/>
                    <a:p>
                      <a:pPr algn="ctr" fontAlgn="b"/>
                      <a:r>
                        <a:rPr lang="en-US" sz="700" b="1" i="0" u="none" strike="noStrike" dirty="0">
                          <a:solidFill>
                            <a:srgbClr val="000000"/>
                          </a:solidFill>
                          <a:effectLst/>
                          <a:latin typeface="Calibri" panose="020F0502020204030204" pitchFamily="34" charset="0"/>
                        </a:rPr>
                        <a:t>TMPRSS2</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9BE0B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9D6A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2CF94"/>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D6D6"/>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DD7A6"/>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39C27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E0F6E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35C174"/>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0E7C9"/>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7ED7A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9F9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ECEC"/>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9F9F"/>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CFCF"/>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BE1B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000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9BE0BB"/>
                    </a:solidFill>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E6F8EE"/>
                    </a:solidFill>
                  </a:tcPr>
                </a:tc>
                <a:extLst>
                  <a:ext uri="{0D108BD9-81ED-4DB2-BD59-A6C34878D82A}">
                    <a16:rowId xmlns:a16="http://schemas.microsoft.com/office/drawing/2014/main" val="1641766950"/>
                  </a:ext>
                </a:extLst>
              </a:tr>
              <a:tr h="86853">
                <a:tc>
                  <a:txBody>
                    <a:bodyPr/>
                    <a:lstStyle/>
                    <a:p>
                      <a:pPr algn="ctr" fontAlgn="b"/>
                      <a:r>
                        <a:rPr lang="en-US" sz="700" b="1" i="0" u="none" strike="noStrike" dirty="0">
                          <a:solidFill>
                            <a:srgbClr val="000000"/>
                          </a:solidFill>
                          <a:effectLst/>
                          <a:latin typeface="Calibri" panose="020F0502020204030204" pitchFamily="34" charset="0"/>
                        </a:rPr>
                        <a:t>CPD</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34C17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18B86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0B05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0BB458"/>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6ED29C"/>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solidFill>
                      <a:srgbClr val="3FC47B"/>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a:noFill/>
                    </a:lnB>
                    <a:solidFill>
                      <a:srgbClr val="FF7A7A"/>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EEBD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B7E9C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DF5E7"/>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D9F3E5"/>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57CB8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404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1BB963"/>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72D49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a:noFill/>
                    </a:lnB>
                    <a:solidFill>
                      <a:srgbClr val="FF7272"/>
                    </a:solidFill>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06432609"/>
                  </a:ext>
                </a:extLst>
              </a:tr>
              <a:tr h="91196">
                <a:tc>
                  <a:txBody>
                    <a:bodyPr/>
                    <a:lstStyle/>
                    <a:p>
                      <a:pPr algn="ctr" fontAlgn="b"/>
                      <a:r>
                        <a:rPr lang="en-US" sz="700" b="1" i="0" u="none" strike="noStrike" dirty="0">
                          <a:solidFill>
                            <a:srgbClr val="000000"/>
                          </a:solidFill>
                          <a:effectLst/>
                          <a:latin typeface="Calibri" panose="020F0502020204030204" pitchFamily="34" charset="0"/>
                        </a:rPr>
                        <a:t>MRPS18A</a:t>
                      </a:r>
                    </a:p>
                  </a:txBody>
                  <a:tcPr marL="4343" marR="4343" marT="4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solidFill>
                      <a:srgbClr val="16B75F"/>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FF0DE"/>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solidFill>
                      <a:srgbClr val="B2E8CA"/>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solidFill>
                      <a:srgbClr val="BCEAD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solidFill>
                      <a:srgbClr val="BCEBD1"/>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solidFill>
                      <a:srgbClr val="FFC4C4"/>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solidFill>
                      <a:srgbClr val="CCEFDC"/>
                    </a:solidFill>
                  </a:tcPr>
                </a:tc>
                <a:tc>
                  <a:txBody>
                    <a:bodyPr/>
                    <a:lstStyle/>
                    <a:p>
                      <a:pPr algn="r" fontAlgn="b"/>
                      <a:endParaRPr lang="en-US" sz="500" b="0" i="0" u="none" strike="noStrike">
                        <a:solidFill>
                          <a:srgbClr val="000000"/>
                        </a:solidFill>
                        <a:effectLst/>
                        <a:latin typeface="Calibri" panose="020F0502020204030204" pitchFamily="34" charset="0"/>
                      </a:endParaRPr>
                    </a:p>
                  </a:txBody>
                  <a:tcPr marL="4343" marR="4343" marT="4343" marB="0" anchor="b">
                    <a:lnL>
                      <a:noFill/>
                    </a:lnL>
                    <a:lnR>
                      <a:noFill/>
                    </a:lnR>
                    <a:lnT>
                      <a:noFill/>
                    </a:lnT>
                    <a:lnB w="12700" cap="flat" cmpd="sng" algn="ctr">
                      <a:solidFill>
                        <a:srgbClr val="000000"/>
                      </a:solidFill>
                      <a:prstDash val="solid"/>
                      <a:round/>
                      <a:headEnd type="none" w="med" len="med"/>
                      <a:tailEnd type="none" w="med" len="med"/>
                    </a:lnB>
                    <a:solidFill>
                      <a:srgbClr val="63CF94"/>
                    </a:solidFill>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43" marR="4343" marT="434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60801"/>
                  </a:ext>
                </a:extLst>
              </a:tr>
            </a:tbl>
          </a:graphicData>
        </a:graphic>
      </p:graphicFrame>
      <p:sp>
        <p:nvSpPr>
          <p:cNvPr id="5" name="TextBox 4"/>
          <p:cNvSpPr txBox="1"/>
          <p:nvPr/>
        </p:nvSpPr>
        <p:spPr>
          <a:xfrm>
            <a:off x="8148549" y="5945414"/>
            <a:ext cx="1918795" cy="646331"/>
          </a:xfrm>
          <a:prstGeom prst="rect">
            <a:avLst/>
          </a:prstGeom>
          <a:noFill/>
        </p:spPr>
        <p:txBody>
          <a:bodyPr wrap="none" rtlCol="0">
            <a:spAutoFit/>
          </a:bodyPr>
          <a:lstStyle/>
          <a:p>
            <a:pPr algn="ctr"/>
            <a:r>
              <a:rPr lang="en-US" dirty="0"/>
              <a:t>p-value &lt; 0.05</a:t>
            </a:r>
          </a:p>
          <a:p>
            <a:pPr algn="ctr"/>
            <a:r>
              <a:rPr lang="en-US" dirty="0"/>
              <a:t>&gt; 50% of the cases</a:t>
            </a:r>
          </a:p>
        </p:txBody>
      </p:sp>
      <p:grpSp>
        <p:nvGrpSpPr>
          <p:cNvPr id="6" name="Group 5"/>
          <p:cNvGrpSpPr/>
          <p:nvPr/>
        </p:nvGrpSpPr>
        <p:grpSpPr>
          <a:xfrm>
            <a:off x="5241087" y="5805099"/>
            <a:ext cx="2346733" cy="926961"/>
            <a:chOff x="6911222" y="5788475"/>
            <a:chExt cx="2346733" cy="926961"/>
          </a:xfrm>
        </p:grpSpPr>
        <p:pic>
          <p:nvPicPr>
            <p:cNvPr id="7" name="Picture 6"/>
            <p:cNvPicPr>
              <a:picLocks noChangeAspect="1"/>
            </p:cNvPicPr>
            <p:nvPr/>
          </p:nvPicPr>
          <p:blipFill rotWithShape="1">
            <a:blip r:embed="rId2"/>
            <a:srcRect l="28274" t="38218" r="50880" b="52894"/>
            <a:stretch/>
          </p:blipFill>
          <p:spPr>
            <a:xfrm>
              <a:off x="7461135" y="6092176"/>
              <a:ext cx="1246909" cy="253928"/>
            </a:xfrm>
            <a:prstGeom prst="rect">
              <a:avLst/>
            </a:prstGeom>
          </p:spPr>
        </p:pic>
        <p:sp>
          <p:nvSpPr>
            <p:cNvPr id="8" name="TextBox 7"/>
            <p:cNvSpPr txBox="1"/>
            <p:nvPr/>
          </p:nvSpPr>
          <p:spPr>
            <a:xfrm>
              <a:off x="7312491" y="5788475"/>
              <a:ext cx="330540" cy="307777"/>
            </a:xfrm>
            <a:prstGeom prst="rect">
              <a:avLst/>
            </a:prstGeom>
            <a:noFill/>
          </p:spPr>
          <p:txBody>
            <a:bodyPr wrap="none" rtlCol="0">
              <a:spAutoFit/>
            </a:bodyPr>
            <a:lstStyle/>
            <a:p>
              <a:r>
                <a:rPr lang="en-US" sz="1400" b="1" dirty="0"/>
                <a:t>-2</a:t>
              </a:r>
              <a:endParaRPr lang="en-US" b="1" dirty="0"/>
            </a:p>
          </p:txBody>
        </p:sp>
        <p:sp>
          <p:nvSpPr>
            <p:cNvPr id="9" name="TextBox 8"/>
            <p:cNvSpPr txBox="1"/>
            <p:nvPr/>
          </p:nvSpPr>
          <p:spPr>
            <a:xfrm>
              <a:off x="8551087" y="5788475"/>
              <a:ext cx="276038" cy="307777"/>
            </a:xfrm>
            <a:prstGeom prst="rect">
              <a:avLst/>
            </a:prstGeom>
            <a:noFill/>
          </p:spPr>
          <p:txBody>
            <a:bodyPr wrap="none" rtlCol="0">
              <a:spAutoFit/>
            </a:bodyPr>
            <a:lstStyle/>
            <a:p>
              <a:r>
                <a:rPr lang="en-US" sz="1400" b="1" dirty="0"/>
                <a:t>2</a:t>
              </a:r>
              <a:endParaRPr lang="en-US" b="1" dirty="0"/>
            </a:p>
          </p:txBody>
        </p:sp>
        <p:sp>
          <p:nvSpPr>
            <p:cNvPr id="10" name="TextBox 9"/>
            <p:cNvSpPr txBox="1"/>
            <p:nvPr/>
          </p:nvSpPr>
          <p:spPr>
            <a:xfrm>
              <a:off x="6911222" y="6346104"/>
              <a:ext cx="2346733" cy="369332"/>
            </a:xfrm>
            <a:prstGeom prst="rect">
              <a:avLst/>
            </a:prstGeom>
            <a:noFill/>
          </p:spPr>
          <p:txBody>
            <a:bodyPr wrap="none" rtlCol="0">
              <a:spAutoFit/>
            </a:bodyPr>
            <a:lstStyle/>
            <a:p>
              <a:r>
                <a:rPr lang="en-US" dirty="0"/>
                <a:t>Standardized log</a:t>
              </a:r>
              <a:r>
                <a:rPr lang="en-US" baseline="-25000" dirty="0"/>
                <a:t>2</a:t>
              </a:r>
              <a:r>
                <a:rPr lang="en-US" dirty="0"/>
                <a:t> ratio</a:t>
              </a:r>
            </a:p>
          </p:txBody>
        </p:sp>
      </p:grpSp>
      <p:sp>
        <p:nvSpPr>
          <p:cNvPr id="12" name="TextBox 11"/>
          <p:cNvSpPr txBox="1"/>
          <p:nvPr/>
        </p:nvSpPr>
        <p:spPr>
          <a:xfrm>
            <a:off x="6278094" y="5800628"/>
            <a:ext cx="276038" cy="307777"/>
          </a:xfrm>
          <a:prstGeom prst="rect">
            <a:avLst/>
          </a:prstGeom>
          <a:noFill/>
        </p:spPr>
        <p:txBody>
          <a:bodyPr wrap="none" rtlCol="0">
            <a:spAutoFit/>
          </a:bodyPr>
          <a:lstStyle/>
          <a:p>
            <a:r>
              <a:rPr lang="en-US" sz="1400" b="1" dirty="0"/>
              <a:t>0</a:t>
            </a:r>
            <a:endParaRPr lang="en-US" b="1" dirty="0"/>
          </a:p>
        </p:txBody>
      </p:sp>
      <p:sp>
        <p:nvSpPr>
          <p:cNvPr id="13" name="TextBox 12"/>
          <p:cNvSpPr txBox="1"/>
          <p:nvPr/>
        </p:nvSpPr>
        <p:spPr>
          <a:xfrm>
            <a:off x="341240" y="473462"/>
            <a:ext cx="2643447" cy="2677656"/>
          </a:xfrm>
          <a:prstGeom prst="rect">
            <a:avLst/>
          </a:prstGeom>
          <a:noFill/>
        </p:spPr>
        <p:txBody>
          <a:bodyPr wrap="square" rtlCol="0">
            <a:spAutoFit/>
          </a:bodyPr>
          <a:lstStyle/>
          <a:p>
            <a:r>
              <a:rPr lang="en-US" sz="2400" dirty="0"/>
              <a:t>Statistically Significant Protein Level Changes</a:t>
            </a:r>
          </a:p>
          <a:p>
            <a:endParaRPr lang="en-US" sz="2400" dirty="0"/>
          </a:p>
          <a:p>
            <a:r>
              <a:rPr lang="en-US" sz="2400" dirty="0"/>
              <a:t>Recurrent vs. </a:t>
            </a:r>
          </a:p>
          <a:p>
            <a:r>
              <a:rPr lang="en-US" sz="2400" dirty="0"/>
              <a:t>Non-Recurrent</a:t>
            </a:r>
          </a:p>
          <a:p>
            <a:endParaRPr lang="en-US" sz="2400" dirty="0"/>
          </a:p>
        </p:txBody>
      </p:sp>
    </p:spTree>
    <p:extLst>
      <p:ext uri="{BB962C8B-B14F-4D97-AF65-F5344CB8AC3E}">
        <p14:creationId xmlns:p14="http://schemas.microsoft.com/office/powerpoint/2010/main" val="366037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458200" cy="3962400"/>
          </a:xfrm>
        </p:spPr>
        <p:txBody>
          <a:bodyPr>
            <a:normAutofit/>
          </a:bodyPr>
          <a:lstStyle/>
          <a:p>
            <a:r>
              <a:rPr lang="en-US" dirty="0">
                <a:latin typeface="Arial" panose="020B0604020202020204" pitchFamily="34" charset="0"/>
                <a:cs typeface="Arial" panose="020B0604020202020204" pitchFamily="34" charset="0"/>
              </a:rPr>
              <a:t>Laser-microdissected FFPE sections (</a:t>
            </a:r>
            <a:r>
              <a:rPr lang="en-US" dirty="0"/>
              <a:t>≤ </a:t>
            </a:r>
            <a:r>
              <a:rPr lang="en-US" dirty="0">
                <a:latin typeface="Arial" panose="020B0604020202020204" pitchFamily="34" charset="0"/>
                <a:cs typeface="Arial" panose="020B0604020202020204" pitchFamily="34" charset="0"/>
              </a:rPr>
              <a:t>500 cells)</a:t>
            </a:r>
          </a:p>
          <a:p>
            <a:endParaRPr lang="en-US" sz="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Targeted </a:t>
            </a:r>
            <a:r>
              <a:rPr lang="en-US" dirty="0" err="1">
                <a:latin typeface="Arial" panose="020B0604020202020204" pitchFamily="34" charset="0"/>
                <a:cs typeface="Arial" panose="020B0604020202020204" pitchFamily="34" charset="0"/>
              </a:rPr>
              <a:t>DNAseq</a:t>
            </a:r>
            <a:endParaRPr lang="en-US" dirty="0">
              <a:latin typeface="Arial" panose="020B0604020202020204" pitchFamily="34" charset="0"/>
              <a:cs typeface="Arial" panose="020B0604020202020204" pitchFamily="34" charset="0"/>
            </a:endParaRPr>
          </a:p>
          <a:p>
            <a:pPr lvl="1"/>
            <a:r>
              <a:rPr lang="en-US" dirty="0">
                <a:solidFill>
                  <a:srgbClr val="0070C0"/>
                </a:solidFill>
                <a:latin typeface="Arial" panose="020B0604020202020204" pitchFamily="34" charset="0"/>
                <a:cs typeface="Arial" panose="020B0604020202020204" pitchFamily="34" charset="0"/>
              </a:rPr>
              <a:t>165 recurrently mutated prostate cancer genes</a:t>
            </a:r>
          </a:p>
          <a:p>
            <a:pPr lvl="1"/>
            <a:r>
              <a:rPr lang="en-US" dirty="0">
                <a:solidFill>
                  <a:srgbClr val="0070C0"/>
                </a:solidFill>
                <a:latin typeface="Arial" panose="020B0604020202020204" pitchFamily="34" charset="0"/>
                <a:cs typeface="Arial" panose="020B0604020202020204" pitchFamily="34" charset="0"/>
              </a:rPr>
              <a:t>Introns from </a:t>
            </a:r>
            <a:r>
              <a:rPr lang="en-US" i="1" dirty="0">
                <a:solidFill>
                  <a:srgbClr val="0070C0"/>
                </a:solidFill>
                <a:latin typeface="Arial" panose="020B0604020202020204" pitchFamily="34" charset="0"/>
                <a:cs typeface="Arial" panose="020B0604020202020204" pitchFamily="34" charset="0"/>
              </a:rPr>
              <a:t>TMPRSS2</a:t>
            </a:r>
            <a:r>
              <a:rPr lang="en-US" dirty="0">
                <a:solidFill>
                  <a:srgbClr val="0070C0"/>
                </a:solidFill>
                <a:latin typeface="Arial" panose="020B0604020202020204" pitchFamily="34" charset="0"/>
                <a:cs typeface="Arial" panose="020B0604020202020204" pitchFamily="34" charset="0"/>
              </a:rPr>
              <a:t>-</a:t>
            </a:r>
            <a:r>
              <a:rPr lang="en-US" i="1" dirty="0">
                <a:solidFill>
                  <a:srgbClr val="0070C0"/>
                </a:solidFill>
                <a:latin typeface="Arial" panose="020B0604020202020204" pitchFamily="34" charset="0"/>
                <a:cs typeface="Arial" panose="020B0604020202020204" pitchFamily="34" charset="0"/>
              </a:rPr>
              <a:t>ERG</a:t>
            </a:r>
            <a:r>
              <a:rPr lang="en-US" dirty="0">
                <a:solidFill>
                  <a:srgbClr val="0070C0"/>
                </a:solidFill>
                <a:latin typeface="Arial" panose="020B0604020202020204" pitchFamily="34" charset="0"/>
                <a:cs typeface="Arial" panose="020B0604020202020204" pitchFamily="34" charset="0"/>
              </a:rPr>
              <a:t> rearrangements</a:t>
            </a:r>
          </a:p>
          <a:p>
            <a:pPr lvl="1"/>
            <a:r>
              <a:rPr lang="en-US" dirty="0">
                <a:solidFill>
                  <a:srgbClr val="0070C0"/>
                </a:solidFill>
                <a:latin typeface="Arial" panose="020B0604020202020204" pitchFamily="34" charset="0"/>
                <a:cs typeface="Arial" panose="020B0604020202020204" pitchFamily="34" charset="0"/>
              </a:rPr>
              <a:t>CNA/LOH markers every 1Mb</a:t>
            </a:r>
          </a:p>
          <a:p>
            <a:pPr lvl="1"/>
            <a:endParaRPr lang="en-US" sz="800" dirty="0">
              <a:solidFill>
                <a:srgbClr val="0070C0"/>
              </a:solidFill>
              <a:latin typeface="Arial" panose="020B0604020202020204" pitchFamily="34" charset="0"/>
              <a:cs typeface="Arial" panose="020B0604020202020204" pitchFamily="34" charset="0"/>
            </a:endParaRPr>
          </a:p>
          <a:p>
            <a:r>
              <a:rPr lang="en-US" dirty="0"/>
              <a:t>CNA calls by </a:t>
            </a:r>
            <a:r>
              <a:rPr lang="en-US" dirty="0" err="1"/>
              <a:t>CNVkit</a:t>
            </a:r>
            <a:endParaRPr lang="en-US" dirty="0"/>
          </a:p>
          <a:p>
            <a:pPr lvl="1"/>
            <a:r>
              <a:rPr lang="en-US" dirty="0"/>
              <a:t>Uses both on/off target reads (≤ 100Kb resolution)</a:t>
            </a:r>
          </a:p>
        </p:txBody>
      </p:sp>
      <p:sp>
        <p:nvSpPr>
          <p:cNvPr id="4" name="Title 1"/>
          <p:cNvSpPr>
            <a:spLocks noGrp="1"/>
          </p:cNvSpPr>
          <p:nvPr>
            <p:ph type="title"/>
          </p:nvPr>
        </p:nvSpPr>
        <p:spPr>
          <a:xfrm>
            <a:off x="1981200" y="0"/>
            <a:ext cx="8229600" cy="868362"/>
          </a:xfrm>
        </p:spPr>
        <p:txBody>
          <a:bodyPr/>
          <a:lstStyle/>
          <a:p>
            <a:r>
              <a:rPr lang="en-US" u="sng" dirty="0" err="1">
                <a:latin typeface="Arial" panose="020B0604020202020204" pitchFamily="34" charset="0"/>
                <a:cs typeface="Arial" panose="020B0604020202020204" pitchFamily="34" charset="0"/>
              </a:rPr>
              <a:t>DNAseq</a:t>
            </a:r>
            <a:endParaRPr lang="en-US" u="sng"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DA90D12-4D59-8445-BBB9-1034632D802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509745" y="160505"/>
            <a:ext cx="1383323" cy="1703463"/>
          </a:xfrm>
          <a:prstGeom prst="rect">
            <a:avLst/>
          </a:prstGeom>
        </p:spPr>
      </p:pic>
      <p:sp>
        <p:nvSpPr>
          <p:cNvPr id="2" name="Rectangle 1">
            <a:extLst>
              <a:ext uri="{FF2B5EF4-FFF2-40B4-BE49-F238E27FC236}">
                <a16:creationId xmlns:a16="http://schemas.microsoft.com/office/drawing/2014/main" id="{BCDFFF0E-D93A-FF49-8EE2-6725C4946BD5}"/>
              </a:ext>
            </a:extLst>
          </p:cNvPr>
          <p:cNvSpPr/>
          <p:nvPr/>
        </p:nvSpPr>
        <p:spPr>
          <a:xfrm>
            <a:off x="10509745" y="2046709"/>
            <a:ext cx="1383323" cy="646331"/>
          </a:xfrm>
          <a:prstGeom prst="rect">
            <a:avLst/>
          </a:prstGeom>
        </p:spPr>
        <p:txBody>
          <a:bodyPr wrap="square">
            <a:spAutoFit/>
          </a:bodyPr>
          <a:lstStyle/>
          <a:p>
            <a:pPr defTabSz="457200"/>
            <a:r>
              <a:rPr lang="en-US" dirty="0">
                <a:solidFill>
                  <a:prstClr val="black"/>
                </a:solidFill>
              </a:rPr>
              <a:t>Jon Pollack</a:t>
            </a:r>
          </a:p>
          <a:p>
            <a:pPr defTabSz="457200"/>
            <a:r>
              <a:rPr lang="en-US" dirty="0">
                <a:solidFill>
                  <a:prstClr val="black"/>
                </a:solidFill>
              </a:rPr>
              <a:t>Pathology</a:t>
            </a:r>
          </a:p>
        </p:txBody>
      </p:sp>
    </p:spTree>
    <p:extLst>
      <p:ext uri="{BB962C8B-B14F-4D97-AF65-F5344CB8AC3E}">
        <p14:creationId xmlns:p14="http://schemas.microsoft.com/office/powerpoint/2010/main" val="1211890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2" y="0"/>
            <a:ext cx="12198332" cy="6783185"/>
          </a:xfrm>
        </p:spPr>
      </p:pic>
      <p:sp>
        <p:nvSpPr>
          <p:cNvPr id="6" name="TextBox 5"/>
          <p:cNvSpPr txBox="1"/>
          <p:nvPr/>
        </p:nvSpPr>
        <p:spPr>
          <a:xfrm>
            <a:off x="9942019" y="3577427"/>
            <a:ext cx="1697965" cy="369332"/>
          </a:xfrm>
          <a:prstGeom prst="rect">
            <a:avLst/>
          </a:prstGeom>
          <a:noFill/>
        </p:spPr>
        <p:txBody>
          <a:bodyPr wrap="none" rtlCol="0">
            <a:spAutoFit/>
          </a:bodyPr>
          <a:lstStyle/>
          <a:p>
            <a:r>
              <a:rPr lang="en-US" dirty="0"/>
              <a:t>Gleason grade 3</a:t>
            </a:r>
          </a:p>
        </p:txBody>
      </p:sp>
      <p:sp>
        <p:nvSpPr>
          <p:cNvPr id="7" name="TextBox 6"/>
          <p:cNvSpPr txBox="1"/>
          <p:nvPr/>
        </p:nvSpPr>
        <p:spPr>
          <a:xfrm>
            <a:off x="9892145" y="4769721"/>
            <a:ext cx="2229521" cy="369332"/>
          </a:xfrm>
          <a:prstGeom prst="rect">
            <a:avLst/>
          </a:prstGeom>
          <a:noFill/>
        </p:spPr>
        <p:txBody>
          <a:bodyPr wrap="none" rtlCol="0">
            <a:spAutoFit/>
          </a:bodyPr>
          <a:lstStyle/>
          <a:p>
            <a:r>
              <a:rPr lang="en-US" dirty="0" err="1"/>
              <a:t>Intraductal</a:t>
            </a:r>
            <a:r>
              <a:rPr lang="en-US" dirty="0"/>
              <a:t> carcinoma</a:t>
            </a:r>
          </a:p>
        </p:txBody>
      </p:sp>
      <p:cxnSp>
        <p:nvCxnSpPr>
          <p:cNvPr id="9" name="Straight Arrow Connector 8"/>
          <p:cNvCxnSpPr/>
          <p:nvPr/>
        </p:nvCxnSpPr>
        <p:spPr>
          <a:xfrm flipH="1">
            <a:off x="9493135" y="3767764"/>
            <a:ext cx="469946" cy="121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639396" y="5042071"/>
            <a:ext cx="2252749" cy="4277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7813964" y="4280871"/>
            <a:ext cx="2078181" cy="6053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400" y="0"/>
            <a:ext cx="1934094" cy="2901142"/>
          </a:xfrm>
          <a:prstGeom prst="rect">
            <a:avLst/>
          </a:prstGeom>
        </p:spPr>
      </p:pic>
      <p:sp>
        <p:nvSpPr>
          <p:cNvPr id="15" name="TextBox 14"/>
          <p:cNvSpPr txBox="1"/>
          <p:nvPr/>
        </p:nvSpPr>
        <p:spPr>
          <a:xfrm>
            <a:off x="9617826" y="3008777"/>
            <a:ext cx="2661178" cy="369332"/>
          </a:xfrm>
          <a:prstGeom prst="rect">
            <a:avLst/>
          </a:prstGeom>
          <a:noFill/>
        </p:spPr>
        <p:txBody>
          <a:bodyPr wrap="none" rtlCol="0">
            <a:spAutoFit/>
          </a:bodyPr>
          <a:lstStyle/>
          <a:p>
            <a:r>
              <a:rPr lang="en-US" dirty="0"/>
              <a:t>Christian Kunder, MD, PhD</a:t>
            </a:r>
          </a:p>
        </p:txBody>
      </p:sp>
    </p:spTree>
    <p:extLst>
      <p:ext uri="{BB962C8B-B14F-4D97-AF65-F5344CB8AC3E}">
        <p14:creationId xmlns:p14="http://schemas.microsoft.com/office/powerpoint/2010/main" val="158494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Laser capture microdissection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5415" y="1695536"/>
            <a:ext cx="4554565" cy="341592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2565" y="1744692"/>
            <a:ext cx="4554564" cy="34159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44692"/>
            <a:ext cx="4554565" cy="341592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9144" y="0"/>
            <a:ext cx="1712237" cy="2576945"/>
          </a:xfrm>
          <a:prstGeom prst="rect">
            <a:avLst/>
          </a:prstGeom>
        </p:spPr>
      </p:pic>
      <p:sp>
        <p:nvSpPr>
          <p:cNvPr id="9" name="TextBox 8"/>
          <p:cNvSpPr txBox="1"/>
          <p:nvPr/>
        </p:nvSpPr>
        <p:spPr>
          <a:xfrm>
            <a:off x="10249592" y="2576945"/>
            <a:ext cx="2044406" cy="369332"/>
          </a:xfrm>
          <a:prstGeom prst="rect">
            <a:avLst/>
          </a:prstGeom>
          <a:noFill/>
        </p:spPr>
        <p:txBody>
          <a:bodyPr wrap="none" rtlCol="0">
            <a:spAutoFit/>
          </a:bodyPr>
          <a:lstStyle/>
          <a:p>
            <a:r>
              <a:rPr lang="en-US" dirty="0"/>
              <a:t>Okyaz Eminaga, MD</a:t>
            </a:r>
          </a:p>
        </p:txBody>
      </p:sp>
      <p:sp>
        <p:nvSpPr>
          <p:cNvPr id="10" name="TextBox 9"/>
          <p:cNvSpPr txBox="1"/>
          <p:nvPr/>
        </p:nvSpPr>
        <p:spPr>
          <a:xfrm>
            <a:off x="0" y="5395079"/>
            <a:ext cx="5749010" cy="461665"/>
          </a:xfrm>
          <a:prstGeom prst="rect">
            <a:avLst/>
          </a:prstGeom>
          <a:noFill/>
        </p:spPr>
        <p:txBody>
          <a:bodyPr wrap="none" rtlCol="0">
            <a:spAutoFit/>
          </a:bodyPr>
          <a:lstStyle/>
          <a:p>
            <a:r>
              <a:rPr lang="en-US" sz="2400" dirty="0"/>
              <a:t>Low grade Prostatic Intraepithelial Neoplasia</a:t>
            </a:r>
          </a:p>
        </p:txBody>
      </p:sp>
    </p:spTree>
    <p:extLst>
      <p:ext uri="{BB962C8B-B14F-4D97-AF65-F5344CB8AC3E}">
        <p14:creationId xmlns:p14="http://schemas.microsoft.com/office/powerpoint/2010/main" val="2835552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1200" y="274638"/>
            <a:ext cx="8229600" cy="868362"/>
          </a:xfrm>
        </p:spPr>
        <p:txBody>
          <a:bodyPr>
            <a:noAutofit/>
          </a:bodyPr>
          <a:lstStyle/>
          <a:p>
            <a:r>
              <a:rPr lang="en-US" sz="3600" u="sng" dirty="0" err="1">
                <a:latin typeface="Arial" panose="020B0604020202020204" pitchFamily="34" charset="0"/>
                <a:cs typeface="Arial" panose="020B0604020202020204" pitchFamily="34" charset="0"/>
              </a:rPr>
              <a:t>DNAseq</a:t>
            </a:r>
            <a:r>
              <a:rPr lang="en-US" sz="3600" u="sng" dirty="0">
                <a:latin typeface="Arial" panose="020B0604020202020204" pitchFamily="34" charset="0"/>
                <a:cs typeface="Arial" panose="020B0604020202020204" pitchFamily="34" charset="0"/>
              </a:rPr>
              <a:t> defines relationships among cancer lesions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828801"/>
            <a:ext cx="8914685" cy="3717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19401" y="5530198"/>
            <a:ext cx="928459"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Case 1</a:t>
            </a:r>
          </a:p>
        </p:txBody>
      </p:sp>
    </p:spTree>
    <p:extLst>
      <p:ext uri="{BB962C8B-B14F-4D97-AF65-F5344CB8AC3E}">
        <p14:creationId xmlns:p14="http://schemas.microsoft.com/office/powerpoint/2010/main" val="4209211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7801"/>
            <a:ext cx="8451836" cy="4025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24200" y="5334000"/>
            <a:ext cx="1056700"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Case 13</a:t>
            </a:r>
          </a:p>
        </p:txBody>
      </p:sp>
      <p:sp>
        <p:nvSpPr>
          <p:cNvPr id="8" name="Title 1"/>
          <p:cNvSpPr>
            <a:spLocks noGrp="1"/>
          </p:cNvSpPr>
          <p:nvPr>
            <p:ph type="title"/>
          </p:nvPr>
        </p:nvSpPr>
        <p:spPr>
          <a:xfrm>
            <a:off x="1828800" y="274638"/>
            <a:ext cx="8686800" cy="868362"/>
          </a:xfrm>
        </p:spPr>
        <p:txBody>
          <a:bodyPr>
            <a:noAutofit/>
          </a:bodyPr>
          <a:lstStyle/>
          <a:p>
            <a:r>
              <a:rPr lang="en-US" sz="3600" u="sng" dirty="0" err="1">
                <a:latin typeface="Arial" panose="020B0604020202020204" pitchFamily="34" charset="0"/>
                <a:cs typeface="Arial" panose="020B0604020202020204" pitchFamily="34" charset="0"/>
              </a:rPr>
              <a:t>DNAseq</a:t>
            </a:r>
            <a:r>
              <a:rPr lang="en-US" sz="3600" u="sng" dirty="0">
                <a:latin typeface="Arial" panose="020B0604020202020204" pitchFamily="34" charset="0"/>
                <a:cs typeface="Arial" panose="020B0604020202020204" pitchFamily="34" charset="0"/>
              </a:rPr>
              <a:t> reveals intratumor heterogeneity</a:t>
            </a:r>
          </a:p>
        </p:txBody>
      </p:sp>
    </p:spTree>
    <p:extLst>
      <p:ext uri="{BB962C8B-B14F-4D97-AF65-F5344CB8AC3E}">
        <p14:creationId xmlns:p14="http://schemas.microsoft.com/office/powerpoint/2010/main" val="2143061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9210" y="0"/>
            <a:ext cx="3799993" cy="6872828"/>
          </a:xfrm>
        </p:spPr>
      </p:pic>
      <p:sp>
        <p:nvSpPr>
          <p:cNvPr id="3" name="Rectangle 2"/>
          <p:cNvSpPr/>
          <p:nvPr/>
        </p:nvSpPr>
        <p:spPr>
          <a:xfrm>
            <a:off x="4746567" y="2667751"/>
            <a:ext cx="4222866" cy="17463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p:cNvSpPr txBox="1">
            <a:spLocks/>
          </p:cNvSpPr>
          <p:nvPr/>
        </p:nvSpPr>
        <p:spPr>
          <a:xfrm>
            <a:off x="796637" y="2667751"/>
            <a:ext cx="3866804" cy="132556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SMART-3SEQ</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template switching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0" y="0"/>
            <a:ext cx="762000" cy="762000"/>
          </a:xfrm>
          <a:prstGeom prst="rect">
            <a:avLst/>
          </a:prstGeom>
        </p:spPr>
      </p:pic>
    </p:spTree>
    <p:extLst>
      <p:ext uri="{BB962C8B-B14F-4D97-AF65-F5344CB8AC3E}">
        <p14:creationId xmlns:p14="http://schemas.microsoft.com/office/powerpoint/2010/main" val="1652397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939973"/>
          </a:xfrm>
        </p:spPr>
        <p:txBody>
          <a:bodyPr/>
          <a:lstStyle/>
          <a:p>
            <a:pPr algn="ctr"/>
            <a:r>
              <a:rPr lang="en-US" dirty="0"/>
              <a:t>SMART-3SEQ accuracy at low RNA input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68231" y="761595"/>
            <a:ext cx="7865226" cy="6077675"/>
          </a:xfrm>
        </p:spPr>
      </p:pic>
      <p:sp>
        <p:nvSpPr>
          <p:cNvPr id="5" name="TextBox 4"/>
          <p:cNvSpPr txBox="1"/>
          <p:nvPr/>
        </p:nvSpPr>
        <p:spPr>
          <a:xfrm>
            <a:off x="2992581" y="3208713"/>
            <a:ext cx="117211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100 ng</a:t>
            </a:r>
          </a:p>
        </p:txBody>
      </p:sp>
      <p:sp>
        <p:nvSpPr>
          <p:cNvPr id="6" name="TextBox 5"/>
          <p:cNvSpPr txBox="1"/>
          <p:nvPr/>
        </p:nvSpPr>
        <p:spPr>
          <a:xfrm>
            <a:off x="4383579" y="3203172"/>
            <a:ext cx="98937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10 ng</a:t>
            </a:r>
          </a:p>
        </p:txBody>
      </p:sp>
      <p:sp>
        <p:nvSpPr>
          <p:cNvPr id="7" name="TextBox 6"/>
          <p:cNvSpPr txBox="1"/>
          <p:nvPr/>
        </p:nvSpPr>
        <p:spPr>
          <a:xfrm>
            <a:off x="5832765" y="3205946"/>
            <a:ext cx="80663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1 ng</a:t>
            </a:r>
          </a:p>
        </p:txBody>
      </p:sp>
      <p:sp>
        <p:nvSpPr>
          <p:cNvPr id="8" name="TextBox 7"/>
          <p:cNvSpPr txBox="1"/>
          <p:nvPr/>
        </p:nvSpPr>
        <p:spPr>
          <a:xfrm>
            <a:off x="7182077" y="3203172"/>
            <a:ext cx="117211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100 </a:t>
            </a:r>
            <a:r>
              <a:rPr kumimoji="0" lang="en-US" sz="2800" b="0" i="0" u="none" strike="noStrike" kern="1200" cap="none" spc="0" normalizeH="0" baseline="0" noProof="0" dirty="0" err="1">
                <a:ln>
                  <a:noFill/>
                </a:ln>
                <a:solidFill>
                  <a:srgbClr val="FF0000"/>
                </a:solidFill>
                <a:effectLst/>
                <a:uLnTx/>
                <a:uFillTx/>
                <a:latin typeface="Calibri" panose="020F0502020204030204"/>
                <a:ea typeface="+mn-ea"/>
                <a:cs typeface="+mn-cs"/>
              </a:rPr>
              <a:t>pg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TextBox 8"/>
          <p:cNvSpPr txBox="1"/>
          <p:nvPr/>
        </p:nvSpPr>
        <p:spPr>
          <a:xfrm>
            <a:off x="8647890" y="3205938"/>
            <a:ext cx="98937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10 </a:t>
            </a:r>
            <a:r>
              <a:rPr kumimoji="0" lang="en-US" sz="2800" b="0" i="0" u="none" strike="noStrike" kern="1200" cap="none" spc="0" normalizeH="0" baseline="0" noProof="0" dirty="0" err="1">
                <a:ln>
                  <a:noFill/>
                </a:ln>
                <a:solidFill>
                  <a:srgbClr val="FF0000"/>
                </a:solidFill>
                <a:effectLst/>
                <a:uLnTx/>
                <a:uFillTx/>
                <a:latin typeface="Calibri" panose="020F0502020204030204"/>
                <a:ea typeface="+mn-ea"/>
                <a:cs typeface="+mn-cs"/>
              </a:rPr>
              <a:t>pg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0" y="0"/>
            <a:ext cx="762000" cy="762000"/>
          </a:xfrm>
          <a:prstGeom prst="rect">
            <a:avLst/>
          </a:prstGeom>
        </p:spPr>
      </p:pic>
    </p:spTree>
    <p:extLst>
      <p:ext uri="{BB962C8B-B14F-4D97-AF65-F5344CB8AC3E}">
        <p14:creationId xmlns:p14="http://schemas.microsoft.com/office/powerpoint/2010/main" val="2812078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Laser capture microdissection</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5368" y="2004164"/>
            <a:ext cx="9701264" cy="3651065"/>
          </a:xfrm>
        </p:spPr>
      </p:pic>
      <p:sp>
        <p:nvSpPr>
          <p:cNvPr id="5" name="Freeform 4"/>
          <p:cNvSpPr/>
          <p:nvPr/>
        </p:nvSpPr>
        <p:spPr>
          <a:xfrm>
            <a:off x="1490597" y="1974561"/>
            <a:ext cx="2655518" cy="2960694"/>
          </a:xfrm>
          <a:custGeom>
            <a:avLst/>
            <a:gdLst>
              <a:gd name="connsiteX0" fmla="*/ 475989 w 2655518"/>
              <a:gd name="connsiteY0" fmla="*/ 79707 h 2960694"/>
              <a:gd name="connsiteX1" fmla="*/ 538619 w 2655518"/>
              <a:gd name="connsiteY1" fmla="*/ 67181 h 2960694"/>
              <a:gd name="connsiteX2" fmla="*/ 576198 w 2655518"/>
              <a:gd name="connsiteY2" fmla="*/ 54655 h 2960694"/>
              <a:gd name="connsiteX3" fmla="*/ 1064713 w 2655518"/>
              <a:gd name="connsiteY3" fmla="*/ 29603 h 2960694"/>
              <a:gd name="connsiteX4" fmla="*/ 2417524 w 2655518"/>
              <a:gd name="connsiteY4" fmla="*/ 29603 h 2960694"/>
              <a:gd name="connsiteX5" fmla="*/ 2492680 w 2655518"/>
              <a:gd name="connsiteY5" fmla="*/ 54655 h 2960694"/>
              <a:gd name="connsiteX6" fmla="*/ 2505206 w 2655518"/>
              <a:gd name="connsiteY6" fmla="*/ 367806 h 2960694"/>
              <a:gd name="connsiteX7" fmla="*/ 2480154 w 2655518"/>
              <a:gd name="connsiteY7" fmla="*/ 455488 h 2960694"/>
              <a:gd name="connsiteX8" fmla="*/ 2455102 w 2655518"/>
              <a:gd name="connsiteY8" fmla="*/ 555697 h 2960694"/>
              <a:gd name="connsiteX9" fmla="*/ 2442576 w 2655518"/>
              <a:gd name="connsiteY9" fmla="*/ 618327 h 2960694"/>
              <a:gd name="connsiteX10" fmla="*/ 2430050 w 2655518"/>
              <a:gd name="connsiteY10" fmla="*/ 655905 h 2960694"/>
              <a:gd name="connsiteX11" fmla="*/ 2404998 w 2655518"/>
              <a:gd name="connsiteY11" fmla="*/ 743587 h 2960694"/>
              <a:gd name="connsiteX12" fmla="*/ 2430050 w 2655518"/>
              <a:gd name="connsiteY12" fmla="*/ 831269 h 2960694"/>
              <a:gd name="connsiteX13" fmla="*/ 2480154 w 2655518"/>
              <a:gd name="connsiteY13" fmla="*/ 906425 h 2960694"/>
              <a:gd name="connsiteX14" fmla="*/ 2505206 w 2655518"/>
              <a:gd name="connsiteY14" fmla="*/ 944003 h 2960694"/>
              <a:gd name="connsiteX15" fmla="*/ 2542784 w 2655518"/>
              <a:gd name="connsiteY15" fmla="*/ 1006634 h 2960694"/>
              <a:gd name="connsiteX16" fmla="*/ 2567836 w 2655518"/>
              <a:gd name="connsiteY16" fmla="*/ 1106842 h 2960694"/>
              <a:gd name="connsiteX17" fmla="*/ 2580362 w 2655518"/>
              <a:gd name="connsiteY17" fmla="*/ 1144420 h 2960694"/>
              <a:gd name="connsiteX18" fmla="*/ 2617940 w 2655518"/>
              <a:gd name="connsiteY18" fmla="*/ 1219576 h 2960694"/>
              <a:gd name="connsiteX19" fmla="*/ 2630466 w 2655518"/>
              <a:gd name="connsiteY19" fmla="*/ 1382414 h 2960694"/>
              <a:gd name="connsiteX20" fmla="*/ 2642992 w 2655518"/>
              <a:gd name="connsiteY20" fmla="*/ 1457571 h 2960694"/>
              <a:gd name="connsiteX21" fmla="*/ 2655518 w 2655518"/>
              <a:gd name="connsiteY21" fmla="*/ 1645461 h 2960694"/>
              <a:gd name="connsiteX22" fmla="*/ 2642992 w 2655518"/>
              <a:gd name="connsiteY22" fmla="*/ 1946086 h 2960694"/>
              <a:gd name="connsiteX23" fmla="*/ 2617940 w 2655518"/>
              <a:gd name="connsiteY23" fmla="*/ 2021242 h 2960694"/>
              <a:gd name="connsiteX24" fmla="*/ 2580362 w 2655518"/>
              <a:gd name="connsiteY24" fmla="*/ 2108924 h 2960694"/>
              <a:gd name="connsiteX25" fmla="*/ 2555310 w 2655518"/>
              <a:gd name="connsiteY25" fmla="*/ 2184080 h 2960694"/>
              <a:gd name="connsiteX26" fmla="*/ 2542784 w 2655518"/>
              <a:gd name="connsiteY26" fmla="*/ 2221658 h 2960694"/>
              <a:gd name="connsiteX27" fmla="*/ 2517732 w 2655518"/>
              <a:gd name="connsiteY27" fmla="*/ 2259236 h 2960694"/>
              <a:gd name="connsiteX28" fmla="*/ 2492680 w 2655518"/>
              <a:gd name="connsiteY28" fmla="*/ 2334392 h 2960694"/>
              <a:gd name="connsiteX29" fmla="*/ 2442576 w 2655518"/>
              <a:gd name="connsiteY29" fmla="*/ 2409549 h 2960694"/>
              <a:gd name="connsiteX30" fmla="*/ 2417524 w 2655518"/>
              <a:gd name="connsiteY30" fmla="*/ 2447127 h 2960694"/>
              <a:gd name="connsiteX31" fmla="*/ 2392471 w 2655518"/>
              <a:gd name="connsiteY31" fmla="*/ 2484705 h 2960694"/>
              <a:gd name="connsiteX32" fmla="*/ 2329841 w 2655518"/>
              <a:gd name="connsiteY32" fmla="*/ 2597439 h 2960694"/>
              <a:gd name="connsiteX33" fmla="*/ 2304789 w 2655518"/>
              <a:gd name="connsiteY33" fmla="*/ 2635017 h 2960694"/>
              <a:gd name="connsiteX34" fmla="*/ 2267211 w 2655518"/>
              <a:gd name="connsiteY34" fmla="*/ 2672595 h 2960694"/>
              <a:gd name="connsiteX35" fmla="*/ 2242159 w 2655518"/>
              <a:gd name="connsiteY35" fmla="*/ 2710173 h 2960694"/>
              <a:gd name="connsiteX36" fmla="*/ 2167003 w 2655518"/>
              <a:gd name="connsiteY36" fmla="*/ 2760277 h 2960694"/>
              <a:gd name="connsiteX37" fmla="*/ 2091847 w 2655518"/>
              <a:gd name="connsiteY37" fmla="*/ 2810381 h 2960694"/>
              <a:gd name="connsiteX38" fmla="*/ 2066795 w 2655518"/>
              <a:gd name="connsiteY38" fmla="*/ 2835434 h 2960694"/>
              <a:gd name="connsiteX39" fmla="*/ 2016691 w 2655518"/>
              <a:gd name="connsiteY39" fmla="*/ 2847960 h 2960694"/>
              <a:gd name="connsiteX40" fmla="*/ 1979113 w 2655518"/>
              <a:gd name="connsiteY40" fmla="*/ 2860486 h 2960694"/>
              <a:gd name="connsiteX41" fmla="*/ 1929008 w 2655518"/>
              <a:gd name="connsiteY41" fmla="*/ 2873012 h 2960694"/>
              <a:gd name="connsiteX42" fmla="*/ 1841326 w 2655518"/>
              <a:gd name="connsiteY42" fmla="*/ 2898064 h 2960694"/>
              <a:gd name="connsiteX43" fmla="*/ 1728592 w 2655518"/>
              <a:gd name="connsiteY43" fmla="*/ 2923116 h 2960694"/>
              <a:gd name="connsiteX44" fmla="*/ 1628384 w 2655518"/>
              <a:gd name="connsiteY44" fmla="*/ 2948168 h 2960694"/>
              <a:gd name="connsiteX45" fmla="*/ 1528176 w 2655518"/>
              <a:gd name="connsiteY45" fmla="*/ 2960694 h 2960694"/>
              <a:gd name="connsiteX46" fmla="*/ 1189973 w 2655518"/>
              <a:gd name="connsiteY46" fmla="*/ 2948168 h 2960694"/>
              <a:gd name="connsiteX47" fmla="*/ 1039661 w 2655518"/>
              <a:gd name="connsiteY47" fmla="*/ 2873012 h 2960694"/>
              <a:gd name="connsiteX48" fmla="*/ 1002082 w 2655518"/>
              <a:gd name="connsiteY48" fmla="*/ 2847960 h 2960694"/>
              <a:gd name="connsiteX49" fmla="*/ 977030 w 2655518"/>
              <a:gd name="connsiteY49" fmla="*/ 2822907 h 2960694"/>
              <a:gd name="connsiteX50" fmla="*/ 939452 w 2655518"/>
              <a:gd name="connsiteY50" fmla="*/ 2810381 h 2960694"/>
              <a:gd name="connsiteX51" fmla="*/ 864296 w 2655518"/>
              <a:gd name="connsiteY51" fmla="*/ 2760277 h 2960694"/>
              <a:gd name="connsiteX52" fmla="*/ 789140 w 2655518"/>
              <a:gd name="connsiteY52" fmla="*/ 2735225 h 2960694"/>
              <a:gd name="connsiteX53" fmla="*/ 751562 w 2655518"/>
              <a:gd name="connsiteY53" fmla="*/ 2722699 h 2960694"/>
              <a:gd name="connsiteX54" fmla="*/ 676406 w 2655518"/>
              <a:gd name="connsiteY54" fmla="*/ 2710173 h 2960694"/>
              <a:gd name="connsiteX55" fmla="*/ 638828 w 2655518"/>
              <a:gd name="connsiteY55" fmla="*/ 2697647 h 2960694"/>
              <a:gd name="connsiteX56" fmla="*/ 576198 w 2655518"/>
              <a:gd name="connsiteY56" fmla="*/ 2685121 h 2960694"/>
              <a:gd name="connsiteX57" fmla="*/ 538619 w 2655518"/>
              <a:gd name="connsiteY57" fmla="*/ 2660069 h 2960694"/>
              <a:gd name="connsiteX58" fmla="*/ 501041 w 2655518"/>
              <a:gd name="connsiteY58" fmla="*/ 2647543 h 2960694"/>
              <a:gd name="connsiteX59" fmla="*/ 425885 w 2655518"/>
              <a:gd name="connsiteY59" fmla="*/ 2597439 h 2960694"/>
              <a:gd name="connsiteX60" fmla="*/ 388307 w 2655518"/>
              <a:gd name="connsiteY60" fmla="*/ 2572387 h 2960694"/>
              <a:gd name="connsiteX61" fmla="*/ 350729 w 2655518"/>
              <a:gd name="connsiteY61" fmla="*/ 2547335 h 2960694"/>
              <a:gd name="connsiteX62" fmla="*/ 313151 w 2655518"/>
              <a:gd name="connsiteY62" fmla="*/ 2522283 h 2960694"/>
              <a:gd name="connsiteX63" fmla="*/ 250521 w 2655518"/>
              <a:gd name="connsiteY63" fmla="*/ 2447127 h 2960694"/>
              <a:gd name="connsiteX64" fmla="*/ 212943 w 2655518"/>
              <a:gd name="connsiteY64" fmla="*/ 2371971 h 2960694"/>
              <a:gd name="connsiteX65" fmla="*/ 187891 w 2655518"/>
              <a:gd name="connsiteY65" fmla="*/ 2346918 h 2960694"/>
              <a:gd name="connsiteX66" fmla="*/ 150313 w 2655518"/>
              <a:gd name="connsiteY66" fmla="*/ 2271762 h 2960694"/>
              <a:gd name="connsiteX67" fmla="*/ 125261 w 2655518"/>
              <a:gd name="connsiteY67" fmla="*/ 2196606 h 2960694"/>
              <a:gd name="connsiteX68" fmla="*/ 112735 w 2655518"/>
              <a:gd name="connsiteY68" fmla="*/ 2159028 h 2960694"/>
              <a:gd name="connsiteX69" fmla="*/ 100208 w 2655518"/>
              <a:gd name="connsiteY69" fmla="*/ 2121450 h 2960694"/>
              <a:gd name="connsiteX70" fmla="*/ 87682 w 2655518"/>
              <a:gd name="connsiteY70" fmla="*/ 2071346 h 2960694"/>
              <a:gd name="connsiteX71" fmla="*/ 62630 w 2655518"/>
              <a:gd name="connsiteY71" fmla="*/ 1996190 h 2960694"/>
              <a:gd name="connsiteX72" fmla="*/ 37578 w 2655518"/>
              <a:gd name="connsiteY72" fmla="*/ 1883455 h 2960694"/>
              <a:gd name="connsiteX73" fmla="*/ 25052 w 2655518"/>
              <a:gd name="connsiteY73" fmla="*/ 1845877 h 2960694"/>
              <a:gd name="connsiteX74" fmla="*/ 0 w 2655518"/>
              <a:gd name="connsiteY74" fmla="*/ 1758195 h 2960694"/>
              <a:gd name="connsiteX75" fmla="*/ 25052 w 2655518"/>
              <a:gd name="connsiteY75" fmla="*/ 1369888 h 2960694"/>
              <a:gd name="connsiteX76" fmla="*/ 37578 w 2655518"/>
              <a:gd name="connsiteY76" fmla="*/ 1257154 h 2960694"/>
              <a:gd name="connsiteX77" fmla="*/ 62630 w 2655518"/>
              <a:gd name="connsiteY77" fmla="*/ 1181998 h 2960694"/>
              <a:gd name="connsiteX78" fmla="*/ 100208 w 2655518"/>
              <a:gd name="connsiteY78" fmla="*/ 1069264 h 2960694"/>
              <a:gd name="connsiteX79" fmla="*/ 112735 w 2655518"/>
              <a:gd name="connsiteY79" fmla="*/ 1031686 h 2960694"/>
              <a:gd name="connsiteX80" fmla="*/ 150313 w 2655518"/>
              <a:gd name="connsiteY80" fmla="*/ 1006634 h 2960694"/>
              <a:gd name="connsiteX81" fmla="*/ 162839 w 2655518"/>
              <a:gd name="connsiteY81" fmla="*/ 969055 h 2960694"/>
              <a:gd name="connsiteX82" fmla="*/ 263047 w 2655518"/>
              <a:gd name="connsiteY82" fmla="*/ 944003 h 2960694"/>
              <a:gd name="connsiteX83" fmla="*/ 463463 w 2655518"/>
              <a:gd name="connsiteY83" fmla="*/ 918951 h 2960694"/>
              <a:gd name="connsiteX84" fmla="*/ 501041 w 2655518"/>
              <a:gd name="connsiteY84" fmla="*/ 906425 h 2960694"/>
              <a:gd name="connsiteX85" fmla="*/ 588724 w 2655518"/>
              <a:gd name="connsiteY85" fmla="*/ 893899 h 2960694"/>
              <a:gd name="connsiteX86" fmla="*/ 663880 w 2655518"/>
              <a:gd name="connsiteY86" fmla="*/ 881373 h 2960694"/>
              <a:gd name="connsiteX87" fmla="*/ 801666 w 2655518"/>
              <a:gd name="connsiteY87" fmla="*/ 893899 h 2960694"/>
              <a:gd name="connsiteX88" fmla="*/ 876822 w 2655518"/>
              <a:gd name="connsiteY88" fmla="*/ 931477 h 2960694"/>
              <a:gd name="connsiteX89" fmla="*/ 914400 w 2655518"/>
              <a:gd name="connsiteY89" fmla="*/ 944003 h 2960694"/>
              <a:gd name="connsiteX90" fmla="*/ 939452 w 2655518"/>
              <a:gd name="connsiteY90" fmla="*/ 868847 h 2960694"/>
              <a:gd name="connsiteX91" fmla="*/ 951978 w 2655518"/>
              <a:gd name="connsiteY91" fmla="*/ 831269 h 2960694"/>
              <a:gd name="connsiteX92" fmla="*/ 939452 w 2655518"/>
              <a:gd name="connsiteY92" fmla="*/ 781165 h 2960694"/>
              <a:gd name="connsiteX93" fmla="*/ 839244 w 2655518"/>
              <a:gd name="connsiteY93" fmla="*/ 693483 h 2960694"/>
              <a:gd name="connsiteX94" fmla="*/ 801666 w 2655518"/>
              <a:gd name="connsiteY94" fmla="*/ 668431 h 2960694"/>
              <a:gd name="connsiteX95" fmla="*/ 764088 w 2655518"/>
              <a:gd name="connsiteY95" fmla="*/ 643379 h 2960694"/>
              <a:gd name="connsiteX96" fmla="*/ 726510 w 2655518"/>
              <a:gd name="connsiteY96" fmla="*/ 630853 h 2960694"/>
              <a:gd name="connsiteX97" fmla="*/ 663880 w 2655518"/>
              <a:gd name="connsiteY97" fmla="*/ 568223 h 2960694"/>
              <a:gd name="connsiteX98" fmla="*/ 638828 w 2655518"/>
              <a:gd name="connsiteY98" fmla="*/ 530644 h 2960694"/>
              <a:gd name="connsiteX99" fmla="*/ 601250 w 2655518"/>
              <a:gd name="connsiteY99" fmla="*/ 493066 h 2960694"/>
              <a:gd name="connsiteX100" fmla="*/ 576198 w 2655518"/>
              <a:gd name="connsiteY100" fmla="*/ 455488 h 2960694"/>
              <a:gd name="connsiteX101" fmla="*/ 526093 w 2655518"/>
              <a:gd name="connsiteY101" fmla="*/ 392858 h 2960694"/>
              <a:gd name="connsiteX102" fmla="*/ 501041 w 2655518"/>
              <a:gd name="connsiteY102" fmla="*/ 317702 h 2960694"/>
              <a:gd name="connsiteX103" fmla="*/ 488515 w 2655518"/>
              <a:gd name="connsiteY103" fmla="*/ 280124 h 2960694"/>
              <a:gd name="connsiteX104" fmla="*/ 475989 w 2655518"/>
              <a:gd name="connsiteY104" fmla="*/ 79707 h 296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655518" h="2960694">
                <a:moveTo>
                  <a:pt x="475989" y="79707"/>
                </a:moveTo>
                <a:cubicBezTo>
                  <a:pt x="496866" y="75532"/>
                  <a:pt x="517965" y="72345"/>
                  <a:pt x="538619" y="67181"/>
                </a:cubicBezTo>
                <a:cubicBezTo>
                  <a:pt x="551429" y="63979"/>
                  <a:pt x="563207" y="57017"/>
                  <a:pt x="576198" y="54655"/>
                </a:cubicBezTo>
                <a:cubicBezTo>
                  <a:pt x="718023" y="28869"/>
                  <a:pt x="977021" y="32432"/>
                  <a:pt x="1064713" y="29603"/>
                </a:cubicBezTo>
                <a:cubicBezTo>
                  <a:pt x="1583355" y="-17546"/>
                  <a:pt x="1354082" y="-1371"/>
                  <a:pt x="2417524" y="29603"/>
                </a:cubicBezTo>
                <a:cubicBezTo>
                  <a:pt x="2443920" y="30372"/>
                  <a:pt x="2492680" y="54655"/>
                  <a:pt x="2492680" y="54655"/>
                </a:cubicBezTo>
                <a:cubicBezTo>
                  <a:pt x="2567395" y="166730"/>
                  <a:pt x="2526615" y="89494"/>
                  <a:pt x="2505206" y="367806"/>
                </a:cubicBezTo>
                <a:cubicBezTo>
                  <a:pt x="2502971" y="396865"/>
                  <a:pt x="2487775" y="427543"/>
                  <a:pt x="2480154" y="455488"/>
                </a:cubicBezTo>
                <a:cubicBezTo>
                  <a:pt x="2471095" y="488706"/>
                  <a:pt x="2461854" y="521935"/>
                  <a:pt x="2455102" y="555697"/>
                </a:cubicBezTo>
                <a:cubicBezTo>
                  <a:pt x="2450927" y="576574"/>
                  <a:pt x="2447740" y="597673"/>
                  <a:pt x="2442576" y="618327"/>
                </a:cubicBezTo>
                <a:cubicBezTo>
                  <a:pt x="2439374" y="631136"/>
                  <a:pt x="2433677" y="643209"/>
                  <a:pt x="2430050" y="655905"/>
                </a:cubicBezTo>
                <a:cubicBezTo>
                  <a:pt x="2398593" y="766003"/>
                  <a:pt x="2435031" y="653488"/>
                  <a:pt x="2404998" y="743587"/>
                </a:cubicBezTo>
                <a:cubicBezTo>
                  <a:pt x="2407946" y="755380"/>
                  <a:pt x="2421882" y="816566"/>
                  <a:pt x="2430050" y="831269"/>
                </a:cubicBezTo>
                <a:cubicBezTo>
                  <a:pt x="2444672" y="857589"/>
                  <a:pt x="2463453" y="881373"/>
                  <a:pt x="2480154" y="906425"/>
                </a:cubicBezTo>
                <a:cubicBezTo>
                  <a:pt x="2488505" y="918951"/>
                  <a:pt x="2500445" y="929721"/>
                  <a:pt x="2505206" y="944003"/>
                </a:cubicBezTo>
                <a:cubicBezTo>
                  <a:pt x="2521467" y="992785"/>
                  <a:pt x="2508396" y="972244"/>
                  <a:pt x="2542784" y="1006634"/>
                </a:cubicBezTo>
                <a:cubicBezTo>
                  <a:pt x="2551135" y="1040037"/>
                  <a:pt x="2556948" y="1074178"/>
                  <a:pt x="2567836" y="1106842"/>
                </a:cubicBezTo>
                <a:cubicBezTo>
                  <a:pt x="2572011" y="1119368"/>
                  <a:pt x="2574457" y="1132610"/>
                  <a:pt x="2580362" y="1144420"/>
                </a:cubicBezTo>
                <a:cubicBezTo>
                  <a:pt x="2628926" y="1241548"/>
                  <a:pt x="2586456" y="1125123"/>
                  <a:pt x="2617940" y="1219576"/>
                </a:cubicBezTo>
                <a:cubicBezTo>
                  <a:pt x="2622115" y="1273855"/>
                  <a:pt x="2624767" y="1328273"/>
                  <a:pt x="2630466" y="1382414"/>
                </a:cubicBezTo>
                <a:cubicBezTo>
                  <a:pt x="2633125" y="1407672"/>
                  <a:pt x="2640584" y="1432288"/>
                  <a:pt x="2642992" y="1457571"/>
                </a:cubicBezTo>
                <a:cubicBezTo>
                  <a:pt x="2648943" y="1520057"/>
                  <a:pt x="2651343" y="1582831"/>
                  <a:pt x="2655518" y="1645461"/>
                </a:cubicBezTo>
                <a:cubicBezTo>
                  <a:pt x="2651343" y="1745669"/>
                  <a:pt x="2652972" y="1846288"/>
                  <a:pt x="2642992" y="1946086"/>
                </a:cubicBezTo>
                <a:cubicBezTo>
                  <a:pt x="2640364" y="1972362"/>
                  <a:pt x="2626291" y="1996190"/>
                  <a:pt x="2617940" y="2021242"/>
                </a:cubicBezTo>
                <a:cubicBezTo>
                  <a:pt x="2577619" y="2142204"/>
                  <a:pt x="2642276" y="1954140"/>
                  <a:pt x="2580362" y="2108924"/>
                </a:cubicBezTo>
                <a:cubicBezTo>
                  <a:pt x="2570555" y="2133442"/>
                  <a:pt x="2563661" y="2159028"/>
                  <a:pt x="2555310" y="2184080"/>
                </a:cubicBezTo>
                <a:cubicBezTo>
                  <a:pt x="2551135" y="2196606"/>
                  <a:pt x="2550108" y="2210672"/>
                  <a:pt x="2542784" y="2221658"/>
                </a:cubicBezTo>
                <a:cubicBezTo>
                  <a:pt x="2534433" y="2234184"/>
                  <a:pt x="2523846" y="2245479"/>
                  <a:pt x="2517732" y="2259236"/>
                </a:cubicBezTo>
                <a:cubicBezTo>
                  <a:pt x="2507007" y="2283367"/>
                  <a:pt x="2507328" y="2312420"/>
                  <a:pt x="2492680" y="2334392"/>
                </a:cubicBezTo>
                <a:lnTo>
                  <a:pt x="2442576" y="2409549"/>
                </a:lnTo>
                <a:lnTo>
                  <a:pt x="2417524" y="2447127"/>
                </a:lnTo>
                <a:lnTo>
                  <a:pt x="2392471" y="2484705"/>
                </a:lnTo>
                <a:cubicBezTo>
                  <a:pt x="2370424" y="2550847"/>
                  <a:pt x="2387269" y="2511297"/>
                  <a:pt x="2329841" y="2597439"/>
                </a:cubicBezTo>
                <a:cubicBezTo>
                  <a:pt x="2321490" y="2609965"/>
                  <a:pt x="2315434" y="2624372"/>
                  <a:pt x="2304789" y="2635017"/>
                </a:cubicBezTo>
                <a:cubicBezTo>
                  <a:pt x="2292263" y="2647543"/>
                  <a:pt x="2278552" y="2658986"/>
                  <a:pt x="2267211" y="2672595"/>
                </a:cubicBezTo>
                <a:cubicBezTo>
                  <a:pt x="2257573" y="2684160"/>
                  <a:pt x="2253489" y="2700260"/>
                  <a:pt x="2242159" y="2710173"/>
                </a:cubicBezTo>
                <a:cubicBezTo>
                  <a:pt x="2219500" y="2730000"/>
                  <a:pt x="2188293" y="2738987"/>
                  <a:pt x="2167003" y="2760277"/>
                </a:cubicBezTo>
                <a:cubicBezTo>
                  <a:pt x="2120089" y="2807191"/>
                  <a:pt x="2146230" y="2792253"/>
                  <a:pt x="2091847" y="2810381"/>
                </a:cubicBezTo>
                <a:cubicBezTo>
                  <a:pt x="2083496" y="2818732"/>
                  <a:pt x="2077358" y="2830152"/>
                  <a:pt x="2066795" y="2835434"/>
                </a:cubicBezTo>
                <a:cubicBezTo>
                  <a:pt x="2051397" y="2843133"/>
                  <a:pt x="2033244" y="2843231"/>
                  <a:pt x="2016691" y="2847960"/>
                </a:cubicBezTo>
                <a:cubicBezTo>
                  <a:pt x="2003995" y="2851587"/>
                  <a:pt x="1991809" y="2856859"/>
                  <a:pt x="1979113" y="2860486"/>
                </a:cubicBezTo>
                <a:cubicBezTo>
                  <a:pt x="1962560" y="2865215"/>
                  <a:pt x="1945561" y="2868283"/>
                  <a:pt x="1929008" y="2873012"/>
                </a:cubicBezTo>
                <a:cubicBezTo>
                  <a:pt x="1855772" y="2893936"/>
                  <a:pt x="1929437" y="2878484"/>
                  <a:pt x="1841326" y="2898064"/>
                </a:cubicBezTo>
                <a:cubicBezTo>
                  <a:pt x="1783209" y="2910979"/>
                  <a:pt x="1782051" y="2907842"/>
                  <a:pt x="1728592" y="2923116"/>
                </a:cubicBezTo>
                <a:cubicBezTo>
                  <a:pt x="1666358" y="2940897"/>
                  <a:pt x="1711150" y="2935435"/>
                  <a:pt x="1628384" y="2948168"/>
                </a:cubicBezTo>
                <a:cubicBezTo>
                  <a:pt x="1595113" y="2953287"/>
                  <a:pt x="1561579" y="2956519"/>
                  <a:pt x="1528176" y="2960694"/>
                </a:cubicBezTo>
                <a:cubicBezTo>
                  <a:pt x="1415442" y="2956519"/>
                  <a:pt x="1302321" y="2958381"/>
                  <a:pt x="1189973" y="2948168"/>
                </a:cubicBezTo>
                <a:cubicBezTo>
                  <a:pt x="1129924" y="2942709"/>
                  <a:pt x="1086996" y="2904569"/>
                  <a:pt x="1039661" y="2873012"/>
                </a:cubicBezTo>
                <a:cubicBezTo>
                  <a:pt x="1027135" y="2864661"/>
                  <a:pt x="1012727" y="2858605"/>
                  <a:pt x="1002082" y="2847960"/>
                </a:cubicBezTo>
                <a:cubicBezTo>
                  <a:pt x="993731" y="2839609"/>
                  <a:pt x="987157" y="2828983"/>
                  <a:pt x="977030" y="2822907"/>
                </a:cubicBezTo>
                <a:cubicBezTo>
                  <a:pt x="965708" y="2816114"/>
                  <a:pt x="950994" y="2816793"/>
                  <a:pt x="939452" y="2810381"/>
                </a:cubicBezTo>
                <a:cubicBezTo>
                  <a:pt x="913132" y="2795759"/>
                  <a:pt x="892860" y="2769798"/>
                  <a:pt x="864296" y="2760277"/>
                </a:cubicBezTo>
                <a:lnTo>
                  <a:pt x="789140" y="2735225"/>
                </a:lnTo>
                <a:cubicBezTo>
                  <a:pt x="776614" y="2731050"/>
                  <a:pt x="764586" y="2724870"/>
                  <a:pt x="751562" y="2722699"/>
                </a:cubicBezTo>
                <a:cubicBezTo>
                  <a:pt x="726510" y="2718524"/>
                  <a:pt x="701199" y="2715683"/>
                  <a:pt x="676406" y="2710173"/>
                </a:cubicBezTo>
                <a:cubicBezTo>
                  <a:pt x="663517" y="2707309"/>
                  <a:pt x="651637" y="2700849"/>
                  <a:pt x="638828" y="2697647"/>
                </a:cubicBezTo>
                <a:cubicBezTo>
                  <a:pt x="618174" y="2692483"/>
                  <a:pt x="597075" y="2689296"/>
                  <a:pt x="576198" y="2685121"/>
                </a:cubicBezTo>
                <a:cubicBezTo>
                  <a:pt x="563672" y="2676770"/>
                  <a:pt x="552084" y="2666802"/>
                  <a:pt x="538619" y="2660069"/>
                </a:cubicBezTo>
                <a:cubicBezTo>
                  <a:pt x="526809" y="2654164"/>
                  <a:pt x="512583" y="2653955"/>
                  <a:pt x="501041" y="2647543"/>
                </a:cubicBezTo>
                <a:cubicBezTo>
                  <a:pt x="474721" y="2632921"/>
                  <a:pt x="450937" y="2614140"/>
                  <a:pt x="425885" y="2597439"/>
                </a:cubicBezTo>
                <a:lnTo>
                  <a:pt x="388307" y="2572387"/>
                </a:lnTo>
                <a:lnTo>
                  <a:pt x="350729" y="2547335"/>
                </a:lnTo>
                <a:lnTo>
                  <a:pt x="313151" y="2522283"/>
                </a:lnTo>
                <a:cubicBezTo>
                  <a:pt x="250952" y="2428984"/>
                  <a:pt x="330893" y="2543573"/>
                  <a:pt x="250521" y="2447127"/>
                </a:cubicBezTo>
                <a:cubicBezTo>
                  <a:pt x="182648" y="2365679"/>
                  <a:pt x="261363" y="2452672"/>
                  <a:pt x="212943" y="2371971"/>
                </a:cubicBezTo>
                <a:cubicBezTo>
                  <a:pt x="206867" y="2361844"/>
                  <a:pt x="196242" y="2355269"/>
                  <a:pt x="187891" y="2346918"/>
                </a:cubicBezTo>
                <a:cubicBezTo>
                  <a:pt x="142209" y="2209871"/>
                  <a:pt x="215065" y="2417454"/>
                  <a:pt x="150313" y="2271762"/>
                </a:cubicBezTo>
                <a:cubicBezTo>
                  <a:pt x="139588" y="2247631"/>
                  <a:pt x="133612" y="2221658"/>
                  <a:pt x="125261" y="2196606"/>
                </a:cubicBezTo>
                <a:lnTo>
                  <a:pt x="112735" y="2159028"/>
                </a:lnTo>
                <a:cubicBezTo>
                  <a:pt x="108559" y="2146502"/>
                  <a:pt x="103410" y="2134259"/>
                  <a:pt x="100208" y="2121450"/>
                </a:cubicBezTo>
                <a:cubicBezTo>
                  <a:pt x="96033" y="2104749"/>
                  <a:pt x="92629" y="2087835"/>
                  <a:pt x="87682" y="2071346"/>
                </a:cubicBezTo>
                <a:cubicBezTo>
                  <a:pt x="80094" y="2046053"/>
                  <a:pt x="67809" y="2022084"/>
                  <a:pt x="62630" y="1996190"/>
                </a:cubicBezTo>
                <a:cubicBezTo>
                  <a:pt x="54021" y="1953143"/>
                  <a:pt x="49370" y="1924729"/>
                  <a:pt x="37578" y="1883455"/>
                </a:cubicBezTo>
                <a:cubicBezTo>
                  <a:pt x="33951" y="1870759"/>
                  <a:pt x="28679" y="1858573"/>
                  <a:pt x="25052" y="1845877"/>
                </a:cubicBezTo>
                <a:cubicBezTo>
                  <a:pt x="-6405" y="1735779"/>
                  <a:pt x="30033" y="1848294"/>
                  <a:pt x="0" y="1758195"/>
                </a:cubicBezTo>
                <a:cubicBezTo>
                  <a:pt x="16395" y="1381102"/>
                  <a:pt x="-240" y="1584867"/>
                  <a:pt x="25052" y="1369888"/>
                </a:cubicBezTo>
                <a:cubicBezTo>
                  <a:pt x="29470" y="1332338"/>
                  <a:pt x="30163" y="1294229"/>
                  <a:pt x="37578" y="1257154"/>
                </a:cubicBezTo>
                <a:cubicBezTo>
                  <a:pt x="42757" y="1231260"/>
                  <a:pt x="54279" y="1207050"/>
                  <a:pt x="62630" y="1181998"/>
                </a:cubicBezTo>
                <a:lnTo>
                  <a:pt x="100208" y="1069264"/>
                </a:lnTo>
                <a:cubicBezTo>
                  <a:pt x="104384" y="1056738"/>
                  <a:pt x="101749" y="1039010"/>
                  <a:pt x="112735" y="1031686"/>
                </a:cubicBezTo>
                <a:lnTo>
                  <a:pt x="150313" y="1006634"/>
                </a:lnTo>
                <a:cubicBezTo>
                  <a:pt x="154488" y="994108"/>
                  <a:pt x="151297" y="975467"/>
                  <a:pt x="162839" y="969055"/>
                </a:cubicBezTo>
                <a:cubicBezTo>
                  <a:pt x="192937" y="952334"/>
                  <a:pt x="230383" y="954891"/>
                  <a:pt x="263047" y="944003"/>
                </a:cubicBezTo>
                <a:cubicBezTo>
                  <a:pt x="352271" y="914262"/>
                  <a:pt x="287460" y="932490"/>
                  <a:pt x="463463" y="918951"/>
                </a:cubicBezTo>
                <a:cubicBezTo>
                  <a:pt x="475989" y="914776"/>
                  <a:pt x="488094" y="909014"/>
                  <a:pt x="501041" y="906425"/>
                </a:cubicBezTo>
                <a:cubicBezTo>
                  <a:pt x="529992" y="900635"/>
                  <a:pt x="559543" y="898388"/>
                  <a:pt x="588724" y="893899"/>
                </a:cubicBezTo>
                <a:cubicBezTo>
                  <a:pt x="613826" y="890037"/>
                  <a:pt x="638828" y="885548"/>
                  <a:pt x="663880" y="881373"/>
                </a:cubicBezTo>
                <a:cubicBezTo>
                  <a:pt x="709809" y="885548"/>
                  <a:pt x="756011" y="887377"/>
                  <a:pt x="801666" y="893899"/>
                </a:cubicBezTo>
                <a:cubicBezTo>
                  <a:pt x="845744" y="900196"/>
                  <a:pt x="837130" y="911631"/>
                  <a:pt x="876822" y="931477"/>
                </a:cubicBezTo>
                <a:cubicBezTo>
                  <a:pt x="888632" y="937382"/>
                  <a:pt x="901874" y="939828"/>
                  <a:pt x="914400" y="944003"/>
                </a:cubicBezTo>
                <a:lnTo>
                  <a:pt x="939452" y="868847"/>
                </a:lnTo>
                <a:lnTo>
                  <a:pt x="951978" y="831269"/>
                </a:lnTo>
                <a:cubicBezTo>
                  <a:pt x="947803" y="814568"/>
                  <a:pt x="946233" y="796988"/>
                  <a:pt x="939452" y="781165"/>
                </a:cubicBezTo>
                <a:cubicBezTo>
                  <a:pt x="918575" y="732453"/>
                  <a:pt x="885173" y="724102"/>
                  <a:pt x="839244" y="693483"/>
                </a:cubicBezTo>
                <a:lnTo>
                  <a:pt x="801666" y="668431"/>
                </a:lnTo>
                <a:cubicBezTo>
                  <a:pt x="789140" y="660080"/>
                  <a:pt x="778370" y="648140"/>
                  <a:pt x="764088" y="643379"/>
                </a:cubicBezTo>
                <a:lnTo>
                  <a:pt x="726510" y="630853"/>
                </a:lnTo>
                <a:cubicBezTo>
                  <a:pt x="659702" y="530641"/>
                  <a:pt x="747389" y="651734"/>
                  <a:pt x="663880" y="568223"/>
                </a:cubicBezTo>
                <a:cubicBezTo>
                  <a:pt x="653235" y="557578"/>
                  <a:pt x="648466" y="542209"/>
                  <a:pt x="638828" y="530644"/>
                </a:cubicBezTo>
                <a:cubicBezTo>
                  <a:pt x="627488" y="517035"/>
                  <a:pt x="612591" y="506675"/>
                  <a:pt x="601250" y="493066"/>
                </a:cubicBezTo>
                <a:cubicBezTo>
                  <a:pt x="591612" y="481501"/>
                  <a:pt x="585603" y="467243"/>
                  <a:pt x="576198" y="455488"/>
                </a:cubicBezTo>
                <a:cubicBezTo>
                  <a:pt x="550168" y="422952"/>
                  <a:pt x="545371" y="436234"/>
                  <a:pt x="526093" y="392858"/>
                </a:cubicBezTo>
                <a:cubicBezTo>
                  <a:pt x="515368" y="368727"/>
                  <a:pt x="509392" y="342754"/>
                  <a:pt x="501041" y="317702"/>
                </a:cubicBezTo>
                <a:cubicBezTo>
                  <a:pt x="496866" y="305176"/>
                  <a:pt x="488515" y="293328"/>
                  <a:pt x="488515" y="280124"/>
                </a:cubicBezTo>
                <a:lnTo>
                  <a:pt x="475989" y="79707"/>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7"/>
          <p:cNvSpPr/>
          <p:nvPr/>
        </p:nvSpPr>
        <p:spPr>
          <a:xfrm>
            <a:off x="6100175" y="2029216"/>
            <a:ext cx="2359674" cy="3457184"/>
          </a:xfrm>
          <a:custGeom>
            <a:avLst/>
            <a:gdLst>
              <a:gd name="connsiteX0" fmla="*/ 626302 w 2359674"/>
              <a:gd name="connsiteY0" fmla="*/ 37579 h 3457184"/>
              <a:gd name="connsiteX1" fmla="*/ 713984 w 2359674"/>
              <a:gd name="connsiteY1" fmla="*/ 25052 h 3457184"/>
              <a:gd name="connsiteX2" fmla="*/ 789140 w 2359674"/>
              <a:gd name="connsiteY2" fmla="*/ 12526 h 3457184"/>
              <a:gd name="connsiteX3" fmla="*/ 977030 w 2359674"/>
              <a:gd name="connsiteY3" fmla="*/ 0 h 3457184"/>
              <a:gd name="connsiteX4" fmla="*/ 1866378 w 2359674"/>
              <a:gd name="connsiteY4" fmla="*/ 12526 h 3457184"/>
              <a:gd name="connsiteX5" fmla="*/ 1891430 w 2359674"/>
              <a:gd name="connsiteY5" fmla="*/ 37579 h 3457184"/>
              <a:gd name="connsiteX6" fmla="*/ 1929009 w 2359674"/>
              <a:gd name="connsiteY6" fmla="*/ 50105 h 3457184"/>
              <a:gd name="connsiteX7" fmla="*/ 1991639 w 2359674"/>
              <a:gd name="connsiteY7" fmla="*/ 112735 h 3457184"/>
              <a:gd name="connsiteX8" fmla="*/ 2054269 w 2359674"/>
              <a:gd name="connsiteY8" fmla="*/ 175365 h 3457184"/>
              <a:gd name="connsiteX9" fmla="*/ 2079321 w 2359674"/>
              <a:gd name="connsiteY9" fmla="*/ 212943 h 3457184"/>
              <a:gd name="connsiteX10" fmla="*/ 2104373 w 2359674"/>
              <a:gd name="connsiteY10" fmla="*/ 288099 h 3457184"/>
              <a:gd name="connsiteX11" fmla="*/ 2129425 w 2359674"/>
              <a:gd name="connsiteY11" fmla="*/ 425885 h 3457184"/>
              <a:gd name="connsiteX12" fmla="*/ 2167003 w 2359674"/>
              <a:gd name="connsiteY12" fmla="*/ 538620 h 3457184"/>
              <a:gd name="connsiteX13" fmla="*/ 2179529 w 2359674"/>
              <a:gd name="connsiteY13" fmla="*/ 576198 h 3457184"/>
              <a:gd name="connsiteX14" fmla="*/ 2192055 w 2359674"/>
              <a:gd name="connsiteY14" fmla="*/ 613776 h 3457184"/>
              <a:gd name="connsiteX15" fmla="*/ 2192055 w 2359674"/>
              <a:gd name="connsiteY15" fmla="*/ 1002083 h 3457184"/>
              <a:gd name="connsiteX16" fmla="*/ 2129425 w 2359674"/>
              <a:gd name="connsiteY16" fmla="*/ 1114817 h 3457184"/>
              <a:gd name="connsiteX17" fmla="*/ 2116899 w 2359674"/>
              <a:gd name="connsiteY17" fmla="*/ 1152395 h 3457184"/>
              <a:gd name="connsiteX18" fmla="*/ 2079321 w 2359674"/>
              <a:gd name="connsiteY18" fmla="*/ 1227551 h 3457184"/>
              <a:gd name="connsiteX19" fmla="*/ 2116899 w 2359674"/>
              <a:gd name="connsiteY19" fmla="*/ 1265129 h 3457184"/>
              <a:gd name="connsiteX20" fmla="*/ 2167003 w 2359674"/>
              <a:gd name="connsiteY20" fmla="*/ 1340285 h 3457184"/>
              <a:gd name="connsiteX21" fmla="*/ 2192055 w 2359674"/>
              <a:gd name="connsiteY21" fmla="*/ 1377863 h 3457184"/>
              <a:gd name="connsiteX22" fmla="*/ 2217107 w 2359674"/>
              <a:gd name="connsiteY22" fmla="*/ 1415442 h 3457184"/>
              <a:gd name="connsiteX23" fmla="*/ 2242159 w 2359674"/>
              <a:gd name="connsiteY23" fmla="*/ 1453020 h 3457184"/>
              <a:gd name="connsiteX24" fmla="*/ 2279737 w 2359674"/>
              <a:gd name="connsiteY24" fmla="*/ 1528176 h 3457184"/>
              <a:gd name="connsiteX25" fmla="*/ 2304789 w 2359674"/>
              <a:gd name="connsiteY25" fmla="*/ 1603332 h 3457184"/>
              <a:gd name="connsiteX26" fmla="*/ 2342367 w 2359674"/>
              <a:gd name="connsiteY26" fmla="*/ 1816274 h 3457184"/>
              <a:gd name="connsiteX27" fmla="*/ 2342367 w 2359674"/>
              <a:gd name="connsiteY27" fmla="*/ 2442576 h 3457184"/>
              <a:gd name="connsiteX28" fmla="*/ 2304789 w 2359674"/>
              <a:gd name="connsiteY28" fmla="*/ 2580362 h 3457184"/>
              <a:gd name="connsiteX29" fmla="*/ 2292263 w 2359674"/>
              <a:gd name="connsiteY29" fmla="*/ 2617940 h 3457184"/>
              <a:gd name="connsiteX30" fmla="*/ 2267211 w 2359674"/>
              <a:gd name="connsiteY30" fmla="*/ 2655518 h 3457184"/>
              <a:gd name="connsiteX31" fmla="*/ 2254685 w 2359674"/>
              <a:gd name="connsiteY31" fmla="*/ 2693096 h 3457184"/>
              <a:gd name="connsiteX32" fmla="*/ 2217107 w 2359674"/>
              <a:gd name="connsiteY32" fmla="*/ 2730674 h 3457184"/>
              <a:gd name="connsiteX33" fmla="*/ 2192055 w 2359674"/>
              <a:gd name="connsiteY33" fmla="*/ 2768252 h 3457184"/>
              <a:gd name="connsiteX34" fmla="*/ 2154477 w 2359674"/>
              <a:gd name="connsiteY34" fmla="*/ 2843409 h 3457184"/>
              <a:gd name="connsiteX35" fmla="*/ 2116899 w 2359674"/>
              <a:gd name="connsiteY35" fmla="*/ 2880987 h 3457184"/>
              <a:gd name="connsiteX36" fmla="*/ 2091847 w 2359674"/>
              <a:gd name="connsiteY36" fmla="*/ 2918565 h 3457184"/>
              <a:gd name="connsiteX37" fmla="*/ 2079321 w 2359674"/>
              <a:gd name="connsiteY37" fmla="*/ 2956143 h 3457184"/>
              <a:gd name="connsiteX38" fmla="*/ 2041743 w 2359674"/>
              <a:gd name="connsiteY38" fmla="*/ 2981195 h 3457184"/>
              <a:gd name="connsiteX39" fmla="*/ 2029217 w 2359674"/>
              <a:gd name="connsiteY39" fmla="*/ 3018773 h 3457184"/>
              <a:gd name="connsiteX40" fmla="*/ 1954061 w 2359674"/>
              <a:gd name="connsiteY40" fmla="*/ 3093929 h 3457184"/>
              <a:gd name="connsiteX41" fmla="*/ 1916483 w 2359674"/>
              <a:gd name="connsiteY41" fmla="*/ 3131507 h 3457184"/>
              <a:gd name="connsiteX42" fmla="*/ 1828800 w 2359674"/>
              <a:gd name="connsiteY42" fmla="*/ 3219189 h 3457184"/>
              <a:gd name="connsiteX43" fmla="*/ 1778696 w 2359674"/>
              <a:gd name="connsiteY43" fmla="*/ 3269294 h 3457184"/>
              <a:gd name="connsiteX44" fmla="*/ 1753644 w 2359674"/>
              <a:gd name="connsiteY44" fmla="*/ 3306872 h 3457184"/>
              <a:gd name="connsiteX45" fmla="*/ 1716066 w 2359674"/>
              <a:gd name="connsiteY45" fmla="*/ 3319398 h 3457184"/>
              <a:gd name="connsiteX46" fmla="*/ 1628384 w 2359674"/>
              <a:gd name="connsiteY46" fmla="*/ 3356976 h 3457184"/>
              <a:gd name="connsiteX47" fmla="*/ 1590806 w 2359674"/>
              <a:gd name="connsiteY47" fmla="*/ 3382028 h 3457184"/>
              <a:gd name="connsiteX48" fmla="*/ 1415441 w 2359674"/>
              <a:gd name="connsiteY48" fmla="*/ 3432132 h 3457184"/>
              <a:gd name="connsiteX49" fmla="*/ 1377863 w 2359674"/>
              <a:gd name="connsiteY49" fmla="*/ 3444658 h 3457184"/>
              <a:gd name="connsiteX50" fmla="*/ 1240077 w 2359674"/>
              <a:gd name="connsiteY50" fmla="*/ 3457184 h 3457184"/>
              <a:gd name="connsiteX51" fmla="*/ 1064713 w 2359674"/>
              <a:gd name="connsiteY51" fmla="*/ 3444658 h 3457184"/>
              <a:gd name="connsiteX52" fmla="*/ 1027135 w 2359674"/>
              <a:gd name="connsiteY52" fmla="*/ 3432132 h 3457184"/>
              <a:gd name="connsiteX53" fmla="*/ 914400 w 2359674"/>
              <a:gd name="connsiteY53" fmla="*/ 3356976 h 3457184"/>
              <a:gd name="connsiteX54" fmla="*/ 876822 w 2359674"/>
              <a:gd name="connsiteY54" fmla="*/ 3331924 h 3457184"/>
              <a:gd name="connsiteX55" fmla="*/ 839244 w 2359674"/>
              <a:gd name="connsiteY55" fmla="*/ 3306872 h 3457184"/>
              <a:gd name="connsiteX56" fmla="*/ 764088 w 2359674"/>
              <a:gd name="connsiteY56" fmla="*/ 3244242 h 3457184"/>
              <a:gd name="connsiteX57" fmla="*/ 739036 w 2359674"/>
              <a:gd name="connsiteY57" fmla="*/ 3219189 h 3457184"/>
              <a:gd name="connsiteX58" fmla="*/ 651354 w 2359674"/>
              <a:gd name="connsiteY58" fmla="*/ 3194137 h 3457184"/>
              <a:gd name="connsiteX59" fmla="*/ 576198 w 2359674"/>
              <a:gd name="connsiteY59" fmla="*/ 3169085 h 3457184"/>
              <a:gd name="connsiteX60" fmla="*/ 513567 w 2359674"/>
              <a:gd name="connsiteY60" fmla="*/ 3156559 h 3457184"/>
              <a:gd name="connsiteX61" fmla="*/ 438411 w 2359674"/>
              <a:gd name="connsiteY61" fmla="*/ 3131507 h 3457184"/>
              <a:gd name="connsiteX62" fmla="*/ 400833 w 2359674"/>
              <a:gd name="connsiteY62" fmla="*/ 3093929 h 3457184"/>
              <a:gd name="connsiteX63" fmla="*/ 363255 w 2359674"/>
              <a:gd name="connsiteY63" fmla="*/ 3068877 h 3457184"/>
              <a:gd name="connsiteX64" fmla="*/ 338203 w 2359674"/>
              <a:gd name="connsiteY64" fmla="*/ 3031299 h 3457184"/>
              <a:gd name="connsiteX65" fmla="*/ 263047 w 2359674"/>
              <a:gd name="connsiteY65" fmla="*/ 2981195 h 3457184"/>
              <a:gd name="connsiteX66" fmla="*/ 200417 w 2359674"/>
              <a:gd name="connsiteY66" fmla="*/ 2931091 h 3457184"/>
              <a:gd name="connsiteX67" fmla="*/ 125261 w 2359674"/>
              <a:gd name="connsiteY67" fmla="*/ 2880987 h 3457184"/>
              <a:gd name="connsiteX68" fmla="*/ 62630 w 2359674"/>
              <a:gd name="connsiteY68" fmla="*/ 2830883 h 3457184"/>
              <a:gd name="connsiteX69" fmla="*/ 25052 w 2359674"/>
              <a:gd name="connsiteY69" fmla="*/ 2718148 h 3457184"/>
              <a:gd name="connsiteX70" fmla="*/ 12526 w 2359674"/>
              <a:gd name="connsiteY70" fmla="*/ 2680570 h 3457184"/>
              <a:gd name="connsiteX71" fmla="*/ 0 w 2359674"/>
              <a:gd name="connsiteY71" fmla="*/ 2642992 h 3457184"/>
              <a:gd name="connsiteX72" fmla="*/ 12526 w 2359674"/>
              <a:gd name="connsiteY72" fmla="*/ 1691014 h 3457184"/>
              <a:gd name="connsiteX73" fmla="*/ 25052 w 2359674"/>
              <a:gd name="connsiteY73" fmla="*/ 1440494 h 3457184"/>
              <a:gd name="connsiteX74" fmla="*/ 62630 w 2359674"/>
              <a:gd name="connsiteY74" fmla="*/ 1402916 h 3457184"/>
              <a:gd name="connsiteX75" fmla="*/ 137787 w 2359674"/>
              <a:gd name="connsiteY75" fmla="*/ 1377863 h 3457184"/>
              <a:gd name="connsiteX76" fmla="*/ 250521 w 2359674"/>
              <a:gd name="connsiteY76" fmla="*/ 1340285 h 3457184"/>
              <a:gd name="connsiteX77" fmla="*/ 288099 w 2359674"/>
              <a:gd name="connsiteY77" fmla="*/ 1327759 h 3457184"/>
              <a:gd name="connsiteX78" fmla="*/ 325677 w 2359674"/>
              <a:gd name="connsiteY78" fmla="*/ 1315233 h 3457184"/>
              <a:gd name="connsiteX79" fmla="*/ 501041 w 2359674"/>
              <a:gd name="connsiteY79" fmla="*/ 1340285 h 3457184"/>
              <a:gd name="connsiteX80" fmla="*/ 538620 w 2359674"/>
              <a:gd name="connsiteY80" fmla="*/ 1365337 h 3457184"/>
              <a:gd name="connsiteX81" fmla="*/ 613776 w 2359674"/>
              <a:gd name="connsiteY81" fmla="*/ 1352811 h 3457184"/>
              <a:gd name="connsiteX82" fmla="*/ 626302 w 2359674"/>
              <a:gd name="connsiteY82" fmla="*/ 1240077 h 3457184"/>
              <a:gd name="connsiteX83" fmla="*/ 588724 w 2359674"/>
              <a:gd name="connsiteY83" fmla="*/ 1215025 h 3457184"/>
              <a:gd name="connsiteX84" fmla="*/ 551146 w 2359674"/>
              <a:gd name="connsiteY84" fmla="*/ 1139869 h 3457184"/>
              <a:gd name="connsiteX85" fmla="*/ 526093 w 2359674"/>
              <a:gd name="connsiteY85" fmla="*/ 1114817 h 3457184"/>
              <a:gd name="connsiteX86" fmla="*/ 501041 w 2359674"/>
              <a:gd name="connsiteY86" fmla="*/ 1077239 h 3457184"/>
              <a:gd name="connsiteX87" fmla="*/ 388307 w 2359674"/>
              <a:gd name="connsiteY87" fmla="*/ 1002083 h 3457184"/>
              <a:gd name="connsiteX88" fmla="*/ 350729 w 2359674"/>
              <a:gd name="connsiteY88" fmla="*/ 977031 h 3457184"/>
              <a:gd name="connsiteX89" fmla="*/ 300625 w 2359674"/>
              <a:gd name="connsiteY89" fmla="*/ 926926 h 3457184"/>
              <a:gd name="connsiteX90" fmla="*/ 275573 w 2359674"/>
              <a:gd name="connsiteY90" fmla="*/ 889348 h 3457184"/>
              <a:gd name="connsiteX91" fmla="*/ 237995 w 2359674"/>
              <a:gd name="connsiteY91" fmla="*/ 864296 h 3457184"/>
              <a:gd name="connsiteX92" fmla="*/ 225469 w 2359674"/>
              <a:gd name="connsiteY92" fmla="*/ 826718 h 3457184"/>
              <a:gd name="connsiteX93" fmla="*/ 225469 w 2359674"/>
              <a:gd name="connsiteY93" fmla="*/ 526094 h 3457184"/>
              <a:gd name="connsiteX94" fmla="*/ 275573 w 2359674"/>
              <a:gd name="connsiteY94" fmla="*/ 513568 h 3457184"/>
              <a:gd name="connsiteX95" fmla="*/ 313151 w 2359674"/>
              <a:gd name="connsiteY95" fmla="*/ 501042 h 3457184"/>
              <a:gd name="connsiteX96" fmla="*/ 551146 w 2359674"/>
              <a:gd name="connsiteY96" fmla="*/ 513568 h 3457184"/>
              <a:gd name="connsiteX97" fmla="*/ 588724 w 2359674"/>
              <a:gd name="connsiteY97" fmla="*/ 526094 h 3457184"/>
              <a:gd name="connsiteX98" fmla="*/ 601250 w 2359674"/>
              <a:gd name="connsiteY98" fmla="*/ 488516 h 3457184"/>
              <a:gd name="connsiteX99" fmla="*/ 613776 w 2359674"/>
              <a:gd name="connsiteY99" fmla="*/ 225469 h 3457184"/>
              <a:gd name="connsiteX100" fmla="*/ 626302 w 2359674"/>
              <a:gd name="connsiteY100" fmla="*/ 37579 h 345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359674" h="3457184">
                <a:moveTo>
                  <a:pt x="626302" y="37579"/>
                </a:moveTo>
                <a:cubicBezTo>
                  <a:pt x="643003" y="4176"/>
                  <a:pt x="684803" y="29542"/>
                  <a:pt x="713984" y="25052"/>
                </a:cubicBezTo>
                <a:cubicBezTo>
                  <a:pt x="739086" y="21190"/>
                  <a:pt x="763857" y="14934"/>
                  <a:pt x="789140" y="12526"/>
                </a:cubicBezTo>
                <a:cubicBezTo>
                  <a:pt x="851626" y="6575"/>
                  <a:pt x="914400" y="4175"/>
                  <a:pt x="977030" y="0"/>
                </a:cubicBezTo>
                <a:cubicBezTo>
                  <a:pt x="1273479" y="4175"/>
                  <a:pt x="1570149" y="352"/>
                  <a:pt x="1866378" y="12526"/>
                </a:cubicBezTo>
                <a:cubicBezTo>
                  <a:pt x="1878178" y="13011"/>
                  <a:pt x="1881303" y="31503"/>
                  <a:pt x="1891430" y="37579"/>
                </a:cubicBezTo>
                <a:cubicBezTo>
                  <a:pt x="1902752" y="44372"/>
                  <a:pt x="1916483" y="45930"/>
                  <a:pt x="1929009" y="50105"/>
                </a:cubicBezTo>
                <a:cubicBezTo>
                  <a:pt x="1995814" y="150313"/>
                  <a:pt x="1908132" y="29228"/>
                  <a:pt x="1991639" y="112735"/>
                </a:cubicBezTo>
                <a:cubicBezTo>
                  <a:pt x="2075146" y="196242"/>
                  <a:pt x="1954061" y="108560"/>
                  <a:pt x="2054269" y="175365"/>
                </a:cubicBezTo>
                <a:cubicBezTo>
                  <a:pt x="2062620" y="187891"/>
                  <a:pt x="2073207" y="199186"/>
                  <a:pt x="2079321" y="212943"/>
                </a:cubicBezTo>
                <a:cubicBezTo>
                  <a:pt x="2090046" y="237074"/>
                  <a:pt x="2100032" y="262051"/>
                  <a:pt x="2104373" y="288099"/>
                </a:cubicBezTo>
                <a:cubicBezTo>
                  <a:pt x="2108465" y="312652"/>
                  <a:pt x="2121922" y="398374"/>
                  <a:pt x="2129425" y="425885"/>
                </a:cubicBezTo>
                <a:lnTo>
                  <a:pt x="2167003" y="538620"/>
                </a:lnTo>
                <a:lnTo>
                  <a:pt x="2179529" y="576198"/>
                </a:lnTo>
                <a:lnTo>
                  <a:pt x="2192055" y="613776"/>
                </a:lnTo>
                <a:cubicBezTo>
                  <a:pt x="2212148" y="794611"/>
                  <a:pt x="2212591" y="745380"/>
                  <a:pt x="2192055" y="1002083"/>
                </a:cubicBezTo>
                <a:cubicBezTo>
                  <a:pt x="2188079" y="1051788"/>
                  <a:pt x="2145645" y="1066157"/>
                  <a:pt x="2129425" y="1114817"/>
                </a:cubicBezTo>
                <a:cubicBezTo>
                  <a:pt x="2125250" y="1127343"/>
                  <a:pt x="2122804" y="1140585"/>
                  <a:pt x="2116899" y="1152395"/>
                </a:cubicBezTo>
                <a:cubicBezTo>
                  <a:pt x="2068335" y="1249523"/>
                  <a:pt x="2110805" y="1133098"/>
                  <a:pt x="2079321" y="1227551"/>
                </a:cubicBezTo>
                <a:cubicBezTo>
                  <a:pt x="2091847" y="1240077"/>
                  <a:pt x="2106023" y="1251146"/>
                  <a:pt x="2116899" y="1265129"/>
                </a:cubicBezTo>
                <a:cubicBezTo>
                  <a:pt x="2135384" y="1288895"/>
                  <a:pt x="2150302" y="1315233"/>
                  <a:pt x="2167003" y="1340285"/>
                </a:cubicBezTo>
                <a:lnTo>
                  <a:pt x="2192055" y="1377863"/>
                </a:lnTo>
                <a:lnTo>
                  <a:pt x="2217107" y="1415442"/>
                </a:lnTo>
                <a:cubicBezTo>
                  <a:pt x="2225458" y="1427968"/>
                  <a:pt x="2237398" y="1438738"/>
                  <a:pt x="2242159" y="1453020"/>
                </a:cubicBezTo>
                <a:cubicBezTo>
                  <a:pt x="2287841" y="1590067"/>
                  <a:pt x="2214985" y="1382484"/>
                  <a:pt x="2279737" y="1528176"/>
                </a:cubicBezTo>
                <a:cubicBezTo>
                  <a:pt x="2290462" y="1552307"/>
                  <a:pt x="2304789" y="1603332"/>
                  <a:pt x="2304789" y="1603332"/>
                </a:cubicBezTo>
                <a:cubicBezTo>
                  <a:pt x="2331708" y="1791767"/>
                  <a:pt x="2311168" y="1722678"/>
                  <a:pt x="2342367" y="1816274"/>
                </a:cubicBezTo>
                <a:cubicBezTo>
                  <a:pt x="2367641" y="2094291"/>
                  <a:pt x="2363137" y="1985638"/>
                  <a:pt x="2342367" y="2442576"/>
                </a:cubicBezTo>
                <a:cubicBezTo>
                  <a:pt x="2340503" y="2483577"/>
                  <a:pt x="2316925" y="2543954"/>
                  <a:pt x="2304789" y="2580362"/>
                </a:cubicBezTo>
                <a:cubicBezTo>
                  <a:pt x="2300614" y="2592888"/>
                  <a:pt x="2299587" y="2606954"/>
                  <a:pt x="2292263" y="2617940"/>
                </a:cubicBezTo>
                <a:cubicBezTo>
                  <a:pt x="2283912" y="2630466"/>
                  <a:pt x="2273944" y="2642053"/>
                  <a:pt x="2267211" y="2655518"/>
                </a:cubicBezTo>
                <a:cubicBezTo>
                  <a:pt x="2261306" y="2667328"/>
                  <a:pt x="2262009" y="2682110"/>
                  <a:pt x="2254685" y="2693096"/>
                </a:cubicBezTo>
                <a:cubicBezTo>
                  <a:pt x="2244859" y="2707835"/>
                  <a:pt x="2228448" y="2717065"/>
                  <a:pt x="2217107" y="2730674"/>
                </a:cubicBezTo>
                <a:cubicBezTo>
                  <a:pt x="2207469" y="2742239"/>
                  <a:pt x="2200406" y="2755726"/>
                  <a:pt x="2192055" y="2768252"/>
                </a:cubicBezTo>
                <a:cubicBezTo>
                  <a:pt x="2179501" y="2805915"/>
                  <a:pt x="2181457" y="2811033"/>
                  <a:pt x="2154477" y="2843409"/>
                </a:cubicBezTo>
                <a:cubicBezTo>
                  <a:pt x="2143136" y="2857018"/>
                  <a:pt x="2128240" y="2867378"/>
                  <a:pt x="2116899" y="2880987"/>
                </a:cubicBezTo>
                <a:cubicBezTo>
                  <a:pt x="2107261" y="2892552"/>
                  <a:pt x="2098580" y="2905100"/>
                  <a:pt x="2091847" y="2918565"/>
                </a:cubicBezTo>
                <a:cubicBezTo>
                  <a:pt x="2085942" y="2930375"/>
                  <a:pt x="2087569" y="2945833"/>
                  <a:pt x="2079321" y="2956143"/>
                </a:cubicBezTo>
                <a:cubicBezTo>
                  <a:pt x="2069917" y="2967898"/>
                  <a:pt x="2054269" y="2972844"/>
                  <a:pt x="2041743" y="2981195"/>
                </a:cubicBezTo>
                <a:cubicBezTo>
                  <a:pt x="2037568" y="2993721"/>
                  <a:pt x="2037323" y="3008351"/>
                  <a:pt x="2029217" y="3018773"/>
                </a:cubicBezTo>
                <a:cubicBezTo>
                  <a:pt x="2007466" y="3046739"/>
                  <a:pt x="1979113" y="3068877"/>
                  <a:pt x="1954061" y="3093929"/>
                </a:cubicBezTo>
                <a:cubicBezTo>
                  <a:pt x="1941535" y="3106455"/>
                  <a:pt x="1926309" y="3116768"/>
                  <a:pt x="1916483" y="3131507"/>
                </a:cubicBezTo>
                <a:cubicBezTo>
                  <a:pt x="1859054" y="3217649"/>
                  <a:pt x="1894942" y="3197142"/>
                  <a:pt x="1828800" y="3219189"/>
                </a:cubicBezTo>
                <a:cubicBezTo>
                  <a:pt x="1801471" y="3301179"/>
                  <a:pt x="1839428" y="3220708"/>
                  <a:pt x="1778696" y="3269294"/>
                </a:cubicBezTo>
                <a:cubicBezTo>
                  <a:pt x="1766941" y="3278698"/>
                  <a:pt x="1765399" y="3297468"/>
                  <a:pt x="1753644" y="3306872"/>
                </a:cubicBezTo>
                <a:cubicBezTo>
                  <a:pt x="1743334" y="3315120"/>
                  <a:pt x="1727876" y="3313493"/>
                  <a:pt x="1716066" y="3319398"/>
                </a:cubicBezTo>
                <a:cubicBezTo>
                  <a:pt x="1629563" y="3362650"/>
                  <a:pt x="1732661" y="3330907"/>
                  <a:pt x="1628384" y="3356976"/>
                </a:cubicBezTo>
                <a:cubicBezTo>
                  <a:pt x="1615858" y="3365327"/>
                  <a:pt x="1604563" y="3375914"/>
                  <a:pt x="1590806" y="3382028"/>
                </a:cubicBezTo>
                <a:cubicBezTo>
                  <a:pt x="1518425" y="3414197"/>
                  <a:pt x="1495061" y="3405592"/>
                  <a:pt x="1415441" y="3432132"/>
                </a:cubicBezTo>
                <a:cubicBezTo>
                  <a:pt x="1402915" y="3436307"/>
                  <a:pt x="1390934" y="3442791"/>
                  <a:pt x="1377863" y="3444658"/>
                </a:cubicBezTo>
                <a:cubicBezTo>
                  <a:pt x="1332208" y="3451180"/>
                  <a:pt x="1286006" y="3453009"/>
                  <a:pt x="1240077" y="3457184"/>
                </a:cubicBezTo>
                <a:cubicBezTo>
                  <a:pt x="1181622" y="3453009"/>
                  <a:pt x="1122915" y="3451505"/>
                  <a:pt x="1064713" y="3444658"/>
                </a:cubicBezTo>
                <a:cubicBezTo>
                  <a:pt x="1051600" y="3443115"/>
                  <a:pt x="1038677" y="3438544"/>
                  <a:pt x="1027135" y="3432132"/>
                </a:cubicBezTo>
                <a:cubicBezTo>
                  <a:pt x="1027128" y="3432128"/>
                  <a:pt x="933193" y="3369504"/>
                  <a:pt x="914400" y="3356976"/>
                </a:cubicBezTo>
                <a:lnTo>
                  <a:pt x="876822" y="3331924"/>
                </a:lnTo>
                <a:cubicBezTo>
                  <a:pt x="864296" y="3323573"/>
                  <a:pt x="849889" y="3317517"/>
                  <a:pt x="839244" y="3306872"/>
                </a:cubicBezTo>
                <a:cubicBezTo>
                  <a:pt x="749972" y="3217600"/>
                  <a:pt x="851290" y="3314005"/>
                  <a:pt x="764088" y="3244242"/>
                </a:cubicBezTo>
                <a:cubicBezTo>
                  <a:pt x="754866" y="3236864"/>
                  <a:pt x="749163" y="3225265"/>
                  <a:pt x="739036" y="3219189"/>
                </a:cubicBezTo>
                <a:cubicBezTo>
                  <a:pt x="725005" y="3210770"/>
                  <a:pt x="662272" y="3197412"/>
                  <a:pt x="651354" y="3194137"/>
                </a:cubicBezTo>
                <a:cubicBezTo>
                  <a:pt x="626061" y="3186549"/>
                  <a:pt x="602092" y="3174264"/>
                  <a:pt x="576198" y="3169085"/>
                </a:cubicBezTo>
                <a:cubicBezTo>
                  <a:pt x="555321" y="3164910"/>
                  <a:pt x="534107" y="3162161"/>
                  <a:pt x="513567" y="3156559"/>
                </a:cubicBezTo>
                <a:cubicBezTo>
                  <a:pt x="488090" y="3149611"/>
                  <a:pt x="438411" y="3131507"/>
                  <a:pt x="438411" y="3131507"/>
                </a:cubicBezTo>
                <a:cubicBezTo>
                  <a:pt x="425885" y="3118981"/>
                  <a:pt x="414442" y="3105270"/>
                  <a:pt x="400833" y="3093929"/>
                </a:cubicBezTo>
                <a:cubicBezTo>
                  <a:pt x="389268" y="3084291"/>
                  <a:pt x="373900" y="3079522"/>
                  <a:pt x="363255" y="3068877"/>
                </a:cubicBezTo>
                <a:cubicBezTo>
                  <a:pt x="352610" y="3058232"/>
                  <a:pt x="349533" y="3041212"/>
                  <a:pt x="338203" y="3031299"/>
                </a:cubicBezTo>
                <a:cubicBezTo>
                  <a:pt x="315544" y="3011472"/>
                  <a:pt x="263047" y="2981195"/>
                  <a:pt x="263047" y="2981195"/>
                </a:cubicBezTo>
                <a:cubicBezTo>
                  <a:pt x="216758" y="2911762"/>
                  <a:pt x="264479" y="2966681"/>
                  <a:pt x="200417" y="2931091"/>
                </a:cubicBezTo>
                <a:cubicBezTo>
                  <a:pt x="174097" y="2916469"/>
                  <a:pt x="150313" y="2897688"/>
                  <a:pt x="125261" y="2880987"/>
                </a:cubicBezTo>
                <a:cubicBezTo>
                  <a:pt x="77857" y="2849384"/>
                  <a:pt x="98328" y="2866580"/>
                  <a:pt x="62630" y="2830883"/>
                </a:cubicBezTo>
                <a:lnTo>
                  <a:pt x="25052" y="2718148"/>
                </a:lnTo>
                <a:lnTo>
                  <a:pt x="12526" y="2680570"/>
                </a:lnTo>
                <a:lnTo>
                  <a:pt x="0" y="2642992"/>
                </a:lnTo>
                <a:cubicBezTo>
                  <a:pt x="4175" y="2325666"/>
                  <a:pt x="5916" y="2008299"/>
                  <a:pt x="12526" y="1691014"/>
                </a:cubicBezTo>
                <a:cubicBezTo>
                  <a:pt x="14268" y="1607421"/>
                  <a:pt x="10726" y="1522869"/>
                  <a:pt x="25052" y="1440494"/>
                </a:cubicBezTo>
                <a:cubicBezTo>
                  <a:pt x="28087" y="1423042"/>
                  <a:pt x="47145" y="1411519"/>
                  <a:pt x="62630" y="1402916"/>
                </a:cubicBezTo>
                <a:cubicBezTo>
                  <a:pt x="85714" y="1390091"/>
                  <a:pt x="112735" y="1386214"/>
                  <a:pt x="137787" y="1377863"/>
                </a:cubicBezTo>
                <a:lnTo>
                  <a:pt x="250521" y="1340285"/>
                </a:lnTo>
                <a:lnTo>
                  <a:pt x="288099" y="1327759"/>
                </a:lnTo>
                <a:lnTo>
                  <a:pt x="325677" y="1315233"/>
                </a:lnTo>
                <a:cubicBezTo>
                  <a:pt x="360882" y="1318433"/>
                  <a:pt x="452845" y="1316187"/>
                  <a:pt x="501041" y="1340285"/>
                </a:cubicBezTo>
                <a:cubicBezTo>
                  <a:pt x="514506" y="1347018"/>
                  <a:pt x="526094" y="1356986"/>
                  <a:pt x="538620" y="1365337"/>
                </a:cubicBezTo>
                <a:cubicBezTo>
                  <a:pt x="563672" y="1361162"/>
                  <a:pt x="591060" y="1364169"/>
                  <a:pt x="613776" y="1352811"/>
                </a:cubicBezTo>
                <a:cubicBezTo>
                  <a:pt x="654345" y="1332526"/>
                  <a:pt x="638892" y="1265257"/>
                  <a:pt x="626302" y="1240077"/>
                </a:cubicBezTo>
                <a:cubicBezTo>
                  <a:pt x="619569" y="1226612"/>
                  <a:pt x="601250" y="1223376"/>
                  <a:pt x="588724" y="1215025"/>
                </a:cubicBezTo>
                <a:cubicBezTo>
                  <a:pt x="575494" y="1175336"/>
                  <a:pt x="578896" y="1174556"/>
                  <a:pt x="551146" y="1139869"/>
                </a:cubicBezTo>
                <a:cubicBezTo>
                  <a:pt x="543768" y="1130647"/>
                  <a:pt x="533471" y="1124039"/>
                  <a:pt x="526093" y="1114817"/>
                </a:cubicBezTo>
                <a:cubicBezTo>
                  <a:pt x="516688" y="1103062"/>
                  <a:pt x="512371" y="1087152"/>
                  <a:pt x="501041" y="1077239"/>
                </a:cubicBezTo>
                <a:lnTo>
                  <a:pt x="388307" y="1002083"/>
                </a:lnTo>
                <a:cubicBezTo>
                  <a:pt x="375781" y="993732"/>
                  <a:pt x="361374" y="987676"/>
                  <a:pt x="350729" y="977031"/>
                </a:cubicBezTo>
                <a:cubicBezTo>
                  <a:pt x="334028" y="960329"/>
                  <a:pt x="315996" y="944859"/>
                  <a:pt x="300625" y="926926"/>
                </a:cubicBezTo>
                <a:cubicBezTo>
                  <a:pt x="290828" y="915496"/>
                  <a:pt x="286218" y="899993"/>
                  <a:pt x="275573" y="889348"/>
                </a:cubicBezTo>
                <a:cubicBezTo>
                  <a:pt x="264928" y="878703"/>
                  <a:pt x="250521" y="872647"/>
                  <a:pt x="237995" y="864296"/>
                </a:cubicBezTo>
                <a:cubicBezTo>
                  <a:pt x="233820" y="851770"/>
                  <a:pt x="228058" y="839665"/>
                  <a:pt x="225469" y="826718"/>
                </a:cubicBezTo>
                <a:cubicBezTo>
                  <a:pt x="206862" y="733682"/>
                  <a:pt x="201638" y="611886"/>
                  <a:pt x="225469" y="526094"/>
                </a:cubicBezTo>
                <a:cubicBezTo>
                  <a:pt x="230077" y="509507"/>
                  <a:pt x="259020" y="518297"/>
                  <a:pt x="275573" y="513568"/>
                </a:cubicBezTo>
                <a:cubicBezTo>
                  <a:pt x="288269" y="509941"/>
                  <a:pt x="300625" y="505217"/>
                  <a:pt x="313151" y="501042"/>
                </a:cubicBezTo>
                <a:cubicBezTo>
                  <a:pt x="392483" y="505217"/>
                  <a:pt x="472031" y="506376"/>
                  <a:pt x="551146" y="513568"/>
                </a:cubicBezTo>
                <a:cubicBezTo>
                  <a:pt x="564295" y="514763"/>
                  <a:pt x="576914" y="531999"/>
                  <a:pt x="588724" y="526094"/>
                </a:cubicBezTo>
                <a:cubicBezTo>
                  <a:pt x="600534" y="520189"/>
                  <a:pt x="597075" y="501042"/>
                  <a:pt x="601250" y="488516"/>
                </a:cubicBezTo>
                <a:cubicBezTo>
                  <a:pt x="605425" y="400834"/>
                  <a:pt x="607937" y="313056"/>
                  <a:pt x="613776" y="225469"/>
                </a:cubicBezTo>
                <a:cubicBezTo>
                  <a:pt x="627685" y="16829"/>
                  <a:pt x="609601" y="70982"/>
                  <a:pt x="626302" y="37579"/>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c 8"/>
          <p:cNvSpPr/>
          <p:nvPr/>
        </p:nvSpPr>
        <p:spPr>
          <a:xfrm>
            <a:off x="6588691" y="4142576"/>
            <a:ext cx="3457183" cy="1039660"/>
          </a:xfrm>
          <a:prstGeom prst="arc">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54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counts of “bulk” vs single cell libraries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94155"/>
            <a:ext cx="10515600" cy="2335374"/>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37" y="4432996"/>
            <a:ext cx="10832926" cy="548146"/>
          </a:xfrm>
          <a:prstGeom prst="rect">
            <a:avLst/>
          </a:prstGeom>
        </p:spPr>
      </p:pic>
    </p:spTree>
    <p:extLst>
      <p:ext uri="{BB962C8B-B14F-4D97-AF65-F5344CB8AC3E}">
        <p14:creationId xmlns:p14="http://schemas.microsoft.com/office/powerpoint/2010/main" val="176539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Hypothesis</a:t>
            </a:r>
          </a:p>
        </p:txBody>
      </p:sp>
      <p:sp>
        <p:nvSpPr>
          <p:cNvPr id="3" name="Content Placeholder 2"/>
          <p:cNvSpPr>
            <a:spLocks noGrp="1"/>
          </p:cNvSpPr>
          <p:nvPr>
            <p:ph idx="1"/>
          </p:nvPr>
        </p:nvSpPr>
        <p:spPr/>
        <p:txBody>
          <a:bodyPr>
            <a:normAutofit fontScale="92500" lnSpcReduction="10000"/>
          </a:bodyPr>
          <a:lstStyle/>
          <a:p>
            <a:r>
              <a:rPr lang="en-US" dirty="0"/>
              <a:t>That early prostate cancer arises from definable molecular alterations in precursor lesions and progresses as a result of acquired lesions that confer aggressive features in a subpopulation of cells in precursor lesions and/or early tumors</a:t>
            </a:r>
          </a:p>
          <a:p>
            <a:r>
              <a:rPr lang="en-US" dirty="0"/>
              <a:t>That at each step, there are downstream molecular alterations that confer, in a probabilistic sense, the ability for some lesions to grow and spread and in others an indolent phenotype (dead end lesions).  </a:t>
            </a:r>
          </a:p>
          <a:p>
            <a:r>
              <a:rPr lang="en-US" b="1" dirty="0"/>
              <a:t>As such, defining the earliest genomic events, the evolutionary pathways to invasive carcinoma, the final constellation of genomic alterations, and the resultant extent of genomic heterogeneity (the building blocks for evolution), should illuminate the key genomic features distinguishing good and bad outcome prostate cancer</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0" y="0"/>
            <a:ext cx="762000" cy="762000"/>
          </a:xfrm>
          <a:prstGeom prst="rect">
            <a:avLst/>
          </a:prstGeom>
        </p:spPr>
      </p:pic>
    </p:spTree>
    <p:extLst>
      <p:ext uri="{BB962C8B-B14F-4D97-AF65-F5344CB8AC3E}">
        <p14:creationId xmlns:p14="http://schemas.microsoft.com/office/powerpoint/2010/main" val="1388735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vs single cell gene expression profiles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6715" y="2713696"/>
            <a:ext cx="10515600" cy="2600247"/>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8733"/>
            <a:ext cx="11937304" cy="548146"/>
          </a:xfrm>
          <a:prstGeom prst="rect">
            <a:avLst/>
          </a:prstGeom>
        </p:spPr>
      </p:pic>
    </p:spTree>
    <p:extLst>
      <p:ext uri="{BB962C8B-B14F-4D97-AF65-F5344CB8AC3E}">
        <p14:creationId xmlns:p14="http://schemas.microsoft.com/office/powerpoint/2010/main" val="2705082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32267" y="-1"/>
            <a:ext cx="9144002" cy="6858001"/>
          </a:xfrm>
        </p:spPr>
      </p:pic>
      <p:sp>
        <p:nvSpPr>
          <p:cNvPr id="5" name="Rectangle 4"/>
          <p:cNvSpPr/>
          <p:nvPr/>
        </p:nvSpPr>
        <p:spPr>
          <a:xfrm>
            <a:off x="3032267" y="0"/>
            <a:ext cx="1351840" cy="225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75573" y="1014608"/>
            <a:ext cx="197911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t-SNE</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879" y="316543"/>
            <a:ext cx="5736165" cy="5547269"/>
          </a:xfrm>
          <a:prstGeom prst="rect">
            <a:avLst/>
          </a:prstGeom>
        </p:spPr>
      </p:pic>
      <p:cxnSp>
        <p:nvCxnSpPr>
          <p:cNvPr id="3" name="Straight Arrow Connector 2"/>
          <p:cNvCxnSpPr/>
          <p:nvPr/>
        </p:nvCxnSpPr>
        <p:spPr>
          <a:xfrm flipV="1">
            <a:off x="4384107" y="5085567"/>
            <a:ext cx="851772" cy="613776"/>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804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CD163 – marker of macrophages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023227"/>
            <a:ext cx="7991605" cy="3007636"/>
          </a:xfrm>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1605" y="2023227"/>
            <a:ext cx="3944825" cy="3007636"/>
          </a:xfrm>
          <a:prstGeom prst="rect">
            <a:avLst/>
          </a:prstGeom>
        </p:spPr>
      </p:pic>
      <p:sp>
        <p:nvSpPr>
          <p:cNvPr id="3" name="TextBox 2"/>
          <p:cNvSpPr txBox="1"/>
          <p:nvPr/>
        </p:nvSpPr>
        <p:spPr>
          <a:xfrm>
            <a:off x="9119074" y="5210827"/>
            <a:ext cx="168988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CD163</a:t>
            </a:r>
          </a:p>
        </p:txBody>
      </p:sp>
    </p:spTree>
    <p:extLst>
      <p:ext uri="{BB962C8B-B14F-4D97-AF65-F5344CB8AC3E}">
        <p14:creationId xmlns:p14="http://schemas.microsoft.com/office/powerpoint/2010/main" val="3225433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57040" y="1059177"/>
            <a:ext cx="7731764" cy="5798823"/>
          </a:xfrm>
        </p:spPr>
      </p:pic>
      <p:sp>
        <p:nvSpPr>
          <p:cNvPr id="5" name="TextBox 4"/>
          <p:cNvSpPr txBox="1"/>
          <p:nvPr/>
        </p:nvSpPr>
        <p:spPr>
          <a:xfrm>
            <a:off x="70495" y="0"/>
            <a:ext cx="11867505"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Detection of HER amplification in single cells</a:t>
            </a:r>
          </a:p>
        </p:txBody>
      </p:sp>
    </p:spTree>
    <p:extLst>
      <p:ext uri="{BB962C8B-B14F-4D97-AF65-F5344CB8AC3E}">
        <p14:creationId xmlns:p14="http://schemas.microsoft.com/office/powerpoint/2010/main" val="970798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4622" y="864625"/>
            <a:ext cx="8363882" cy="5610990"/>
          </a:xfrm>
        </p:spPr>
      </p:pic>
    </p:spTree>
    <p:extLst>
      <p:ext uri="{BB962C8B-B14F-4D97-AF65-F5344CB8AC3E}">
        <p14:creationId xmlns:p14="http://schemas.microsoft.com/office/powerpoint/2010/main" val="481714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0024" y="1768474"/>
            <a:ext cx="4171951" cy="492169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025" y="230188"/>
            <a:ext cx="4171950" cy="1447800"/>
          </a:xfrm>
          <a:prstGeom prst="rect">
            <a:avLst/>
          </a:prstGeom>
        </p:spPr>
      </p:pic>
      <p:sp>
        <p:nvSpPr>
          <p:cNvPr id="6" name="TextBox 5"/>
          <p:cNvSpPr txBox="1"/>
          <p:nvPr/>
        </p:nvSpPr>
        <p:spPr>
          <a:xfrm>
            <a:off x="617220" y="1677988"/>
            <a:ext cx="302895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225 samples from 14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39 samples of LGPIN and HGPIN</a:t>
            </a:r>
          </a:p>
        </p:txBody>
      </p:sp>
    </p:spTree>
    <p:extLst>
      <p:ext uri="{BB962C8B-B14F-4D97-AF65-F5344CB8AC3E}">
        <p14:creationId xmlns:p14="http://schemas.microsoft.com/office/powerpoint/2010/main" val="3443793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64923" y="341602"/>
            <a:ext cx="7140619" cy="6520814"/>
          </a:xfrm>
        </p:spPr>
      </p:pic>
      <p:sp>
        <p:nvSpPr>
          <p:cNvPr id="2" name="TextBox 1"/>
          <p:cNvSpPr txBox="1"/>
          <p:nvPr/>
        </p:nvSpPr>
        <p:spPr>
          <a:xfrm>
            <a:off x="606583" y="688063"/>
            <a:ext cx="315060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DNA copy number prediction</a:t>
            </a:r>
          </a:p>
        </p:txBody>
      </p:sp>
    </p:spTree>
    <p:extLst>
      <p:ext uri="{BB962C8B-B14F-4D97-AF65-F5344CB8AC3E}">
        <p14:creationId xmlns:p14="http://schemas.microsoft.com/office/powerpoint/2010/main" val="3891601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043" y="365125"/>
            <a:ext cx="8472055" cy="1325563"/>
          </a:xfrm>
        </p:spPr>
        <p:txBody>
          <a:bodyPr/>
          <a:lstStyle/>
          <a:p>
            <a:r>
              <a:rPr lang="en-US" dirty="0"/>
              <a:t>Sample lineage relationship for </a:t>
            </a:r>
            <a:r>
              <a:rPr lang="en-US" dirty="0" err="1"/>
              <a:t>pt</a:t>
            </a:r>
            <a:r>
              <a:rPr lang="en-US" dirty="0"/>
              <a:t> 35</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99207" y="1777224"/>
            <a:ext cx="5362401" cy="4942536"/>
          </a:xfrm>
        </p:spPr>
      </p:pic>
    </p:spTree>
    <p:extLst>
      <p:ext uri="{BB962C8B-B14F-4D97-AF65-F5344CB8AC3E}">
        <p14:creationId xmlns:p14="http://schemas.microsoft.com/office/powerpoint/2010/main" val="1514487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Aims</a:t>
            </a:r>
          </a:p>
        </p:txBody>
      </p:sp>
      <p:sp>
        <p:nvSpPr>
          <p:cNvPr id="3" name="Content Placeholder 2"/>
          <p:cNvSpPr>
            <a:spLocks noGrp="1"/>
          </p:cNvSpPr>
          <p:nvPr>
            <p:ph idx="1"/>
          </p:nvPr>
        </p:nvSpPr>
        <p:spPr>
          <a:xfrm>
            <a:off x="838200" y="1429839"/>
            <a:ext cx="10515600" cy="4793539"/>
          </a:xfrm>
        </p:spPr>
        <p:txBody>
          <a:bodyPr>
            <a:normAutofit fontScale="62500" lnSpcReduction="20000"/>
          </a:bodyPr>
          <a:lstStyle/>
          <a:p>
            <a:r>
              <a:rPr lang="en-US" b="1" dirty="0"/>
              <a:t>Aim 1.  Investigate the early genomic evolution of good and adverse outcome prostate cancer.</a:t>
            </a:r>
            <a:endParaRPr lang="en-US" dirty="0"/>
          </a:p>
          <a:p>
            <a:r>
              <a:rPr lang="en-US" u="sng" dirty="0"/>
              <a:t>Aim 1A</a:t>
            </a:r>
            <a:r>
              <a:rPr lang="en-US" dirty="0"/>
              <a:t>. Delineate genomic and gene-expression changes early in the development of prostate cancer, by profiling FFPE tissues comprising low grade prostate intraepithelial neoplasia (PIN), high grade PIN, and invasive carcinoma in each of 100 patients with known favorable or adverse outcomes.</a:t>
            </a:r>
          </a:p>
          <a:p>
            <a:r>
              <a:rPr lang="en-US" u="sng" dirty="0"/>
              <a:t>Aim 1B</a:t>
            </a:r>
            <a:r>
              <a:rPr lang="en-US" dirty="0"/>
              <a:t>. Define the genomic evolution of early prostate cancer, by using the above genomic changes to reconstruct lineage relationships and phylogenetic trees in good and bad outcome prostate cancer.</a:t>
            </a:r>
          </a:p>
          <a:p>
            <a:r>
              <a:rPr lang="en-US" u="sng" dirty="0"/>
              <a:t>Aim 1C</a:t>
            </a:r>
            <a:r>
              <a:rPr lang="en-US" dirty="0"/>
              <a:t>. Evaluate candidate prognostic genomic features in a separate cohort of 225 prostate cancer patients with known favorable and adverse outcomes.</a:t>
            </a:r>
          </a:p>
          <a:p>
            <a:r>
              <a:rPr lang="en-US" b="1" dirty="0"/>
              <a:t> </a:t>
            </a:r>
            <a:endParaRPr lang="en-US" dirty="0"/>
          </a:p>
          <a:p>
            <a:r>
              <a:rPr lang="en-US" b="1" dirty="0"/>
              <a:t>Aim 2.  Define the genomic and </a:t>
            </a:r>
            <a:r>
              <a:rPr lang="en-US" b="1" dirty="0" err="1"/>
              <a:t>glycoproteomic</a:t>
            </a:r>
            <a:r>
              <a:rPr lang="en-US" b="1" dirty="0"/>
              <a:t> heterogeneity of good and adverse outcome prostate cancer.</a:t>
            </a:r>
            <a:endParaRPr lang="en-US" dirty="0"/>
          </a:p>
          <a:p>
            <a:r>
              <a:rPr lang="en-US" u="sng" dirty="0"/>
              <a:t>Aim 2A</a:t>
            </a:r>
            <a:r>
              <a:rPr lang="en-US" dirty="0"/>
              <a:t>: Determine the heterogeneity of genomic and gene-expression changes in localized prostate cancer, by profiling 3-6 separate regions from 40 cancers, half that recurred after radical prostatectomy.</a:t>
            </a:r>
          </a:p>
          <a:p>
            <a:r>
              <a:rPr lang="en-US" u="sng" dirty="0"/>
              <a:t>Aim 2B.</a:t>
            </a:r>
            <a:r>
              <a:rPr lang="en-US" dirty="0"/>
              <a:t> Define the protein expression and </a:t>
            </a:r>
            <a:r>
              <a:rPr lang="en-US" dirty="0" err="1"/>
              <a:t>glycoproteomic</a:t>
            </a:r>
            <a:r>
              <a:rPr lang="en-US" dirty="0"/>
              <a:t> alterations in localized prostate cancers and their </a:t>
            </a:r>
            <a:r>
              <a:rPr lang="en-US" dirty="0" err="1"/>
              <a:t>intralesional</a:t>
            </a:r>
            <a:r>
              <a:rPr lang="en-US" dirty="0"/>
              <a:t> heterogeneity from patients with and without subsequent recurrence.</a:t>
            </a:r>
          </a:p>
          <a:p>
            <a:r>
              <a:rPr lang="en-US" u="sng" dirty="0"/>
              <a:t>Aim 2C:</a:t>
            </a:r>
            <a:r>
              <a:rPr lang="en-US" dirty="0"/>
              <a:t> Integrate genomic alterations with transcript, protein and glycoprotein changes in localized prostate cancers, and investigate correlations with clinical outcomes.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0" y="0"/>
            <a:ext cx="762000" cy="762000"/>
          </a:xfrm>
          <a:prstGeom prst="rect">
            <a:avLst/>
          </a:prstGeom>
        </p:spPr>
      </p:pic>
    </p:spTree>
    <p:extLst>
      <p:ext uri="{BB962C8B-B14F-4D97-AF65-F5344CB8AC3E}">
        <p14:creationId xmlns:p14="http://schemas.microsoft.com/office/powerpoint/2010/main" val="1355536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Aims</a:t>
            </a:r>
          </a:p>
        </p:txBody>
      </p:sp>
      <p:sp>
        <p:nvSpPr>
          <p:cNvPr id="3" name="Content Placeholder 2"/>
          <p:cNvSpPr>
            <a:spLocks noGrp="1"/>
          </p:cNvSpPr>
          <p:nvPr>
            <p:ph idx="1"/>
          </p:nvPr>
        </p:nvSpPr>
        <p:spPr>
          <a:xfrm>
            <a:off x="838200" y="1539022"/>
            <a:ext cx="10515600" cy="4834482"/>
          </a:xfrm>
        </p:spPr>
        <p:txBody>
          <a:bodyPr>
            <a:normAutofit fontScale="62500" lnSpcReduction="20000"/>
          </a:bodyPr>
          <a:lstStyle/>
          <a:p>
            <a:r>
              <a:rPr lang="en-US" b="1" dirty="0">
                <a:solidFill>
                  <a:schemeClr val="bg2">
                    <a:lumMod val="75000"/>
                  </a:schemeClr>
                </a:solidFill>
              </a:rPr>
              <a:t>Aim 1.  Investigate the early genomic evolution of good and adverse outcome prostate cancer.</a:t>
            </a:r>
            <a:endParaRPr lang="en-US" dirty="0">
              <a:solidFill>
                <a:schemeClr val="bg2">
                  <a:lumMod val="75000"/>
                </a:schemeClr>
              </a:solidFill>
            </a:endParaRPr>
          </a:p>
          <a:p>
            <a:r>
              <a:rPr lang="en-US" u="sng" dirty="0">
                <a:solidFill>
                  <a:schemeClr val="bg2">
                    <a:lumMod val="75000"/>
                  </a:schemeClr>
                </a:solidFill>
              </a:rPr>
              <a:t>Aim 1A</a:t>
            </a:r>
            <a:r>
              <a:rPr lang="en-US" dirty="0">
                <a:solidFill>
                  <a:schemeClr val="bg2">
                    <a:lumMod val="75000"/>
                  </a:schemeClr>
                </a:solidFill>
              </a:rPr>
              <a:t>. Delineate genomic and gene-expression changes early in the development of prostate cancer, by profiling FFPE tissues comprising low grade prostate intraepithelial neoplasia (PIN), high grade PIN, and invasive carcinoma in each of 100 patients with known favorable or adverse outcomes.</a:t>
            </a:r>
          </a:p>
          <a:p>
            <a:r>
              <a:rPr lang="en-US" u="sng" dirty="0">
                <a:solidFill>
                  <a:schemeClr val="bg2">
                    <a:lumMod val="75000"/>
                  </a:schemeClr>
                </a:solidFill>
              </a:rPr>
              <a:t>Aim 1B</a:t>
            </a:r>
            <a:r>
              <a:rPr lang="en-US" dirty="0">
                <a:solidFill>
                  <a:schemeClr val="bg2">
                    <a:lumMod val="75000"/>
                  </a:schemeClr>
                </a:solidFill>
              </a:rPr>
              <a:t>. Define the genomic evolution of early prostate cancer, by using the above genomic changes to reconstruct lineage relationships and phylogenetic trees in good and bad outcome prostate cancer.</a:t>
            </a:r>
          </a:p>
          <a:p>
            <a:r>
              <a:rPr lang="en-US" u="sng" dirty="0">
                <a:solidFill>
                  <a:schemeClr val="bg2">
                    <a:lumMod val="75000"/>
                  </a:schemeClr>
                </a:solidFill>
              </a:rPr>
              <a:t>Aim 1C</a:t>
            </a:r>
            <a:r>
              <a:rPr lang="en-US" dirty="0">
                <a:solidFill>
                  <a:schemeClr val="bg2">
                    <a:lumMod val="75000"/>
                  </a:schemeClr>
                </a:solidFill>
              </a:rPr>
              <a:t>. Evaluate candidate prognostic genomic features in a separate cohort of 225 prostate cancer patients with known favorable and adverse outcomes.</a:t>
            </a:r>
          </a:p>
          <a:p>
            <a:r>
              <a:rPr lang="en-US" b="1" dirty="0"/>
              <a:t> </a:t>
            </a:r>
            <a:endParaRPr lang="en-US" dirty="0"/>
          </a:p>
          <a:p>
            <a:r>
              <a:rPr lang="en-US" b="1" dirty="0"/>
              <a:t>Aim 2.  Define the genomic and </a:t>
            </a:r>
            <a:r>
              <a:rPr lang="en-US" b="1" dirty="0" err="1"/>
              <a:t>glycoproteomic</a:t>
            </a:r>
            <a:r>
              <a:rPr lang="en-US" b="1" dirty="0"/>
              <a:t> heterogeneity of good and adverse outcome prostate cancer.</a:t>
            </a:r>
            <a:endParaRPr lang="en-US" dirty="0"/>
          </a:p>
          <a:p>
            <a:r>
              <a:rPr lang="en-US" u="sng" dirty="0"/>
              <a:t>Aim 2A</a:t>
            </a:r>
            <a:r>
              <a:rPr lang="en-US" dirty="0"/>
              <a:t>: Determine the heterogeneity of genomic and gene-expression changes in localized prostate cancer, by profiling 3-6 separate regions from 40 cancers, half that recurred after radical prostatectomy.</a:t>
            </a:r>
          </a:p>
          <a:p>
            <a:r>
              <a:rPr lang="en-US" u="sng" dirty="0"/>
              <a:t>Aim 2B.</a:t>
            </a:r>
            <a:r>
              <a:rPr lang="en-US" dirty="0"/>
              <a:t> Define the protein expression and </a:t>
            </a:r>
            <a:r>
              <a:rPr lang="en-US" dirty="0" err="1"/>
              <a:t>glycoproteomic</a:t>
            </a:r>
            <a:r>
              <a:rPr lang="en-US" dirty="0"/>
              <a:t> alterations in localized prostate cancers and their </a:t>
            </a:r>
            <a:r>
              <a:rPr lang="en-US" dirty="0" err="1"/>
              <a:t>intralesional</a:t>
            </a:r>
            <a:r>
              <a:rPr lang="en-US" dirty="0"/>
              <a:t> heterogeneity from patients with and without subsequent recurrence.</a:t>
            </a:r>
          </a:p>
          <a:p>
            <a:r>
              <a:rPr lang="en-US" u="sng" dirty="0"/>
              <a:t>Aim 2C:</a:t>
            </a:r>
            <a:r>
              <a:rPr lang="en-US" dirty="0"/>
              <a:t> Integrate genomic alterations with transcript, protein and glycoprotein changes in localized prostate cancers, and investigate correlations with clinical outcomes.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0" y="0"/>
            <a:ext cx="762000" cy="762000"/>
          </a:xfrm>
          <a:prstGeom prst="rect">
            <a:avLst/>
          </a:prstGeom>
        </p:spPr>
      </p:pic>
    </p:spTree>
    <p:extLst>
      <p:ext uri="{BB962C8B-B14F-4D97-AF65-F5344CB8AC3E}">
        <p14:creationId xmlns:p14="http://schemas.microsoft.com/office/powerpoint/2010/main" val="2755006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4830" y="1374565"/>
            <a:ext cx="10783141" cy="2180567"/>
          </a:xfrm>
          <a:prstGeom prst="rect">
            <a:avLst/>
          </a:prstGeom>
        </p:spPr>
      </p:pic>
      <p:sp>
        <p:nvSpPr>
          <p:cNvPr id="3" name="Rectangle 2"/>
          <p:cNvSpPr/>
          <p:nvPr/>
        </p:nvSpPr>
        <p:spPr>
          <a:xfrm>
            <a:off x="8708571" y="1466851"/>
            <a:ext cx="2764972" cy="1722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476694" y="1403140"/>
            <a:ext cx="1228725" cy="369332"/>
          </a:xfrm>
          <a:prstGeom prst="rect">
            <a:avLst/>
          </a:prstGeom>
          <a:noFill/>
        </p:spPr>
        <p:txBody>
          <a:bodyPr wrap="square" rtlCol="0">
            <a:spAutoFit/>
          </a:bodyPr>
          <a:lstStyle/>
          <a:p>
            <a:pPr algn="ctr"/>
            <a:r>
              <a:rPr lang="en-US" dirty="0"/>
              <a:t>BCA Assay</a:t>
            </a:r>
          </a:p>
        </p:txBody>
      </p:sp>
      <p:pic>
        <p:nvPicPr>
          <p:cNvPr id="5" name="Picture 10" descr="Image result for bca protein ass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1694" y="1773706"/>
            <a:ext cx="1389925" cy="13789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706" y="837268"/>
            <a:ext cx="3981450" cy="369332"/>
          </a:xfrm>
          <a:prstGeom prst="rect">
            <a:avLst/>
          </a:prstGeom>
          <a:noFill/>
        </p:spPr>
        <p:txBody>
          <a:bodyPr wrap="square" rtlCol="0">
            <a:spAutoFit/>
          </a:bodyPr>
          <a:lstStyle/>
          <a:p>
            <a:r>
              <a:rPr lang="en-US" b="1" dirty="0"/>
              <a:t>Protein Extraction From Prostate Tissue</a:t>
            </a:r>
          </a:p>
        </p:txBody>
      </p:sp>
      <p:sp>
        <p:nvSpPr>
          <p:cNvPr id="7" name="TextBox 6"/>
          <p:cNvSpPr txBox="1"/>
          <p:nvPr/>
        </p:nvSpPr>
        <p:spPr>
          <a:xfrm>
            <a:off x="51706" y="3735381"/>
            <a:ext cx="3981450" cy="369332"/>
          </a:xfrm>
          <a:prstGeom prst="rect">
            <a:avLst/>
          </a:prstGeom>
          <a:noFill/>
        </p:spPr>
        <p:txBody>
          <a:bodyPr wrap="square" rtlCol="0">
            <a:spAutoFit/>
          </a:bodyPr>
          <a:lstStyle/>
          <a:p>
            <a:r>
              <a:rPr lang="en-US" b="1" dirty="0"/>
              <a:t>Intact </a:t>
            </a:r>
            <a:r>
              <a:rPr lang="en-US" b="1" dirty="0" err="1"/>
              <a:t>Glycopeptide</a:t>
            </a:r>
            <a:r>
              <a:rPr lang="en-US" b="1" dirty="0"/>
              <a:t> Analysis</a:t>
            </a:r>
          </a:p>
        </p:txBody>
      </p:sp>
      <p:sp>
        <p:nvSpPr>
          <p:cNvPr id="8" name="Rectangle 7"/>
          <p:cNvSpPr/>
          <p:nvPr/>
        </p:nvSpPr>
        <p:spPr>
          <a:xfrm>
            <a:off x="777485" y="4351565"/>
            <a:ext cx="2494449" cy="19306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2870" y="4391700"/>
            <a:ext cx="2012172" cy="369332"/>
          </a:xfrm>
          <a:prstGeom prst="rect">
            <a:avLst/>
          </a:prstGeom>
          <a:noFill/>
        </p:spPr>
        <p:txBody>
          <a:bodyPr wrap="square" rtlCol="0">
            <a:spAutoFit/>
          </a:bodyPr>
          <a:lstStyle/>
          <a:p>
            <a:pPr algn="ctr"/>
            <a:r>
              <a:rPr lang="en-US" dirty="0"/>
              <a:t>Trypsin Digestion</a:t>
            </a:r>
          </a:p>
        </p:txBody>
      </p:sp>
      <p:sp>
        <p:nvSpPr>
          <p:cNvPr id="10" name="Rectangle 9"/>
          <p:cNvSpPr/>
          <p:nvPr/>
        </p:nvSpPr>
        <p:spPr>
          <a:xfrm>
            <a:off x="3571875" y="4351565"/>
            <a:ext cx="2494449" cy="19306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4795" y="4391700"/>
            <a:ext cx="2006211" cy="369332"/>
          </a:xfrm>
          <a:prstGeom prst="rect">
            <a:avLst/>
          </a:prstGeom>
          <a:noFill/>
        </p:spPr>
        <p:txBody>
          <a:bodyPr wrap="square" rtlCol="0">
            <a:spAutoFit/>
          </a:bodyPr>
          <a:lstStyle/>
          <a:p>
            <a:pPr algn="ctr"/>
            <a:r>
              <a:rPr lang="en-US" dirty="0"/>
              <a:t>SAX-ERLIC SPE</a:t>
            </a:r>
          </a:p>
        </p:txBody>
      </p:sp>
      <p:sp>
        <p:nvSpPr>
          <p:cNvPr id="12" name="Right Arrow 11"/>
          <p:cNvSpPr/>
          <p:nvPr/>
        </p:nvSpPr>
        <p:spPr>
          <a:xfrm>
            <a:off x="3177786" y="5048019"/>
            <a:ext cx="575064" cy="537699"/>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366265" y="4351565"/>
            <a:ext cx="2494449" cy="19306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017500" y="5048019"/>
            <a:ext cx="575064" cy="537699"/>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610383" y="4399757"/>
            <a:ext cx="2006211" cy="369332"/>
          </a:xfrm>
          <a:prstGeom prst="rect">
            <a:avLst/>
          </a:prstGeom>
          <a:noFill/>
        </p:spPr>
        <p:txBody>
          <a:bodyPr wrap="square" rtlCol="0">
            <a:spAutoFit/>
          </a:bodyPr>
          <a:lstStyle/>
          <a:p>
            <a:pPr algn="ctr"/>
            <a:r>
              <a:rPr lang="en-US" dirty="0"/>
              <a:t>LC-MS/MS </a:t>
            </a:r>
          </a:p>
        </p:txBody>
      </p:sp>
      <p:sp>
        <p:nvSpPr>
          <p:cNvPr id="16" name="Rectangle 15"/>
          <p:cNvSpPr/>
          <p:nvPr/>
        </p:nvSpPr>
        <p:spPr>
          <a:xfrm>
            <a:off x="9165559" y="4351565"/>
            <a:ext cx="2494449" cy="19306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409677" y="4407814"/>
            <a:ext cx="2006211" cy="369332"/>
          </a:xfrm>
          <a:prstGeom prst="rect">
            <a:avLst/>
          </a:prstGeom>
          <a:noFill/>
        </p:spPr>
        <p:txBody>
          <a:bodyPr wrap="square" rtlCol="0">
            <a:spAutoFit/>
          </a:bodyPr>
          <a:lstStyle/>
          <a:p>
            <a:pPr algn="ctr"/>
            <a:r>
              <a:rPr lang="en-US" dirty="0" err="1"/>
              <a:t>Byonic</a:t>
            </a:r>
            <a:r>
              <a:rPr lang="en-US" dirty="0"/>
              <a:t> Search</a:t>
            </a:r>
          </a:p>
        </p:txBody>
      </p:sp>
      <p:sp>
        <p:nvSpPr>
          <p:cNvPr id="18" name="Right Arrow 17"/>
          <p:cNvSpPr/>
          <p:nvPr/>
        </p:nvSpPr>
        <p:spPr>
          <a:xfrm>
            <a:off x="8746437" y="5059462"/>
            <a:ext cx="575064" cy="537699"/>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a:stretch>
            <a:fillRect/>
          </a:stretch>
        </p:blipFill>
        <p:spPr>
          <a:xfrm>
            <a:off x="1078301" y="4761032"/>
            <a:ext cx="1794639" cy="1424108"/>
          </a:xfrm>
          <a:prstGeom prst="rect">
            <a:avLst/>
          </a:prstGeom>
        </p:spPr>
      </p:pic>
      <p:pic>
        <p:nvPicPr>
          <p:cNvPr id="20" name="Picture 12" descr="Image result for solid phase extraction vacuum manifol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2003" y="4769089"/>
            <a:ext cx="1404581" cy="138005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7744" y="4725173"/>
            <a:ext cx="1500721" cy="152842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Image result for protein metrics byoni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26346" y="4833395"/>
            <a:ext cx="1674614" cy="103747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0"/>
            <a:ext cx="12192000" cy="461665"/>
          </a:xfrm>
          <a:prstGeom prst="rect">
            <a:avLst/>
          </a:prstGeom>
          <a:noFill/>
        </p:spPr>
        <p:txBody>
          <a:bodyPr wrap="square" rtlCol="0">
            <a:spAutoFit/>
          </a:bodyPr>
          <a:lstStyle/>
          <a:p>
            <a:pPr algn="ctr"/>
            <a:r>
              <a:rPr lang="en-US" sz="2400" u="sng" dirty="0"/>
              <a:t>Glycosylation Site Mapping of Tissue-Derived Glycoproteins</a:t>
            </a:r>
          </a:p>
        </p:txBody>
      </p:sp>
      <p:pic>
        <p:nvPicPr>
          <p:cNvPr id="24" name="Picture 23" descr="Sharon Pitteri">
            <a:extLst>
              <a:ext uri="{FF2B5EF4-FFF2-40B4-BE49-F238E27FC236}">
                <a16:creationId xmlns:a16="http://schemas.microsoft.com/office/drawing/2014/main" id="{C640C2C2-C680-7644-94FF-EF0038A216FF}"/>
              </a:ext>
            </a:extLst>
          </p:cNvPr>
          <p:cNvPicPr/>
          <p:nvPr/>
        </p:nvPicPr>
        <p:blipFill rotWithShape="1">
          <a:blip r:embed="rId9" cstate="print">
            <a:extLst>
              <a:ext uri="{28A0092B-C50C-407E-A947-70E740481C1C}">
                <a14:useLocalDpi xmlns:a14="http://schemas.microsoft.com/office/drawing/2010/main" val="0"/>
              </a:ext>
            </a:extLst>
          </a:blip>
          <a:srcRect l="18541" t="14124" r="14226"/>
          <a:stretch/>
        </p:blipFill>
        <p:spPr bwMode="auto">
          <a:xfrm>
            <a:off x="10999104" y="98734"/>
            <a:ext cx="948877" cy="1137172"/>
          </a:xfrm>
          <a:prstGeom prst="rect">
            <a:avLst/>
          </a:prstGeom>
          <a:noFill/>
          <a:ln>
            <a:noFill/>
          </a:ln>
          <a:extLst>
            <a:ext uri="{53640926-AAD7-44d8-BBD7-CCE9431645EC}">
              <a14:shadowObscured xmlns:a14="http://schemas.microsoft.com/office/drawing/2010/main" xmlns=""/>
            </a:ext>
          </a:extLst>
        </p:spPr>
      </p:pic>
      <p:sp>
        <p:nvSpPr>
          <p:cNvPr id="25" name="TextBox 24">
            <a:extLst>
              <a:ext uri="{FF2B5EF4-FFF2-40B4-BE49-F238E27FC236}">
                <a16:creationId xmlns:a16="http://schemas.microsoft.com/office/drawing/2014/main" id="{015A508E-945D-9B49-87C8-CA006A3069C7}"/>
              </a:ext>
            </a:extLst>
          </p:cNvPr>
          <p:cNvSpPr txBox="1"/>
          <p:nvPr/>
        </p:nvSpPr>
        <p:spPr>
          <a:xfrm>
            <a:off x="9392225" y="519158"/>
            <a:ext cx="1463991" cy="646331"/>
          </a:xfrm>
          <a:prstGeom prst="rect">
            <a:avLst/>
          </a:prstGeom>
          <a:noFill/>
        </p:spPr>
        <p:txBody>
          <a:bodyPr wrap="none" rtlCol="0">
            <a:spAutoFit/>
          </a:bodyPr>
          <a:lstStyle/>
          <a:p>
            <a:r>
              <a:rPr lang="en-US" dirty="0"/>
              <a:t>Sharon </a:t>
            </a:r>
            <a:r>
              <a:rPr lang="en-US" dirty="0" err="1"/>
              <a:t>Pitteri</a:t>
            </a:r>
            <a:endParaRPr lang="en-US" dirty="0"/>
          </a:p>
          <a:p>
            <a:r>
              <a:rPr lang="en-US" dirty="0"/>
              <a:t>Sarah Totten</a:t>
            </a:r>
          </a:p>
        </p:txBody>
      </p:sp>
    </p:spTree>
    <p:extLst>
      <p:ext uri="{BB962C8B-B14F-4D97-AF65-F5344CB8AC3E}">
        <p14:creationId xmlns:p14="http://schemas.microsoft.com/office/powerpoint/2010/main" val="374850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0"/>
            <a:ext cx="12192000" cy="461665"/>
          </a:xfrm>
          <a:prstGeom prst="rect">
            <a:avLst/>
          </a:prstGeom>
          <a:noFill/>
        </p:spPr>
        <p:txBody>
          <a:bodyPr wrap="square" rtlCol="0">
            <a:spAutoFit/>
          </a:bodyPr>
          <a:lstStyle/>
          <a:p>
            <a:pPr algn="ctr"/>
            <a:r>
              <a:rPr lang="en-US" sz="2400" u="sng" dirty="0"/>
              <a:t>Glycosylation Site Mapping of Tissue-Derived Glycoproteins</a:t>
            </a:r>
          </a:p>
        </p:txBody>
      </p:sp>
      <p:sp>
        <p:nvSpPr>
          <p:cNvPr id="22" name="Isosceles Triangle 21"/>
          <p:cNvSpPr>
            <a:spLocks noChangeAspect="1"/>
          </p:cNvSpPr>
          <p:nvPr/>
        </p:nvSpPr>
        <p:spPr>
          <a:xfrm>
            <a:off x="1940052" y="2238450"/>
            <a:ext cx="1444050" cy="1269593"/>
          </a:xfrm>
          <a:prstGeom prst="triangl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a:spLocks noChangeAspect="1"/>
          </p:cNvSpPr>
          <p:nvPr/>
        </p:nvSpPr>
        <p:spPr>
          <a:xfrm>
            <a:off x="1183437" y="3565555"/>
            <a:ext cx="2957281" cy="1294822"/>
          </a:xfrm>
          <a:prstGeom prst="trapezoid">
            <a:avLst>
              <a:gd name="adj" fmla="val 58840"/>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a:spLocks noChangeAspect="1"/>
          </p:cNvSpPr>
          <p:nvPr/>
        </p:nvSpPr>
        <p:spPr>
          <a:xfrm>
            <a:off x="420810" y="4914634"/>
            <a:ext cx="4482535" cy="1294822"/>
          </a:xfrm>
          <a:prstGeom prst="trapezoid">
            <a:avLst>
              <a:gd name="adj" fmla="val 58840"/>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394215" y="2986534"/>
            <a:ext cx="535724" cy="369332"/>
          </a:xfrm>
          <a:prstGeom prst="rect">
            <a:avLst/>
          </a:prstGeom>
          <a:noFill/>
        </p:spPr>
        <p:txBody>
          <a:bodyPr wrap="none" rtlCol="0">
            <a:spAutoFit/>
          </a:bodyPr>
          <a:lstStyle/>
          <a:p>
            <a:r>
              <a:rPr lang="en-US" dirty="0"/>
              <a:t>207</a:t>
            </a:r>
          </a:p>
        </p:txBody>
      </p:sp>
      <p:sp>
        <p:nvSpPr>
          <p:cNvPr id="27" name="TextBox 26"/>
          <p:cNvSpPr txBox="1"/>
          <p:nvPr/>
        </p:nvSpPr>
        <p:spPr>
          <a:xfrm>
            <a:off x="2394215" y="4248595"/>
            <a:ext cx="535724" cy="369332"/>
          </a:xfrm>
          <a:prstGeom prst="rect">
            <a:avLst/>
          </a:prstGeom>
          <a:noFill/>
        </p:spPr>
        <p:txBody>
          <a:bodyPr wrap="none" rtlCol="0">
            <a:spAutoFit/>
          </a:bodyPr>
          <a:lstStyle/>
          <a:p>
            <a:r>
              <a:rPr lang="en-US" dirty="0"/>
              <a:t>319</a:t>
            </a:r>
          </a:p>
        </p:txBody>
      </p:sp>
      <p:sp>
        <p:nvSpPr>
          <p:cNvPr id="28" name="TextBox 27"/>
          <p:cNvSpPr txBox="1"/>
          <p:nvPr/>
        </p:nvSpPr>
        <p:spPr>
          <a:xfrm>
            <a:off x="2306852" y="5554687"/>
            <a:ext cx="710451" cy="369332"/>
          </a:xfrm>
          <a:prstGeom prst="rect">
            <a:avLst/>
          </a:prstGeom>
          <a:noFill/>
        </p:spPr>
        <p:txBody>
          <a:bodyPr wrap="none" rtlCol="0">
            <a:spAutoFit/>
          </a:bodyPr>
          <a:lstStyle/>
          <a:p>
            <a:r>
              <a:rPr lang="en-US" dirty="0"/>
              <a:t>1,043</a:t>
            </a:r>
          </a:p>
        </p:txBody>
      </p:sp>
      <p:grpSp>
        <p:nvGrpSpPr>
          <p:cNvPr id="67" name="Group 66"/>
          <p:cNvGrpSpPr/>
          <p:nvPr/>
        </p:nvGrpSpPr>
        <p:grpSpPr>
          <a:xfrm>
            <a:off x="3773387" y="2432354"/>
            <a:ext cx="1267225" cy="1014369"/>
            <a:chOff x="446718" y="2857702"/>
            <a:chExt cx="1668484" cy="1332911"/>
          </a:xfrm>
        </p:grpSpPr>
        <p:sp>
          <p:nvSpPr>
            <p:cNvPr id="54" name="Freeform 53"/>
            <p:cNvSpPr/>
            <p:nvPr/>
          </p:nvSpPr>
          <p:spPr>
            <a:xfrm rot="17692426">
              <a:off x="963900" y="3112618"/>
              <a:ext cx="882234" cy="1273755"/>
            </a:xfrm>
            <a:custGeom>
              <a:avLst/>
              <a:gdLst>
                <a:gd name="connsiteX0" fmla="*/ 209550 w 1057275"/>
                <a:gd name="connsiteY0" fmla="*/ 180975 h 1600200"/>
                <a:gd name="connsiteX1" fmla="*/ 161925 w 1057275"/>
                <a:gd name="connsiteY1" fmla="*/ 190500 h 1600200"/>
                <a:gd name="connsiteX2" fmla="*/ 133350 w 1057275"/>
                <a:gd name="connsiteY2" fmla="*/ 209550 h 1600200"/>
                <a:gd name="connsiteX3" fmla="*/ 95250 w 1057275"/>
                <a:gd name="connsiteY3" fmla="*/ 219075 h 1600200"/>
                <a:gd name="connsiteX4" fmla="*/ 76200 w 1057275"/>
                <a:gd name="connsiteY4" fmla="*/ 247650 h 1600200"/>
                <a:gd name="connsiteX5" fmla="*/ 47625 w 1057275"/>
                <a:gd name="connsiteY5" fmla="*/ 266700 h 1600200"/>
                <a:gd name="connsiteX6" fmla="*/ 0 w 1057275"/>
                <a:gd name="connsiteY6" fmla="*/ 352425 h 1600200"/>
                <a:gd name="connsiteX7" fmla="*/ 19050 w 1057275"/>
                <a:gd name="connsiteY7" fmla="*/ 438150 h 1600200"/>
                <a:gd name="connsiteX8" fmla="*/ 76200 w 1057275"/>
                <a:gd name="connsiteY8" fmla="*/ 466725 h 1600200"/>
                <a:gd name="connsiteX9" fmla="*/ 295275 w 1057275"/>
                <a:gd name="connsiteY9" fmla="*/ 457200 h 1600200"/>
                <a:gd name="connsiteX10" fmla="*/ 542925 w 1057275"/>
                <a:gd name="connsiteY10" fmla="*/ 428625 h 1600200"/>
                <a:gd name="connsiteX11" fmla="*/ 571500 w 1057275"/>
                <a:gd name="connsiteY11" fmla="*/ 419100 h 1600200"/>
                <a:gd name="connsiteX12" fmla="*/ 619125 w 1057275"/>
                <a:gd name="connsiteY12" fmla="*/ 409575 h 1600200"/>
                <a:gd name="connsiteX13" fmla="*/ 647700 w 1057275"/>
                <a:gd name="connsiteY13" fmla="*/ 381000 h 1600200"/>
                <a:gd name="connsiteX14" fmla="*/ 657225 w 1057275"/>
                <a:gd name="connsiteY14" fmla="*/ 352425 h 1600200"/>
                <a:gd name="connsiteX15" fmla="*/ 342900 w 1057275"/>
                <a:gd name="connsiteY15" fmla="*/ 381000 h 1600200"/>
                <a:gd name="connsiteX16" fmla="*/ 304800 w 1057275"/>
                <a:gd name="connsiteY16" fmla="*/ 390525 h 1600200"/>
                <a:gd name="connsiteX17" fmla="*/ 133350 w 1057275"/>
                <a:gd name="connsiteY17" fmla="*/ 409575 h 1600200"/>
                <a:gd name="connsiteX18" fmla="*/ 95250 w 1057275"/>
                <a:gd name="connsiteY18" fmla="*/ 419100 h 1600200"/>
                <a:gd name="connsiteX19" fmla="*/ 47625 w 1057275"/>
                <a:gd name="connsiteY19" fmla="*/ 466725 h 1600200"/>
                <a:gd name="connsiteX20" fmla="*/ 28575 w 1057275"/>
                <a:gd name="connsiteY20" fmla="*/ 523875 h 1600200"/>
                <a:gd name="connsiteX21" fmla="*/ 19050 w 1057275"/>
                <a:gd name="connsiteY21" fmla="*/ 552450 h 1600200"/>
                <a:gd name="connsiteX22" fmla="*/ 38100 w 1057275"/>
                <a:gd name="connsiteY22" fmla="*/ 695325 h 1600200"/>
                <a:gd name="connsiteX23" fmla="*/ 85725 w 1057275"/>
                <a:gd name="connsiteY23" fmla="*/ 742950 h 1600200"/>
                <a:gd name="connsiteX24" fmla="*/ 133350 w 1057275"/>
                <a:gd name="connsiteY24" fmla="*/ 752475 h 1600200"/>
                <a:gd name="connsiteX25" fmla="*/ 209550 w 1057275"/>
                <a:gd name="connsiteY25" fmla="*/ 762000 h 1600200"/>
                <a:gd name="connsiteX26" fmla="*/ 266700 w 1057275"/>
                <a:gd name="connsiteY26" fmla="*/ 752475 h 1600200"/>
                <a:gd name="connsiteX27" fmla="*/ 342900 w 1057275"/>
                <a:gd name="connsiteY27" fmla="*/ 742950 h 1600200"/>
                <a:gd name="connsiteX28" fmla="*/ 371475 w 1057275"/>
                <a:gd name="connsiteY28" fmla="*/ 733425 h 1600200"/>
                <a:gd name="connsiteX29" fmla="*/ 409575 w 1057275"/>
                <a:gd name="connsiteY29" fmla="*/ 723900 h 1600200"/>
                <a:gd name="connsiteX30" fmla="*/ 504825 w 1057275"/>
                <a:gd name="connsiteY30" fmla="*/ 695325 h 1600200"/>
                <a:gd name="connsiteX31" fmla="*/ 619125 w 1057275"/>
                <a:gd name="connsiteY31" fmla="*/ 619125 h 1600200"/>
                <a:gd name="connsiteX32" fmla="*/ 647700 w 1057275"/>
                <a:gd name="connsiteY32" fmla="*/ 581025 h 1600200"/>
                <a:gd name="connsiteX33" fmla="*/ 638175 w 1057275"/>
                <a:gd name="connsiteY33" fmla="*/ 552450 h 1600200"/>
                <a:gd name="connsiteX34" fmla="*/ 609600 w 1057275"/>
                <a:gd name="connsiteY34" fmla="*/ 561975 h 1600200"/>
                <a:gd name="connsiteX35" fmla="*/ 561975 w 1057275"/>
                <a:gd name="connsiteY35" fmla="*/ 581025 h 1600200"/>
                <a:gd name="connsiteX36" fmla="*/ 457200 w 1057275"/>
                <a:gd name="connsiteY36" fmla="*/ 590550 h 1600200"/>
                <a:gd name="connsiteX37" fmla="*/ 314325 w 1057275"/>
                <a:gd name="connsiteY37" fmla="*/ 609600 h 1600200"/>
                <a:gd name="connsiteX38" fmla="*/ 285750 w 1057275"/>
                <a:gd name="connsiteY38" fmla="*/ 619125 h 1600200"/>
                <a:gd name="connsiteX39" fmla="*/ 219075 w 1057275"/>
                <a:gd name="connsiteY39" fmla="*/ 628650 h 1600200"/>
                <a:gd name="connsiteX40" fmla="*/ 180975 w 1057275"/>
                <a:gd name="connsiteY40" fmla="*/ 647700 h 1600200"/>
                <a:gd name="connsiteX41" fmla="*/ 133350 w 1057275"/>
                <a:gd name="connsiteY41" fmla="*/ 657225 h 1600200"/>
                <a:gd name="connsiteX42" fmla="*/ 104775 w 1057275"/>
                <a:gd name="connsiteY42" fmla="*/ 666750 h 1600200"/>
                <a:gd name="connsiteX43" fmla="*/ 47625 w 1057275"/>
                <a:gd name="connsiteY43" fmla="*/ 781050 h 1600200"/>
                <a:gd name="connsiteX44" fmla="*/ 38100 w 1057275"/>
                <a:gd name="connsiteY44" fmla="*/ 809625 h 1600200"/>
                <a:gd name="connsiteX45" fmla="*/ 57150 w 1057275"/>
                <a:gd name="connsiteY45" fmla="*/ 885825 h 1600200"/>
                <a:gd name="connsiteX46" fmla="*/ 95250 w 1057275"/>
                <a:gd name="connsiteY46" fmla="*/ 914400 h 1600200"/>
                <a:gd name="connsiteX47" fmla="*/ 171450 w 1057275"/>
                <a:gd name="connsiteY47" fmla="*/ 933450 h 1600200"/>
                <a:gd name="connsiteX48" fmla="*/ 600075 w 1057275"/>
                <a:gd name="connsiteY48" fmla="*/ 923925 h 1600200"/>
                <a:gd name="connsiteX49" fmla="*/ 628650 w 1057275"/>
                <a:gd name="connsiteY49" fmla="*/ 914400 h 1600200"/>
                <a:gd name="connsiteX50" fmla="*/ 647700 w 1057275"/>
                <a:gd name="connsiteY50" fmla="*/ 885825 h 1600200"/>
                <a:gd name="connsiteX51" fmla="*/ 638175 w 1057275"/>
                <a:gd name="connsiteY51" fmla="*/ 857250 h 1600200"/>
                <a:gd name="connsiteX52" fmla="*/ 609600 w 1057275"/>
                <a:gd name="connsiteY52" fmla="*/ 847725 h 1600200"/>
                <a:gd name="connsiteX53" fmla="*/ 542925 w 1057275"/>
                <a:gd name="connsiteY53" fmla="*/ 828675 h 1600200"/>
                <a:gd name="connsiteX54" fmla="*/ 304800 w 1057275"/>
                <a:gd name="connsiteY54" fmla="*/ 838200 h 1600200"/>
                <a:gd name="connsiteX55" fmla="*/ 238125 w 1057275"/>
                <a:gd name="connsiteY55" fmla="*/ 857250 h 1600200"/>
                <a:gd name="connsiteX56" fmla="*/ 200025 w 1057275"/>
                <a:gd name="connsiteY56" fmla="*/ 885825 h 1600200"/>
                <a:gd name="connsiteX57" fmla="*/ 114300 w 1057275"/>
                <a:gd name="connsiteY57" fmla="*/ 981075 h 1600200"/>
                <a:gd name="connsiteX58" fmla="*/ 95250 w 1057275"/>
                <a:gd name="connsiteY58" fmla="*/ 1009650 h 1600200"/>
                <a:gd name="connsiteX59" fmla="*/ 76200 w 1057275"/>
                <a:gd name="connsiteY59" fmla="*/ 1066800 h 1600200"/>
                <a:gd name="connsiteX60" fmla="*/ 66675 w 1057275"/>
                <a:gd name="connsiteY60" fmla="*/ 1095375 h 1600200"/>
                <a:gd name="connsiteX61" fmla="*/ 85725 w 1057275"/>
                <a:gd name="connsiteY61" fmla="*/ 1190625 h 1600200"/>
                <a:gd name="connsiteX62" fmla="*/ 114300 w 1057275"/>
                <a:gd name="connsiteY62" fmla="*/ 1228725 h 1600200"/>
                <a:gd name="connsiteX63" fmla="*/ 190500 w 1057275"/>
                <a:gd name="connsiteY63" fmla="*/ 1266825 h 1600200"/>
                <a:gd name="connsiteX64" fmla="*/ 304800 w 1057275"/>
                <a:gd name="connsiteY64" fmla="*/ 1285875 h 1600200"/>
                <a:gd name="connsiteX65" fmla="*/ 342900 w 1057275"/>
                <a:gd name="connsiteY65" fmla="*/ 1295400 h 1600200"/>
                <a:gd name="connsiteX66" fmla="*/ 457200 w 1057275"/>
                <a:gd name="connsiteY66" fmla="*/ 1285875 h 1600200"/>
                <a:gd name="connsiteX67" fmla="*/ 514350 w 1057275"/>
                <a:gd name="connsiteY67" fmla="*/ 1266825 h 1600200"/>
                <a:gd name="connsiteX68" fmla="*/ 542925 w 1057275"/>
                <a:gd name="connsiteY68" fmla="*/ 1228725 h 1600200"/>
                <a:gd name="connsiteX69" fmla="*/ 581025 w 1057275"/>
                <a:gd name="connsiteY69" fmla="*/ 1171575 h 1600200"/>
                <a:gd name="connsiteX70" fmla="*/ 609600 w 1057275"/>
                <a:gd name="connsiteY70" fmla="*/ 1152525 h 1600200"/>
                <a:gd name="connsiteX71" fmla="*/ 723900 w 1057275"/>
                <a:gd name="connsiteY71" fmla="*/ 1162050 h 1600200"/>
                <a:gd name="connsiteX72" fmla="*/ 752475 w 1057275"/>
                <a:gd name="connsiteY72" fmla="*/ 1171575 h 1600200"/>
                <a:gd name="connsiteX73" fmla="*/ 819150 w 1057275"/>
                <a:gd name="connsiteY73" fmla="*/ 1200150 h 1600200"/>
                <a:gd name="connsiteX74" fmla="*/ 838200 w 1057275"/>
                <a:gd name="connsiteY74" fmla="*/ 1228725 h 1600200"/>
                <a:gd name="connsiteX75" fmla="*/ 857250 w 1057275"/>
                <a:gd name="connsiteY75" fmla="*/ 1285875 h 1600200"/>
                <a:gd name="connsiteX76" fmla="*/ 876300 w 1057275"/>
                <a:gd name="connsiteY76" fmla="*/ 1428750 h 1600200"/>
                <a:gd name="connsiteX77" fmla="*/ 895350 w 1057275"/>
                <a:gd name="connsiteY77" fmla="*/ 1485900 h 1600200"/>
                <a:gd name="connsiteX78" fmla="*/ 885825 w 1057275"/>
                <a:gd name="connsiteY78" fmla="*/ 1552575 h 1600200"/>
                <a:gd name="connsiteX79" fmla="*/ 876300 w 1057275"/>
                <a:gd name="connsiteY79" fmla="*/ 1581150 h 1600200"/>
                <a:gd name="connsiteX80" fmla="*/ 838200 w 1057275"/>
                <a:gd name="connsiteY80" fmla="*/ 1600200 h 1600200"/>
                <a:gd name="connsiteX81" fmla="*/ 733425 w 1057275"/>
                <a:gd name="connsiteY81" fmla="*/ 1590675 h 1600200"/>
                <a:gd name="connsiteX82" fmla="*/ 704850 w 1057275"/>
                <a:gd name="connsiteY82" fmla="*/ 1581150 h 1600200"/>
                <a:gd name="connsiteX83" fmla="*/ 685800 w 1057275"/>
                <a:gd name="connsiteY83" fmla="*/ 1552575 h 1600200"/>
                <a:gd name="connsiteX84" fmla="*/ 676275 w 1057275"/>
                <a:gd name="connsiteY84" fmla="*/ 1514475 h 1600200"/>
                <a:gd name="connsiteX85" fmla="*/ 657225 w 1057275"/>
                <a:gd name="connsiteY85" fmla="*/ 1457325 h 1600200"/>
                <a:gd name="connsiteX86" fmla="*/ 704850 w 1057275"/>
                <a:gd name="connsiteY86" fmla="*/ 1371600 h 1600200"/>
                <a:gd name="connsiteX87" fmla="*/ 742950 w 1057275"/>
                <a:gd name="connsiteY87" fmla="*/ 1333500 h 1600200"/>
                <a:gd name="connsiteX88" fmla="*/ 781050 w 1057275"/>
                <a:gd name="connsiteY88" fmla="*/ 1295400 h 1600200"/>
                <a:gd name="connsiteX89" fmla="*/ 838200 w 1057275"/>
                <a:gd name="connsiteY89" fmla="*/ 1257300 h 1600200"/>
                <a:gd name="connsiteX90" fmla="*/ 895350 w 1057275"/>
                <a:gd name="connsiteY90" fmla="*/ 1219200 h 1600200"/>
                <a:gd name="connsiteX91" fmla="*/ 923925 w 1057275"/>
                <a:gd name="connsiteY91" fmla="*/ 1200150 h 1600200"/>
                <a:gd name="connsiteX92" fmla="*/ 952500 w 1057275"/>
                <a:gd name="connsiteY92" fmla="*/ 1190625 h 1600200"/>
                <a:gd name="connsiteX93" fmla="*/ 981075 w 1057275"/>
                <a:gd name="connsiteY93" fmla="*/ 1133475 h 1600200"/>
                <a:gd name="connsiteX94" fmla="*/ 1009650 w 1057275"/>
                <a:gd name="connsiteY94" fmla="*/ 1076325 h 1600200"/>
                <a:gd name="connsiteX95" fmla="*/ 1019175 w 1057275"/>
                <a:gd name="connsiteY95" fmla="*/ 1009650 h 1600200"/>
                <a:gd name="connsiteX96" fmla="*/ 1038225 w 1057275"/>
                <a:gd name="connsiteY96" fmla="*/ 923925 h 1600200"/>
                <a:gd name="connsiteX97" fmla="*/ 1047750 w 1057275"/>
                <a:gd name="connsiteY97" fmla="*/ 838200 h 1600200"/>
                <a:gd name="connsiteX98" fmla="*/ 1057275 w 1057275"/>
                <a:gd name="connsiteY98" fmla="*/ 781050 h 1600200"/>
                <a:gd name="connsiteX99" fmla="*/ 1047750 w 1057275"/>
                <a:gd name="connsiteY99" fmla="*/ 581025 h 1600200"/>
                <a:gd name="connsiteX100" fmla="*/ 1038225 w 1057275"/>
                <a:gd name="connsiteY100" fmla="*/ 542925 h 1600200"/>
                <a:gd name="connsiteX101" fmla="*/ 1019175 w 1057275"/>
                <a:gd name="connsiteY101" fmla="*/ 514350 h 1600200"/>
                <a:gd name="connsiteX102" fmla="*/ 981075 w 1057275"/>
                <a:gd name="connsiteY102" fmla="*/ 400050 h 1600200"/>
                <a:gd name="connsiteX103" fmla="*/ 952500 w 1057275"/>
                <a:gd name="connsiteY103" fmla="*/ 371475 h 1600200"/>
                <a:gd name="connsiteX104" fmla="*/ 933450 w 1057275"/>
                <a:gd name="connsiteY104" fmla="*/ 342900 h 1600200"/>
                <a:gd name="connsiteX105" fmla="*/ 904875 w 1057275"/>
                <a:gd name="connsiteY105" fmla="*/ 314325 h 1600200"/>
                <a:gd name="connsiteX106" fmla="*/ 885825 w 1057275"/>
                <a:gd name="connsiteY106" fmla="*/ 285750 h 1600200"/>
                <a:gd name="connsiteX107" fmla="*/ 857250 w 1057275"/>
                <a:gd name="connsiteY107" fmla="*/ 257175 h 1600200"/>
                <a:gd name="connsiteX108" fmla="*/ 838200 w 1057275"/>
                <a:gd name="connsiteY108" fmla="*/ 228600 h 1600200"/>
                <a:gd name="connsiteX109" fmla="*/ 752475 w 1057275"/>
                <a:gd name="connsiteY109" fmla="*/ 161925 h 1600200"/>
                <a:gd name="connsiteX110" fmla="*/ 723900 w 1057275"/>
                <a:gd name="connsiteY110" fmla="*/ 152400 h 1600200"/>
                <a:gd name="connsiteX111" fmla="*/ 704850 w 1057275"/>
                <a:gd name="connsiteY111" fmla="*/ 180975 h 1600200"/>
                <a:gd name="connsiteX112" fmla="*/ 733425 w 1057275"/>
                <a:gd name="connsiteY112" fmla="*/ 266700 h 1600200"/>
                <a:gd name="connsiteX113" fmla="*/ 790575 w 1057275"/>
                <a:gd name="connsiteY113" fmla="*/ 285750 h 1600200"/>
                <a:gd name="connsiteX114" fmla="*/ 895350 w 1057275"/>
                <a:gd name="connsiteY114" fmla="*/ 276225 h 1600200"/>
                <a:gd name="connsiteX115" fmla="*/ 933450 w 1057275"/>
                <a:gd name="connsiteY115" fmla="*/ 257175 h 1600200"/>
                <a:gd name="connsiteX116" fmla="*/ 981075 w 1057275"/>
                <a:gd name="connsiteY116" fmla="*/ 200025 h 1600200"/>
                <a:gd name="connsiteX117" fmla="*/ 990600 w 1057275"/>
                <a:gd name="connsiteY117" fmla="*/ 171450 h 1600200"/>
                <a:gd name="connsiteX118" fmla="*/ 971550 w 1057275"/>
                <a:gd name="connsiteY118" fmla="*/ 66675 h 1600200"/>
                <a:gd name="connsiteX119" fmla="*/ 914400 w 1057275"/>
                <a:gd name="connsiteY119" fmla="*/ 28575 h 1600200"/>
                <a:gd name="connsiteX120" fmla="*/ 847725 w 1057275"/>
                <a:gd name="connsiteY120" fmla="*/ 0 h 1600200"/>
                <a:gd name="connsiteX121" fmla="*/ 590550 w 1057275"/>
                <a:gd name="connsiteY121" fmla="*/ 9525 h 1600200"/>
                <a:gd name="connsiteX122" fmla="*/ 495300 w 1057275"/>
                <a:gd name="connsiteY122" fmla="*/ 38100 h 1600200"/>
                <a:gd name="connsiteX123" fmla="*/ 333375 w 1057275"/>
                <a:gd name="connsiteY123" fmla="*/ 66675 h 1600200"/>
                <a:gd name="connsiteX124" fmla="*/ 228600 w 1057275"/>
                <a:gd name="connsiteY124" fmla="*/ 85725 h 1600200"/>
                <a:gd name="connsiteX125" fmla="*/ 200025 w 1057275"/>
                <a:gd name="connsiteY125" fmla="*/ 85725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057275" h="1600200">
                  <a:moveTo>
                    <a:pt x="209550" y="180975"/>
                  </a:moveTo>
                  <a:cubicBezTo>
                    <a:pt x="193675" y="184150"/>
                    <a:pt x="177084" y="184816"/>
                    <a:pt x="161925" y="190500"/>
                  </a:cubicBezTo>
                  <a:cubicBezTo>
                    <a:pt x="151206" y="194520"/>
                    <a:pt x="143872" y="205041"/>
                    <a:pt x="133350" y="209550"/>
                  </a:cubicBezTo>
                  <a:cubicBezTo>
                    <a:pt x="121318" y="214707"/>
                    <a:pt x="107950" y="215900"/>
                    <a:pt x="95250" y="219075"/>
                  </a:cubicBezTo>
                  <a:cubicBezTo>
                    <a:pt x="88900" y="228600"/>
                    <a:pt x="84295" y="239555"/>
                    <a:pt x="76200" y="247650"/>
                  </a:cubicBezTo>
                  <a:cubicBezTo>
                    <a:pt x="68105" y="255745"/>
                    <a:pt x="55163" y="258085"/>
                    <a:pt x="47625" y="266700"/>
                  </a:cubicBezTo>
                  <a:cubicBezTo>
                    <a:pt x="12354" y="307010"/>
                    <a:pt x="13082" y="313178"/>
                    <a:pt x="0" y="352425"/>
                  </a:cubicBezTo>
                  <a:cubicBezTo>
                    <a:pt x="97" y="353010"/>
                    <a:pt x="9177" y="425809"/>
                    <a:pt x="19050" y="438150"/>
                  </a:cubicBezTo>
                  <a:cubicBezTo>
                    <a:pt x="32479" y="454936"/>
                    <a:pt x="57376" y="460450"/>
                    <a:pt x="76200" y="466725"/>
                  </a:cubicBezTo>
                  <a:cubicBezTo>
                    <a:pt x="149225" y="463550"/>
                    <a:pt x="222367" y="462408"/>
                    <a:pt x="295275" y="457200"/>
                  </a:cubicBezTo>
                  <a:cubicBezTo>
                    <a:pt x="402276" y="449557"/>
                    <a:pt x="451844" y="441637"/>
                    <a:pt x="542925" y="428625"/>
                  </a:cubicBezTo>
                  <a:cubicBezTo>
                    <a:pt x="552450" y="425450"/>
                    <a:pt x="561760" y="421535"/>
                    <a:pt x="571500" y="419100"/>
                  </a:cubicBezTo>
                  <a:cubicBezTo>
                    <a:pt x="587206" y="415173"/>
                    <a:pt x="604645" y="416815"/>
                    <a:pt x="619125" y="409575"/>
                  </a:cubicBezTo>
                  <a:cubicBezTo>
                    <a:pt x="631173" y="403551"/>
                    <a:pt x="638175" y="390525"/>
                    <a:pt x="647700" y="381000"/>
                  </a:cubicBezTo>
                  <a:cubicBezTo>
                    <a:pt x="650875" y="371475"/>
                    <a:pt x="667238" y="353167"/>
                    <a:pt x="657225" y="352425"/>
                  </a:cubicBezTo>
                  <a:cubicBezTo>
                    <a:pt x="339049" y="328856"/>
                    <a:pt x="479729" y="335390"/>
                    <a:pt x="342900" y="381000"/>
                  </a:cubicBezTo>
                  <a:cubicBezTo>
                    <a:pt x="330481" y="385140"/>
                    <a:pt x="317771" y="388756"/>
                    <a:pt x="304800" y="390525"/>
                  </a:cubicBezTo>
                  <a:cubicBezTo>
                    <a:pt x="247826" y="398294"/>
                    <a:pt x="133350" y="409575"/>
                    <a:pt x="133350" y="409575"/>
                  </a:cubicBezTo>
                  <a:cubicBezTo>
                    <a:pt x="120650" y="412750"/>
                    <a:pt x="107282" y="413943"/>
                    <a:pt x="95250" y="419100"/>
                  </a:cubicBezTo>
                  <a:cubicBezTo>
                    <a:pt x="72589" y="428812"/>
                    <a:pt x="57586" y="444313"/>
                    <a:pt x="47625" y="466725"/>
                  </a:cubicBezTo>
                  <a:cubicBezTo>
                    <a:pt x="39470" y="485075"/>
                    <a:pt x="34925" y="504825"/>
                    <a:pt x="28575" y="523875"/>
                  </a:cubicBezTo>
                  <a:lnTo>
                    <a:pt x="19050" y="552450"/>
                  </a:lnTo>
                  <a:cubicBezTo>
                    <a:pt x="21178" y="577986"/>
                    <a:pt x="18646" y="656418"/>
                    <a:pt x="38100" y="695325"/>
                  </a:cubicBezTo>
                  <a:cubicBezTo>
                    <a:pt x="48846" y="716817"/>
                    <a:pt x="62279" y="734158"/>
                    <a:pt x="85725" y="742950"/>
                  </a:cubicBezTo>
                  <a:cubicBezTo>
                    <a:pt x="100884" y="748634"/>
                    <a:pt x="117349" y="750013"/>
                    <a:pt x="133350" y="752475"/>
                  </a:cubicBezTo>
                  <a:cubicBezTo>
                    <a:pt x="158650" y="756367"/>
                    <a:pt x="184150" y="758825"/>
                    <a:pt x="209550" y="762000"/>
                  </a:cubicBezTo>
                  <a:cubicBezTo>
                    <a:pt x="228600" y="758825"/>
                    <a:pt x="247581" y="755206"/>
                    <a:pt x="266700" y="752475"/>
                  </a:cubicBezTo>
                  <a:cubicBezTo>
                    <a:pt x="292040" y="748855"/>
                    <a:pt x="317715" y="747529"/>
                    <a:pt x="342900" y="742950"/>
                  </a:cubicBezTo>
                  <a:cubicBezTo>
                    <a:pt x="352778" y="741154"/>
                    <a:pt x="361821" y="736183"/>
                    <a:pt x="371475" y="733425"/>
                  </a:cubicBezTo>
                  <a:cubicBezTo>
                    <a:pt x="384062" y="729829"/>
                    <a:pt x="397036" y="727662"/>
                    <a:pt x="409575" y="723900"/>
                  </a:cubicBezTo>
                  <a:cubicBezTo>
                    <a:pt x="525523" y="689115"/>
                    <a:pt x="417008" y="717279"/>
                    <a:pt x="504825" y="695325"/>
                  </a:cubicBezTo>
                  <a:cubicBezTo>
                    <a:pt x="516421" y="688077"/>
                    <a:pt x="598438" y="639812"/>
                    <a:pt x="619125" y="619125"/>
                  </a:cubicBezTo>
                  <a:cubicBezTo>
                    <a:pt x="630350" y="607900"/>
                    <a:pt x="638175" y="593725"/>
                    <a:pt x="647700" y="581025"/>
                  </a:cubicBezTo>
                  <a:cubicBezTo>
                    <a:pt x="644525" y="571500"/>
                    <a:pt x="647155" y="556940"/>
                    <a:pt x="638175" y="552450"/>
                  </a:cubicBezTo>
                  <a:cubicBezTo>
                    <a:pt x="629195" y="547960"/>
                    <a:pt x="619001" y="558450"/>
                    <a:pt x="609600" y="561975"/>
                  </a:cubicBezTo>
                  <a:cubicBezTo>
                    <a:pt x="593591" y="567978"/>
                    <a:pt x="578780" y="577874"/>
                    <a:pt x="561975" y="581025"/>
                  </a:cubicBezTo>
                  <a:cubicBezTo>
                    <a:pt x="527507" y="587488"/>
                    <a:pt x="492125" y="587375"/>
                    <a:pt x="457200" y="590550"/>
                  </a:cubicBezTo>
                  <a:cubicBezTo>
                    <a:pt x="363755" y="613911"/>
                    <a:pt x="489258" y="584610"/>
                    <a:pt x="314325" y="609600"/>
                  </a:cubicBezTo>
                  <a:cubicBezTo>
                    <a:pt x="304386" y="611020"/>
                    <a:pt x="295595" y="617156"/>
                    <a:pt x="285750" y="619125"/>
                  </a:cubicBezTo>
                  <a:cubicBezTo>
                    <a:pt x="263735" y="623528"/>
                    <a:pt x="241300" y="625475"/>
                    <a:pt x="219075" y="628650"/>
                  </a:cubicBezTo>
                  <a:cubicBezTo>
                    <a:pt x="206375" y="635000"/>
                    <a:pt x="194445" y="643210"/>
                    <a:pt x="180975" y="647700"/>
                  </a:cubicBezTo>
                  <a:cubicBezTo>
                    <a:pt x="165616" y="652820"/>
                    <a:pt x="149056" y="653298"/>
                    <a:pt x="133350" y="657225"/>
                  </a:cubicBezTo>
                  <a:cubicBezTo>
                    <a:pt x="123610" y="659660"/>
                    <a:pt x="114300" y="663575"/>
                    <a:pt x="104775" y="666750"/>
                  </a:cubicBezTo>
                  <a:cubicBezTo>
                    <a:pt x="55536" y="740608"/>
                    <a:pt x="73915" y="702180"/>
                    <a:pt x="47625" y="781050"/>
                  </a:cubicBezTo>
                  <a:lnTo>
                    <a:pt x="38100" y="809625"/>
                  </a:lnTo>
                  <a:cubicBezTo>
                    <a:pt x="38409" y="811168"/>
                    <a:pt x="49442" y="876576"/>
                    <a:pt x="57150" y="885825"/>
                  </a:cubicBezTo>
                  <a:cubicBezTo>
                    <a:pt x="67313" y="898021"/>
                    <a:pt x="80596" y="908294"/>
                    <a:pt x="95250" y="914400"/>
                  </a:cubicBezTo>
                  <a:cubicBezTo>
                    <a:pt x="119418" y="924470"/>
                    <a:pt x="171450" y="933450"/>
                    <a:pt x="171450" y="933450"/>
                  </a:cubicBezTo>
                  <a:lnTo>
                    <a:pt x="600075" y="923925"/>
                  </a:lnTo>
                  <a:cubicBezTo>
                    <a:pt x="610107" y="923507"/>
                    <a:pt x="620810" y="920672"/>
                    <a:pt x="628650" y="914400"/>
                  </a:cubicBezTo>
                  <a:cubicBezTo>
                    <a:pt x="637589" y="907249"/>
                    <a:pt x="641350" y="895350"/>
                    <a:pt x="647700" y="885825"/>
                  </a:cubicBezTo>
                  <a:cubicBezTo>
                    <a:pt x="644525" y="876300"/>
                    <a:pt x="645275" y="864350"/>
                    <a:pt x="638175" y="857250"/>
                  </a:cubicBezTo>
                  <a:cubicBezTo>
                    <a:pt x="631075" y="850150"/>
                    <a:pt x="619254" y="850483"/>
                    <a:pt x="609600" y="847725"/>
                  </a:cubicBezTo>
                  <a:cubicBezTo>
                    <a:pt x="525879" y="823805"/>
                    <a:pt x="611438" y="851513"/>
                    <a:pt x="542925" y="828675"/>
                  </a:cubicBezTo>
                  <a:cubicBezTo>
                    <a:pt x="463550" y="831850"/>
                    <a:pt x="384050" y="832734"/>
                    <a:pt x="304800" y="838200"/>
                  </a:cubicBezTo>
                  <a:cubicBezTo>
                    <a:pt x="289720" y="839240"/>
                    <a:pt x="253993" y="851961"/>
                    <a:pt x="238125" y="857250"/>
                  </a:cubicBezTo>
                  <a:cubicBezTo>
                    <a:pt x="225425" y="866775"/>
                    <a:pt x="211825" y="875205"/>
                    <a:pt x="200025" y="885825"/>
                  </a:cubicBezTo>
                  <a:cubicBezTo>
                    <a:pt x="155448" y="925944"/>
                    <a:pt x="145016" y="938072"/>
                    <a:pt x="114300" y="981075"/>
                  </a:cubicBezTo>
                  <a:cubicBezTo>
                    <a:pt x="107646" y="990390"/>
                    <a:pt x="99899" y="999189"/>
                    <a:pt x="95250" y="1009650"/>
                  </a:cubicBezTo>
                  <a:cubicBezTo>
                    <a:pt x="87095" y="1028000"/>
                    <a:pt x="82550" y="1047750"/>
                    <a:pt x="76200" y="1066800"/>
                  </a:cubicBezTo>
                  <a:lnTo>
                    <a:pt x="66675" y="1095375"/>
                  </a:lnTo>
                  <a:cubicBezTo>
                    <a:pt x="68769" y="1110033"/>
                    <a:pt x="73059" y="1168459"/>
                    <a:pt x="85725" y="1190625"/>
                  </a:cubicBezTo>
                  <a:cubicBezTo>
                    <a:pt x="93601" y="1204408"/>
                    <a:pt x="103075" y="1217500"/>
                    <a:pt x="114300" y="1228725"/>
                  </a:cubicBezTo>
                  <a:cubicBezTo>
                    <a:pt x="130044" y="1244469"/>
                    <a:pt x="172659" y="1262627"/>
                    <a:pt x="190500" y="1266825"/>
                  </a:cubicBezTo>
                  <a:cubicBezTo>
                    <a:pt x="228099" y="1275672"/>
                    <a:pt x="267328" y="1276507"/>
                    <a:pt x="304800" y="1285875"/>
                  </a:cubicBezTo>
                  <a:lnTo>
                    <a:pt x="342900" y="1295400"/>
                  </a:lnTo>
                  <a:cubicBezTo>
                    <a:pt x="381000" y="1292225"/>
                    <a:pt x="419488" y="1292160"/>
                    <a:pt x="457200" y="1285875"/>
                  </a:cubicBezTo>
                  <a:cubicBezTo>
                    <a:pt x="477007" y="1282574"/>
                    <a:pt x="514350" y="1266825"/>
                    <a:pt x="514350" y="1266825"/>
                  </a:cubicBezTo>
                  <a:cubicBezTo>
                    <a:pt x="523875" y="1254125"/>
                    <a:pt x="533821" y="1241730"/>
                    <a:pt x="542925" y="1228725"/>
                  </a:cubicBezTo>
                  <a:cubicBezTo>
                    <a:pt x="556055" y="1209968"/>
                    <a:pt x="561975" y="1184275"/>
                    <a:pt x="581025" y="1171575"/>
                  </a:cubicBezTo>
                  <a:lnTo>
                    <a:pt x="609600" y="1152525"/>
                  </a:lnTo>
                  <a:cubicBezTo>
                    <a:pt x="647700" y="1155700"/>
                    <a:pt x="686003" y="1156997"/>
                    <a:pt x="723900" y="1162050"/>
                  </a:cubicBezTo>
                  <a:cubicBezTo>
                    <a:pt x="733852" y="1163377"/>
                    <a:pt x="743153" y="1167846"/>
                    <a:pt x="752475" y="1171575"/>
                  </a:cubicBezTo>
                  <a:cubicBezTo>
                    <a:pt x="774926" y="1180555"/>
                    <a:pt x="796925" y="1190625"/>
                    <a:pt x="819150" y="1200150"/>
                  </a:cubicBezTo>
                  <a:cubicBezTo>
                    <a:pt x="825500" y="1209675"/>
                    <a:pt x="833551" y="1218264"/>
                    <a:pt x="838200" y="1228725"/>
                  </a:cubicBezTo>
                  <a:cubicBezTo>
                    <a:pt x="846355" y="1247075"/>
                    <a:pt x="857250" y="1285875"/>
                    <a:pt x="857250" y="1285875"/>
                  </a:cubicBezTo>
                  <a:cubicBezTo>
                    <a:pt x="861837" y="1331746"/>
                    <a:pt x="863840" y="1383063"/>
                    <a:pt x="876300" y="1428750"/>
                  </a:cubicBezTo>
                  <a:cubicBezTo>
                    <a:pt x="881584" y="1448123"/>
                    <a:pt x="895350" y="1485900"/>
                    <a:pt x="895350" y="1485900"/>
                  </a:cubicBezTo>
                  <a:cubicBezTo>
                    <a:pt x="892175" y="1508125"/>
                    <a:pt x="890228" y="1530560"/>
                    <a:pt x="885825" y="1552575"/>
                  </a:cubicBezTo>
                  <a:cubicBezTo>
                    <a:pt x="883856" y="1562420"/>
                    <a:pt x="883400" y="1574050"/>
                    <a:pt x="876300" y="1581150"/>
                  </a:cubicBezTo>
                  <a:cubicBezTo>
                    <a:pt x="866260" y="1591190"/>
                    <a:pt x="850900" y="1593850"/>
                    <a:pt x="838200" y="1600200"/>
                  </a:cubicBezTo>
                  <a:cubicBezTo>
                    <a:pt x="803275" y="1597025"/>
                    <a:pt x="768142" y="1595635"/>
                    <a:pt x="733425" y="1590675"/>
                  </a:cubicBezTo>
                  <a:cubicBezTo>
                    <a:pt x="723486" y="1589255"/>
                    <a:pt x="712690" y="1587422"/>
                    <a:pt x="704850" y="1581150"/>
                  </a:cubicBezTo>
                  <a:cubicBezTo>
                    <a:pt x="695911" y="1573999"/>
                    <a:pt x="692150" y="1562100"/>
                    <a:pt x="685800" y="1552575"/>
                  </a:cubicBezTo>
                  <a:cubicBezTo>
                    <a:pt x="682625" y="1539875"/>
                    <a:pt x="680037" y="1527014"/>
                    <a:pt x="676275" y="1514475"/>
                  </a:cubicBezTo>
                  <a:cubicBezTo>
                    <a:pt x="670505" y="1495241"/>
                    <a:pt x="657225" y="1457325"/>
                    <a:pt x="657225" y="1457325"/>
                  </a:cubicBezTo>
                  <a:cubicBezTo>
                    <a:pt x="680535" y="1387396"/>
                    <a:pt x="662076" y="1414374"/>
                    <a:pt x="704850" y="1371600"/>
                  </a:cubicBezTo>
                  <a:cubicBezTo>
                    <a:pt x="723900" y="1314450"/>
                    <a:pt x="698500" y="1365250"/>
                    <a:pt x="742950" y="1333500"/>
                  </a:cubicBezTo>
                  <a:cubicBezTo>
                    <a:pt x="757565" y="1323061"/>
                    <a:pt x="767025" y="1306620"/>
                    <a:pt x="781050" y="1295400"/>
                  </a:cubicBezTo>
                  <a:cubicBezTo>
                    <a:pt x="798928" y="1281097"/>
                    <a:pt x="819150" y="1270000"/>
                    <a:pt x="838200" y="1257300"/>
                  </a:cubicBezTo>
                  <a:lnTo>
                    <a:pt x="895350" y="1219200"/>
                  </a:lnTo>
                  <a:cubicBezTo>
                    <a:pt x="904875" y="1212850"/>
                    <a:pt x="913065" y="1203770"/>
                    <a:pt x="923925" y="1200150"/>
                  </a:cubicBezTo>
                  <a:lnTo>
                    <a:pt x="952500" y="1190625"/>
                  </a:lnTo>
                  <a:cubicBezTo>
                    <a:pt x="1007095" y="1108733"/>
                    <a:pt x="941640" y="1212345"/>
                    <a:pt x="981075" y="1133475"/>
                  </a:cubicBezTo>
                  <a:cubicBezTo>
                    <a:pt x="1018004" y="1059617"/>
                    <a:pt x="985709" y="1148149"/>
                    <a:pt x="1009650" y="1076325"/>
                  </a:cubicBezTo>
                  <a:cubicBezTo>
                    <a:pt x="1012825" y="1054100"/>
                    <a:pt x="1015484" y="1031795"/>
                    <a:pt x="1019175" y="1009650"/>
                  </a:cubicBezTo>
                  <a:cubicBezTo>
                    <a:pt x="1025221" y="973373"/>
                    <a:pt x="1029662" y="958175"/>
                    <a:pt x="1038225" y="923925"/>
                  </a:cubicBezTo>
                  <a:cubicBezTo>
                    <a:pt x="1041400" y="895350"/>
                    <a:pt x="1043950" y="866699"/>
                    <a:pt x="1047750" y="838200"/>
                  </a:cubicBezTo>
                  <a:cubicBezTo>
                    <a:pt x="1050302" y="819057"/>
                    <a:pt x="1057275" y="800363"/>
                    <a:pt x="1057275" y="781050"/>
                  </a:cubicBezTo>
                  <a:cubicBezTo>
                    <a:pt x="1057275" y="714299"/>
                    <a:pt x="1053073" y="647563"/>
                    <a:pt x="1047750" y="581025"/>
                  </a:cubicBezTo>
                  <a:cubicBezTo>
                    <a:pt x="1046706" y="567976"/>
                    <a:pt x="1043382" y="554957"/>
                    <a:pt x="1038225" y="542925"/>
                  </a:cubicBezTo>
                  <a:cubicBezTo>
                    <a:pt x="1033716" y="532403"/>
                    <a:pt x="1025525" y="523875"/>
                    <a:pt x="1019175" y="514350"/>
                  </a:cubicBezTo>
                  <a:cubicBezTo>
                    <a:pt x="1009770" y="476729"/>
                    <a:pt x="1004736" y="433175"/>
                    <a:pt x="981075" y="400050"/>
                  </a:cubicBezTo>
                  <a:cubicBezTo>
                    <a:pt x="973245" y="389089"/>
                    <a:pt x="961124" y="381823"/>
                    <a:pt x="952500" y="371475"/>
                  </a:cubicBezTo>
                  <a:cubicBezTo>
                    <a:pt x="945171" y="362681"/>
                    <a:pt x="940779" y="351694"/>
                    <a:pt x="933450" y="342900"/>
                  </a:cubicBezTo>
                  <a:cubicBezTo>
                    <a:pt x="924826" y="332552"/>
                    <a:pt x="913499" y="324673"/>
                    <a:pt x="904875" y="314325"/>
                  </a:cubicBezTo>
                  <a:cubicBezTo>
                    <a:pt x="897546" y="305531"/>
                    <a:pt x="893154" y="294544"/>
                    <a:pt x="885825" y="285750"/>
                  </a:cubicBezTo>
                  <a:cubicBezTo>
                    <a:pt x="877201" y="275402"/>
                    <a:pt x="865874" y="267523"/>
                    <a:pt x="857250" y="257175"/>
                  </a:cubicBezTo>
                  <a:cubicBezTo>
                    <a:pt x="849921" y="248381"/>
                    <a:pt x="845529" y="237394"/>
                    <a:pt x="838200" y="228600"/>
                  </a:cubicBezTo>
                  <a:cubicBezTo>
                    <a:pt x="819234" y="205841"/>
                    <a:pt x="776983" y="170094"/>
                    <a:pt x="752475" y="161925"/>
                  </a:cubicBezTo>
                  <a:lnTo>
                    <a:pt x="723900" y="152400"/>
                  </a:lnTo>
                  <a:cubicBezTo>
                    <a:pt x="717550" y="161925"/>
                    <a:pt x="709970" y="170736"/>
                    <a:pt x="704850" y="180975"/>
                  </a:cubicBezTo>
                  <a:cubicBezTo>
                    <a:pt x="690475" y="209725"/>
                    <a:pt x="684305" y="250327"/>
                    <a:pt x="733425" y="266700"/>
                  </a:cubicBezTo>
                  <a:lnTo>
                    <a:pt x="790575" y="285750"/>
                  </a:lnTo>
                  <a:cubicBezTo>
                    <a:pt x="825500" y="282575"/>
                    <a:pt x="860962" y="283103"/>
                    <a:pt x="895350" y="276225"/>
                  </a:cubicBezTo>
                  <a:cubicBezTo>
                    <a:pt x="909273" y="273440"/>
                    <a:pt x="921896" y="265428"/>
                    <a:pt x="933450" y="257175"/>
                  </a:cubicBezTo>
                  <a:cubicBezTo>
                    <a:pt x="949834" y="245472"/>
                    <a:pt x="971792" y="218590"/>
                    <a:pt x="981075" y="200025"/>
                  </a:cubicBezTo>
                  <a:cubicBezTo>
                    <a:pt x="985565" y="191045"/>
                    <a:pt x="987425" y="180975"/>
                    <a:pt x="990600" y="171450"/>
                  </a:cubicBezTo>
                  <a:cubicBezTo>
                    <a:pt x="984250" y="136525"/>
                    <a:pt x="983489" y="100105"/>
                    <a:pt x="971550" y="66675"/>
                  </a:cubicBezTo>
                  <a:cubicBezTo>
                    <a:pt x="960726" y="36366"/>
                    <a:pt x="937232" y="38360"/>
                    <a:pt x="914400" y="28575"/>
                  </a:cubicBezTo>
                  <a:cubicBezTo>
                    <a:pt x="832010" y="-6735"/>
                    <a:pt x="914738" y="22338"/>
                    <a:pt x="847725" y="0"/>
                  </a:cubicBezTo>
                  <a:cubicBezTo>
                    <a:pt x="762000" y="3175"/>
                    <a:pt x="676156" y="4002"/>
                    <a:pt x="590550" y="9525"/>
                  </a:cubicBezTo>
                  <a:cubicBezTo>
                    <a:pt x="559029" y="11559"/>
                    <a:pt x="524895" y="33872"/>
                    <a:pt x="495300" y="38100"/>
                  </a:cubicBezTo>
                  <a:cubicBezTo>
                    <a:pt x="434516" y="46783"/>
                    <a:pt x="395916" y="51040"/>
                    <a:pt x="333375" y="66675"/>
                  </a:cubicBezTo>
                  <a:cubicBezTo>
                    <a:pt x="286762" y="78328"/>
                    <a:pt x="285482" y="80037"/>
                    <a:pt x="228600" y="85725"/>
                  </a:cubicBezTo>
                  <a:cubicBezTo>
                    <a:pt x="219122" y="86673"/>
                    <a:pt x="209550" y="85725"/>
                    <a:pt x="200025" y="85725"/>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446718" y="2885585"/>
              <a:ext cx="1032503" cy="1022239"/>
            </a:xfrm>
            <a:custGeom>
              <a:avLst/>
              <a:gdLst>
                <a:gd name="connsiteX0" fmla="*/ 0 w 1032503"/>
                <a:gd name="connsiteY0" fmla="*/ 136414 h 1022239"/>
                <a:gd name="connsiteX1" fmla="*/ 19050 w 1032503"/>
                <a:gd name="connsiteY1" fmla="*/ 212614 h 1022239"/>
                <a:gd name="connsiteX2" fmla="*/ 38100 w 1032503"/>
                <a:gd name="connsiteY2" fmla="*/ 241189 h 1022239"/>
                <a:gd name="connsiteX3" fmla="*/ 57150 w 1032503"/>
                <a:gd name="connsiteY3" fmla="*/ 279289 h 1022239"/>
                <a:gd name="connsiteX4" fmla="*/ 66675 w 1032503"/>
                <a:gd name="connsiteY4" fmla="*/ 307864 h 1022239"/>
                <a:gd name="connsiteX5" fmla="*/ 95250 w 1032503"/>
                <a:gd name="connsiteY5" fmla="*/ 326914 h 1022239"/>
                <a:gd name="connsiteX6" fmla="*/ 104775 w 1032503"/>
                <a:gd name="connsiteY6" fmla="*/ 355489 h 1022239"/>
                <a:gd name="connsiteX7" fmla="*/ 171450 w 1032503"/>
                <a:gd name="connsiteY7" fmla="*/ 355489 h 1022239"/>
                <a:gd name="connsiteX8" fmla="*/ 171450 w 1032503"/>
                <a:gd name="connsiteY8" fmla="*/ 164989 h 1022239"/>
                <a:gd name="connsiteX9" fmla="*/ 152400 w 1032503"/>
                <a:gd name="connsiteY9" fmla="*/ 136414 h 1022239"/>
                <a:gd name="connsiteX10" fmla="*/ 133350 w 1032503"/>
                <a:gd name="connsiteY10" fmla="*/ 79264 h 1022239"/>
                <a:gd name="connsiteX11" fmla="*/ 152400 w 1032503"/>
                <a:gd name="connsiteY11" fmla="*/ 41164 h 1022239"/>
                <a:gd name="connsiteX12" fmla="*/ 238125 w 1032503"/>
                <a:gd name="connsiteY12" fmla="*/ 98314 h 1022239"/>
                <a:gd name="connsiteX13" fmla="*/ 266700 w 1032503"/>
                <a:gd name="connsiteY13" fmla="*/ 145939 h 1022239"/>
                <a:gd name="connsiteX14" fmla="*/ 276225 w 1032503"/>
                <a:gd name="connsiteY14" fmla="*/ 184039 h 1022239"/>
                <a:gd name="connsiteX15" fmla="*/ 333375 w 1032503"/>
                <a:gd name="connsiteY15" fmla="*/ 260239 h 1022239"/>
                <a:gd name="connsiteX16" fmla="*/ 342900 w 1032503"/>
                <a:gd name="connsiteY16" fmla="*/ 298339 h 1022239"/>
                <a:gd name="connsiteX17" fmla="*/ 390525 w 1032503"/>
                <a:gd name="connsiteY17" fmla="*/ 355489 h 1022239"/>
                <a:gd name="connsiteX18" fmla="*/ 409575 w 1032503"/>
                <a:gd name="connsiteY18" fmla="*/ 317389 h 1022239"/>
                <a:gd name="connsiteX19" fmla="*/ 381000 w 1032503"/>
                <a:gd name="connsiteY19" fmla="*/ 126889 h 1022239"/>
                <a:gd name="connsiteX20" fmla="*/ 371475 w 1032503"/>
                <a:gd name="connsiteY20" fmla="*/ 98314 h 1022239"/>
                <a:gd name="connsiteX21" fmla="*/ 352425 w 1032503"/>
                <a:gd name="connsiteY21" fmla="*/ 69739 h 1022239"/>
                <a:gd name="connsiteX22" fmla="*/ 361950 w 1032503"/>
                <a:gd name="connsiteY22" fmla="*/ 22114 h 1022239"/>
                <a:gd name="connsiteX23" fmla="*/ 476250 w 1032503"/>
                <a:gd name="connsiteY23" fmla="*/ 12589 h 1022239"/>
                <a:gd name="connsiteX24" fmla="*/ 485775 w 1032503"/>
                <a:gd name="connsiteY24" fmla="*/ 41164 h 1022239"/>
                <a:gd name="connsiteX25" fmla="*/ 514350 w 1032503"/>
                <a:gd name="connsiteY25" fmla="*/ 98314 h 1022239"/>
                <a:gd name="connsiteX26" fmla="*/ 533400 w 1032503"/>
                <a:gd name="connsiteY26" fmla="*/ 269764 h 1022239"/>
                <a:gd name="connsiteX27" fmla="*/ 552450 w 1032503"/>
                <a:gd name="connsiteY27" fmla="*/ 298339 h 1022239"/>
                <a:gd name="connsiteX28" fmla="*/ 609600 w 1032503"/>
                <a:gd name="connsiteY28" fmla="*/ 355489 h 1022239"/>
                <a:gd name="connsiteX29" fmla="*/ 638175 w 1032503"/>
                <a:gd name="connsiteY29" fmla="*/ 345964 h 1022239"/>
                <a:gd name="connsiteX30" fmla="*/ 628650 w 1032503"/>
                <a:gd name="connsiteY30" fmla="*/ 288814 h 1022239"/>
                <a:gd name="connsiteX31" fmla="*/ 609600 w 1032503"/>
                <a:gd name="connsiteY31" fmla="*/ 222139 h 1022239"/>
                <a:gd name="connsiteX32" fmla="*/ 581025 w 1032503"/>
                <a:gd name="connsiteY32" fmla="*/ 88789 h 1022239"/>
                <a:gd name="connsiteX33" fmla="*/ 552450 w 1032503"/>
                <a:gd name="connsiteY33" fmla="*/ 31639 h 1022239"/>
                <a:gd name="connsiteX34" fmla="*/ 571500 w 1032503"/>
                <a:gd name="connsiteY34" fmla="*/ 3064 h 1022239"/>
                <a:gd name="connsiteX35" fmla="*/ 657225 w 1032503"/>
                <a:gd name="connsiteY35" fmla="*/ 41164 h 1022239"/>
                <a:gd name="connsiteX36" fmla="*/ 666750 w 1032503"/>
                <a:gd name="connsiteY36" fmla="*/ 69739 h 1022239"/>
                <a:gd name="connsiteX37" fmla="*/ 714375 w 1032503"/>
                <a:gd name="connsiteY37" fmla="*/ 126889 h 1022239"/>
                <a:gd name="connsiteX38" fmla="*/ 742950 w 1032503"/>
                <a:gd name="connsiteY38" fmla="*/ 193564 h 1022239"/>
                <a:gd name="connsiteX39" fmla="*/ 762000 w 1032503"/>
                <a:gd name="connsiteY39" fmla="*/ 222139 h 1022239"/>
                <a:gd name="connsiteX40" fmla="*/ 781050 w 1032503"/>
                <a:gd name="connsiteY40" fmla="*/ 279289 h 1022239"/>
                <a:gd name="connsiteX41" fmla="*/ 771525 w 1032503"/>
                <a:gd name="connsiteY41" fmla="*/ 374539 h 1022239"/>
                <a:gd name="connsiteX42" fmla="*/ 742950 w 1032503"/>
                <a:gd name="connsiteY42" fmla="*/ 393589 h 1022239"/>
                <a:gd name="connsiteX43" fmla="*/ 666750 w 1032503"/>
                <a:gd name="connsiteY43" fmla="*/ 412639 h 1022239"/>
                <a:gd name="connsiteX44" fmla="*/ 600075 w 1032503"/>
                <a:gd name="connsiteY44" fmla="*/ 431689 h 1022239"/>
                <a:gd name="connsiteX45" fmla="*/ 400050 w 1032503"/>
                <a:gd name="connsiteY45" fmla="*/ 441214 h 1022239"/>
                <a:gd name="connsiteX46" fmla="*/ 371475 w 1032503"/>
                <a:gd name="connsiteY46" fmla="*/ 450739 h 1022239"/>
                <a:gd name="connsiteX47" fmla="*/ 323850 w 1032503"/>
                <a:gd name="connsiteY47" fmla="*/ 460264 h 1022239"/>
                <a:gd name="connsiteX48" fmla="*/ 285750 w 1032503"/>
                <a:gd name="connsiteY48" fmla="*/ 479314 h 1022239"/>
                <a:gd name="connsiteX49" fmla="*/ 238125 w 1032503"/>
                <a:gd name="connsiteY49" fmla="*/ 498364 h 1022239"/>
                <a:gd name="connsiteX50" fmla="*/ 180975 w 1032503"/>
                <a:gd name="connsiteY50" fmla="*/ 555514 h 1022239"/>
                <a:gd name="connsiteX51" fmla="*/ 190500 w 1032503"/>
                <a:gd name="connsiteY51" fmla="*/ 593614 h 1022239"/>
                <a:gd name="connsiteX52" fmla="*/ 228600 w 1032503"/>
                <a:gd name="connsiteY52" fmla="*/ 612664 h 1022239"/>
                <a:gd name="connsiteX53" fmla="*/ 314325 w 1032503"/>
                <a:gd name="connsiteY53" fmla="*/ 641239 h 1022239"/>
                <a:gd name="connsiteX54" fmla="*/ 390525 w 1032503"/>
                <a:gd name="connsiteY54" fmla="*/ 650764 h 1022239"/>
                <a:gd name="connsiteX55" fmla="*/ 666750 w 1032503"/>
                <a:gd name="connsiteY55" fmla="*/ 641239 h 1022239"/>
                <a:gd name="connsiteX56" fmla="*/ 714375 w 1032503"/>
                <a:gd name="connsiteY56" fmla="*/ 631714 h 1022239"/>
                <a:gd name="connsiteX57" fmla="*/ 800100 w 1032503"/>
                <a:gd name="connsiteY57" fmla="*/ 584089 h 1022239"/>
                <a:gd name="connsiteX58" fmla="*/ 590550 w 1032503"/>
                <a:gd name="connsiteY58" fmla="*/ 536464 h 1022239"/>
                <a:gd name="connsiteX59" fmla="*/ 523875 w 1032503"/>
                <a:gd name="connsiteY59" fmla="*/ 565039 h 1022239"/>
                <a:gd name="connsiteX60" fmla="*/ 466725 w 1032503"/>
                <a:gd name="connsiteY60" fmla="*/ 612664 h 1022239"/>
                <a:gd name="connsiteX61" fmla="*/ 447675 w 1032503"/>
                <a:gd name="connsiteY61" fmla="*/ 641239 h 1022239"/>
                <a:gd name="connsiteX62" fmla="*/ 457200 w 1032503"/>
                <a:gd name="connsiteY62" fmla="*/ 698389 h 1022239"/>
                <a:gd name="connsiteX63" fmla="*/ 485775 w 1032503"/>
                <a:gd name="connsiteY63" fmla="*/ 717439 h 1022239"/>
                <a:gd name="connsiteX64" fmla="*/ 561975 w 1032503"/>
                <a:gd name="connsiteY64" fmla="*/ 746014 h 1022239"/>
                <a:gd name="connsiteX65" fmla="*/ 809625 w 1032503"/>
                <a:gd name="connsiteY65" fmla="*/ 736489 h 1022239"/>
                <a:gd name="connsiteX66" fmla="*/ 895350 w 1032503"/>
                <a:gd name="connsiteY66" fmla="*/ 717439 h 1022239"/>
                <a:gd name="connsiteX67" fmla="*/ 904875 w 1032503"/>
                <a:gd name="connsiteY67" fmla="*/ 688864 h 1022239"/>
                <a:gd name="connsiteX68" fmla="*/ 847725 w 1032503"/>
                <a:gd name="connsiteY68" fmla="*/ 660289 h 1022239"/>
                <a:gd name="connsiteX69" fmla="*/ 714375 w 1032503"/>
                <a:gd name="connsiteY69" fmla="*/ 669814 h 1022239"/>
                <a:gd name="connsiteX70" fmla="*/ 685800 w 1032503"/>
                <a:gd name="connsiteY70" fmla="*/ 679339 h 1022239"/>
                <a:gd name="connsiteX71" fmla="*/ 676275 w 1032503"/>
                <a:gd name="connsiteY71" fmla="*/ 707914 h 1022239"/>
                <a:gd name="connsiteX72" fmla="*/ 685800 w 1032503"/>
                <a:gd name="connsiteY72" fmla="*/ 860314 h 1022239"/>
                <a:gd name="connsiteX73" fmla="*/ 742950 w 1032503"/>
                <a:gd name="connsiteY73" fmla="*/ 898414 h 1022239"/>
                <a:gd name="connsiteX74" fmla="*/ 866775 w 1032503"/>
                <a:gd name="connsiteY74" fmla="*/ 926989 h 1022239"/>
                <a:gd name="connsiteX75" fmla="*/ 1028700 w 1032503"/>
                <a:gd name="connsiteY75" fmla="*/ 917464 h 1022239"/>
                <a:gd name="connsiteX76" fmla="*/ 1019175 w 1032503"/>
                <a:gd name="connsiteY76" fmla="*/ 888889 h 1022239"/>
                <a:gd name="connsiteX77" fmla="*/ 962025 w 1032503"/>
                <a:gd name="connsiteY77" fmla="*/ 869839 h 1022239"/>
                <a:gd name="connsiteX78" fmla="*/ 847725 w 1032503"/>
                <a:gd name="connsiteY78" fmla="*/ 879364 h 1022239"/>
                <a:gd name="connsiteX79" fmla="*/ 838200 w 1032503"/>
                <a:gd name="connsiteY79" fmla="*/ 907939 h 1022239"/>
                <a:gd name="connsiteX80" fmla="*/ 866775 w 1032503"/>
                <a:gd name="connsiteY80" fmla="*/ 1022239 h 102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32503" h="1022239">
                  <a:moveTo>
                    <a:pt x="0" y="136414"/>
                  </a:moveTo>
                  <a:cubicBezTo>
                    <a:pt x="3623" y="154528"/>
                    <a:pt x="9287" y="193088"/>
                    <a:pt x="19050" y="212614"/>
                  </a:cubicBezTo>
                  <a:cubicBezTo>
                    <a:pt x="24170" y="222853"/>
                    <a:pt x="32420" y="231250"/>
                    <a:pt x="38100" y="241189"/>
                  </a:cubicBezTo>
                  <a:cubicBezTo>
                    <a:pt x="45145" y="253517"/>
                    <a:pt x="51557" y="266238"/>
                    <a:pt x="57150" y="279289"/>
                  </a:cubicBezTo>
                  <a:cubicBezTo>
                    <a:pt x="61105" y="288517"/>
                    <a:pt x="60403" y="300024"/>
                    <a:pt x="66675" y="307864"/>
                  </a:cubicBezTo>
                  <a:cubicBezTo>
                    <a:pt x="73826" y="316803"/>
                    <a:pt x="85725" y="320564"/>
                    <a:pt x="95250" y="326914"/>
                  </a:cubicBezTo>
                  <a:cubicBezTo>
                    <a:pt x="98425" y="336439"/>
                    <a:pt x="97675" y="348389"/>
                    <a:pt x="104775" y="355489"/>
                  </a:cubicBezTo>
                  <a:cubicBezTo>
                    <a:pt x="123906" y="374620"/>
                    <a:pt x="152116" y="360322"/>
                    <a:pt x="171450" y="355489"/>
                  </a:cubicBezTo>
                  <a:cubicBezTo>
                    <a:pt x="196065" y="281644"/>
                    <a:pt x="192377" y="304500"/>
                    <a:pt x="171450" y="164989"/>
                  </a:cubicBezTo>
                  <a:cubicBezTo>
                    <a:pt x="169752" y="153668"/>
                    <a:pt x="157049" y="146875"/>
                    <a:pt x="152400" y="136414"/>
                  </a:cubicBezTo>
                  <a:cubicBezTo>
                    <a:pt x="144245" y="118064"/>
                    <a:pt x="133350" y="79264"/>
                    <a:pt x="133350" y="79264"/>
                  </a:cubicBezTo>
                  <a:cubicBezTo>
                    <a:pt x="139700" y="66564"/>
                    <a:pt x="138477" y="43949"/>
                    <a:pt x="152400" y="41164"/>
                  </a:cubicBezTo>
                  <a:cubicBezTo>
                    <a:pt x="247650" y="22114"/>
                    <a:pt x="219075" y="55452"/>
                    <a:pt x="238125" y="98314"/>
                  </a:cubicBezTo>
                  <a:cubicBezTo>
                    <a:pt x="245644" y="115232"/>
                    <a:pt x="257175" y="130064"/>
                    <a:pt x="266700" y="145939"/>
                  </a:cubicBezTo>
                  <a:cubicBezTo>
                    <a:pt x="269875" y="158639"/>
                    <a:pt x="269629" y="172731"/>
                    <a:pt x="276225" y="184039"/>
                  </a:cubicBezTo>
                  <a:cubicBezTo>
                    <a:pt x="292223" y="211464"/>
                    <a:pt x="333375" y="260239"/>
                    <a:pt x="333375" y="260239"/>
                  </a:cubicBezTo>
                  <a:cubicBezTo>
                    <a:pt x="336550" y="272939"/>
                    <a:pt x="337743" y="286307"/>
                    <a:pt x="342900" y="298339"/>
                  </a:cubicBezTo>
                  <a:cubicBezTo>
                    <a:pt x="352846" y="321546"/>
                    <a:pt x="373361" y="338325"/>
                    <a:pt x="390525" y="355489"/>
                  </a:cubicBezTo>
                  <a:cubicBezTo>
                    <a:pt x="396875" y="342789"/>
                    <a:pt x="408787" y="331566"/>
                    <a:pt x="409575" y="317389"/>
                  </a:cubicBezTo>
                  <a:cubicBezTo>
                    <a:pt x="415314" y="214093"/>
                    <a:pt x="406620" y="203748"/>
                    <a:pt x="381000" y="126889"/>
                  </a:cubicBezTo>
                  <a:cubicBezTo>
                    <a:pt x="377825" y="117364"/>
                    <a:pt x="377044" y="106668"/>
                    <a:pt x="371475" y="98314"/>
                  </a:cubicBezTo>
                  <a:lnTo>
                    <a:pt x="352425" y="69739"/>
                  </a:lnTo>
                  <a:cubicBezTo>
                    <a:pt x="355600" y="53864"/>
                    <a:pt x="353918" y="36170"/>
                    <a:pt x="361950" y="22114"/>
                  </a:cubicBezTo>
                  <a:cubicBezTo>
                    <a:pt x="383889" y="-16279"/>
                    <a:pt x="455894" y="10327"/>
                    <a:pt x="476250" y="12589"/>
                  </a:cubicBezTo>
                  <a:cubicBezTo>
                    <a:pt x="479425" y="22114"/>
                    <a:pt x="481285" y="32184"/>
                    <a:pt x="485775" y="41164"/>
                  </a:cubicBezTo>
                  <a:cubicBezTo>
                    <a:pt x="522704" y="115022"/>
                    <a:pt x="490409" y="26490"/>
                    <a:pt x="514350" y="98314"/>
                  </a:cubicBezTo>
                  <a:cubicBezTo>
                    <a:pt x="514929" y="105845"/>
                    <a:pt x="519740" y="233338"/>
                    <a:pt x="533400" y="269764"/>
                  </a:cubicBezTo>
                  <a:cubicBezTo>
                    <a:pt x="537420" y="280483"/>
                    <a:pt x="545796" y="289024"/>
                    <a:pt x="552450" y="298339"/>
                  </a:cubicBezTo>
                  <a:cubicBezTo>
                    <a:pt x="584671" y="343449"/>
                    <a:pt x="570140" y="329182"/>
                    <a:pt x="609600" y="355489"/>
                  </a:cubicBezTo>
                  <a:cubicBezTo>
                    <a:pt x="619125" y="352314"/>
                    <a:pt x="635417" y="355618"/>
                    <a:pt x="638175" y="345964"/>
                  </a:cubicBezTo>
                  <a:cubicBezTo>
                    <a:pt x="643481" y="327394"/>
                    <a:pt x="632438" y="307752"/>
                    <a:pt x="628650" y="288814"/>
                  </a:cubicBezTo>
                  <a:cubicBezTo>
                    <a:pt x="622670" y="258914"/>
                    <a:pt x="618678" y="249374"/>
                    <a:pt x="609600" y="222139"/>
                  </a:cubicBezTo>
                  <a:cubicBezTo>
                    <a:pt x="605570" y="189896"/>
                    <a:pt x="601906" y="120110"/>
                    <a:pt x="581025" y="88789"/>
                  </a:cubicBezTo>
                  <a:cubicBezTo>
                    <a:pt x="556406" y="51860"/>
                    <a:pt x="565595" y="71074"/>
                    <a:pt x="552450" y="31639"/>
                  </a:cubicBezTo>
                  <a:cubicBezTo>
                    <a:pt x="558800" y="22114"/>
                    <a:pt x="560394" y="5840"/>
                    <a:pt x="571500" y="3064"/>
                  </a:cubicBezTo>
                  <a:cubicBezTo>
                    <a:pt x="618458" y="-8676"/>
                    <a:pt x="631370" y="15309"/>
                    <a:pt x="657225" y="41164"/>
                  </a:cubicBezTo>
                  <a:cubicBezTo>
                    <a:pt x="660400" y="50689"/>
                    <a:pt x="662260" y="60759"/>
                    <a:pt x="666750" y="69739"/>
                  </a:cubicBezTo>
                  <a:cubicBezTo>
                    <a:pt x="680011" y="96261"/>
                    <a:pt x="693309" y="105823"/>
                    <a:pt x="714375" y="126889"/>
                  </a:cubicBezTo>
                  <a:cubicBezTo>
                    <a:pt x="725061" y="158947"/>
                    <a:pt x="724118" y="160608"/>
                    <a:pt x="742950" y="193564"/>
                  </a:cubicBezTo>
                  <a:cubicBezTo>
                    <a:pt x="748630" y="203503"/>
                    <a:pt x="757351" y="211678"/>
                    <a:pt x="762000" y="222139"/>
                  </a:cubicBezTo>
                  <a:cubicBezTo>
                    <a:pt x="770155" y="240489"/>
                    <a:pt x="781050" y="279289"/>
                    <a:pt x="781050" y="279289"/>
                  </a:cubicBezTo>
                  <a:cubicBezTo>
                    <a:pt x="777875" y="311039"/>
                    <a:pt x="781615" y="344268"/>
                    <a:pt x="771525" y="374539"/>
                  </a:cubicBezTo>
                  <a:cubicBezTo>
                    <a:pt x="767905" y="385399"/>
                    <a:pt x="753708" y="389677"/>
                    <a:pt x="742950" y="393589"/>
                  </a:cubicBezTo>
                  <a:cubicBezTo>
                    <a:pt x="718345" y="402536"/>
                    <a:pt x="691588" y="404360"/>
                    <a:pt x="666750" y="412639"/>
                  </a:cubicBezTo>
                  <a:cubicBezTo>
                    <a:pt x="650378" y="418096"/>
                    <a:pt x="615812" y="430430"/>
                    <a:pt x="600075" y="431689"/>
                  </a:cubicBezTo>
                  <a:cubicBezTo>
                    <a:pt x="533537" y="437012"/>
                    <a:pt x="466725" y="438039"/>
                    <a:pt x="400050" y="441214"/>
                  </a:cubicBezTo>
                  <a:cubicBezTo>
                    <a:pt x="390525" y="444389"/>
                    <a:pt x="381215" y="448304"/>
                    <a:pt x="371475" y="450739"/>
                  </a:cubicBezTo>
                  <a:cubicBezTo>
                    <a:pt x="355769" y="454666"/>
                    <a:pt x="339209" y="455144"/>
                    <a:pt x="323850" y="460264"/>
                  </a:cubicBezTo>
                  <a:cubicBezTo>
                    <a:pt x="310380" y="464754"/>
                    <a:pt x="298725" y="473547"/>
                    <a:pt x="285750" y="479314"/>
                  </a:cubicBezTo>
                  <a:cubicBezTo>
                    <a:pt x="270126" y="486258"/>
                    <a:pt x="254000" y="492014"/>
                    <a:pt x="238125" y="498364"/>
                  </a:cubicBezTo>
                  <a:cubicBezTo>
                    <a:pt x="219075" y="517414"/>
                    <a:pt x="174441" y="529378"/>
                    <a:pt x="180975" y="555514"/>
                  </a:cubicBezTo>
                  <a:cubicBezTo>
                    <a:pt x="184150" y="568214"/>
                    <a:pt x="182119" y="583557"/>
                    <a:pt x="190500" y="593614"/>
                  </a:cubicBezTo>
                  <a:cubicBezTo>
                    <a:pt x="199590" y="604522"/>
                    <a:pt x="215625" y="606897"/>
                    <a:pt x="228600" y="612664"/>
                  </a:cubicBezTo>
                  <a:cubicBezTo>
                    <a:pt x="257387" y="625458"/>
                    <a:pt x="283367" y="636079"/>
                    <a:pt x="314325" y="641239"/>
                  </a:cubicBezTo>
                  <a:cubicBezTo>
                    <a:pt x="339574" y="645447"/>
                    <a:pt x="365125" y="647589"/>
                    <a:pt x="390525" y="650764"/>
                  </a:cubicBezTo>
                  <a:cubicBezTo>
                    <a:pt x="482600" y="647589"/>
                    <a:pt x="574779" y="646649"/>
                    <a:pt x="666750" y="641239"/>
                  </a:cubicBezTo>
                  <a:cubicBezTo>
                    <a:pt x="682911" y="640288"/>
                    <a:pt x="699637" y="638413"/>
                    <a:pt x="714375" y="631714"/>
                  </a:cubicBezTo>
                  <a:cubicBezTo>
                    <a:pt x="894511" y="549834"/>
                    <a:pt x="699535" y="617611"/>
                    <a:pt x="800100" y="584089"/>
                  </a:cubicBezTo>
                  <a:cubicBezTo>
                    <a:pt x="884024" y="458202"/>
                    <a:pt x="861078" y="526059"/>
                    <a:pt x="590550" y="536464"/>
                  </a:cubicBezTo>
                  <a:cubicBezTo>
                    <a:pt x="518811" y="584290"/>
                    <a:pt x="609985" y="528135"/>
                    <a:pt x="523875" y="565039"/>
                  </a:cubicBezTo>
                  <a:cubicBezTo>
                    <a:pt x="504450" y="573364"/>
                    <a:pt x="479439" y="597407"/>
                    <a:pt x="466725" y="612664"/>
                  </a:cubicBezTo>
                  <a:cubicBezTo>
                    <a:pt x="459396" y="621458"/>
                    <a:pt x="454025" y="631714"/>
                    <a:pt x="447675" y="641239"/>
                  </a:cubicBezTo>
                  <a:cubicBezTo>
                    <a:pt x="450850" y="660289"/>
                    <a:pt x="448563" y="681115"/>
                    <a:pt x="457200" y="698389"/>
                  </a:cubicBezTo>
                  <a:cubicBezTo>
                    <a:pt x="462320" y="708628"/>
                    <a:pt x="475836" y="711759"/>
                    <a:pt x="485775" y="717439"/>
                  </a:cubicBezTo>
                  <a:cubicBezTo>
                    <a:pt x="524515" y="739576"/>
                    <a:pt x="520305" y="735596"/>
                    <a:pt x="561975" y="746014"/>
                  </a:cubicBezTo>
                  <a:cubicBezTo>
                    <a:pt x="644525" y="742839"/>
                    <a:pt x="727185" y="741808"/>
                    <a:pt x="809625" y="736489"/>
                  </a:cubicBezTo>
                  <a:cubicBezTo>
                    <a:pt x="825923" y="735437"/>
                    <a:pt x="877255" y="721963"/>
                    <a:pt x="895350" y="717439"/>
                  </a:cubicBezTo>
                  <a:cubicBezTo>
                    <a:pt x="898525" y="707914"/>
                    <a:pt x="908604" y="698186"/>
                    <a:pt x="904875" y="688864"/>
                  </a:cubicBezTo>
                  <a:cubicBezTo>
                    <a:pt x="899194" y="674661"/>
                    <a:pt x="859754" y="664299"/>
                    <a:pt x="847725" y="660289"/>
                  </a:cubicBezTo>
                  <a:cubicBezTo>
                    <a:pt x="803275" y="663464"/>
                    <a:pt x="758633" y="664607"/>
                    <a:pt x="714375" y="669814"/>
                  </a:cubicBezTo>
                  <a:cubicBezTo>
                    <a:pt x="704404" y="670987"/>
                    <a:pt x="692900" y="672239"/>
                    <a:pt x="685800" y="679339"/>
                  </a:cubicBezTo>
                  <a:cubicBezTo>
                    <a:pt x="678700" y="686439"/>
                    <a:pt x="679450" y="698389"/>
                    <a:pt x="676275" y="707914"/>
                  </a:cubicBezTo>
                  <a:cubicBezTo>
                    <a:pt x="679450" y="758714"/>
                    <a:pt x="668985" y="812272"/>
                    <a:pt x="685800" y="860314"/>
                  </a:cubicBezTo>
                  <a:cubicBezTo>
                    <a:pt x="693363" y="881924"/>
                    <a:pt x="721230" y="891174"/>
                    <a:pt x="742950" y="898414"/>
                  </a:cubicBezTo>
                  <a:cubicBezTo>
                    <a:pt x="821399" y="924564"/>
                    <a:pt x="780221" y="914624"/>
                    <a:pt x="866775" y="926989"/>
                  </a:cubicBezTo>
                  <a:cubicBezTo>
                    <a:pt x="920750" y="923814"/>
                    <a:pt x="976246" y="930577"/>
                    <a:pt x="1028700" y="917464"/>
                  </a:cubicBezTo>
                  <a:cubicBezTo>
                    <a:pt x="1038440" y="915029"/>
                    <a:pt x="1027345" y="894725"/>
                    <a:pt x="1019175" y="888889"/>
                  </a:cubicBezTo>
                  <a:cubicBezTo>
                    <a:pt x="1002835" y="877217"/>
                    <a:pt x="962025" y="869839"/>
                    <a:pt x="962025" y="869839"/>
                  </a:cubicBezTo>
                  <a:cubicBezTo>
                    <a:pt x="923925" y="873014"/>
                    <a:pt x="884266" y="868120"/>
                    <a:pt x="847725" y="879364"/>
                  </a:cubicBezTo>
                  <a:cubicBezTo>
                    <a:pt x="838129" y="882317"/>
                    <a:pt x="838200" y="897899"/>
                    <a:pt x="838200" y="907939"/>
                  </a:cubicBezTo>
                  <a:cubicBezTo>
                    <a:pt x="838200" y="1014700"/>
                    <a:pt x="818417" y="998060"/>
                    <a:pt x="866775" y="1022239"/>
                  </a:cubicBez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843240" y="2857702"/>
              <a:ext cx="1271962" cy="830485"/>
            </a:xfrm>
            <a:custGeom>
              <a:avLst/>
              <a:gdLst>
                <a:gd name="connsiteX0" fmla="*/ 600269 w 1271962"/>
                <a:gd name="connsiteY0" fmla="*/ 78010 h 830485"/>
                <a:gd name="connsiteX1" fmla="*/ 524069 w 1271962"/>
                <a:gd name="connsiteY1" fmla="*/ 106585 h 830485"/>
                <a:gd name="connsiteX2" fmla="*/ 419294 w 1271962"/>
                <a:gd name="connsiteY2" fmla="*/ 163735 h 830485"/>
                <a:gd name="connsiteX3" fmla="*/ 390719 w 1271962"/>
                <a:gd name="connsiteY3" fmla="*/ 192310 h 830485"/>
                <a:gd name="connsiteX4" fmla="*/ 381194 w 1271962"/>
                <a:gd name="connsiteY4" fmla="*/ 220885 h 830485"/>
                <a:gd name="connsiteX5" fmla="*/ 390719 w 1271962"/>
                <a:gd name="connsiteY5" fmla="*/ 325660 h 830485"/>
                <a:gd name="connsiteX6" fmla="*/ 409769 w 1271962"/>
                <a:gd name="connsiteY6" fmla="*/ 354235 h 830485"/>
                <a:gd name="connsiteX7" fmla="*/ 562169 w 1271962"/>
                <a:gd name="connsiteY7" fmla="*/ 439960 h 830485"/>
                <a:gd name="connsiteX8" fmla="*/ 600269 w 1271962"/>
                <a:gd name="connsiteY8" fmla="*/ 459010 h 830485"/>
                <a:gd name="connsiteX9" fmla="*/ 628844 w 1271962"/>
                <a:gd name="connsiteY9" fmla="*/ 468535 h 830485"/>
                <a:gd name="connsiteX10" fmla="*/ 724094 w 1271962"/>
                <a:gd name="connsiteY10" fmla="*/ 516160 h 830485"/>
                <a:gd name="connsiteX11" fmla="*/ 762194 w 1271962"/>
                <a:gd name="connsiteY11" fmla="*/ 535210 h 830485"/>
                <a:gd name="connsiteX12" fmla="*/ 886019 w 1271962"/>
                <a:gd name="connsiteY12" fmla="*/ 592360 h 830485"/>
                <a:gd name="connsiteX13" fmla="*/ 933644 w 1271962"/>
                <a:gd name="connsiteY13" fmla="*/ 630460 h 830485"/>
                <a:gd name="connsiteX14" fmla="*/ 962219 w 1271962"/>
                <a:gd name="connsiteY14" fmla="*/ 659035 h 830485"/>
                <a:gd name="connsiteX15" fmla="*/ 1019369 w 1271962"/>
                <a:gd name="connsiteY15" fmla="*/ 716185 h 830485"/>
                <a:gd name="connsiteX16" fmla="*/ 990794 w 1271962"/>
                <a:gd name="connsiteY16" fmla="*/ 782860 h 830485"/>
                <a:gd name="connsiteX17" fmla="*/ 895544 w 1271962"/>
                <a:gd name="connsiteY17" fmla="*/ 820960 h 830485"/>
                <a:gd name="connsiteX18" fmla="*/ 857444 w 1271962"/>
                <a:gd name="connsiteY18" fmla="*/ 830485 h 830485"/>
                <a:gd name="connsiteX19" fmla="*/ 495494 w 1271962"/>
                <a:gd name="connsiteY19" fmla="*/ 820960 h 830485"/>
                <a:gd name="connsiteX20" fmla="*/ 419294 w 1271962"/>
                <a:gd name="connsiteY20" fmla="*/ 792385 h 830485"/>
                <a:gd name="connsiteX21" fmla="*/ 352619 w 1271962"/>
                <a:gd name="connsiteY21" fmla="*/ 773335 h 830485"/>
                <a:gd name="connsiteX22" fmla="*/ 285944 w 1271962"/>
                <a:gd name="connsiteY22" fmla="*/ 735235 h 830485"/>
                <a:gd name="connsiteX23" fmla="*/ 295469 w 1271962"/>
                <a:gd name="connsiteY23" fmla="*/ 706660 h 830485"/>
                <a:gd name="connsiteX24" fmla="*/ 400244 w 1271962"/>
                <a:gd name="connsiteY24" fmla="*/ 668560 h 830485"/>
                <a:gd name="connsiteX25" fmla="*/ 457394 w 1271962"/>
                <a:gd name="connsiteY25" fmla="*/ 649510 h 830485"/>
                <a:gd name="connsiteX26" fmla="*/ 562169 w 1271962"/>
                <a:gd name="connsiteY26" fmla="*/ 620935 h 830485"/>
                <a:gd name="connsiteX27" fmla="*/ 657419 w 1271962"/>
                <a:gd name="connsiteY27" fmla="*/ 573310 h 830485"/>
                <a:gd name="connsiteX28" fmla="*/ 705044 w 1271962"/>
                <a:gd name="connsiteY28" fmla="*/ 554260 h 830485"/>
                <a:gd name="connsiteX29" fmla="*/ 743144 w 1271962"/>
                <a:gd name="connsiteY29" fmla="*/ 535210 h 830485"/>
                <a:gd name="connsiteX30" fmla="*/ 828869 w 1271962"/>
                <a:gd name="connsiteY30" fmla="*/ 516160 h 830485"/>
                <a:gd name="connsiteX31" fmla="*/ 924119 w 1271962"/>
                <a:gd name="connsiteY31" fmla="*/ 487585 h 830485"/>
                <a:gd name="connsiteX32" fmla="*/ 990794 w 1271962"/>
                <a:gd name="connsiteY32" fmla="*/ 468535 h 830485"/>
                <a:gd name="connsiteX33" fmla="*/ 1047944 w 1271962"/>
                <a:gd name="connsiteY33" fmla="*/ 449485 h 830485"/>
                <a:gd name="connsiteX34" fmla="*/ 1086044 w 1271962"/>
                <a:gd name="connsiteY34" fmla="*/ 439960 h 830485"/>
                <a:gd name="connsiteX35" fmla="*/ 1124144 w 1271962"/>
                <a:gd name="connsiteY35" fmla="*/ 420910 h 830485"/>
                <a:gd name="connsiteX36" fmla="*/ 1209869 w 1271962"/>
                <a:gd name="connsiteY36" fmla="*/ 411385 h 830485"/>
                <a:gd name="connsiteX37" fmla="*/ 1238444 w 1271962"/>
                <a:gd name="connsiteY37" fmla="*/ 401860 h 830485"/>
                <a:gd name="connsiteX38" fmla="*/ 1257494 w 1271962"/>
                <a:gd name="connsiteY38" fmla="*/ 297085 h 830485"/>
                <a:gd name="connsiteX39" fmla="*/ 1228919 w 1271962"/>
                <a:gd name="connsiteY39" fmla="*/ 278035 h 830485"/>
                <a:gd name="connsiteX40" fmla="*/ 1209869 w 1271962"/>
                <a:gd name="connsiteY40" fmla="*/ 249460 h 830485"/>
                <a:gd name="connsiteX41" fmla="*/ 1124144 w 1271962"/>
                <a:gd name="connsiteY41" fmla="*/ 201835 h 830485"/>
                <a:gd name="connsiteX42" fmla="*/ 1019369 w 1271962"/>
                <a:gd name="connsiteY42" fmla="*/ 163735 h 830485"/>
                <a:gd name="connsiteX43" fmla="*/ 981269 w 1271962"/>
                <a:gd name="connsiteY43" fmla="*/ 144685 h 830485"/>
                <a:gd name="connsiteX44" fmla="*/ 838394 w 1271962"/>
                <a:gd name="connsiteY44" fmla="*/ 144685 h 830485"/>
                <a:gd name="connsiteX45" fmla="*/ 771719 w 1271962"/>
                <a:gd name="connsiteY45" fmla="*/ 182785 h 830485"/>
                <a:gd name="connsiteX46" fmla="*/ 752669 w 1271962"/>
                <a:gd name="connsiteY46" fmla="*/ 211360 h 830485"/>
                <a:gd name="connsiteX47" fmla="*/ 762194 w 1271962"/>
                <a:gd name="connsiteY47" fmla="*/ 268510 h 830485"/>
                <a:gd name="connsiteX48" fmla="*/ 790769 w 1271962"/>
                <a:gd name="connsiteY48" fmla="*/ 297085 h 830485"/>
                <a:gd name="connsiteX49" fmla="*/ 866969 w 1271962"/>
                <a:gd name="connsiteY49" fmla="*/ 335185 h 830485"/>
                <a:gd name="connsiteX50" fmla="*/ 1086044 w 1271962"/>
                <a:gd name="connsiteY50" fmla="*/ 325660 h 830485"/>
                <a:gd name="connsiteX51" fmla="*/ 1114619 w 1271962"/>
                <a:gd name="connsiteY51" fmla="*/ 316135 h 830485"/>
                <a:gd name="connsiteX52" fmla="*/ 1171769 w 1271962"/>
                <a:gd name="connsiteY52" fmla="*/ 278035 h 830485"/>
                <a:gd name="connsiteX53" fmla="*/ 1171769 w 1271962"/>
                <a:gd name="connsiteY53" fmla="*/ 173260 h 830485"/>
                <a:gd name="connsiteX54" fmla="*/ 1124144 w 1271962"/>
                <a:gd name="connsiteY54" fmla="*/ 87535 h 830485"/>
                <a:gd name="connsiteX55" fmla="*/ 1028894 w 1271962"/>
                <a:gd name="connsiteY55" fmla="*/ 58960 h 830485"/>
                <a:gd name="connsiteX56" fmla="*/ 1000319 w 1271962"/>
                <a:gd name="connsiteY56" fmla="*/ 49435 h 830485"/>
                <a:gd name="connsiteX57" fmla="*/ 933644 w 1271962"/>
                <a:gd name="connsiteY57" fmla="*/ 39910 h 830485"/>
                <a:gd name="connsiteX58" fmla="*/ 838394 w 1271962"/>
                <a:gd name="connsiteY58" fmla="*/ 11335 h 830485"/>
                <a:gd name="connsiteX59" fmla="*/ 781244 w 1271962"/>
                <a:gd name="connsiteY59" fmla="*/ 1810 h 830485"/>
                <a:gd name="connsiteX60" fmla="*/ 638369 w 1271962"/>
                <a:gd name="connsiteY60" fmla="*/ 11335 h 830485"/>
                <a:gd name="connsiteX61" fmla="*/ 590744 w 1271962"/>
                <a:gd name="connsiteY61" fmla="*/ 116110 h 830485"/>
                <a:gd name="connsiteX62" fmla="*/ 581219 w 1271962"/>
                <a:gd name="connsiteY62" fmla="*/ 154210 h 830485"/>
                <a:gd name="connsiteX63" fmla="*/ 571694 w 1271962"/>
                <a:gd name="connsiteY63" fmla="*/ 249460 h 830485"/>
                <a:gd name="connsiteX64" fmla="*/ 533594 w 1271962"/>
                <a:gd name="connsiteY64" fmla="*/ 258985 h 830485"/>
                <a:gd name="connsiteX65" fmla="*/ 419294 w 1271962"/>
                <a:gd name="connsiteY65" fmla="*/ 278035 h 830485"/>
                <a:gd name="connsiteX66" fmla="*/ 390719 w 1271962"/>
                <a:gd name="connsiteY66" fmla="*/ 287560 h 830485"/>
                <a:gd name="connsiteX67" fmla="*/ 314519 w 1271962"/>
                <a:gd name="connsiteY67" fmla="*/ 297085 h 830485"/>
                <a:gd name="connsiteX68" fmla="*/ 143069 w 1271962"/>
                <a:gd name="connsiteY68" fmla="*/ 354235 h 830485"/>
                <a:gd name="connsiteX69" fmla="*/ 76394 w 1271962"/>
                <a:gd name="connsiteY69" fmla="*/ 392335 h 830485"/>
                <a:gd name="connsiteX70" fmla="*/ 9719 w 1271962"/>
                <a:gd name="connsiteY70" fmla="*/ 439960 h 830485"/>
                <a:gd name="connsiteX71" fmla="*/ 194 w 1271962"/>
                <a:gd name="connsiteY71" fmla="*/ 468535 h 830485"/>
                <a:gd name="connsiteX72" fmla="*/ 57344 w 1271962"/>
                <a:gd name="connsiteY72" fmla="*/ 582835 h 830485"/>
                <a:gd name="connsiteX73" fmla="*/ 95444 w 1271962"/>
                <a:gd name="connsiteY73" fmla="*/ 592360 h 830485"/>
                <a:gd name="connsiteX74" fmla="*/ 190694 w 1271962"/>
                <a:gd name="connsiteY74" fmla="*/ 630460 h 830485"/>
                <a:gd name="connsiteX75" fmla="*/ 247844 w 1271962"/>
                <a:gd name="connsiteY75" fmla="*/ 649510 h 830485"/>
                <a:gd name="connsiteX76" fmla="*/ 295469 w 1271962"/>
                <a:gd name="connsiteY76" fmla="*/ 668560 h 830485"/>
                <a:gd name="connsiteX77" fmla="*/ 333569 w 1271962"/>
                <a:gd name="connsiteY77" fmla="*/ 678085 h 830485"/>
                <a:gd name="connsiteX78" fmla="*/ 352619 w 1271962"/>
                <a:gd name="connsiteY78" fmla="*/ 706660 h 830485"/>
                <a:gd name="connsiteX79" fmla="*/ 343094 w 1271962"/>
                <a:gd name="connsiteY79" fmla="*/ 754285 h 830485"/>
                <a:gd name="connsiteX80" fmla="*/ 314519 w 1271962"/>
                <a:gd name="connsiteY80" fmla="*/ 773335 h 830485"/>
                <a:gd name="connsiteX81" fmla="*/ 219269 w 1271962"/>
                <a:gd name="connsiteY81" fmla="*/ 792385 h 830485"/>
                <a:gd name="connsiteX82" fmla="*/ 76394 w 1271962"/>
                <a:gd name="connsiteY82" fmla="*/ 782860 h 830485"/>
                <a:gd name="connsiteX83" fmla="*/ 47819 w 1271962"/>
                <a:gd name="connsiteY83" fmla="*/ 773335 h 830485"/>
                <a:gd name="connsiteX84" fmla="*/ 28769 w 1271962"/>
                <a:gd name="connsiteY84" fmla="*/ 735235 h 830485"/>
                <a:gd name="connsiteX85" fmla="*/ 47819 w 1271962"/>
                <a:gd name="connsiteY85" fmla="*/ 649510 h 830485"/>
                <a:gd name="connsiteX86" fmla="*/ 66869 w 1271962"/>
                <a:gd name="connsiteY86" fmla="*/ 620935 h 830485"/>
                <a:gd name="connsiteX87" fmla="*/ 114494 w 1271962"/>
                <a:gd name="connsiteY87" fmla="*/ 611410 h 830485"/>
                <a:gd name="connsiteX88" fmla="*/ 400244 w 1271962"/>
                <a:gd name="connsiteY88" fmla="*/ 601885 h 830485"/>
                <a:gd name="connsiteX89" fmla="*/ 466919 w 1271962"/>
                <a:gd name="connsiteY89" fmla="*/ 554260 h 830485"/>
                <a:gd name="connsiteX90" fmla="*/ 476444 w 1271962"/>
                <a:gd name="connsiteY90" fmla="*/ 516160 h 830485"/>
                <a:gd name="connsiteX91" fmla="*/ 466919 w 1271962"/>
                <a:gd name="connsiteY91" fmla="*/ 401860 h 830485"/>
                <a:gd name="connsiteX92" fmla="*/ 447869 w 1271962"/>
                <a:gd name="connsiteY92" fmla="*/ 373285 h 830485"/>
                <a:gd name="connsiteX93" fmla="*/ 352619 w 1271962"/>
                <a:gd name="connsiteY93" fmla="*/ 316135 h 830485"/>
                <a:gd name="connsiteX94" fmla="*/ 324044 w 1271962"/>
                <a:gd name="connsiteY94" fmla="*/ 306610 h 830485"/>
                <a:gd name="connsiteX95" fmla="*/ 209744 w 1271962"/>
                <a:gd name="connsiteY95" fmla="*/ 287560 h 830485"/>
                <a:gd name="connsiteX96" fmla="*/ 152594 w 1271962"/>
                <a:gd name="connsiteY96" fmla="*/ 268510 h 830485"/>
                <a:gd name="connsiteX97" fmla="*/ 133544 w 1271962"/>
                <a:gd name="connsiteY97" fmla="*/ 239935 h 830485"/>
                <a:gd name="connsiteX98" fmla="*/ 152594 w 1271962"/>
                <a:gd name="connsiteY98" fmla="*/ 182785 h 83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271962" h="830485">
                  <a:moveTo>
                    <a:pt x="600269" y="78010"/>
                  </a:moveTo>
                  <a:cubicBezTo>
                    <a:pt x="520555" y="93953"/>
                    <a:pt x="580867" y="75604"/>
                    <a:pt x="524069" y="106585"/>
                  </a:cubicBezTo>
                  <a:cubicBezTo>
                    <a:pt x="498956" y="120283"/>
                    <a:pt x="446776" y="140833"/>
                    <a:pt x="419294" y="163735"/>
                  </a:cubicBezTo>
                  <a:cubicBezTo>
                    <a:pt x="408946" y="172359"/>
                    <a:pt x="400244" y="182785"/>
                    <a:pt x="390719" y="192310"/>
                  </a:cubicBezTo>
                  <a:cubicBezTo>
                    <a:pt x="387544" y="201835"/>
                    <a:pt x="381194" y="210845"/>
                    <a:pt x="381194" y="220885"/>
                  </a:cubicBezTo>
                  <a:cubicBezTo>
                    <a:pt x="381194" y="255954"/>
                    <a:pt x="383371" y="291369"/>
                    <a:pt x="390719" y="325660"/>
                  </a:cubicBezTo>
                  <a:cubicBezTo>
                    <a:pt x="393118" y="336854"/>
                    <a:pt x="400830" y="347084"/>
                    <a:pt x="409769" y="354235"/>
                  </a:cubicBezTo>
                  <a:cubicBezTo>
                    <a:pt x="451553" y="387662"/>
                    <a:pt x="514639" y="416195"/>
                    <a:pt x="562169" y="439960"/>
                  </a:cubicBezTo>
                  <a:cubicBezTo>
                    <a:pt x="574869" y="446310"/>
                    <a:pt x="586799" y="454520"/>
                    <a:pt x="600269" y="459010"/>
                  </a:cubicBezTo>
                  <a:cubicBezTo>
                    <a:pt x="609794" y="462185"/>
                    <a:pt x="619728" y="464328"/>
                    <a:pt x="628844" y="468535"/>
                  </a:cubicBezTo>
                  <a:cubicBezTo>
                    <a:pt x="661074" y="483411"/>
                    <a:pt x="692344" y="500285"/>
                    <a:pt x="724094" y="516160"/>
                  </a:cubicBezTo>
                  <a:cubicBezTo>
                    <a:pt x="736794" y="522510"/>
                    <a:pt x="749011" y="529937"/>
                    <a:pt x="762194" y="535210"/>
                  </a:cubicBezTo>
                  <a:cubicBezTo>
                    <a:pt x="794871" y="548281"/>
                    <a:pt x="863146" y="574061"/>
                    <a:pt x="886019" y="592360"/>
                  </a:cubicBezTo>
                  <a:cubicBezTo>
                    <a:pt x="901894" y="605060"/>
                    <a:pt x="918344" y="617073"/>
                    <a:pt x="933644" y="630460"/>
                  </a:cubicBezTo>
                  <a:cubicBezTo>
                    <a:pt x="943781" y="639330"/>
                    <a:pt x="951992" y="650269"/>
                    <a:pt x="962219" y="659035"/>
                  </a:cubicBezTo>
                  <a:cubicBezTo>
                    <a:pt x="1017353" y="706293"/>
                    <a:pt x="985833" y="665882"/>
                    <a:pt x="1019369" y="716185"/>
                  </a:cubicBezTo>
                  <a:cubicBezTo>
                    <a:pt x="1009844" y="738410"/>
                    <a:pt x="1004660" y="763051"/>
                    <a:pt x="990794" y="782860"/>
                  </a:cubicBezTo>
                  <a:cubicBezTo>
                    <a:pt x="965197" y="819427"/>
                    <a:pt x="934346" y="813200"/>
                    <a:pt x="895544" y="820960"/>
                  </a:cubicBezTo>
                  <a:cubicBezTo>
                    <a:pt x="882707" y="823527"/>
                    <a:pt x="870144" y="827310"/>
                    <a:pt x="857444" y="830485"/>
                  </a:cubicBezTo>
                  <a:cubicBezTo>
                    <a:pt x="736794" y="827310"/>
                    <a:pt x="615732" y="831415"/>
                    <a:pt x="495494" y="820960"/>
                  </a:cubicBezTo>
                  <a:cubicBezTo>
                    <a:pt x="468469" y="818610"/>
                    <a:pt x="445029" y="800963"/>
                    <a:pt x="419294" y="792385"/>
                  </a:cubicBezTo>
                  <a:cubicBezTo>
                    <a:pt x="397366" y="785076"/>
                    <a:pt x="374342" y="781234"/>
                    <a:pt x="352619" y="773335"/>
                  </a:cubicBezTo>
                  <a:cubicBezTo>
                    <a:pt x="326033" y="763667"/>
                    <a:pt x="308796" y="750470"/>
                    <a:pt x="285944" y="735235"/>
                  </a:cubicBezTo>
                  <a:cubicBezTo>
                    <a:pt x="289119" y="725710"/>
                    <a:pt x="289041" y="714373"/>
                    <a:pt x="295469" y="706660"/>
                  </a:cubicBezTo>
                  <a:cubicBezTo>
                    <a:pt x="327666" y="668024"/>
                    <a:pt x="351602" y="675509"/>
                    <a:pt x="400244" y="668560"/>
                  </a:cubicBezTo>
                  <a:cubicBezTo>
                    <a:pt x="419294" y="662210"/>
                    <a:pt x="437913" y="654380"/>
                    <a:pt x="457394" y="649510"/>
                  </a:cubicBezTo>
                  <a:cubicBezTo>
                    <a:pt x="458920" y="649129"/>
                    <a:pt x="541127" y="630646"/>
                    <a:pt x="562169" y="620935"/>
                  </a:cubicBezTo>
                  <a:cubicBezTo>
                    <a:pt x="594399" y="606059"/>
                    <a:pt x="624460" y="586493"/>
                    <a:pt x="657419" y="573310"/>
                  </a:cubicBezTo>
                  <a:cubicBezTo>
                    <a:pt x="673294" y="566960"/>
                    <a:pt x="689420" y="561204"/>
                    <a:pt x="705044" y="554260"/>
                  </a:cubicBezTo>
                  <a:cubicBezTo>
                    <a:pt x="718019" y="548493"/>
                    <a:pt x="730093" y="540803"/>
                    <a:pt x="743144" y="535210"/>
                  </a:cubicBezTo>
                  <a:cubicBezTo>
                    <a:pt x="775584" y="521307"/>
                    <a:pt x="789623" y="524009"/>
                    <a:pt x="828869" y="516160"/>
                  </a:cubicBezTo>
                  <a:cubicBezTo>
                    <a:pt x="878057" y="506322"/>
                    <a:pt x="867423" y="503784"/>
                    <a:pt x="924119" y="487585"/>
                  </a:cubicBezTo>
                  <a:cubicBezTo>
                    <a:pt x="946344" y="481235"/>
                    <a:pt x="968702" y="475333"/>
                    <a:pt x="990794" y="468535"/>
                  </a:cubicBezTo>
                  <a:cubicBezTo>
                    <a:pt x="1009986" y="462630"/>
                    <a:pt x="1028463" y="454355"/>
                    <a:pt x="1047944" y="449485"/>
                  </a:cubicBezTo>
                  <a:cubicBezTo>
                    <a:pt x="1060644" y="446310"/>
                    <a:pt x="1073787" y="444557"/>
                    <a:pt x="1086044" y="439960"/>
                  </a:cubicBezTo>
                  <a:cubicBezTo>
                    <a:pt x="1099339" y="434974"/>
                    <a:pt x="1110309" y="424103"/>
                    <a:pt x="1124144" y="420910"/>
                  </a:cubicBezTo>
                  <a:cubicBezTo>
                    <a:pt x="1152159" y="414445"/>
                    <a:pt x="1181294" y="414560"/>
                    <a:pt x="1209869" y="411385"/>
                  </a:cubicBezTo>
                  <a:cubicBezTo>
                    <a:pt x="1219394" y="408210"/>
                    <a:pt x="1230090" y="407429"/>
                    <a:pt x="1238444" y="401860"/>
                  </a:cubicBezTo>
                  <a:cubicBezTo>
                    <a:pt x="1279800" y="374290"/>
                    <a:pt x="1278799" y="350347"/>
                    <a:pt x="1257494" y="297085"/>
                  </a:cubicBezTo>
                  <a:cubicBezTo>
                    <a:pt x="1253242" y="286456"/>
                    <a:pt x="1238444" y="284385"/>
                    <a:pt x="1228919" y="278035"/>
                  </a:cubicBezTo>
                  <a:cubicBezTo>
                    <a:pt x="1222569" y="268510"/>
                    <a:pt x="1218484" y="256998"/>
                    <a:pt x="1209869" y="249460"/>
                  </a:cubicBezTo>
                  <a:cubicBezTo>
                    <a:pt x="1146463" y="193980"/>
                    <a:pt x="1173519" y="223780"/>
                    <a:pt x="1124144" y="201835"/>
                  </a:cubicBezTo>
                  <a:cubicBezTo>
                    <a:pt x="1036234" y="162764"/>
                    <a:pt x="1100253" y="179912"/>
                    <a:pt x="1019369" y="163735"/>
                  </a:cubicBezTo>
                  <a:cubicBezTo>
                    <a:pt x="1006669" y="157385"/>
                    <a:pt x="994739" y="149175"/>
                    <a:pt x="981269" y="144685"/>
                  </a:cubicBezTo>
                  <a:cubicBezTo>
                    <a:pt x="926636" y="126474"/>
                    <a:pt x="901896" y="138335"/>
                    <a:pt x="838394" y="144685"/>
                  </a:cubicBezTo>
                  <a:cubicBezTo>
                    <a:pt x="823453" y="152156"/>
                    <a:pt x="785182" y="169322"/>
                    <a:pt x="771719" y="182785"/>
                  </a:cubicBezTo>
                  <a:cubicBezTo>
                    <a:pt x="763624" y="190880"/>
                    <a:pt x="759019" y="201835"/>
                    <a:pt x="752669" y="211360"/>
                  </a:cubicBezTo>
                  <a:cubicBezTo>
                    <a:pt x="755844" y="230410"/>
                    <a:pt x="754350" y="250862"/>
                    <a:pt x="762194" y="268510"/>
                  </a:cubicBezTo>
                  <a:cubicBezTo>
                    <a:pt x="767665" y="280819"/>
                    <a:pt x="779993" y="289003"/>
                    <a:pt x="790769" y="297085"/>
                  </a:cubicBezTo>
                  <a:cubicBezTo>
                    <a:pt x="826759" y="324078"/>
                    <a:pt x="831810" y="323465"/>
                    <a:pt x="866969" y="335185"/>
                  </a:cubicBezTo>
                  <a:cubicBezTo>
                    <a:pt x="939994" y="332010"/>
                    <a:pt x="1013165" y="331266"/>
                    <a:pt x="1086044" y="325660"/>
                  </a:cubicBezTo>
                  <a:cubicBezTo>
                    <a:pt x="1096055" y="324890"/>
                    <a:pt x="1105842" y="321011"/>
                    <a:pt x="1114619" y="316135"/>
                  </a:cubicBezTo>
                  <a:cubicBezTo>
                    <a:pt x="1134633" y="305016"/>
                    <a:pt x="1171769" y="278035"/>
                    <a:pt x="1171769" y="278035"/>
                  </a:cubicBezTo>
                  <a:cubicBezTo>
                    <a:pt x="1188146" y="228903"/>
                    <a:pt x="1185707" y="249919"/>
                    <a:pt x="1171769" y="173260"/>
                  </a:cubicBezTo>
                  <a:cubicBezTo>
                    <a:pt x="1167440" y="149452"/>
                    <a:pt x="1139454" y="92638"/>
                    <a:pt x="1124144" y="87535"/>
                  </a:cubicBezTo>
                  <a:cubicBezTo>
                    <a:pt x="988331" y="42264"/>
                    <a:pt x="1129661" y="87750"/>
                    <a:pt x="1028894" y="58960"/>
                  </a:cubicBezTo>
                  <a:cubicBezTo>
                    <a:pt x="1019240" y="56202"/>
                    <a:pt x="1010164" y="51404"/>
                    <a:pt x="1000319" y="49435"/>
                  </a:cubicBezTo>
                  <a:cubicBezTo>
                    <a:pt x="978304" y="45032"/>
                    <a:pt x="955869" y="43085"/>
                    <a:pt x="933644" y="39910"/>
                  </a:cubicBezTo>
                  <a:cubicBezTo>
                    <a:pt x="897197" y="27761"/>
                    <a:pt x="874382" y="18533"/>
                    <a:pt x="838394" y="11335"/>
                  </a:cubicBezTo>
                  <a:cubicBezTo>
                    <a:pt x="819456" y="7547"/>
                    <a:pt x="800294" y="4985"/>
                    <a:pt x="781244" y="1810"/>
                  </a:cubicBezTo>
                  <a:cubicBezTo>
                    <a:pt x="733619" y="4985"/>
                    <a:pt x="681505" y="-9098"/>
                    <a:pt x="638369" y="11335"/>
                  </a:cubicBezTo>
                  <a:cubicBezTo>
                    <a:pt x="625907" y="17238"/>
                    <a:pt x="598597" y="88623"/>
                    <a:pt x="590744" y="116110"/>
                  </a:cubicBezTo>
                  <a:cubicBezTo>
                    <a:pt x="587148" y="128697"/>
                    <a:pt x="584394" y="141510"/>
                    <a:pt x="581219" y="154210"/>
                  </a:cubicBezTo>
                  <a:cubicBezTo>
                    <a:pt x="578044" y="185960"/>
                    <a:pt x="584898" y="220412"/>
                    <a:pt x="571694" y="249460"/>
                  </a:cubicBezTo>
                  <a:cubicBezTo>
                    <a:pt x="566277" y="261377"/>
                    <a:pt x="546461" y="256573"/>
                    <a:pt x="533594" y="258985"/>
                  </a:cubicBezTo>
                  <a:cubicBezTo>
                    <a:pt x="495630" y="266103"/>
                    <a:pt x="455937" y="265821"/>
                    <a:pt x="419294" y="278035"/>
                  </a:cubicBezTo>
                  <a:cubicBezTo>
                    <a:pt x="409769" y="281210"/>
                    <a:pt x="400597" y="285764"/>
                    <a:pt x="390719" y="287560"/>
                  </a:cubicBezTo>
                  <a:cubicBezTo>
                    <a:pt x="365534" y="292139"/>
                    <a:pt x="339678" y="292368"/>
                    <a:pt x="314519" y="297085"/>
                  </a:cubicBezTo>
                  <a:cubicBezTo>
                    <a:pt x="263823" y="306591"/>
                    <a:pt x="185988" y="329710"/>
                    <a:pt x="143069" y="354235"/>
                  </a:cubicBezTo>
                  <a:cubicBezTo>
                    <a:pt x="120844" y="366935"/>
                    <a:pt x="97096" y="377279"/>
                    <a:pt x="76394" y="392335"/>
                  </a:cubicBezTo>
                  <a:cubicBezTo>
                    <a:pt x="-97" y="447965"/>
                    <a:pt x="72826" y="418924"/>
                    <a:pt x="9719" y="439960"/>
                  </a:cubicBezTo>
                  <a:cubicBezTo>
                    <a:pt x="6544" y="449485"/>
                    <a:pt x="-1333" y="458612"/>
                    <a:pt x="194" y="468535"/>
                  </a:cubicBezTo>
                  <a:cubicBezTo>
                    <a:pt x="9062" y="526179"/>
                    <a:pt x="9130" y="562172"/>
                    <a:pt x="57344" y="582835"/>
                  </a:cubicBezTo>
                  <a:cubicBezTo>
                    <a:pt x="69376" y="587992"/>
                    <a:pt x="82744" y="589185"/>
                    <a:pt x="95444" y="592360"/>
                  </a:cubicBezTo>
                  <a:cubicBezTo>
                    <a:pt x="145607" y="625802"/>
                    <a:pt x="108256" y="605094"/>
                    <a:pt x="190694" y="630460"/>
                  </a:cubicBezTo>
                  <a:cubicBezTo>
                    <a:pt x="209886" y="636365"/>
                    <a:pt x="229200" y="642052"/>
                    <a:pt x="247844" y="649510"/>
                  </a:cubicBezTo>
                  <a:cubicBezTo>
                    <a:pt x="263719" y="655860"/>
                    <a:pt x="279249" y="663153"/>
                    <a:pt x="295469" y="668560"/>
                  </a:cubicBezTo>
                  <a:cubicBezTo>
                    <a:pt x="307888" y="672700"/>
                    <a:pt x="320869" y="674910"/>
                    <a:pt x="333569" y="678085"/>
                  </a:cubicBezTo>
                  <a:cubicBezTo>
                    <a:pt x="339919" y="687610"/>
                    <a:pt x="351199" y="695301"/>
                    <a:pt x="352619" y="706660"/>
                  </a:cubicBezTo>
                  <a:cubicBezTo>
                    <a:pt x="354627" y="722724"/>
                    <a:pt x="351126" y="740229"/>
                    <a:pt x="343094" y="754285"/>
                  </a:cubicBezTo>
                  <a:cubicBezTo>
                    <a:pt x="337414" y="764224"/>
                    <a:pt x="324758" y="768215"/>
                    <a:pt x="314519" y="773335"/>
                  </a:cubicBezTo>
                  <a:cubicBezTo>
                    <a:pt x="287920" y="786635"/>
                    <a:pt x="243840" y="788875"/>
                    <a:pt x="219269" y="792385"/>
                  </a:cubicBezTo>
                  <a:cubicBezTo>
                    <a:pt x="171644" y="789210"/>
                    <a:pt x="123833" y="788131"/>
                    <a:pt x="76394" y="782860"/>
                  </a:cubicBezTo>
                  <a:cubicBezTo>
                    <a:pt x="66415" y="781751"/>
                    <a:pt x="54919" y="780435"/>
                    <a:pt x="47819" y="773335"/>
                  </a:cubicBezTo>
                  <a:cubicBezTo>
                    <a:pt x="37779" y="763295"/>
                    <a:pt x="35119" y="747935"/>
                    <a:pt x="28769" y="735235"/>
                  </a:cubicBezTo>
                  <a:cubicBezTo>
                    <a:pt x="30464" y="726759"/>
                    <a:pt x="42775" y="661280"/>
                    <a:pt x="47819" y="649510"/>
                  </a:cubicBezTo>
                  <a:cubicBezTo>
                    <a:pt x="52328" y="638988"/>
                    <a:pt x="56930" y="626615"/>
                    <a:pt x="66869" y="620935"/>
                  </a:cubicBezTo>
                  <a:cubicBezTo>
                    <a:pt x="80925" y="612903"/>
                    <a:pt x="98331" y="612334"/>
                    <a:pt x="114494" y="611410"/>
                  </a:cubicBezTo>
                  <a:cubicBezTo>
                    <a:pt x="209642" y="605973"/>
                    <a:pt x="304994" y="605060"/>
                    <a:pt x="400244" y="601885"/>
                  </a:cubicBezTo>
                  <a:cubicBezTo>
                    <a:pt x="461906" y="581331"/>
                    <a:pt x="453551" y="601049"/>
                    <a:pt x="466919" y="554260"/>
                  </a:cubicBezTo>
                  <a:cubicBezTo>
                    <a:pt x="470515" y="541673"/>
                    <a:pt x="473269" y="528860"/>
                    <a:pt x="476444" y="516160"/>
                  </a:cubicBezTo>
                  <a:cubicBezTo>
                    <a:pt x="473269" y="478060"/>
                    <a:pt x="474417" y="439350"/>
                    <a:pt x="466919" y="401860"/>
                  </a:cubicBezTo>
                  <a:cubicBezTo>
                    <a:pt x="464674" y="390635"/>
                    <a:pt x="455319" y="381977"/>
                    <a:pt x="447869" y="373285"/>
                  </a:cubicBezTo>
                  <a:cubicBezTo>
                    <a:pt x="406030" y="324473"/>
                    <a:pt x="415113" y="336966"/>
                    <a:pt x="352619" y="316135"/>
                  </a:cubicBezTo>
                  <a:cubicBezTo>
                    <a:pt x="343094" y="312960"/>
                    <a:pt x="334007" y="307855"/>
                    <a:pt x="324044" y="306610"/>
                  </a:cubicBezTo>
                  <a:cubicBezTo>
                    <a:pt x="270014" y="299856"/>
                    <a:pt x="254696" y="301046"/>
                    <a:pt x="209744" y="287560"/>
                  </a:cubicBezTo>
                  <a:cubicBezTo>
                    <a:pt x="190510" y="281790"/>
                    <a:pt x="152594" y="268510"/>
                    <a:pt x="152594" y="268510"/>
                  </a:cubicBezTo>
                  <a:cubicBezTo>
                    <a:pt x="146244" y="258985"/>
                    <a:pt x="135163" y="251268"/>
                    <a:pt x="133544" y="239935"/>
                  </a:cubicBezTo>
                  <a:cubicBezTo>
                    <a:pt x="131045" y="222440"/>
                    <a:pt x="144670" y="198634"/>
                    <a:pt x="152594" y="182785"/>
                  </a:cubicBez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8" name="Picture 77"/>
          <p:cNvPicPr>
            <a:picLocks noChangeAspect="1"/>
          </p:cNvPicPr>
          <p:nvPr/>
        </p:nvPicPr>
        <p:blipFill>
          <a:blip r:embed="rId3"/>
          <a:stretch>
            <a:fillRect/>
          </a:stretch>
        </p:blipFill>
        <p:spPr>
          <a:xfrm>
            <a:off x="4469193" y="3706037"/>
            <a:ext cx="1869092" cy="999079"/>
          </a:xfrm>
          <a:prstGeom prst="rect">
            <a:avLst/>
          </a:prstGeom>
        </p:spPr>
      </p:pic>
      <p:pic>
        <p:nvPicPr>
          <p:cNvPr id="80" name="Picture 79"/>
          <p:cNvPicPr>
            <a:picLocks noChangeAspect="1"/>
          </p:cNvPicPr>
          <p:nvPr/>
        </p:nvPicPr>
        <p:blipFill>
          <a:blip r:embed="rId4"/>
          <a:stretch>
            <a:fillRect/>
          </a:stretch>
        </p:blipFill>
        <p:spPr>
          <a:xfrm>
            <a:off x="4903344" y="4775310"/>
            <a:ext cx="3314859" cy="1529237"/>
          </a:xfrm>
          <a:prstGeom prst="rect">
            <a:avLst/>
          </a:prstGeom>
        </p:spPr>
      </p:pic>
      <p:sp>
        <p:nvSpPr>
          <p:cNvPr id="81" name="TextBox 80"/>
          <p:cNvSpPr txBox="1"/>
          <p:nvPr/>
        </p:nvSpPr>
        <p:spPr>
          <a:xfrm>
            <a:off x="1794468" y="2599014"/>
            <a:ext cx="1735218" cy="307777"/>
          </a:xfrm>
          <a:prstGeom prst="rect">
            <a:avLst/>
          </a:prstGeom>
          <a:solidFill>
            <a:schemeClr val="bg1"/>
          </a:solidFill>
          <a:ln>
            <a:solidFill>
              <a:schemeClr val="tx1"/>
            </a:solidFill>
          </a:ln>
        </p:spPr>
        <p:txBody>
          <a:bodyPr wrap="square" rtlCol="0">
            <a:spAutoFit/>
          </a:bodyPr>
          <a:lstStyle/>
          <a:p>
            <a:pPr algn="ctr"/>
            <a:r>
              <a:rPr lang="en-US" sz="1400" b="1" dirty="0"/>
              <a:t>Unique Glycoprotein</a:t>
            </a:r>
          </a:p>
        </p:txBody>
      </p:sp>
      <p:sp>
        <p:nvSpPr>
          <p:cNvPr id="82" name="TextBox 81"/>
          <p:cNvSpPr txBox="1"/>
          <p:nvPr/>
        </p:nvSpPr>
        <p:spPr>
          <a:xfrm>
            <a:off x="1356413" y="3779255"/>
            <a:ext cx="2611329" cy="307777"/>
          </a:xfrm>
          <a:prstGeom prst="rect">
            <a:avLst/>
          </a:prstGeom>
          <a:solidFill>
            <a:schemeClr val="bg1"/>
          </a:solidFill>
          <a:ln>
            <a:solidFill>
              <a:schemeClr val="tx1"/>
            </a:solidFill>
          </a:ln>
        </p:spPr>
        <p:txBody>
          <a:bodyPr wrap="square" rtlCol="0">
            <a:spAutoFit/>
          </a:bodyPr>
          <a:lstStyle/>
          <a:p>
            <a:pPr algn="ctr"/>
            <a:r>
              <a:rPr lang="en-US" sz="1400" b="1" dirty="0"/>
              <a:t>Unique Glycosylation Sites</a:t>
            </a:r>
          </a:p>
        </p:txBody>
      </p:sp>
      <p:sp>
        <p:nvSpPr>
          <p:cNvPr id="83" name="TextBox 82"/>
          <p:cNvSpPr txBox="1"/>
          <p:nvPr/>
        </p:nvSpPr>
        <p:spPr>
          <a:xfrm>
            <a:off x="773970" y="5037435"/>
            <a:ext cx="3776215" cy="313334"/>
          </a:xfrm>
          <a:prstGeom prst="rect">
            <a:avLst/>
          </a:prstGeom>
          <a:solidFill>
            <a:schemeClr val="bg1"/>
          </a:solidFill>
          <a:ln>
            <a:solidFill>
              <a:schemeClr val="tx1"/>
            </a:solidFill>
          </a:ln>
        </p:spPr>
        <p:txBody>
          <a:bodyPr wrap="square" rtlCol="0">
            <a:spAutoFit/>
          </a:bodyPr>
          <a:lstStyle/>
          <a:p>
            <a:pPr algn="ctr"/>
            <a:r>
              <a:rPr lang="en-US" sz="1400" b="1" dirty="0"/>
              <a:t>Unique </a:t>
            </a:r>
            <a:r>
              <a:rPr lang="en-US" sz="1400" b="1" dirty="0" err="1"/>
              <a:t>Glycopeptides</a:t>
            </a:r>
            <a:endParaRPr lang="en-US" sz="1400" b="1" dirty="0"/>
          </a:p>
        </p:txBody>
      </p:sp>
      <p:grpSp>
        <p:nvGrpSpPr>
          <p:cNvPr id="5" name="Group 4"/>
          <p:cNvGrpSpPr/>
          <p:nvPr/>
        </p:nvGrpSpPr>
        <p:grpSpPr>
          <a:xfrm>
            <a:off x="8347996" y="2647716"/>
            <a:ext cx="2701769" cy="2057400"/>
            <a:chOff x="8277941" y="4079722"/>
            <a:chExt cx="2701769" cy="2057400"/>
          </a:xfrm>
        </p:grpSpPr>
        <p:sp>
          <p:nvSpPr>
            <p:cNvPr id="29" name="Oval 28"/>
            <p:cNvSpPr/>
            <p:nvPr/>
          </p:nvSpPr>
          <p:spPr>
            <a:xfrm>
              <a:off x="8277941" y="4171826"/>
              <a:ext cx="1828800" cy="1828800"/>
            </a:xfrm>
            <a:prstGeom prst="ellipse">
              <a:avLst/>
            </a:prstGeom>
            <a:solidFill>
              <a:srgbClr val="FF0000">
                <a:alpha val="10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922310" y="4079722"/>
              <a:ext cx="2057400" cy="2057400"/>
            </a:xfrm>
            <a:prstGeom prst="ellipse">
              <a:avLst/>
            </a:prstGeom>
            <a:solidFill>
              <a:srgbClr val="0000FF">
                <a:alpha val="10000"/>
              </a:srgbClr>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335509" y="4866195"/>
              <a:ext cx="535724" cy="369332"/>
            </a:xfrm>
            <a:prstGeom prst="rect">
              <a:avLst/>
            </a:prstGeom>
          </p:spPr>
          <p:txBody>
            <a:bodyPr wrap="none">
              <a:spAutoFit/>
            </a:bodyPr>
            <a:lstStyle/>
            <a:p>
              <a:r>
                <a:rPr lang="en-US" b="1" dirty="0"/>
                <a:t>257</a:t>
              </a:r>
            </a:p>
          </p:txBody>
        </p:sp>
        <p:sp>
          <p:nvSpPr>
            <p:cNvPr id="35" name="Rectangle 34"/>
            <p:cNvSpPr/>
            <p:nvPr/>
          </p:nvSpPr>
          <p:spPr>
            <a:xfrm>
              <a:off x="10188985" y="4866195"/>
              <a:ext cx="587663" cy="369332"/>
            </a:xfrm>
            <a:prstGeom prst="rect">
              <a:avLst/>
            </a:prstGeom>
          </p:spPr>
          <p:txBody>
            <a:bodyPr wrap="square">
              <a:spAutoFit/>
            </a:bodyPr>
            <a:lstStyle/>
            <a:p>
              <a:r>
                <a:rPr lang="en-US" b="1" dirty="0"/>
                <a:t>347</a:t>
              </a:r>
            </a:p>
          </p:txBody>
        </p:sp>
        <p:sp>
          <p:nvSpPr>
            <p:cNvPr id="36" name="Rectangle 35"/>
            <p:cNvSpPr/>
            <p:nvPr/>
          </p:nvSpPr>
          <p:spPr>
            <a:xfrm>
              <a:off x="9250785" y="4866195"/>
              <a:ext cx="587663" cy="369332"/>
            </a:xfrm>
            <a:prstGeom prst="rect">
              <a:avLst/>
            </a:prstGeom>
          </p:spPr>
          <p:txBody>
            <a:bodyPr wrap="square">
              <a:spAutoFit/>
            </a:bodyPr>
            <a:lstStyle/>
            <a:p>
              <a:r>
                <a:rPr lang="en-US" b="1" dirty="0"/>
                <a:t>439</a:t>
              </a:r>
            </a:p>
          </p:txBody>
        </p:sp>
      </p:grpSp>
      <p:sp>
        <p:nvSpPr>
          <p:cNvPr id="37" name="TextBox 36"/>
          <p:cNvSpPr txBox="1"/>
          <p:nvPr/>
        </p:nvSpPr>
        <p:spPr>
          <a:xfrm>
            <a:off x="7443367" y="1062410"/>
            <a:ext cx="3606398" cy="646331"/>
          </a:xfrm>
          <a:prstGeom prst="rect">
            <a:avLst/>
          </a:prstGeom>
          <a:solidFill>
            <a:schemeClr val="bg1"/>
          </a:solidFill>
          <a:ln>
            <a:solidFill>
              <a:schemeClr val="tx1"/>
            </a:solidFill>
          </a:ln>
        </p:spPr>
        <p:txBody>
          <a:bodyPr wrap="square" rtlCol="0">
            <a:spAutoFit/>
          </a:bodyPr>
          <a:lstStyle/>
          <a:p>
            <a:pPr algn="ctr"/>
            <a:r>
              <a:rPr lang="en-US" b="1" dirty="0"/>
              <a:t>Unique </a:t>
            </a:r>
            <a:r>
              <a:rPr lang="en-US" b="1" dirty="0" err="1"/>
              <a:t>Glycopeptide</a:t>
            </a:r>
            <a:r>
              <a:rPr lang="en-US" b="1" dirty="0"/>
              <a:t> Overlap </a:t>
            </a:r>
          </a:p>
          <a:p>
            <a:pPr algn="ctr"/>
            <a:r>
              <a:rPr lang="en-US" b="1" dirty="0">
                <a:solidFill>
                  <a:srgbClr val="FF0000"/>
                </a:solidFill>
              </a:rPr>
              <a:t>Cancer</a:t>
            </a:r>
            <a:r>
              <a:rPr lang="en-US" b="1" dirty="0"/>
              <a:t> vs. </a:t>
            </a:r>
            <a:r>
              <a:rPr lang="en-US" b="1" dirty="0">
                <a:solidFill>
                  <a:srgbClr val="0000FF"/>
                </a:solidFill>
              </a:rPr>
              <a:t>Normal</a:t>
            </a:r>
            <a:r>
              <a:rPr lang="en-US" b="1" dirty="0"/>
              <a:t> Prostate Tissue</a:t>
            </a:r>
          </a:p>
        </p:txBody>
      </p:sp>
      <p:sp>
        <p:nvSpPr>
          <p:cNvPr id="38" name="TextBox 37"/>
          <p:cNvSpPr txBox="1"/>
          <p:nvPr/>
        </p:nvSpPr>
        <p:spPr>
          <a:xfrm>
            <a:off x="420810" y="1028609"/>
            <a:ext cx="4897603" cy="923330"/>
          </a:xfrm>
          <a:prstGeom prst="rect">
            <a:avLst/>
          </a:prstGeom>
          <a:noFill/>
          <a:ln>
            <a:solidFill>
              <a:schemeClr val="tx1"/>
            </a:solidFill>
          </a:ln>
        </p:spPr>
        <p:txBody>
          <a:bodyPr wrap="square" rtlCol="0">
            <a:spAutoFit/>
          </a:bodyPr>
          <a:lstStyle/>
          <a:p>
            <a:pPr algn="ctr"/>
            <a:r>
              <a:rPr lang="en-US" b="1" dirty="0"/>
              <a:t>Total Glycosylation Identification in </a:t>
            </a:r>
          </a:p>
          <a:p>
            <a:pPr algn="ctr"/>
            <a:r>
              <a:rPr lang="en-US" b="1" dirty="0">
                <a:solidFill>
                  <a:srgbClr val="FF0000"/>
                </a:solidFill>
              </a:rPr>
              <a:t>Cancer</a:t>
            </a:r>
            <a:r>
              <a:rPr lang="en-US" b="1" dirty="0"/>
              <a:t> and </a:t>
            </a:r>
            <a:r>
              <a:rPr lang="en-US" b="1" dirty="0">
                <a:solidFill>
                  <a:srgbClr val="0000FF"/>
                </a:solidFill>
              </a:rPr>
              <a:t>Matched Normal </a:t>
            </a:r>
            <a:r>
              <a:rPr lang="en-US" b="1" dirty="0"/>
              <a:t>Prostate Tissue (N=10 Pairs)</a:t>
            </a:r>
          </a:p>
        </p:txBody>
      </p:sp>
    </p:spTree>
    <p:extLst>
      <p:ext uri="{BB962C8B-B14F-4D97-AF65-F5344CB8AC3E}">
        <p14:creationId xmlns:p14="http://schemas.microsoft.com/office/powerpoint/2010/main" val="3155834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587255" y="1432173"/>
            <a:ext cx="2944062" cy="2292532"/>
            <a:chOff x="195369" y="1138259"/>
            <a:chExt cx="2944062" cy="2292532"/>
          </a:xfrm>
        </p:grpSpPr>
        <p:pic>
          <p:nvPicPr>
            <p:cNvPr id="7" name="Picture 6"/>
            <p:cNvPicPr>
              <a:picLocks noChangeAspect="1"/>
            </p:cNvPicPr>
            <p:nvPr/>
          </p:nvPicPr>
          <p:blipFill>
            <a:blip r:embed="rId3"/>
            <a:stretch>
              <a:fillRect/>
            </a:stretch>
          </p:blipFill>
          <p:spPr>
            <a:xfrm rot="5400000">
              <a:off x="1990716" y="1825062"/>
              <a:ext cx="1390650" cy="906780"/>
            </a:xfrm>
            <a:prstGeom prst="rect">
              <a:avLst/>
            </a:prstGeom>
          </p:spPr>
        </p:pic>
        <p:sp>
          <p:nvSpPr>
            <p:cNvPr id="3" name="Rectangle 2"/>
            <p:cNvSpPr/>
            <p:nvPr/>
          </p:nvSpPr>
          <p:spPr>
            <a:xfrm>
              <a:off x="741073" y="3061459"/>
              <a:ext cx="1019382" cy="369332"/>
            </a:xfrm>
            <a:prstGeom prst="rect">
              <a:avLst/>
            </a:prstGeom>
          </p:spPr>
          <p:txBody>
            <a:bodyPr wrap="none">
              <a:spAutoFit/>
            </a:bodyPr>
            <a:lstStyle/>
            <a:p>
              <a:r>
                <a:rPr lang="en-US" dirty="0">
                  <a:solidFill>
                    <a:srgbClr val="000000"/>
                  </a:solidFill>
                  <a:latin typeface="Calibri" panose="020F0502020204030204" pitchFamily="34" charset="0"/>
                </a:rPr>
                <a:t>..</a:t>
              </a:r>
              <a:r>
                <a:rPr lang="en-US" b="0" i="0" u="none" strike="noStrike" dirty="0">
                  <a:solidFill>
                    <a:srgbClr val="000000"/>
                  </a:solidFill>
                  <a:effectLst/>
                  <a:latin typeface="Calibri" panose="020F0502020204030204" pitchFamily="34" charset="0"/>
                </a:rPr>
                <a:t>.</a:t>
              </a:r>
              <a:r>
                <a:rPr lang="en-US" b="1" i="0" u="none" strike="noStrike" dirty="0">
                  <a:solidFill>
                    <a:srgbClr val="FF0000"/>
                  </a:solidFill>
                  <a:effectLst/>
                  <a:latin typeface="Calibri" panose="020F0502020204030204" pitchFamily="34" charset="0"/>
                </a:rPr>
                <a:t>N</a:t>
              </a:r>
              <a:r>
                <a:rPr lang="en-US" b="1" i="0" u="none" strike="noStrike" baseline="-25000" dirty="0">
                  <a:solidFill>
                    <a:srgbClr val="FF0000"/>
                  </a:solidFill>
                  <a:effectLst/>
                  <a:latin typeface="Calibri" panose="020F0502020204030204" pitchFamily="34" charset="0"/>
                </a:rPr>
                <a:t>74</a:t>
              </a:r>
              <a:r>
                <a:rPr lang="en-US" b="0" i="0" u="none" strike="noStrike" dirty="0">
                  <a:solidFill>
                    <a:srgbClr val="000000"/>
                  </a:solidFill>
                  <a:effectLst/>
                  <a:latin typeface="Calibri" panose="020F0502020204030204" pitchFamily="34" charset="0"/>
                </a:rPr>
                <a:t>R…</a:t>
              </a:r>
              <a:r>
                <a:rPr lang="en-US" dirty="0"/>
                <a:t> </a:t>
              </a:r>
            </a:p>
          </p:txBody>
        </p:sp>
        <p:sp>
          <p:nvSpPr>
            <p:cNvPr id="4" name="Left Brace 3"/>
            <p:cNvSpPr/>
            <p:nvPr/>
          </p:nvSpPr>
          <p:spPr>
            <a:xfrm rot="16200000">
              <a:off x="1464347" y="1555693"/>
              <a:ext cx="292593" cy="2810534"/>
            </a:xfrm>
            <a:prstGeom prst="leftBrace">
              <a:avLst>
                <a:gd name="adj1" fmla="val 8333"/>
                <a:gd name="adj2" fmla="val 3209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rot="5400000">
              <a:off x="-347222" y="1680850"/>
              <a:ext cx="1794818" cy="709636"/>
            </a:xfrm>
            <a:prstGeom prst="rect">
              <a:avLst/>
            </a:prstGeom>
          </p:spPr>
        </p:pic>
        <p:pic>
          <p:nvPicPr>
            <p:cNvPr id="6" name="Picture 5"/>
            <p:cNvPicPr>
              <a:picLocks noChangeAspect="1"/>
            </p:cNvPicPr>
            <p:nvPr/>
          </p:nvPicPr>
          <p:blipFill>
            <a:blip r:embed="rId5"/>
            <a:stretch>
              <a:fillRect/>
            </a:stretch>
          </p:blipFill>
          <p:spPr>
            <a:xfrm rot="5400000">
              <a:off x="281184" y="1692629"/>
              <a:ext cx="1786890" cy="708660"/>
            </a:xfrm>
            <a:prstGeom prst="rect">
              <a:avLst/>
            </a:prstGeom>
          </p:spPr>
        </p:pic>
        <p:pic>
          <p:nvPicPr>
            <p:cNvPr id="8" name="Picture 7"/>
            <p:cNvPicPr>
              <a:picLocks noChangeAspect="1"/>
            </p:cNvPicPr>
            <p:nvPr/>
          </p:nvPicPr>
          <p:blipFill>
            <a:blip r:embed="rId6"/>
            <a:stretch>
              <a:fillRect/>
            </a:stretch>
          </p:blipFill>
          <p:spPr>
            <a:xfrm rot="5400000">
              <a:off x="1097692" y="1708024"/>
              <a:ext cx="1589975" cy="907164"/>
            </a:xfrm>
            <a:prstGeom prst="rect">
              <a:avLst/>
            </a:prstGeom>
          </p:spPr>
        </p:pic>
      </p:grpSp>
      <p:grpSp>
        <p:nvGrpSpPr>
          <p:cNvPr id="47" name="Group 46"/>
          <p:cNvGrpSpPr/>
          <p:nvPr/>
        </p:nvGrpSpPr>
        <p:grpSpPr>
          <a:xfrm>
            <a:off x="7260918" y="2098357"/>
            <a:ext cx="2032223" cy="1608427"/>
            <a:chOff x="8182748" y="1804443"/>
            <a:chExt cx="2032223" cy="1608427"/>
          </a:xfrm>
        </p:grpSpPr>
        <p:sp>
          <p:nvSpPr>
            <p:cNvPr id="10" name="Rectangle 9"/>
            <p:cNvSpPr/>
            <p:nvPr/>
          </p:nvSpPr>
          <p:spPr>
            <a:xfrm>
              <a:off x="8182748" y="3043538"/>
              <a:ext cx="2032223" cy="369332"/>
            </a:xfrm>
            <a:prstGeom prst="rect">
              <a:avLst/>
            </a:prstGeom>
          </p:spPr>
          <p:txBody>
            <a:bodyPr wrap="none">
              <a:spAutoFit/>
            </a:bodyPr>
            <a:lstStyle/>
            <a:p>
              <a:r>
                <a:rPr lang="en-US" dirty="0">
                  <a:solidFill>
                    <a:srgbClr val="000000"/>
                  </a:solidFill>
                  <a:latin typeface="Calibri" panose="020F0502020204030204" pitchFamily="34" charset="0"/>
                </a:rPr>
                <a:t>..</a:t>
              </a:r>
              <a:r>
                <a:rPr lang="en-US" b="0" i="0" u="none" strike="noStrike" dirty="0">
                  <a:solidFill>
                    <a:srgbClr val="000000"/>
                  </a:solidFill>
                  <a:effectLst/>
                  <a:latin typeface="Calibri" panose="020F0502020204030204" pitchFamily="34" charset="0"/>
                </a:rPr>
                <a:t>.</a:t>
              </a:r>
              <a:r>
                <a:rPr lang="en-US" b="1" i="0" u="none" strike="noStrike" dirty="0">
                  <a:solidFill>
                    <a:srgbClr val="FF0000"/>
                  </a:solidFill>
                  <a:effectLst/>
                  <a:latin typeface="Calibri" panose="020F0502020204030204" pitchFamily="34" charset="0"/>
                </a:rPr>
                <a:t>N</a:t>
              </a:r>
              <a:r>
                <a:rPr lang="en-US" b="1" i="0" u="none" strike="noStrike" baseline="-25000" dirty="0">
                  <a:solidFill>
                    <a:srgbClr val="FF0000"/>
                  </a:solidFill>
                  <a:effectLst/>
                  <a:latin typeface="Calibri" panose="020F0502020204030204" pitchFamily="34" charset="0"/>
                </a:rPr>
                <a:t>418</a:t>
              </a:r>
              <a:r>
                <a:rPr lang="en-US" b="0" i="0" u="none" strike="noStrike" dirty="0">
                  <a:solidFill>
                    <a:srgbClr val="000000"/>
                  </a:solidFill>
                  <a:effectLst/>
                  <a:latin typeface="Calibri" panose="020F0502020204030204" pitchFamily="34" charset="0"/>
                </a:rPr>
                <a:t>TTFNVESTK…</a:t>
              </a:r>
              <a:r>
                <a:rPr lang="en-US" dirty="0"/>
                <a:t> </a:t>
              </a:r>
            </a:p>
          </p:txBody>
        </p:sp>
        <p:pic>
          <p:nvPicPr>
            <p:cNvPr id="11" name="Picture 10"/>
            <p:cNvPicPr>
              <a:picLocks noChangeAspect="1"/>
            </p:cNvPicPr>
            <p:nvPr/>
          </p:nvPicPr>
          <p:blipFill>
            <a:blip r:embed="rId7"/>
            <a:stretch>
              <a:fillRect/>
            </a:stretch>
          </p:blipFill>
          <p:spPr>
            <a:xfrm rot="5400000">
              <a:off x="8019906" y="2052093"/>
              <a:ext cx="1104900" cy="609600"/>
            </a:xfrm>
            <a:prstGeom prst="rect">
              <a:avLst/>
            </a:prstGeom>
          </p:spPr>
        </p:pic>
        <p:pic>
          <p:nvPicPr>
            <p:cNvPr id="12" name="Picture 11"/>
            <p:cNvPicPr>
              <a:picLocks noChangeAspect="1"/>
            </p:cNvPicPr>
            <p:nvPr/>
          </p:nvPicPr>
          <p:blipFill>
            <a:blip r:embed="rId8"/>
            <a:stretch>
              <a:fillRect/>
            </a:stretch>
          </p:blipFill>
          <p:spPr>
            <a:xfrm rot="5400000">
              <a:off x="8750594" y="2002563"/>
              <a:ext cx="1104900" cy="708660"/>
            </a:xfrm>
            <a:prstGeom prst="rect">
              <a:avLst/>
            </a:prstGeom>
          </p:spPr>
        </p:pic>
        <p:sp>
          <p:nvSpPr>
            <p:cNvPr id="13" name="Left Brace 12"/>
            <p:cNvSpPr/>
            <p:nvPr/>
          </p:nvSpPr>
          <p:spPr>
            <a:xfrm rot="16200000">
              <a:off x="8835018" y="2153172"/>
              <a:ext cx="304643" cy="1596300"/>
            </a:xfrm>
            <a:prstGeom prst="leftBrace">
              <a:avLst>
                <a:gd name="adj1" fmla="val 8333"/>
                <a:gd name="adj2" fmla="val 2088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3658167" y="1766551"/>
            <a:ext cx="3449149" cy="1940233"/>
            <a:chOff x="3658167" y="1472637"/>
            <a:chExt cx="3449149" cy="1940233"/>
          </a:xfrm>
        </p:grpSpPr>
        <p:sp>
          <p:nvSpPr>
            <p:cNvPr id="15" name="Rectangle 14"/>
            <p:cNvSpPr/>
            <p:nvPr/>
          </p:nvSpPr>
          <p:spPr>
            <a:xfrm>
              <a:off x="3658167" y="3043538"/>
              <a:ext cx="3449149" cy="369332"/>
            </a:xfrm>
            <a:prstGeom prst="rect">
              <a:avLst/>
            </a:prstGeom>
          </p:spPr>
          <p:txBody>
            <a:bodyPr wrap="none">
              <a:spAutoFit/>
            </a:bodyPr>
            <a:lstStyle/>
            <a:p>
              <a:r>
                <a:rPr lang="en-US" dirty="0">
                  <a:solidFill>
                    <a:srgbClr val="000000"/>
                  </a:solidFill>
                  <a:latin typeface="Calibri" panose="020F0502020204030204" pitchFamily="34" charset="0"/>
                </a:rPr>
                <a:t>..</a:t>
              </a:r>
              <a:r>
                <a:rPr lang="en-US" b="0" i="0" u="none" strike="noStrike" dirty="0">
                  <a:solidFill>
                    <a:srgbClr val="000000"/>
                  </a:solidFill>
                  <a:effectLst/>
                  <a:latin typeface="Calibri" panose="020F0502020204030204" pitchFamily="34" charset="0"/>
                </a:rPr>
                <a:t>.QTQVGIVQYGE</a:t>
              </a:r>
              <a:r>
                <a:rPr lang="en-US" b="1" i="0" u="none" strike="noStrike" dirty="0">
                  <a:solidFill>
                    <a:srgbClr val="FF0000"/>
                  </a:solidFill>
                  <a:effectLst/>
                  <a:latin typeface="Calibri" panose="020F0502020204030204" pitchFamily="34" charset="0"/>
                </a:rPr>
                <a:t>N</a:t>
              </a:r>
              <a:r>
                <a:rPr lang="en-US" b="1" i="0" u="none" strike="noStrike" baseline="-25000" dirty="0">
                  <a:solidFill>
                    <a:srgbClr val="FF0000"/>
                  </a:solidFill>
                  <a:effectLst/>
                  <a:latin typeface="Calibri" panose="020F0502020204030204" pitchFamily="34" charset="0"/>
                </a:rPr>
                <a:t>217</a:t>
              </a:r>
              <a:r>
                <a:rPr lang="en-US" b="0" i="0" u="none" strike="noStrike" dirty="0">
                  <a:solidFill>
                    <a:srgbClr val="000000"/>
                  </a:solidFill>
                  <a:effectLst/>
                  <a:latin typeface="Calibri" panose="020F0502020204030204" pitchFamily="34" charset="0"/>
                </a:rPr>
                <a:t>VTHEFNLNK…</a:t>
              </a:r>
              <a:r>
                <a:rPr lang="en-US" dirty="0"/>
                <a:t> </a:t>
              </a:r>
            </a:p>
          </p:txBody>
        </p:sp>
        <p:pic>
          <p:nvPicPr>
            <p:cNvPr id="16" name="Picture 15"/>
            <p:cNvPicPr>
              <a:picLocks noChangeAspect="1"/>
            </p:cNvPicPr>
            <p:nvPr/>
          </p:nvPicPr>
          <p:blipFill>
            <a:blip r:embed="rId9"/>
            <a:stretch>
              <a:fillRect/>
            </a:stretch>
          </p:blipFill>
          <p:spPr>
            <a:xfrm rot="5400000">
              <a:off x="4280917" y="2017467"/>
              <a:ext cx="1303020" cy="609600"/>
            </a:xfrm>
            <a:prstGeom prst="rect">
              <a:avLst/>
            </a:prstGeom>
          </p:spPr>
        </p:pic>
        <p:pic>
          <p:nvPicPr>
            <p:cNvPr id="17" name="Picture 16"/>
            <p:cNvPicPr>
              <a:picLocks noChangeAspect="1"/>
            </p:cNvPicPr>
            <p:nvPr/>
          </p:nvPicPr>
          <p:blipFill>
            <a:blip r:embed="rId10"/>
            <a:stretch>
              <a:fillRect/>
            </a:stretch>
          </p:blipFill>
          <p:spPr>
            <a:xfrm rot="5400000">
              <a:off x="3565717" y="1918407"/>
              <a:ext cx="1501140" cy="609600"/>
            </a:xfrm>
            <a:prstGeom prst="rect">
              <a:avLst/>
            </a:prstGeom>
          </p:spPr>
        </p:pic>
        <p:pic>
          <p:nvPicPr>
            <p:cNvPr id="18" name="Picture 17"/>
            <p:cNvPicPr>
              <a:picLocks noChangeAspect="1"/>
            </p:cNvPicPr>
            <p:nvPr/>
          </p:nvPicPr>
          <p:blipFill>
            <a:blip r:embed="rId11"/>
            <a:stretch>
              <a:fillRect/>
            </a:stretch>
          </p:blipFill>
          <p:spPr>
            <a:xfrm rot="5400000">
              <a:off x="4756944" y="1918407"/>
              <a:ext cx="1501140" cy="609600"/>
            </a:xfrm>
            <a:prstGeom prst="rect">
              <a:avLst/>
            </a:prstGeom>
          </p:spPr>
        </p:pic>
        <p:pic>
          <p:nvPicPr>
            <p:cNvPr id="19" name="Picture 18"/>
            <p:cNvPicPr>
              <a:picLocks noChangeAspect="1"/>
            </p:cNvPicPr>
            <p:nvPr/>
          </p:nvPicPr>
          <p:blipFill>
            <a:blip r:embed="rId12"/>
            <a:stretch>
              <a:fillRect/>
            </a:stretch>
          </p:blipFill>
          <p:spPr>
            <a:xfrm rot="5400000">
              <a:off x="5517864" y="1868877"/>
              <a:ext cx="1303020" cy="906780"/>
            </a:xfrm>
            <a:prstGeom prst="rect">
              <a:avLst/>
            </a:prstGeom>
          </p:spPr>
        </p:pic>
        <p:sp>
          <p:nvSpPr>
            <p:cNvPr id="20" name="Left Brace 19"/>
            <p:cNvSpPr/>
            <p:nvPr/>
          </p:nvSpPr>
          <p:spPr>
            <a:xfrm rot="16200000">
              <a:off x="5137009" y="1694414"/>
              <a:ext cx="292593" cy="2526519"/>
            </a:xfrm>
            <a:prstGeom prst="leftBrace">
              <a:avLst>
                <a:gd name="adj1" fmla="val 8333"/>
                <a:gd name="adj2" fmla="val 5377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p:cNvGrpSpPr/>
          <p:nvPr/>
        </p:nvGrpSpPr>
        <p:grpSpPr>
          <a:xfrm>
            <a:off x="9841653" y="2098357"/>
            <a:ext cx="2096408" cy="1594727"/>
            <a:chOff x="10892433" y="1796351"/>
            <a:chExt cx="2096408" cy="1594727"/>
          </a:xfrm>
        </p:grpSpPr>
        <p:sp>
          <p:nvSpPr>
            <p:cNvPr id="22" name="Rectangle 21"/>
            <p:cNvSpPr/>
            <p:nvPr/>
          </p:nvSpPr>
          <p:spPr>
            <a:xfrm>
              <a:off x="10892433" y="3021746"/>
              <a:ext cx="2096408" cy="369332"/>
            </a:xfrm>
            <a:prstGeom prst="rect">
              <a:avLst/>
            </a:prstGeom>
          </p:spPr>
          <p:txBody>
            <a:bodyPr wrap="none">
              <a:spAutoFit/>
            </a:bodyPr>
            <a:lstStyle/>
            <a:p>
              <a:r>
                <a:rPr lang="en-US" dirty="0">
                  <a:solidFill>
                    <a:srgbClr val="000000"/>
                  </a:solidFill>
                  <a:latin typeface="Calibri" panose="020F0502020204030204" pitchFamily="34" charset="0"/>
                </a:rPr>
                <a:t>..</a:t>
              </a:r>
              <a:r>
                <a:rPr lang="en-US" b="0" i="0" u="none" strike="noStrike" dirty="0">
                  <a:solidFill>
                    <a:srgbClr val="000000"/>
                  </a:solidFill>
                  <a:effectLst/>
                  <a:latin typeface="Calibri" panose="020F0502020204030204" pitchFamily="34" charset="0"/>
                </a:rPr>
                <a:t>.Y</a:t>
              </a:r>
              <a:r>
                <a:rPr lang="en-US" b="1" i="0" u="none" strike="noStrike" dirty="0">
                  <a:solidFill>
                    <a:srgbClr val="FF0000"/>
                  </a:solidFill>
                  <a:effectLst/>
                  <a:latin typeface="Calibri" panose="020F0502020204030204" pitchFamily="34" charset="0"/>
                </a:rPr>
                <a:t>N</a:t>
              </a:r>
              <a:r>
                <a:rPr lang="en-US" b="1" i="0" u="none" strike="noStrike" baseline="-25000" dirty="0">
                  <a:solidFill>
                    <a:srgbClr val="FF0000"/>
                  </a:solidFill>
                  <a:effectLst/>
                  <a:latin typeface="Calibri" panose="020F0502020204030204" pitchFamily="34" charset="0"/>
                </a:rPr>
                <a:t>460</a:t>
              </a:r>
              <a:r>
                <a:rPr lang="en-US" b="0" i="0" u="none" strike="noStrike" dirty="0">
                  <a:solidFill>
                    <a:srgbClr val="000000"/>
                  </a:solidFill>
                  <a:effectLst/>
                  <a:latin typeface="Calibri" panose="020F0502020204030204" pitchFamily="34" charset="0"/>
                </a:rPr>
                <a:t>HTGQVIIYR…</a:t>
              </a:r>
              <a:r>
                <a:rPr lang="en-US" dirty="0"/>
                <a:t> </a:t>
              </a:r>
            </a:p>
          </p:txBody>
        </p:sp>
        <p:pic>
          <p:nvPicPr>
            <p:cNvPr id="23" name="Picture 22"/>
            <p:cNvPicPr>
              <a:picLocks noChangeAspect="1"/>
            </p:cNvPicPr>
            <p:nvPr/>
          </p:nvPicPr>
          <p:blipFill>
            <a:blip r:embed="rId7"/>
            <a:stretch>
              <a:fillRect/>
            </a:stretch>
          </p:blipFill>
          <p:spPr>
            <a:xfrm rot="5400000">
              <a:off x="10653745" y="2044001"/>
              <a:ext cx="1104900" cy="609600"/>
            </a:xfrm>
            <a:prstGeom prst="rect">
              <a:avLst/>
            </a:prstGeom>
          </p:spPr>
        </p:pic>
        <p:pic>
          <p:nvPicPr>
            <p:cNvPr id="24" name="Picture 23"/>
            <p:cNvPicPr>
              <a:picLocks noChangeAspect="1"/>
            </p:cNvPicPr>
            <p:nvPr/>
          </p:nvPicPr>
          <p:blipFill>
            <a:blip r:embed="rId8"/>
            <a:stretch>
              <a:fillRect/>
            </a:stretch>
          </p:blipFill>
          <p:spPr>
            <a:xfrm rot="5400000">
              <a:off x="11319731" y="1994471"/>
              <a:ext cx="1104900" cy="708660"/>
            </a:xfrm>
            <a:prstGeom prst="rect">
              <a:avLst/>
            </a:prstGeom>
          </p:spPr>
        </p:pic>
        <p:sp>
          <p:nvSpPr>
            <p:cNvPr id="25" name="Left Brace 24"/>
            <p:cNvSpPr/>
            <p:nvPr/>
          </p:nvSpPr>
          <p:spPr>
            <a:xfrm rot="16200000">
              <a:off x="11365530" y="2383602"/>
              <a:ext cx="304643" cy="1098950"/>
            </a:xfrm>
            <a:prstGeom prst="leftBrace">
              <a:avLst>
                <a:gd name="adj1" fmla="val 8333"/>
                <a:gd name="adj2" fmla="val 3337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1893752" y="3835105"/>
            <a:ext cx="2081082" cy="2106985"/>
            <a:chOff x="1893752" y="3541191"/>
            <a:chExt cx="2081082" cy="2106985"/>
          </a:xfrm>
        </p:grpSpPr>
        <p:sp>
          <p:nvSpPr>
            <p:cNvPr id="27" name="Rectangle 26"/>
            <p:cNvSpPr/>
            <p:nvPr/>
          </p:nvSpPr>
          <p:spPr>
            <a:xfrm>
              <a:off x="2175291" y="5278844"/>
              <a:ext cx="1399294" cy="369332"/>
            </a:xfrm>
            <a:prstGeom prst="rect">
              <a:avLst/>
            </a:prstGeom>
          </p:spPr>
          <p:txBody>
            <a:bodyPr wrap="none">
              <a:spAutoFit/>
            </a:bodyPr>
            <a:lstStyle/>
            <a:p>
              <a:r>
                <a:rPr lang="en-US" dirty="0">
                  <a:solidFill>
                    <a:srgbClr val="000000"/>
                  </a:solidFill>
                  <a:latin typeface="Calibri" panose="020F0502020204030204" pitchFamily="34" charset="0"/>
                </a:rPr>
                <a:t>..</a:t>
              </a:r>
              <a:r>
                <a:rPr lang="en-US" b="0" i="0" u="none" strike="noStrike" dirty="0">
                  <a:solidFill>
                    <a:srgbClr val="000000"/>
                  </a:solidFill>
                  <a:effectLst/>
                  <a:latin typeface="Calibri" panose="020F0502020204030204" pitchFamily="34" charset="0"/>
                </a:rPr>
                <a:t>.</a:t>
              </a:r>
              <a:r>
                <a:rPr lang="en-US" b="1" i="0" u="none" strike="noStrike" dirty="0">
                  <a:solidFill>
                    <a:srgbClr val="FF0000"/>
                  </a:solidFill>
                  <a:effectLst/>
                  <a:latin typeface="Calibri" panose="020F0502020204030204" pitchFamily="34" charset="0"/>
                </a:rPr>
                <a:t>N</a:t>
              </a:r>
              <a:r>
                <a:rPr lang="en-US" b="1" i="0" u="none" strike="noStrike" baseline="-25000" dirty="0">
                  <a:solidFill>
                    <a:srgbClr val="FF0000"/>
                  </a:solidFill>
                  <a:effectLst/>
                  <a:latin typeface="Calibri" panose="020F0502020204030204" pitchFamily="34" charset="0"/>
                </a:rPr>
                <a:t>748</a:t>
              </a:r>
              <a:r>
                <a:rPr lang="en-US" b="0" i="0" u="none" strike="noStrike" dirty="0">
                  <a:solidFill>
                    <a:srgbClr val="000000"/>
                  </a:solidFill>
                  <a:effectLst/>
                  <a:latin typeface="Calibri" panose="020F0502020204030204" pitchFamily="34" charset="0"/>
                </a:rPr>
                <a:t>ITVR…</a:t>
              </a:r>
              <a:r>
                <a:rPr lang="en-US" dirty="0"/>
                <a:t> </a:t>
              </a:r>
            </a:p>
          </p:txBody>
        </p:sp>
        <p:pic>
          <p:nvPicPr>
            <p:cNvPr id="28" name="Picture 27"/>
            <p:cNvPicPr>
              <a:picLocks noChangeAspect="1"/>
            </p:cNvPicPr>
            <p:nvPr/>
          </p:nvPicPr>
          <p:blipFill>
            <a:blip r:embed="rId13"/>
            <a:stretch>
              <a:fillRect/>
            </a:stretch>
          </p:blipFill>
          <p:spPr>
            <a:xfrm rot="5400000">
              <a:off x="1497512" y="4236579"/>
              <a:ext cx="1303020" cy="510540"/>
            </a:xfrm>
            <a:prstGeom prst="rect">
              <a:avLst/>
            </a:prstGeom>
          </p:spPr>
        </p:pic>
        <p:pic>
          <p:nvPicPr>
            <p:cNvPr id="29" name="Picture 28"/>
            <p:cNvPicPr>
              <a:picLocks noChangeAspect="1"/>
            </p:cNvPicPr>
            <p:nvPr/>
          </p:nvPicPr>
          <p:blipFill>
            <a:blip r:embed="rId14"/>
            <a:stretch>
              <a:fillRect/>
            </a:stretch>
          </p:blipFill>
          <p:spPr>
            <a:xfrm rot="5400000">
              <a:off x="1805776" y="4093704"/>
              <a:ext cx="1588770" cy="510540"/>
            </a:xfrm>
            <a:prstGeom prst="rect">
              <a:avLst/>
            </a:prstGeom>
          </p:spPr>
        </p:pic>
        <p:pic>
          <p:nvPicPr>
            <p:cNvPr id="30" name="Picture 29"/>
            <p:cNvPicPr>
              <a:picLocks noChangeAspect="1"/>
            </p:cNvPicPr>
            <p:nvPr/>
          </p:nvPicPr>
          <p:blipFill>
            <a:blip r:embed="rId10"/>
            <a:stretch>
              <a:fillRect/>
            </a:stretch>
          </p:blipFill>
          <p:spPr>
            <a:xfrm rot="5400000">
              <a:off x="2345438" y="4087989"/>
              <a:ext cx="1501140" cy="609600"/>
            </a:xfrm>
            <a:prstGeom prst="rect">
              <a:avLst/>
            </a:prstGeom>
          </p:spPr>
        </p:pic>
        <p:pic>
          <p:nvPicPr>
            <p:cNvPr id="31" name="Picture 30"/>
            <p:cNvPicPr>
              <a:picLocks noChangeAspect="1"/>
            </p:cNvPicPr>
            <p:nvPr/>
          </p:nvPicPr>
          <p:blipFill>
            <a:blip r:embed="rId15"/>
            <a:stretch>
              <a:fillRect/>
            </a:stretch>
          </p:blipFill>
          <p:spPr>
            <a:xfrm rot="5400000">
              <a:off x="2818930" y="3987457"/>
              <a:ext cx="1602168" cy="709636"/>
            </a:xfrm>
            <a:prstGeom prst="rect">
              <a:avLst/>
            </a:prstGeom>
          </p:spPr>
        </p:pic>
        <p:sp>
          <p:nvSpPr>
            <p:cNvPr id="32" name="Left Brace 31"/>
            <p:cNvSpPr/>
            <p:nvPr/>
          </p:nvSpPr>
          <p:spPr>
            <a:xfrm rot="16200000">
              <a:off x="2819394" y="4172645"/>
              <a:ext cx="304643" cy="2006237"/>
            </a:xfrm>
            <a:prstGeom prst="leftBrace">
              <a:avLst>
                <a:gd name="adj1" fmla="val 8333"/>
                <a:gd name="adj2" fmla="val 2767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 name="Rectangle 33"/>
          <p:cNvSpPr/>
          <p:nvPr/>
        </p:nvSpPr>
        <p:spPr>
          <a:xfrm>
            <a:off x="4631683" y="5578896"/>
            <a:ext cx="2431435" cy="369332"/>
          </a:xfrm>
          <a:prstGeom prst="rect">
            <a:avLst/>
          </a:prstGeom>
        </p:spPr>
        <p:txBody>
          <a:bodyPr wrap="none">
            <a:spAutoFit/>
          </a:bodyPr>
          <a:lstStyle/>
          <a:p>
            <a:r>
              <a:rPr lang="en-US" dirty="0">
                <a:solidFill>
                  <a:srgbClr val="000000"/>
                </a:solidFill>
                <a:latin typeface="Calibri" panose="020F0502020204030204" pitchFamily="34" charset="0"/>
              </a:rPr>
              <a:t>..</a:t>
            </a:r>
            <a:r>
              <a:rPr lang="en-US" b="0" i="0" u="none" strike="noStrike" dirty="0">
                <a:solidFill>
                  <a:srgbClr val="000000"/>
                </a:solidFill>
                <a:effectLst/>
                <a:latin typeface="Calibri" panose="020F0502020204030204" pitchFamily="34" charset="0"/>
              </a:rPr>
              <a:t>.SQNDKF</a:t>
            </a:r>
            <a:r>
              <a:rPr lang="en-US" b="1" i="0" u="none" strike="noStrike" dirty="0">
                <a:solidFill>
                  <a:srgbClr val="FF0000"/>
                </a:solidFill>
                <a:effectLst/>
                <a:latin typeface="Calibri" panose="020F0502020204030204" pitchFamily="34" charset="0"/>
              </a:rPr>
              <a:t>N</a:t>
            </a:r>
            <a:r>
              <a:rPr lang="en-US" b="1" i="0" u="none" strike="noStrike" baseline="-25000" dirty="0">
                <a:solidFill>
                  <a:srgbClr val="FF0000"/>
                </a:solidFill>
                <a:effectLst/>
                <a:latin typeface="Calibri" panose="020F0502020204030204" pitchFamily="34" charset="0"/>
              </a:rPr>
              <a:t>840</a:t>
            </a:r>
            <a:r>
              <a:rPr lang="en-US" b="0" i="0" u="none" strike="noStrike" dirty="0">
                <a:solidFill>
                  <a:srgbClr val="000000"/>
                </a:solidFill>
                <a:effectLst/>
                <a:latin typeface="Calibri" panose="020F0502020204030204" pitchFamily="34" charset="0"/>
              </a:rPr>
              <a:t>VSLTVK…</a:t>
            </a:r>
            <a:r>
              <a:rPr lang="en-US" dirty="0"/>
              <a:t> </a:t>
            </a:r>
          </a:p>
        </p:txBody>
      </p:sp>
      <p:pic>
        <p:nvPicPr>
          <p:cNvPr id="35" name="Picture 34"/>
          <p:cNvPicPr>
            <a:picLocks noChangeAspect="1"/>
          </p:cNvPicPr>
          <p:nvPr/>
        </p:nvPicPr>
        <p:blipFill>
          <a:blip r:embed="rId7"/>
          <a:stretch>
            <a:fillRect/>
          </a:stretch>
        </p:blipFill>
        <p:spPr>
          <a:xfrm rot="5400000">
            <a:off x="5264934" y="4644581"/>
            <a:ext cx="1104900" cy="609600"/>
          </a:xfrm>
          <a:prstGeom prst="rect">
            <a:avLst/>
          </a:prstGeom>
        </p:spPr>
      </p:pic>
      <p:sp>
        <p:nvSpPr>
          <p:cNvPr id="36" name="Left Brace 35"/>
          <p:cNvSpPr/>
          <p:nvPr/>
        </p:nvSpPr>
        <p:spPr>
          <a:xfrm rot="16200000">
            <a:off x="5617400" y="5209442"/>
            <a:ext cx="304643" cy="514273"/>
          </a:xfrm>
          <a:prstGeom prst="leftBrace">
            <a:avLst>
              <a:gd name="adj1" fmla="val 8333"/>
              <a:gd name="adj2" fmla="val 4818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9" name="Group 48"/>
          <p:cNvGrpSpPr/>
          <p:nvPr/>
        </p:nvGrpSpPr>
        <p:grpSpPr>
          <a:xfrm>
            <a:off x="7325810" y="4047786"/>
            <a:ext cx="3167920" cy="1894304"/>
            <a:chOff x="7325810" y="3753872"/>
            <a:chExt cx="3167920" cy="1894304"/>
          </a:xfrm>
        </p:grpSpPr>
        <p:pic>
          <p:nvPicPr>
            <p:cNvPr id="38" name="Picture 37"/>
            <p:cNvPicPr>
              <a:picLocks noChangeAspect="1"/>
            </p:cNvPicPr>
            <p:nvPr/>
          </p:nvPicPr>
          <p:blipFill>
            <a:blip r:embed="rId7"/>
            <a:stretch>
              <a:fillRect/>
            </a:stretch>
          </p:blipFill>
          <p:spPr>
            <a:xfrm rot="5400000">
              <a:off x="7078160" y="4298824"/>
              <a:ext cx="1104900" cy="609600"/>
            </a:xfrm>
            <a:prstGeom prst="rect">
              <a:avLst/>
            </a:prstGeom>
          </p:spPr>
        </p:pic>
        <p:pic>
          <p:nvPicPr>
            <p:cNvPr id="39" name="Picture 38"/>
            <p:cNvPicPr>
              <a:picLocks noChangeAspect="1"/>
            </p:cNvPicPr>
            <p:nvPr/>
          </p:nvPicPr>
          <p:blipFill>
            <a:blip r:embed="rId8"/>
            <a:stretch>
              <a:fillRect/>
            </a:stretch>
          </p:blipFill>
          <p:spPr>
            <a:xfrm rot="5400000">
              <a:off x="7667353" y="4249294"/>
              <a:ext cx="1104900" cy="708660"/>
            </a:xfrm>
            <a:prstGeom prst="rect">
              <a:avLst/>
            </a:prstGeom>
          </p:spPr>
        </p:pic>
        <p:pic>
          <p:nvPicPr>
            <p:cNvPr id="40" name="Picture 39"/>
            <p:cNvPicPr>
              <a:picLocks noChangeAspect="1"/>
            </p:cNvPicPr>
            <p:nvPr/>
          </p:nvPicPr>
          <p:blipFill>
            <a:blip r:embed="rId16"/>
            <a:stretch>
              <a:fillRect/>
            </a:stretch>
          </p:blipFill>
          <p:spPr>
            <a:xfrm rot="5400000">
              <a:off x="8185136" y="4106419"/>
              <a:ext cx="1390650" cy="708660"/>
            </a:xfrm>
            <a:prstGeom prst="rect">
              <a:avLst/>
            </a:prstGeom>
          </p:spPr>
        </p:pic>
        <p:pic>
          <p:nvPicPr>
            <p:cNvPr id="41" name="Picture 40"/>
            <p:cNvPicPr>
              <a:picLocks noChangeAspect="1"/>
            </p:cNvPicPr>
            <p:nvPr/>
          </p:nvPicPr>
          <p:blipFill>
            <a:blip r:embed="rId17"/>
            <a:stretch>
              <a:fillRect/>
            </a:stretch>
          </p:blipFill>
          <p:spPr>
            <a:xfrm rot="5400000">
              <a:off x="9437811" y="4100155"/>
              <a:ext cx="1402202" cy="709636"/>
            </a:xfrm>
            <a:prstGeom prst="rect">
              <a:avLst/>
            </a:prstGeom>
          </p:spPr>
        </p:pic>
        <p:pic>
          <p:nvPicPr>
            <p:cNvPr id="42" name="Picture 41"/>
            <p:cNvPicPr>
              <a:picLocks noChangeAspect="1"/>
            </p:cNvPicPr>
            <p:nvPr/>
          </p:nvPicPr>
          <p:blipFill>
            <a:blip r:embed="rId18"/>
            <a:stretch>
              <a:fillRect/>
            </a:stretch>
          </p:blipFill>
          <p:spPr>
            <a:xfrm rot="5400000">
              <a:off x="8863126" y="4150234"/>
              <a:ext cx="1303020" cy="708660"/>
            </a:xfrm>
            <a:prstGeom prst="rect">
              <a:avLst/>
            </a:prstGeom>
          </p:spPr>
        </p:pic>
        <p:sp>
          <p:nvSpPr>
            <p:cNvPr id="43" name="Rectangle 42"/>
            <p:cNvSpPr/>
            <p:nvPr/>
          </p:nvSpPr>
          <p:spPr>
            <a:xfrm>
              <a:off x="7481412" y="5278844"/>
              <a:ext cx="2261581" cy="369332"/>
            </a:xfrm>
            <a:prstGeom prst="rect">
              <a:avLst/>
            </a:prstGeom>
          </p:spPr>
          <p:txBody>
            <a:bodyPr wrap="none">
              <a:spAutoFit/>
            </a:bodyPr>
            <a:lstStyle/>
            <a:p>
              <a:r>
                <a:rPr lang="en-US" dirty="0">
                  <a:solidFill>
                    <a:srgbClr val="000000"/>
                  </a:solidFill>
                  <a:latin typeface="Calibri" panose="020F0502020204030204" pitchFamily="34" charset="0"/>
                </a:rPr>
                <a:t>..</a:t>
              </a:r>
              <a:r>
                <a:rPr lang="en-US" b="0" i="0" u="none" strike="noStrike" dirty="0">
                  <a:solidFill>
                    <a:srgbClr val="000000"/>
                  </a:solidFill>
                  <a:effectLst/>
                  <a:latin typeface="Calibri" panose="020F0502020204030204" pitchFamily="34" charset="0"/>
                </a:rPr>
                <a:t>.DSCESNH</a:t>
              </a:r>
              <a:r>
                <a:rPr lang="en-US" b="1" i="0" u="none" strike="noStrike" dirty="0">
                  <a:solidFill>
                    <a:srgbClr val="FF0000"/>
                  </a:solidFill>
                  <a:effectLst/>
                  <a:latin typeface="Calibri" panose="020F0502020204030204" pitchFamily="34" charset="0"/>
                </a:rPr>
                <a:t>N</a:t>
              </a:r>
              <a:r>
                <a:rPr lang="en-US" b="1" i="0" u="none" strike="noStrike" baseline="-25000" dirty="0">
                  <a:solidFill>
                    <a:srgbClr val="FF0000"/>
                  </a:solidFill>
                  <a:effectLst/>
                  <a:latin typeface="Calibri" panose="020F0502020204030204" pitchFamily="34" charset="0"/>
                </a:rPr>
                <a:t>883</a:t>
              </a:r>
              <a:r>
                <a:rPr lang="en-US" b="0" i="0" u="none" strike="noStrike" dirty="0">
                  <a:solidFill>
                    <a:srgbClr val="000000"/>
                  </a:solidFill>
                  <a:effectLst/>
                  <a:latin typeface="Calibri" panose="020F0502020204030204" pitchFamily="34" charset="0"/>
                </a:rPr>
                <a:t>ITCK…</a:t>
              </a:r>
              <a:r>
                <a:rPr lang="en-US" dirty="0"/>
                <a:t> </a:t>
              </a:r>
            </a:p>
          </p:txBody>
        </p:sp>
        <p:sp>
          <p:nvSpPr>
            <p:cNvPr id="44" name="Left Brace 43"/>
            <p:cNvSpPr/>
            <p:nvPr/>
          </p:nvSpPr>
          <p:spPr>
            <a:xfrm rot="16200000">
              <a:off x="8778416" y="3689185"/>
              <a:ext cx="304643" cy="3000671"/>
            </a:xfrm>
            <a:prstGeom prst="leftBrace">
              <a:avLst>
                <a:gd name="adj1" fmla="val 8333"/>
                <a:gd name="adj2" fmla="val 4246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5" name="TextBox 44"/>
          <p:cNvSpPr txBox="1"/>
          <p:nvPr/>
        </p:nvSpPr>
        <p:spPr>
          <a:xfrm>
            <a:off x="0" y="0"/>
            <a:ext cx="12192000" cy="461665"/>
          </a:xfrm>
          <a:prstGeom prst="rect">
            <a:avLst/>
          </a:prstGeom>
          <a:noFill/>
        </p:spPr>
        <p:txBody>
          <a:bodyPr wrap="square" rtlCol="0">
            <a:spAutoFit/>
          </a:bodyPr>
          <a:lstStyle/>
          <a:p>
            <a:pPr algn="ctr"/>
            <a:r>
              <a:rPr lang="en-US" sz="2400" u="sng" dirty="0"/>
              <a:t>Glycosylation Site Mapping of Tissue-Derived Glycoproteins</a:t>
            </a:r>
          </a:p>
        </p:txBody>
      </p:sp>
      <p:sp>
        <p:nvSpPr>
          <p:cNvPr id="46" name="Rectangle 45"/>
          <p:cNvSpPr/>
          <p:nvPr/>
        </p:nvSpPr>
        <p:spPr>
          <a:xfrm>
            <a:off x="613365" y="800021"/>
            <a:ext cx="1700978" cy="369332"/>
          </a:xfrm>
          <a:prstGeom prst="rect">
            <a:avLst/>
          </a:prstGeom>
        </p:spPr>
        <p:txBody>
          <a:bodyPr wrap="none">
            <a:spAutoFit/>
          </a:bodyPr>
          <a:lstStyle/>
          <a:p>
            <a:r>
              <a:rPr lang="en-US" b="1" dirty="0"/>
              <a:t>Integrin alpha-1</a:t>
            </a:r>
            <a:endParaRPr lang="en-US" dirty="0"/>
          </a:p>
        </p:txBody>
      </p:sp>
    </p:spTree>
    <p:extLst>
      <p:ext uri="{BB962C8B-B14F-4D97-AF65-F5344CB8AC3E}">
        <p14:creationId xmlns:p14="http://schemas.microsoft.com/office/powerpoint/2010/main" val="2723237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1" name="Picture 2140"/>
          <p:cNvPicPr>
            <a:picLocks noChangeAspect="1"/>
          </p:cNvPicPr>
          <p:nvPr/>
        </p:nvPicPr>
        <p:blipFill>
          <a:blip r:embed="rId3"/>
          <a:stretch>
            <a:fillRect/>
          </a:stretch>
        </p:blipFill>
        <p:spPr>
          <a:xfrm rot="5400000">
            <a:off x="2356803" y="5161409"/>
            <a:ext cx="1192530" cy="510540"/>
          </a:xfrm>
          <a:prstGeom prst="rect">
            <a:avLst/>
          </a:prstGeom>
        </p:spPr>
      </p:pic>
      <p:pic>
        <p:nvPicPr>
          <p:cNvPr id="2148" name="Picture 2147"/>
          <p:cNvPicPr>
            <a:picLocks noChangeAspect="1"/>
          </p:cNvPicPr>
          <p:nvPr/>
        </p:nvPicPr>
        <p:blipFill>
          <a:blip r:embed="rId4"/>
          <a:stretch>
            <a:fillRect/>
          </a:stretch>
        </p:blipFill>
        <p:spPr>
          <a:xfrm rot="5400000">
            <a:off x="2829877" y="4961663"/>
            <a:ext cx="1588770" cy="510540"/>
          </a:xfrm>
          <a:prstGeom prst="rect">
            <a:avLst/>
          </a:prstGeom>
        </p:spPr>
      </p:pic>
      <p:pic>
        <p:nvPicPr>
          <p:cNvPr id="2138" name="Picture 2137"/>
          <p:cNvPicPr>
            <a:picLocks noChangeAspect="1"/>
          </p:cNvPicPr>
          <p:nvPr/>
        </p:nvPicPr>
        <p:blipFill>
          <a:blip r:embed="rId5"/>
          <a:stretch>
            <a:fillRect/>
          </a:stretch>
        </p:blipFill>
        <p:spPr>
          <a:xfrm rot="5400000">
            <a:off x="6633213" y="5319136"/>
            <a:ext cx="906780" cy="510540"/>
          </a:xfrm>
          <a:prstGeom prst="rect">
            <a:avLst/>
          </a:prstGeom>
        </p:spPr>
      </p:pic>
      <p:grpSp>
        <p:nvGrpSpPr>
          <p:cNvPr id="2000" name="Group 1999"/>
          <p:cNvGrpSpPr/>
          <p:nvPr/>
        </p:nvGrpSpPr>
        <p:grpSpPr>
          <a:xfrm>
            <a:off x="154326" y="6236411"/>
            <a:ext cx="11900649" cy="316783"/>
            <a:chOff x="268288" y="2066925"/>
            <a:chExt cx="11507787" cy="609600"/>
          </a:xfrm>
        </p:grpSpPr>
        <p:sp>
          <p:nvSpPr>
            <p:cNvPr id="2001" name="AutoShape 1734"/>
            <p:cNvSpPr>
              <a:spLocks noChangeAspect="1" noChangeArrowheads="1" noTextEdit="1"/>
            </p:cNvSpPr>
            <p:nvPr/>
          </p:nvSpPr>
          <p:spPr bwMode="auto">
            <a:xfrm>
              <a:off x="268288" y="2066925"/>
              <a:ext cx="115046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2" name="Rectangle 1736"/>
            <p:cNvSpPr>
              <a:spLocks noChangeArrowheads="1"/>
            </p:cNvSpPr>
            <p:nvPr/>
          </p:nvSpPr>
          <p:spPr bwMode="auto">
            <a:xfrm>
              <a:off x="268288" y="2066925"/>
              <a:ext cx="2786062"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3" name="Rectangle 1737"/>
            <p:cNvSpPr>
              <a:spLocks noChangeArrowheads="1"/>
            </p:cNvSpPr>
            <p:nvPr/>
          </p:nvSpPr>
          <p:spPr bwMode="auto">
            <a:xfrm>
              <a:off x="3052763" y="2066925"/>
              <a:ext cx="206375" cy="60960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4" name="Rectangle 1738"/>
            <p:cNvSpPr>
              <a:spLocks noChangeArrowheads="1"/>
            </p:cNvSpPr>
            <p:nvPr/>
          </p:nvSpPr>
          <p:spPr bwMode="auto">
            <a:xfrm>
              <a:off x="3255963" y="2066925"/>
              <a:ext cx="3241675"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5" name="Rectangle 1739"/>
            <p:cNvSpPr>
              <a:spLocks noChangeArrowheads="1"/>
            </p:cNvSpPr>
            <p:nvPr/>
          </p:nvSpPr>
          <p:spPr bwMode="auto">
            <a:xfrm>
              <a:off x="6494462" y="2066925"/>
              <a:ext cx="766762" cy="60960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6" name="Rectangle 1740"/>
            <p:cNvSpPr>
              <a:spLocks noChangeArrowheads="1"/>
            </p:cNvSpPr>
            <p:nvPr/>
          </p:nvSpPr>
          <p:spPr bwMode="auto">
            <a:xfrm>
              <a:off x="7258050" y="2066925"/>
              <a:ext cx="293370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7" name="Rectangle 1741"/>
            <p:cNvSpPr>
              <a:spLocks noChangeArrowheads="1"/>
            </p:cNvSpPr>
            <p:nvPr/>
          </p:nvSpPr>
          <p:spPr bwMode="auto">
            <a:xfrm>
              <a:off x="10188575" y="2066925"/>
              <a:ext cx="668337" cy="60960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8" name="Rectangle 1742"/>
            <p:cNvSpPr>
              <a:spLocks noChangeArrowheads="1"/>
            </p:cNvSpPr>
            <p:nvPr/>
          </p:nvSpPr>
          <p:spPr bwMode="auto">
            <a:xfrm>
              <a:off x="10853737" y="2066925"/>
              <a:ext cx="919162"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9" name="Rectangle 1743"/>
            <p:cNvSpPr>
              <a:spLocks noChangeArrowheads="1"/>
            </p:cNvSpPr>
            <p:nvPr/>
          </p:nvSpPr>
          <p:spPr bwMode="auto">
            <a:xfrm>
              <a:off x="282575" y="2305050"/>
              <a:ext cx="101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Calibri" panose="020F0502020204030204" pitchFamily="34" charset="0"/>
                </a:rPr>
                <a:t>MR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0" name="Rectangle 1786"/>
            <p:cNvSpPr>
              <a:spLocks noChangeArrowheads="1"/>
            </p:cNvSpPr>
            <p:nvPr/>
          </p:nvSpPr>
          <p:spPr bwMode="auto">
            <a:xfrm>
              <a:off x="268288"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1" name="Rectangle 1787"/>
            <p:cNvSpPr>
              <a:spLocks noChangeArrowheads="1"/>
            </p:cNvSpPr>
            <p:nvPr/>
          </p:nvSpPr>
          <p:spPr bwMode="auto">
            <a:xfrm>
              <a:off x="36512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2" name="Rectangle 1788"/>
            <p:cNvSpPr>
              <a:spLocks noChangeArrowheads="1"/>
            </p:cNvSpPr>
            <p:nvPr/>
          </p:nvSpPr>
          <p:spPr bwMode="auto">
            <a:xfrm>
              <a:off x="596900"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3" name="Rectangle 1789"/>
            <p:cNvSpPr>
              <a:spLocks noChangeArrowheads="1"/>
            </p:cNvSpPr>
            <p:nvPr/>
          </p:nvSpPr>
          <p:spPr bwMode="auto">
            <a:xfrm>
              <a:off x="1093788"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4" name="Rectangle 1790"/>
            <p:cNvSpPr>
              <a:spLocks noChangeArrowheads="1"/>
            </p:cNvSpPr>
            <p:nvPr/>
          </p:nvSpPr>
          <p:spPr bwMode="auto">
            <a:xfrm>
              <a:off x="124777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5" name="Rectangle 1791"/>
            <p:cNvSpPr>
              <a:spLocks noChangeArrowheads="1"/>
            </p:cNvSpPr>
            <p:nvPr/>
          </p:nvSpPr>
          <p:spPr bwMode="auto">
            <a:xfrm>
              <a:off x="1346200"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6" name="Rectangle 1792"/>
            <p:cNvSpPr>
              <a:spLocks noChangeArrowheads="1"/>
            </p:cNvSpPr>
            <p:nvPr/>
          </p:nvSpPr>
          <p:spPr bwMode="auto">
            <a:xfrm>
              <a:off x="1550988"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7" name="Rectangle 1793"/>
            <p:cNvSpPr>
              <a:spLocks noChangeArrowheads="1"/>
            </p:cNvSpPr>
            <p:nvPr/>
          </p:nvSpPr>
          <p:spPr bwMode="auto">
            <a:xfrm>
              <a:off x="169862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8" name="Rectangle 1794"/>
            <p:cNvSpPr>
              <a:spLocks noChangeArrowheads="1"/>
            </p:cNvSpPr>
            <p:nvPr/>
          </p:nvSpPr>
          <p:spPr bwMode="auto">
            <a:xfrm>
              <a:off x="2012950"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9" name="Rectangle 1795"/>
            <p:cNvSpPr>
              <a:spLocks noChangeArrowheads="1"/>
            </p:cNvSpPr>
            <p:nvPr/>
          </p:nvSpPr>
          <p:spPr bwMode="auto">
            <a:xfrm>
              <a:off x="281622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0" name="Rectangle 1796"/>
            <p:cNvSpPr>
              <a:spLocks noChangeArrowheads="1"/>
            </p:cNvSpPr>
            <p:nvPr/>
          </p:nvSpPr>
          <p:spPr bwMode="auto">
            <a:xfrm>
              <a:off x="286702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1" name="Rectangle 1797"/>
            <p:cNvSpPr>
              <a:spLocks noChangeArrowheads="1"/>
            </p:cNvSpPr>
            <p:nvPr/>
          </p:nvSpPr>
          <p:spPr bwMode="auto">
            <a:xfrm>
              <a:off x="2921000"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2" name="Rectangle 1798"/>
            <p:cNvSpPr>
              <a:spLocks noChangeArrowheads="1"/>
            </p:cNvSpPr>
            <p:nvPr/>
          </p:nvSpPr>
          <p:spPr bwMode="auto">
            <a:xfrm>
              <a:off x="300037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3" name="Rectangle 1799"/>
            <p:cNvSpPr>
              <a:spLocks noChangeArrowheads="1"/>
            </p:cNvSpPr>
            <p:nvPr/>
          </p:nvSpPr>
          <p:spPr bwMode="auto">
            <a:xfrm>
              <a:off x="3052763" y="2066925"/>
              <a:ext cx="1587"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4" name="Rectangle 1800"/>
            <p:cNvSpPr>
              <a:spLocks noChangeArrowheads="1"/>
            </p:cNvSpPr>
            <p:nvPr/>
          </p:nvSpPr>
          <p:spPr bwMode="auto">
            <a:xfrm>
              <a:off x="3255963"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5" name="Rectangle 1801"/>
            <p:cNvSpPr>
              <a:spLocks noChangeArrowheads="1"/>
            </p:cNvSpPr>
            <p:nvPr/>
          </p:nvSpPr>
          <p:spPr bwMode="auto">
            <a:xfrm>
              <a:off x="3468688"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6" name="Rectangle 1802"/>
            <p:cNvSpPr>
              <a:spLocks noChangeArrowheads="1"/>
            </p:cNvSpPr>
            <p:nvPr/>
          </p:nvSpPr>
          <p:spPr bwMode="auto">
            <a:xfrm>
              <a:off x="3662363"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7" name="Rectangle 1803"/>
            <p:cNvSpPr>
              <a:spLocks noChangeArrowheads="1"/>
            </p:cNvSpPr>
            <p:nvPr/>
          </p:nvSpPr>
          <p:spPr bwMode="auto">
            <a:xfrm>
              <a:off x="501332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8" name="Rectangle 1804"/>
            <p:cNvSpPr>
              <a:spLocks noChangeArrowheads="1"/>
            </p:cNvSpPr>
            <p:nvPr/>
          </p:nvSpPr>
          <p:spPr bwMode="auto">
            <a:xfrm>
              <a:off x="5154613"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9" name="Rectangle 1805"/>
            <p:cNvSpPr>
              <a:spLocks noChangeArrowheads="1"/>
            </p:cNvSpPr>
            <p:nvPr/>
          </p:nvSpPr>
          <p:spPr bwMode="auto">
            <a:xfrm>
              <a:off x="543242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0" name="Rectangle 1806"/>
            <p:cNvSpPr>
              <a:spLocks noChangeArrowheads="1"/>
            </p:cNvSpPr>
            <p:nvPr/>
          </p:nvSpPr>
          <p:spPr bwMode="auto">
            <a:xfrm>
              <a:off x="5614988"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1" name="Rectangle 1807"/>
            <p:cNvSpPr>
              <a:spLocks noChangeArrowheads="1"/>
            </p:cNvSpPr>
            <p:nvPr/>
          </p:nvSpPr>
          <p:spPr bwMode="auto">
            <a:xfrm>
              <a:off x="5668963"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2" name="Rectangle 1808"/>
            <p:cNvSpPr>
              <a:spLocks noChangeArrowheads="1"/>
            </p:cNvSpPr>
            <p:nvPr/>
          </p:nvSpPr>
          <p:spPr bwMode="auto">
            <a:xfrm>
              <a:off x="5824538"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3" name="Rectangle 1809"/>
            <p:cNvSpPr>
              <a:spLocks noChangeArrowheads="1"/>
            </p:cNvSpPr>
            <p:nvPr/>
          </p:nvSpPr>
          <p:spPr bwMode="auto">
            <a:xfrm>
              <a:off x="6051550"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4" name="Rectangle 1810"/>
            <p:cNvSpPr>
              <a:spLocks noChangeArrowheads="1"/>
            </p:cNvSpPr>
            <p:nvPr/>
          </p:nvSpPr>
          <p:spPr bwMode="auto">
            <a:xfrm>
              <a:off x="6494462"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5" name="Rectangle 1811"/>
            <p:cNvSpPr>
              <a:spLocks noChangeArrowheads="1"/>
            </p:cNvSpPr>
            <p:nvPr/>
          </p:nvSpPr>
          <p:spPr bwMode="auto">
            <a:xfrm>
              <a:off x="7258050"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6" name="Rectangle 1812"/>
            <p:cNvSpPr>
              <a:spLocks noChangeArrowheads="1"/>
            </p:cNvSpPr>
            <p:nvPr/>
          </p:nvSpPr>
          <p:spPr bwMode="auto">
            <a:xfrm>
              <a:off x="7334250"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7" name="Rectangle 1813"/>
            <p:cNvSpPr>
              <a:spLocks noChangeArrowheads="1"/>
            </p:cNvSpPr>
            <p:nvPr/>
          </p:nvSpPr>
          <p:spPr bwMode="auto">
            <a:xfrm>
              <a:off x="7723187"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8" name="Rectangle 1814"/>
            <p:cNvSpPr>
              <a:spLocks noChangeArrowheads="1"/>
            </p:cNvSpPr>
            <p:nvPr/>
          </p:nvSpPr>
          <p:spPr bwMode="auto">
            <a:xfrm>
              <a:off x="7808912" y="2066925"/>
              <a:ext cx="1587"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 name="Rectangle 1815"/>
            <p:cNvSpPr>
              <a:spLocks noChangeArrowheads="1"/>
            </p:cNvSpPr>
            <p:nvPr/>
          </p:nvSpPr>
          <p:spPr bwMode="auto">
            <a:xfrm>
              <a:off x="7885112"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0" name="Rectangle 1816"/>
            <p:cNvSpPr>
              <a:spLocks noChangeArrowheads="1"/>
            </p:cNvSpPr>
            <p:nvPr/>
          </p:nvSpPr>
          <p:spPr bwMode="auto">
            <a:xfrm>
              <a:off x="7961312"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1" name="Rectangle 1817"/>
            <p:cNvSpPr>
              <a:spLocks noChangeArrowheads="1"/>
            </p:cNvSpPr>
            <p:nvPr/>
          </p:nvSpPr>
          <p:spPr bwMode="auto">
            <a:xfrm>
              <a:off x="8421687"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2" name="Rectangle 1818"/>
            <p:cNvSpPr>
              <a:spLocks noChangeArrowheads="1"/>
            </p:cNvSpPr>
            <p:nvPr/>
          </p:nvSpPr>
          <p:spPr bwMode="auto">
            <a:xfrm>
              <a:off x="8475662"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3" name="Rectangle 1819"/>
            <p:cNvSpPr>
              <a:spLocks noChangeArrowheads="1"/>
            </p:cNvSpPr>
            <p:nvPr/>
          </p:nvSpPr>
          <p:spPr bwMode="auto">
            <a:xfrm>
              <a:off x="870267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4" name="Rectangle 1820"/>
            <p:cNvSpPr>
              <a:spLocks noChangeArrowheads="1"/>
            </p:cNvSpPr>
            <p:nvPr/>
          </p:nvSpPr>
          <p:spPr bwMode="auto">
            <a:xfrm>
              <a:off x="875347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5" name="Rectangle 1821"/>
            <p:cNvSpPr>
              <a:spLocks noChangeArrowheads="1"/>
            </p:cNvSpPr>
            <p:nvPr/>
          </p:nvSpPr>
          <p:spPr bwMode="auto">
            <a:xfrm>
              <a:off x="9882187"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6" name="Rectangle 1822"/>
            <p:cNvSpPr>
              <a:spLocks noChangeArrowheads="1"/>
            </p:cNvSpPr>
            <p:nvPr/>
          </p:nvSpPr>
          <p:spPr bwMode="auto">
            <a:xfrm>
              <a:off x="1018857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7" name="Rectangle 1823"/>
            <p:cNvSpPr>
              <a:spLocks noChangeArrowheads="1"/>
            </p:cNvSpPr>
            <p:nvPr/>
          </p:nvSpPr>
          <p:spPr bwMode="auto">
            <a:xfrm>
              <a:off x="10853737"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Line 1824"/>
            <p:cNvSpPr>
              <a:spLocks noChangeShapeType="1"/>
            </p:cNvSpPr>
            <p:nvPr/>
          </p:nvSpPr>
          <p:spPr bwMode="auto">
            <a:xfrm>
              <a:off x="271463" y="2066925"/>
              <a:ext cx="115014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9" name="Rectangle 1825"/>
            <p:cNvSpPr>
              <a:spLocks noChangeArrowheads="1"/>
            </p:cNvSpPr>
            <p:nvPr/>
          </p:nvSpPr>
          <p:spPr bwMode="auto">
            <a:xfrm>
              <a:off x="271463" y="2066925"/>
              <a:ext cx="11501437"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 name="Rectangle 1826"/>
            <p:cNvSpPr>
              <a:spLocks noChangeArrowheads="1"/>
            </p:cNvSpPr>
            <p:nvPr/>
          </p:nvSpPr>
          <p:spPr bwMode="auto">
            <a:xfrm>
              <a:off x="1176972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Line 1827"/>
            <p:cNvSpPr>
              <a:spLocks noChangeShapeType="1"/>
            </p:cNvSpPr>
            <p:nvPr/>
          </p:nvSpPr>
          <p:spPr bwMode="auto">
            <a:xfrm>
              <a:off x="268288" y="2066925"/>
              <a:ext cx="0" cy="6096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 name="Rectangle 1828"/>
            <p:cNvSpPr>
              <a:spLocks noChangeArrowheads="1"/>
            </p:cNvSpPr>
            <p:nvPr/>
          </p:nvSpPr>
          <p:spPr bwMode="auto">
            <a:xfrm>
              <a:off x="268288" y="2066925"/>
              <a:ext cx="3175" cy="609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Line 1829"/>
            <p:cNvSpPr>
              <a:spLocks noChangeShapeType="1"/>
            </p:cNvSpPr>
            <p:nvPr/>
          </p:nvSpPr>
          <p:spPr bwMode="auto">
            <a:xfrm>
              <a:off x="36512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4" name="Rectangle 1830"/>
            <p:cNvSpPr>
              <a:spLocks noChangeArrowheads="1"/>
            </p:cNvSpPr>
            <p:nvPr/>
          </p:nvSpPr>
          <p:spPr bwMode="auto">
            <a:xfrm>
              <a:off x="36512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Line 1831"/>
            <p:cNvSpPr>
              <a:spLocks noChangeShapeType="1"/>
            </p:cNvSpPr>
            <p:nvPr/>
          </p:nvSpPr>
          <p:spPr bwMode="auto">
            <a:xfrm>
              <a:off x="596900"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 name="Rectangle 1832"/>
            <p:cNvSpPr>
              <a:spLocks noChangeArrowheads="1"/>
            </p:cNvSpPr>
            <p:nvPr/>
          </p:nvSpPr>
          <p:spPr bwMode="auto">
            <a:xfrm>
              <a:off x="596900"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Line 1833"/>
            <p:cNvSpPr>
              <a:spLocks noChangeShapeType="1"/>
            </p:cNvSpPr>
            <p:nvPr/>
          </p:nvSpPr>
          <p:spPr bwMode="auto">
            <a:xfrm>
              <a:off x="1093788"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 name="Rectangle 1834"/>
            <p:cNvSpPr>
              <a:spLocks noChangeArrowheads="1"/>
            </p:cNvSpPr>
            <p:nvPr/>
          </p:nvSpPr>
          <p:spPr bwMode="auto">
            <a:xfrm>
              <a:off x="1093788"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Line 1835"/>
            <p:cNvSpPr>
              <a:spLocks noChangeShapeType="1"/>
            </p:cNvSpPr>
            <p:nvPr/>
          </p:nvSpPr>
          <p:spPr bwMode="auto">
            <a:xfrm>
              <a:off x="124777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 name="Rectangle 1836"/>
            <p:cNvSpPr>
              <a:spLocks noChangeArrowheads="1"/>
            </p:cNvSpPr>
            <p:nvPr/>
          </p:nvSpPr>
          <p:spPr bwMode="auto">
            <a:xfrm>
              <a:off x="124777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Line 1837"/>
            <p:cNvSpPr>
              <a:spLocks noChangeShapeType="1"/>
            </p:cNvSpPr>
            <p:nvPr/>
          </p:nvSpPr>
          <p:spPr bwMode="auto">
            <a:xfrm>
              <a:off x="1346200"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Rectangle 1838"/>
            <p:cNvSpPr>
              <a:spLocks noChangeArrowheads="1"/>
            </p:cNvSpPr>
            <p:nvPr/>
          </p:nvSpPr>
          <p:spPr bwMode="auto">
            <a:xfrm>
              <a:off x="1346200"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Line 1839"/>
            <p:cNvSpPr>
              <a:spLocks noChangeShapeType="1"/>
            </p:cNvSpPr>
            <p:nvPr/>
          </p:nvSpPr>
          <p:spPr bwMode="auto">
            <a:xfrm>
              <a:off x="1550988"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 name="Rectangle 1840"/>
            <p:cNvSpPr>
              <a:spLocks noChangeArrowheads="1"/>
            </p:cNvSpPr>
            <p:nvPr/>
          </p:nvSpPr>
          <p:spPr bwMode="auto">
            <a:xfrm>
              <a:off x="1550988"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 name="Line 1841"/>
            <p:cNvSpPr>
              <a:spLocks noChangeShapeType="1"/>
            </p:cNvSpPr>
            <p:nvPr/>
          </p:nvSpPr>
          <p:spPr bwMode="auto">
            <a:xfrm>
              <a:off x="169862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 name="Rectangle 1842"/>
            <p:cNvSpPr>
              <a:spLocks noChangeArrowheads="1"/>
            </p:cNvSpPr>
            <p:nvPr/>
          </p:nvSpPr>
          <p:spPr bwMode="auto">
            <a:xfrm>
              <a:off x="169862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Line 1843"/>
            <p:cNvSpPr>
              <a:spLocks noChangeShapeType="1"/>
            </p:cNvSpPr>
            <p:nvPr/>
          </p:nvSpPr>
          <p:spPr bwMode="auto">
            <a:xfrm>
              <a:off x="2012950"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 name="Rectangle 1844"/>
            <p:cNvSpPr>
              <a:spLocks noChangeArrowheads="1"/>
            </p:cNvSpPr>
            <p:nvPr/>
          </p:nvSpPr>
          <p:spPr bwMode="auto">
            <a:xfrm>
              <a:off x="2012950"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9" name="Line 1845"/>
            <p:cNvSpPr>
              <a:spLocks noChangeShapeType="1"/>
            </p:cNvSpPr>
            <p:nvPr/>
          </p:nvSpPr>
          <p:spPr bwMode="auto">
            <a:xfrm>
              <a:off x="281622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0" name="Rectangle 1846"/>
            <p:cNvSpPr>
              <a:spLocks noChangeArrowheads="1"/>
            </p:cNvSpPr>
            <p:nvPr/>
          </p:nvSpPr>
          <p:spPr bwMode="auto">
            <a:xfrm>
              <a:off x="281622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1" name="Line 1847"/>
            <p:cNvSpPr>
              <a:spLocks noChangeShapeType="1"/>
            </p:cNvSpPr>
            <p:nvPr/>
          </p:nvSpPr>
          <p:spPr bwMode="auto">
            <a:xfrm>
              <a:off x="286702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2" name="Rectangle 1848"/>
            <p:cNvSpPr>
              <a:spLocks noChangeArrowheads="1"/>
            </p:cNvSpPr>
            <p:nvPr/>
          </p:nvSpPr>
          <p:spPr bwMode="auto">
            <a:xfrm>
              <a:off x="286702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Line 1849"/>
            <p:cNvSpPr>
              <a:spLocks noChangeShapeType="1"/>
            </p:cNvSpPr>
            <p:nvPr/>
          </p:nvSpPr>
          <p:spPr bwMode="auto">
            <a:xfrm>
              <a:off x="2921000"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4" name="Rectangle 1850"/>
            <p:cNvSpPr>
              <a:spLocks noChangeArrowheads="1"/>
            </p:cNvSpPr>
            <p:nvPr/>
          </p:nvSpPr>
          <p:spPr bwMode="auto">
            <a:xfrm>
              <a:off x="2921000"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5" name="Line 1851"/>
            <p:cNvSpPr>
              <a:spLocks noChangeShapeType="1"/>
            </p:cNvSpPr>
            <p:nvPr/>
          </p:nvSpPr>
          <p:spPr bwMode="auto">
            <a:xfrm>
              <a:off x="300037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6" name="Rectangle 1852"/>
            <p:cNvSpPr>
              <a:spLocks noChangeArrowheads="1"/>
            </p:cNvSpPr>
            <p:nvPr/>
          </p:nvSpPr>
          <p:spPr bwMode="auto">
            <a:xfrm>
              <a:off x="300037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7" name="Line 1853"/>
            <p:cNvSpPr>
              <a:spLocks noChangeShapeType="1"/>
            </p:cNvSpPr>
            <p:nvPr/>
          </p:nvSpPr>
          <p:spPr bwMode="auto">
            <a:xfrm>
              <a:off x="3052763"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 name="Rectangle 1854"/>
            <p:cNvSpPr>
              <a:spLocks noChangeArrowheads="1"/>
            </p:cNvSpPr>
            <p:nvPr/>
          </p:nvSpPr>
          <p:spPr bwMode="auto">
            <a:xfrm>
              <a:off x="3052763" y="2073275"/>
              <a:ext cx="1587"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9" name="Line 1855"/>
            <p:cNvSpPr>
              <a:spLocks noChangeShapeType="1"/>
            </p:cNvSpPr>
            <p:nvPr/>
          </p:nvSpPr>
          <p:spPr bwMode="auto">
            <a:xfrm>
              <a:off x="3255963"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0" name="Rectangle 1856"/>
            <p:cNvSpPr>
              <a:spLocks noChangeArrowheads="1"/>
            </p:cNvSpPr>
            <p:nvPr/>
          </p:nvSpPr>
          <p:spPr bwMode="auto">
            <a:xfrm>
              <a:off x="3255963"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1" name="Line 1857"/>
            <p:cNvSpPr>
              <a:spLocks noChangeShapeType="1"/>
            </p:cNvSpPr>
            <p:nvPr/>
          </p:nvSpPr>
          <p:spPr bwMode="auto">
            <a:xfrm>
              <a:off x="3468688"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2" name="Rectangle 1858"/>
            <p:cNvSpPr>
              <a:spLocks noChangeArrowheads="1"/>
            </p:cNvSpPr>
            <p:nvPr/>
          </p:nvSpPr>
          <p:spPr bwMode="auto">
            <a:xfrm>
              <a:off x="3468688"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3" name="Line 1859"/>
            <p:cNvSpPr>
              <a:spLocks noChangeShapeType="1"/>
            </p:cNvSpPr>
            <p:nvPr/>
          </p:nvSpPr>
          <p:spPr bwMode="auto">
            <a:xfrm>
              <a:off x="3662363"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4" name="Rectangle 1860"/>
            <p:cNvSpPr>
              <a:spLocks noChangeArrowheads="1"/>
            </p:cNvSpPr>
            <p:nvPr/>
          </p:nvSpPr>
          <p:spPr bwMode="auto">
            <a:xfrm>
              <a:off x="3662363"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5" name="Line 1861"/>
            <p:cNvSpPr>
              <a:spLocks noChangeShapeType="1"/>
            </p:cNvSpPr>
            <p:nvPr/>
          </p:nvSpPr>
          <p:spPr bwMode="auto">
            <a:xfrm>
              <a:off x="501332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6" name="Rectangle 1862"/>
            <p:cNvSpPr>
              <a:spLocks noChangeArrowheads="1"/>
            </p:cNvSpPr>
            <p:nvPr/>
          </p:nvSpPr>
          <p:spPr bwMode="auto">
            <a:xfrm>
              <a:off x="501332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7" name="Line 1863"/>
            <p:cNvSpPr>
              <a:spLocks noChangeShapeType="1"/>
            </p:cNvSpPr>
            <p:nvPr/>
          </p:nvSpPr>
          <p:spPr bwMode="auto">
            <a:xfrm>
              <a:off x="5154613"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8" name="Rectangle 1864"/>
            <p:cNvSpPr>
              <a:spLocks noChangeArrowheads="1"/>
            </p:cNvSpPr>
            <p:nvPr/>
          </p:nvSpPr>
          <p:spPr bwMode="auto">
            <a:xfrm>
              <a:off x="5154613"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9" name="Line 1865"/>
            <p:cNvSpPr>
              <a:spLocks noChangeShapeType="1"/>
            </p:cNvSpPr>
            <p:nvPr/>
          </p:nvSpPr>
          <p:spPr bwMode="auto">
            <a:xfrm>
              <a:off x="543242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0" name="Rectangle 1866"/>
            <p:cNvSpPr>
              <a:spLocks noChangeArrowheads="1"/>
            </p:cNvSpPr>
            <p:nvPr/>
          </p:nvSpPr>
          <p:spPr bwMode="auto">
            <a:xfrm>
              <a:off x="543242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1" name="Line 1867"/>
            <p:cNvSpPr>
              <a:spLocks noChangeShapeType="1"/>
            </p:cNvSpPr>
            <p:nvPr/>
          </p:nvSpPr>
          <p:spPr bwMode="auto">
            <a:xfrm>
              <a:off x="5614988"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2" name="Rectangle 1868"/>
            <p:cNvSpPr>
              <a:spLocks noChangeArrowheads="1"/>
            </p:cNvSpPr>
            <p:nvPr/>
          </p:nvSpPr>
          <p:spPr bwMode="auto">
            <a:xfrm>
              <a:off x="5614988"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3" name="Line 1869"/>
            <p:cNvSpPr>
              <a:spLocks noChangeShapeType="1"/>
            </p:cNvSpPr>
            <p:nvPr/>
          </p:nvSpPr>
          <p:spPr bwMode="auto">
            <a:xfrm>
              <a:off x="5668963"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4" name="Rectangle 1870"/>
            <p:cNvSpPr>
              <a:spLocks noChangeArrowheads="1"/>
            </p:cNvSpPr>
            <p:nvPr/>
          </p:nvSpPr>
          <p:spPr bwMode="auto">
            <a:xfrm>
              <a:off x="5668963"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5" name="Line 1871"/>
            <p:cNvSpPr>
              <a:spLocks noChangeShapeType="1"/>
            </p:cNvSpPr>
            <p:nvPr/>
          </p:nvSpPr>
          <p:spPr bwMode="auto">
            <a:xfrm>
              <a:off x="5824538"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6" name="Rectangle 1872"/>
            <p:cNvSpPr>
              <a:spLocks noChangeArrowheads="1"/>
            </p:cNvSpPr>
            <p:nvPr/>
          </p:nvSpPr>
          <p:spPr bwMode="auto">
            <a:xfrm>
              <a:off x="5824538"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7" name="Line 1873"/>
            <p:cNvSpPr>
              <a:spLocks noChangeShapeType="1"/>
            </p:cNvSpPr>
            <p:nvPr/>
          </p:nvSpPr>
          <p:spPr bwMode="auto">
            <a:xfrm>
              <a:off x="6051550"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8" name="Rectangle 1874"/>
            <p:cNvSpPr>
              <a:spLocks noChangeArrowheads="1"/>
            </p:cNvSpPr>
            <p:nvPr/>
          </p:nvSpPr>
          <p:spPr bwMode="auto">
            <a:xfrm>
              <a:off x="6051550"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9" name="Line 1875"/>
            <p:cNvSpPr>
              <a:spLocks noChangeShapeType="1"/>
            </p:cNvSpPr>
            <p:nvPr/>
          </p:nvSpPr>
          <p:spPr bwMode="auto">
            <a:xfrm>
              <a:off x="6494462"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0" name="Rectangle 1876"/>
            <p:cNvSpPr>
              <a:spLocks noChangeArrowheads="1"/>
            </p:cNvSpPr>
            <p:nvPr/>
          </p:nvSpPr>
          <p:spPr bwMode="auto">
            <a:xfrm>
              <a:off x="6494462"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1" name="Line 1877"/>
            <p:cNvSpPr>
              <a:spLocks noChangeShapeType="1"/>
            </p:cNvSpPr>
            <p:nvPr/>
          </p:nvSpPr>
          <p:spPr bwMode="auto">
            <a:xfrm>
              <a:off x="7258050"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2" name="Rectangle 1878"/>
            <p:cNvSpPr>
              <a:spLocks noChangeArrowheads="1"/>
            </p:cNvSpPr>
            <p:nvPr/>
          </p:nvSpPr>
          <p:spPr bwMode="auto">
            <a:xfrm>
              <a:off x="7258050"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3" name="Line 1879"/>
            <p:cNvSpPr>
              <a:spLocks noChangeShapeType="1"/>
            </p:cNvSpPr>
            <p:nvPr/>
          </p:nvSpPr>
          <p:spPr bwMode="auto">
            <a:xfrm>
              <a:off x="7334250"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4" name="Rectangle 1880"/>
            <p:cNvSpPr>
              <a:spLocks noChangeArrowheads="1"/>
            </p:cNvSpPr>
            <p:nvPr/>
          </p:nvSpPr>
          <p:spPr bwMode="auto">
            <a:xfrm>
              <a:off x="7334250"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5" name="Line 1881"/>
            <p:cNvSpPr>
              <a:spLocks noChangeShapeType="1"/>
            </p:cNvSpPr>
            <p:nvPr/>
          </p:nvSpPr>
          <p:spPr bwMode="auto">
            <a:xfrm>
              <a:off x="7723187"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6" name="Rectangle 1882"/>
            <p:cNvSpPr>
              <a:spLocks noChangeArrowheads="1"/>
            </p:cNvSpPr>
            <p:nvPr/>
          </p:nvSpPr>
          <p:spPr bwMode="auto">
            <a:xfrm>
              <a:off x="7723187"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7" name="Line 1883"/>
            <p:cNvSpPr>
              <a:spLocks noChangeShapeType="1"/>
            </p:cNvSpPr>
            <p:nvPr/>
          </p:nvSpPr>
          <p:spPr bwMode="auto">
            <a:xfrm>
              <a:off x="7808912"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8" name="Rectangle 1884"/>
            <p:cNvSpPr>
              <a:spLocks noChangeArrowheads="1"/>
            </p:cNvSpPr>
            <p:nvPr/>
          </p:nvSpPr>
          <p:spPr bwMode="auto">
            <a:xfrm>
              <a:off x="7808912" y="2073275"/>
              <a:ext cx="1587"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9" name="Line 1885"/>
            <p:cNvSpPr>
              <a:spLocks noChangeShapeType="1"/>
            </p:cNvSpPr>
            <p:nvPr/>
          </p:nvSpPr>
          <p:spPr bwMode="auto">
            <a:xfrm>
              <a:off x="7885112"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0" name="Rectangle 1886"/>
            <p:cNvSpPr>
              <a:spLocks noChangeArrowheads="1"/>
            </p:cNvSpPr>
            <p:nvPr/>
          </p:nvSpPr>
          <p:spPr bwMode="auto">
            <a:xfrm>
              <a:off x="7885112"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1" name="Line 1887"/>
            <p:cNvSpPr>
              <a:spLocks noChangeShapeType="1"/>
            </p:cNvSpPr>
            <p:nvPr/>
          </p:nvSpPr>
          <p:spPr bwMode="auto">
            <a:xfrm>
              <a:off x="7961312"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2" name="Rectangle 1888"/>
            <p:cNvSpPr>
              <a:spLocks noChangeArrowheads="1"/>
            </p:cNvSpPr>
            <p:nvPr/>
          </p:nvSpPr>
          <p:spPr bwMode="auto">
            <a:xfrm>
              <a:off x="7961312"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3" name="Line 1889"/>
            <p:cNvSpPr>
              <a:spLocks noChangeShapeType="1"/>
            </p:cNvSpPr>
            <p:nvPr/>
          </p:nvSpPr>
          <p:spPr bwMode="auto">
            <a:xfrm>
              <a:off x="8421687"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4" name="Rectangle 1890"/>
            <p:cNvSpPr>
              <a:spLocks noChangeArrowheads="1"/>
            </p:cNvSpPr>
            <p:nvPr/>
          </p:nvSpPr>
          <p:spPr bwMode="auto">
            <a:xfrm>
              <a:off x="8421687"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5" name="Line 1891"/>
            <p:cNvSpPr>
              <a:spLocks noChangeShapeType="1"/>
            </p:cNvSpPr>
            <p:nvPr/>
          </p:nvSpPr>
          <p:spPr bwMode="auto">
            <a:xfrm>
              <a:off x="8475662"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6" name="Rectangle 1892"/>
            <p:cNvSpPr>
              <a:spLocks noChangeArrowheads="1"/>
            </p:cNvSpPr>
            <p:nvPr/>
          </p:nvSpPr>
          <p:spPr bwMode="auto">
            <a:xfrm>
              <a:off x="8475662"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7" name="Line 1893"/>
            <p:cNvSpPr>
              <a:spLocks noChangeShapeType="1"/>
            </p:cNvSpPr>
            <p:nvPr/>
          </p:nvSpPr>
          <p:spPr bwMode="auto">
            <a:xfrm>
              <a:off x="870267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8" name="Rectangle 1894"/>
            <p:cNvSpPr>
              <a:spLocks noChangeArrowheads="1"/>
            </p:cNvSpPr>
            <p:nvPr/>
          </p:nvSpPr>
          <p:spPr bwMode="auto">
            <a:xfrm>
              <a:off x="870267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9" name="Line 1895"/>
            <p:cNvSpPr>
              <a:spLocks noChangeShapeType="1"/>
            </p:cNvSpPr>
            <p:nvPr/>
          </p:nvSpPr>
          <p:spPr bwMode="auto">
            <a:xfrm>
              <a:off x="875347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0" name="Rectangle 1896"/>
            <p:cNvSpPr>
              <a:spLocks noChangeArrowheads="1"/>
            </p:cNvSpPr>
            <p:nvPr/>
          </p:nvSpPr>
          <p:spPr bwMode="auto">
            <a:xfrm>
              <a:off x="875347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1" name="Line 1897"/>
            <p:cNvSpPr>
              <a:spLocks noChangeShapeType="1"/>
            </p:cNvSpPr>
            <p:nvPr/>
          </p:nvSpPr>
          <p:spPr bwMode="auto">
            <a:xfrm>
              <a:off x="9882187"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2" name="Rectangle 1898"/>
            <p:cNvSpPr>
              <a:spLocks noChangeArrowheads="1"/>
            </p:cNvSpPr>
            <p:nvPr/>
          </p:nvSpPr>
          <p:spPr bwMode="auto">
            <a:xfrm>
              <a:off x="9882187"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3" name="Line 1899"/>
            <p:cNvSpPr>
              <a:spLocks noChangeShapeType="1"/>
            </p:cNvSpPr>
            <p:nvPr/>
          </p:nvSpPr>
          <p:spPr bwMode="auto">
            <a:xfrm>
              <a:off x="1018857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4" name="Rectangle 1900"/>
            <p:cNvSpPr>
              <a:spLocks noChangeArrowheads="1"/>
            </p:cNvSpPr>
            <p:nvPr/>
          </p:nvSpPr>
          <p:spPr bwMode="auto">
            <a:xfrm>
              <a:off x="1018857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5" name="Line 1901"/>
            <p:cNvSpPr>
              <a:spLocks noChangeShapeType="1"/>
            </p:cNvSpPr>
            <p:nvPr/>
          </p:nvSpPr>
          <p:spPr bwMode="auto">
            <a:xfrm>
              <a:off x="10853737"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6" name="Rectangle 1902"/>
            <p:cNvSpPr>
              <a:spLocks noChangeArrowheads="1"/>
            </p:cNvSpPr>
            <p:nvPr/>
          </p:nvSpPr>
          <p:spPr bwMode="auto">
            <a:xfrm>
              <a:off x="10853737"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7" name="Line 1903"/>
            <p:cNvSpPr>
              <a:spLocks noChangeShapeType="1"/>
            </p:cNvSpPr>
            <p:nvPr/>
          </p:nvSpPr>
          <p:spPr bwMode="auto">
            <a:xfrm>
              <a:off x="271463" y="2670175"/>
              <a:ext cx="115014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8" name="Rectangle 1904"/>
            <p:cNvSpPr>
              <a:spLocks noChangeArrowheads="1"/>
            </p:cNvSpPr>
            <p:nvPr/>
          </p:nvSpPr>
          <p:spPr bwMode="auto">
            <a:xfrm>
              <a:off x="271463" y="2670175"/>
              <a:ext cx="11501437"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9" name="Line 1905"/>
            <p:cNvSpPr>
              <a:spLocks noChangeShapeType="1"/>
            </p:cNvSpPr>
            <p:nvPr/>
          </p:nvSpPr>
          <p:spPr bwMode="auto">
            <a:xfrm>
              <a:off x="1176972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0" name="Rectangle 1906"/>
            <p:cNvSpPr>
              <a:spLocks noChangeArrowheads="1"/>
            </p:cNvSpPr>
            <p:nvPr/>
          </p:nvSpPr>
          <p:spPr bwMode="auto">
            <a:xfrm>
              <a:off x="1176972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1" name="Line 1986"/>
            <p:cNvSpPr>
              <a:spLocks noChangeShapeType="1"/>
            </p:cNvSpPr>
            <p:nvPr/>
          </p:nvSpPr>
          <p:spPr bwMode="auto">
            <a:xfrm>
              <a:off x="11772900" y="2066925"/>
              <a:ext cx="1587"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2" name="Rectangle 1987"/>
            <p:cNvSpPr>
              <a:spLocks noChangeArrowheads="1"/>
            </p:cNvSpPr>
            <p:nvPr/>
          </p:nvSpPr>
          <p:spPr bwMode="auto">
            <a:xfrm>
              <a:off x="11772900" y="2066925"/>
              <a:ext cx="3175"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37" name="Left Brace 2136"/>
          <p:cNvSpPr/>
          <p:nvPr/>
        </p:nvSpPr>
        <p:spPr>
          <a:xfrm rot="16200000">
            <a:off x="6983638" y="5643504"/>
            <a:ext cx="205930" cy="763591"/>
          </a:xfrm>
          <a:prstGeom prst="leftBrace">
            <a:avLst>
              <a:gd name="adj1" fmla="val 8333"/>
              <a:gd name="adj2" fmla="val 455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2" name="Left Brace 2141"/>
          <p:cNvSpPr/>
          <p:nvPr/>
        </p:nvSpPr>
        <p:spPr>
          <a:xfrm rot="16200000">
            <a:off x="3200308" y="5348176"/>
            <a:ext cx="205930" cy="1351373"/>
          </a:xfrm>
          <a:prstGeom prst="leftBrace">
            <a:avLst>
              <a:gd name="adj1" fmla="val 8333"/>
              <a:gd name="adj2" fmla="val 3872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9" name="TextBox 2148"/>
          <p:cNvSpPr txBox="1"/>
          <p:nvPr/>
        </p:nvSpPr>
        <p:spPr>
          <a:xfrm>
            <a:off x="0" y="0"/>
            <a:ext cx="12192000" cy="461665"/>
          </a:xfrm>
          <a:prstGeom prst="rect">
            <a:avLst/>
          </a:prstGeom>
          <a:noFill/>
        </p:spPr>
        <p:txBody>
          <a:bodyPr wrap="square" rtlCol="0">
            <a:spAutoFit/>
          </a:bodyPr>
          <a:lstStyle/>
          <a:p>
            <a:pPr algn="ctr"/>
            <a:r>
              <a:rPr lang="en-US" sz="2400" u="sng" dirty="0"/>
              <a:t>Glycosylation Site Mapping of Tissue-Derived Glycoproteins</a:t>
            </a:r>
          </a:p>
        </p:txBody>
      </p:sp>
      <p:sp>
        <p:nvSpPr>
          <p:cNvPr id="2151" name="TextBox 2150"/>
          <p:cNvSpPr txBox="1"/>
          <p:nvPr/>
        </p:nvSpPr>
        <p:spPr>
          <a:xfrm>
            <a:off x="341426" y="4158070"/>
            <a:ext cx="6565673" cy="369332"/>
          </a:xfrm>
          <a:prstGeom prst="rect">
            <a:avLst/>
          </a:prstGeom>
          <a:noFill/>
        </p:spPr>
        <p:txBody>
          <a:bodyPr wrap="square" rtlCol="0">
            <a:spAutoFit/>
          </a:bodyPr>
          <a:lstStyle/>
          <a:p>
            <a:r>
              <a:rPr lang="en-US" dirty="0"/>
              <a:t>B.) </a:t>
            </a:r>
            <a:r>
              <a:rPr lang="en-US" b="1" dirty="0">
                <a:solidFill>
                  <a:srgbClr val="0000FF"/>
                </a:solidFill>
              </a:rPr>
              <a:t>Matched Normal </a:t>
            </a:r>
            <a:r>
              <a:rPr lang="en-US" dirty="0"/>
              <a:t>Tissue</a:t>
            </a:r>
          </a:p>
        </p:txBody>
      </p:sp>
      <p:sp>
        <p:nvSpPr>
          <p:cNvPr id="2156" name="Left Brace 2155"/>
          <p:cNvSpPr/>
          <p:nvPr/>
        </p:nvSpPr>
        <p:spPr>
          <a:xfrm rot="16200000">
            <a:off x="10135170" y="4316882"/>
            <a:ext cx="280414" cy="3286920"/>
          </a:xfrm>
          <a:prstGeom prst="leftBrace">
            <a:avLst>
              <a:gd name="adj1" fmla="val 8333"/>
              <a:gd name="adj2" fmla="val 582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57" name="Picture 2156"/>
          <p:cNvPicPr>
            <a:picLocks noChangeAspect="1"/>
          </p:cNvPicPr>
          <p:nvPr/>
        </p:nvPicPr>
        <p:blipFill>
          <a:blip r:embed="rId6"/>
          <a:stretch>
            <a:fillRect/>
          </a:stretch>
        </p:blipFill>
        <p:spPr>
          <a:xfrm rot="5400000">
            <a:off x="8474754" y="5060784"/>
            <a:ext cx="1104900" cy="609600"/>
          </a:xfrm>
          <a:prstGeom prst="rect">
            <a:avLst/>
          </a:prstGeom>
        </p:spPr>
      </p:pic>
      <p:pic>
        <p:nvPicPr>
          <p:cNvPr id="2158" name="Picture 2157"/>
          <p:cNvPicPr>
            <a:picLocks noChangeAspect="1"/>
          </p:cNvPicPr>
          <p:nvPr/>
        </p:nvPicPr>
        <p:blipFill>
          <a:blip r:embed="rId7"/>
          <a:stretch>
            <a:fillRect/>
          </a:stretch>
        </p:blipFill>
        <p:spPr>
          <a:xfrm rot="5400000">
            <a:off x="9333786" y="5011254"/>
            <a:ext cx="1104900" cy="708660"/>
          </a:xfrm>
          <a:prstGeom prst="rect">
            <a:avLst/>
          </a:prstGeom>
        </p:spPr>
      </p:pic>
      <p:pic>
        <p:nvPicPr>
          <p:cNvPr id="2159" name="Picture 2158"/>
          <p:cNvPicPr>
            <a:picLocks noChangeAspect="1"/>
          </p:cNvPicPr>
          <p:nvPr/>
        </p:nvPicPr>
        <p:blipFill>
          <a:blip r:embed="rId8"/>
          <a:stretch>
            <a:fillRect/>
          </a:stretch>
        </p:blipFill>
        <p:spPr>
          <a:xfrm rot="5400000">
            <a:off x="10013885" y="4868379"/>
            <a:ext cx="1390650" cy="708660"/>
          </a:xfrm>
          <a:prstGeom prst="rect">
            <a:avLst/>
          </a:prstGeom>
        </p:spPr>
      </p:pic>
      <p:pic>
        <p:nvPicPr>
          <p:cNvPr id="2160" name="Picture 2159"/>
          <p:cNvPicPr>
            <a:picLocks noChangeAspect="1"/>
          </p:cNvPicPr>
          <p:nvPr/>
        </p:nvPicPr>
        <p:blipFill>
          <a:blip r:embed="rId9"/>
          <a:stretch>
            <a:fillRect/>
          </a:stretch>
        </p:blipFill>
        <p:spPr>
          <a:xfrm rot="5400000">
            <a:off x="10862918" y="4862115"/>
            <a:ext cx="1402202" cy="709636"/>
          </a:xfrm>
          <a:prstGeom prst="rect">
            <a:avLst/>
          </a:prstGeom>
        </p:spPr>
      </p:pic>
      <p:pic>
        <p:nvPicPr>
          <p:cNvPr id="2139" name="Picture 2138"/>
          <p:cNvPicPr>
            <a:picLocks noChangeAspect="1"/>
          </p:cNvPicPr>
          <p:nvPr/>
        </p:nvPicPr>
        <p:blipFill>
          <a:blip r:embed="rId5"/>
          <a:stretch>
            <a:fillRect/>
          </a:stretch>
        </p:blipFill>
        <p:spPr>
          <a:xfrm rot="5400000">
            <a:off x="408852" y="2605699"/>
            <a:ext cx="906780" cy="510540"/>
          </a:xfrm>
          <a:prstGeom prst="rect">
            <a:avLst/>
          </a:prstGeom>
        </p:spPr>
      </p:pic>
      <p:pic>
        <p:nvPicPr>
          <p:cNvPr id="2140" name="Picture 2139"/>
          <p:cNvPicPr>
            <a:picLocks noChangeAspect="1"/>
          </p:cNvPicPr>
          <p:nvPr/>
        </p:nvPicPr>
        <p:blipFill>
          <a:blip r:embed="rId3"/>
          <a:stretch>
            <a:fillRect/>
          </a:stretch>
        </p:blipFill>
        <p:spPr>
          <a:xfrm rot="5400000">
            <a:off x="832715" y="2462824"/>
            <a:ext cx="1192530" cy="510540"/>
          </a:xfrm>
          <a:prstGeom prst="rect">
            <a:avLst/>
          </a:prstGeom>
        </p:spPr>
      </p:pic>
      <p:pic>
        <p:nvPicPr>
          <p:cNvPr id="2143" name="Picture 2142"/>
          <p:cNvPicPr>
            <a:picLocks noChangeAspect="1"/>
          </p:cNvPicPr>
          <p:nvPr/>
        </p:nvPicPr>
        <p:blipFill>
          <a:blip r:embed="rId10">
            <a:clrChange>
              <a:clrFrom>
                <a:srgbClr val="FFFF00"/>
              </a:clrFrom>
              <a:clrTo>
                <a:srgbClr val="FFFF00">
                  <a:alpha val="0"/>
                </a:srgbClr>
              </a:clrTo>
            </a:clrChange>
          </a:blip>
          <a:stretch>
            <a:fillRect/>
          </a:stretch>
        </p:blipFill>
        <p:spPr>
          <a:xfrm rot="5400000">
            <a:off x="1298805" y="2363764"/>
            <a:ext cx="1390650" cy="510540"/>
          </a:xfrm>
          <a:prstGeom prst="rect">
            <a:avLst/>
          </a:prstGeom>
        </p:spPr>
      </p:pic>
      <p:pic>
        <p:nvPicPr>
          <p:cNvPr id="2144" name="Picture 2143"/>
          <p:cNvPicPr>
            <a:picLocks noChangeAspect="1"/>
          </p:cNvPicPr>
          <p:nvPr/>
        </p:nvPicPr>
        <p:blipFill>
          <a:blip r:embed="rId11"/>
          <a:stretch>
            <a:fillRect/>
          </a:stretch>
        </p:blipFill>
        <p:spPr>
          <a:xfrm rot="5400000">
            <a:off x="2083585" y="2388529"/>
            <a:ext cx="1192530" cy="659130"/>
          </a:xfrm>
          <a:prstGeom prst="rect">
            <a:avLst/>
          </a:prstGeom>
        </p:spPr>
      </p:pic>
      <p:pic>
        <p:nvPicPr>
          <p:cNvPr id="2145" name="Picture 2144"/>
          <p:cNvPicPr>
            <a:picLocks noChangeAspect="1"/>
          </p:cNvPicPr>
          <p:nvPr/>
        </p:nvPicPr>
        <p:blipFill>
          <a:blip r:embed="rId12">
            <a:clrChange>
              <a:clrFrom>
                <a:srgbClr val="FFFF00"/>
              </a:clrFrom>
              <a:clrTo>
                <a:srgbClr val="FFFF00">
                  <a:alpha val="0"/>
                </a:srgbClr>
              </a:clrTo>
            </a:clrChange>
          </a:blip>
          <a:stretch>
            <a:fillRect/>
          </a:stretch>
        </p:blipFill>
        <p:spPr>
          <a:xfrm rot="5400000">
            <a:off x="2716125" y="2314234"/>
            <a:ext cx="1390650" cy="609600"/>
          </a:xfrm>
          <a:prstGeom prst="rect">
            <a:avLst/>
          </a:prstGeom>
        </p:spPr>
      </p:pic>
      <p:pic>
        <p:nvPicPr>
          <p:cNvPr id="2146" name="Picture 2145"/>
          <p:cNvPicPr>
            <a:picLocks noChangeAspect="1"/>
          </p:cNvPicPr>
          <p:nvPr/>
        </p:nvPicPr>
        <p:blipFill>
          <a:blip r:embed="rId13"/>
          <a:stretch>
            <a:fillRect/>
          </a:stretch>
        </p:blipFill>
        <p:spPr>
          <a:xfrm rot="5400000">
            <a:off x="3391684" y="2407579"/>
            <a:ext cx="1303020" cy="510540"/>
          </a:xfrm>
          <a:prstGeom prst="rect">
            <a:avLst/>
          </a:prstGeom>
        </p:spPr>
      </p:pic>
      <p:pic>
        <p:nvPicPr>
          <p:cNvPr id="2147" name="Picture 2146"/>
          <p:cNvPicPr>
            <a:picLocks noChangeAspect="1"/>
          </p:cNvPicPr>
          <p:nvPr/>
        </p:nvPicPr>
        <p:blipFill>
          <a:blip r:embed="rId14"/>
          <a:stretch>
            <a:fillRect/>
          </a:stretch>
        </p:blipFill>
        <p:spPr>
          <a:xfrm rot="5400000">
            <a:off x="4047640" y="2209459"/>
            <a:ext cx="1501140" cy="708660"/>
          </a:xfrm>
          <a:prstGeom prst="rect">
            <a:avLst/>
          </a:prstGeom>
        </p:spPr>
      </p:pic>
      <p:pic>
        <p:nvPicPr>
          <p:cNvPr id="2136" name="Picture 2135"/>
          <p:cNvPicPr>
            <a:picLocks noChangeAspect="1"/>
          </p:cNvPicPr>
          <p:nvPr/>
        </p:nvPicPr>
        <p:blipFill>
          <a:blip r:embed="rId5"/>
          <a:stretch>
            <a:fillRect/>
          </a:stretch>
        </p:blipFill>
        <p:spPr>
          <a:xfrm rot="5400000">
            <a:off x="6589203" y="2600331"/>
            <a:ext cx="906780" cy="510540"/>
          </a:xfrm>
          <a:prstGeom prst="rect">
            <a:avLst/>
          </a:prstGeom>
        </p:spPr>
      </p:pic>
      <p:grpSp>
        <p:nvGrpSpPr>
          <p:cNvPr id="1998" name="Group 1997"/>
          <p:cNvGrpSpPr/>
          <p:nvPr/>
        </p:nvGrpSpPr>
        <p:grpSpPr>
          <a:xfrm>
            <a:off x="160676" y="3573233"/>
            <a:ext cx="11900649" cy="316783"/>
            <a:chOff x="268288" y="2066925"/>
            <a:chExt cx="11507787" cy="609600"/>
          </a:xfrm>
        </p:grpSpPr>
        <p:sp>
          <p:nvSpPr>
            <p:cNvPr id="1743" name="AutoShape 1734"/>
            <p:cNvSpPr>
              <a:spLocks noChangeAspect="1" noChangeArrowheads="1" noTextEdit="1"/>
            </p:cNvSpPr>
            <p:nvPr/>
          </p:nvSpPr>
          <p:spPr bwMode="auto">
            <a:xfrm>
              <a:off x="268288" y="2066925"/>
              <a:ext cx="115046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8" name="Rectangle 1736"/>
            <p:cNvSpPr>
              <a:spLocks noChangeArrowheads="1"/>
            </p:cNvSpPr>
            <p:nvPr/>
          </p:nvSpPr>
          <p:spPr bwMode="auto">
            <a:xfrm>
              <a:off x="268288" y="2066925"/>
              <a:ext cx="2786062"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9" name="Rectangle 1737"/>
            <p:cNvSpPr>
              <a:spLocks noChangeArrowheads="1"/>
            </p:cNvSpPr>
            <p:nvPr/>
          </p:nvSpPr>
          <p:spPr bwMode="auto">
            <a:xfrm>
              <a:off x="3052763" y="2066925"/>
              <a:ext cx="206375" cy="60960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0" name="Rectangle 1738"/>
            <p:cNvSpPr>
              <a:spLocks noChangeArrowheads="1"/>
            </p:cNvSpPr>
            <p:nvPr/>
          </p:nvSpPr>
          <p:spPr bwMode="auto">
            <a:xfrm>
              <a:off x="3255963" y="2066925"/>
              <a:ext cx="3241675"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1" name="Rectangle 1739"/>
            <p:cNvSpPr>
              <a:spLocks noChangeArrowheads="1"/>
            </p:cNvSpPr>
            <p:nvPr/>
          </p:nvSpPr>
          <p:spPr bwMode="auto">
            <a:xfrm>
              <a:off x="6494462" y="2066925"/>
              <a:ext cx="766762" cy="60960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2" name="Rectangle 1740"/>
            <p:cNvSpPr>
              <a:spLocks noChangeArrowheads="1"/>
            </p:cNvSpPr>
            <p:nvPr/>
          </p:nvSpPr>
          <p:spPr bwMode="auto">
            <a:xfrm>
              <a:off x="7258050" y="2066925"/>
              <a:ext cx="293370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3" name="Rectangle 1741"/>
            <p:cNvSpPr>
              <a:spLocks noChangeArrowheads="1"/>
            </p:cNvSpPr>
            <p:nvPr/>
          </p:nvSpPr>
          <p:spPr bwMode="auto">
            <a:xfrm>
              <a:off x="10188575" y="2066925"/>
              <a:ext cx="668337" cy="60960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4" name="Rectangle 1742"/>
            <p:cNvSpPr>
              <a:spLocks noChangeArrowheads="1"/>
            </p:cNvSpPr>
            <p:nvPr/>
          </p:nvSpPr>
          <p:spPr bwMode="auto">
            <a:xfrm>
              <a:off x="10853737" y="2066925"/>
              <a:ext cx="919162"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5" name="Rectangle 1743"/>
            <p:cNvSpPr>
              <a:spLocks noChangeArrowheads="1"/>
            </p:cNvSpPr>
            <p:nvPr/>
          </p:nvSpPr>
          <p:spPr bwMode="auto">
            <a:xfrm>
              <a:off x="282575" y="2305050"/>
              <a:ext cx="101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Calibri" panose="020F0502020204030204" pitchFamily="34" charset="0"/>
                </a:rPr>
                <a:t>MR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8" name="Rectangle 1786"/>
            <p:cNvSpPr>
              <a:spLocks noChangeArrowheads="1"/>
            </p:cNvSpPr>
            <p:nvPr/>
          </p:nvSpPr>
          <p:spPr bwMode="auto">
            <a:xfrm>
              <a:off x="268288"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9" name="Rectangle 1787"/>
            <p:cNvSpPr>
              <a:spLocks noChangeArrowheads="1"/>
            </p:cNvSpPr>
            <p:nvPr/>
          </p:nvSpPr>
          <p:spPr bwMode="auto">
            <a:xfrm>
              <a:off x="36512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0" name="Rectangle 1788"/>
            <p:cNvSpPr>
              <a:spLocks noChangeArrowheads="1"/>
            </p:cNvSpPr>
            <p:nvPr/>
          </p:nvSpPr>
          <p:spPr bwMode="auto">
            <a:xfrm>
              <a:off x="596900"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1" name="Rectangle 1789"/>
            <p:cNvSpPr>
              <a:spLocks noChangeArrowheads="1"/>
            </p:cNvSpPr>
            <p:nvPr/>
          </p:nvSpPr>
          <p:spPr bwMode="auto">
            <a:xfrm>
              <a:off x="1093788"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2" name="Rectangle 1790"/>
            <p:cNvSpPr>
              <a:spLocks noChangeArrowheads="1"/>
            </p:cNvSpPr>
            <p:nvPr/>
          </p:nvSpPr>
          <p:spPr bwMode="auto">
            <a:xfrm>
              <a:off x="124777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3" name="Rectangle 1791"/>
            <p:cNvSpPr>
              <a:spLocks noChangeArrowheads="1"/>
            </p:cNvSpPr>
            <p:nvPr/>
          </p:nvSpPr>
          <p:spPr bwMode="auto">
            <a:xfrm>
              <a:off x="1346200"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4" name="Rectangle 1792"/>
            <p:cNvSpPr>
              <a:spLocks noChangeArrowheads="1"/>
            </p:cNvSpPr>
            <p:nvPr/>
          </p:nvSpPr>
          <p:spPr bwMode="auto">
            <a:xfrm>
              <a:off x="1550988"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5" name="Rectangle 1793"/>
            <p:cNvSpPr>
              <a:spLocks noChangeArrowheads="1"/>
            </p:cNvSpPr>
            <p:nvPr/>
          </p:nvSpPr>
          <p:spPr bwMode="auto">
            <a:xfrm>
              <a:off x="169862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6" name="Rectangle 1794"/>
            <p:cNvSpPr>
              <a:spLocks noChangeArrowheads="1"/>
            </p:cNvSpPr>
            <p:nvPr/>
          </p:nvSpPr>
          <p:spPr bwMode="auto">
            <a:xfrm>
              <a:off x="2012950"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7" name="Rectangle 1795"/>
            <p:cNvSpPr>
              <a:spLocks noChangeArrowheads="1"/>
            </p:cNvSpPr>
            <p:nvPr/>
          </p:nvSpPr>
          <p:spPr bwMode="auto">
            <a:xfrm>
              <a:off x="281622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8" name="Rectangle 1796"/>
            <p:cNvSpPr>
              <a:spLocks noChangeArrowheads="1"/>
            </p:cNvSpPr>
            <p:nvPr/>
          </p:nvSpPr>
          <p:spPr bwMode="auto">
            <a:xfrm>
              <a:off x="286702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9" name="Rectangle 1797"/>
            <p:cNvSpPr>
              <a:spLocks noChangeArrowheads="1"/>
            </p:cNvSpPr>
            <p:nvPr/>
          </p:nvSpPr>
          <p:spPr bwMode="auto">
            <a:xfrm>
              <a:off x="2921000"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0" name="Rectangle 1798"/>
            <p:cNvSpPr>
              <a:spLocks noChangeArrowheads="1"/>
            </p:cNvSpPr>
            <p:nvPr/>
          </p:nvSpPr>
          <p:spPr bwMode="auto">
            <a:xfrm>
              <a:off x="300037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1" name="Rectangle 1799"/>
            <p:cNvSpPr>
              <a:spLocks noChangeArrowheads="1"/>
            </p:cNvSpPr>
            <p:nvPr/>
          </p:nvSpPr>
          <p:spPr bwMode="auto">
            <a:xfrm>
              <a:off x="3052763" y="2066925"/>
              <a:ext cx="1587"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2" name="Rectangle 1800"/>
            <p:cNvSpPr>
              <a:spLocks noChangeArrowheads="1"/>
            </p:cNvSpPr>
            <p:nvPr/>
          </p:nvSpPr>
          <p:spPr bwMode="auto">
            <a:xfrm>
              <a:off x="3255963"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3" name="Rectangle 1801"/>
            <p:cNvSpPr>
              <a:spLocks noChangeArrowheads="1"/>
            </p:cNvSpPr>
            <p:nvPr/>
          </p:nvSpPr>
          <p:spPr bwMode="auto">
            <a:xfrm>
              <a:off x="3468688"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4" name="Rectangle 1802"/>
            <p:cNvSpPr>
              <a:spLocks noChangeArrowheads="1"/>
            </p:cNvSpPr>
            <p:nvPr/>
          </p:nvSpPr>
          <p:spPr bwMode="auto">
            <a:xfrm>
              <a:off x="3662363"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5" name="Rectangle 1803"/>
            <p:cNvSpPr>
              <a:spLocks noChangeArrowheads="1"/>
            </p:cNvSpPr>
            <p:nvPr/>
          </p:nvSpPr>
          <p:spPr bwMode="auto">
            <a:xfrm>
              <a:off x="501332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6" name="Rectangle 1804"/>
            <p:cNvSpPr>
              <a:spLocks noChangeArrowheads="1"/>
            </p:cNvSpPr>
            <p:nvPr/>
          </p:nvSpPr>
          <p:spPr bwMode="auto">
            <a:xfrm>
              <a:off x="5154613"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7" name="Rectangle 1805"/>
            <p:cNvSpPr>
              <a:spLocks noChangeArrowheads="1"/>
            </p:cNvSpPr>
            <p:nvPr/>
          </p:nvSpPr>
          <p:spPr bwMode="auto">
            <a:xfrm>
              <a:off x="543242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8" name="Rectangle 1806"/>
            <p:cNvSpPr>
              <a:spLocks noChangeArrowheads="1"/>
            </p:cNvSpPr>
            <p:nvPr/>
          </p:nvSpPr>
          <p:spPr bwMode="auto">
            <a:xfrm>
              <a:off x="5614988"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9" name="Rectangle 1807"/>
            <p:cNvSpPr>
              <a:spLocks noChangeArrowheads="1"/>
            </p:cNvSpPr>
            <p:nvPr/>
          </p:nvSpPr>
          <p:spPr bwMode="auto">
            <a:xfrm>
              <a:off x="5668963"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0" name="Rectangle 1808"/>
            <p:cNvSpPr>
              <a:spLocks noChangeArrowheads="1"/>
            </p:cNvSpPr>
            <p:nvPr/>
          </p:nvSpPr>
          <p:spPr bwMode="auto">
            <a:xfrm>
              <a:off x="5824538"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1" name="Rectangle 1809"/>
            <p:cNvSpPr>
              <a:spLocks noChangeArrowheads="1"/>
            </p:cNvSpPr>
            <p:nvPr/>
          </p:nvSpPr>
          <p:spPr bwMode="auto">
            <a:xfrm>
              <a:off x="6051550"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2" name="Rectangle 1810"/>
            <p:cNvSpPr>
              <a:spLocks noChangeArrowheads="1"/>
            </p:cNvSpPr>
            <p:nvPr/>
          </p:nvSpPr>
          <p:spPr bwMode="auto">
            <a:xfrm>
              <a:off x="6494462"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3" name="Rectangle 1811"/>
            <p:cNvSpPr>
              <a:spLocks noChangeArrowheads="1"/>
            </p:cNvSpPr>
            <p:nvPr/>
          </p:nvSpPr>
          <p:spPr bwMode="auto">
            <a:xfrm>
              <a:off x="7258050"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4" name="Rectangle 1812"/>
            <p:cNvSpPr>
              <a:spLocks noChangeArrowheads="1"/>
            </p:cNvSpPr>
            <p:nvPr/>
          </p:nvSpPr>
          <p:spPr bwMode="auto">
            <a:xfrm>
              <a:off x="7334250"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5" name="Rectangle 1813"/>
            <p:cNvSpPr>
              <a:spLocks noChangeArrowheads="1"/>
            </p:cNvSpPr>
            <p:nvPr/>
          </p:nvSpPr>
          <p:spPr bwMode="auto">
            <a:xfrm>
              <a:off x="7723187"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6" name="Rectangle 1814"/>
            <p:cNvSpPr>
              <a:spLocks noChangeArrowheads="1"/>
            </p:cNvSpPr>
            <p:nvPr/>
          </p:nvSpPr>
          <p:spPr bwMode="auto">
            <a:xfrm>
              <a:off x="7808912" y="2066925"/>
              <a:ext cx="1587"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7" name="Rectangle 1815"/>
            <p:cNvSpPr>
              <a:spLocks noChangeArrowheads="1"/>
            </p:cNvSpPr>
            <p:nvPr/>
          </p:nvSpPr>
          <p:spPr bwMode="auto">
            <a:xfrm>
              <a:off x="7885112"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8" name="Rectangle 1816"/>
            <p:cNvSpPr>
              <a:spLocks noChangeArrowheads="1"/>
            </p:cNvSpPr>
            <p:nvPr/>
          </p:nvSpPr>
          <p:spPr bwMode="auto">
            <a:xfrm>
              <a:off x="7961312"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9" name="Rectangle 1817"/>
            <p:cNvSpPr>
              <a:spLocks noChangeArrowheads="1"/>
            </p:cNvSpPr>
            <p:nvPr/>
          </p:nvSpPr>
          <p:spPr bwMode="auto">
            <a:xfrm>
              <a:off x="8421687"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0" name="Rectangle 1818"/>
            <p:cNvSpPr>
              <a:spLocks noChangeArrowheads="1"/>
            </p:cNvSpPr>
            <p:nvPr/>
          </p:nvSpPr>
          <p:spPr bwMode="auto">
            <a:xfrm>
              <a:off x="8475662"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1" name="Rectangle 1819"/>
            <p:cNvSpPr>
              <a:spLocks noChangeArrowheads="1"/>
            </p:cNvSpPr>
            <p:nvPr/>
          </p:nvSpPr>
          <p:spPr bwMode="auto">
            <a:xfrm>
              <a:off x="870267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2" name="Rectangle 1820"/>
            <p:cNvSpPr>
              <a:spLocks noChangeArrowheads="1"/>
            </p:cNvSpPr>
            <p:nvPr/>
          </p:nvSpPr>
          <p:spPr bwMode="auto">
            <a:xfrm>
              <a:off x="875347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3" name="Rectangle 1821"/>
            <p:cNvSpPr>
              <a:spLocks noChangeArrowheads="1"/>
            </p:cNvSpPr>
            <p:nvPr/>
          </p:nvSpPr>
          <p:spPr bwMode="auto">
            <a:xfrm>
              <a:off x="9882187"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4" name="Rectangle 1822"/>
            <p:cNvSpPr>
              <a:spLocks noChangeArrowheads="1"/>
            </p:cNvSpPr>
            <p:nvPr/>
          </p:nvSpPr>
          <p:spPr bwMode="auto">
            <a:xfrm>
              <a:off x="1018857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5" name="Rectangle 1823"/>
            <p:cNvSpPr>
              <a:spLocks noChangeArrowheads="1"/>
            </p:cNvSpPr>
            <p:nvPr/>
          </p:nvSpPr>
          <p:spPr bwMode="auto">
            <a:xfrm>
              <a:off x="10853737"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6" name="Line 1824"/>
            <p:cNvSpPr>
              <a:spLocks noChangeShapeType="1"/>
            </p:cNvSpPr>
            <p:nvPr/>
          </p:nvSpPr>
          <p:spPr bwMode="auto">
            <a:xfrm>
              <a:off x="271463" y="2066925"/>
              <a:ext cx="115014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7" name="Rectangle 1825"/>
            <p:cNvSpPr>
              <a:spLocks noChangeArrowheads="1"/>
            </p:cNvSpPr>
            <p:nvPr/>
          </p:nvSpPr>
          <p:spPr bwMode="auto">
            <a:xfrm>
              <a:off x="271463" y="2066925"/>
              <a:ext cx="11501437"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8" name="Rectangle 1826"/>
            <p:cNvSpPr>
              <a:spLocks noChangeArrowheads="1"/>
            </p:cNvSpPr>
            <p:nvPr/>
          </p:nvSpPr>
          <p:spPr bwMode="auto">
            <a:xfrm>
              <a:off x="11769725" y="2066925"/>
              <a:ext cx="3175"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9" name="Line 1827"/>
            <p:cNvSpPr>
              <a:spLocks noChangeShapeType="1"/>
            </p:cNvSpPr>
            <p:nvPr/>
          </p:nvSpPr>
          <p:spPr bwMode="auto">
            <a:xfrm>
              <a:off x="268288" y="2066925"/>
              <a:ext cx="0" cy="6096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0" name="Rectangle 1828"/>
            <p:cNvSpPr>
              <a:spLocks noChangeArrowheads="1"/>
            </p:cNvSpPr>
            <p:nvPr/>
          </p:nvSpPr>
          <p:spPr bwMode="auto">
            <a:xfrm>
              <a:off x="268288" y="2066925"/>
              <a:ext cx="3175" cy="609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1" name="Line 1829"/>
            <p:cNvSpPr>
              <a:spLocks noChangeShapeType="1"/>
            </p:cNvSpPr>
            <p:nvPr/>
          </p:nvSpPr>
          <p:spPr bwMode="auto">
            <a:xfrm>
              <a:off x="36512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2" name="Rectangle 1830"/>
            <p:cNvSpPr>
              <a:spLocks noChangeArrowheads="1"/>
            </p:cNvSpPr>
            <p:nvPr/>
          </p:nvSpPr>
          <p:spPr bwMode="auto">
            <a:xfrm>
              <a:off x="36512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3" name="Line 1831"/>
            <p:cNvSpPr>
              <a:spLocks noChangeShapeType="1"/>
            </p:cNvSpPr>
            <p:nvPr/>
          </p:nvSpPr>
          <p:spPr bwMode="auto">
            <a:xfrm>
              <a:off x="596900"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4" name="Rectangle 1832"/>
            <p:cNvSpPr>
              <a:spLocks noChangeArrowheads="1"/>
            </p:cNvSpPr>
            <p:nvPr/>
          </p:nvSpPr>
          <p:spPr bwMode="auto">
            <a:xfrm>
              <a:off x="596900"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5" name="Line 1833"/>
            <p:cNvSpPr>
              <a:spLocks noChangeShapeType="1"/>
            </p:cNvSpPr>
            <p:nvPr/>
          </p:nvSpPr>
          <p:spPr bwMode="auto">
            <a:xfrm>
              <a:off x="1093788"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6" name="Rectangle 1834"/>
            <p:cNvSpPr>
              <a:spLocks noChangeArrowheads="1"/>
            </p:cNvSpPr>
            <p:nvPr/>
          </p:nvSpPr>
          <p:spPr bwMode="auto">
            <a:xfrm>
              <a:off x="1093788"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7" name="Line 1835"/>
            <p:cNvSpPr>
              <a:spLocks noChangeShapeType="1"/>
            </p:cNvSpPr>
            <p:nvPr/>
          </p:nvSpPr>
          <p:spPr bwMode="auto">
            <a:xfrm>
              <a:off x="124777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8" name="Rectangle 1836"/>
            <p:cNvSpPr>
              <a:spLocks noChangeArrowheads="1"/>
            </p:cNvSpPr>
            <p:nvPr/>
          </p:nvSpPr>
          <p:spPr bwMode="auto">
            <a:xfrm>
              <a:off x="124777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9" name="Line 1837"/>
            <p:cNvSpPr>
              <a:spLocks noChangeShapeType="1"/>
            </p:cNvSpPr>
            <p:nvPr/>
          </p:nvSpPr>
          <p:spPr bwMode="auto">
            <a:xfrm>
              <a:off x="1346200"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0" name="Rectangle 1838"/>
            <p:cNvSpPr>
              <a:spLocks noChangeArrowheads="1"/>
            </p:cNvSpPr>
            <p:nvPr/>
          </p:nvSpPr>
          <p:spPr bwMode="auto">
            <a:xfrm>
              <a:off x="1346200"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1" name="Line 1839"/>
            <p:cNvSpPr>
              <a:spLocks noChangeShapeType="1"/>
            </p:cNvSpPr>
            <p:nvPr/>
          </p:nvSpPr>
          <p:spPr bwMode="auto">
            <a:xfrm>
              <a:off x="1550988"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2" name="Rectangle 1840"/>
            <p:cNvSpPr>
              <a:spLocks noChangeArrowheads="1"/>
            </p:cNvSpPr>
            <p:nvPr/>
          </p:nvSpPr>
          <p:spPr bwMode="auto">
            <a:xfrm>
              <a:off x="1550988"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3" name="Line 1841"/>
            <p:cNvSpPr>
              <a:spLocks noChangeShapeType="1"/>
            </p:cNvSpPr>
            <p:nvPr/>
          </p:nvSpPr>
          <p:spPr bwMode="auto">
            <a:xfrm>
              <a:off x="169862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4" name="Rectangle 1842"/>
            <p:cNvSpPr>
              <a:spLocks noChangeArrowheads="1"/>
            </p:cNvSpPr>
            <p:nvPr/>
          </p:nvSpPr>
          <p:spPr bwMode="auto">
            <a:xfrm>
              <a:off x="169862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5" name="Line 1843"/>
            <p:cNvSpPr>
              <a:spLocks noChangeShapeType="1"/>
            </p:cNvSpPr>
            <p:nvPr/>
          </p:nvSpPr>
          <p:spPr bwMode="auto">
            <a:xfrm>
              <a:off x="2012950"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6" name="Rectangle 1844"/>
            <p:cNvSpPr>
              <a:spLocks noChangeArrowheads="1"/>
            </p:cNvSpPr>
            <p:nvPr/>
          </p:nvSpPr>
          <p:spPr bwMode="auto">
            <a:xfrm>
              <a:off x="2012950"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7" name="Line 1845"/>
            <p:cNvSpPr>
              <a:spLocks noChangeShapeType="1"/>
            </p:cNvSpPr>
            <p:nvPr/>
          </p:nvSpPr>
          <p:spPr bwMode="auto">
            <a:xfrm>
              <a:off x="281622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8" name="Rectangle 1846"/>
            <p:cNvSpPr>
              <a:spLocks noChangeArrowheads="1"/>
            </p:cNvSpPr>
            <p:nvPr/>
          </p:nvSpPr>
          <p:spPr bwMode="auto">
            <a:xfrm>
              <a:off x="281622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9" name="Line 1847"/>
            <p:cNvSpPr>
              <a:spLocks noChangeShapeType="1"/>
            </p:cNvSpPr>
            <p:nvPr/>
          </p:nvSpPr>
          <p:spPr bwMode="auto">
            <a:xfrm>
              <a:off x="286702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0" name="Rectangle 1848"/>
            <p:cNvSpPr>
              <a:spLocks noChangeArrowheads="1"/>
            </p:cNvSpPr>
            <p:nvPr/>
          </p:nvSpPr>
          <p:spPr bwMode="auto">
            <a:xfrm>
              <a:off x="286702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1" name="Line 1849"/>
            <p:cNvSpPr>
              <a:spLocks noChangeShapeType="1"/>
            </p:cNvSpPr>
            <p:nvPr/>
          </p:nvSpPr>
          <p:spPr bwMode="auto">
            <a:xfrm>
              <a:off x="2921000"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2" name="Rectangle 1850"/>
            <p:cNvSpPr>
              <a:spLocks noChangeArrowheads="1"/>
            </p:cNvSpPr>
            <p:nvPr/>
          </p:nvSpPr>
          <p:spPr bwMode="auto">
            <a:xfrm>
              <a:off x="2921000"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3" name="Line 1851"/>
            <p:cNvSpPr>
              <a:spLocks noChangeShapeType="1"/>
            </p:cNvSpPr>
            <p:nvPr/>
          </p:nvSpPr>
          <p:spPr bwMode="auto">
            <a:xfrm>
              <a:off x="300037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4" name="Rectangle 1852"/>
            <p:cNvSpPr>
              <a:spLocks noChangeArrowheads="1"/>
            </p:cNvSpPr>
            <p:nvPr/>
          </p:nvSpPr>
          <p:spPr bwMode="auto">
            <a:xfrm>
              <a:off x="300037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5" name="Line 1853"/>
            <p:cNvSpPr>
              <a:spLocks noChangeShapeType="1"/>
            </p:cNvSpPr>
            <p:nvPr/>
          </p:nvSpPr>
          <p:spPr bwMode="auto">
            <a:xfrm>
              <a:off x="3052763"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6" name="Rectangle 1854"/>
            <p:cNvSpPr>
              <a:spLocks noChangeArrowheads="1"/>
            </p:cNvSpPr>
            <p:nvPr/>
          </p:nvSpPr>
          <p:spPr bwMode="auto">
            <a:xfrm>
              <a:off x="3052763" y="2073275"/>
              <a:ext cx="1587"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7" name="Line 1855"/>
            <p:cNvSpPr>
              <a:spLocks noChangeShapeType="1"/>
            </p:cNvSpPr>
            <p:nvPr/>
          </p:nvSpPr>
          <p:spPr bwMode="auto">
            <a:xfrm>
              <a:off x="3255963"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8" name="Rectangle 1856"/>
            <p:cNvSpPr>
              <a:spLocks noChangeArrowheads="1"/>
            </p:cNvSpPr>
            <p:nvPr/>
          </p:nvSpPr>
          <p:spPr bwMode="auto">
            <a:xfrm>
              <a:off x="3255963"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9" name="Line 1857"/>
            <p:cNvSpPr>
              <a:spLocks noChangeShapeType="1"/>
            </p:cNvSpPr>
            <p:nvPr/>
          </p:nvSpPr>
          <p:spPr bwMode="auto">
            <a:xfrm>
              <a:off x="3468688"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0" name="Rectangle 1858"/>
            <p:cNvSpPr>
              <a:spLocks noChangeArrowheads="1"/>
            </p:cNvSpPr>
            <p:nvPr/>
          </p:nvSpPr>
          <p:spPr bwMode="auto">
            <a:xfrm>
              <a:off x="3468688"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1" name="Line 1859"/>
            <p:cNvSpPr>
              <a:spLocks noChangeShapeType="1"/>
            </p:cNvSpPr>
            <p:nvPr/>
          </p:nvSpPr>
          <p:spPr bwMode="auto">
            <a:xfrm>
              <a:off x="3662363"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2" name="Rectangle 1860"/>
            <p:cNvSpPr>
              <a:spLocks noChangeArrowheads="1"/>
            </p:cNvSpPr>
            <p:nvPr/>
          </p:nvSpPr>
          <p:spPr bwMode="auto">
            <a:xfrm>
              <a:off x="3662363"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3" name="Line 1861"/>
            <p:cNvSpPr>
              <a:spLocks noChangeShapeType="1"/>
            </p:cNvSpPr>
            <p:nvPr/>
          </p:nvSpPr>
          <p:spPr bwMode="auto">
            <a:xfrm>
              <a:off x="501332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4" name="Rectangle 1862"/>
            <p:cNvSpPr>
              <a:spLocks noChangeArrowheads="1"/>
            </p:cNvSpPr>
            <p:nvPr/>
          </p:nvSpPr>
          <p:spPr bwMode="auto">
            <a:xfrm>
              <a:off x="501332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5" name="Line 1863"/>
            <p:cNvSpPr>
              <a:spLocks noChangeShapeType="1"/>
            </p:cNvSpPr>
            <p:nvPr/>
          </p:nvSpPr>
          <p:spPr bwMode="auto">
            <a:xfrm>
              <a:off x="5154613"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 name="Rectangle 1864"/>
            <p:cNvSpPr>
              <a:spLocks noChangeArrowheads="1"/>
            </p:cNvSpPr>
            <p:nvPr/>
          </p:nvSpPr>
          <p:spPr bwMode="auto">
            <a:xfrm>
              <a:off x="5154613"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 name="Line 1865"/>
            <p:cNvSpPr>
              <a:spLocks noChangeShapeType="1"/>
            </p:cNvSpPr>
            <p:nvPr/>
          </p:nvSpPr>
          <p:spPr bwMode="auto">
            <a:xfrm>
              <a:off x="543242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8" name="Rectangle 1866"/>
            <p:cNvSpPr>
              <a:spLocks noChangeArrowheads="1"/>
            </p:cNvSpPr>
            <p:nvPr/>
          </p:nvSpPr>
          <p:spPr bwMode="auto">
            <a:xfrm>
              <a:off x="543242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9" name="Line 1867"/>
            <p:cNvSpPr>
              <a:spLocks noChangeShapeType="1"/>
            </p:cNvSpPr>
            <p:nvPr/>
          </p:nvSpPr>
          <p:spPr bwMode="auto">
            <a:xfrm>
              <a:off x="5614988"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0" name="Rectangle 1868"/>
            <p:cNvSpPr>
              <a:spLocks noChangeArrowheads="1"/>
            </p:cNvSpPr>
            <p:nvPr/>
          </p:nvSpPr>
          <p:spPr bwMode="auto">
            <a:xfrm>
              <a:off x="5614988"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1" name="Line 1869"/>
            <p:cNvSpPr>
              <a:spLocks noChangeShapeType="1"/>
            </p:cNvSpPr>
            <p:nvPr/>
          </p:nvSpPr>
          <p:spPr bwMode="auto">
            <a:xfrm>
              <a:off x="5668963"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2" name="Rectangle 1870"/>
            <p:cNvSpPr>
              <a:spLocks noChangeArrowheads="1"/>
            </p:cNvSpPr>
            <p:nvPr/>
          </p:nvSpPr>
          <p:spPr bwMode="auto">
            <a:xfrm>
              <a:off x="5668963"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3" name="Line 1871"/>
            <p:cNvSpPr>
              <a:spLocks noChangeShapeType="1"/>
            </p:cNvSpPr>
            <p:nvPr/>
          </p:nvSpPr>
          <p:spPr bwMode="auto">
            <a:xfrm>
              <a:off x="5824538"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4" name="Rectangle 1872"/>
            <p:cNvSpPr>
              <a:spLocks noChangeArrowheads="1"/>
            </p:cNvSpPr>
            <p:nvPr/>
          </p:nvSpPr>
          <p:spPr bwMode="auto">
            <a:xfrm>
              <a:off x="5824538"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5" name="Line 1873"/>
            <p:cNvSpPr>
              <a:spLocks noChangeShapeType="1"/>
            </p:cNvSpPr>
            <p:nvPr/>
          </p:nvSpPr>
          <p:spPr bwMode="auto">
            <a:xfrm>
              <a:off x="6051550"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6" name="Rectangle 1874"/>
            <p:cNvSpPr>
              <a:spLocks noChangeArrowheads="1"/>
            </p:cNvSpPr>
            <p:nvPr/>
          </p:nvSpPr>
          <p:spPr bwMode="auto">
            <a:xfrm>
              <a:off x="6051550"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7" name="Line 1875"/>
            <p:cNvSpPr>
              <a:spLocks noChangeShapeType="1"/>
            </p:cNvSpPr>
            <p:nvPr/>
          </p:nvSpPr>
          <p:spPr bwMode="auto">
            <a:xfrm>
              <a:off x="6494462"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8" name="Rectangle 1876"/>
            <p:cNvSpPr>
              <a:spLocks noChangeArrowheads="1"/>
            </p:cNvSpPr>
            <p:nvPr/>
          </p:nvSpPr>
          <p:spPr bwMode="auto">
            <a:xfrm>
              <a:off x="6494462"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9" name="Line 1877"/>
            <p:cNvSpPr>
              <a:spLocks noChangeShapeType="1"/>
            </p:cNvSpPr>
            <p:nvPr/>
          </p:nvSpPr>
          <p:spPr bwMode="auto">
            <a:xfrm>
              <a:off x="7258050"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0" name="Rectangle 1878"/>
            <p:cNvSpPr>
              <a:spLocks noChangeArrowheads="1"/>
            </p:cNvSpPr>
            <p:nvPr/>
          </p:nvSpPr>
          <p:spPr bwMode="auto">
            <a:xfrm>
              <a:off x="7258050"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1" name="Line 1879"/>
            <p:cNvSpPr>
              <a:spLocks noChangeShapeType="1"/>
            </p:cNvSpPr>
            <p:nvPr/>
          </p:nvSpPr>
          <p:spPr bwMode="auto">
            <a:xfrm>
              <a:off x="7334250"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2" name="Rectangle 1880"/>
            <p:cNvSpPr>
              <a:spLocks noChangeArrowheads="1"/>
            </p:cNvSpPr>
            <p:nvPr/>
          </p:nvSpPr>
          <p:spPr bwMode="auto">
            <a:xfrm>
              <a:off x="7334250"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3" name="Line 1881"/>
            <p:cNvSpPr>
              <a:spLocks noChangeShapeType="1"/>
            </p:cNvSpPr>
            <p:nvPr/>
          </p:nvSpPr>
          <p:spPr bwMode="auto">
            <a:xfrm>
              <a:off x="7723187"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4" name="Rectangle 1882"/>
            <p:cNvSpPr>
              <a:spLocks noChangeArrowheads="1"/>
            </p:cNvSpPr>
            <p:nvPr/>
          </p:nvSpPr>
          <p:spPr bwMode="auto">
            <a:xfrm>
              <a:off x="7723187"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5" name="Line 1883"/>
            <p:cNvSpPr>
              <a:spLocks noChangeShapeType="1"/>
            </p:cNvSpPr>
            <p:nvPr/>
          </p:nvSpPr>
          <p:spPr bwMode="auto">
            <a:xfrm>
              <a:off x="7808912"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6" name="Rectangle 1884"/>
            <p:cNvSpPr>
              <a:spLocks noChangeArrowheads="1"/>
            </p:cNvSpPr>
            <p:nvPr/>
          </p:nvSpPr>
          <p:spPr bwMode="auto">
            <a:xfrm>
              <a:off x="7808912" y="2073275"/>
              <a:ext cx="1587"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 name="Line 1885"/>
            <p:cNvSpPr>
              <a:spLocks noChangeShapeType="1"/>
            </p:cNvSpPr>
            <p:nvPr/>
          </p:nvSpPr>
          <p:spPr bwMode="auto">
            <a:xfrm>
              <a:off x="7885112"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8" name="Rectangle 1886"/>
            <p:cNvSpPr>
              <a:spLocks noChangeArrowheads="1"/>
            </p:cNvSpPr>
            <p:nvPr/>
          </p:nvSpPr>
          <p:spPr bwMode="auto">
            <a:xfrm>
              <a:off x="7885112"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9" name="Line 1887"/>
            <p:cNvSpPr>
              <a:spLocks noChangeShapeType="1"/>
            </p:cNvSpPr>
            <p:nvPr/>
          </p:nvSpPr>
          <p:spPr bwMode="auto">
            <a:xfrm>
              <a:off x="7961312"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0" name="Rectangle 1888"/>
            <p:cNvSpPr>
              <a:spLocks noChangeArrowheads="1"/>
            </p:cNvSpPr>
            <p:nvPr/>
          </p:nvSpPr>
          <p:spPr bwMode="auto">
            <a:xfrm>
              <a:off x="7961312"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1" name="Line 1889"/>
            <p:cNvSpPr>
              <a:spLocks noChangeShapeType="1"/>
            </p:cNvSpPr>
            <p:nvPr/>
          </p:nvSpPr>
          <p:spPr bwMode="auto">
            <a:xfrm>
              <a:off x="8421687"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2" name="Rectangle 1890"/>
            <p:cNvSpPr>
              <a:spLocks noChangeArrowheads="1"/>
            </p:cNvSpPr>
            <p:nvPr/>
          </p:nvSpPr>
          <p:spPr bwMode="auto">
            <a:xfrm>
              <a:off x="8421687"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 name="Line 1891"/>
            <p:cNvSpPr>
              <a:spLocks noChangeShapeType="1"/>
            </p:cNvSpPr>
            <p:nvPr/>
          </p:nvSpPr>
          <p:spPr bwMode="auto">
            <a:xfrm>
              <a:off x="8475662"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4" name="Rectangle 1892"/>
            <p:cNvSpPr>
              <a:spLocks noChangeArrowheads="1"/>
            </p:cNvSpPr>
            <p:nvPr/>
          </p:nvSpPr>
          <p:spPr bwMode="auto">
            <a:xfrm>
              <a:off x="8475662"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5" name="Line 1893"/>
            <p:cNvSpPr>
              <a:spLocks noChangeShapeType="1"/>
            </p:cNvSpPr>
            <p:nvPr/>
          </p:nvSpPr>
          <p:spPr bwMode="auto">
            <a:xfrm>
              <a:off x="870267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6" name="Rectangle 1894"/>
            <p:cNvSpPr>
              <a:spLocks noChangeArrowheads="1"/>
            </p:cNvSpPr>
            <p:nvPr/>
          </p:nvSpPr>
          <p:spPr bwMode="auto">
            <a:xfrm>
              <a:off x="870267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7" name="Line 1895"/>
            <p:cNvSpPr>
              <a:spLocks noChangeShapeType="1"/>
            </p:cNvSpPr>
            <p:nvPr/>
          </p:nvSpPr>
          <p:spPr bwMode="auto">
            <a:xfrm>
              <a:off x="875347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8" name="Rectangle 1896"/>
            <p:cNvSpPr>
              <a:spLocks noChangeArrowheads="1"/>
            </p:cNvSpPr>
            <p:nvPr/>
          </p:nvSpPr>
          <p:spPr bwMode="auto">
            <a:xfrm>
              <a:off x="875347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 name="Line 1897"/>
            <p:cNvSpPr>
              <a:spLocks noChangeShapeType="1"/>
            </p:cNvSpPr>
            <p:nvPr/>
          </p:nvSpPr>
          <p:spPr bwMode="auto">
            <a:xfrm>
              <a:off x="9882187"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0" name="Rectangle 1898"/>
            <p:cNvSpPr>
              <a:spLocks noChangeArrowheads="1"/>
            </p:cNvSpPr>
            <p:nvPr/>
          </p:nvSpPr>
          <p:spPr bwMode="auto">
            <a:xfrm>
              <a:off x="9882187"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1" name="Line 1899"/>
            <p:cNvSpPr>
              <a:spLocks noChangeShapeType="1"/>
            </p:cNvSpPr>
            <p:nvPr/>
          </p:nvSpPr>
          <p:spPr bwMode="auto">
            <a:xfrm>
              <a:off x="1018857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2" name="Rectangle 1900"/>
            <p:cNvSpPr>
              <a:spLocks noChangeArrowheads="1"/>
            </p:cNvSpPr>
            <p:nvPr/>
          </p:nvSpPr>
          <p:spPr bwMode="auto">
            <a:xfrm>
              <a:off x="1018857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3" name="Line 1901"/>
            <p:cNvSpPr>
              <a:spLocks noChangeShapeType="1"/>
            </p:cNvSpPr>
            <p:nvPr/>
          </p:nvSpPr>
          <p:spPr bwMode="auto">
            <a:xfrm>
              <a:off x="10853737"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4" name="Rectangle 1902"/>
            <p:cNvSpPr>
              <a:spLocks noChangeArrowheads="1"/>
            </p:cNvSpPr>
            <p:nvPr/>
          </p:nvSpPr>
          <p:spPr bwMode="auto">
            <a:xfrm>
              <a:off x="10853737"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5" name="Line 1903"/>
            <p:cNvSpPr>
              <a:spLocks noChangeShapeType="1"/>
            </p:cNvSpPr>
            <p:nvPr/>
          </p:nvSpPr>
          <p:spPr bwMode="auto">
            <a:xfrm>
              <a:off x="271463" y="2670175"/>
              <a:ext cx="115014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6" name="Rectangle 1904"/>
            <p:cNvSpPr>
              <a:spLocks noChangeArrowheads="1"/>
            </p:cNvSpPr>
            <p:nvPr/>
          </p:nvSpPr>
          <p:spPr bwMode="auto">
            <a:xfrm>
              <a:off x="271463" y="2670175"/>
              <a:ext cx="11501437"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7" name="Line 1905"/>
            <p:cNvSpPr>
              <a:spLocks noChangeShapeType="1"/>
            </p:cNvSpPr>
            <p:nvPr/>
          </p:nvSpPr>
          <p:spPr bwMode="auto">
            <a:xfrm>
              <a:off x="11769725" y="2073275"/>
              <a:ext cx="0" cy="603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8" name="Rectangle 1906"/>
            <p:cNvSpPr>
              <a:spLocks noChangeArrowheads="1"/>
            </p:cNvSpPr>
            <p:nvPr/>
          </p:nvSpPr>
          <p:spPr bwMode="auto">
            <a:xfrm>
              <a:off x="11769725" y="2073275"/>
              <a:ext cx="3175"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4" name="Line 1986"/>
            <p:cNvSpPr>
              <a:spLocks noChangeShapeType="1"/>
            </p:cNvSpPr>
            <p:nvPr/>
          </p:nvSpPr>
          <p:spPr bwMode="auto">
            <a:xfrm>
              <a:off x="11772900" y="2066925"/>
              <a:ext cx="1587"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5" name="Rectangle 1987"/>
            <p:cNvSpPr>
              <a:spLocks noChangeArrowheads="1"/>
            </p:cNvSpPr>
            <p:nvPr/>
          </p:nvSpPr>
          <p:spPr bwMode="auto">
            <a:xfrm>
              <a:off x="11772900" y="2066925"/>
              <a:ext cx="3175"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33" name="Left Brace 2132"/>
          <p:cNvSpPr/>
          <p:nvPr/>
        </p:nvSpPr>
        <p:spPr>
          <a:xfrm rot="16200000">
            <a:off x="2695415" y="1172898"/>
            <a:ext cx="205930" cy="4382814"/>
          </a:xfrm>
          <a:prstGeom prst="leftBrace">
            <a:avLst>
              <a:gd name="adj1" fmla="val 8333"/>
              <a:gd name="adj2" fmla="val 5794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4" name="Left Brace 2133"/>
          <p:cNvSpPr/>
          <p:nvPr/>
        </p:nvSpPr>
        <p:spPr>
          <a:xfrm rot="16200000">
            <a:off x="6935218" y="2982509"/>
            <a:ext cx="205930" cy="763590"/>
          </a:xfrm>
          <a:prstGeom prst="leftBrace">
            <a:avLst>
              <a:gd name="adj1" fmla="val 8333"/>
              <a:gd name="adj2" fmla="val 455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5" name="Left Brace 2134"/>
          <p:cNvSpPr/>
          <p:nvPr/>
        </p:nvSpPr>
        <p:spPr>
          <a:xfrm rot="16200000">
            <a:off x="10000525" y="1447248"/>
            <a:ext cx="280414" cy="3843282"/>
          </a:xfrm>
          <a:prstGeom prst="leftBrace">
            <a:avLst>
              <a:gd name="adj1" fmla="val 8333"/>
              <a:gd name="adj2" fmla="val 5940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0" name="TextBox 2149"/>
          <p:cNvSpPr txBox="1"/>
          <p:nvPr/>
        </p:nvSpPr>
        <p:spPr>
          <a:xfrm>
            <a:off x="341426" y="1426915"/>
            <a:ext cx="6565673" cy="369332"/>
          </a:xfrm>
          <a:prstGeom prst="rect">
            <a:avLst/>
          </a:prstGeom>
          <a:noFill/>
        </p:spPr>
        <p:txBody>
          <a:bodyPr wrap="square" rtlCol="0">
            <a:spAutoFit/>
          </a:bodyPr>
          <a:lstStyle/>
          <a:p>
            <a:r>
              <a:rPr lang="en-US" dirty="0"/>
              <a:t>A.) </a:t>
            </a:r>
            <a:r>
              <a:rPr lang="en-US" b="1" dirty="0">
                <a:solidFill>
                  <a:srgbClr val="FF0000"/>
                </a:solidFill>
              </a:rPr>
              <a:t>Cancer</a:t>
            </a:r>
            <a:r>
              <a:rPr lang="en-US" dirty="0"/>
              <a:t> Tissue</a:t>
            </a:r>
          </a:p>
        </p:txBody>
      </p:sp>
      <p:pic>
        <p:nvPicPr>
          <p:cNvPr id="2152" name="Picture 2151"/>
          <p:cNvPicPr>
            <a:picLocks noChangeAspect="1"/>
          </p:cNvPicPr>
          <p:nvPr/>
        </p:nvPicPr>
        <p:blipFill>
          <a:blip r:embed="rId6"/>
          <a:stretch>
            <a:fillRect/>
          </a:stretch>
        </p:blipFill>
        <p:spPr>
          <a:xfrm rot="5400000">
            <a:off x="8730742" y="2495587"/>
            <a:ext cx="1104900" cy="609600"/>
          </a:xfrm>
          <a:prstGeom prst="rect">
            <a:avLst/>
          </a:prstGeom>
        </p:spPr>
      </p:pic>
      <p:pic>
        <p:nvPicPr>
          <p:cNvPr id="2153" name="Picture 2152"/>
          <p:cNvPicPr>
            <a:picLocks noChangeAspect="1"/>
          </p:cNvPicPr>
          <p:nvPr/>
        </p:nvPicPr>
        <p:blipFill>
          <a:blip r:embed="rId7"/>
          <a:stretch>
            <a:fillRect/>
          </a:stretch>
        </p:blipFill>
        <p:spPr>
          <a:xfrm rot="5400000">
            <a:off x="9280832" y="2446057"/>
            <a:ext cx="1104900" cy="708660"/>
          </a:xfrm>
          <a:prstGeom prst="rect">
            <a:avLst/>
          </a:prstGeom>
        </p:spPr>
      </p:pic>
      <p:pic>
        <p:nvPicPr>
          <p:cNvPr id="2154" name="Picture 2153"/>
          <p:cNvPicPr>
            <a:picLocks noChangeAspect="1"/>
          </p:cNvPicPr>
          <p:nvPr/>
        </p:nvPicPr>
        <p:blipFill>
          <a:blip r:embed="rId8"/>
          <a:stretch>
            <a:fillRect/>
          </a:stretch>
        </p:blipFill>
        <p:spPr>
          <a:xfrm rot="5400000">
            <a:off x="9819420" y="2303182"/>
            <a:ext cx="1390650" cy="708660"/>
          </a:xfrm>
          <a:prstGeom prst="rect">
            <a:avLst/>
          </a:prstGeom>
        </p:spPr>
      </p:pic>
      <p:pic>
        <p:nvPicPr>
          <p:cNvPr id="2155" name="Picture 2154"/>
          <p:cNvPicPr>
            <a:picLocks noChangeAspect="1"/>
          </p:cNvPicPr>
          <p:nvPr/>
        </p:nvPicPr>
        <p:blipFill>
          <a:blip r:embed="rId9"/>
          <a:stretch>
            <a:fillRect/>
          </a:stretch>
        </p:blipFill>
        <p:spPr>
          <a:xfrm rot="5400000">
            <a:off x="10462191" y="2296918"/>
            <a:ext cx="1402202" cy="709636"/>
          </a:xfrm>
          <a:prstGeom prst="rect">
            <a:avLst/>
          </a:prstGeom>
        </p:spPr>
      </p:pic>
      <p:pic>
        <p:nvPicPr>
          <p:cNvPr id="2161" name="Picture 2160"/>
          <p:cNvPicPr>
            <a:picLocks noChangeAspect="1"/>
          </p:cNvPicPr>
          <p:nvPr/>
        </p:nvPicPr>
        <p:blipFill>
          <a:blip r:embed="rId15"/>
          <a:stretch>
            <a:fillRect/>
          </a:stretch>
        </p:blipFill>
        <p:spPr>
          <a:xfrm rot="5400000">
            <a:off x="11144318" y="2346997"/>
            <a:ext cx="1303020" cy="708660"/>
          </a:xfrm>
          <a:prstGeom prst="rect">
            <a:avLst/>
          </a:prstGeom>
        </p:spPr>
      </p:pic>
      <p:pic>
        <p:nvPicPr>
          <p:cNvPr id="2162" name="Picture 2161"/>
          <p:cNvPicPr>
            <a:picLocks noChangeAspect="1"/>
          </p:cNvPicPr>
          <p:nvPr/>
        </p:nvPicPr>
        <p:blipFill>
          <a:blip r:embed="rId16"/>
          <a:stretch>
            <a:fillRect/>
          </a:stretch>
        </p:blipFill>
        <p:spPr>
          <a:xfrm rot="5400000">
            <a:off x="8000621" y="2387147"/>
            <a:ext cx="1419272" cy="512108"/>
          </a:xfrm>
          <a:prstGeom prst="rect">
            <a:avLst/>
          </a:prstGeom>
        </p:spPr>
      </p:pic>
      <p:sp>
        <p:nvSpPr>
          <p:cNvPr id="2164" name="Rectangle 2163"/>
          <p:cNvSpPr/>
          <p:nvPr/>
        </p:nvSpPr>
        <p:spPr>
          <a:xfrm>
            <a:off x="7319460" y="1228706"/>
            <a:ext cx="383628" cy="2177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5" name="Rectangle 2164"/>
          <p:cNvSpPr/>
          <p:nvPr/>
        </p:nvSpPr>
        <p:spPr>
          <a:xfrm>
            <a:off x="9735362" y="1228706"/>
            <a:ext cx="383628" cy="21771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6" name="TextBox 2165"/>
          <p:cNvSpPr txBox="1"/>
          <p:nvPr/>
        </p:nvSpPr>
        <p:spPr>
          <a:xfrm>
            <a:off x="7667643" y="1183074"/>
            <a:ext cx="1798090" cy="338554"/>
          </a:xfrm>
          <a:prstGeom prst="rect">
            <a:avLst/>
          </a:prstGeom>
          <a:noFill/>
        </p:spPr>
        <p:txBody>
          <a:bodyPr wrap="square" rtlCol="0">
            <a:spAutoFit/>
          </a:bodyPr>
          <a:lstStyle/>
          <a:p>
            <a:r>
              <a:rPr lang="en-US" sz="1600" dirty="0"/>
              <a:t>Tryptic Peptides</a:t>
            </a:r>
          </a:p>
        </p:txBody>
      </p:sp>
      <p:sp>
        <p:nvSpPr>
          <p:cNvPr id="2167" name="TextBox 2166"/>
          <p:cNvSpPr txBox="1"/>
          <p:nvPr/>
        </p:nvSpPr>
        <p:spPr>
          <a:xfrm>
            <a:off x="10133551" y="1183074"/>
            <a:ext cx="2195959" cy="338554"/>
          </a:xfrm>
          <a:prstGeom prst="rect">
            <a:avLst/>
          </a:prstGeom>
          <a:noFill/>
        </p:spPr>
        <p:txBody>
          <a:bodyPr wrap="square" rtlCol="0">
            <a:spAutoFit/>
          </a:bodyPr>
          <a:lstStyle/>
          <a:p>
            <a:r>
              <a:rPr lang="en-US" sz="1600" dirty="0"/>
              <a:t>Tryptic </a:t>
            </a:r>
            <a:r>
              <a:rPr lang="en-US" sz="1600" dirty="0" err="1"/>
              <a:t>Glycopeptides</a:t>
            </a:r>
            <a:endParaRPr lang="en-US" sz="1600" dirty="0"/>
          </a:p>
        </p:txBody>
      </p:sp>
      <p:sp>
        <p:nvSpPr>
          <p:cNvPr id="2168" name="TextBox 2167"/>
          <p:cNvSpPr txBox="1"/>
          <p:nvPr/>
        </p:nvSpPr>
        <p:spPr>
          <a:xfrm>
            <a:off x="2975395" y="3574883"/>
            <a:ext cx="457176" cy="338554"/>
          </a:xfrm>
          <a:prstGeom prst="rect">
            <a:avLst/>
          </a:prstGeom>
          <a:noFill/>
        </p:spPr>
        <p:txBody>
          <a:bodyPr wrap="none" rtlCol="0">
            <a:spAutoFit/>
          </a:bodyPr>
          <a:lstStyle/>
          <a:p>
            <a:r>
              <a:rPr lang="en-US" sz="1600" b="1" dirty="0"/>
              <a:t>N</a:t>
            </a:r>
            <a:r>
              <a:rPr lang="en-US" sz="1600" b="1" baseline="-25000" dirty="0"/>
              <a:t>94</a:t>
            </a:r>
          </a:p>
        </p:txBody>
      </p:sp>
      <p:sp>
        <p:nvSpPr>
          <p:cNvPr id="2169" name="TextBox 2168"/>
          <p:cNvSpPr txBox="1"/>
          <p:nvPr/>
        </p:nvSpPr>
        <p:spPr>
          <a:xfrm>
            <a:off x="6833965" y="3574883"/>
            <a:ext cx="526106" cy="338554"/>
          </a:xfrm>
          <a:prstGeom prst="rect">
            <a:avLst/>
          </a:prstGeom>
          <a:noFill/>
        </p:spPr>
        <p:txBody>
          <a:bodyPr wrap="none" rtlCol="0">
            <a:spAutoFit/>
          </a:bodyPr>
          <a:lstStyle/>
          <a:p>
            <a:r>
              <a:rPr lang="en-US" sz="1600" b="1" dirty="0"/>
              <a:t>N</a:t>
            </a:r>
            <a:r>
              <a:rPr lang="en-US" sz="1600" b="1" baseline="-25000" dirty="0"/>
              <a:t>220</a:t>
            </a:r>
          </a:p>
        </p:txBody>
      </p:sp>
      <p:sp>
        <p:nvSpPr>
          <p:cNvPr id="2173" name="TextBox 2172"/>
          <p:cNvSpPr txBox="1"/>
          <p:nvPr/>
        </p:nvSpPr>
        <p:spPr>
          <a:xfrm>
            <a:off x="10396219" y="3574883"/>
            <a:ext cx="526106" cy="338554"/>
          </a:xfrm>
          <a:prstGeom prst="rect">
            <a:avLst/>
          </a:prstGeom>
          <a:noFill/>
        </p:spPr>
        <p:txBody>
          <a:bodyPr wrap="none" rtlCol="0">
            <a:spAutoFit/>
          </a:bodyPr>
          <a:lstStyle/>
          <a:p>
            <a:r>
              <a:rPr lang="en-US" sz="1600" b="1" dirty="0"/>
              <a:t>N</a:t>
            </a:r>
            <a:r>
              <a:rPr lang="en-US" sz="1600" b="1" baseline="-25000" dirty="0"/>
              <a:t>333</a:t>
            </a:r>
          </a:p>
        </p:txBody>
      </p:sp>
      <p:sp>
        <p:nvSpPr>
          <p:cNvPr id="2175" name="TextBox 2174"/>
          <p:cNvSpPr txBox="1"/>
          <p:nvPr/>
        </p:nvSpPr>
        <p:spPr>
          <a:xfrm>
            <a:off x="2976102" y="6259832"/>
            <a:ext cx="457176" cy="338554"/>
          </a:xfrm>
          <a:prstGeom prst="rect">
            <a:avLst/>
          </a:prstGeom>
          <a:noFill/>
        </p:spPr>
        <p:txBody>
          <a:bodyPr wrap="none" rtlCol="0">
            <a:spAutoFit/>
          </a:bodyPr>
          <a:lstStyle/>
          <a:p>
            <a:r>
              <a:rPr lang="en-US" sz="1600" b="1" dirty="0"/>
              <a:t>N</a:t>
            </a:r>
            <a:r>
              <a:rPr lang="en-US" sz="1600" b="1" baseline="-25000" dirty="0"/>
              <a:t>94</a:t>
            </a:r>
          </a:p>
        </p:txBody>
      </p:sp>
      <p:sp>
        <p:nvSpPr>
          <p:cNvPr id="2176" name="TextBox 2175"/>
          <p:cNvSpPr txBox="1"/>
          <p:nvPr/>
        </p:nvSpPr>
        <p:spPr>
          <a:xfrm>
            <a:off x="6879325" y="6235384"/>
            <a:ext cx="526106" cy="338554"/>
          </a:xfrm>
          <a:prstGeom prst="rect">
            <a:avLst/>
          </a:prstGeom>
          <a:noFill/>
        </p:spPr>
        <p:txBody>
          <a:bodyPr wrap="square" rtlCol="0">
            <a:spAutoFit/>
          </a:bodyPr>
          <a:lstStyle/>
          <a:p>
            <a:r>
              <a:rPr lang="en-US" sz="1600" b="1" dirty="0"/>
              <a:t>N</a:t>
            </a:r>
            <a:r>
              <a:rPr lang="en-US" sz="1600" b="1" baseline="-25000" dirty="0"/>
              <a:t>220</a:t>
            </a:r>
          </a:p>
        </p:txBody>
      </p:sp>
      <p:sp>
        <p:nvSpPr>
          <p:cNvPr id="2177" name="TextBox 2176"/>
          <p:cNvSpPr txBox="1"/>
          <p:nvPr/>
        </p:nvSpPr>
        <p:spPr>
          <a:xfrm>
            <a:off x="10451349" y="6247852"/>
            <a:ext cx="526106" cy="338554"/>
          </a:xfrm>
          <a:prstGeom prst="rect">
            <a:avLst/>
          </a:prstGeom>
          <a:noFill/>
        </p:spPr>
        <p:txBody>
          <a:bodyPr wrap="none" rtlCol="0">
            <a:spAutoFit/>
          </a:bodyPr>
          <a:lstStyle/>
          <a:p>
            <a:r>
              <a:rPr lang="en-US" sz="1600" b="1" dirty="0"/>
              <a:t>N</a:t>
            </a:r>
            <a:r>
              <a:rPr lang="en-US" sz="1600" b="1" baseline="-25000" dirty="0"/>
              <a:t>333</a:t>
            </a:r>
          </a:p>
        </p:txBody>
      </p:sp>
      <p:sp>
        <p:nvSpPr>
          <p:cNvPr id="2178" name="Rectangle 2177"/>
          <p:cNvSpPr/>
          <p:nvPr/>
        </p:nvSpPr>
        <p:spPr>
          <a:xfrm>
            <a:off x="254469" y="697995"/>
            <a:ext cx="3516540" cy="369332"/>
          </a:xfrm>
          <a:prstGeom prst="rect">
            <a:avLst/>
          </a:prstGeom>
        </p:spPr>
        <p:txBody>
          <a:bodyPr wrap="none">
            <a:spAutoFit/>
          </a:bodyPr>
          <a:lstStyle/>
          <a:p>
            <a:r>
              <a:rPr lang="en-US" b="1" dirty="0"/>
              <a:t>Prostatic Acid Phosphatase (ACPP)</a:t>
            </a:r>
            <a:r>
              <a:rPr lang="en-US" dirty="0"/>
              <a:t> </a:t>
            </a:r>
          </a:p>
        </p:txBody>
      </p:sp>
    </p:spTree>
    <p:extLst>
      <p:ext uri="{BB962C8B-B14F-4D97-AF65-F5344CB8AC3E}">
        <p14:creationId xmlns:p14="http://schemas.microsoft.com/office/powerpoint/2010/main" val="417571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507076"/>
            <a:ext cx="2643447" cy="3046988"/>
          </a:xfrm>
          <a:prstGeom prst="rect">
            <a:avLst/>
          </a:prstGeom>
          <a:noFill/>
        </p:spPr>
        <p:txBody>
          <a:bodyPr wrap="square" rtlCol="0">
            <a:spAutoFit/>
          </a:bodyPr>
          <a:lstStyle/>
          <a:p>
            <a:r>
              <a:rPr lang="en-US" sz="2400" dirty="0"/>
              <a:t>Statistically Significant Protein Level Changes</a:t>
            </a:r>
          </a:p>
          <a:p>
            <a:endParaRPr lang="en-US" sz="2400" dirty="0"/>
          </a:p>
          <a:p>
            <a:r>
              <a:rPr lang="en-US" sz="2400" dirty="0"/>
              <a:t>Prostate Cancer vs Matched Normal Tissue</a:t>
            </a:r>
          </a:p>
          <a:p>
            <a:endParaRPr lang="en-US" sz="2400" dirty="0"/>
          </a:p>
        </p:txBody>
      </p:sp>
      <p:graphicFrame>
        <p:nvGraphicFramePr>
          <p:cNvPr id="18" name="Table 17"/>
          <p:cNvGraphicFramePr>
            <a:graphicFrameLocks noGrp="1"/>
          </p:cNvGraphicFramePr>
          <p:nvPr>
            <p:extLst/>
          </p:nvPr>
        </p:nvGraphicFramePr>
        <p:xfrm>
          <a:off x="5568252" y="272394"/>
          <a:ext cx="4114800" cy="6432845"/>
        </p:xfrm>
        <a:graphic>
          <a:graphicData uri="http://schemas.openxmlformats.org/drawingml/2006/table">
            <a:tbl>
              <a:tblPr/>
              <a:tblGrid>
                <a:gridCol w="164592">
                  <a:extLst>
                    <a:ext uri="{9D8B030D-6E8A-4147-A177-3AD203B41FA5}">
                      <a16:colId xmlns:a16="http://schemas.microsoft.com/office/drawing/2014/main" val="3858266715"/>
                    </a:ext>
                  </a:extLst>
                </a:gridCol>
                <a:gridCol w="164592">
                  <a:extLst>
                    <a:ext uri="{9D8B030D-6E8A-4147-A177-3AD203B41FA5}">
                      <a16:colId xmlns:a16="http://schemas.microsoft.com/office/drawing/2014/main" val="307277529"/>
                    </a:ext>
                  </a:extLst>
                </a:gridCol>
                <a:gridCol w="164592">
                  <a:extLst>
                    <a:ext uri="{9D8B030D-6E8A-4147-A177-3AD203B41FA5}">
                      <a16:colId xmlns:a16="http://schemas.microsoft.com/office/drawing/2014/main" val="3056236659"/>
                    </a:ext>
                  </a:extLst>
                </a:gridCol>
                <a:gridCol w="164592">
                  <a:extLst>
                    <a:ext uri="{9D8B030D-6E8A-4147-A177-3AD203B41FA5}">
                      <a16:colId xmlns:a16="http://schemas.microsoft.com/office/drawing/2014/main" val="3068411950"/>
                    </a:ext>
                  </a:extLst>
                </a:gridCol>
                <a:gridCol w="164592">
                  <a:extLst>
                    <a:ext uri="{9D8B030D-6E8A-4147-A177-3AD203B41FA5}">
                      <a16:colId xmlns:a16="http://schemas.microsoft.com/office/drawing/2014/main" val="909189671"/>
                    </a:ext>
                  </a:extLst>
                </a:gridCol>
                <a:gridCol w="164592">
                  <a:extLst>
                    <a:ext uri="{9D8B030D-6E8A-4147-A177-3AD203B41FA5}">
                      <a16:colId xmlns:a16="http://schemas.microsoft.com/office/drawing/2014/main" val="1029525173"/>
                    </a:ext>
                  </a:extLst>
                </a:gridCol>
                <a:gridCol w="164592">
                  <a:extLst>
                    <a:ext uri="{9D8B030D-6E8A-4147-A177-3AD203B41FA5}">
                      <a16:colId xmlns:a16="http://schemas.microsoft.com/office/drawing/2014/main" val="145995135"/>
                    </a:ext>
                  </a:extLst>
                </a:gridCol>
                <a:gridCol w="164592">
                  <a:extLst>
                    <a:ext uri="{9D8B030D-6E8A-4147-A177-3AD203B41FA5}">
                      <a16:colId xmlns:a16="http://schemas.microsoft.com/office/drawing/2014/main" val="3901545632"/>
                    </a:ext>
                  </a:extLst>
                </a:gridCol>
                <a:gridCol w="164592">
                  <a:extLst>
                    <a:ext uri="{9D8B030D-6E8A-4147-A177-3AD203B41FA5}">
                      <a16:colId xmlns:a16="http://schemas.microsoft.com/office/drawing/2014/main" val="1777639095"/>
                    </a:ext>
                  </a:extLst>
                </a:gridCol>
                <a:gridCol w="164592">
                  <a:extLst>
                    <a:ext uri="{9D8B030D-6E8A-4147-A177-3AD203B41FA5}">
                      <a16:colId xmlns:a16="http://schemas.microsoft.com/office/drawing/2014/main" val="3859786157"/>
                    </a:ext>
                  </a:extLst>
                </a:gridCol>
                <a:gridCol w="164592">
                  <a:extLst>
                    <a:ext uri="{9D8B030D-6E8A-4147-A177-3AD203B41FA5}">
                      <a16:colId xmlns:a16="http://schemas.microsoft.com/office/drawing/2014/main" val="1954763099"/>
                    </a:ext>
                  </a:extLst>
                </a:gridCol>
                <a:gridCol w="164592">
                  <a:extLst>
                    <a:ext uri="{9D8B030D-6E8A-4147-A177-3AD203B41FA5}">
                      <a16:colId xmlns:a16="http://schemas.microsoft.com/office/drawing/2014/main" val="1863765445"/>
                    </a:ext>
                  </a:extLst>
                </a:gridCol>
                <a:gridCol w="164592">
                  <a:extLst>
                    <a:ext uri="{9D8B030D-6E8A-4147-A177-3AD203B41FA5}">
                      <a16:colId xmlns:a16="http://schemas.microsoft.com/office/drawing/2014/main" val="2142154435"/>
                    </a:ext>
                  </a:extLst>
                </a:gridCol>
                <a:gridCol w="164592">
                  <a:extLst>
                    <a:ext uri="{9D8B030D-6E8A-4147-A177-3AD203B41FA5}">
                      <a16:colId xmlns:a16="http://schemas.microsoft.com/office/drawing/2014/main" val="80228945"/>
                    </a:ext>
                  </a:extLst>
                </a:gridCol>
                <a:gridCol w="164592">
                  <a:extLst>
                    <a:ext uri="{9D8B030D-6E8A-4147-A177-3AD203B41FA5}">
                      <a16:colId xmlns:a16="http://schemas.microsoft.com/office/drawing/2014/main" val="306911639"/>
                    </a:ext>
                  </a:extLst>
                </a:gridCol>
                <a:gridCol w="164592">
                  <a:extLst>
                    <a:ext uri="{9D8B030D-6E8A-4147-A177-3AD203B41FA5}">
                      <a16:colId xmlns:a16="http://schemas.microsoft.com/office/drawing/2014/main" val="2748590359"/>
                    </a:ext>
                  </a:extLst>
                </a:gridCol>
                <a:gridCol w="164592">
                  <a:extLst>
                    <a:ext uri="{9D8B030D-6E8A-4147-A177-3AD203B41FA5}">
                      <a16:colId xmlns:a16="http://schemas.microsoft.com/office/drawing/2014/main" val="3235371934"/>
                    </a:ext>
                  </a:extLst>
                </a:gridCol>
                <a:gridCol w="164592">
                  <a:extLst>
                    <a:ext uri="{9D8B030D-6E8A-4147-A177-3AD203B41FA5}">
                      <a16:colId xmlns:a16="http://schemas.microsoft.com/office/drawing/2014/main" val="4144299860"/>
                    </a:ext>
                  </a:extLst>
                </a:gridCol>
                <a:gridCol w="164592">
                  <a:extLst>
                    <a:ext uri="{9D8B030D-6E8A-4147-A177-3AD203B41FA5}">
                      <a16:colId xmlns:a16="http://schemas.microsoft.com/office/drawing/2014/main" val="2374409618"/>
                    </a:ext>
                  </a:extLst>
                </a:gridCol>
                <a:gridCol w="164592">
                  <a:extLst>
                    <a:ext uri="{9D8B030D-6E8A-4147-A177-3AD203B41FA5}">
                      <a16:colId xmlns:a16="http://schemas.microsoft.com/office/drawing/2014/main" val="2231442843"/>
                    </a:ext>
                  </a:extLst>
                </a:gridCol>
                <a:gridCol w="164592">
                  <a:extLst>
                    <a:ext uri="{9D8B030D-6E8A-4147-A177-3AD203B41FA5}">
                      <a16:colId xmlns:a16="http://schemas.microsoft.com/office/drawing/2014/main" val="2306945260"/>
                    </a:ext>
                  </a:extLst>
                </a:gridCol>
                <a:gridCol w="164592">
                  <a:extLst>
                    <a:ext uri="{9D8B030D-6E8A-4147-A177-3AD203B41FA5}">
                      <a16:colId xmlns:a16="http://schemas.microsoft.com/office/drawing/2014/main" val="3986015345"/>
                    </a:ext>
                  </a:extLst>
                </a:gridCol>
                <a:gridCol w="164592">
                  <a:extLst>
                    <a:ext uri="{9D8B030D-6E8A-4147-A177-3AD203B41FA5}">
                      <a16:colId xmlns:a16="http://schemas.microsoft.com/office/drawing/2014/main" val="1214144592"/>
                    </a:ext>
                  </a:extLst>
                </a:gridCol>
                <a:gridCol w="164592">
                  <a:extLst>
                    <a:ext uri="{9D8B030D-6E8A-4147-A177-3AD203B41FA5}">
                      <a16:colId xmlns:a16="http://schemas.microsoft.com/office/drawing/2014/main" val="3957692398"/>
                    </a:ext>
                  </a:extLst>
                </a:gridCol>
                <a:gridCol w="164592">
                  <a:extLst>
                    <a:ext uri="{9D8B030D-6E8A-4147-A177-3AD203B41FA5}">
                      <a16:colId xmlns:a16="http://schemas.microsoft.com/office/drawing/2014/main" val="1102752335"/>
                    </a:ext>
                  </a:extLst>
                </a:gridCol>
              </a:tblGrid>
              <a:tr h="31305">
                <a:tc>
                  <a:txBody>
                    <a:bodyPr/>
                    <a:lstStyle/>
                    <a:p>
                      <a:pPr algn="l" fontAlgn="b"/>
                      <a:r>
                        <a:rPr lang="en-US" sz="800" b="1" i="0" u="none" strike="noStrike" dirty="0">
                          <a:solidFill>
                            <a:srgbClr val="000000"/>
                          </a:solidFill>
                          <a:effectLst/>
                          <a:latin typeface="Calibri" panose="020F0502020204030204" pitchFamily="34" charset="0"/>
                        </a:rPr>
                        <a:t>P4</a:t>
                      </a:r>
                    </a:p>
                  </a:txBody>
                  <a:tcPr marL="1565" marR="1565" marT="1565"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P5</a:t>
                      </a:r>
                    </a:p>
                  </a:txBody>
                  <a:tcPr marL="1565" marR="1565" marT="1565"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P6</a:t>
                      </a:r>
                    </a:p>
                  </a:txBody>
                  <a:tcPr marL="1565" marR="1565" marT="1565"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P7</a:t>
                      </a:r>
                    </a:p>
                  </a:txBody>
                  <a:tcPr marL="1565" marR="1565" marT="1565"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P10</a:t>
                      </a:r>
                    </a:p>
                  </a:txBody>
                  <a:tcPr marL="1565" marR="1565" marT="1565" marB="0" anchor="b">
                    <a:lnL>
                      <a:noFill/>
                    </a:lnL>
                    <a:lnR>
                      <a:noFill/>
                    </a:lnR>
                    <a:lnT>
                      <a:noFill/>
                    </a:lnT>
                    <a:lnB>
                      <a:noFill/>
                    </a:lnB>
                  </a:tcPr>
                </a:tc>
                <a:tc>
                  <a:txBody>
                    <a:bodyPr/>
                    <a:lstStyle/>
                    <a:p>
                      <a:pPr algn="l" fontAlgn="b"/>
                      <a:r>
                        <a:rPr lang="en-US" sz="800" b="1" i="0" u="none" strike="noStrike" dirty="0">
                          <a:solidFill>
                            <a:srgbClr val="000000"/>
                          </a:solidFill>
                          <a:effectLst/>
                          <a:latin typeface="Calibri" panose="020F0502020204030204" pitchFamily="34" charset="0"/>
                        </a:rPr>
                        <a:t>P11</a:t>
                      </a:r>
                    </a:p>
                  </a:txBody>
                  <a:tcPr marL="1565" marR="1565" marT="1565"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P12</a:t>
                      </a:r>
                    </a:p>
                  </a:txBody>
                  <a:tcPr marL="1565" marR="1565" marT="1565"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P14</a:t>
                      </a:r>
                    </a:p>
                  </a:txBody>
                  <a:tcPr marL="1565" marR="1565" marT="1565"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P15</a:t>
                      </a:r>
                    </a:p>
                  </a:txBody>
                  <a:tcPr marL="1565" marR="1565" marT="1565"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P16</a:t>
                      </a:r>
                    </a:p>
                  </a:txBody>
                  <a:tcPr marL="1565" marR="1565" marT="1565"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P20</a:t>
                      </a:r>
                    </a:p>
                  </a:txBody>
                  <a:tcPr marL="1565" marR="1565" marT="1565"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P21</a:t>
                      </a:r>
                    </a:p>
                  </a:txBody>
                  <a:tcPr marL="1565" marR="1565" marT="1565"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P22</a:t>
                      </a:r>
                    </a:p>
                  </a:txBody>
                  <a:tcPr marL="1565" marR="1565" marT="1565"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P23</a:t>
                      </a:r>
                    </a:p>
                  </a:txBody>
                  <a:tcPr marL="1565" marR="1565" marT="1565"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P1</a:t>
                      </a:r>
                    </a:p>
                  </a:txBody>
                  <a:tcPr marL="1565" marR="1565" marT="1565"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P2</a:t>
                      </a:r>
                    </a:p>
                  </a:txBody>
                  <a:tcPr marL="1565" marR="1565" marT="1565"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P3</a:t>
                      </a:r>
                    </a:p>
                  </a:txBody>
                  <a:tcPr marL="1565" marR="1565" marT="1565"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P8</a:t>
                      </a:r>
                    </a:p>
                  </a:txBody>
                  <a:tcPr marL="1565" marR="1565" marT="1565"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P9</a:t>
                      </a:r>
                    </a:p>
                  </a:txBody>
                  <a:tcPr marL="1565" marR="1565" marT="1565"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P13</a:t>
                      </a:r>
                    </a:p>
                  </a:txBody>
                  <a:tcPr marL="1565" marR="1565" marT="1565" marB="0" anchor="b">
                    <a:lnL>
                      <a:noFill/>
                    </a:lnL>
                    <a:lnR>
                      <a:noFill/>
                    </a:lnR>
                    <a:lnT>
                      <a:noFill/>
                    </a:lnT>
                    <a:lnB>
                      <a:noFill/>
                    </a:lnB>
                  </a:tcPr>
                </a:tc>
                <a:tc>
                  <a:txBody>
                    <a:bodyPr/>
                    <a:lstStyle/>
                    <a:p>
                      <a:pPr algn="l" fontAlgn="b"/>
                      <a:r>
                        <a:rPr lang="en-US" sz="800" b="1" i="0" u="none" strike="noStrike" dirty="0">
                          <a:solidFill>
                            <a:srgbClr val="000000"/>
                          </a:solidFill>
                          <a:effectLst/>
                          <a:latin typeface="Calibri" panose="020F0502020204030204" pitchFamily="34" charset="0"/>
                        </a:rPr>
                        <a:t>P17</a:t>
                      </a:r>
                    </a:p>
                  </a:txBody>
                  <a:tcPr marL="1565" marR="1565" marT="1565"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P18</a:t>
                      </a:r>
                    </a:p>
                  </a:txBody>
                  <a:tcPr marL="1565" marR="1565" marT="1565"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P19</a:t>
                      </a:r>
                    </a:p>
                  </a:txBody>
                  <a:tcPr marL="1565" marR="1565" marT="1565" marB="0" anchor="b">
                    <a:lnL>
                      <a:noFill/>
                    </a:lnL>
                    <a:lnR>
                      <a:noFill/>
                    </a:lnR>
                    <a:lnT>
                      <a:noFill/>
                    </a:lnT>
                    <a:lnB>
                      <a:noFill/>
                    </a:lnB>
                  </a:tcPr>
                </a:tc>
                <a:tc>
                  <a:txBody>
                    <a:bodyPr/>
                    <a:lstStyle/>
                    <a:p>
                      <a:pPr algn="l" fontAlgn="b"/>
                      <a:r>
                        <a:rPr lang="en-US" sz="800" b="1" i="0" u="none" strike="noStrike" dirty="0">
                          <a:solidFill>
                            <a:srgbClr val="000000"/>
                          </a:solidFill>
                          <a:effectLst/>
                          <a:latin typeface="Calibri" panose="020F0502020204030204" pitchFamily="34" charset="0"/>
                        </a:rPr>
                        <a:t>P24</a:t>
                      </a:r>
                    </a:p>
                  </a:txBody>
                  <a:tcPr marL="1565" marR="1565" marT="1565" marB="0" anchor="b">
                    <a:lnL>
                      <a:noFill/>
                    </a:lnL>
                    <a:lnR>
                      <a:noFill/>
                    </a:lnR>
                    <a:lnT>
                      <a:noFill/>
                    </a:lnT>
                    <a:lnB>
                      <a:noFill/>
                    </a:lnB>
                  </a:tcPr>
                </a:tc>
                <a:tc>
                  <a:txBody>
                    <a:bodyPr/>
                    <a:lstStyle/>
                    <a:p>
                      <a:pPr algn="l" fontAlgn="b"/>
                      <a:r>
                        <a:rPr lang="en-US" sz="800" b="1" i="0" u="none" strike="noStrike" dirty="0">
                          <a:solidFill>
                            <a:srgbClr val="000000"/>
                          </a:solidFill>
                          <a:effectLst/>
                          <a:latin typeface="Calibri" panose="020F0502020204030204" pitchFamily="34" charset="0"/>
                        </a:rPr>
                        <a:t>P25</a:t>
                      </a:r>
                    </a:p>
                  </a:txBody>
                  <a:tcPr marL="1565" marR="1565" marT="1565" marB="0" anchor="b">
                    <a:lnL>
                      <a:noFill/>
                    </a:lnL>
                    <a:lnR>
                      <a:noFill/>
                    </a:lnR>
                    <a:lnT>
                      <a:noFill/>
                    </a:lnT>
                    <a:lnB>
                      <a:noFill/>
                    </a:lnB>
                  </a:tcPr>
                </a:tc>
                <a:extLst>
                  <a:ext uri="{0D108BD9-81ED-4DB2-BD59-A6C34878D82A}">
                    <a16:rowId xmlns:a16="http://schemas.microsoft.com/office/drawing/2014/main" val="2466423929"/>
                  </a:ext>
                </a:extLst>
              </a:tr>
              <a:tr h="45720">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1CB963"/>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9EACF"/>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EE1BD"/>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6DAAC"/>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0D8A8"/>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14B75E"/>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35C175"/>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CF4E7"/>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2F2"/>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0E7C9"/>
                    </a:solidFill>
                  </a:tcPr>
                </a:tc>
                <a:extLst>
                  <a:ext uri="{0D108BD9-81ED-4DB2-BD59-A6C34878D82A}">
                    <a16:rowId xmlns:a16="http://schemas.microsoft.com/office/drawing/2014/main" val="2951698366"/>
                  </a:ext>
                </a:extLst>
              </a:tr>
              <a:tr h="45720">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63CF9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1E2B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AE5C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5BCC8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43C57E"/>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6DAA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4DEB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DF5E8"/>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FE2B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BAB"/>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3B152"/>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6DFB7"/>
                    </a:solidFill>
                  </a:tcPr>
                </a:tc>
                <a:extLst>
                  <a:ext uri="{0D108BD9-81ED-4DB2-BD59-A6C34878D82A}">
                    <a16:rowId xmlns:a16="http://schemas.microsoft.com/office/drawing/2014/main" val="1480262477"/>
                  </a:ext>
                </a:extLst>
              </a:tr>
              <a:tr h="45720">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3E5"/>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7D5A2"/>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FD8A7"/>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DFF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EE1BD"/>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21BA6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4D9A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64CF9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8F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42C57D"/>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extLst>
                  <a:ext uri="{0D108BD9-81ED-4DB2-BD59-A6C34878D82A}">
                    <a16:rowId xmlns:a16="http://schemas.microsoft.com/office/drawing/2014/main" val="1778387563"/>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9EA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6E4C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1D39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B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1CB964"/>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4BC783"/>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A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CFE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4DEB6"/>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6D5A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3D9AA"/>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5E8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4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6AD199"/>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CDCB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EE6C7"/>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extLst>
                  <a:ext uri="{0D108BD9-81ED-4DB2-BD59-A6C34878D82A}">
                    <a16:rowId xmlns:a16="http://schemas.microsoft.com/office/drawing/2014/main" val="1305236876"/>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7E9CD"/>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BDBB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6FD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FE2B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2E2B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69D19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6FD39C"/>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3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7B25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6E9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7EE"/>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3BC379"/>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extLst>
                  <a:ext uri="{0D108BD9-81ED-4DB2-BD59-A6C34878D82A}">
                    <a16:rowId xmlns:a16="http://schemas.microsoft.com/office/drawing/2014/main" val="2001937469"/>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3B15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0D8A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5DAA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AE0B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0DDB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C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2E7C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4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4E8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3ED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5D5A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8E0B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F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FF6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DFB"/>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FE7C8"/>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D0"/>
                    </a:solidFill>
                  </a:tcPr>
                </a:tc>
                <a:extLst>
                  <a:ext uri="{0D108BD9-81ED-4DB2-BD59-A6C34878D82A}">
                    <a16:rowId xmlns:a16="http://schemas.microsoft.com/office/drawing/2014/main" val="3283476165"/>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2EBF7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4D9AB"/>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DCD"/>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6BD19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6ED29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AE0B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7B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49C78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5CCD8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5E3C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C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3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53CA8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4"/>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2"/>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2F1E0"/>
                    </a:solidFill>
                  </a:tcPr>
                </a:tc>
                <a:extLst>
                  <a:ext uri="{0D108BD9-81ED-4DB2-BD59-A6C34878D82A}">
                    <a16:rowId xmlns:a16="http://schemas.microsoft.com/office/drawing/2014/main" val="32555069"/>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3E8C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EFE"/>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4F4"/>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3E3C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3EDD6"/>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2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AE5C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62CF9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4DC88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7DFB8"/>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6E4C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0DDB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7DFB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C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CD3"/>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46C68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1E7CA"/>
                    </a:solidFill>
                  </a:tcPr>
                </a:tc>
                <a:extLst>
                  <a:ext uri="{0D108BD9-81ED-4DB2-BD59-A6C34878D82A}">
                    <a16:rowId xmlns:a16="http://schemas.microsoft.com/office/drawing/2014/main" val="4150300101"/>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9EA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34C07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AE5C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B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6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0D39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3D49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CDCB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6E4C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7E4C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5E4C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7DAA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0EC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5C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D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62CF9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6E4C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9D6A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3E5"/>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9EACF"/>
                    </a:solidFill>
                  </a:tcPr>
                </a:tc>
                <a:extLst>
                  <a:ext uri="{0D108BD9-81ED-4DB2-BD59-A6C34878D82A}">
                    <a16:rowId xmlns:a16="http://schemas.microsoft.com/office/drawing/2014/main" val="540988999"/>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BD6A5"/>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6DFB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AEA"/>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0DDB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BEA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DE6C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5E4C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DE6C7"/>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CDCB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FE2B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DD7A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6F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1E7C9"/>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3FCF7"/>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AE5C5"/>
                    </a:solidFill>
                  </a:tcPr>
                </a:tc>
                <a:extLst>
                  <a:ext uri="{0D108BD9-81ED-4DB2-BD59-A6C34878D82A}">
                    <a16:rowId xmlns:a16="http://schemas.microsoft.com/office/drawing/2014/main" val="1619330211"/>
                  </a:ext>
                </a:extLst>
              </a:tr>
              <a:tr h="45720">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3E3C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1D8A9"/>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2ECD5"/>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4DEB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EE6C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5E9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EE1B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4E3C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6E6"/>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8EE"/>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EE1BD"/>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7DAAD"/>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3"/>
                    </a:solidFill>
                  </a:tcPr>
                </a:tc>
                <a:extLst>
                  <a:ext uri="{0D108BD9-81ED-4DB2-BD59-A6C34878D82A}">
                    <a16:rowId xmlns:a16="http://schemas.microsoft.com/office/drawing/2014/main" val="1686339280"/>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9EA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1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D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7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BD7A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9EA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23BB6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3FC47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8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9E5C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6FD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2EBF7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6F2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3CC37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2A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BDBA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6E4C2"/>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7E4C3"/>
                    </a:solidFill>
                  </a:tcPr>
                </a:tc>
                <a:extLst>
                  <a:ext uri="{0D108BD9-81ED-4DB2-BD59-A6C34878D82A}">
                    <a16:rowId xmlns:a16="http://schemas.microsoft.com/office/drawing/2014/main" val="515885171"/>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0E2B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DE1BC"/>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8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D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2ECD5"/>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FD8A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3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8D5A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24BC6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C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6DAA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3DEB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F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2D9A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2D49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0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3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3E8C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7E4C3"/>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9E5C4"/>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D0"/>
                    </a:solidFill>
                  </a:tcPr>
                </a:tc>
                <a:extLst>
                  <a:ext uri="{0D108BD9-81ED-4DB2-BD59-A6C34878D82A}">
                    <a16:rowId xmlns:a16="http://schemas.microsoft.com/office/drawing/2014/main" val="2600378029"/>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EE6C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BE0B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F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DE6C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4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F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B9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E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3E8C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AE0B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57CB8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0E7C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CFE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B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57CB8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6CD29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6ED39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1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8E0B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5DCD9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BD3"/>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7DAAD"/>
                    </a:solidFill>
                  </a:tcPr>
                </a:tc>
                <a:extLst>
                  <a:ext uri="{0D108BD9-81ED-4DB2-BD59-A6C34878D82A}">
                    <a16:rowId xmlns:a16="http://schemas.microsoft.com/office/drawing/2014/main" val="2890905989"/>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1ECD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0DDB3"/>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9E0B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8E4C3"/>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0EC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CFE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DDCB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4C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BF4E7"/>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9E5C4"/>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8C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1FBA6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4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9EA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EE6C8"/>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extLst>
                  <a:ext uri="{0D108BD9-81ED-4DB2-BD59-A6C34878D82A}">
                    <a16:rowId xmlns:a16="http://schemas.microsoft.com/office/drawing/2014/main" val="4187323360"/>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0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CE6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2CBE6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9EA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7C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9DBA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2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DDCB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9DBA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FE2B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4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4E8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5ACC8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CF0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3A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3D49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2E3C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EDCB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3F7EC"/>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D"/>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FE6C8"/>
                    </a:solidFill>
                  </a:tcPr>
                </a:tc>
                <a:extLst>
                  <a:ext uri="{0D108BD9-81ED-4DB2-BD59-A6C34878D82A}">
                    <a16:rowId xmlns:a16="http://schemas.microsoft.com/office/drawing/2014/main" val="4140881227"/>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6E4C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CEA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27BC6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AE5C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3ED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1E7C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4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EE1B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EE1B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7E9C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8DFB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3DEB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0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8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2DEB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2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6DFB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9F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BD3"/>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2ECD5"/>
                    </a:solidFill>
                  </a:tcPr>
                </a:tc>
                <a:extLst>
                  <a:ext uri="{0D108BD9-81ED-4DB2-BD59-A6C34878D82A}">
                    <a16:rowId xmlns:a16="http://schemas.microsoft.com/office/drawing/2014/main" val="830803665"/>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0DE"/>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60CE92"/>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C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A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9E0B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2E3B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5DEB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CDCB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5BCD8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0EC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6CD29A"/>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3DEB5"/>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extLst>
                  <a:ext uri="{0D108BD9-81ED-4DB2-BD59-A6C34878D82A}">
                    <a16:rowId xmlns:a16="http://schemas.microsoft.com/office/drawing/2014/main" val="1660006902"/>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8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3FC47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7E9C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D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CDCB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6FD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2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2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AC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31C07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2E8C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DD7A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7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4DEB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D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AE0BA"/>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ED7A7"/>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7EC"/>
                    </a:solidFill>
                  </a:tcPr>
                </a:tc>
                <a:extLst>
                  <a:ext uri="{0D108BD9-81ED-4DB2-BD59-A6C34878D82A}">
                    <a16:rowId xmlns:a16="http://schemas.microsoft.com/office/drawing/2014/main" val="3023810933"/>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8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1ECD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B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DFD"/>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CF0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1ECD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CDCB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7DFB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AD6A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5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B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3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52CA8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0DDB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DE6C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8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4E5"/>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7FDFA"/>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2"/>
                    </a:solidFill>
                  </a:tcPr>
                </a:tc>
                <a:extLst>
                  <a:ext uri="{0D108BD9-81ED-4DB2-BD59-A6C34878D82A}">
                    <a16:rowId xmlns:a16="http://schemas.microsoft.com/office/drawing/2014/main" val="161071655"/>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BE5C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8E4C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DD7A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BEA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1F1"/>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5FCE9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3E8C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E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2D9A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0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4CC88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1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FE2B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3FC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3DEB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3D49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8A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5DAA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C"/>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0E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CE1BB"/>
                    </a:solidFill>
                  </a:tcPr>
                </a:tc>
                <a:extLst>
                  <a:ext uri="{0D108BD9-81ED-4DB2-BD59-A6C34878D82A}">
                    <a16:rowId xmlns:a16="http://schemas.microsoft.com/office/drawing/2014/main" val="1891948246"/>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1E7C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3E8C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6FD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4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4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0DDB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4E3C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AEF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6ED39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DDCB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DFF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0DDB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2ECD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DE1B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0EC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9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D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DE6C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3ED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4D9A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4FCF7"/>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7FDFA"/>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1FBF5"/>
                    </a:solidFill>
                  </a:tcPr>
                </a:tc>
                <a:extLst>
                  <a:ext uri="{0D108BD9-81ED-4DB2-BD59-A6C34878D82A}">
                    <a16:rowId xmlns:a16="http://schemas.microsoft.com/office/drawing/2014/main" val="929118435"/>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8E9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68D09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F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D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6E9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34C07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3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CEB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6AD19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8E9C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0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F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0DDB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B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1D8A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CD7A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B9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1E7C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ABA"/>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A"/>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AEFDB"/>
                    </a:solidFill>
                  </a:tcPr>
                </a:tc>
                <a:extLst>
                  <a:ext uri="{0D108BD9-81ED-4DB2-BD59-A6C34878D82A}">
                    <a16:rowId xmlns:a16="http://schemas.microsoft.com/office/drawing/2014/main" val="2210513314"/>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3E8C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2DBE6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1ECD5"/>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5E3C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8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2DEB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6DFB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AE5C5"/>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7C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BE0B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EDCB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0B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E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A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FE7C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8DFB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E"/>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CD3"/>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AEFDB"/>
                    </a:solidFill>
                  </a:tcPr>
                </a:tc>
                <a:extLst>
                  <a:ext uri="{0D108BD9-81ED-4DB2-BD59-A6C34878D82A}">
                    <a16:rowId xmlns:a16="http://schemas.microsoft.com/office/drawing/2014/main" val="2035312868"/>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EE1B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B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1E2B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3ED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A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E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3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5E8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3C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1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6E4C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7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BE0B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BFB"/>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3E3C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F"/>
                    </a:solidFill>
                  </a:tcPr>
                </a:tc>
                <a:extLst>
                  <a:ext uri="{0D108BD9-81ED-4DB2-BD59-A6C34878D82A}">
                    <a16:rowId xmlns:a16="http://schemas.microsoft.com/office/drawing/2014/main" val="1812480945"/>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BE5C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3ED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47C68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5DFB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C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BE0B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5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CE6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4E8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DE6C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C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8EE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BE0B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2E3C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88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FF5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AD6A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B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FDDB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DFFFE"/>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4DEB5"/>
                    </a:solidFill>
                  </a:tcPr>
                </a:tc>
                <a:extLst>
                  <a:ext uri="{0D108BD9-81ED-4DB2-BD59-A6C34878D82A}">
                    <a16:rowId xmlns:a16="http://schemas.microsoft.com/office/drawing/2014/main" val="1822497939"/>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CEB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2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4E8CC"/>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E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DDCB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CDCB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1E2B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0E2B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B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8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F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0E2B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2E7C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6E4C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DE1B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BE5C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CD3"/>
                    </a:solidFill>
                  </a:tcPr>
                </a:tc>
                <a:extLst>
                  <a:ext uri="{0D108BD9-81ED-4DB2-BD59-A6C34878D82A}">
                    <a16:rowId xmlns:a16="http://schemas.microsoft.com/office/drawing/2014/main" val="3324771977"/>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2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8B35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D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4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AB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CFF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0EC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7E9C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1DDB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4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9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A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EDCB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3DEB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B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3DEB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6EE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9E9"/>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E"/>
                    </a:solidFill>
                  </a:tcPr>
                </a:tc>
                <a:extLst>
                  <a:ext uri="{0D108BD9-81ED-4DB2-BD59-A6C34878D82A}">
                    <a16:rowId xmlns:a16="http://schemas.microsoft.com/office/drawing/2014/main" val="53995502"/>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0EC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CDCB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BE5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1ECD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9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BE5C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D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B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8F8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5DAA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8E4C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2ECD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E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0EC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2F1E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FDA"/>
                    </a:solidFill>
                  </a:tcPr>
                </a:tc>
                <a:extLst>
                  <a:ext uri="{0D108BD9-81ED-4DB2-BD59-A6C34878D82A}">
                    <a16:rowId xmlns:a16="http://schemas.microsoft.com/office/drawing/2014/main" val="2955391588"/>
                  </a:ext>
                </a:extLst>
              </a:tr>
              <a:tr h="45720">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7FD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ADBA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D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2E2B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0EC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C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B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9EAC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5E4C2"/>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A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6F3E3"/>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BEAD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extLst>
                  <a:ext uri="{0D108BD9-81ED-4DB2-BD59-A6C34878D82A}">
                    <a16:rowId xmlns:a16="http://schemas.microsoft.com/office/drawing/2014/main" val="1522029166"/>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2DEB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0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1FBA6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DF0DD"/>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FF5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5E9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5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2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3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4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FF5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1ECD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9E5C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C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4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0DDB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FDA"/>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1FBF5"/>
                    </a:solidFill>
                  </a:tcPr>
                </a:tc>
                <a:extLst>
                  <a:ext uri="{0D108BD9-81ED-4DB2-BD59-A6C34878D82A}">
                    <a16:rowId xmlns:a16="http://schemas.microsoft.com/office/drawing/2014/main" val="3515206232"/>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BEA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AEF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3E8C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6DAA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8E0B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A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3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50C987"/>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1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CE1B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7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2EDD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F"/>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extLst>
                  <a:ext uri="{0D108BD9-81ED-4DB2-BD59-A6C34878D82A}">
                    <a16:rowId xmlns:a16="http://schemas.microsoft.com/office/drawing/2014/main" val="2996769871"/>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C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4D4A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8E9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6B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D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6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CF4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FE2B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5D5A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0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DDCB1"/>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8F8"/>
                    </a:solidFill>
                  </a:tcPr>
                </a:tc>
                <a:extLst>
                  <a:ext uri="{0D108BD9-81ED-4DB2-BD59-A6C34878D82A}">
                    <a16:rowId xmlns:a16="http://schemas.microsoft.com/office/drawing/2014/main" val="1458336200"/>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2E2B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FF5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43C57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4DEB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C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3ED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1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0E7C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4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7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8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DDCB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FB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7DAA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1D8A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B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DFAF3"/>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extLst>
                  <a:ext uri="{0D108BD9-81ED-4DB2-BD59-A6C34878D82A}">
                    <a16:rowId xmlns:a16="http://schemas.microsoft.com/office/drawing/2014/main" val="688611823"/>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1ECD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B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9E5C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AE0B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EFB"/>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1DDB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4"/>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F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6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A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D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4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6EE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9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EDCB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E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0DE"/>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CEBD1"/>
                    </a:solidFill>
                  </a:tcPr>
                </a:tc>
                <a:extLst>
                  <a:ext uri="{0D108BD9-81ED-4DB2-BD59-A6C34878D82A}">
                    <a16:rowId xmlns:a16="http://schemas.microsoft.com/office/drawing/2014/main" val="2892378136"/>
                  </a:ext>
                </a:extLst>
              </a:tr>
              <a:tr h="45720">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B"/>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6EED8"/>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4DEB6"/>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CEAD1"/>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FDA"/>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7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D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CE6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3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CEB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6F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3"/>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F"/>
                    </a:solidFill>
                  </a:tcPr>
                </a:tc>
                <a:extLst>
                  <a:ext uri="{0D108BD9-81ED-4DB2-BD59-A6C34878D82A}">
                    <a16:rowId xmlns:a16="http://schemas.microsoft.com/office/drawing/2014/main" val="321040593"/>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3DEB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2F2"/>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FB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4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2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6E9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F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D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0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4E8CB"/>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5E4C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FFAF4"/>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6DFB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8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extLst>
                  <a:ext uri="{0D108BD9-81ED-4DB2-BD59-A6C34878D82A}">
                    <a16:rowId xmlns:a16="http://schemas.microsoft.com/office/drawing/2014/main" val="3059408343"/>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F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7DAA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CD3"/>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CF0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BEA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D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2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7C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2E2B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8E0B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3E8C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3E3C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E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DE6C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9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3FCF7"/>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extLst>
                  <a:ext uri="{0D108BD9-81ED-4DB2-BD59-A6C34878D82A}">
                    <a16:rowId xmlns:a16="http://schemas.microsoft.com/office/drawing/2014/main" val="1949745087"/>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3ED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B"/>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3ED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7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5E3C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D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7E9C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AF4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9EA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D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4FC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69D19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5E8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1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2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4FCF8"/>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extLst>
                  <a:ext uri="{0D108BD9-81ED-4DB2-BD59-A6C34878D82A}">
                    <a16:rowId xmlns:a16="http://schemas.microsoft.com/office/drawing/2014/main" val="211127138"/>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4E3C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FE2B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E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7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E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4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9DBA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4C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7DFB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CFE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5E8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9D6A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F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B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C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1DDB4"/>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E"/>
                    </a:solidFill>
                  </a:tcPr>
                </a:tc>
                <a:extLst>
                  <a:ext uri="{0D108BD9-81ED-4DB2-BD59-A6C34878D82A}">
                    <a16:rowId xmlns:a16="http://schemas.microsoft.com/office/drawing/2014/main" val="1042980777"/>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4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3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6E9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AE5C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DFF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CF0DC"/>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D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8EED9"/>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4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8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3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FE6C8"/>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3DEB5"/>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CD3"/>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extLst>
                  <a:ext uri="{0D108BD9-81ED-4DB2-BD59-A6C34878D82A}">
                    <a16:rowId xmlns:a16="http://schemas.microsoft.com/office/drawing/2014/main" val="2256885268"/>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2E8C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6EED8"/>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6E9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4E3C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7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CE6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FE2B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1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3E3C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4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E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E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AE5C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B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8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5E9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E"/>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6E9CD"/>
                    </a:solidFill>
                  </a:tcPr>
                </a:tc>
                <a:extLst>
                  <a:ext uri="{0D108BD9-81ED-4DB2-BD59-A6C34878D82A}">
                    <a16:rowId xmlns:a16="http://schemas.microsoft.com/office/drawing/2014/main" val="1491816764"/>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0E7C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0EC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E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7E9C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7DFB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6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1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BE5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3FC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7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3DEB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3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4D9A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A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D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3"/>
                    </a:solidFill>
                  </a:tcPr>
                </a:tc>
                <a:extLst>
                  <a:ext uri="{0D108BD9-81ED-4DB2-BD59-A6C34878D82A}">
                    <a16:rowId xmlns:a16="http://schemas.microsoft.com/office/drawing/2014/main" val="2505784929"/>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3DEB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3E8C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1E2B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0E7C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BE5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D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6FCF9"/>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CEF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5E4C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CFE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0EC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6F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0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4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3FC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EEE"/>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8"/>
                    </a:solidFill>
                  </a:tcPr>
                </a:tc>
                <a:extLst>
                  <a:ext uri="{0D108BD9-81ED-4DB2-BD59-A6C34878D82A}">
                    <a16:rowId xmlns:a16="http://schemas.microsoft.com/office/drawing/2014/main" val="983421336"/>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D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AF4E6"/>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2F1E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3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8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FF5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BEA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4E8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3E3C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6EE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1F1"/>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F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CEB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DFF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0DE"/>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B"/>
                    </a:solidFill>
                  </a:tcPr>
                </a:tc>
                <a:extLst>
                  <a:ext uri="{0D108BD9-81ED-4DB2-BD59-A6C34878D82A}">
                    <a16:rowId xmlns:a16="http://schemas.microsoft.com/office/drawing/2014/main" val="3578993865"/>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6F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DED"/>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A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9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5E8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4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9EA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EE1B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AE5C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7E4C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D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F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9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BE5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6E4C2"/>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extLst>
                  <a:ext uri="{0D108BD9-81ED-4DB2-BD59-A6C34878D82A}">
                    <a16:rowId xmlns:a16="http://schemas.microsoft.com/office/drawing/2014/main" val="1953331433"/>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BEA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2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AF4E6"/>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4ED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0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3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DE6C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FE6C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F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7DFB8"/>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CE1B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9B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6FC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FDDB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DE6C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5E8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BF4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2F1E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4FCF8"/>
                    </a:solidFill>
                  </a:tcPr>
                </a:tc>
                <a:extLst>
                  <a:ext uri="{0D108BD9-81ED-4DB2-BD59-A6C34878D82A}">
                    <a16:rowId xmlns:a16="http://schemas.microsoft.com/office/drawing/2014/main" val="1800734395"/>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EE6C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F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8EED9"/>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A"/>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9DBA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0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F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4E3C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C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5E5"/>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CF4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2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4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8DFB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8C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6DFB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F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6E4C2"/>
                    </a:solidFill>
                  </a:tcPr>
                </a:tc>
                <a:extLst>
                  <a:ext uri="{0D108BD9-81ED-4DB2-BD59-A6C34878D82A}">
                    <a16:rowId xmlns:a16="http://schemas.microsoft.com/office/drawing/2014/main" val="2035027192"/>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7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B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1F1"/>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D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7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1E7C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2DEB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2E3B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3E3C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5E9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3FC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D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6F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1ECD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8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6EED8"/>
                    </a:solidFill>
                  </a:tcPr>
                </a:tc>
                <a:extLst>
                  <a:ext uri="{0D108BD9-81ED-4DB2-BD59-A6C34878D82A}">
                    <a16:rowId xmlns:a16="http://schemas.microsoft.com/office/drawing/2014/main" val="2520551023"/>
                  </a:ext>
                </a:extLst>
              </a:tr>
              <a:tr h="45720">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6F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CFF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2F1E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B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CEA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A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A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CE1B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6EED8"/>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7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7E7"/>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2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8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4E3C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D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7E9C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0E7C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E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6EE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2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8E9CE"/>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2"/>
                    </a:solidFill>
                  </a:tcPr>
                </a:tc>
                <a:extLst>
                  <a:ext uri="{0D108BD9-81ED-4DB2-BD59-A6C34878D82A}">
                    <a16:rowId xmlns:a16="http://schemas.microsoft.com/office/drawing/2014/main" val="2729856193"/>
                  </a:ext>
                </a:extLst>
              </a:tr>
              <a:tr h="45720">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A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4"/>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7F7"/>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3E3C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4EDD7"/>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3FCF7"/>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2"/>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CD7A5"/>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4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CF5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D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1D8A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DFF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A8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2"/>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3E8CB"/>
                    </a:solidFill>
                  </a:tcPr>
                </a:tc>
                <a:extLst>
                  <a:ext uri="{0D108BD9-81ED-4DB2-BD59-A6C34878D82A}">
                    <a16:rowId xmlns:a16="http://schemas.microsoft.com/office/drawing/2014/main" val="4245768631"/>
                  </a:ext>
                </a:extLst>
              </a:tr>
              <a:tr h="45720">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1E7C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CEF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54CA8A"/>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C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CDC"/>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6F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6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CF0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CFEFD"/>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2E7C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2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2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D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AE0B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8DBAE"/>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FDA"/>
                    </a:solidFill>
                  </a:tcPr>
                </a:tc>
                <a:extLst>
                  <a:ext uri="{0D108BD9-81ED-4DB2-BD59-A6C34878D82A}">
                    <a16:rowId xmlns:a16="http://schemas.microsoft.com/office/drawing/2014/main" val="4029978488"/>
                  </a:ext>
                </a:extLst>
              </a:tr>
              <a:tr h="45720">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CD3"/>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7E9C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B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3FBF7"/>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E"/>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1D8A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3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1F1"/>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7DAA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9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DFFFE"/>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0EC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3F7EC"/>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3E3C0"/>
                    </a:solidFill>
                  </a:tcPr>
                </a:tc>
                <a:extLst>
                  <a:ext uri="{0D108BD9-81ED-4DB2-BD59-A6C34878D82A}">
                    <a16:rowId xmlns:a16="http://schemas.microsoft.com/office/drawing/2014/main" val="2186584186"/>
                  </a:ext>
                </a:extLst>
              </a:tr>
              <a:tr h="45720">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3F3"/>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8F8EF"/>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CEFDC"/>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6E4C2"/>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0F6EA"/>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C"/>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AF4E6"/>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F"/>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3DEB5"/>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C"/>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E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CEAD1"/>
                    </a:solidFill>
                  </a:tcPr>
                </a:tc>
                <a:extLst>
                  <a:ext uri="{0D108BD9-81ED-4DB2-BD59-A6C34878D82A}">
                    <a16:rowId xmlns:a16="http://schemas.microsoft.com/office/drawing/2014/main" val="1265890193"/>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3E3C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4EDD6"/>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0E2B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7E9CE"/>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8E9CE"/>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0E7C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BEAD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C"/>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3E3"/>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8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4ED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7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D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C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1DDB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BFEFC"/>
                    </a:solidFill>
                  </a:tcPr>
                </a:tc>
                <a:extLst>
                  <a:ext uri="{0D108BD9-81ED-4DB2-BD59-A6C34878D82A}">
                    <a16:rowId xmlns:a16="http://schemas.microsoft.com/office/drawing/2014/main" val="970906325"/>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1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5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5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E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2E7C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D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4AC78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1E2B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7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C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6E9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AE0B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8EE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A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F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E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3E8CB"/>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A"/>
                    </a:solidFill>
                  </a:tcPr>
                </a:tc>
                <a:extLst>
                  <a:ext uri="{0D108BD9-81ED-4DB2-BD59-A6C34878D82A}">
                    <a16:rowId xmlns:a16="http://schemas.microsoft.com/office/drawing/2014/main" val="473223030"/>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0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D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2EBE6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4"/>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8E9C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0E2B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CF0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4E3C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0EC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E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E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3FC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E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1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9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3FC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8F8"/>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0ECD4"/>
                    </a:solidFill>
                  </a:tcPr>
                </a:tc>
                <a:extLst>
                  <a:ext uri="{0D108BD9-81ED-4DB2-BD59-A6C34878D82A}">
                    <a16:rowId xmlns:a16="http://schemas.microsoft.com/office/drawing/2014/main" val="3679076740"/>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7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7F7"/>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8EE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0EC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2E7CA"/>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CF4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B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1E7C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5ED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D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9EA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3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CFC"/>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extLst>
                  <a:ext uri="{0D108BD9-81ED-4DB2-BD59-A6C34878D82A}">
                    <a16:rowId xmlns:a16="http://schemas.microsoft.com/office/drawing/2014/main" val="2422215564"/>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D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4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DFF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1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0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A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5E8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1DDB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F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BE5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1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D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1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8A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8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2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8E4C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BEA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BF4E6"/>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EDA"/>
                    </a:solidFill>
                  </a:tcPr>
                </a:tc>
                <a:extLst>
                  <a:ext uri="{0D108BD9-81ED-4DB2-BD59-A6C34878D82A}">
                    <a16:rowId xmlns:a16="http://schemas.microsoft.com/office/drawing/2014/main" val="3845042261"/>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AE5C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5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DE6C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2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5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2D49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C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4ED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BEA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B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3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4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7DFB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0E2B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3ED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4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7FD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D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EFB"/>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2"/>
                    </a:solidFill>
                  </a:tcPr>
                </a:tc>
                <a:extLst>
                  <a:ext uri="{0D108BD9-81ED-4DB2-BD59-A6C34878D82A}">
                    <a16:rowId xmlns:a16="http://schemas.microsoft.com/office/drawing/2014/main" val="232866242"/>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EE6C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53CA8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8EED9"/>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EE1B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4E3C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D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8F8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6EE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D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A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0E7C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D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BEA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4"/>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3F3"/>
                    </a:solidFill>
                  </a:tcPr>
                </a:tc>
                <a:extLst>
                  <a:ext uri="{0D108BD9-81ED-4DB2-BD59-A6C34878D82A}">
                    <a16:rowId xmlns:a16="http://schemas.microsoft.com/office/drawing/2014/main" val="798718076"/>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6DFB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B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4D9A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9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8E9C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2E7C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CF5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5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4E3C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5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1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C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8F8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BEA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F8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8F8"/>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7E9CD"/>
                    </a:solidFill>
                  </a:tcPr>
                </a:tc>
                <a:extLst>
                  <a:ext uri="{0D108BD9-81ED-4DB2-BD59-A6C34878D82A}">
                    <a16:rowId xmlns:a16="http://schemas.microsoft.com/office/drawing/2014/main" val="911217854"/>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0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CF0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1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CF5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B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3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1E7C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B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FDDB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5E8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D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E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3ED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3FC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4E8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DFF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4BC88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8EE"/>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extLst>
                  <a:ext uri="{0D108BD9-81ED-4DB2-BD59-A6C34878D82A}">
                    <a16:rowId xmlns:a16="http://schemas.microsoft.com/office/drawing/2014/main" val="798094378"/>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3FC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A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AE0B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3ED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4F4"/>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1E2B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2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1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4E8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4B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4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5FCE9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8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6E9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7E4C3"/>
                    </a:solidFill>
                  </a:tcPr>
                </a:tc>
                <a:extLst>
                  <a:ext uri="{0D108BD9-81ED-4DB2-BD59-A6C34878D82A}">
                    <a16:rowId xmlns:a16="http://schemas.microsoft.com/office/drawing/2014/main" val="1811237099"/>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4E8C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7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D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3F7EC"/>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E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7FD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3E8C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4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4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8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1E2B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0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0EC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BE0B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EC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6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4DEB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8E0B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BF4E6"/>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7E4C3"/>
                    </a:solidFill>
                  </a:tcPr>
                </a:tc>
                <a:extLst>
                  <a:ext uri="{0D108BD9-81ED-4DB2-BD59-A6C34878D82A}">
                    <a16:rowId xmlns:a16="http://schemas.microsoft.com/office/drawing/2014/main" val="453691686"/>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1E7C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1ECD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6EE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7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4FC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BFEFD"/>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E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0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C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6F2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EE1B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CDC"/>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EE6C8"/>
                    </a:solidFill>
                  </a:tcPr>
                </a:tc>
                <a:extLst>
                  <a:ext uri="{0D108BD9-81ED-4DB2-BD59-A6C34878D82A}">
                    <a16:rowId xmlns:a16="http://schemas.microsoft.com/office/drawing/2014/main" val="840965952"/>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AE0B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CFE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DF0DD"/>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8"/>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D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CF4E7"/>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7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8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BEA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1E7C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CEFDC"/>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1E7C9"/>
                    </a:solidFill>
                  </a:tcPr>
                </a:tc>
                <a:extLst>
                  <a:ext uri="{0D108BD9-81ED-4DB2-BD59-A6C34878D82A}">
                    <a16:rowId xmlns:a16="http://schemas.microsoft.com/office/drawing/2014/main" val="1837426209"/>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BEA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6EE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6D5A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5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6E9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C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F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B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9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CFE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D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BE0B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4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8EED9"/>
                    </a:solidFill>
                  </a:tcPr>
                </a:tc>
                <a:extLst>
                  <a:ext uri="{0D108BD9-81ED-4DB2-BD59-A6C34878D82A}">
                    <a16:rowId xmlns:a16="http://schemas.microsoft.com/office/drawing/2014/main" val="2362661566"/>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3"/>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C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DDD"/>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F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6E4C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1EC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1EC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B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4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5E3C1"/>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B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A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6EE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4FCF8"/>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extLst>
                  <a:ext uri="{0D108BD9-81ED-4DB2-BD59-A6C34878D82A}">
                    <a16:rowId xmlns:a16="http://schemas.microsoft.com/office/drawing/2014/main" val="2128251086"/>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FF6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3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D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4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8E9C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BEA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E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D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8F8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5E3C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7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D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AEFDA"/>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2"/>
                    </a:solidFill>
                  </a:tcPr>
                </a:tc>
                <a:extLst>
                  <a:ext uri="{0D108BD9-81ED-4DB2-BD59-A6C34878D82A}">
                    <a16:rowId xmlns:a16="http://schemas.microsoft.com/office/drawing/2014/main" val="1468209251"/>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4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C"/>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BFEFC"/>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0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8EE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0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CF5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4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5"/>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6F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CF4E7"/>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3"/>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8EED9"/>
                    </a:solidFill>
                  </a:tcPr>
                </a:tc>
                <a:extLst>
                  <a:ext uri="{0D108BD9-81ED-4DB2-BD59-A6C34878D82A}">
                    <a16:rowId xmlns:a16="http://schemas.microsoft.com/office/drawing/2014/main" val="1109353363"/>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5E9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1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7DFB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B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3ED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0E2B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0C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1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4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4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B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CF5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FE6C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C"/>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E0"/>
                    </a:solidFill>
                  </a:tcPr>
                </a:tc>
                <a:extLst>
                  <a:ext uri="{0D108BD9-81ED-4DB2-BD59-A6C34878D82A}">
                    <a16:rowId xmlns:a16="http://schemas.microsoft.com/office/drawing/2014/main" val="3428640626"/>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2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CFE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FF5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CF0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CEA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BEA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6EE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B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5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3ED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AE5C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0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6F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3"/>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8F8EF"/>
                    </a:solidFill>
                  </a:tcPr>
                </a:tc>
                <a:extLst>
                  <a:ext uri="{0D108BD9-81ED-4DB2-BD59-A6C34878D82A}">
                    <a16:rowId xmlns:a16="http://schemas.microsoft.com/office/drawing/2014/main" val="1991681085"/>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2"/>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ADA"/>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B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1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E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8E5C4"/>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DE6C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D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9E0B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3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C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B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AE5C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6E6"/>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D0"/>
                    </a:solidFill>
                  </a:tcPr>
                </a:tc>
                <a:extLst>
                  <a:ext uri="{0D108BD9-81ED-4DB2-BD59-A6C34878D82A}">
                    <a16:rowId xmlns:a16="http://schemas.microsoft.com/office/drawing/2014/main" val="194367397"/>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F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0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7F7"/>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E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F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E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B"/>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CEF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BE5C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B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8F8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3ED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AF2"/>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1E7CA"/>
                    </a:solidFill>
                  </a:tcPr>
                </a:tc>
                <a:extLst>
                  <a:ext uri="{0D108BD9-81ED-4DB2-BD59-A6C34878D82A}">
                    <a16:rowId xmlns:a16="http://schemas.microsoft.com/office/drawing/2014/main" val="1737728722"/>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6FD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0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CFE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E"/>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4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B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8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C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F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6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6DFB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E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AEF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0F6EA"/>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8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8F8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0EC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DF"/>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D"/>
                    </a:solidFill>
                  </a:tcPr>
                </a:tc>
                <a:extLst>
                  <a:ext uri="{0D108BD9-81ED-4DB2-BD59-A6C34878D82A}">
                    <a16:rowId xmlns:a16="http://schemas.microsoft.com/office/drawing/2014/main" val="848094580"/>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0E7C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B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BE0B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C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FF6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FFB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1ECD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C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0E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C"/>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D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81D8A9"/>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7F7"/>
                    </a:solidFill>
                  </a:tcPr>
                </a:tc>
                <a:extLst>
                  <a:ext uri="{0D108BD9-81ED-4DB2-BD59-A6C34878D82A}">
                    <a16:rowId xmlns:a16="http://schemas.microsoft.com/office/drawing/2014/main" val="3182671925"/>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CF5E7"/>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B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D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CF4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9EA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B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0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CE6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B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6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AF4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5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BFE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1DE"/>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CF5E7"/>
                    </a:solidFill>
                  </a:tcPr>
                </a:tc>
                <a:extLst>
                  <a:ext uri="{0D108BD9-81ED-4DB2-BD59-A6C34878D82A}">
                    <a16:rowId xmlns:a16="http://schemas.microsoft.com/office/drawing/2014/main" val="2223265029"/>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B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FE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4DEB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F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0E7C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3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D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E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0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1ECD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B"/>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8EE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5F5"/>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4"/>
                    </a:solidFill>
                  </a:tcPr>
                </a:tc>
                <a:extLst>
                  <a:ext uri="{0D108BD9-81ED-4DB2-BD59-A6C34878D82A}">
                    <a16:rowId xmlns:a16="http://schemas.microsoft.com/office/drawing/2014/main" val="1226892958"/>
                  </a:ext>
                </a:extLst>
              </a:tr>
              <a:tr h="45720">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AF2"/>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BFEFC"/>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CF5E7"/>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B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2"/>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FDA"/>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D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extLst>
                  <a:ext uri="{0D108BD9-81ED-4DB2-BD59-A6C34878D82A}">
                    <a16:rowId xmlns:a16="http://schemas.microsoft.com/office/drawing/2014/main" val="3556241803"/>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D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FF5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5E8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F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B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A"/>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C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6E9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F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8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5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1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9"/>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7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2ECD5"/>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B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C"/>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FF5E9"/>
                    </a:solidFill>
                  </a:tcPr>
                </a:tc>
                <a:extLst>
                  <a:ext uri="{0D108BD9-81ED-4DB2-BD59-A6C34878D82A}">
                    <a16:rowId xmlns:a16="http://schemas.microsoft.com/office/drawing/2014/main" val="1048016803"/>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BF4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7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DE1B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8EE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EFF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DE6C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A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0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F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D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8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BFE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1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8EE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3"/>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C"/>
                    </a:solidFill>
                  </a:tcPr>
                </a:tc>
                <a:extLst>
                  <a:ext uri="{0D108BD9-81ED-4DB2-BD59-A6C34878D82A}">
                    <a16:rowId xmlns:a16="http://schemas.microsoft.com/office/drawing/2014/main" val="311913259"/>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D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7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CFF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8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6EE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C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B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1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DF5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B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8F8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9C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BEA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3ED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8E9CE"/>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8F8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9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D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9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3"/>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CF0DC"/>
                    </a:solidFill>
                  </a:tcPr>
                </a:tc>
                <a:extLst>
                  <a:ext uri="{0D108BD9-81ED-4DB2-BD59-A6C34878D82A}">
                    <a16:rowId xmlns:a16="http://schemas.microsoft.com/office/drawing/2014/main" val="312447544"/>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6FC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D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CCC"/>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DF5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4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0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A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DFF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8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B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9EA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extLst>
                  <a:ext uri="{0D108BD9-81ED-4DB2-BD59-A6C34878D82A}">
                    <a16:rowId xmlns:a16="http://schemas.microsoft.com/office/drawing/2014/main" val="4170803714"/>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6EE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2ED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7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D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6EE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0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FF5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B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5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A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F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8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D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4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CF4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6F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EFE"/>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FFAF4"/>
                    </a:solidFill>
                  </a:tcPr>
                </a:tc>
                <a:extLst>
                  <a:ext uri="{0D108BD9-81ED-4DB2-BD59-A6C34878D82A}">
                    <a16:rowId xmlns:a16="http://schemas.microsoft.com/office/drawing/2014/main" val="1962022371"/>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8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C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9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A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8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5DFB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A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B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D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0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D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B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D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4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0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4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9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DFAF3"/>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B"/>
                    </a:solidFill>
                  </a:tcPr>
                </a:tc>
                <a:extLst>
                  <a:ext uri="{0D108BD9-81ED-4DB2-BD59-A6C34878D82A}">
                    <a16:rowId xmlns:a16="http://schemas.microsoft.com/office/drawing/2014/main" val="3924963944"/>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F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B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DFFFE"/>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7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A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1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DFF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5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B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D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2ECD5"/>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D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2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B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A"/>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0F6EA"/>
                    </a:solidFill>
                  </a:tcPr>
                </a:tc>
                <a:extLst>
                  <a:ext uri="{0D108BD9-81ED-4DB2-BD59-A6C34878D82A}">
                    <a16:rowId xmlns:a16="http://schemas.microsoft.com/office/drawing/2014/main" val="4018632700"/>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6F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6FC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BF4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D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8EE"/>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4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8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8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4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0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4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5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1EC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FE7C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B"/>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BFB"/>
                    </a:solidFill>
                  </a:tcPr>
                </a:tc>
                <a:extLst>
                  <a:ext uri="{0D108BD9-81ED-4DB2-BD59-A6C34878D82A}">
                    <a16:rowId xmlns:a16="http://schemas.microsoft.com/office/drawing/2014/main" val="3646891574"/>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4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7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B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D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7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3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CFE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A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3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CEA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6FC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5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4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8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8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C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8E8"/>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5"/>
                    </a:solidFill>
                  </a:tcPr>
                </a:tc>
                <a:extLst>
                  <a:ext uri="{0D108BD9-81ED-4DB2-BD59-A6C34878D82A}">
                    <a16:rowId xmlns:a16="http://schemas.microsoft.com/office/drawing/2014/main" val="2798971209"/>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3FC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5E8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D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4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2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BE5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A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AEA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DFF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1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CFE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7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7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DFAF3"/>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8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FEF"/>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EFFFF"/>
                    </a:solidFill>
                  </a:tcPr>
                </a:tc>
                <a:extLst>
                  <a:ext uri="{0D108BD9-81ED-4DB2-BD59-A6C34878D82A}">
                    <a16:rowId xmlns:a16="http://schemas.microsoft.com/office/drawing/2014/main" val="125703811"/>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7FD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1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A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0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C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C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FE6C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E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A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E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B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B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E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3F2E1"/>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extLst>
                  <a:ext uri="{0D108BD9-81ED-4DB2-BD59-A6C34878D82A}">
                    <a16:rowId xmlns:a16="http://schemas.microsoft.com/office/drawing/2014/main" val="2295765081"/>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8F8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B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D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A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6F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F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D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0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B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C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8F8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B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9EA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EE6C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DFF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FEC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9F2"/>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8F8"/>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FF5E9"/>
                    </a:solidFill>
                  </a:tcPr>
                </a:tc>
                <a:extLst>
                  <a:ext uri="{0D108BD9-81ED-4DB2-BD59-A6C34878D82A}">
                    <a16:rowId xmlns:a16="http://schemas.microsoft.com/office/drawing/2014/main" val="3323159624"/>
                  </a:ext>
                </a:extLst>
              </a:tr>
              <a:tr h="45720">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4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A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CEFDC"/>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F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CF4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0E7C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F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B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7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EFFF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8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B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BF9F2"/>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D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3EDD6"/>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3F7EC"/>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extLst>
                  <a:ext uri="{0D108BD9-81ED-4DB2-BD59-A6C34878D82A}">
                    <a16:rowId xmlns:a16="http://schemas.microsoft.com/office/drawing/2014/main" val="2667567817"/>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4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1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1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2ECD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8F3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E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0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1EC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D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F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5F7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D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3FB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2ECD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7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1ECD4"/>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3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4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B"/>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3"/>
                    </a:solidFill>
                  </a:tcPr>
                </a:tc>
                <a:extLst>
                  <a:ext uri="{0D108BD9-81ED-4DB2-BD59-A6C34878D82A}">
                    <a16:rowId xmlns:a16="http://schemas.microsoft.com/office/drawing/2014/main" val="660775141"/>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8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8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5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9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2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7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A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1F6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3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F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3ED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FFB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1FBF6"/>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6FDF9"/>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DFAF3"/>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7E7"/>
                    </a:solidFill>
                  </a:tcPr>
                </a:tc>
                <a:extLst>
                  <a:ext uri="{0D108BD9-81ED-4DB2-BD59-A6C34878D82A}">
                    <a16:rowId xmlns:a16="http://schemas.microsoft.com/office/drawing/2014/main" val="4111658089"/>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0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8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B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B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CF0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1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8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DEB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9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D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8F8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1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7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CFE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B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B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CEF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FFAF4"/>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9EFDA"/>
                    </a:solidFill>
                  </a:tcPr>
                </a:tc>
                <a:extLst>
                  <a:ext uri="{0D108BD9-81ED-4DB2-BD59-A6C34878D82A}">
                    <a16:rowId xmlns:a16="http://schemas.microsoft.com/office/drawing/2014/main" val="1701827385"/>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6F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7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B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B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6EE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A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A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6FD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9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FF0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6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4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DED"/>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E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AF2"/>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BF9F1"/>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9F4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7F7"/>
                    </a:solidFill>
                  </a:tcPr>
                </a:tc>
                <a:extLst>
                  <a:ext uri="{0D108BD9-81ED-4DB2-BD59-A6C34878D82A}">
                    <a16:rowId xmlns:a16="http://schemas.microsoft.com/office/drawing/2014/main" val="2289883185"/>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3B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0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AC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0C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F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A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EA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E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CFE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1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7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2F1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C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FA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0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DFFFE"/>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7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4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8C8"/>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D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A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E"/>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8D8"/>
                    </a:solidFill>
                  </a:tcPr>
                </a:tc>
                <a:extLst>
                  <a:ext uri="{0D108BD9-81ED-4DB2-BD59-A6C34878D82A}">
                    <a16:rowId xmlns:a16="http://schemas.microsoft.com/office/drawing/2014/main" val="2293184263"/>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B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A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0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EB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4C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D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29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5B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AC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6FC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6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4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1E2B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0C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5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4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5B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AB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F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E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0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2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DFD"/>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CEC"/>
                    </a:solidFill>
                  </a:tcPr>
                </a:tc>
                <a:extLst>
                  <a:ext uri="{0D108BD9-81ED-4DB2-BD59-A6C34878D82A}">
                    <a16:rowId xmlns:a16="http://schemas.microsoft.com/office/drawing/2014/main" val="2329693224"/>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6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F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1C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A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9A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3B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4C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1B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0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8C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CF5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D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0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3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2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2C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5C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6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EFF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5C5"/>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6F6"/>
                    </a:solidFill>
                  </a:tcPr>
                </a:tc>
                <a:extLst>
                  <a:ext uri="{0D108BD9-81ED-4DB2-BD59-A6C34878D82A}">
                    <a16:rowId xmlns:a16="http://schemas.microsoft.com/office/drawing/2014/main" val="451343961"/>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6B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CA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4C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BB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3F7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4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8C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D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A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FB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2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B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68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9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4C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C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B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CDC"/>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1A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6F3E3"/>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1B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8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999"/>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3C3"/>
                    </a:solidFill>
                  </a:tcPr>
                </a:tc>
                <a:extLst>
                  <a:ext uri="{0D108BD9-81ED-4DB2-BD59-A6C34878D82A}">
                    <a16:rowId xmlns:a16="http://schemas.microsoft.com/office/drawing/2014/main" val="3949258792"/>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7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8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6A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7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C9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69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DB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7C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B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D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49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AB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F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E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8F8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0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0B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0F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EFF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9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1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0B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1D1"/>
                    </a:solidFill>
                  </a:tcPr>
                </a:tc>
                <a:extLst>
                  <a:ext uri="{0D108BD9-81ED-4DB2-BD59-A6C34878D82A}">
                    <a16:rowId xmlns:a16="http://schemas.microsoft.com/office/drawing/2014/main" val="134571451"/>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CA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17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5D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BA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1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C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B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6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DB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4A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AC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9DE1B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1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4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3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C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4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6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0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D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EA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EEB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A"/>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1D1"/>
                    </a:solidFill>
                  </a:tcPr>
                </a:tc>
                <a:extLst>
                  <a:ext uri="{0D108BD9-81ED-4DB2-BD59-A6C34878D82A}">
                    <a16:rowId xmlns:a16="http://schemas.microsoft.com/office/drawing/2014/main" val="102376911"/>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9C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A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676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2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7B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1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2F6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C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2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DB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0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5D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2C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EC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3FC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5C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3A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5ED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CAC"/>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6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1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AD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E7E"/>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BF9F2"/>
                    </a:solidFill>
                  </a:tcPr>
                </a:tc>
                <a:extLst>
                  <a:ext uri="{0D108BD9-81ED-4DB2-BD59-A6C34878D82A}">
                    <a16:rowId xmlns:a16="http://schemas.microsoft.com/office/drawing/2014/main" val="1552573263"/>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8C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BC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DA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D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88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6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4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8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D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3C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5A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1B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BC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5B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7A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E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7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C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3E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2D2"/>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6F8EE"/>
                    </a:solidFill>
                  </a:tcPr>
                </a:tc>
                <a:extLst>
                  <a:ext uri="{0D108BD9-81ED-4DB2-BD59-A6C34878D82A}">
                    <a16:rowId xmlns:a16="http://schemas.microsoft.com/office/drawing/2014/main" val="2420795564"/>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BC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9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7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3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6A6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6E6"/>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3C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4E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1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6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6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9B9"/>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8A8"/>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8C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A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F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171"/>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ECE"/>
                    </a:solidFill>
                  </a:tcPr>
                </a:tc>
                <a:extLst>
                  <a:ext uri="{0D108BD9-81ED-4DB2-BD59-A6C34878D82A}">
                    <a16:rowId xmlns:a16="http://schemas.microsoft.com/office/drawing/2014/main" val="2429059866"/>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29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E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C9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1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8F8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6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DB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C7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5C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5D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1B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4B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4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AA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F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6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68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9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E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EC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9F8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5D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7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D9D"/>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7A7"/>
                    </a:solidFill>
                  </a:tcPr>
                </a:tc>
                <a:extLst>
                  <a:ext uri="{0D108BD9-81ED-4DB2-BD59-A6C34878D82A}">
                    <a16:rowId xmlns:a16="http://schemas.microsoft.com/office/drawing/2014/main" val="2021272501"/>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0A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2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BB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AA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CDC"/>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28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DB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7A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9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7E9C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5A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F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F9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BA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B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D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AA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4F7E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D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FFA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5858"/>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C8C"/>
                    </a:solidFill>
                  </a:tcPr>
                </a:tc>
                <a:extLst>
                  <a:ext uri="{0D108BD9-81ED-4DB2-BD59-A6C34878D82A}">
                    <a16:rowId xmlns:a16="http://schemas.microsoft.com/office/drawing/2014/main" val="2473463687"/>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CA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3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1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6B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2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7A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77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EA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BA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8C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2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3B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7E9C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C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F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7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2B2"/>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CB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B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C8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6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C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AAA"/>
                    </a:solidFill>
                  </a:tcPr>
                </a:tc>
                <a:extLst>
                  <a:ext uri="{0D108BD9-81ED-4DB2-BD59-A6C34878D82A}">
                    <a16:rowId xmlns:a16="http://schemas.microsoft.com/office/drawing/2014/main" val="516240088"/>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2B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BC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5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2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8D8"/>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B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2E2E"/>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C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7C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7B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4F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CA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98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0D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E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4C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7A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9F9"/>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8A8"/>
                    </a:solidFill>
                  </a:tcPr>
                </a:tc>
                <a:extLst>
                  <a:ext uri="{0D108BD9-81ED-4DB2-BD59-A6C34878D82A}">
                    <a16:rowId xmlns:a16="http://schemas.microsoft.com/office/drawing/2014/main" val="1581054872"/>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1C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9C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383"/>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BC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9C9"/>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2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9EA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C7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C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28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F9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CC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7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8B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1B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6B6"/>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0C0"/>
                    </a:solidFill>
                  </a:tcPr>
                </a:tc>
                <a:extLst>
                  <a:ext uri="{0D108BD9-81ED-4DB2-BD59-A6C34878D82A}">
                    <a16:rowId xmlns:a16="http://schemas.microsoft.com/office/drawing/2014/main" val="505784872"/>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7A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C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D8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AC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59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8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6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2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8A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6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DFF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F9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5ED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9C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DB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6B6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17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D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DA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99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A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6A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6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9B9"/>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7F7"/>
                    </a:solidFill>
                  </a:tcPr>
                </a:tc>
                <a:extLst>
                  <a:ext uri="{0D108BD9-81ED-4DB2-BD59-A6C34878D82A}">
                    <a16:rowId xmlns:a16="http://schemas.microsoft.com/office/drawing/2014/main" val="3960834344"/>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CB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3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D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DFF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0B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5B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7FD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2B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3E3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97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EC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BC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696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4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1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7B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F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DA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E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0B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6E6"/>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0A0"/>
                    </a:solidFill>
                  </a:tcPr>
                </a:tc>
                <a:extLst>
                  <a:ext uri="{0D108BD9-81ED-4DB2-BD59-A6C34878D82A}">
                    <a16:rowId xmlns:a16="http://schemas.microsoft.com/office/drawing/2014/main" val="3494845375"/>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4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5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8E8"/>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CB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8C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7A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B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BEA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98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E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494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D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2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97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A7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ED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FA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A2E2B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F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3C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A9A"/>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extLst>
                  <a:ext uri="{0D108BD9-81ED-4DB2-BD59-A6C34878D82A}">
                    <a16:rowId xmlns:a16="http://schemas.microsoft.com/office/drawing/2014/main" val="2032231386"/>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97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4B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2B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BB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E9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6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6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68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8B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4C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CFE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DB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6EED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8B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B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5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6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9C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4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C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69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58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383"/>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F8F"/>
                    </a:solidFill>
                  </a:tcPr>
                </a:tc>
                <a:extLst>
                  <a:ext uri="{0D108BD9-81ED-4DB2-BD59-A6C34878D82A}">
                    <a16:rowId xmlns:a16="http://schemas.microsoft.com/office/drawing/2014/main" val="3745989259"/>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37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BA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6C6"/>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6565"/>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6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3B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BE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CF5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C9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BC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121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D8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6E6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4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0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5F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ECE"/>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DCD"/>
                    </a:solidFill>
                  </a:tcPr>
                </a:tc>
                <a:extLst>
                  <a:ext uri="{0D108BD9-81ED-4DB2-BD59-A6C34878D82A}">
                    <a16:rowId xmlns:a16="http://schemas.microsoft.com/office/drawing/2014/main" val="3013448943"/>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19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D9D"/>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BCB"/>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D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F7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DFD"/>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C8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6F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CDC"/>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D9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CFC"/>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EF0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545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3C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181"/>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extLst>
                  <a:ext uri="{0D108BD9-81ED-4DB2-BD59-A6C34878D82A}">
                    <a16:rowId xmlns:a16="http://schemas.microsoft.com/office/drawing/2014/main" val="2152672589"/>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4A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5F5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DB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7D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E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7E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2B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343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9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EFFF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79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161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616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0B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C7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9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29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2B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1E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DFA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5E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191"/>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7FDFA"/>
                    </a:solidFill>
                  </a:tcPr>
                </a:tc>
                <a:extLst>
                  <a:ext uri="{0D108BD9-81ED-4DB2-BD59-A6C34878D82A}">
                    <a16:rowId xmlns:a16="http://schemas.microsoft.com/office/drawing/2014/main" val="2639583945"/>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FB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AF9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9B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DB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58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6B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393"/>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E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29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5F5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09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606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F8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EE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6C6"/>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0E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A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555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B9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08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6C6C"/>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7C7"/>
                    </a:solidFill>
                  </a:tcPr>
                </a:tc>
                <a:extLst>
                  <a:ext uri="{0D108BD9-81ED-4DB2-BD59-A6C34878D82A}">
                    <a16:rowId xmlns:a16="http://schemas.microsoft.com/office/drawing/2014/main" val="835785701"/>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AF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2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EF5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4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484"/>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98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17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0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1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696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7A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BA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B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6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B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6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4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2B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CE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8D8"/>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8B8"/>
                    </a:solidFill>
                  </a:tcPr>
                </a:tc>
                <a:extLst>
                  <a:ext uri="{0D108BD9-81ED-4DB2-BD59-A6C34878D82A}">
                    <a16:rowId xmlns:a16="http://schemas.microsoft.com/office/drawing/2014/main" val="3463715954"/>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6F6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77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6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89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0F1D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444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EA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3B3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313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28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89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AE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CA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7A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B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9D6A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D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9E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79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5C5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29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1F1F"/>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E9E"/>
                    </a:solidFill>
                  </a:tcPr>
                </a:tc>
                <a:extLst>
                  <a:ext uri="{0D108BD9-81ED-4DB2-BD59-A6C34878D82A}">
                    <a16:rowId xmlns:a16="http://schemas.microsoft.com/office/drawing/2014/main" val="4120261429"/>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AC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5FC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EDE"/>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AEFD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1B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CA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1D1"/>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F7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0F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DD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FC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CD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1919"/>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6E6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363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BB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3F3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3D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3D3"/>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EFE"/>
                    </a:solidFill>
                  </a:tcPr>
                </a:tc>
                <a:extLst>
                  <a:ext uri="{0D108BD9-81ED-4DB2-BD59-A6C34878D82A}">
                    <a16:rowId xmlns:a16="http://schemas.microsoft.com/office/drawing/2014/main" val="1775727542"/>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88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EC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6D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4D4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6FDF9"/>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D9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4F4"/>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CFE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0A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39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CFEF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545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79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E9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F9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AF4E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2C2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extLst>
                  <a:ext uri="{0D108BD9-81ED-4DB2-BD59-A6C34878D82A}">
                    <a16:rowId xmlns:a16="http://schemas.microsoft.com/office/drawing/2014/main" val="2782688915"/>
                  </a:ext>
                </a:extLst>
              </a:tr>
              <a:tr h="45720">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9FDF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6F6"/>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FC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E7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6C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69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F7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BFE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5F5"/>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8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2D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EDE"/>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555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B0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ACA"/>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888"/>
                    </a:solidFill>
                  </a:tcPr>
                </a:tc>
                <a:extLst>
                  <a:ext uri="{0D108BD9-81ED-4DB2-BD59-A6C34878D82A}">
                    <a16:rowId xmlns:a16="http://schemas.microsoft.com/office/drawing/2014/main" val="3643390875"/>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4D4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CF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0C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77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6D6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393"/>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8E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58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C7EED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9A9"/>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DFAF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7A7"/>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17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F8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5454"/>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C7C"/>
                    </a:solidFill>
                  </a:tcPr>
                </a:tc>
                <a:extLst>
                  <a:ext uri="{0D108BD9-81ED-4DB2-BD59-A6C34878D82A}">
                    <a16:rowId xmlns:a16="http://schemas.microsoft.com/office/drawing/2014/main" val="2986068039"/>
                  </a:ext>
                </a:extLst>
              </a:tr>
              <a:tr h="45720">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2727"/>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99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2FBF6"/>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89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1111"/>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2F2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2E2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7A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DA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FAF"/>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D0D"/>
                    </a:solidFill>
                  </a:tcPr>
                </a:tc>
                <a:extLst>
                  <a:ext uri="{0D108BD9-81ED-4DB2-BD59-A6C34878D82A}">
                    <a16:rowId xmlns:a16="http://schemas.microsoft.com/office/drawing/2014/main" val="1130260643"/>
                  </a:ext>
                </a:extLst>
              </a:tr>
              <a:tr h="45720">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4D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D9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D8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DFFFE"/>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1B1B"/>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1D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E7E7"/>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8B8"/>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extLst>
                  <a:ext uri="{0D108BD9-81ED-4DB2-BD59-A6C34878D82A}">
                    <a16:rowId xmlns:a16="http://schemas.microsoft.com/office/drawing/2014/main" val="3060600482"/>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464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474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5A5A"/>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08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303"/>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565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434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494"/>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A9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18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464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extLst>
                  <a:ext uri="{0D108BD9-81ED-4DB2-BD59-A6C34878D82A}">
                    <a16:rowId xmlns:a16="http://schemas.microsoft.com/office/drawing/2014/main" val="2684292855"/>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3FBF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7C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8F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99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9C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F1F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EFFFE"/>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8B8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DC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7F8EE"/>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D5F2E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C1C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60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A5A5"/>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extLst>
                  <a:ext uri="{0D108BD9-81ED-4DB2-BD59-A6C34878D82A}">
                    <a16:rowId xmlns:a16="http://schemas.microsoft.com/office/drawing/2014/main" val="265772860"/>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2C2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4141"/>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5F5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C0C"/>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F7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303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292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5B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F0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505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C7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60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999"/>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2C2C"/>
                    </a:solidFill>
                  </a:tcPr>
                </a:tc>
                <a:extLst>
                  <a:ext uri="{0D108BD9-81ED-4DB2-BD59-A6C34878D82A}">
                    <a16:rowId xmlns:a16="http://schemas.microsoft.com/office/drawing/2014/main" val="2961160915"/>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8D8"/>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979"/>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4A4A"/>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4141"/>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171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303"/>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959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ED7A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FB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DFD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4CC88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00B05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6565"/>
                    </a:solidFill>
                  </a:tcPr>
                </a:tc>
                <a:extLst>
                  <a:ext uri="{0D108BD9-81ED-4DB2-BD59-A6C34878D82A}">
                    <a16:rowId xmlns:a16="http://schemas.microsoft.com/office/drawing/2014/main" val="3401085279"/>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5C5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0FBF5"/>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272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101"/>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0B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7CD7A5"/>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extLst>
                  <a:ext uri="{0D108BD9-81ED-4DB2-BD59-A6C34878D82A}">
                    <a16:rowId xmlns:a16="http://schemas.microsoft.com/office/drawing/2014/main" val="3568627336"/>
                  </a:ext>
                </a:extLst>
              </a:tr>
              <a:tr h="45720">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242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383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4C4C"/>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252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1616"/>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656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4444"/>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B8E9C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extLst>
                  <a:ext uri="{0D108BD9-81ED-4DB2-BD59-A6C34878D82A}">
                    <a16:rowId xmlns:a16="http://schemas.microsoft.com/office/drawing/2014/main" val="2295576539"/>
                  </a:ext>
                </a:extLst>
              </a:tr>
              <a:tr h="45720">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4444"/>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3333"/>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4B4"/>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BFEFC"/>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4545"/>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3333"/>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5B5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3636"/>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extLst>
                  <a:ext uri="{0D108BD9-81ED-4DB2-BD59-A6C34878D82A}">
                    <a16:rowId xmlns:a16="http://schemas.microsoft.com/office/drawing/2014/main" val="299857148"/>
                  </a:ext>
                </a:extLst>
              </a:tr>
              <a:tr h="45720">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6D6D"/>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909"/>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F7F"/>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2828"/>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ECF9F2"/>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extLst>
                  <a:ext uri="{0D108BD9-81ED-4DB2-BD59-A6C34878D82A}">
                    <a16:rowId xmlns:a16="http://schemas.microsoft.com/office/drawing/2014/main" val="362690623"/>
                  </a:ext>
                </a:extLst>
              </a:tr>
              <a:tr h="45720">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B1B1"/>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6F6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5757"/>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606"/>
                    </a:solidFill>
                  </a:tcPr>
                </a:tc>
                <a:extLst>
                  <a:ext uri="{0D108BD9-81ED-4DB2-BD59-A6C34878D82A}">
                    <a16:rowId xmlns:a16="http://schemas.microsoft.com/office/drawing/2014/main" val="2596949329"/>
                  </a:ext>
                </a:extLst>
              </a:tr>
              <a:tr h="45720">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707"/>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2B2B"/>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4646"/>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extLst>
                  <a:ext uri="{0D108BD9-81ED-4DB2-BD59-A6C34878D82A}">
                    <a16:rowId xmlns:a16="http://schemas.microsoft.com/office/drawing/2014/main" val="946747368"/>
                  </a:ext>
                </a:extLst>
              </a:tr>
              <a:tr h="45720">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4D4D"/>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7777"/>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r"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solidFill>
                      <a:srgbClr val="FF0000"/>
                    </a:solidFill>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tc>
                  <a:txBody>
                    <a:bodyPr/>
                    <a:lstStyle/>
                    <a:p>
                      <a:pPr algn="l" fontAlgn="b"/>
                      <a:endParaRPr lang="en-US" sz="200" b="0" i="0" u="none" strike="noStrike" dirty="0">
                        <a:solidFill>
                          <a:srgbClr val="000000"/>
                        </a:solidFill>
                        <a:effectLst/>
                        <a:latin typeface="Calibri" panose="020F0502020204030204" pitchFamily="34" charset="0"/>
                      </a:endParaRPr>
                    </a:p>
                  </a:txBody>
                  <a:tcPr marL="1565" marR="1565" marT="1565" marB="0" anchor="b">
                    <a:lnL>
                      <a:noFill/>
                    </a:lnL>
                    <a:lnR>
                      <a:noFill/>
                    </a:lnR>
                    <a:lnT>
                      <a:noFill/>
                    </a:lnT>
                    <a:lnB>
                      <a:noFill/>
                    </a:lnB>
                  </a:tcPr>
                </a:tc>
                <a:extLst>
                  <a:ext uri="{0D108BD9-81ED-4DB2-BD59-A6C34878D82A}">
                    <a16:rowId xmlns:a16="http://schemas.microsoft.com/office/drawing/2014/main" val="2240099117"/>
                  </a:ext>
                </a:extLst>
              </a:tr>
            </a:tbl>
          </a:graphicData>
        </a:graphic>
      </p:graphicFrame>
      <p:sp>
        <p:nvSpPr>
          <p:cNvPr id="19" name="TextBox 18"/>
          <p:cNvSpPr txBox="1"/>
          <p:nvPr/>
        </p:nvSpPr>
        <p:spPr>
          <a:xfrm>
            <a:off x="3589822" y="242099"/>
            <a:ext cx="1918795" cy="646331"/>
          </a:xfrm>
          <a:prstGeom prst="rect">
            <a:avLst/>
          </a:prstGeom>
          <a:noFill/>
        </p:spPr>
        <p:txBody>
          <a:bodyPr wrap="none" rtlCol="0">
            <a:spAutoFit/>
          </a:bodyPr>
          <a:lstStyle/>
          <a:p>
            <a:pPr algn="ctr"/>
            <a:r>
              <a:rPr lang="en-US" dirty="0"/>
              <a:t>p-value &lt; 0.001</a:t>
            </a:r>
          </a:p>
          <a:p>
            <a:pPr algn="ctr"/>
            <a:r>
              <a:rPr lang="en-US" dirty="0"/>
              <a:t>&gt; 50% of the cases</a:t>
            </a:r>
          </a:p>
        </p:txBody>
      </p:sp>
      <p:grpSp>
        <p:nvGrpSpPr>
          <p:cNvPr id="20" name="Group 19"/>
          <p:cNvGrpSpPr/>
          <p:nvPr/>
        </p:nvGrpSpPr>
        <p:grpSpPr>
          <a:xfrm>
            <a:off x="9683052" y="5778278"/>
            <a:ext cx="2346733" cy="926961"/>
            <a:chOff x="6911222" y="5788475"/>
            <a:chExt cx="2346733" cy="926961"/>
          </a:xfrm>
        </p:grpSpPr>
        <p:pic>
          <p:nvPicPr>
            <p:cNvPr id="21" name="Picture 20"/>
            <p:cNvPicPr>
              <a:picLocks noChangeAspect="1"/>
            </p:cNvPicPr>
            <p:nvPr/>
          </p:nvPicPr>
          <p:blipFill rotWithShape="1">
            <a:blip r:embed="rId2"/>
            <a:srcRect l="28274" t="38218" r="50880" b="52894"/>
            <a:stretch/>
          </p:blipFill>
          <p:spPr>
            <a:xfrm>
              <a:off x="7461135" y="6092176"/>
              <a:ext cx="1246909" cy="253928"/>
            </a:xfrm>
            <a:prstGeom prst="rect">
              <a:avLst/>
            </a:prstGeom>
          </p:spPr>
        </p:pic>
        <p:sp>
          <p:nvSpPr>
            <p:cNvPr id="22" name="TextBox 21"/>
            <p:cNvSpPr txBox="1"/>
            <p:nvPr/>
          </p:nvSpPr>
          <p:spPr>
            <a:xfrm>
              <a:off x="7312491" y="5788475"/>
              <a:ext cx="330540" cy="307777"/>
            </a:xfrm>
            <a:prstGeom prst="rect">
              <a:avLst/>
            </a:prstGeom>
            <a:noFill/>
          </p:spPr>
          <p:txBody>
            <a:bodyPr wrap="none" rtlCol="0">
              <a:spAutoFit/>
            </a:bodyPr>
            <a:lstStyle/>
            <a:p>
              <a:r>
                <a:rPr lang="en-US" sz="1400" b="1" dirty="0"/>
                <a:t>-4</a:t>
              </a:r>
              <a:endParaRPr lang="en-US" b="1" dirty="0"/>
            </a:p>
          </p:txBody>
        </p:sp>
        <p:sp>
          <p:nvSpPr>
            <p:cNvPr id="23" name="TextBox 22"/>
            <p:cNvSpPr txBox="1"/>
            <p:nvPr/>
          </p:nvSpPr>
          <p:spPr>
            <a:xfrm>
              <a:off x="8551087" y="5788475"/>
              <a:ext cx="276038" cy="307777"/>
            </a:xfrm>
            <a:prstGeom prst="rect">
              <a:avLst/>
            </a:prstGeom>
            <a:noFill/>
          </p:spPr>
          <p:txBody>
            <a:bodyPr wrap="none" rtlCol="0">
              <a:spAutoFit/>
            </a:bodyPr>
            <a:lstStyle/>
            <a:p>
              <a:r>
                <a:rPr lang="en-US" sz="1400" b="1" dirty="0"/>
                <a:t>4</a:t>
              </a:r>
              <a:endParaRPr lang="en-US" b="1" dirty="0"/>
            </a:p>
          </p:txBody>
        </p:sp>
        <p:sp>
          <p:nvSpPr>
            <p:cNvPr id="24" name="TextBox 23"/>
            <p:cNvSpPr txBox="1"/>
            <p:nvPr/>
          </p:nvSpPr>
          <p:spPr>
            <a:xfrm>
              <a:off x="6911222" y="6346104"/>
              <a:ext cx="2346733" cy="369332"/>
            </a:xfrm>
            <a:prstGeom prst="rect">
              <a:avLst/>
            </a:prstGeom>
            <a:noFill/>
          </p:spPr>
          <p:txBody>
            <a:bodyPr wrap="none" rtlCol="0">
              <a:spAutoFit/>
            </a:bodyPr>
            <a:lstStyle/>
            <a:p>
              <a:r>
                <a:rPr lang="en-US" dirty="0"/>
                <a:t>Standardized log</a:t>
              </a:r>
              <a:r>
                <a:rPr lang="en-US" baseline="-25000" dirty="0"/>
                <a:t>2</a:t>
              </a:r>
              <a:r>
                <a:rPr lang="en-US" dirty="0"/>
                <a:t> ratio</a:t>
              </a:r>
            </a:p>
          </p:txBody>
        </p:sp>
      </p:grpSp>
      <p:sp>
        <p:nvSpPr>
          <p:cNvPr id="10" name="TextBox 9"/>
          <p:cNvSpPr txBox="1"/>
          <p:nvPr/>
        </p:nvSpPr>
        <p:spPr>
          <a:xfrm>
            <a:off x="10718399" y="5776240"/>
            <a:ext cx="276038" cy="307777"/>
          </a:xfrm>
          <a:prstGeom prst="rect">
            <a:avLst/>
          </a:prstGeom>
          <a:noFill/>
        </p:spPr>
        <p:txBody>
          <a:bodyPr wrap="none" rtlCol="0">
            <a:spAutoFit/>
          </a:bodyPr>
          <a:lstStyle/>
          <a:p>
            <a:r>
              <a:rPr lang="en-US" sz="1400" b="1" dirty="0"/>
              <a:t>0</a:t>
            </a:r>
            <a:endParaRPr lang="en-US" b="1" dirty="0"/>
          </a:p>
        </p:txBody>
      </p:sp>
      <p:pic>
        <p:nvPicPr>
          <p:cNvPr id="12" name="Picture 11" descr="Parag Mallick">
            <a:extLst>
              <a:ext uri="{FF2B5EF4-FFF2-40B4-BE49-F238E27FC236}">
                <a16:creationId xmlns:a16="http://schemas.microsoft.com/office/drawing/2014/main" id="{22274DB0-A142-2C49-A97A-49AEDAD4439B}"/>
              </a:ext>
            </a:extLst>
          </p:cNvPr>
          <p:cNvPicPr/>
          <p:nvPr/>
        </p:nvPicPr>
        <p:blipFill rotWithShape="1">
          <a:blip r:embed="rId3" cstate="print">
            <a:extLst>
              <a:ext uri="{28A0092B-C50C-407E-A947-70E740481C1C}">
                <a14:useLocalDpi xmlns:a14="http://schemas.microsoft.com/office/drawing/2010/main" val="0"/>
              </a:ext>
            </a:extLst>
          </a:blip>
          <a:srcRect l="10964" r="18000"/>
          <a:stretch/>
        </p:blipFill>
        <p:spPr bwMode="auto">
          <a:xfrm>
            <a:off x="341240" y="4167555"/>
            <a:ext cx="1294129" cy="1662300"/>
          </a:xfrm>
          <a:prstGeom prst="rect">
            <a:avLst/>
          </a:prstGeom>
          <a:noFill/>
          <a:ln>
            <a:noFill/>
          </a:ln>
          <a:extLst>
            <a:ext uri="{53640926-AAD7-44d8-BBD7-CCE9431645EC}">
              <a14:shadowObscured xmlns:a14="http://schemas.microsoft.com/office/drawing/2010/main" xmlns=""/>
            </a:ext>
          </a:extLst>
        </p:spPr>
      </p:pic>
      <p:sp>
        <p:nvSpPr>
          <p:cNvPr id="13" name="TextBox 12">
            <a:extLst>
              <a:ext uri="{FF2B5EF4-FFF2-40B4-BE49-F238E27FC236}">
                <a16:creationId xmlns:a16="http://schemas.microsoft.com/office/drawing/2014/main" id="{7107C259-66C9-F34B-9594-117FF91F3535}"/>
              </a:ext>
            </a:extLst>
          </p:cNvPr>
          <p:cNvSpPr txBox="1"/>
          <p:nvPr/>
        </p:nvSpPr>
        <p:spPr>
          <a:xfrm>
            <a:off x="1897211" y="4537040"/>
            <a:ext cx="1519166" cy="923330"/>
          </a:xfrm>
          <a:prstGeom prst="rect">
            <a:avLst/>
          </a:prstGeom>
          <a:noFill/>
        </p:spPr>
        <p:txBody>
          <a:bodyPr wrap="none" rtlCol="0">
            <a:spAutoFit/>
          </a:bodyPr>
          <a:lstStyle/>
          <a:p>
            <a:pPr defTabSz="457200"/>
            <a:r>
              <a:rPr lang="en-US" dirty="0" err="1">
                <a:solidFill>
                  <a:prstClr val="black"/>
                </a:solidFill>
              </a:rPr>
              <a:t>Parag</a:t>
            </a:r>
            <a:r>
              <a:rPr lang="en-US" dirty="0">
                <a:solidFill>
                  <a:prstClr val="black"/>
                </a:solidFill>
              </a:rPr>
              <a:t> </a:t>
            </a:r>
            <a:r>
              <a:rPr lang="en-US" dirty="0" err="1">
                <a:solidFill>
                  <a:prstClr val="black"/>
                </a:solidFill>
              </a:rPr>
              <a:t>Mallick</a:t>
            </a:r>
            <a:endParaRPr lang="en-US" dirty="0">
              <a:solidFill>
                <a:prstClr val="black"/>
              </a:solidFill>
            </a:endParaRPr>
          </a:p>
          <a:p>
            <a:pPr defTabSz="457200"/>
            <a:r>
              <a:rPr lang="en-US" dirty="0">
                <a:solidFill>
                  <a:prstClr val="black"/>
                </a:solidFill>
              </a:rPr>
              <a:t>Radiology</a:t>
            </a:r>
          </a:p>
          <a:p>
            <a:pPr defTabSz="457200"/>
            <a:r>
              <a:rPr lang="en-US" dirty="0">
                <a:solidFill>
                  <a:prstClr val="black"/>
                </a:solidFill>
              </a:rPr>
              <a:t>Canary Center</a:t>
            </a:r>
          </a:p>
        </p:txBody>
      </p:sp>
    </p:spTree>
    <p:extLst>
      <p:ext uri="{BB962C8B-B14F-4D97-AF65-F5344CB8AC3E}">
        <p14:creationId xmlns:p14="http://schemas.microsoft.com/office/powerpoint/2010/main" val="2188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1273</Words>
  <Application>Microsoft Macintosh PowerPoint</Application>
  <PresentationFormat>Widescreen</PresentationFormat>
  <Paragraphs>276</Paragraphs>
  <Slides>27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  Genomic and proteomic studies of prostate cancer evolution </vt:lpstr>
      <vt:lpstr>Hypothesis</vt:lpstr>
      <vt:lpstr>Aims</vt:lpstr>
      <vt:lpstr>Aims</vt:lpstr>
      <vt:lpstr>PowerPoint Presentation</vt:lpstr>
      <vt:lpstr>PowerPoint Presentation</vt:lpstr>
      <vt:lpstr>PowerPoint Presentation</vt:lpstr>
      <vt:lpstr>PowerPoint Presentation</vt:lpstr>
      <vt:lpstr>PowerPoint Presentation</vt:lpstr>
      <vt:lpstr>PowerPoint Presentation</vt:lpstr>
      <vt:lpstr>DNAseq</vt:lpstr>
      <vt:lpstr>PowerPoint Presentation</vt:lpstr>
      <vt:lpstr>Laser capture microdissection</vt:lpstr>
      <vt:lpstr>DNAseq defines relationships among cancer lesions</vt:lpstr>
      <vt:lpstr>DNAseq reveals intratumor heterogeneity</vt:lpstr>
      <vt:lpstr>PowerPoint Presentation</vt:lpstr>
      <vt:lpstr>SMART-3SEQ accuracy at low RNA input</vt:lpstr>
      <vt:lpstr>Laser capture microdissection</vt:lpstr>
      <vt:lpstr>Read counts of “bulk” vs single cell libraries</vt:lpstr>
      <vt:lpstr>“Bulk” vs single cell gene expression profiles</vt:lpstr>
      <vt:lpstr>PowerPoint Presentation</vt:lpstr>
      <vt:lpstr>CD163 – marker of macrophages</vt:lpstr>
      <vt:lpstr>PowerPoint Presentation</vt:lpstr>
      <vt:lpstr>PowerPoint Presentation</vt:lpstr>
      <vt:lpstr>PowerPoint Presentation</vt:lpstr>
      <vt:lpstr>PowerPoint Presentation</vt:lpstr>
      <vt:lpstr>Sample lineage relationship for pt 35</vt:lpstr>
    </vt:vector>
  </TitlesOfParts>
  <Company>Stanford SoM - IRT</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West</dc:creator>
  <cp:lastModifiedBy>James D Brooks</cp:lastModifiedBy>
  <cp:revision>22</cp:revision>
  <dcterms:created xsi:type="dcterms:W3CDTF">2017-09-20T20:33:08Z</dcterms:created>
  <dcterms:modified xsi:type="dcterms:W3CDTF">2018-03-08T01:31:58Z</dcterms:modified>
</cp:coreProperties>
</file>