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316" r:id="rId3"/>
    <p:sldId id="283" r:id="rId4"/>
    <p:sldId id="317" r:id="rId5"/>
    <p:sldId id="311" r:id="rId6"/>
    <p:sldId id="285" r:id="rId7"/>
    <p:sldId id="312" r:id="rId8"/>
    <p:sldId id="286" r:id="rId9"/>
    <p:sldId id="313" r:id="rId10"/>
    <p:sldId id="281" r:id="rId11"/>
    <p:sldId id="271" r:id="rId12"/>
    <p:sldId id="292" r:id="rId13"/>
    <p:sldId id="296" r:id="rId14"/>
    <p:sldId id="299" r:id="rId15"/>
    <p:sldId id="291" r:id="rId16"/>
    <p:sldId id="273" r:id="rId17"/>
    <p:sldId id="280" r:id="rId18"/>
    <p:sldId id="318" r:id="rId19"/>
    <p:sldId id="290" r:id="rId20"/>
    <p:sldId id="302" r:id="rId21"/>
    <p:sldId id="260" r:id="rId22"/>
    <p:sldId id="261" r:id="rId23"/>
    <p:sldId id="262" r:id="rId24"/>
    <p:sldId id="314" r:id="rId25"/>
    <p:sldId id="315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0" autoAdjust="0"/>
    <p:restoredTop sz="92530" autoAdjust="0"/>
  </p:normalViewPr>
  <p:slideViewPr>
    <p:cSldViewPr snapToGrid="0">
      <p:cViewPr varScale="1">
        <p:scale>
          <a:sx n="82" d="100"/>
          <a:sy n="82" d="100"/>
        </p:scale>
        <p:origin x="-5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B55BB-91F8-4D99-803D-A6611E398841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0910F-F4A0-4C20-A8D9-D6DD57A3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7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C00000"/>
                </a:solidFill>
              </a:rPr>
              <a:t>CPT (PBMC) isolation must be timely so needs to be done at collection site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srgbClr val="00B050"/>
                </a:solidFill>
              </a:rPr>
              <a:t>PAXgene</a:t>
            </a:r>
            <a:r>
              <a:rPr lang="en-US" sz="1200" b="1" dirty="0" smtClean="0">
                <a:solidFill>
                  <a:srgbClr val="00B050"/>
                </a:solidFill>
              </a:rPr>
              <a:t> system simple blood draw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B050"/>
                </a:solidFill>
              </a:rPr>
              <a:t>Switched to </a:t>
            </a:r>
            <a:r>
              <a:rPr lang="en-US" sz="1200" b="1" dirty="0" err="1" smtClean="0">
                <a:solidFill>
                  <a:srgbClr val="00B050"/>
                </a:solidFill>
              </a:rPr>
              <a:t>PAXgene</a:t>
            </a:r>
            <a:r>
              <a:rPr lang="en-US" sz="1200" b="1" dirty="0" smtClean="0">
                <a:solidFill>
                  <a:srgbClr val="00B050"/>
                </a:solidFill>
              </a:rPr>
              <a:t> and decided to combine</a:t>
            </a:r>
            <a:r>
              <a:rPr lang="en-US" sz="1200" b="1" baseline="0" dirty="0" smtClean="0">
                <a:solidFill>
                  <a:srgbClr val="00B050"/>
                </a:solidFill>
              </a:rPr>
              <a:t> mRNA and miRNA expression based on some preliminary PBMC results and the hypothesis that a multi-</a:t>
            </a:r>
            <a:r>
              <a:rPr lang="en-US" sz="1200" b="1" baseline="0" dirty="0" err="1" smtClean="0">
                <a:solidFill>
                  <a:srgbClr val="00B050"/>
                </a:solidFill>
              </a:rPr>
              <a:t>analyte</a:t>
            </a:r>
            <a:r>
              <a:rPr lang="en-US" sz="1200" b="1" baseline="0" dirty="0" smtClean="0">
                <a:solidFill>
                  <a:srgbClr val="00B050"/>
                </a:solidFill>
              </a:rPr>
              <a:t> classifier might be more robust.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00B050"/>
                </a:solidFill>
              </a:rPr>
              <a:t>As in our previous studies our controls were pulmonary patients with smoking histories approximately ½? with lung nodules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400C5-DBA5-4CE4-9155-0D3724FDB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16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8F8C0-7934-4F03-846F-E4D26E1F7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86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400C5-DBA5-4CE4-9155-0D3724FDB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22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65328-6113-43B4-AA83-D520A607F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69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Fig. 3. Classification performance of a new lung nodule classifier (</a:t>
            </a:r>
            <a:r>
              <a:rPr lang="en-US" sz="1200" b="1" dirty="0" err="1" smtClean="0">
                <a:latin typeface="Arial" panose="020B0604020202020204" pitchFamily="34" charset="0"/>
                <a:ea typeface="Arial" panose="020B0604020202020204" pitchFamily="34" charset="0"/>
              </a:rPr>
              <a:t>nanostring</a:t>
            </a:r>
            <a:r>
              <a:rPr lang="en-US" sz="1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) for training and validation sets for different numbers of probes used in the classification. A.</a:t>
            </a:r>
            <a:r>
              <a:rPr lang="en-US" sz="1200" dirty="0" smtClean="0">
                <a:latin typeface="Arial" panose="020B0604020202020204" pitchFamily="34" charset="0"/>
                <a:ea typeface="Arial" panose="020B0604020202020204" pitchFamily="34" charset="0"/>
              </a:rPr>
              <a:t> Training AUC = 0.813 (95% CI: 0.763-0.864), Validation AUC = 0.820 (95% CI: 0.747-0.893) </a:t>
            </a:r>
            <a:r>
              <a:rPr lang="en-US" sz="1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B. </a:t>
            </a:r>
            <a:r>
              <a:rPr lang="en-US" sz="1200" dirty="0" smtClean="0">
                <a:latin typeface="Arial" panose="020B0604020202020204" pitchFamily="34" charset="0"/>
                <a:ea typeface="Arial" panose="020B0604020202020204" pitchFamily="34" charset="0"/>
              </a:rPr>
              <a:t>Training AUC = 0.812 (95% CI: 0.764-0.866), Validation AUC = 0.806 (95% CI: 0.734-0.878) </a:t>
            </a:r>
            <a:r>
              <a:rPr lang="en-US" sz="1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C. </a:t>
            </a:r>
            <a:r>
              <a:rPr lang="en-US" sz="1200" dirty="0" smtClean="0">
                <a:latin typeface="Arial" panose="020B0604020202020204" pitchFamily="34" charset="0"/>
                <a:ea typeface="Arial" panose="020B0604020202020204" pitchFamily="34" charset="0"/>
              </a:rPr>
              <a:t>Training AUC = 0.814 (95% CI: 0.765-0.867), Validation AUC = 0.846 (95% CI: 0.782-0.910) </a:t>
            </a:r>
            <a:r>
              <a:rPr lang="en-US" sz="1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D. </a:t>
            </a:r>
            <a:r>
              <a:rPr lang="en-US" sz="1200" dirty="0" smtClean="0">
                <a:latin typeface="Arial" panose="020B0604020202020204" pitchFamily="34" charset="0"/>
                <a:ea typeface="Arial" panose="020B0604020202020204" pitchFamily="34" charset="0"/>
              </a:rPr>
              <a:t>Training AUC = 0.830 (95% CI: 0.778-0.878), Validation AUC = 0.815 (95% CI: 0.745-0.884)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0910F-F4A0-4C20-A8D9-D6DD57A369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3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McWilliams, I used the “full model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spiculation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It is based on age, sex, family history of lung cancer (we don’t know this, so I assumed no one had family history), emphysema, nodule size, nodule type, upper lobe location,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spiculation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number of nodules.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Mayo Clinic is based on age, smoking history, other cancer history, size,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spiculation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upper lobe location.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36597-F67E-4F9E-9E1D-0A04849E9B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4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D response element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(VDRE)  vitamin D regulated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0910F-F4A0-4C20-A8D9-D6DD57A369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8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Helen F. Graham Cancer Center at </a:t>
            </a:r>
            <a:r>
              <a:rPr lang="en-US" baseline="0" dirty="0" err="1" smtClean="0"/>
              <a:t>Christianna</a:t>
            </a:r>
            <a:r>
              <a:rPr lang="en-US" baseline="0" dirty="0" smtClean="0"/>
              <a:t>, Hospital 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400C5-DBA5-4CE4-9155-0D3724FDB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90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CF8D-4BDC-44B8-8717-1E954CA79E05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EDA7-64D2-4172-8821-88D8BC417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8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8D5D-D216-47DA-9131-9B2B9D06DC86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EDA7-64D2-4172-8821-88D8BC417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2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893B-7350-47F8-A10C-F65128D6713D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EDA7-64D2-4172-8821-88D8BC417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2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I template 16_9_0905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9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3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4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9F21C-986E-475A-95AF-ED8838288BBA}" type="datetime1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EAE5-6F4D-4C25-9CD1-AD6B5DAC2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51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84" y="0"/>
            <a:ext cx="105177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406" y="275167"/>
            <a:ext cx="1023299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406" y="1600204"/>
            <a:ext cx="10232994" cy="45254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4068" y="6356353"/>
            <a:ext cx="2844800" cy="366183"/>
          </a:xfrm>
        </p:spPr>
        <p:txBody>
          <a:bodyPr/>
          <a:lstStyle>
            <a:lvl1pPr>
              <a:defRPr/>
            </a:lvl1pPr>
          </a:lstStyle>
          <a:p>
            <a:fld id="{370B3AE8-CE75-4215-8ED4-D6F5B050EAC4}" type="datetime1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00602" y="6356354"/>
            <a:ext cx="3860800" cy="3661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EAE5-6F4D-4C25-9CD1-AD6B5DAC2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0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84" y="0"/>
            <a:ext cx="105177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92" y="4406904"/>
            <a:ext cx="9852592" cy="1362075"/>
          </a:xfrm>
        </p:spPr>
        <p:txBody>
          <a:bodyPr anchor="t"/>
          <a:lstStyle>
            <a:lvl1pPr algn="l">
              <a:defRPr sz="474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692" y="2906713"/>
            <a:ext cx="9852591" cy="1500187"/>
          </a:xfrm>
        </p:spPr>
        <p:txBody>
          <a:bodyPr anchor="b"/>
          <a:lstStyle>
            <a:lvl1pPr marL="0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1pPr>
            <a:lvl2pPr marL="54187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083747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625620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4pPr>
            <a:lvl5pPr marL="216749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5pPr>
            <a:lvl6pPr marL="2709367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6pPr>
            <a:lvl7pPr marL="3251241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7pPr>
            <a:lvl8pPr marL="379311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8pPr>
            <a:lvl9pPr marL="4334988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37569" y="6356354"/>
            <a:ext cx="2844800" cy="366183"/>
          </a:xfrm>
        </p:spPr>
        <p:txBody>
          <a:bodyPr/>
          <a:lstStyle>
            <a:lvl1pPr>
              <a:defRPr/>
            </a:lvl1pPr>
          </a:lstStyle>
          <a:p>
            <a:fld id="{4D49CD20-A930-4EF3-AE91-A242ED6F4181}" type="datetime1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36117" y="6356354"/>
            <a:ext cx="3860800" cy="3661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EAE5-6F4D-4C25-9CD1-AD6B5DAC2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73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84" y="0"/>
            <a:ext cx="105177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200156"/>
            <a:ext cx="5384800" cy="3394075"/>
          </a:xfrm>
        </p:spPr>
        <p:txBody>
          <a:bodyPr/>
          <a:lstStyle>
            <a:lvl1pPr>
              <a:defRPr sz="3319"/>
            </a:lvl1pPr>
            <a:lvl2pPr>
              <a:defRPr sz="2844"/>
            </a:lvl2pPr>
            <a:lvl3pPr>
              <a:defRPr sz="237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200156"/>
            <a:ext cx="5384800" cy="3394075"/>
          </a:xfrm>
        </p:spPr>
        <p:txBody>
          <a:bodyPr/>
          <a:lstStyle>
            <a:lvl1pPr>
              <a:defRPr sz="3319"/>
            </a:lvl1pPr>
            <a:lvl2pPr>
              <a:defRPr sz="2844"/>
            </a:lvl2pPr>
            <a:lvl3pPr>
              <a:defRPr sz="237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8E92F-54AA-4388-A0DC-EAEFBD835504}" type="datetime1">
              <a:rPr lang="en-US" smtClean="0"/>
              <a:t>3/8/2018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EAE5-6F4D-4C25-9CD1-AD6B5DAC2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99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84" y="0"/>
            <a:ext cx="105177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8" cy="639763"/>
          </a:xfrm>
        </p:spPr>
        <p:txBody>
          <a:bodyPr anchor="b"/>
          <a:lstStyle>
            <a:lvl1pPr marL="0" indent="0">
              <a:buNone/>
              <a:defRPr sz="2844" b="1"/>
            </a:lvl1pPr>
            <a:lvl2pPr marL="541873" indent="0">
              <a:buNone/>
              <a:defRPr sz="2370" b="1"/>
            </a:lvl2pPr>
            <a:lvl3pPr marL="1083747" indent="0">
              <a:buNone/>
              <a:defRPr sz="2133" b="1"/>
            </a:lvl3pPr>
            <a:lvl4pPr marL="1625620" indent="0">
              <a:buNone/>
              <a:defRPr sz="1896" b="1"/>
            </a:lvl4pPr>
            <a:lvl5pPr marL="2167494" indent="0">
              <a:buNone/>
              <a:defRPr sz="1896" b="1"/>
            </a:lvl5pPr>
            <a:lvl6pPr marL="2709367" indent="0">
              <a:buNone/>
              <a:defRPr sz="1896" b="1"/>
            </a:lvl6pPr>
            <a:lvl7pPr marL="3251241" indent="0">
              <a:buNone/>
              <a:defRPr sz="1896" b="1"/>
            </a:lvl7pPr>
            <a:lvl8pPr marL="3793114" indent="0">
              <a:buNone/>
              <a:defRPr sz="1896" b="1"/>
            </a:lvl8pPr>
            <a:lvl9pPr marL="4334988" indent="0">
              <a:buNone/>
              <a:defRPr sz="18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44"/>
            </a:lvl1pPr>
            <a:lvl2pPr>
              <a:defRPr sz="2370"/>
            </a:lvl2pPr>
            <a:lvl3pPr>
              <a:defRPr sz="2133"/>
            </a:lvl3pPr>
            <a:lvl4pPr>
              <a:defRPr sz="1896"/>
            </a:lvl4pPr>
            <a:lvl5pPr>
              <a:defRPr sz="1896"/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6"/>
            <a:ext cx="5389033" cy="639763"/>
          </a:xfrm>
        </p:spPr>
        <p:txBody>
          <a:bodyPr anchor="b"/>
          <a:lstStyle>
            <a:lvl1pPr marL="0" indent="0">
              <a:buNone/>
              <a:defRPr sz="2844" b="1"/>
            </a:lvl1pPr>
            <a:lvl2pPr marL="541873" indent="0">
              <a:buNone/>
              <a:defRPr sz="2370" b="1"/>
            </a:lvl2pPr>
            <a:lvl3pPr marL="1083747" indent="0">
              <a:buNone/>
              <a:defRPr sz="2133" b="1"/>
            </a:lvl3pPr>
            <a:lvl4pPr marL="1625620" indent="0">
              <a:buNone/>
              <a:defRPr sz="1896" b="1"/>
            </a:lvl4pPr>
            <a:lvl5pPr marL="2167494" indent="0">
              <a:buNone/>
              <a:defRPr sz="1896" b="1"/>
            </a:lvl5pPr>
            <a:lvl6pPr marL="2709367" indent="0">
              <a:buNone/>
              <a:defRPr sz="1896" b="1"/>
            </a:lvl6pPr>
            <a:lvl7pPr marL="3251241" indent="0">
              <a:buNone/>
              <a:defRPr sz="1896" b="1"/>
            </a:lvl7pPr>
            <a:lvl8pPr marL="3793114" indent="0">
              <a:buNone/>
              <a:defRPr sz="1896" b="1"/>
            </a:lvl8pPr>
            <a:lvl9pPr marL="4334988" indent="0">
              <a:buNone/>
              <a:defRPr sz="18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844"/>
            </a:lvl1pPr>
            <a:lvl2pPr>
              <a:defRPr sz="2370"/>
            </a:lvl2pPr>
            <a:lvl3pPr>
              <a:defRPr sz="2133"/>
            </a:lvl3pPr>
            <a:lvl4pPr>
              <a:defRPr sz="1896"/>
            </a:lvl4pPr>
            <a:lvl5pPr>
              <a:defRPr sz="1896"/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A5C41-1D54-49ED-BDDC-DC594348A5D9}" type="datetime1">
              <a:rPr lang="en-US" smtClean="0"/>
              <a:t>3/8/2018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EAE5-6F4D-4C25-9CD1-AD6B5DAC2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08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84" y="0"/>
            <a:ext cx="105177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304" y="275167"/>
            <a:ext cx="1015309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66549" y="6356354"/>
            <a:ext cx="2844800" cy="366183"/>
          </a:xfrm>
        </p:spPr>
        <p:txBody>
          <a:bodyPr/>
          <a:lstStyle>
            <a:lvl1pPr>
              <a:defRPr/>
            </a:lvl1pPr>
          </a:lstStyle>
          <a:p>
            <a:fld id="{4F3BAFF6-6B5B-4A47-92E7-52B528A37E3E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1932" y="6356354"/>
            <a:ext cx="3860800" cy="3661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EAE5-6F4D-4C25-9CD1-AD6B5DAC2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10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84" y="0"/>
            <a:ext cx="105177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818979-6F68-4448-B293-BF81B84135ED}" type="datetime1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EAE5-6F4D-4C25-9CD1-AD6B5DAC2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5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84" y="0"/>
            <a:ext cx="105177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2"/>
            <a:ext cx="4011084" cy="1162051"/>
          </a:xfrm>
        </p:spPr>
        <p:txBody>
          <a:bodyPr anchor="b"/>
          <a:lstStyle>
            <a:lvl1pPr algn="l">
              <a:defRPr sz="237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7" cy="5853113"/>
          </a:xfrm>
        </p:spPr>
        <p:txBody>
          <a:bodyPr/>
          <a:lstStyle>
            <a:lvl1pPr>
              <a:defRPr sz="3793"/>
            </a:lvl1pPr>
            <a:lvl2pPr>
              <a:defRPr sz="3319"/>
            </a:lvl2pPr>
            <a:lvl3pPr>
              <a:defRPr sz="2844"/>
            </a:lvl3pPr>
            <a:lvl4pPr>
              <a:defRPr sz="2370"/>
            </a:lvl4pPr>
            <a:lvl5pPr>
              <a:defRPr sz="2370"/>
            </a:lvl5pPr>
            <a:lvl6pPr>
              <a:defRPr sz="2370"/>
            </a:lvl6pPr>
            <a:lvl7pPr>
              <a:defRPr sz="2370"/>
            </a:lvl7pPr>
            <a:lvl8pPr>
              <a:defRPr sz="2370"/>
            </a:lvl8pPr>
            <a:lvl9pPr>
              <a:defRPr sz="237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659"/>
            </a:lvl1pPr>
            <a:lvl2pPr marL="541873" indent="0">
              <a:buNone/>
              <a:defRPr sz="1422"/>
            </a:lvl2pPr>
            <a:lvl3pPr marL="1083747" indent="0">
              <a:buNone/>
              <a:defRPr sz="1185"/>
            </a:lvl3pPr>
            <a:lvl4pPr marL="1625620" indent="0">
              <a:buNone/>
              <a:defRPr sz="1067"/>
            </a:lvl4pPr>
            <a:lvl5pPr marL="2167494" indent="0">
              <a:buNone/>
              <a:defRPr sz="1067"/>
            </a:lvl5pPr>
            <a:lvl6pPr marL="2709367" indent="0">
              <a:buNone/>
              <a:defRPr sz="1067"/>
            </a:lvl6pPr>
            <a:lvl7pPr marL="3251241" indent="0">
              <a:buNone/>
              <a:defRPr sz="1067"/>
            </a:lvl7pPr>
            <a:lvl8pPr marL="3793114" indent="0">
              <a:buNone/>
              <a:defRPr sz="1067"/>
            </a:lvl8pPr>
            <a:lvl9pPr marL="4334988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B44DF-679F-4C3C-87F4-C7DAA54955F8}" type="datetime1">
              <a:rPr lang="en-US" smtClean="0"/>
              <a:t>3/8/2018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EAE5-6F4D-4C25-9CD1-AD6B5DAC2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0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5BDF-4C89-4EBB-A4FD-4F858FE01A5D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EDA7-64D2-4172-8821-88D8BC417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1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84" y="0"/>
            <a:ext cx="105177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37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93"/>
            </a:lvl1pPr>
            <a:lvl2pPr marL="541873" indent="0">
              <a:buNone/>
              <a:defRPr sz="3319"/>
            </a:lvl2pPr>
            <a:lvl3pPr marL="1083747" indent="0">
              <a:buNone/>
              <a:defRPr sz="2844"/>
            </a:lvl3pPr>
            <a:lvl4pPr marL="1625620" indent="0">
              <a:buNone/>
              <a:defRPr sz="2370"/>
            </a:lvl4pPr>
            <a:lvl5pPr marL="2167494" indent="0">
              <a:buNone/>
              <a:defRPr sz="2370"/>
            </a:lvl5pPr>
            <a:lvl6pPr marL="2709367" indent="0">
              <a:buNone/>
              <a:defRPr sz="2370"/>
            </a:lvl6pPr>
            <a:lvl7pPr marL="3251241" indent="0">
              <a:buNone/>
              <a:defRPr sz="2370"/>
            </a:lvl7pPr>
            <a:lvl8pPr marL="3793114" indent="0">
              <a:buNone/>
              <a:defRPr sz="2370"/>
            </a:lvl8pPr>
            <a:lvl9pPr marL="4334988" indent="0">
              <a:buNone/>
              <a:defRPr sz="237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659"/>
            </a:lvl1pPr>
            <a:lvl2pPr marL="541873" indent="0">
              <a:buNone/>
              <a:defRPr sz="1422"/>
            </a:lvl2pPr>
            <a:lvl3pPr marL="1083747" indent="0">
              <a:buNone/>
              <a:defRPr sz="1185"/>
            </a:lvl3pPr>
            <a:lvl4pPr marL="1625620" indent="0">
              <a:buNone/>
              <a:defRPr sz="1067"/>
            </a:lvl4pPr>
            <a:lvl5pPr marL="2167494" indent="0">
              <a:buNone/>
              <a:defRPr sz="1067"/>
            </a:lvl5pPr>
            <a:lvl6pPr marL="2709367" indent="0">
              <a:buNone/>
              <a:defRPr sz="1067"/>
            </a:lvl6pPr>
            <a:lvl7pPr marL="3251241" indent="0">
              <a:buNone/>
              <a:defRPr sz="1067"/>
            </a:lvl7pPr>
            <a:lvl8pPr marL="3793114" indent="0">
              <a:buNone/>
              <a:defRPr sz="1067"/>
            </a:lvl8pPr>
            <a:lvl9pPr marL="4334988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461003-08CE-4543-9270-711D3EF57D47}" type="datetime1">
              <a:rPr lang="en-US" smtClean="0"/>
              <a:t>3/8/2018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EAE5-6F4D-4C25-9CD1-AD6B5DAC2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0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84" y="0"/>
            <a:ext cx="105177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0830A8-A927-4902-B196-A7DCAF320031}" type="datetime1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EAE5-6F4D-4C25-9CD1-AD6B5DAC2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95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06380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06380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45685C-49BB-46E5-A1C8-FC0DFBE996BD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EAE5-6F4D-4C25-9CD1-AD6B5DAC2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9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7CEF-AA91-4EEE-9E0A-223B8E6181BA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EDA7-64D2-4172-8821-88D8BC417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1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B8E6-CE54-4B25-80A9-6C9770A8F0A4}" type="datetime1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EDA7-64D2-4172-8821-88D8BC417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3A2C-B5A0-4B8C-91AB-F919EDAAAFB9}" type="datetime1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EDA7-64D2-4172-8821-88D8BC417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1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D55A-40D0-4C8E-A5A8-D84850D90C10}" type="datetime1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EDA7-64D2-4172-8821-88D8BC417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E472-5EEA-45D9-A95C-087C332FE075}" type="datetime1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EDA7-64D2-4172-8821-88D8BC417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7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5384-2F40-4972-9E3F-033D377ED191}" type="datetime1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EDA7-64D2-4172-8821-88D8BC417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8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90C8-38B9-4FDD-8ECD-DD2E3BBA9CB9}" type="datetime1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EDA7-64D2-4172-8821-88D8BC417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C46FA-16F8-42F4-A6AB-F3E52509D5D8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FEDA7-64D2-4172-8821-88D8BC417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4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22">
                <a:solidFill>
                  <a:srgbClr val="898989"/>
                </a:solidFill>
              </a:defRPr>
            </a:lvl1pPr>
          </a:lstStyle>
          <a:p>
            <a:fld id="{E02CDE5B-87F3-4697-9944-43670E5238B1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22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22">
                <a:solidFill>
                  <a:srgbClr val="898989"/>
                </a:solidFill>
              </a:defRPr>
            </a:lvl1pPr>
          </a:lstStyle>
          <a:p>
            <a:fld id="{F10EEAE5-6F4D-4C25-9CD1-AD6B5DAC2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541873" rtl="0" eaLnBrk="1" fontAlgn="base" hangingPunct="1">
        <a:spcBef>
          <a:spcPct val="0"/>
        </a:spcBef>
        <a:spcAft>
          <a:spcPct val="0"/>
        </a:spcAft>
        <a:defRPr sz="5215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541873" rtl="0" eaLnBrk="1" fontAlgn="base" hangingPunct="1">
        <a:spcBef>
          <a:spcPct val="0"/>
        </a:spcBef>
        <a:spcAft>
          <a:spcPct val="0"/>
        </a:spcAft>
        <a:defRPr sz="5215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541873" rtl="0" eaLnBrk="1" fontAlgn="base" hangingPunct="1">
        <a:spcBef>
          <a:spcPct val="0"/>
        </a:spcBef>
        <a:spcAft>
          <a:spcPct val="0"/>
        </a:spcAft>
        <a:defRPr sz="5215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541873" rtl="0" eaLnBrk="1" fontAlgn="base" hangingPunct="1">
        <a:spcBef>
          <a:spcPct val="0"/>
        </a:spcBef>
        <a:spcAft>
          <a:spcPct val="0"/>
        </a:spcAft>
        <a:defRPr sz="5215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541873" rtl="0" eaLnBrk="1" fontAlgn="base" hangingPunct="1">
        <a:spcBef>
          <a:spcPct val="0"/>
        </a:spcBef>
        <a:spcAft>
          <a:spcPct val="0"/>
        </a:spcAft>
        <a:defRPr sz="5215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541873" algn="ctr" defTabSz="541873" rtl="0" eaLnBrk="1" fontAlgn="base" hangingPunct="1">
        <a:spcBef>
          <a:spcPct val="0"/>
        </a:spcBef>
        <a:spcAft>
          <a:spcPct val="0"/>
        </a:spcAft>
        <a:defRPr sz="5215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1083747" algn="ctr" defTabSz="541873" rtl="0" eaLnBrk="1" fontAlgn="base" hangingPunct="1">
        <a:spcBef>
          <a:spcPct val="0"/>
        </a:spcBef>
        <a:spcAft>
          <a:spcPct val="0"/>
        </a:spcAft>
        <a:defRPr sz="5215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625620" algn="ctr" defTabSz="541873" rtl="0" eaLnBrk="1" fontAlgn="base" hangingPunct="1">
        <a:spcBef>
          <a:spcPct val="0"/>
        </a:spcBef>
        <a:spcAft>
          <a:spcPct val="0"/>
        </a:spcAft>
        <a:defRPr sz="5215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2167494" algn="ctr" defTabSz="541873" rtl="0" eaLnBrk="1" fontAlgn="base" hangingPunct="1">
        <a:spcBef>
          <a:spcPct val="0"/>
        </a:spcBef>
        <a:spcAft>
          <a:spcPct val="0"/>
        </a:spcAft>
        <a:defRPr sz="5215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406405" indent="-406405" algn="l" defTabSz="54187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79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880544" indent="-338671" algn="l" defTabSz="54187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319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354684" indent="-270937" algn="l" defTabSz="54187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896557" indent="-270937" algn="l" defTabSz="54187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37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438430" indent="-270937" algn="l" defTabSz="54187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37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980304" indent="-270937" algn="l" defTabSz="541873" rtl="0" eaLnBrk="1" latinLnBrk="0" hangingPunct="1">
        <a:spcBef>
          <a:spcPct val="20000"/>
        </a:spcBef>
        <a:buFont typeface="Arial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6pPr>
      <a:lvl7pPr marL="3522177" indent="-270937" algn="l" defTabSz="541873" rtl="0" eaLnBrk="1" latinLnBrk="0" hangingPunct="1">
        <a:spcBef>
          <a:spcPct val="20000"/>
        </a:spcBef>
        <a:buFont typeface="Arial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7pPr>
      <a:lvl8pPr marL="4064051" indent="-270937" algn="l" defTabSz="541873" rtl="0" eaLnBrk="1" latinLnBrk="0" hangingPunct="1">
        <a:spcBef>
          <a:spcPct val="20000"/>
        </a:spcBef>
        <a:buFont typeface="Arial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8pPr>
      <a:lvl9pPr marL="4605924" indent="-270937" algn="l" defTabSz="541873" rtl="0" eaLnBrk="1" latinLnBrk="0" hangingPunct="1">
        <a:spcBef>
          <a:spcPct val="20000"/>
        </a:spcBef>
        <a:buFont typeface="Arial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187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1873" algn="l" defTabSz="54187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3747" algn="l" defTabSz="54187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25620" algn="l" defTabSz="54187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67494" algn="l" defTabSz="54187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09367" algn="l" defTabSz="54187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51241" algn="l" defTabSz="54187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793114" algn="l" defTabSz="54187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34988" algn="l" defTabSz="54187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7675" y="6545050"/>
            <a:ext cx="8534400" cy="3129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wistar.org  3601 Spruce Street Philadelphia, PA 19104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33450" y="1485900"/>
            <a:ext cx="10896600" cy="4762500"/>
          </a:xfrm>
        </p:spPr>
        <p:txBody>
          <a:bodyPr>
            <a:normAutofit/>
          </a:bodyPr>
          <a:lstStyle/>
          <a:p>
            <a:r>
              <a:rPr lang="en-US" sz="2200" b="1" dirty="0"/>
              <a:t>Whole Blood Gene Expression Can Accurately Distinguish Benign From Malignant Lung Nodules; Transitioning From Microarrays To The </a:t>
            </a:r>
            <a:r>
              <a:rPr lang="en-US" sz="2200" b="1" dirty="0" err="1"/>
              <a:t>NanoString</a:t>
            </a:r>
            <a:r>
              <a:rPr lang="en-US" sz="2200" b="1" dirty="0"/>
              <a:t>™ Platform.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/>
              <a:t>Andrew V. </a:t>
            </a:r>
            <a:r>
              <a:rPr lang="en-US" sz="2200" b="1" dirty="0" err="1"/>
              <a:t>Kossenkov</a:t>
            </a:r>
            <a:r>
              <a:rPr lang="en-US" sz="2200" b="1" dirty="0"/>
              <a:t>, </a:t>
            </a:r>
            <a:r>
              <a:rPr lang="en-US" sz="2200" b="1" dirty="0" err="1"/>
              <a:t>Rehman</a:t>
            </a:r>
            <a:r>
              <a:rPr lang="en-US" sz="2200" b="1" dirty="0"/>
              <a:t> Qureshi, Noor B. </a:t>
            </a:r>
            <a:r>
              <a:rPr lang="en-US" sz="2200" b="1" dirty="0" err="1"/>
              <a:t>Dawany</a:t>
            </a:r>
            <a:r>
              <a:rPr lang="en-US" sz="2200" b="1" dirty="0"/>
              <a:t>, </a:t>
            </a:r>
            <a:r>
              <a:rPr lang="en-US" sz="2200" b="1" dirty="0" err="1"/>
              <a:t>Jayamanna</a:t>
            </a:r>
            <a:r>
              <a:rPr lang="en-US" sz="2200" b="1" dirty="0"/>
              <a:t> </a:t>
            </a:r>
            <a:r>
              <a:rPr lang="en-US" sz="2200" b="1" dirty="0" err="1"/>
              <a:t>Wickramasinghe</a:t>
            </a:r>
            <a:r>
              <a:rPr lang="en-US" sz="2200" b="1" dirty="0"/>
              <a:t>, Qin Liu, </a:t>
            </a:r>
            <a:r>
              <a:rPr lang="en-US" sz="2200" dirty="0"/>
              <a:t>Jun-</a:t>
            </a:r>
            <a:r>
              <a:rPr lang="en-US" sz="2200" dirty="0" err="1"/>
              <a:t>Chieh</a:t>
            </a:r>
            <a:r>
              <a:rPr lang="en-US" sz="2200" dirty="0"/>
              <a:t> </a:t>
            </a:r>
            <a:r>
              <a:rPr lang="en-US" sz="2200" dirty="0" err="1"/>
              <a:t>J.Tsay</a:t>
            </a:r>
            <a:r>
              <a:rPr lang="en-US" sz="2200" dirty="0"/>
              <a:t> , Harvey Pass, Sai Yendamuri, Anil </a:t>
            </a:r>
            <a:r>
              <a:rPr lang="en-US" sz="2200" dirty="0" err="1"/>
              <a:t>Vachani</a:t>
            </a:r>
            <a:r>
              <a:rPr lang="en-US" sz="2200" dirty="0"/>
              <a:t>,  Thomas Bauer, Brian Nam, William Rom, </a:t>
            </a:r>
            <a:r>
              <a:rPr lang="en-US" sz="2200" b="1" dirty="0"/>
              <a:t>Michael K. </a:t>
            </a:r>
            <a:r>
              <a:rPr lang="en-US" sz="2200" b="1" dirty="0" smtClean="0"/>
              <a:t>Showe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u="sng" dirty="0" smtClean="0"/>
              <a:t>Louise </a:t>
            </a:r>
            <a:r>
              <a:rPr lang="en-US" sz="2200" u="sng" dirty="0"/>
              <a:t>C. </a:t>
            </a:r>
            <a:r>
              <a:rPr lang="en-US" sz="2200" u="sng" dirty="0" smtClean="0"/>
              <a:t>Showe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EDRN BDL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74143"/>
            <a:ext cx="4914900" cy="5229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399" y="5610358"/>
            <a:ext cx="10572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</a:pPr>
            <a:r>
              <a:rPr lang="en-US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Performance Microarray classifier 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based on expression of </a:t>
            </a:r>
            <a:r>
              <a:rPr lang="en-US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300 top ranked genes</a:t>
            </a:r>
            <a:endParaRPr lang="en-US" sz="2000" dirty="0"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E:\users\Duhe\Wistar\logos\blue_inline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23" y="6429385"/>
            <a:ext cx="3247702" cy="347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18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1127"/>
          </a:xfrm>
        </p:spPr>
        <p:txBody>
          <a:bodyPr/>
          <a:lstStyle/>
          <a:p>
            <a:r>
              <a:rPr lang="en-US" b="1" dirty="0" smtClean="0"/>
              <a:t>Transitioning To The </a:t>
            </a:r>
            <a:r>
              <a:rPr lang="en-US" b="1" dirty="0" err="1" smtClean="0"/>
              <a:t>NanoString</a:t>
            </a:r>
            <a:r>
              <a:rPr lang="en-US" b="1" dirty="0" smtClean="0"/>
              <a:t> Platform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Why </a:t>
            </a:r>
            <a:r>
              <a:rPr lang="en-US" b="1" dirty="0" err="1" smtClean="0"/>
              <a:t>NanoString</a:t>
            </a:r>
            <a:endParaRPr lang="en-US" b="1" dirty="0" smtClean="0"/>
          </a:p>
          <a:p>
            <a:pPr lvl="1"/>
            <a:r>
              <a:rPr lang="en-US" b="1" dirty="0" smtClean="0"/>
              <a:t>No enzymatic reactions: No RT, NO PCR amplification</a:t>
            </a:r>
          </a:p>
          <a:p>
            <a:pPr lvl="2"/>
            <a:r>
              <a:rPr lang="en-US" b="1" dirty="0" smtClean="0"/>
              <a:t>Sample preparation is minimal and cost is minimal</a:t>
            </a:r>
          </a:p>
          <a:p>
            <a:pPr lvl="2"/>
            <a:r>
              <a:rPr lang="en-US" b="1" dirty="0" smtClean="0"/>
              <a:t>Simple hybridization, maximum 800 genes</a:t>
            </a:r>
          </a:p>
          <a:p>
            <a:pPr marL="914400" lvl="2" indent="0">
              <a:buNone/>
            </a:pPr>
            <a:endParaRPr lang="en-US" b="1" dirty="0" smtClean="0"/>
          </a:p>
          <a:p>
            <a:pPr lvl="1"/>
            <a:r>
              <a:rPr lang="en-US" b="1" dirty="0" err="1" smtClean="0"/>
              <a:t>NanoString</a:t>
            </a:r>
            <a:r>
              <a:rPr lang="en-US" b="1" dirty="0" smtClean="0"/>
              <a:t> is forgiving of RNA quality: RIN numbers of 2-3 meet all quality control metrics.</a:t>
            </a:r>
          </a:p>
          <a:p>
            <a:pPr lvl="2"/>
            <a:r>
              <a:rPr lang="en-US" b="1" dirty="0" smtClean="0"/>
              <a:t>FFPE samples can be used</a:t>
            </a:r>
          </a:p>
          <a:p>
            <a:pPr lvl="2"/>
            <a:endParaRPr lang="en-US" b="1" dirty="0" smtClean="0"/>
          </a:p>
          <a:p>
            <a:pPr lvl="1"/>
            <a:r>
              <a:rPr lang="en-US" b="1" dirty="0" smtClean="0"/>
              <a:t>Assay is technically simple</a:t>
            </a:r>
          </a:p>
          <a:p>
            <a:pPr lvl="1"/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34147" y="73496"/>
            <a:ext cx="10521950" cy="482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Probe selection</a:t>
            </a:r>
            <a:endParaRPr lang="en-US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219" y="4828964"/>
            <a:ext cx="5040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645602"/>
              </p:ext>
            </p:extLst>
          </p:nvPr>
        </p:nvGraphicFramePr>
        <p:xfrm>
          <a:off x="1371600" y="541669"/>
          <a:ext cx="8950568" cy="6580359"/>
        </p:xfrm>
        <a:graphic>
          <a:graphicData uri="http://schemas.openxmlformats.org/drawingml/2006/table">
            <a:tbl>
              <a:tblPr/>
              <a:tblGrid>
                <a:gridCol w="1686178">
                  <a:extLst>
                    <a:ext uri="{9D8B030D-6E8A-4147-A177-3AD203B41FA5}">
                      <a16:colId xmlns:a16="http://schemas.microsoft.com/office/drawing/2014/main" xmlns="" val="176358073"/>
                    </a:ext>
                  </a:extLst>
                </a:gridCol>
                <a:gridCol w="5075122">
                  <a:extLst>
                    <a:ext uri="{9D8B030D-6E8A-4147-A177-3AD203B41FA5}">
                      <a16:colId xmlns:a16="http://schemas.microsoft.com/office/drawing/2014/main" xmlns="" val="2271056320"/>
                    </a:ext>
                  </a:extLst>
                </a:gridCol>
                <a:gridCol w="1094634">
                  <a:extLst>
                    <a:ext uri="{9D8B030D-6E8A-4147-A177-3AD203B41FA5}">
                      <a16:colId xmlns:a16="http://schemas.microsoft.com/office/drawing/2014/main" xmlns="" val="622845114"/>
                    </a:ext>
                  </a:extLst>
                </a:gridCol>
                <a:gridCol w="1094634">
                  <a:extLst>
                    <a:ext uri="{9D8B030D-6E8A-4147-A177-3AD203B41FA5}">
                      <a16:colId xmlns:a16="http://schemas.microsoft.com/office/drawing/2014/main" xmlns="" val="4053235524"/>
                    </a:ext>
                  </a:extLst>
                </a:gridCol>
              </a:tblGrid>
              <a:tr h="607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Set name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Selected Probes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Designed Probes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4377197"/>
                  </a:ext>
                </a:extLst>
              </a:tr>
              <a:tr h="31497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Illumina Microarrays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3153335"/>
                  </a:ext>
                </a:extLst>
              </a:tr>
              <a:tr h="607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ILL-SVM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SVM-RFE genes producing the best performance based on a training set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2313821"/>
                  </a:ext>
                </a:extLst>
              </a:tr>
              <a:tr h="607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ILL-pv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Most significant by p-value between MN and BN in training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subsets at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(p&lt;10</a:t>
                      </a:r>
                      <a:r>
                        <a:rPr lang="en-US" sz="18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1123888"/>
                  </a:ext>
                </a:extLst>
              </a:tr>
              <a:tr h="607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ILL-fold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Top significant differences between MN and BN in training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subsets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p&lt;0.01 </a:t>
                      </a:r>
                      <a:endParaRPr lang="en-US" sz="2400" b="1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7753012"/>
                  </a:ext>
                </a:extLst>
              </a:tr>
              <a:tr h="607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HK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Housekeeping genes with the least variation between samples measured on microarrays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2425775"/>
                  </a:ext>
                </a:extLst>
              </a:tr>
              <a:tr h="43453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NanoString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PanCancer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Immune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9602785"/>
                  </a:ext>
                </a:extLst>
              </a:tr>
              <a:tr h="607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PCI-SVM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Genes with the best performance on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NanoString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PanCancer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Immune platform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5586332"/>
                  </a:ext>
                </a:extLst>
              </a:tr>
              <a:tr h="31497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PBMC studies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594499"/>
                  </a:ext>
                </a:extLst>
              </a:tr>
              <a:tr h="90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PBMC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Genes identified in our previous PBMC studies as being associated with diagnosis, outcome and/or post resection gene expression changes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1805332"/>
                  </a:ext>
                </a:extLst>
              </a:tr>
              <a:tr h="31497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8147707"/>
                  </a:ext>
                </a:extLst>
              </a:tr>
              <a:tr h="314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Candidate NanoString Custom Panel Probes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619</a:t>
                      </a:r>
                      <a:endParaRPr lang="en-US" sz="1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  <a:endParaRPr lang="en-US" sz="19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2113" marR="22113" marT="221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9704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7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7461"/>
            <a:ext cx="5943600" cy="44519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7175" y="5079310"/>
            <a:ext cx="10829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Correlation of classification scores between Illumina and NanoString Custom Panel. Plot shows individual sample classification scores 10-fold cross-validation resampled 10 times using 276 genes selected by SVM from the Illumina arrays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023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New </a:t>
            </a:r>
            <a:r>
              <a:rPr lang="en-US" sz="3200" b="1" dirty="0" err="1" smtClean="0"/>
              <a:t>Nanostring</a:t>
            </a:r>
            <a:r>
              <a:rPr lang="en-US" sz="3200" b="1" dirty="0" smtClean="0"/>
              <a:t> Study Samples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813554"/>
              </p:ext>
            </p:extLst>
          </p:nvPr>
        </p:nvGraphicFramePr>
        <p:xfrm>
          <a:off x="193429" y="685801"/>
          <a:ext cx="8739555" cy="6169534"/>
        </p:xfrm>
        <a:graphic>
          <a:graphicData uri="http://schemas.openxmlformats.org/drawingml/2006/table">
            <a:tbl>
              <a:tblPr/>
              <a:tblGrid>
                <a:gridCol w="1494559">
                  <a:extLst>
                    <a:ext uri="{9D8B030D-6E8A-4147-A177-3AD203B41FA5}">
                      <a16:colId xmlns:a16="http://schemas.microsoft.com/office/drawing/2014/main" xmlns="" val="1269202009"/>
                    </a:ext>
                  </a:extLst>
                </a:gridCol>
                <a:gridCol w="1611838">
                  <a:extLst>
                    <a:ext uri="{9D8B030D-6E8A-4147-A177-3AD203B41FA5}">
                      <a16:colId xmlns:a16="http://schemas.microsoft.com/office/drawing/2014/main" xmlns="" val="3258289757"/>
                    </a:ext>
                  </a:extLst>
                </a:gridCol>
                <a:gridCol w="2010660">
                  <a:extLst>
                    <a:ext uri="{9D8B030D-6E8A-4147-A177-3AD203B41FA5}">
                      <a16:colId xmlns:a16="http://schemas.microsoft.com/office/drawing/2014/main" xmlns="" val="2058439595"/>
                    </a:ext>
                  </a:extLst>
                </a:gridCol>
                <a:gridCol w="1778977">
                  <a:extLst>
                    <a:ext uri="{9D8B030D-6E8A-4147-A177-3AD203B41FA5}">
                      <a16:colId xmlns:a16="http://schemas.microsoft.com/office/drawing/2014/main" xmlns="" val="1077593696"/>
                    </a:ext>
                  </a:extLst>
                </a:gridCol>
                <a:gridCol w="1843521">
                  <a:extLst>
                    <a:ext uri="{9D8B030D-6E8A-4147-A177-3AD203B41FA5}">
                      <a16:colId xmlns:a16="http://schemas.microsoft.com/office/drawing/2014/main" xmlns="" val="1917800841"/>
                    </a:ext>
                  </a:extLst>
                </a:gridCol>
              </a:tblGrid>
              <a:tr h="359150"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 set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Validation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6820431"/>
                  </a:ext>
                </a:extLst>
              </a:tr>
              <a:tr h="225532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Malignant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Benign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Malignant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Benign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539062"/>
                  </a:ext>
                </a:extLst>
              </a:tr>
              <a:tr h="225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nodules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nodules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nodules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nodules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486953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3830328"/>
                  </a:ext>
                </a:extLst>
              </a:tr>
              <a:tr h="2827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Gender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0399356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Female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5779454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Male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3962159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± 7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± 7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± 5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± 6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8406535"/>
                  </a:ext>
                </a:extLst>
              </a:tr>
              <a:tr h="2827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Race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4805521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8216567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476158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7140232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Smoking Status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1536844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7760982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Former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6530274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Never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7204222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5688678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Pack Years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± 16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± 14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± 19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± 14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6846107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Lesion Size, mm.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± 12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± 1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± 3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± 3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6577862"/>
                  </a:ext>
                </a:extLst>
              </a:tr>
              <a:tr h="2963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Cancer stage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245501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(37%)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(74%)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8480898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(11%)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(4%)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2837577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(39%)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(6%)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1246000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(1%)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5815062"/>
                  </a:ext>
                </a:extLst>
              </a:tr>
              <a:tr h="2255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(11%)</a:t>
                      </a:r>
                    </a:p>
                  </a:txBody>
                  <a:tcPr marL="15560" marR="15560" marT="1556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(16%)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60" marR="15560" marT="15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692877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974910" y="685801"/>
            <a:ext cx="108293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Training: 262 samples</a:t>
            </a:r>
          </a:p>
          <a:p>
            <a:endParaRPr lang="en-US" sz="2400" b="1" dirty="0"/>
          </a:p>
          <a:p>
            <a:r>
              <a:rPr lang="en-US" sz="2400" b="1" dirty="0" smtClean="0"/>
              <a:t>Validation</a:t>
            </a:r>
            <a:r>
              <a:rPr lang="en-US" sz="2400" b="1" dirty="0"/>
              <a:t>: </a:t>
            </a:r>
            <a:r>
              <a:rPr lang="en-US" sz="2400" b="1" dirty="0" smtClean="0"/>
              <a:t>142 samples</a:t>
            </a:r>
          </a:p>
          <a:p>
            <a:r>
              <a:rPr lang="en-US" sz="2400" b="1" dirty="0" smtClean="0"/>
              <a:t>8-20mm lesions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57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33" y="232478"/>
            <a:ext cx="6294119" cy="6625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37882"/>
            <a:ext cx="5181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Classification performance </a:t>
            </a:r>
            <a:r>
              <a:rPr lang="en-US" b="1" dirty="0" err="1" smtClean="0">
                <a:latin typeface="Arial" panose="020B0604020202020204" pitchFamily="34" charset="0"/>
                <a:ea typeface="Arial" panose="020B0604020202020204" pitchFamily="34" charset="0"/>
              </a:rPr>
              <a:t>NanoString</a:t>
            </a: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 lung nodule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classifier </a:t>
            </a: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for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training and validation sets for different numbers of probes used in the classification. </a:t>
            </a:r>
            <a:endParaRPr lang="en-US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defRPr/>
            </a:pPr>
            <a:endParaRPr lang="en-US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AutoNum type="alphaUcPeriod"/>
              <a:defRPr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Training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AUC = 0.813 (95% CI: 0.763-0.864), Validation AUC = 0.820 (95% CI: 0.747-0.893) </a:t>
            </a:r>
            <a:endParaRPr lang="en-US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AutoNum type="alphaUcPeriod"/>
              <a:defRPr/>
            </a:pPr>
            <a:endParaRPr lang="en-US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AutoNum type="alphaUcPeriod"/>
              <a:defRPr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. Training AUC = 0.812 (95% CI: 0.764-0.866), Validation AUC = 0.806 (95% CI: 0.734-0.878) </a:t>
            </a:r>
            <a:endParaRPr lang="en-US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AutoNum type="alphaUcPeriod"/>
              <a:defRPr/>
            </a:pPr>
            <a:endParaRPr lang="en-US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AutoNum type="alphaUcPeriod"/>
              <a:defRPr/>
            </a:pPr>
            <a:endParaRPr lang="en-US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AutoNum type="alphaUcPeriod"/>
              <a:defRPr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Training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AUC = 0.814 (95% CI: 0.765-0.867), Validation AUC = 0.846 (95% CI: 0.782-0.910) </a:t>
            </a:r>
            <a:endParaRPr lang="en-US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AutoNum type="alphaUcPeriod"/>
              <a:defRPr/>
            </a:pPr>
            <a:endParaRPr lang="en-US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AutoNum type="alphaUcPeriod"/>
              <a:defRPr/>
            </a:pPr>
            <a:endParaRPr lang="en-US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AutoNum type="alphaUcPeriod"/>
              <a:defRPr/>
            </a:pPr>
            <a:r>
              <a:rPr lang="en-US" b="1" dirty="0" smtClean="0">
                <a:latin typeface="Arial" panose="020B0604020202020204" pitchFamily="34" charset="0"/>
                <a:ea typeface="Arial" panose="020B0604020202020204" pitchFamily="34" charset="0"/>
              </a:rPr>
              <a:t>Training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AUC = 0.830 (95% CI: 0.778-0.878), Validation AUC = 0.815 (95% CI: 0.745-0.884)</a:t>
            </a:r>
          </a:p>
        </p:txBody>
      </p:sp>
    </p:spTree>
    <p:extLst>
      <p:ext uri="{BB962C8B-B14F-4D97-AF65-F5344CB8AC3E}">
        <p14:creationId xmlns:p14="http://schemas.microsoft.com/office/powerpoint/2010/main" val="39904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Comparing Clinical Models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029389"/>
            <a:ext cx="5689600" cy="5528576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Applied our NanoString classifier (50 genes) to 8-20 mm validation set (MN: n=69, BN: n=80)</a:t>
            </a:r>
          </a:p>
          <a:p>
            <a:r>
              <a:rPr lang="en-US" b="1" dirty="0" smtClean="0"/>
              <a:t>Applied Gould, McWilliams and Mayo Clinic models to the same samples.</a:t>
            </a:r>
          </a:p>
          <a:p>
            <a:r>
              <a:rPr lang="en-US" b="1" dirty="0" smtClean="0"/>
              <a:t>For Clinical Models the scores did not center around 0, so the median score was used as the cutoff to calculate sensitivity, specificity and accuracy.</a:t>
            </a:r>
          </a:p>
          <a:p>
            <a:r>
              <a:rPr lang="en-US" b="1" dirty="0" smtClean="0"/>
              <a:t>NanoString Classifier outperforms all clinical models. (Higher AUC than McWilliams, p=0.045).</a:t>
            </a:r>
            <a:endParaRPr lang="en-US" b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65" b="22115"/>
          <a:stretch/>
        </p:blipFill>
        <p:spPr>
          <a:xfrm>
            <a:off x="6096000" y="647701"/>
            <a:ext cx="5664200" cy="6143726"/>
          </a:xfrm>
        </p:spPr>
      </p:pic>
    </p:spTree>
    <p:extLst>
      <p:ext uri="{BB962C8B-B14F-4D97-AF65-F5344CB8AC3E}">
        <p14:creationId xmlns:p14="http://schemas.microsoft.com/office/powerpoint/2010/main" val="37657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49" y="333633"/>
            <a:ext cx="4753909" cy="5910132"/>
          </a:xfrm>
          <a:prstGeom prst="rect">
            <a:avLst/>
          </a:prstGeom>
        </p:spPr>
      </p:pic>
      <p:pic>
        <p:nvPicPr>
          <p:cNvPr id="4" name="Picture 3" descr="E:\users\Duhe\Wistar\logos\blue_inline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23" y="6429385"/>
            <a:ext cx="3247702" cy="347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0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319" y="323851"/>
            <a:ext cx="8721922" cy="6534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774769"/>
            <a:ext cx="47026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Cancers (n=170) vs. Nodules (n=107) both in the 8-30 mm range. (total n=277).</a:t>
            </a:r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We evaluated the specificity at 90% sensitivity using training sets up to 75% of the samples (n=208) using 300 </a:t>
            </a:r>
            <a:r>
              <a:rPr lang="en-US" sz="2400" b="1" dirty="0"/>
              <a:t>Illumina </a:t>
            </a:r>
            <a:r>
              <a:rPr lang="en-US" sz="2400" b="1" dirty="0" smtClean="0"/>
              <a:t>SVM probes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</a:t>
            </a:r>
            <a:r>
              <a:rPr lang="en-US" sz="2400" b="1" dirty="0" smtClean="0"/>
              <a:t>lack dot is specificity at 90% sensitivity calculated from cross-validation on all 277 samples</a:t>
            </a:r>
            <a:endParaRPr lang="en-US" sz="2400" b="1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38200" y="1"/>
            <a:ext cx="10515600" cy="6477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Expanding Discovery Data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41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3531"/>
          </a:xfrm>
        </p:spPr>
        <p:txBody>
          <a:bodyPr/>
          <a:lstStyle/>
          <a:p>
            <a:r>
              <a:rPr lang="en-US" b="1" dirty="0" smtClean="0"/>
              <a:t>Biology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115" y="1547446"/>
            <a:ext cx="8886187" cy="51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247899"/>
          </a:xfrm>
          <a:ln w="12700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work was supported in part </a:t>
            </a:r>
            <a:r>
              <a:rPr lang="en-US" dirty="0"/>
              <a:t>by PA DOH Tobacco </a:t>
            </a:r>
            <a:r>
              <a:rPr lang="en-US" dirty="0" smtClean="0"/>
              <a:t>Settlement Grants, and a </a:t>
            </a:r>
            <a:r>
              <a:rPr lang="en-US" dirty="0"/>
              <a:t>s</a:t>
            </a:r>
            <a:r>
              <a:rPr lang="en-US" dirty="0" smtClean="0"/>
              <a:t>ubsidized research agreement with </a:t>
            </a:r>
            <a:r>
              <a:rPr lang="en-US" dirty="0" err="1" smtClean="0"/>
              <a:t>Oncocyte</a:t>
            </a:r>
            <a:r>
              <a:rPr lang="en-US" dirty="0" smtClean="0"/>
              <a:t> Corporation.  </a:t>
            </a:r>
            <a:r>
              <a:rPr lang="en-US" dirty="0" err="1" smtClean="0"/>
              <a:t>Oncocyte</a:t>
            </a:r>
            <a:r>
              <a:rPr lang="en-US" dirty="0" smtClean="0"/>
              <a:t>  has licensed the NSCLC </a:t>
            </a:r>
            <a:r>
              <a:rPr lang="en-US" dirty="0" err="1" smtClean="0"/>
              <a:t>NanoString</a:t>
            </a:r>
            <a:r>
              <a:rPr lang="en-US" dirty="0" smtClean="0"/>
              <a:t> classification platform we have developed.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7750" y="4591050"/>
            <a:ext cx="10401300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Scientific Disclosure</a:t>
            </a:r>
          </a:p>
          <a:p>
            <a:r>
              <a:rPr lang="en-US" sz="2800" dirty="0" smtClean="0"/>
              <a:t>We are not looking at tumor derived cells DNA or RNA but trying to detect a signal in the peripheral immune cells that can tell us whether a nodule in the lung is malignant or benign and to do that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0313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92" y="723900"/>
            <a:ext cx="8944504" cy="605259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5208" y="0"/>
            <a:ext cx="10972800" cy="5905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CIBERSORT 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72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7824" y="5583936"/>
            <a:ext cx="920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Sidenafil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=Phosphodiesterase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 5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inhibitor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PDE5-Is)- widens blood vessels-increases blood flow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395763"/>
              </p:ext>
            </p:extLst>
          </p:nvPr>
        </p:nvGraphicFramePr>
        <p:xfrm>
          <a:off x="877824" y="1889449"/>
          <a:ext cx="10157926" cy="3242448"/>
        </p:xfrm>
        <a:graphic>
          <a:graphicData uri="http://schemas.openxmlformats.org/drawingml/2006/table">
            <a:tbl>
              <a:tblPr/>
              <a:tblGrid>
                <a:gridCol w="6184229">
                  <a:extLst>
                    <a:ext uri="{9D8B030D-6E8A-4147-A177-3AD203B41FA5}">
                      <a16:colId xmlns:a16="http://schemas.microsoft.com/office/drawing/2014/main" xmlns="" val="2608423167"/>
                    </a:ext>
                  </a:extLst>
                </a:gridCol>
                <a:gridCol w="1508777">
                  <a:extLst>
                    <a:ext uri="{9D8B030D-6E8A-4147-A177-3AD203B41FA5}">
                      <a16:colId xmlns:a16="http://schemas.microsoft.com/office/drawing/2014/main" xmlns="" val="2650186382"/>
                    </a:ext>
                  </a:extLst>
                </a:gridCol>
                <a:gridCol w="877196">
                  <a:extLst>
                    <a:ext uri="{9D8B030D-6E8A-4147-A177-3AD203B41FA5}">
                      <a16:colId xmlns:a16="http://schemas.microsoft.com/office/drawing/2014/main" xmlns="" val="1833773991"/>
                    </a:ext>
                  </a:extLst>
                </a:gridCol>
                <a:gridCol w="771931">
                  <a:extLst>
                    <a:ext uri="{9D8B030D-6E8A-4147-A177-3AD203B41FA5}">
                      <a16:colId xmlns:a16="http://schemas.microsoft.com/office/drawing/2014/main" xmlns="" val="1169026762"/>
                    </a:ext>
                  </a:extLst>
                </a:gridCol>
                <a:gridCol w="815793">
                  <a:extLst>
                    <a:ext uri="{9D8B030D-6E8A-4147-A177-3AD203B41FA5}">
                      <a16:colId xmlns:a16="http://schemas.microsoft.com/office/drawing/2014/main" xmlns="" val="212764052"/>
                    </a:ext>
                  </a:extLst>
                </a:gridCol>
              </a:tblGrid>
              <a:tr h="55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Canonical Pathway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dn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0621972"/>
                  </a:ext>
                </a:extLst>
              </a:tr>
              <a:tr h="55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Oxidative Phosphorylation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6150627"/>
                  </a:ext>
                </a:extLst>
              </a:tr>
              <a:tr h="527227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Mitochondrial Dysfunction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2582842"/>
                  </a:ext>
                </a:extLst>
              </a:tr>
              <a:tr h="527227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VDR/RXR Activation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7273970"/>
                  </a:ext>
                </a:extLst>
              </a:tr>
              <a:tr h="527227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PPARalpha/RXRalpha Activation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8530205"/>
                  </a:ext>
                </a:extLst>
              </a:tr>
              <a:tr h="55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Cellular Effects of Sildenafil (Viagra)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6361" marR="26361" marT="26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360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4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21" y="444500"/>
            <a:ext cx="8334188" cy="62103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2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9388"/>
            <a:ext cx="10972800" cy="7350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1315700" cy="5753100"/>
          </a:xfrm>
        </p:spPr>
        <p:txBody>
          <a:bodyPr>
            <a:normAutofit fontScale="85000" lnSpcReduction="20000"/>
          </a:bodyPr>
          <a:lstStyle/>
          <a:p>
            <a:pPr marL="338138" lvl="0" indent="-338138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en-US" b="1" dirty="0">
                <a:solidFill>
                  <a:prstClr val="black"/>
                </a:solidFill>
              </a:rPr>
              <a:t>You  can detect a cancer specific signal in whole blood of patients 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None/>
              <a:defRPr/>
            </a:pPr>
            <a:r>
              <a:rPr lang="en-US" b="1" dirty="0">
                <a:solidFill>
                  <a:prstClr val="black"/>
                </a:solidFill>
              </a:rPr>
              <a:t>with NSCLC</a:t>
            </a:r>
          </a:p>
          <a:p>
            <a:pPr>
              <a:spcBef>
                <a:spcPts val="0"/>
              </a:spcBef>
              <a:buClr>
                <a:srgbClr val="0070C0"/>
              </a:buClr>
              <a:defRPr/>
            </a:pPr>
            <a:r>
              <a:rPr lang="en-US" sz="2800" b="1" dirty="0">
                <a:solidFill>
                  <a:prstClr val="black"/>
                </a:solidFill>
              </a:rPr>
              <a:t>That signal can accurately distinguishes difficult to assess lung nodules 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None/>
              <a:defRPr/>
            </a:pPr>
            <a:r>
              <a:rPr lang="en-US" sz="2800" b="1" dirty="0">
                <a:solidFill>
                  <a:prstClr val="black"/>
                </a:solidFill>
              </a:rPr>
              <a:t>detected by LDCT</a:t>
            </a:r>
            <a:r>
              <a:rPr lang="en-US" b="1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en-US" b="1" dirty="0">
              <a:solidFill>
                <a:prstClr val="black"/>
              </a:solidFill>
            </a:endParaRPr>
          </a:p>
          <a:p>
            <a:pPr marL="338138" lvl="0" indent="-338138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en-US" b="1" dirty="0" err="1">
                <a:solidFill>
                  <a:prstClr val="black"/>
                </a:solidFill>
              </a:rPr>
              <a:t>Nanostring</a:t>
            </a:r>
            <a:r>
              <a:rPr lang="en-US" b="1" dirty="0">
                <a:solidFill>
                  <a:prstClr val="black"/>
                </a:solidFill>
              </a:rPr>
              <a:t> performance met and </a:t>
            </a:r>
            <a:r>
              <a:rPr lang="en-US" b="1" dirty="0" smtClean="0">
                <a:solidFill>
                  <a:prstClr val="black"/>
                </a:solidFill>
              </a:rPr>
              <a:t>exceeded expectations.</a:t>
            </a:r>
          </a:p>
          <a:p>
            <a:pPr>
              <a:spcBef>
                <a:spcPts val="0"/>
              </a:spcBef>
              <a:buClr>
                <a:srgbClr val="0070C0"/>
              </a:buClr>
              <a:defRPr/>
            </a:pPr>
            <a:r>
              <a:rPr lang="en-US" b="1" dirty="0" smtClean="0">
                <a:solidFill>
                  <a:prstClr val="black"/>
                </a:solidFill>
              </a:rPr>
              <a:t>Fewer probes required to achieve accuracies similar or better than microarrays</a:t>
            </a:r>
          </a:p>
          <a:p>
            <a:pPr>
              <a:spcBef>
                <a:spcPts val="0"/>
              </a:spcBef>
              <a:buClr>
                <a:srgbClr val="0070C0"/>
              </a:buClr>
              <a:defRPr/>
            </a:pPr>
            <a:r>
              <a:rPr lang="en-US" b="1" dirty="0" smtClean="0">
                <a:solidFill>
                  <a:prstClr val="black"/>
                </a:solidFill>
              </a:rPr>
              <a:t>50 gene classifier outperformed 3 clinical models</a:t>
            </a:r>
          </a:p>
          <a:p>
            <a:pPr>
              <a:spcBef>
                <a:spcPts val="0"/>
              </a:spcBef>
              <a:buClr>
                <a:srgbClr val="0070C0"/>
              </a:buClr>
              <a:defRPr/>
            </a:pPr>
            <a:r>
              <a:rPr lang="en-US" sz="2800" b="1" dirty="0">
                <a:solidFill>
                  <a:prstClr val="black"/>
                </a:solidFill>
              </a:rPr>
              <a:t>L</a:t>
            </a:r>
            <a:r>
              <a:rPr lang="en-US" sz="2800" b="1" dirty="0" smtClean="0">
                <a:solidFill>
                  <a:prstClr val="black"/>
                </a:solidFill>
              </a:rPr>
              <a:t>ess </a:t>
            </a:r>
            <a:r>
              <a:rPr lang="en-US" sz="2800" b="1" dirty="0">
                <a:solidFill>
                  <a:prstClr val="black"/>
                </a:solidFill>
              </a:rPr>
              <a:t>stringent requirement for quality of RNA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en-US" sz="2800" b="1" dirty="0">
                <a:solidFill>
                  <a:prstClr val="black"/>
                </a:solidFill>
              </a:rPr>
              <a:t>Sample handling </a:t>
            </a:r>
            <a:r>
              <a:rPr lang="en-US" sz="2800" b="1" dirty="0" smtClean="0">
                <a:solidFill>
                  <a:prstClr val="black"/>
                </a:solidFill>
              </a:rPr>
              <a:t>minimized.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No </a:t>
            </a:r>
            <a:r>
              <a:rPr lang="en-US" sz="2800" b="1" dirty="0">
                <a:solidFill>
                  <a:prstClr val="black"/>
                </a:solidFill>
              </a:rPr>
              <a:t>enzymatic steps to induce variability</a:t>
            </a:r>
            <a:endParaRPr lang="en-US" sz="1050" b="1" dirty="0">
              <a:solidFill>
                <a:prstClr val="black"/>
              </a:solidFill>
            </a:endParaRPr>
          </a:p>
          <a:p>
            <a:pPr marL="338138" lvl="0" indent="-338138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en-US" b="1" dirty="0">
                <a:solidFill>
                  <a:prstClr val="black"/>
                </a:solidFill>
              </a:rPr>
              <a:t> Understanding the peripheral immune system and its interactions with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None/>
              <a:defRPr/>
            </a:pPr>
            <a:r>
              <a:rPr lang="en-US" b="1" dirty="0">
                <a:solidFill>
                  <a:prstClr val="black"/>
                </a:solidFill>
              </a:rPr>
              <a:t>a lung tumor may  be an important factor in the development of new and 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None/>
              <a:defRPr/>
            </a:pPr>
            <a:r>
              <a:rPr lang="en-US" b="1" dirty="0">
                <a:solidFill>
                  <a:prstClr val="black"/>
                </a:solidFill>
              </a:rPr>
              <a:t>effective therapies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None/>
              <a:defRPr/>
            </a:pPr>
            <a:r>
              <a:rPr lang="en-US" b="1" dirty="0">
                <a:solidFill>
                  <a:prstClr val="black"/>
                </a:solidFill>
              </a:rPr>
              <a:t>Spitzer, M.H., et al., </a:t>
            </a:r>
            <a:r>
              <a:rPr lang="en-US" b="1" i="1" dirty="0">
                <a:solidFill>
                  <a:prstClr val="black"/>
                </a:solidFill>
              </a:rPr>
              <a:t>Systemic Immunity Is Required for Effective Cancer 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None/>
              <a:defRPr/>
            </a:pPr>
            <a:r>
              <a:rPr lang="en-US" b="1" i="1" dirty="0">
                <a:solidFill>
                  <a:prstClr val="black"/>
                </a:solidFill>
              </a:rPr>
              <a:t>Immunotherapy.</a:t>
            </a:r>
            <a:r>
              <a:rPr lang="en-US" b="1" dirty="0">
                <a:solidFill>
                  <a:prstClr val="black"/>
                </a:solidFill>
              </a:rPr>
              <a:t> Cell, 2017. 168: p. 25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en-US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68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296400" cy="4495799"/>
          </a:xfrm>
        </p:spPr>
        <p:txBody>
          <a:bodyPr/>
          <a:lstStyle/>
          <a:p>
            <a:r>
              <a:rPr lang="en-US" b="1" dirty="0" smtClean="0"/>
              <a:t>More samples from more sites. </a:t>
            </a:r>
          </a:p>
          <a:p>
            <a:r>
              <a:rPr lang="en-US" b="1" dirty="0"/>
              <a:t>C</a:t>
            </a:r>
            <a:r>
              <a:rPr lang="en-US" b="1" dirty="0" smtClean="0"/>
              <a:t>omplete the 8-30mm study</a:t>
            </a:r>
          </a:p>
          <a:p>
            <a:r>
              <a:rPr lang="en-US" b="1" dirty="0" smtClean="0"/>
              <a:t>What is different in samples that misclassify MNs and BNs</a:t>
            </a:r>
          </a:p>
          <a:p>
            <a:r>
              <a:rPr lang="en-US" b="1" dirty="0" smtClean="0"/>
              <a:t> Longitudinal studies</a:t>
            </a:r>
          </a:p>
          <a:p>
            <a:r>
              <a:rPr lang="en-US" b="1" dirty="0" smtClean="0"/>
              <a:t>Post resection changes in signatures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6691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26996" y="6005024"/>
            <a:ext cx="11377031" cy="3829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DOH Tobacco Settlement CURE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Funds, NCI EDRN BDL grant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984660"/>
            <a:ext cx="4572000" cy="990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Michael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Noor Dawany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Andrew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Kossenkov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Sonali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Majumder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52800" y="47625"/>
            <a:ext cx="8839200" cy="6985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Acknowledgements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1638300" y="851330"/>
            <a:ext cx="1143000" cy="76200"/>
          </a:xfrm>
          <a:prstGeom prst="rect">
            <a:avLst/>
          </a:prstGeom>
          <a:solidFill>
            <a:schemeClr val="accent6">
              <a:alpha val="60000"/>
            </a:schemeClr>
          </a:solidFill>
          <a:ln w="3175"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00" y="838200"/>
            <a:ext cx="7772400" cy="76200"/>
          </a:xfrm>
          <a:prstGeom prst="rect">
            <a:avLst/>
          </a:prstGeom>
          <a:solidFill>
            <a:srgbClr val="00B0F0">
              <a:alpha val="60000"/>
            </a:srgbClr>
          </a:solidFill>
          <a:ln w="3175"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905000" y="2246906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71444" y="3214837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422631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05000" y="600964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82154" y="2220521"/>
            <a:ext cx="45720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Celia Chang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Sandy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Widura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Trisha Kumar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6271" y="3230497"/>
            <a:ext cx="4572000" cy="984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Andrew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Kossenkov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Priyankara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Wickramasinghe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Rehman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Qureshi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2800" y="4267199"/>
            <a:ext cx="6024880" cy="16764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NYU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	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William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Rom,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Tsay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Harvey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HFGCC: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Thomas Bauer, Brian Nam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Temple U: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Gerard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Criner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UPenn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     	Anil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Vachani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Roswell Park: 	Sai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Yendamuri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1371600"/>
            <a:ext cx="3733800" cy="533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Showe Lab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2362200"/>
            <a:ext cx="3733800" cy="533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Genomics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0" y="3352800"/>
            <a:ext cx="3733800" cy="533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Bioinformatics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0" y="4648200"/>
            <a:ext cx="3733800" cy="533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Collection sites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6996" y="6387934"/>
            <a:ext cx="11738007" cy="482931"/>
            <a:chOff x="200892" y="6318914"/>
            <a:chExt cx="11738007" cy="482931"/>
          </a:xfrm>
        </p:grpSpPr>
        <p:pic>
          <p:nvPicPr>
            <p:cNvPr id="31" name="Picture 3" descr="E:\users\Duhe\Wistar\logos\blue_inline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892" y="6318914"/>
              <a:ext cx="3288897" cy="482931"/>
            </a:xfrm>
            <a:prstGeom prst="rect">
              <a:avLst/>
            </a:prstGeom>
            <a:noFill/>
          </p:spPr>
        </p:pic>
        <p:sp>
          <p:nvSpPr>
            <p:cNvPr id="32" name="Rectangle 31"/>
            <p:cNvSpPr/>
            <p:nvPr/>
          </p:nvSpPr>
          <p:spPr>
            <a:xfrm>
              <a:off x="10508776" y="6414449"/>
              <a:ext cx="143012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EDRN 3/7/2017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5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82626"/>
            <a:ext cx="10363200" cy="3165474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“A PIMPLE WOULD HAVE A BIGGER EFFECT ON THE IMMUNE SYSTEM THAN A CANCER”</a:t>
            </a:r>
            <a:br>
              <a:rPr lang="en-US" dirty="0" smtClean="0"/>
            </a:br>
            <a:r>
              <a:rPr lang="en-US" dirty="0" smtClean="0"/>
              <a:t>Biomarker study section ~2004</a:t>
            </a:r>
            <a:endParaRPr lang="en-US" dirty="0"/>
          </a:p>
        </p:txBody>
      </p:sp>
      <p:pic>
        <p:nvPicPr>
          <p:cNvPr id="5" name="Picture 4" descr="E:\users\Duhe\Wistar\logos\blue_inline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23" y="6429385"/>
            <a:ext cx="3247702" cy="347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31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6462"/>
          </a:xfrm>
        </p:spPr>
        <p:txBody>
          <a:bodyPr/>
          <a:lstStyle/>
          <a:p>
            <a:r>
              <a:rPr lang="en-US" dirty="0" smtClean="0"/>
              <a:t>Previous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Showe, et.al, Gene expression profiles in </a:t>
            </a:r>
            <a:r>
              <a:rPr lang="en-US" b="1" dirty="0"/>
              <a:t>peripheral blood mononuclear cells </a:t>
            </a:r>
            <a:r>
              <a:rPr lang="en-US" dirty="0"/>
              <a:t>can distinguish patients with non-small cell lung cancer from patients with nonmalignant lung disease. </a:t>
            </a:r>
            <a:r>
              <a:rPr lang="en-US" i="1" dirty="0"/>
              <a:t>Cancer Res</a:t>
            </a:r>
            <a:r>
              <a:rPr lang="en-US" dirty="0"/>
              <a:t> </a:t>
            </a:r>
            <a:r>
              <a:rPr lang="en-US" b="1" dirty="0"/>
              <a:t>69</a:t>
            </a:r>
            <a:r>
              <a:rPr lang="en-US" dirty="0"/>
              <a:t>, 9202-9210 (2009</a:t>
            </a:r>
            <a:r>
              <a:rPr lang="en-US" dirty="0" smtClean="0"/>
              <a:t>).</a:t>
            </a:r>
            <a:r>
              <a:rPr lang="en-US" dirty="0"/>
              <a:t> (ROC-AUC) of 0.866 (95% CI: 0.824-0.910).</a:t>
            </a:r>
          </a:p>
          <a:p>
            <a:r>
              <a:rPr lang="en-US" dirty="0" err="1"/>
              <a:t>Kossenkov</a:t>
            </a:r>
            <a:r>
              <a:rPr lang="en-US" dirty="0"/>
              <a:t> et al, </a:t>
            </a:r>
            <a:r>
              <a:rPr lang="en-US" b="1" dirty="0"/>
              <a:t>Resection of non-small cell lung cancers reverses tumor-induced gene expression</a:t>
            </a:r>
            <a:r>
              <a:rPr lang="en-US" dirty="0"/>
              <a:t> changes in the peripheral immune system. </a:t>
            </a:r>
            <a:r>
              <a:rPr lang="en-US" i="1" dirty="0" err="1"/>
              <a:t>Clin</a:t>
            </a:r>
            <a:r>
              <a:rPr lang="en-US" i="1" dirty="0"/>
              <a:t> Cancer Res</a:t>
            </a:r>
            <a:r>
              <a:rPr lang="en-US" dirty="0"/>
              <a:t> </a:t>
            </a:r>
            <a:r>
              <a:rPr lang="en-US" b="1" dirty="0"/>
              <a:t>17</a:t>
            </a:r>
            <a:r>
              <a:rPr lang="en-US" dirty="0"/>
              <a:t>, 5867-5877 (2011).</a:t>
            </a:r>
          </a:p>
          <a:p>
            <a:r>
              <a:rPr lang="en-US" dirty="0" err="1" smtClean="0"/>
              <a:t>Kossenkov</a:t>
            </a:r>
            <a:r>
              <a:rPr lang="en-US" dirty="0" smtClean="0"/>
              <a:t> </a:t>
            </a:r>
            <a:r>
              <a:rPr lang="en-US" dirty="0"/>
              <a:t>et al., Peripheral </a:t>
            </a:r>
            <a:r>
              <a:rPr lang="en-US" b="1" dirty="0"/>
              <a:t>immune cell gene expression predicts survival</a:t>
            </a:r>
            <a:r>
              <a:rPr lang="en-US" dirty="0"/>
              <a:t> of patients with non-small cell lung cancer. </a:t>
            </a:r>
            <a:r>
              <a:rPr lang="en-US" i="1" dirty="0" err="1"/>
              <a:t>PLoS</a:t>
            </a:r>
            <a:r>
              <a:rPr lang="en-US" i="1" dirty="0"/>
              <a:t> One</a:t>
            </a:r>
            <a:r>
              <a:rPr lang="en-US" dirty="0"/>
              <a:t> </a:t>
            </a:r>
            <a:r>
              <a:rPr lang="en-US" b="1" dirty="0"/>
              <a:t>7</a:t>
            </a:r>
            <a:r>
              <a:rPr lang="en-US" dirty="0"/>
              <a:t>, e34392 (2012).</a:t>
            </a:r>
          </a:p>
          <a:p>
            <a:endParaRPr lang="en-US" dirty="0"/>
          </a:p>
        </p:txBody>
      </p:sp>
      <p:pic>
        <p:nvPicPr>
          <p:cNvPr id="5" name="Picture 4" descr="E:\users\Duhe\Wistar\logos\blue_inline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23" y="6429385"/>
            <a:ext cx="3247702" cy="347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54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52402"/>
            <a:ext cx="8839200" cy="533399"/>
          </a:xfrm>
        </p:spPr>
        <p:txBody>
          <a:bodyPr>
            <a:noAutofit/>
          </a:bodyPr>
          <a:lstStyle/>
          <a:p>
            <a:r>
              <a:rPr lang="en-US" sz="5400" b="1" dirty="0"/>
              <a:t>CPT vs </a:t>
            </a:r>
            <a:r>
              <a:rPr lang="en-US" sz="5400" b="1" dirty="0" err="1"/>
              <a:t>PAXgene</a:t>
            </a:r>
            <a:r>
              <a:rPr lang="en-US" sz="5400" b="1" dirty="0"/>
              <a:t> Tubes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1896" y="830066"/>
            <a:ext cx="7367954" cy="5599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534400" y="1371600"/>
            <a:ext cx="2057400" cy="396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E:\users\Duhe\Wistar\logos\blue_inlin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23" y="6429385"/>
            <a:ext cx="3247702" cy="347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0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137151"/>
          </a:xfrm>
        </p:spPr>
        <p:txBody>
          <a:bodyPr>
            <a:norm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</a:t>
            </a:r>
            <a:r>
              <a:rPr lang="en-US" b="1" dirty="0" smtClean="0"/>
              <a:t>Demonstrate </a:t>
            </a:r>
            <a:r>
              <a:rPr lang="en-US" b="1" dirty="0"/>
              <a:t>whether RNA from whole </a:t>
            </a:r>
            <a:r>
              <a:rPr lang="en-US" b="1" dirty="0" smtClean="0"/>
              <a:t>blood in </a:t>
            </a:r>
            <a:r>
              <a:rPr lang="en-US" b="1" dirty="0" err="1"/>
              <a:t>PAXgene</a:t>
            </a:r>
            <a:r>
              <a:rPr lang="en-US" b="1" dirty="0"/>
              <a:t> </a:t>
            </a:r>
            <a:r>
              <a:rPr lang="en-US" b="1" dirty="0" smtClean="0"/>
              <a:t>can </a:t>
            </a:r>
            <a:r>
              <a:rPr lang="en-US" b="1" dirty="0"/>
              <a:t>be mined for gene expression information that can </a:t>
            </a:r>
            <a:r>
              <a:rPr lang="en-US" b="1" dirty="0" smtClean="0"/>
              <a:t>distinguish </a:t>
            </a:r>
            <a:r>
              <a:rPr lang="en-US" b="1" dirty="0"/>
              <a:t>malignant from benign lung </a:t>
            </a:r>
            <a:r>
              <a:rPr lang="en-US" b="1" dirty="0" smtClean="0"/>
              <a:t>nodules</a:t>
            </a:r>
          </a:p>
          <a:p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/>
              <a:t>ii) </a:t>
            </a:r>
            <a:r>
              <a:rPr lang="en-US" b="1" dirty="0" smtClean="0"/>
              <a:t>Determine </a:t>
            </a:r>
            <a:r>
              <a:rPr lang="en-US" b="1" dirty="0"/>
              <a:t>whether a diagnostic signature developed on </a:t>
            </a:r>
            <a:r>
              <a:rPr lang="en-US" b="1" dirty="0" smtClean="0"/>
              <a:t>Illumina </a:t>
            </a:r>
            <a:r>
              <a:rPr lang="en-US" b="1" dirty="0"/>
              <a:t>microarrays could be transitioned to the </a:t>
            </a:r>
            <a:r>
              <a:rPr lang="en-US" b="1" dirty="0" err="1" smtClean="0"/>
              <a:t>NanoString</a:t>
            </a:r>
            <a:r>
              <a:rPr lang="en-US" b="1" dirty="0" smtClean="0"/>
              <a:t> </a:t>
            </a:r>
            <a:r>
              <a:rPr lang="en-US" b="1" dirty="0" err="1"/>
              <a:t>nCounter</a:t>
            </a:r>
            <a:r>
              <a:rPr lang="en-US" b="1" dirty="0"/>
              <a:t> platform </a:t>
            </a:r>
            <a:r>
              <a:rPr lang="en-US" b="1" dirty="0" smtClean="0"/>
              <a:t>already FDA </a:t>
            </a:r>
            <a:r>
              <a:rPr lang="en-US" b="1" dirty="0"/>
              <a:t>approved for the </a:t>
            </a:r>
            <a:r>
              <a:rPr lang="en-US" b="1" dirty="0" err="1"/>
              <a:t>Prosigna</a:t>
            </a:r>
            <a:r>
              <a:rPr lang="en-US" b="1" dirty="0"/>
              <a:t>™ Breast Cancer prognosis </a:t>
            </a:r>
            <a:r>
              <a:rPr lang="en-US" b="1" dirty="0" smtClean="0"/>
              <a:t>assay.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1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87" y="274638"/>
            <a:ext cx="9281652" cy="905233"/>
          </a:xfrm>
        </p:spPr>
        <p:txBody>
          <a:bodyPr>
            <a:normAutofit/>
          </a:bodyPr>
          <a:lstStyle/>
          <a:p>
            <a:r>
              <a:rPr lang="en-US" b="1" dirty="0" smtClean="0"/>
              <a:t>Classifier Development Platform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13584"/>
            <a:ext cx="11029950" cy="5277716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Gene expression on Illumina arrays (45,000 probes)</a:t>
            </a:r>
          </a:p>
          <a:p>
            <a:r>
              <a:rPr lang="en-US" b="1" dirty="0" smtClean="0"/>
              <a:t>Analysis by Support Vector Machine with Recursive Feature Elimination (SVM-RFE). </a:t>
            </a:r>
          </a:p>
          <a:p>
            <a:r>
              <a:rPr lang="en-US" b="1" dirty="0" smtClean="0"/>
              <a:t>Positive score=cancer, Negative score=benign</a:t>
            </a:r>
          </a:p>
          <a:p>
            <a:r>
              <a:rPr lang="en-US" b="1" dirty="0" smtClean="0"/>
              <a:t>Each feature is ranked according to its contribution to the classification</a:t>
            </a:r>
          </a:p>
          <a:p>
            <a:r>
              <a:rPr lang="en-US" b="1" dirty="0" smtClean="0"/>
              <a:t>Samples collected @ 4 different sites</a:t>
            </a:r>
          </a:p>
          <a:p>
            <a:pPr lvl="1"/>
            <a:r>
              <a:rPr lang="en-US" b="1" dirty="0" smtClean="0"/>
              <a:t>&gt;20 pack years, &gt;55 years, no previous cancer in past 10 </a:t>
            </a:r>
            <a:r>
              <a:rPr lang="en-US" b="1" dirty="0"/>
              <a:t>years, All </a:t>
            </a:r>
            <a:r>
              <a:rPr lang="en-US" b="1" dirty="0" smtClean="0"/>
              <a:t>LDCT</a:t>
            </a:r>
          </a:p>
          <a:p>
            <a:pPr lvl="1"/>
            <a:r>
              <a:rPr lang="en-US" b="1" dirty="0" smtClean="0"/>
              <a:t>EDRN Lung cancer screening NYU/ Harvey Pass</a:t>
            </a:r>
          </a:p>
          <a:p>
            <a:pPr lvl="1"/>
            <a:r>
              <a:rPr lang="en-US" b="1" dirty="0" smtClean="0"/>
              <a:t>Incidental cases and controls at 3 other sites with a 5</a:t>
            </a:r>
            <a:r>
              <a:rPr lang="en-US" b="1" baseline="30000" dirty="0" smtClean="0"/>
              <a:t>th</a:t>
            </a:r>
            <a:r>
              <a:rPr lang="en-US" b="1" dirty="0" smtClean="0"/>
              <a:t> site added to the </a:t>
            </a:r>
            <a:r>
              <a:rPr lang="en-US" b="1" dirty="0" err="1" smtClean="0"/>
              <a:t>NanoString</a:t>
            </a:r>
            <a:r>
              <a:rPr lang="en-US" b="1" dirty="0" smtClean="0"/>
              <a:t> validation  studies.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06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81" y="406037"/>
            <a:ext cx="11417879" cy="53339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Selecting Probes for A Custom </a:t>
            </a:r>
            <a:r>
              <a:rPr lang="en-US" sz="3200" b="1" dirty="0" err="1" smtClean="0"/>
              <a:t>NanoString</a:t>
            </a:r>
            <a:r>
              <a:rPr lang="en-US" sz="3200" b="1" dirty="0" smtClean="0"/>
              <a:t> Panel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7699" y="1217173"/>
            <a:ext cx="10809961" cy="53213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Training Set: Cancer (n=131) vs.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Benign Nodules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(n=133)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Classes were matched by age, gender, race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Cancers were stage 1 and 2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Benign n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odules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ranged 5-16mm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457200" lvl="0" indent="-457200"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Independent validation set </a:t>
            </a:r>
            <a:r>
              <a:rPr lang="en-US" sz="2800" b="1" dirty="0">
                <a:latin typeface="Calibri"/>
              </a:rPr>
              <a:t>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ancers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(n=175)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lang="en-US" sz="2800" b="1" noProof="0" dirty="0" smtClean="0"/>
              <a:t>B</a:t>
            </a:r>
            <a:r>
              <a:rPr lang="en-US" sz="2800" b="1" dirty="0" err="1" smtClean="0"/>
              <a:t>enign</a:t>
            </a:r>
            <a:r>
              <a:rPr lang="en-US" sz="2800" b="1" dirty="0" smtClean="0"/>
              <a:t> Nodule (n=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90 )</a:t>
            </a:r>
          </a:p>
          <a:p>
            <a:pPr marL="914400" lvl="1" indent="-45720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latin typeface="Calibri"/>
              </a:rPr>
              <a:t>Malignant and Benign nodules were more closely matched by size.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3" descr="E:\users\Duhe\Wistar\logos\blue_inline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92" y="6318914"/>
            <a:ext cx="3288897" cy="482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53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64872"/>
              </p:ext>
            </p:extLst>
          </p:nvPr>
        </p:nvGraphicFramePr>
        <p:xfrm>
          <a:off x="3255264" y="210431"/>
          <a:ext cx="5812536" cy="6263814"/>
        </p:xfrm>
        <a:graphic>
          <a:graphicData uri="http://schemas.openxmlformats.org/drawingml/2006/table">
            <a:tbl>
              <a:tblPr firstRow="1" firstCol="1" bandRow="1"/>
              <a:tblGrid>
                <a:gridCol w="1229491">
                  <a:extLst>
                    <a:ext uri="{9D8B030D-6E8A-4147-A177-3AD203B41FA5}">
                      <a16:colId xmlns:a16="http://schemas.microsoft.com/office/drawing/2014/main" xmlns="" val="2890513094"/>
                    </a:ext>
                  </a:extLst>
                </a:gridCol>
                <a:gridCol w="869102">
                  <a:extLst>
                    <a:ext uri="{9D8B030D-6E8A-4147-A177-3AD203B41FA5}">
                      <a16:colId xmlns:a16="http://schemas.microsoft.com/office/drawing/2014/main" xmlns="" val="2205480873"/>
                    </a:ext>
                  </a:extLst>
                </a:gridCol>
                <a:gridCol w="706470">
                  <a:extLst>
                    <a:ext uri="{9D8B030D-6E8A-4147-A177-3AD203B41FA5}">
                      <a16:colId xmlns:a16="http://schemas.microsoft.com/office/drawing/2014/main" xmlns="" val="903604503"/>
                    </a:ext>
                  </a:extLst>
                </a:gridCol>
                <a:gridCol w="580919">
                  <a:extLst>
                    <a:ext uri="{9D8B030D-6E8A-4147-A177-3AD203B41FA5}">
                      <a16:colId xmlns:a16="http://schemas.microsoft.com/office/drawing/2014/main" xmlns="" val="973188114"/>
                    </a:ext>
                  </a:extLst>
                </a:gridCol>
                <a:gridCol w="982892">
                  <a:extLst>
                    <a:ext uri="{9D8B030D-6E8A-4147-A177-3AD203B41FA5}">
                      <a16:colId xmlns:a16="http://schemas.microsoft.com/office/drawing/2014/main" xmlns="" val="3079094731"/>
                    </a:ext>
                  </a:extLst>
                </a:gridCol>
                <a:gridCol w="691106">
                  <a:extLst>
                    <a:ext uri="{9D8B030D-6E8A-4147-A177-3AD203B41FA5}">
                      <a16:colId xmlns:a16="http://schemas.microsoft.com/office/drawing/2014/main" xmlns="" val="179150730"/>
                    </a:ext>
                  </a:extLst>
                </a:gridCol>
                <a:gridCol w="752556">
                  <a:extLst>
                    <a:ext uri="{9D8B030D-6E8A-4147-A177-3AD203B41FA5}">
                      <a16:colId xmlns:a16="http://schemas.microsoft.com/office/drawing/2014/main" xmlns="" val="1053048952"/>
                    </a:ext>
                  </a:extLst>
                </a:gridCol>
              </a:tblGrid>
              <a:tr h="143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Illumina Training set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Illumina Validation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3441396"/>
                  </a:ext>
                </a:extLst>
              </a:tr>
              <a:tr h="5478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Malignant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nodules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Benign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nodules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Malignant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nodules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Benign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nodules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5711936"/>
                  </a:ext>
                </a:extLst>
              </a:tr>
              <a:tr h="2138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N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131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133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3682448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Gender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9448345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0.454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0.529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734215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Male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4321584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 ± 7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 ± 7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0.029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 ± 7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 ± 7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0.0057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7765034"/>
                  </a:ext>
                </a:extLst>
              </a:tr>
              <a:tr h="184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Race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b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8316809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Black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0.121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3949544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White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0.375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5845458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6372863"/>
                  </a:ext>
                </a:extLst>
              </a:tr>
              <a:tr h="3652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Smoking Status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b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0465244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Current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7845083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Former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0.165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0.466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4096728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Never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3712506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Unknown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2086733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Pack Years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 ± 21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 ± 14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0.725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 ± 19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 ± 21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0.962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4986060"/>
                  </a:ext>
                </a:extLst>
              </a:tr>
              <a:tr h="3652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Lesion Size, mm.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± 8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± 4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1x10</a:t>
                      </a:r>
                      <a:r>
                        <a:rPr lang="en-US" sz="1200" b="0" i="1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-13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± 4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± 4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0.327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8846152"/>
                  </a:ext>
                </a:extLst>
              </a:tr>
              <a:tr h="184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Cancer stage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7035585"/>
                  </a:ext>
                </a:extLst>
              </a:tr>
              <a:tr h="3652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 (66%) 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 (</a:t>
                      </a:r>
                      <a:r>
                        <a:rPr lang="en-US" sz="11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100%)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5007187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(18%)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0365040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(5%)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4017102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IV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(7%)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5464796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Unknown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(4%)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0189732"/>
                  </a:ext>
                </a:extLst>
              </a:tr>
              <a:tr h="184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Clinical site*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b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0842082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HFGCC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8x10</a:t>
                      </a:r>
                      <a:r>
                        <a:rPr lang="en-US" sz="1100" b="0" i="1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-13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0.0062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9485123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NYU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3443627"/>
                  </a:ext>
                </a:extLst>
              </a:tr>
              <a:tr h="1826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Temple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8927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UPenn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9320" marR="59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183067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" y="1066800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Nodules were confirmed as benign by pathology or by ≥ 4 years of follow up for 69% of  BNs and 2-3 years of follow up for the remainder.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712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t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Wistar" id="{6ECBF995-8EB2-4751-B1FD-A1A4E64C4D09}" vid="{BA677C88-C7D9-4E48-803A-E83CDF717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3594</TotalTime>
  <Words>1896</Words>
  <Application>Microsoft Office PowerPoint</Application>
  <PresentationFormat>Custom</PresentationFormat>
  <Paragraphs>524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2_Office Theme</vt:lpstr>
      <vt:lpstr>Wistar</vt:lpstr>
      <vt:lpstr>Whole Blood Gene Expression Can Accurately Distinguish Benign From Malignant Lung Nodules; Transitioning From Microarrays To The NanoString™ Platform.  Andrew V. Kossenkov, Rehman Qureshi, Noor B. Dawany, Jayamanna Wickramasinghe, Qin Liu, Jun-Chieh J.Tsay , Harvey Pass, Sai Yendamuri, Anil Vachani,  Thomas Bauer, Brian Nam, William Rom, Michael K. Showe Louise C. Showe  EDRN BDL 2016</vt:lpstr>
      <vt:lpstr>Disclosure</vt:lpstr>
      <vt:lpstr>“A PIMPLE WOULD HAVE A BIGGER EFFECT ON THE IMMUNE SYSTEM THAN A CANCER” Biomarker study section ~2004</vt:lpstr>
      <vt:lpstr>Previous Studies</vt:lpstr>
      <vt:lpstr>CPT vs PAXgene Tubes</vt:lpstr>
      <vt:lpstr>The Next Steps</vt:lpstr>
      <vt:lpstr>Classifier Development Platform</vt:lpstr>
      <vt:lpstr>Selecting Probes for A Custom NanoString Panel</vt:lpstr>
      <vt:lpstr>PowerPoint Presentation</vt:lpstr>
      <vt:lpstr>PowerPoint Presentation</vt:lpstr>
      <vt:lpstr>Transitioning To The NanoString Platform</vt:lpstr>
      <vt:lpstr>Probe selection</vt:lpstr>
      <vt:lpstr>PowerPoint Presentation</vt:lpstr>
      <vt:lpstr>New Nanostring Study Samples</vt:lpstr>
      <vt:lpstr>PowerPoint Presentation</vt:lpstr>
      <vt:lpstr>Comparing Clinical Models</vt:lpstr>
      <vt:lpstr>PowerPoint Presentation</vt:lpstr>
      <vt:lpstr>PowerPoint Presentation</vt:lpstr>
      <vt:lpstr>Biology</vt:lpstr>
      <vt:lpstr>PowerPoint Presentation</vt:lpstr>
      <vt:lpstr>PATHWAYS</vt:lpstr>
      <vt:lpstr>PowerPoint Presentation</vt:lpstr>
      <vt:lpstr>Summary</vt:lpstr>
      <vt:lpstr>What’s Next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Showe</dc:creator>
  <cp:lastModifiedBy>andrew</cp:lastModifiedBy>
  <cp:revision>70</cp:revision>
  <dcterms:created xsi:type="dcterms:W3CDTF">2018-03-06T04:16:52Z</dcterms:created>
  <dcterms:modified xsi:type="dcterms:W3CDTF">2018-03-08T18:31:42Z</dcterms:modified>
</cp:coreProperties>
</file>