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7" r:id="rId3"/>
  </p:sldMasterIdLst>
  <p:notesMasterIdLst>
    <p:notesMasterId r:id="rId23"/>
  </p:notesMasterIdLst>
  <p:handoutMasterIdLst>
    <p:handoutMasterId r:id="rId24"/>
  </p:handoutMasterIdLst>
  <p:sldIdLst>
    <p:sldId id="260" r:id="rId4"/>
    <p:sldId id="327" r:id="rId5"/>
    <p:sldId id="328" r:id="rId6"/>
    <p:sldId id="329" r:id="rId7"/>
    <p:sldId id="261" r:id="rId8"/>
    <p:sldId id="308" r:id="rId9"/>
    <p:sldId id="296" r:id="rId10"/>
    <p:sldId id="295" r:id="rId11"/>
    <p:sldId id="268" r:id="rId12"/>
    <p:sldId id="319" r:id="rId13"/>
    <p:sldId id="320" r:id="rId14"/>
    <p:sldId id="315" r:id="rId15"/>
    <p:sldId id="316" r:id="rId16"/>
    <p:sldId id="318" r:id="rId17"/>
    <p:sldId id="321" r:id="rId18"/>
    <p:sldId id="322" r:id="rId19"/>
    <p:sldId id="323" r:id="rId20"/>
    <p:sldId id="325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75"/>
    <a:srgbClr val="0A3067"/>
    <a:srgbClr val="E9F9A1"/>
    <a:srgbClr val="246AA9"/>
    <a:srgbClr val="7FCDBB"/>
    <a:srgbClr val="EE4000"/>
    <a:srgbClr val="00868B"/>
    <a:srgbClr val="FF00FF"/>
    <a:srgbClr val="8000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4E3C9-8E07-184E-A87F-C810FAE27031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4D24-0E16-3145-B4C8-55CB7B806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90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4B6B-84CC-7849-B5CB-1F671637F205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91A82-6F3B-6845-BBFE-B543DB4D24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1833" y="686543"/>
            <a:ext cx="4554335" cy="342802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2893"/>
            <a:ext cx="5486400" cy="41145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PCA3 has limited use as a stand-alone marker</a:t>
            </a:r>
          </a:p>
          <a:p>
            <a:r>
              <a:rPr lang="en-US" dirty="0" smtClean="0"/>
              <a:t>We began our studies by</a:t>
            </a:r>
            <a:r>
              <a:rPr lang="en-US" baseline="0" dirty="0" smtClean="0"/>
              <a:t> optimizing the conditions required for RNA isolation from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0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D6C54-BC55-214C-B976-C2A3692960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8AA4-206E-6042-BA28-478150D528AA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BB1-8D54-6B47-BBE1-7D31F7759FA1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F1C1-7D4E-1645-AD37-9A891535CE41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1113" y="11113"/>
            <a:ext cx="9121775" cy="6834187"/>
            <a:chOff x="7" y="7"/>
            <a:chExt cx="5746" cy="4305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7" y="7"/>
              <a:ext cx="5746" cy="4305"/>
              <a:chOff x="7" y="7"/>
              <a:chExt cx="5746" cy="4305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98" cy="4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718" cy="80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049" cy="118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358" cy="15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678" cy="18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009" cy="22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340" cy="263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681" cy="30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990" cy="336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332" cy="37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662" cy="412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ltGray">
              <a:xfrm flipH="1">
                <a:off x="18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ltGray">
              <a:xfrm flipH="1">
                <a:off x="50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ltGray">
              <a:xfrm flipH="1">
                <a:off x="83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ltGray">
              <a:xfrm flipH="1">
                <a:off x="1134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ltGray">
              <a:xfrm flipH="1">
                <a:off x="146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ltGray">
              <a:xfrm flipH="1">
                <a:off x="1778" y="11"/>
                <a:ext cx="3822" cy="430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ltGray">
              <a:xfrm flipH="1">
                <a:off x="2428" y="571"/>
                <a:ext cx="3325" cy="374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ltGray">
              <a:xfrm flipH="1">
                <a:off x="2727" y="907"/>
                <a:ext cx="3026" cy="34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ltGray">
              <a:xfrm flipH="1">
                <a:off x="3036" y="1255"/>
                <a:ext cx="2717" cy="305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ltGray">
              <a:xfrm flipH="1">
                <a:off x="3356" y="1615"/>
                <a:ext cx="2397" cy="26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ltGray">
              <a:xfrm flipH="1">
                <a:off x="3698" y="1999"/>
                <a:ext cx="2055" cy="23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ltGray">
              <a:xfrm flipH="1">
                <a:off x="4039" y="2383"/>
                <a:ext cx="1714" cy="19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ltGray">
              <a:xfrm flipH="1">
                <a:off x="4359" y="2743"/>
                <a:ext cx="1394" cy="15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ltGray">
              <a:xfrm flipH="1">
                <a:off x="4690" y="3115"/>
                <a:ext cx="1063" cy="11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ltGray">
              <a:xfrm flipH="1">
                <a:off x="4999" y="3463"/>
                <a:ext cx="754" cy="8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ltGray">
              <a:xfrm flipH="1">
                <a:off x="5298" y="3799"/>
                <a:ext cx="455" cy="5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ltGray">
              <a:xfrm flipH="1">
                <a:off x="5596" y="4135"/>
                <a:ext cx="157" cy="1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21" cy="1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ltGray">
              <a:xfrm flipH="1">
                <a:off x="2126" y="235"/>
                <a:ext cx="3623" cy="40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33"/>
            <p:cNvSpPr>
              <a:spLocks noChangeArrowheads="1"/>
            </p:cNvSpPr>
            <p:nvPr/>
          </p:nvSpPr>
          <p:spPr bwMode="blackWhite">
            <a:xfrm>
              <a:off x="292" y="1012"/>
              <a:ext cx="5176" cy="26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125724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F2A6-CE17-684A-A8C9-9ECD0E5923E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81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7B2-3B8B-1147-88F0-11DE0739CDB0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05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A9E3-8AEC-8949-8C36-4D4A2896AE7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43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C3EA-F291-F846-AD2D-84532507192C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38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E95A-3432-4F4C-904A-5396FC8DE234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8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45B6-8106-7B4B-90AC-BB38DFE990F5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18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CEEB-5BA4-314A-8E48-8D737FE70EC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73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9A06-81E4-FD47-B8A5-4366735A5EA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08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DB25-618A-7944-B189-945B8A09F250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23AE-5423-F64D-B3D0-39DA3A99A952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16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83B7-66B8-BB44-B3E1-501E34BEDAD3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256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A7DF-22E7-824E-ABA3-CAD5F9817EFA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378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6A06-992B-774E-BD7B-9EA1AB1868FF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278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FEE59-A9CC-C045-B280-263212617461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98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A78-71C7-904C-B67C-12D12B689D9E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089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1390-A38F-49A7-B3E9-8D1A0B8CBF7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3/8/18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84AE-16F8-413C-8EC0-B3815DDC7040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85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26CEE-BD88-4692-9FEF-2610BA03315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3/8/18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739B-AF51-49F1-B8C3-0C9993C74AC5}" type="slidenum">
              <a:rPr lang="en-US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919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625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4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8CBA-19F9-AA45-AA52-6C480661CCCC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4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99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70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545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612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64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987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991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977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9465-6C94-334E-9240-7D9129F704E2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6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C5E7-F2C7-0241-99BD-DA7B42FD88A7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7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70B-A4ED-7447-A564-15C04FDD32FD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5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BC07-616E-7D48-9A79-D2B1AB66BDCC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4267-DFCB-314D-A1EB-6AECAA37FC92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2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AD2-994B-F047-88D1-5BD0D1E305FD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D623-E0EF-A24A-A494-2432D964AED6}" type="datetime1">
              <a:rPr lang="en-US" smtClean="0"/>
              <a:t>3/8/18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5630" y="6532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D5763B0-05F8-8347-9053-BDFBF5F856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/>
        </p:nvGrpSpPr>
        <p:grpSpPr bwMode="auto">
          <a:xfrm>
            <a:off x="11113" y="11113"/>
            <a:ext cx="9121775" cy="6834187"/>
            <a:chOff x="7" y="7"/>
            <a:chExt cx="5746" cy="4305"/>
          </a:xfrm>
        </p:grpSpPr>
        <p:grpSp>
          <p:nvGrpSpPr>
            <p:cNvPr id="1032" name="Group 32"/>
            <p:cNvGrpSpPr>
              <a:grpSpLocks/>
            </p:cNvGrpSpPr>
            <p:nvPr/>
          </p:nvGrpSpPr>
          <p:grpSpPr bwMode="auto">
            <a:xfrm>
              <a:off x="7" y="7"/>
              <a:ext cx="5746" cy="4305"/>
              <a:chOff x="7" y="7"/>
              <a:chExt cx="5746" cy="4305"/>
            </a:xfrm>
          </p:grpSpPr>
          <p:sp>
            <p:nvSpPr>
              <p:cNvPr id="2058" name="Line 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98" cy="4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9" name="Line 3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718" cy="80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0" name="Line 4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049" cy="118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1" name="Line 5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358" cy="15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2" name="Line 6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678" cy="18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3" name="Line 7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009" cy="22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4" name="Line 8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340" cy="263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5" name="Line 9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681" cy="301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6" name="Line 1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2990" cy="336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7" name="Line 11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332" cy="37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8" name="Line 12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3662" cy="412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69" name="Line 13"/>
              <p:cNvSpPr>
                <a:spLocks noChangeShapeType="1"/>
              </p:cNvSpPr>
              <p:nvPr/>
            </p:nvSpPr>
            <p:spPr bwMode="ltGray">
              <a:xfrm flipH="1">
                <a:off x="18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0" name="Line 14"/>
              <p:cNvSpPr>
                <a:spLocks noChangeShapeType="1"/>
              </p:cNvSpPr>
              <p:nvPr/>
            </p:nvSpPr>
            <p:spPr bwMode="ltGray">
              <a:xfrm flipH="1">
                <a:off x="50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1" name="Line 15"/>
              <p:cNvSpPr>
                <a:spLocks noChangeShapeType="1"/>
              </p:cNvSpPr>
              <p:nvPr/>
            </p:nvSpPr>
            <p:spPr bwMode="ltGray">
              <a:xfrm flipH="1">
                <a:off x="83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2" name="Line 16"/>
              <p:cNvSpPr>
                <a:spLocks noChangeShapeType="1"/>
              </p:cNvSpPr>
              <p:nvPr/>
            </p:nvSpPr>
            <p:spPr bwMode="ltGray">
              <a:xfrm flipH="1">
                <a:off x="1134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3" name="Line 17"/>
              <p:cNvSpPr>
                <a:spLocks noChangeShapeType="1"/>
              </p:cNvSpPr>
              <p:nvPr/>
            </p:nvSpPr>
            <p:spPr bwMode="ltGray">
              <a:xfrm flipH="1">
                <a:off x="1465" y="7"/>
                <a:ext cx="3826" cy="43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4" name="Line 18"/>
              <p:cNvSpPr>
                <a:spLocks noChangeShapeType="1"/>
              </p:cNvSpPr>
              <p:nvPr/>
            </p:nvSpPr>
            <p:spPr bwMode="ltGray">
              <a:xfrm flipH="1">
                <a:off x="1778" y="11"/>
                <a:ext cx="3822" cy="430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5" name="Line 19"/>
              <p:cNvSpPr>
                <a:spLocks noChangeShapeType="1"/>
              </p:cNvSpPr>
              <p:nvPr/>
            </p:nvSpPr>
            <p:spPr bwMode="ltGray">
              <a:xfrm flipH="1">
                <a:off x="2428" y="571"/>
                <a:ext cx="3325" cy="374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6" name="Line 20"/>
              <p:cNvSpPr>
                <a:spLocks noChangeShapeType="1"/>
              </p:cNvSpPr>
              <p:nvPr/>
            </p:nvSpPr>
            <p:spPr bwMode="ltGray">
              <a:xfrm flipH="1">
                <a:off x="2727" y="907"/>
                <a:ext cx="3026" cy="340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7" name="Line 21"/>
              <p:cNvSpPr>
                <a:spLocks noChangeShapeType="1"/>
              </p:cNvSpPr>
              <p:nvPr/>
            </p:nvSpPr>
            <p:spPr bwMode="ltGray">
              <a:xfrm flipH="1">
                <a:off x="3036" y="1255"/>
                <a:ext cx="2717" cy="305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8" name="Line 22"/>
              <p:cNvSpPr>
                <a:spLocks noChangeShapeType="1"/>
              </p:cNvSpPr>
              <p:nvPr/>
            </p:nvSpPr>
            <p:spPr bwMode="ltGray">
              <a:xfrm flipH="1">
                <a:off x="3356" y="1615"/>
                <a:ext cx="2397" cy="26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79" name="Line 23"/>
              <p:cNvSpPr>
                <a:spLocks noChangeShapeType="1"/>
              </p:cNvSpPr>
              <p:nvPr/>
            </p:nvSpPr>
            <p:spPr bwMode="ltGray">
              <a:xfrm flipH="1">
                <a:off x="3698" y="1999"/>
                <a:ext cx="2055" cy="23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0" name="Line 24"/>
              <p:cNvSpPr>
                <a:spLocks noChangeShapeType="1"/>
              </p:cNvSpPr>
              <p:nvPr/>
            </p:nvSpPr>
            <p:spPr bwMode="ltGray">
              <a:xfrm flipH="1">
                <a:off x="4039" y="2383"/>
                <a:ext cx="1714" cy="192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1" name="Line 25"/>
              <p:cNvSpPr>
                <a:spLocks noChangeShapeType="1"/>
              </p:cNvSpPr>
              <p:nvPr/>
            </p:nvSpPr>
            <p:spPr bwMode="ltGray">
              <a:xfrm flipH="1">
                <a:off x="4359" y="2743"/>
                <a:ext cx="1394" cy="156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2" name="Line 26"/>
              <p:cNvSpPr>
                <a:spLocks noChangeShapeType="1"/>
              </p:cNvSpPr>
              <p:nvPr/>
            </p:nvSpPr>
            <p:spPr bwMode="ltGray">
              <a:xfrm flipH="1">
                <a:off x="4690" y="3115"/>
                <a:ext cx="1063" cy="119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3" name="Line 27"/>
              <p:cNvSpPr>
                <a:spLocks noChangeShapeType="1"/>
              </p:cNvSpPr>
              <p:nvPr/>
            </p:nvSpPr>
            <p:spPr bwMode="ltGray">
              <a:xfrm flipH="1">
                <a:off x="4999" y="3463"/>
                <a:ext cx="754" cy="84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4" name="Line 28"/>
              <p:cNvSpPr>
                <a:spLocks noChangeShapeType="1"/>
              </p:cNvSpPr>
              <p:nvPr/>
            </p:nvSpPr>
            <p:spPr bwMode="ltGray">
              <a:xfrm flipH="1">
                <a:off x="5298" y="3799"/>
                <a:ext cx="455" cy="51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5" name="Line 29"/>
              <p:cNvSpPr>
                <a:spLocks noChangeShapeType="1"/>
              </p:cNvSpPr>
              <p:nvPr/>
            </p:nvSpPr>
            <p:spPr bwMode="ltGray">
              <a:xfrm flipH="1">
                <a:off x="5596" y="4135"/>
                <a:ext cx="157" cy="1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6" name="Line 30"/>
              <p:cNvSpPr>
                <a:spLocks noChangeShapeType="1"/>
              </p:cNvSpPr>
              <p:nvPr/>
            </p:nvSpPr>
            <p:spPr bwMode="ltGray">
              <a:xfrm flipH="1">
                <a:off x="7" y="7"/>
                <a:ext cx="121" cy="13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87" name="Line 31"/>
              <p:cNvSpPr>
                <a:spLocks noChangeShapeType="1"/>
              </p:cNvSpPr>
              <p:nvPr/>
            </p:nvSpPr>
            <p:spPr bwMode="ltGray">
              <a:xfrm flipH="1">
                <a:off x="2126" y="235"/>
                <a:ext cx="3623" cy="407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57" name="Rectangle 33"/>
            <p:cNvSpPr>
              <a:spLocks noChangeArrowheads="1"/>
            </p:cNvSpPr>
            <p:nvPr/>
          </p:nvSpPr>
          <p:spPr bwMode="blackWhite">
            <a:xfrm>
              <a:off x="292" y="292"/>
              <a:ext cx="5176" cy="37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125724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51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0D72C6-6A29-2A40-9A7F-A2950E6F0E32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03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2000"/>
        <a:buFont typeface="Monotype Sort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8060"/>
            <a:ext cx="8229600" cy="521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52CC-7E83-8D49-A988-39F5595DB0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3/8/18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D0C0-E6B5-5046-B371-EC751507D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288643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897" y="1203074"/>
            <a:ext cx="7954208" cy="18093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Interrogating the Urinary </a:t>
            </a:r>
            <a:r>
              <a:rPr lang="en-US" dirty="0" err="1" smtClean="0">
                <a:solidFill>
                  <a:srgbClr val="FFFFFF"/>
                </a:solidFill>
              </a:rPr>
              <a:t>Transcriptome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o Refine Prostate </a:t>
            </a:r>
            <a:r>
              <a:rPr lang="en-US" dirty="0">
                <a:solidFill>
                  <a:srgbClr val="FFFFFF"/>
                </a:solidFill>
              </a:rPr>
              <a:t>Cancer </a:t>
            </a:r>
            <a:r>
              <a:rPr lang="en-US" dirty="0" smtClean="0">
                <a:solidFill>
                  <a:srgbClr val="FFFFFF"/>
                </a:solidFill>
              </a:rPr>
              <a:t>Detection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522" y="3583024"/>
            <a:ext cx="8742958" cy="2890661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Kathryn </a:t>
            </a:r>
            <a:r>
              <a:rPr lang="en-US" b="1" u="sng" dirty="0" err="1" smtClean="0">
                <a:solidFill>
                  <a:schemeClr val="tx1"/>
                </a:solidFill>
              </a:rPr>
              <a:t>Pellegrini</a:t>
            </a:r>
            <a:r>
              <a:rPr lang="en-US" b="1" u="sng" dirty="0" smtClean="0">
                <a:solidFill>
                  <a:schemeClr val="tx1"/>
                </a:solidFill>
              </a:rPr>
              <a:t>, PhD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Martin Sanda, MD</a:t>
            </a:r>
            <a:endParaRPr lang="en-US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EDRN Scientific 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Bethesda, MD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March 8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2018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211978"/>
            <a:ext cx="9144000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113142"/>
            <a:ext cx="9144000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7680"/>
            <a:ext cx="9144000" cy="10751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Precise Assay for Targeted </a:t>
            </a:r>
            <a:r>
              <a:rPr lang="en-US" dirty="0" err="1" smtClean="0">
                <a:solidFill>
                  <a:srgbClr val="FFFFFF"/>
                </a:solidFill>
              </a:rPr>
              <a:t>RNAseq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Molecular index discerns original transcript number from PCR duplicates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Requires </a:t>
            </a:r>
            <a:r>
              <a:rPr lang="en-US" sz="2000" dirty="0"/>
              <a:t>10 pg – 1 ng of </a:t>
            </a:r>
            <a:r>
              <a:rPr lang="en-US" sz="2000" dirty="0" smtClean="0"/>
              <a:t>RNA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20544" y="3101055"/>
            <a:ext cx="7958833" cy="3646424"/>
            <a:chOff x="620544" y="2963951"/>
            <a:chExt cx="7958833" cy="364642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11" y="3086544"/>
              <a:ext cx="7655778" cy="3480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20544" y="2994681"/>
              <a:ext cx="7958833" cy="360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76998" y="3464589"/>
              <a:ext cx="1183362" cy="360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8593" y="3544828"/>
              <a:ext cx="700789" cy="2754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98581" y="3544828"/>
              <a:ext cx="700789" cy="2754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816665" y="3464588"/>
              <a:ext cx="569163" cy="2979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3726" y="3680641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33726" y="4569083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3726" y="5456663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3726" y="6335302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30018" y="3681072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0018" y="4569083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30018" y="5456663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30018" y="6335302"/>
              <a:ext cx="700789" cy="27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913013" y="3597927"/>
              <a:ext cx="619672" cy="30598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98581" y="4493585"/>
              <a:ext cx="634104" cy="7549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3013" y="5325590"/>
              <a:ext cx="619672" cy="7086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913013" y="5895553"/>
              <a:ext cx="619672" cy="3655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028062" y="4466765"/>
              <a:ext cx="619672" cy="10231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028062" y="3597927"/>
              <a:ext cx="619672" cy="30598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028062" y="5325590"/>
              <a:ext cx="619672" cy="7086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028062" y="5895553"/>
              <a:ext cx="619672" cy="3655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925771" y="3597927"/>
              <a:ext cx="351822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925771" y="4493585"/>
              <a:ext cx="351822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925771" y="5396458"/>
              <a:ext cx="351822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25771" y="6280701"/>
              <a:ext cx="351822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162141" y="2963951"/>
              <a:ext cx="23017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Amplification and detection of distinctly labeled molecules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6984" y="2963951"/>
              <a:ext cx="8866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Random labeling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6255" y="2963951"/>
              <a:ext cx="15793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Individual RNA target molecules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05862" y="3542572"/>
              <a:ext cx="11888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Helvetica"/>
                  <a:cs typeface="Helvetica"/>
                </a:rPr>
                <a:t>Pool of labels</a:t>
              </a:r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4432" y="6668211"/>
            <a:ext cx="4319588" cy="1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dirty="0" smtClean="0">
                <a:latin typeface="Arial" charset="0"/>
              </a:rPr>
              <a:t> Figure adapted from Fu </a:t>
            </a:r>
            <a:r>
              <a:rPr lang="en-GB" sz="1000" dirty="0">
                <a:latin typeface="Arial" charset="0"/>
              </a:rPr>
              <a:t>et al. PNAS 2011;108:9026-9031</a:t>
            </a:r>
          </a:p>
        </p:txBody>
      </p:sp>
    </p:spTree>
    <p:extLst>
      <p:ext uri="{BB962C8B-B14F-4D97-AF65-F5344CB8AC3E}">
        <p14:creationId xmlns:p14="http://schemas.microsoft.com/office/powerpoint/2010/main" val="404551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205744" y="1319441"/>
            <a:ext cx="8704483" cy="1979161"/>
          </a:xfrm>
          <a:prstGeom prst="rect">
            <a:avLst/>
          </a:prstGeom>
          <a:solidFill>
            <a:srgbClr val="E9F9A1">
              <a:alpha val="20000"/>
            </a:srgb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 smtClean="0"/>
              <a:t>Target Genes</a:t>
            </a:r>
          </a:p>
          <a:p>
            <a:r>
              <a:rPr lang="en-US" sz="1600" dirty="0" smtClean="0"/>
              <a:t>Existing prognostic panels</a:t>
            </a:r>
          </a:p>
          <a:p>
            <a:pPr lvl="1"/>
            <a:r>
              <a:rPr lang="en-US" sz="1600" dirty="0" err="1" smtClean="0"/>
              <a:t>GenomeDx</a:t>
            </a:r>
            <a:r>
              <a:rPr lang="en-US" sz="1600" dirty="0" smtClean="0"/>
              <a:t> Decipher</a:t>
            </a:r>
          </a:p>
          <a:p>
            <a:pPr lvl="1"/>
            <a:r>
              <a:rPr lang="en-US" sz="1600" dirty="0" smtClean="0"/>
              <a:t>Myriad </a:t>
            </a:r>
            <a:r>
              <a:rPr lang="en-US" sz="1600" dirty="0" err="1" smtClean="0"/>
              <a:t>Prolaris</a:t>
            </a:r>
            <a:endParaRPr lang="en-US" sz="1600" dirty="0" smtClean="0"/>
          </a:p>
          <a:p>
            <a:pPr lvl="1"/>
            <a:r>
              <a:rPr lang="en-US" sz="1600" dirty="0" smtClean="0"/>
              <a:t>Genomic Health </a:t>
            </a:r>
            <a:r>
              <a:rPr lang="en-US" sz="1600" dirty="0" err="1" smtClean="0"/>
              <a:t>OncotypeDx</a:t>
            </a:r>
            <a:endParaRPr lang="en-US" sz="1200" dirty="0" smtClean="0"/>
          </a:p>
          <a:p>
            <a:pPr lvl="1"/>
            <a:r>
              <a:rPr lang="en-US" sz="1600" dirty="0" smtClean="0"/>
              <a:t>Published (Moreno, </a:t>
            </a:r>
            <a:r>
              <a:rPr lang="en-US" sz="1600" dirty="0" err="1" smtClean="0"/>
              <a:t>Mucci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871628" y="1323404"/>
            <a:ext cx="4038600" cy="19791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Data-mining</a:t>
            </a:r>
          </a:p>
          <a:p>
            <a:pPr lvl="1"/>
            <a:r>
              <a:rPr lang="en-US" sz="1600" dirty="0" smtClean="0"/>
              <a:t>Increased in </a:t>
            </a:r>
            <a:r>
              <a:rPr lang="en-US" sz="1600" dirty="0" err="1" smtClean="0"/>
              <a:t>PCa</a:t>
            </a:r>
            <a:endParaRPr lang="en-US" sz="1600" dirty="0" smtClean="0"/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ow in normal GU tissues</a:t>
            </a:r>
          </a:p>
          <a:p>
            <a:pPr lvl="1"/>
            <a:endParaRPr lang="en-US" sz="800" dirty="0" smtClean="0"/>
          </a:p>
          <a:p>
            <a:r>
              <a:rPr lang="en-US" sz="1600" dirty="0" smtClean="0"/>
              <a:t>Control genes</a:t>
            </a:r>
          </a:p>
          <a:p>
            <a:pPr lvl="1"/>
            <a:r>
              <a:rPr lang="en-US" sz="1600" dirty="0" smtClean="0"/>
              <a:t>Constitutive or tissue-specific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7680"/>
            <a:ext cx="9144000" cy="10751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Refinement of the Precise Assay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8994" y="5244102"/>
            <a:ext cx="7835098" cy="1288572"/>
          </a:xfrm>
          <a:solidFill>
            <a:srgbClr val="246AA9">
              <a:alpha val="20000"/>
            </a:srgbClr>
          </a:solidFill>
          <a:ln>
            <a:solidFill>
              <a:srgbClr val="000000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Version 3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Primers re-designed using updated algorithm as recommended by BD Genomics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Control genes added across all primer panels (RAB7A, KLK2, PSMB2)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11</a:t>
            </a:fld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sz="half" idx="1"/>
          </p:nvPr>
        </p:nvSpPr>
        <p:spPr>
          <a:xfrm>
            <a:off x="1075128" y="3632808"/>
            <a:ext cx="7835098" cy="1295788"/>
          </a:xfrm>
          <a:solidFill>
            <a:srgbClr val="7FCDBB">
              <a:alpha val="20000"/>
            </a:srgbClr>
          </a:solidFill>
          <a:ln>
            <a:solidFill>
              <a:srgbClr val="000000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600" b="1" dirty="0" smtClean="0"/>
              <a:t>Version 2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Non-detected transcripts removed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Highly expressed transcripts isolated onto a separate panel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3447" y="4074688"/>
            <a:ext cx="418506" cy="411317"/>
          </a:xfrm>
          <a:prstGeom prst="rightArrow">
            <a:avLst/>
          </a:prstGeom>
          <a:solidFill>
            <a:srgbClr val="7FCD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83447" y="5684740"/>
            <a:ext cx="418506" cy="411317"/>
          </a:xfrm>
          <a:prstGeom prst="rightArrow">
            <a:avLst/>
          </a:prstGeom>
          <a:solidFill>
            <a:srgbClr val="246A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plot-Detec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12688" r="6709" b="15448"/>
          <a:stretch/>
        </p:blipFill>
        <p:spPr>
          <a:xfrm>
            <a:off x="1687372" y="1393386"/>
            <a:ext cx="5994609" cy="322329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3287"/>
            <a:ext cx="9144001" cy="11764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Target Genes Detectable in Post-DRE Urine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8509"/>
            <a:ext cx="8229600" cy="9804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34% of the genes were detected in all 29 samples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19 genes were not detected in any sample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5975" y="4497100"/>
            <a:ext cx="1199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All samples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5798" y="5032527"/>
            <a:ext cx="581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Frequency of Detection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7145" y="4348562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0</a:t>
            </a: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7145" y="3746868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7145" y="3145176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4</a:t>
            </a:r>
            <a:r>
              <a:rPr lang="en-US" sz="12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7145" y="2543484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6</a:t>
            </a:r>
            <a:r>
              <a:rPr lang="en-US" sz="12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7145" y="1941792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8</a:t>
            </a:r>
            <a:r>
              <a:rPr lang="en-US" sz="12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37145" y="1340100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207" y="2808619"/>
            <a:ext cx="1358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Helvetica"/>
                <a:cs typeface="Helvetica"/>
              </a:rPr>
              <a:t>Number of Genes </a:t>
            </a:r>
          </a:p>
          <a:p>
            <a:pPr algn="ctr"/>
            <a:r>
              <a:rPr lang="en-US" sz="1200" b="1" dirty="0" smtClean="0">
                <a:latin typeface="Helvetica"/>
                <a:cs typeface="Helvetica"/>
              </a:rPr>
              <a:t>(out of 269)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1452" y="4495611"/>
            <a:ext cx="119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&gt;50% of samples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9053" y="4497100"/>
            <a:ext cx="119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10-50% of samples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07115" y="4495611"/>
            <a:ext cx="119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&lt;</a:t>
            </a:r>
            <a:r>
              <a:rPr lang="en-US" sz="1200" dirty="0" smtClean="0">
                <a:latin typeface="Arial"/>
                <a:cs typeface="Arial"/>
              </a:rPr>
              <a:t>10% of samples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9443" y="4498046"/>
            <a:ext cx="1199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0</a:t>
            </a:r>
            <a:r>
              <a:rPr lang="en-US" sz="1200" dirty="0" smtClean="0">
                <a:latin typeface="Arial"/>
                <a:cs typeface="Arial"/>
              </a:rPr>
              <a:t> samples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6426" y="3897898"/>
            <a:ext cx="7674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81361" y="1709470"/>
            <a:ext cx="7674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92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59541" y="2431328"/>
            <a:ext cx="7674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68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42893" y="2431328"/>
            <a:ext cx="7674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68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17363" y="3805050"/>
            <a:ext cx="7674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plot-SPINK1-ra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1030" r="4923" b="14019"/>
          <a:stretch/>
        </p:blipFill>
        <p:spPr>
          <a:xfrm>
            <a:off x="6759425" y="2173684"/>
            <a:ext cx="2075622" cy="1850423"/>
          </a:xfrm>
          <a:prstGeom prst="rect">
            <a:avLst/>
          </a:prstGeom>
        </p:spPr>
      </p:pic>
      <p:pic>
        <p:nvPicPr>
          <p:cNvPr id="8" name="Picture 7" descr="Rplot-AMACR-ra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11030" r="4725" b="14020"/>
          <a:stretch/>
        </p:blipFill>
        <p:spPr>
          <a:xfrm>
            <a:off x="3823513" y="2173685"/>
            <a:ext cx="2089278" cy="1850398"/>
          </a:xfrm>
          <a:prstGeom prst="rect">
            <a:avLst/>
          </a:prstGeom>
        </p:spPr>
      </p:pic>
      <p:pic>
        <p:nvPicPr>
          <p:cNvPr id="5" name="Picture 4" descr="Rplot-PCA3-ra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11042" r="4213" b="14806"/>
          <a:stretch/>
        </p:blipFill>
        <p:spPr>
          <a:xfrm>
            <a:off x="921741" y="2173685"/>
            <a:ext cx="2102932" cy="182880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7680"/>
            <a:ext cx="9144000" cy="10751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Known Biomarkers Higher in </a:t>
            </a:r>
            <a:r>
              <a:rPr lang="en-US" dirty="0" err="1" smtClean="0">
                <a:solidFill>
                  <a:srgbClr val="FFFFFF"/>
                </a:solidFill>
              </a:rPr>
              <a:t>PCa</a:t>
            </a:r>
            <a:r>
              <a:rPr lang="en-US" dirty="0" smtClean="0">
                <a:solidFill>
                  <a:srgbClr val="FFFFFF"/>
                </a:solidFill>
              </a:rPr>
              <a:t> Patients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3759" y="1927565"/>
            <a:ext cx="239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PCA3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68958" y="1927565"/>
            <a:ext cx="241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AMACR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587679" y="2857253"/>
            <a:ext cx="18288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Helvetica"/>
                <a:cs typeface="Helvetica"/>
              </a:rPr>
              <a:t>Log</a:t>
            </a:r>
            <a:r>
              <a:rPr lang="en-US" sz="1200" b="1" baseline="-25000" dirty="0" smtClean="0">
                <a:latin typeface="Helvetica"/>
                <a:cs typeface="Helvetica"/>
              </a:rPr>
              <a:t>2</a:t>
            </a:r>
            <a:r>
              <a:rPr lang="en-US" sz="1200" b="1" dirty="0" smtClean="0">
                <a:latin typeface="Helvetica"/>
                <a:cs typeface="Helvetica"/>
              </a:rPr>
              <a:t> Expression</a:t>
            </a:r>
          </a:p>
          <a:p>
            <a:pPr algn="ctr"/>
            <a:r>
              <a:rPr lang="en-US" sz="1200" b="1" dirty="0" smtClean="0">
                <a:latin typeface="Helvetica"/>
                <a:cs typeface="Helvetica"/>
              </a:rPr>
              <a:t>(RAB7A Normalized)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68861" y="1927565"/>
            <a:ext cx="242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SPINK1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45219" y="3949200"/>
            <a:ext cx="74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No </a:t>
            </a:r>
            <a:r>
              <a:rPr lang="en-US" sz="1200" dirty="0" err="1" smtClean="0">
                <a:latin typeface="Helvetica"/>
                <a:cs typeface="Helvetica"/>
              </a:rPr>
              <a:t>PCa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68160" y="3949200"/>
            <a:ext cx="92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GS7+ </a:t>
            </a:r>
            <a:r>
              <a:rPr lang="en-US" sz="1200" dirty="0" err="1" smtClean="0">
                <a:latin typeface="Helvetica"/>
                <a:cs typeface="Helvetica"/>
              </a:rPr>
              <a:t>PCa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64465" y="3747083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64465" y="3296893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64465" y="2396511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44526" y="3946608"/>
            <a:ext cx="74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No </a:t>
            </a:r>
            <a:r>
              <a:rPr lang="en-US" sz="1200" dirty="0" err="1" smtClean="0">
                <a:latin typeface="Helvetica"/>
                <a:cs typeface="Helvetica"/>
              </a:rPr>
              <a:t>PCa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67467" y="3946608"/>
            <a:ext cx="92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GS7+ </a:t>
            </a:r>
            <a:r>
              <a:rPr lang="en-US" sz="1200" dirty="0" err="1" smtClean="0">
                <a:latin typeface="Helvetica"/>
                <a:cs typeface="Helvetica"/>
              </a:rPr>
              <a:t>PCa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3772" y="2161564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3772" y="3218594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63772" y="2690079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0656" y="3747108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72373" y="3943892"/>
            <a:ext cx="74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No </a:t>
            </a:r>
            <a:r>
              <a:rPr lang="en-US" sz="1200" dirty="0" err="1" smtClean="0">
                <a:latin typeface="Helvetica"/>
                <a:cs typeface="Helvetica"/>
              </a:rPr>
              <a:t>PCa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95314" y="3943892"/>
            <a:ext cx="92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GS7+ </a:t>
            </a:r>
            <a:r>
              <a:rPr lang="en-US" sz="1200" dirty="0" err="1" smtClean="0">
                <a:latin typeface="Helvetica"/>
                <a:cs typeface="Helvetica"/>
              </a:rPr>
              <a:t>PCa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91619" y="2161570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91619" y="3215416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91619" y="2688493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4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88503" y="3742339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5630" y="6532674"/>
            <a:ext cx="2133600" cy="365125"/>
          </a:xfrm>
        </p:spPr>
        <p:txBody>
          <a:bodyPr/>
          <a:lstStyle/>
          <a:p>
            <a:fld id="{6D5763B0-05F8-8347-9053-BDFBF5F8566B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518012" y="4390689"/>
            <a:ext cx="91016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518012" y="4307715"/>
            <a:ext cx="0" cy="914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428179" y="4307715"/>
            <a:ext cx="0" cy="914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92580" y="4399155"/>
            <a:ext cx="74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 &lt; 0.05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418705" y="4390689"/>
            <a:ext cx="91016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418705" y="4307715"/>
            <a:ext cx="0" cy="914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28872" y="4307715"/>
            <a:ext cx="0" cy="914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93273" y="4399155"/>
            <a:ext cx="74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 &lt; 0.05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345859" y="4390689"/>
            <a:ext cx="910167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345859" y="4307715"/>
            <a:ext cx="0" cy="914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8256026" y="4307715"/>
            <a:ext cx="0" cy="914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lg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420427" y="4399155"/>
            <a:ext cx="749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 &lt; 0.05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64465" y="2846702"/>
            <a:ext cx="433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4</a:t>
            </a:r>
          </a:p>
        </p:txBody>
      </p:sp>
      <p:sp>
        <p:nvSpPr>
          <p:cNvPr id="85" name="Content Placeholder 2"/>
          <p:cNvSpPr>
            <a:spLocks noGrp="1"/>
          </p:cNvSpPr>
          <p:nvPr>
            <p:ph idx="1"/>
          </p:nvPr>
        </p:nvSpPr>
        <p:spPr>
          <a:xfrm>
            <a:off x="457200" y="5528509"/>
            <a:ext cx="8229600" cy="9804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28 genes were significantly different in EVs from prostate cancer patients – 25 </a:t>
            </a:r>
            <a:r>
              <a:rPr lang="en-US" sz="2400" dirty="0" err="1" smtClean="0"/>
              <a:t>upregulated</a:t>
            </a:r>
            <a:r>
              <a:rPr lang="en-US" sz="2400" dirty="0" smtClean="0"/>
              <a:t>, 3 </a:t>
            </a:r>
            <a:r>
              <a:rPr lang="en-US" sz="2400" dirty="0" err="1" smtClean="0"/>
              <a:t>downregulated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59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lot-mapAllSig-ra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1"/>
          <a:stretch/>
        </p:blipFill>
        <p:spPr>
          <a:xfrm>
            <a:off x="301950" y="1371600"/>
            <a:ext cx="4928902" cy="5486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7680"/>
            <a:ext cx="9144000" cy="10751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Potential Cancer-Specific Clustering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515040" y="3946657"/>
            <a:ext cx="3408767" cy="273900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Fold change shown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Compared to average of non-cancer group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Clustered using the 28 genes that were significantly different in cancer patient EVs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35630" y="6532674"/>
            <a:ext cx="2133600" cy="365125"/>
          </a:xfrm>
        </p:spPr>
        <p:txBody>
          <a:bodyPr/>
          <a:lstStyle/>
          <a:p>
            <a:fld id="{6D5763B0-05F8-8347-9053-BDFBF5F8566B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14168" y="1592617"/>
            <a:ext cx="1172279" cy="1199288"/>
          </a:xfrm>
          <a:prstGeom prst="rect">
            <a:avLst/>
          </a:prstGeom>
          <a:solidFill>
            <a:srgbClr val="EE4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1950" y="1291958"/>
            <a:ext cx="1483112" cy="148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Rplot - Heat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658" r="72802" b="81828"/>
          <a:stretch/>
        </p:blipFill>
        <p:spPr>
          <a:xfrm>
            <a:off x="6705081" y="2739674"/>
            <a:ext cx="1288284" cy="2240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00696" y="2963733"/>
            <a:ext cx="4610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5743" y="2963733"/>
            <a:ext cx="4610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8870" y="2462676"/>
            <a:ext cx="23473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Helvetica"/>
                <a:cs typeface="Helvetica"/>
              </a:rPr>
              <a:t>Log</a:t>
            </a:r>
            <a:r>
              <a:rPr lang="en-US" sz="1200" b="1" baseline="-25000" dirty="0" smtClean="0">
                <a:latin typeface="Helvetica"/>
                <a:cs typeface="Helvetica"/>
              </a:rPr>
              <a:t>2</a:t>
            </a:r>
            <a:r>
              <a:rPr lang="en-US" sz="1200" b="1" dirty="0" smtClean="0">
                <a:latin typeface="Helvetica"/>
                <a:cs typeface="Helvetica"/>
              </a:rPr>
              <a:t> Fold Change</a:t>
            </a:r>
          </a:p>
        </p:txBody>
      </p:sp>
      <p:pic>
        <p:nvPicPr>
          <p:cNvPr id="19" name="Picture 18" descr="Rplot - PCgene-lege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10611" r="78733" b="84778"/>
          <a:stretch/>
        </p:blipFill>
        <p:spPr>
          <a:xfrm>
            <a:off x="6182006" y="1941987"/>
            <a:ext cx="289662" cy="3161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25012" y="1950395"/>
            <a:ext cx="10349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No </a:t>
            </a:r>
            <a:r>
              <a:rPr lang="en-US" sz="1400" dirty="0" err="1" smtClean="0">
                <a:latin typeface="Helvetica"/>
                <a:cs typeface="Helvetica"/>
              </a:rPr>
              <a:t>PCa</a:t>
            </a:r>
            <a:endParaRPr lang="en-US" sz="1400" dirty="0" smtClean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5206" y="1950395"/>
            <a:ext cx="10349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GS7+ </a:t>
            </a:r>
            <a:r>
              <a:rPr lang="en-US" sz="1400" dirty="0" err="1" smtClean="0">
                <a:latin typeface="Helvetica"/>
                <a:cs typeface="Helvetica"/>
              </a:rPr>
              <a:t>PCa</a:t>
            </a:r>
            <a:endParaRPr lang="en-US" sz="1400" dirty="0" smtClean="0">
              <a:latin typeface="Helvetica"/>
              <a:cs typeface="Helvetica"/>
            </a:endParaRPr>
          </a:p>
        </p:txBody>
      </p:sp>
      <p:pic>
        <p:nvPicPr>
          <p:cNvPr id="22" name="Picture 21" descr="Rplot - PCgene-lege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16428" r="78733" b="78893"/>
          <a:stretch/>
        </p:blipFill>
        <p:spPr>
          <a:xfrm>
            <a:off x="7221568" y="1968157"/>
            <a:ext cx="289662" cy="3208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02823" y="1838274"/>
            <a:ext cx="1172279" cy="953631"/>
          </a:xfrm>
          <a:prstGeom prst="rect">
            <a:avLst/>
          </a:prstGeom>
          <a:solidFill>
            <a:srgbClr val="00868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33219" y="2963733"/>
            <a:ext cx="4610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/>
                <a:cs typeface="Helvetica"/>
              </a:rPr>
              <a:t>0</a:t>
            </a:r>
            <a:endParaRPr lang="en-US" sz="12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4564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487"/>
            <a:ext cx="9144000" cy="6857999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038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1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100" b="1" dirty="0" smtClean="0">
                <a:solidFill>
                  <a:schemeClr val="bg1"/>
                </a:solidFill>
              </a:rPr>
              <a:t>Summary of </a:t>
            </a:r>
            <a:r>
              <a:rPr lang="en-US" sz="5100" b="1" dirty="0" smtClean="0">
                <a:solidFill>
                  <a:schemeClr val="bg1"/>
                </a:solidFill>
              </a:rPr>
              <a:t>Targeted RNA </a:t>
            </a:r>
            <a:r>
              <a:rPr lang="en-US" sz="5100" b="1" dirty="0" err="1" smtClean="0">
                <a:solidFill>
                  <a:schemeClr val="bg1"/>
                </a:solidFill>
              </a:rPr>
              <a:t>Seq</a:t>
            </a:r>
            <a:endParaRPr lang="en-US" sz="3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1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 smtClean="0">
                <a:solidFill>
                  <a:schemeClr val="bg1"/>
                </a:solidFill>
              </a:rPr>
              <a:t>Precise Assay version 3 has been transferred to CLIA-certified genomics core here at Emory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At least four more batches planned (30 samples/batch)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Analysis will focus on algorithm to distinguish aggressive from indolent prostate cancer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3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 smtClean="0">
                <a:solidFill>
                  <a:schemeClr val="bg1"/>
                </a:solidFill>
              </a:rPr>
              <a:t>This assay only measures selected genes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Current selection based on analysis of tissue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Would whole </a:t>
            </a:r>
            <a:r>
              <a:rPr lang="en-US" sz="3200" dirty="0" err="1" smtClean="0">
                <a:solidFill>
                  <a:schemeClr val="bg1"/>
                </a:solidFill>
              </a:rPr>
              <a:t>transcriptome</a:t>
            </a:r>
            <a:r>
              <a:rPr lang="en-US" sz="3200" dirty="0" smtClean="0">
                <a:solidFill>
                  <a:schemeClr val="bg1"/>
                </a:solidFill>
              </a:rPr>
              <a:t> assay identify new biomarkers?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7680"/>
            <a:ext cx="9144000" cy="10751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Microarray Analysis of Tissue and Vesicles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26701"/>
            <a:ext cx="8229600" cy="5358961"/>
          </a:xfrm>
        </p:spPr>
        <p:txBody>
          <a:bodyPr>
            <a:normAutofit/>
          </a:bodyPr>
          <a:lstStyle/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Pilot evaluation of matched </a:t>
            </a:r>
            <a:r>
              <a:rPr lang="en-US" sz="2400" dirty="0" smtClean="0">
                <a:latin typeface="Helvetica"/>
                <a:cs typeface="Helvetica"/>
              </a:rPr>
              <a:t>tumor (RP) and post-DRE urine EV specimens were collected from 15 patients at Emory</a:t>
            </a:r>
          </a:p>
          <a:p>
            <a:pPr lvl="1"/>
            <a:r>
              <a:rPr lang="en-US" sz="2000" dirty="0" smtClean="0"/>
              <a:t>Gene expression assessed by whole </a:t>
            </a:r>
            <a:r>
              <a:rPr lang="en-US" sz="2000" dirty="0" err="1" smtClean="0"/>
              <a:t>transcriptome</a:t>
            </a:r>
            <a:r>
              <a:rPr lang="en-US" sz="2000" dirty="0" smtClean="0"/>
              <a:t> </a:t>
            </a:r>
            <a:r>
              <a:rPr lang="en-US" sz="2000" dirty="0" smtClean="0"/>
              <a:t>microarray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A</a:t>
            </a:r>
            <a:r>
              <a:rPr lang="en-US" sz="2000" dirty="0" err="1" smtClean="0"/>
              <a:t>ffymmetrix</a:t>
            </a:r>
            <a:r>
              <a:rPr lang="en-US" sz="2000" dirty="0" smtClean="0"/>
              <a:t>)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Analysis of this data has focused on the following: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Comparison of transcript detection in tumor and urine specimens</a:t>
            </a:r>
          </a:p>
          <a:p>
            <a:pPr lvl="1"/>
            <a:r>
              <a:rPr lang="en-US" sz="2000" dirty="0" smtClean="0">
                <a:latin typeface="Helvetica"/>
                <a:cs typeface="Helvetica"/>
              </a:rPr>
              <a:t>Correlation of RP and urine </a:t>
            </a:r>
            <a:r>
              <a:rPr lang="en-US" sz="2000" dirty="0" smtClean="0"/>
              <a:t>transcript levels</a:t>
            </a:r>
            <a:endParaRPr lang="en-US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284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7680"/>
            <a:ext cx="9144000" cy="10751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Many Genes Detected in Both RP and Urine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26701"/>
            <a:ext cx="8229600" cy="53589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9000 genes were detected in the RP tissue </a:t>
            </a:r>
            <a:r>
              <a:rPr lang="en-US" sz="2400" dirty="0" smtClean="0"/>
              <a:t>or post-DRE </a:t>
            </a:r>
            <a:r>
              <a:rPr lang="en-US" sz="2400" dirty="0" smtClean="0"/>
              <a:t>urine EV specimens for all 15 patients</a:t>
            </a:r>
          </a:p>
          <a:p>
            <a:pPr lvl="1"/>
            <a:r>
              <a:rPr lang="en-US" sz="2000" dirty="0" smtClean="0"/>
              <a:t>Almost 4000 of these genes were common between RP and EVs</a:t>
            </a:r>
          </a:p>
          <a:p>
            <a:pPr lvl="1"/>
            <a:r>
              <a:rPr lang="en-US" sz="2000" dirty="0" smtClean="0"/>
              <a:t>Over 15000 genes were not detected in any specimen tested</a:t>
            </a:r>
            <a:endParaRPr lang="en-US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/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/>
          </a:p>
          <a:p>
            <a:r>
              <a:rPr lang="en-US" sz="2400" dirty="0" smtClean="0"/>
              <a:t>High degree of overlap between RP- and urine-detected genes</a:t>
            </a:r>
          </a:p>
          <a:p>
            <a:pPr lvl="1"/>
            <a:r>
              <a:rPr lang="en-US" sz="2000" dirty="0" smtClean="0"/>
              <a:t>Other genes may be specific to a particular specimen type</a:t>
            </a: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10100" y="3391598"/>
            <a:ext cx="1135725" cy="1137545"/>
          </a:xfrm>
          <a:prstGeom prst="ellipse">
            <a:avLst/>
          </a:prstGeom>
          <a:solidFill>
            <a:srgbClr val="7FCDBB">
              <a:alpha val="2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80030" y="3393081"/>
            <a:ext cx="1143514" cy="1137545"/>
          </a:xfrm>
          <a:prstGeom prst="ellipse">
            <a:avLst/>
          </a:prstGeom>
          <a:solidFill>
            <a:srgbClr val="E9F9A1">
              <a:alpha val="2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12727" y="3789361"/>
            <a:ext cx="74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2766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966" y="3789361"/>
            <a:ext cx="83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3898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9958" y="3789361"/>
            <a:ext cx="73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2351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6791" y="4382020"/>
            <a:ext cx="90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37035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726" y="3238935"/>
            <a:ext cx="2611160" cy="148163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00168" y="3223804"/>
            <a:ext cx="57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RP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1212" y="3222321"/>
            <a:ext cx="74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Urine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0199" y="3443414"/>
            <a:ext cx="13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Genes detected for all 15 patients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399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038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 smtClean="0">
                <a:solidFill>
                  <a:schemeClr val="bg1"/>
                </a:solidFill>
              </a:rPr>
              <a:t>Summary</a:t>
            </a:r>
            <a:endParaRPr lang="en-US" sz="3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Targeted </a:t>
            </a:r>
            <a:r>
              <a:rPr lang="en-US" sz="3800" dirty="0">
                <a:solidFill>
                  <a:schemeClr val="bg1"/>
                </a:solidFill>
              </a:rPr>
              <a:t>RNA </a:t>
            </a:r>
            <a:r>
              <a:rPr lang="en-US" sz="3800" dirty="0" err="1" smtClean="0">
                <a:solidFill>
                  <a:schemeClr val="bg1"/>
                </a:solidFill>
              </a:rPr>
              <a:t>seq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of </a:t>
            </a:r>
            <a:r>
              <a:rPr lang="en-US" sz="3800" dirty="0" err="1" smtClean="0">
                <a:solidFill>
                  <a:schemeClr val="bg1"/>
                </a:solidFill>
              </a:rPr>
              <a:t>PCa</a:t>
            </a:r>
            <a:r>
              <a:rPr lang="en-US" sz="3800" dirty="0" smtClean="0">
                <a:solidFill>
                  <a:schemeClr val="bg1"/>
                </a:solidFill>
              </a:rPr>
              <a:t>-</a:t>
            </a:r>
            <a:r>
              <a:rPr lang="en-US" sz="3800" dirty="0" smtClean="0">
                <a:solidFill>
                  <a:schemeClr val="bg1"/>
                </a:solidFill>
              </a:rPr>
              <a:t>associated transcripts </a:t>
            </a:r>
            <a:r>
              <a:rPr lang="en-US" sz="3800" dirty="0" smtClean="0">
                <a:solidFill>
                  <a:schemeClr val="bg1"/>
                </a:solidFill>
              </a:rPr>
              <a:t>from urinary </a:t>
            </a:r>
            <a:r>
              <a:rPr lang="en-US" sz="3800" dirty="0" err="1" smtClean="0">
                <a:solidFill>
                  <a:schemeClr val="bg1"/>
                </a:solidFill>
              </a:rPr>
              <a:t>microvesicles</a:t>
            </a:r>
            <a:r>
              <a:rPr lang="en-US" sz="38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250 </a:t>
            </a:r>
            <a:r>
              <a:rPr lang="en-US" sz="3000" dirty="0" err="1" smtClean="0">
                <a:solidFill>
                  <a:schemeClr val="bg1"/>
                </a:solidFill>
              </a:rPr>
              <a:t>taget</a:t>
            </a:r>
            <a:r>
              <a:rPr lang="en-US" sz="3000" dirty="0" smtClean="0">
                <a:solidFill>
                  <a:schemeClr val="bg1"/>
                </a:solidFill>
              </a:rPr>
              <a:t> RNA transcripts detectable with minimum frequency ~10%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CLIA environment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Whole (genome-wide) </a:t>
            </a:r>
            <a:r>
              <a:rPr lang="en-US" sz="3800" dirty="0" err="1">
                <a:solidFill>
                  <a:schemeClr val="bg1"/>
                </a:solidFill>
              </a:rPr>
              <a:t>transcriptome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array/</a:t>
            </a:r>
            <a:r>
              <a:rPr lang="en-US" sz="3800" dirty="0" err="1" smtClean="0">
                <a:solidFill>
                  <a:schemeClr val="bg1"/>
                </a:solidFill>
              </a:rPr>
              <a:t>RNASeq</a:t>
            </a:r>
            <a:r>
              <a:rPr lang="en-US" sz="3800" dirty="0" smtClean="0">
                <a:solidFill>
                  <a:schemeClr val="bg1"/>
                </a:solidFill>
              </a:rPr>
              <a:t> platform</a:t>
            </a:r>
            <a:r>
              <a:rPr lang="en-US" sz="3800" dirty="0">
                <a:solidFill>
                  <a:schemeClr val="bg1"/>
                </a:solidFill>
              </a:rPr>
              <a:t>(s</a:t>
            </a:r>
            <a:r>
              <a:rPr lang="en-US" sz="3800" dirty="0" smtClean="0">
                <a:solidFill>
                  <a:schemeClr val="bg1"/>
                </a:solidFill>
              </a:rPr>
              <a:t>)</a:t>
            </a:r>
            <a:endParaRPr lang="en-US" sz="3800" dirty="0" smtClean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 smtClean="0">
                <a:solidFill>
                  <a:schemeClr val="bg1"/>
                </a:solidFill>
              </a:rPr>
              <a:t>Preliminary data </a:t>
            </a:r>
            <a:r>
              <a:rPr lang="en-US" sz="3100" dirty="0" smtClean="0">
                <a:solidFill>
                  <a:schemeClr val="bg1"/>
                </a:solidFill>
              </a:rPr>
              <a:t>indicate 3898 </a:t>
            </a:r>
            <a:r>
              <a:rPr lang="en-US" sz="3100" dirty="0" smtClean="0">
                <a:solidFill>
                  <a:schemeClr val="bg1"/>
                </a:solidFill>
              </a:rPr>
              <a:t>transcript targets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100" dirty="0" smtClean="0">
                <a:solidFill>
                  <a:schemeClr val="bg1"/>
                </a:solidFill>
              </a:rPr>
              <a:t>CLIA environment, industry/commercialization</a:t>
            </a:r>
            <a:r>
              <a:rPr lang="en-US" sz="3100" dirty="0" smtClean="0">
                <a:solidFill>
                  <a:schemeClr val="bg1"/>
                </a:solidFill>
              </a:rPr>
              <a:t> partner </a:t>
            </a:r>
            <a:endParaRPr lang="en-US" sz="31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 txBox="1">
            <a:spLocks/>
          </p:cNvSpPr>
          <p:nvPr/>
        </p:nvSpPr>
        <p:spPr>
          <a:xfrm>
            <a:off x="471937" y="1299218"/>
            <a:ext cx="4970823" cy="5110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Emory EDRN </a:t>
            </a:r>
            <a:r>
              <a:rPr lang="en-US" sz="2000" b="1" dirty="0" smtClean="0"/>
              <a:t>CVC Team</a:t>
            </a:r>
            <a:endParaRPr lang="en-US" sz="2000" b="1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b="1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Clinician Collaborators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24334"/>
            <a:ext cx="9144000" cy="83307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Acknowledgements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DHHS_NIH_NCI_Logo_artic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2" t="16779" r="1" b="19170"/>
          <a:stretch/>
        </p:blipFill>
        <p:spPr>
          <a:xfrm>
            <a:off x="6016949" y="4905575"/>
            <a:ext cx="2329485" cy="716356"/>
          </a:xfrm>
          <a:prstGeom prst="rect">
            <a:avLst/>
          </a:prstGeom>
        </p:spPr>
      </p:pic>
      <p:pic>
        <p:nvPicPr>
          <p:cNvPr id="18" name="Picture 17" descr="7c4f2b0378284c375983c152c8f68462-56391b70f05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96" y="5715504"/>
            <a:ext cx="839241" cy="839241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5264651" y="1299218"/>
            <a:ext cx="3605362" cy="53740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Harvard: </a:t>
            </a:r>
            <a:r>
              <a:rPr lang="en-US" sz="1800" b="1" dirty="0" smtClean="0"/>
              <a:t>BIDMC/DFHCC/SPH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 smtClean="0"/>
              <a:t>Univ</a:t>
            </a:r>
            <a:r>
              <a:rPr lang="en-US" sz="2000" b="1" dirty="0" smtClean="0"/>
              <a:t> Michigan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/>
              <a:t>Univ</a:t>
            </a:r>
            <a:r>
              <a:rPr lang="en-US" sz="2000" b="1" dirty="0"/>
              <a:t> Texas </a:t>
            </a:r>
            <a:r>
              <a:rPr lang="en-US" sz="2000" b="1" dirty="0" smtClean="0"/>
              <a:t>SAHSC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err="1" smtClean="0"/>
              <a:t>Univ</a:t>
            </a:r>
            <a:r>
              <a:rPr lang="en-US" sz="2000" b="1" dirty="0" smtClean="0"/>
              <a:t> Washington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University </a:t>
            </a:r>
            <a:r>
              <a:rPr lang="en-US" sz="2000" b="1" dirty="0"/>
              <a:t>of East Anglia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Jeremy Clark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Colin Cooper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000" b="1" dirty="0" smtClean="0"/>
              <a:t>Funding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2000" b="1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 smtClean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2719361" y="1299218"/>
            <a:ext cx="2737909" cy="44162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/>
              <a:t>Eugene Huang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Frances Kim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Kristin Larsen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Carlos Moreno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err="1"/>
              <a:t>Dattatraya</a:t>
            </a:r>
            <a:r>
              <a:rPr lang="en-US" sz="1600" dirty="0"/>
              <a:t> </a:t>
            </a:r>
            <a:r>
              <a:rPr lang="en-US" sz="1600" dirty="0" err="1" smtClean="0"/>
              <a:t>Patil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David Schuster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err="1" smtClean="0"/>
              <a:t>Mersiha</a:t>
            </a:r>
            <a:r>
              <a:rPr lang="en-US" sz="1600" dirty="0"/>
              <a:t> </a:t>
            </a:r>
            <a:r>
              <a:rPr lang="en-US" sz="1600" dirty="0" err="1"/>
              <a:t>Torlak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V </a:t>
            </a:r>
            <a:r>
              <a:rPr lang="en-US" sz="1600" dirty="0" smtClean="0"/>
              <a:t>Master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P </a:t>
            </a:r>
            <a:r>
              <a:rPr lang="en-US" sz="1600" dirty="0" err="1" smtClean="0"/>
              <a:t>Nieh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K </a:t>
            </a:r>
            <a:r>
              <a:rPr lang="en-US" sz="1600" dirty="0" err="1" smtClean="0"/>
              <a:t>Ogan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J </a:t>
            </a:r>
            <a:r>
              <a:rPr lang="en-US" sz="1600" dirty="0" err="1" smtClean="0"/>
              <a:t>Pattaras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C </a:t>
            </a:r>
            <a:r>
              <a:rPr lang="en-US" sz="1600" dirty="0" err="1" smtClean="0"/>
              <a:t>Ritenour</a:t>
            </a:r>
            <a:endParaRPr lang="en-US" sz="1600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362689" y="1299218"/>
            <a:ext cx="2738165" cy="44162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u="sng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b="1" dirty="0" smtClean="0"/>
              <a:t>Kathryn </a:t>
            </a:r>
            <a:r>
              <a:rPr lang="en-US" sz="1600" b="1" dirty="0" err="1" smtClean="0"/>
              <a:t>Pellegrini</a:t>
            </a:r>
            <a:endParaRPr lang="en-US" sz="1600" b="1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err="1" smtClean="0"/>
              <a:t>Mehrdad</a:t>
            </a:r>
            <a:r>
              <a:rPr lang="en-US" sz="1600" dirty="0" smtClean="0"/>
              <a:t> </a:t>
            </a:r>
            <a:r>
              <a:rPr lang="en-US" sz="1600" dirty="0" err="1" smtClean="0"/>
              <a:t>Alemozaffar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Ella </a:t>
            </a:r>
            <a:r>
              <a:rPr lang="en-US" sz="1600" dirty="0" err="1"/>
              <a:t>Anastasiades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Becky Arnold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err="1" smtClean="0"/>
              <a:t>Almira</a:t>
            </a:r>
            <a:r>
              <a:rPr lang="en-US" sz="1600" dirty="0" smtClean="0"/>
              <a:t> </a:t>
            </a:r>
            <a:r>
              <a:rPr lang="en-US" sz="1600" dirty="0" err="1"/>
              <a:t>Catic</a:t>
            </a: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/>
              <a:t>Kristen Douglas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Chris </a:t>
            </a:r>
            <a:r>
              <a:rPr lang="en-US" sz="1600" dirty="0" err="1" smtClean="0"/>
              <a:t>Filson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C </a:t>
            </a:r>
            <a:r>
              <a:rPr lang="en-US" sz="1600" dirty="0" smtClean="0"/>
              <a:t>Beebe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H </a:t>
            </a:r>
            <a:r>
              <a:rPr lang="en-US" sz="1600" dirty="0" smtClean="0"/>
              <a:t>Chang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C </a:t>
            </a:r>
            <a:r>
              <a:rPr lang="en-US" sz="1600" dirty="0" err="1" smtClean="0"/>
              <a:t>Cimmino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 smtClean="0"/>
              <a:t>B </a:t>
            </a:r>
            <a:r>
              <a:rPr lang="en-US" sz="1600" dirty="0" err="1" smtClean="0"/>
              <a:t>Hershatter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 smtClean="0"/>
              <a:t>Lay</a:t>
            </a:r>
          </a:p>
        </p:txBody>
      </p:sp>
    </p:spTree>
    <p:extLst>
      <p:ext uri="{BB962C8B-B14F-4D97-AF65-F5344CB8AC3E}">
        <p14:creationId xmlns:p14="http://schemas.microsoft.com/office/powerpoint/2010/main" val="128957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58048"/>
              </p:ext>
            </p:extLst>
          </p:nvPr>
        </p:nvGraphicFramePr>
        <p:xfrm>
          <a:off x="838200" y="2057400"/>
          <a:ext cx="7391400" cy="3261634"/>
        </p:xfrm>
        <a:graphic>
          <a:graphicData uri="http://schemas.openxmlformats.org/drawingml/2006/table">
            <a:tbl>
              <a:tblPr firstRow="1" firstCol="1" bandRow="1"/>
              <a:tblGrid>
                <a:gridCol w="2354093"/>
                <a:gridCol w="2987887"/>
                <a:gridCol w="2049420"/>
              </a:tblGrid>
              <a:tr h="1110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Biomarker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Assay Threshold for</a:t>
                      </a:r>
                      <a:r>
                        <a:rPr lang="en-US" sz="2200" b="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&gt; 95% Sensitivity To Predict Gleason </a:t>
                      </a:r>
                      <a:r>
                        <a:rPr lang="en-US" sz="2200" b="0" u="sng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&gt;</a:t>
                      </a:r>
                      <a:r>
                        <a:rPr lang="en-US" sz="2200" b="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 7</a:t>
                      </a:r>
                      <a:r>
                        <a:rPr lang="en-US" sz="22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en-US" sz="22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Specificity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PSA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18%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PCA3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6.3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17%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T2-</a:t>
                      </a: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erg*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---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0%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PCA3-T2erg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19.1,</a:t>
                      </a:r>
                      <a:r>
                        <a:rPr lang="en-US" sz="2400" b="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 7.6</a:t>
                      </a: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39%</a:t>
                      </a:r>
                      <a:endParaRPr 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82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1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*T2:erg</a:t>
                      </a:r>
                      <a:r>
                        <a:rPr lang="en-US" sz="2000" b="0" i="1" baseline="0" dirty="0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 maximum sensitivity is &lt;95% because it exists in ~60% of </a:t>
                      </a:r>
                      <a:r>
                        <a:rPr lang="en-US" sz="2000" b="0" i="1" baseline="0" dirty="0" err="1" smtClean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SimSun"/>
                          <a:cs typeface="Times New Roman"/>
                        </a:rPr>
                        <a:t>PCa</a:t>
                      </a:r>
                      <a:endParaRPr lang="en-US" sz="2000" b="0" i="1" dirty="0"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Combining Urinary T2:Erg and PCA3 RNA Testing </a:t>
            </a:r>
            <a:b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Improves Specificity for Predicting Gleason </a:t>
            </a:r>
            <a:r>
              <a:rPr lang="en-US" sz="26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&gt;</a:t>
            </a: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7 </a:t>
            </a:r>
            <a:r>
              <a:rPr lang="en-US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PCa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7674" y="5880316"/>
            <a:ext cx="407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Sanda et al, JAMA Oncology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4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954201"/>
          </a:xfrm>
        </p:spPr>
        <p:txBody>
          <a:bodyPr/>
          <a:lstStyle/>
          <a:p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Urinary T2:Erg and PCA3 Testing at Age = 55-64 </a:t>
            </a:r>
            <a:r>
              <a:rPr lang="en-US" sz="2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Yrs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Would Reduce Lifetime Health Care Costs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447800"/>
            <a:ext cx="3657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Scenario I: Comparison to PSA-Based Biopsy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51612"/>
              </p:ext>
            </p:extLst>
          </p:nvPr>
        </p:nvGraphicFramePr>
        <p:xfrm>
          <a:off x="685800" y="2362200"/>
          <a:ext cx="3810000" cy="30105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5000"/>
                <a:gridCol w="1905000"/>
              </a:tblGrid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Lifetime</a:t>
                      </a:r>
                      <a:r>
                        <a:rPr lang="en-US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Cost Savings Per Man </a:t>
                      </a:r>
                    </a:p>
                    <a:p>
                      <a:pPr algn="ctr"/>
                      <a:r>
                        <a:rPr lang="en-US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Undergoing PCA3-T:erg Test</a:t>
                      </a:r>
                      <a:endParaRPr lang="en-US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r>
                        <a:rPr lang="en-US" baseline="0" dirty="0" smtClean="0"/>
                        <a:t> in Cost</a:t>
                      </a:r>
                      <a:endParaRPr lang="en-US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E900"/>
                          </a:solidFill>
                        </a:rPr>
                        <a:t>-$800</a:t>
                      </a:r>
                      <a:endParaRPr lang="en-US" sz="2000" b="1" dirty="0">
                        <a:solidFill>
                          <a:srgbClr val="00E900"/>
                        </a:solidFill>
                      </a:endParaRPr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E900"/>
                          </a:solidFill>
                        </a:rPr>
                        <a:t>-$1,200</a:t>
                      </a:r>
                      <a:endParaRPr lang="en-US" sz="2000" b="1" dirty="0">
                        <a:solidFill>
                          <a:srgbClr val="00E900"/>
                        </a:solidFill>
                      </a:endParaRPr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7939"/>
              </p:ext>
            </p:extLst>
          </p:nvPr>
        </p:nvGraphicFramePr>
        <p:xfrm>
          <a:off x="4648200" y="2362200"/>
          <a:ext cx="3810000" cy="30105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05000"/>
                <a:gridCol w="1905000"/>
              </a:tblGrid>
              <a:tr h="6604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Lifetime</a:t>
                      </a:r>
                      <a:r>
                        <a:rPr lang="en-US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Cost Savings Per Man </a:t>
                      </a:r>
                    </a:p>
                    <a:p>
                      <a:pPr algn="ctr"/>
                      <a:r>
                        <a:rPr lang="en-US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Undergoing PCA3-T:erg Test</a:t>
                      </a:r>
                      <a:endParaRPr lang="en-US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r>
                        <a:rPr lang="en-US" baseline="0" dirty="0" smtClean="0"/>
                        <a:t> in Cost</a:t>
                      </a:r>
                      <a:endParaRPr lang="en-US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E900"/>
                          </a:solidFill>
                        </a:rPr>
                        <a:t>-$2,800</a:t>
                      </a:r>
                      <a:endParaRPr lang="en-US" sz="2000" b="1" dirty="0">
                        <a:solidFill>
                          <a:srgbClr val="00E900"/>
                        </a:solidFill>
                      </a:endParaRPr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+$4,500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15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48200" y="1447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Scenario II: Comparison to No Screening  - USPSTF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800600" y="3657600"/>
            <a:ext cx="3505200" cy="685800"/>
          </a:xfrm>
          <a:prstGeom prst="ellipse">
            <a:avLst/>
          </a:prstGeom>
          <a:noFill/>
          <a:ln w="38100" cap="flat" cmpd="sng" algn="ctr">
            <a:solidFill>
              <a:srgbClr val="00D4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8"/>
          <a:stretch>
            <a:fillRect/>
          </a:stretch>
        </p:blipFill>
        <p:spPr bwMode="auto">
          <a:xfrm>
            <a:off x="7772400" y="5715000"/>
            <a:ext cx="982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1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ory_color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2480" y="-4142477"/>
            <a:ext cx="877329" cy="91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74" y="52924"/>
            <a:ext cx="8154313" cy="755734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solidFill>
                  <a:srgbClr val="FFFFFF"/>
                </a:solidFill>
                <a:latin typeface="+mn-lt"/>
              </a:rPr>
              <a:t>Combining Serum Prostate Health Index with post-DRE Urine PCA3 and T2Erg Clinical Assays to Predict Aggressive Prostate </a:t>
            </a:r>
            <a:r>
              <a:rPr lang="en-US" sz="2000" b="0" dirty="0" err="1" smtClean="0">
                <a:solidFill>
                  <a:srgbClr val="FFFFFF"/>
                </a:solidFill>
                <a:latin typeface="+mn-lt"/>
              </a:rPr>
              <a:t>Ca</a:t>
            </a:r>
            <a:r>
              <a:rPr lang="en-US" sz="2000" b="0" dirty="0" smtClean="0">
                <a:solidFill>
                  <a:srgbClr val="FFFFFF"/>
                </a:solidFill>
                <a:latin typeface="+mn-lt"/>
              </a:rPr>
              <a:t> (E Huang et al, ongoing)</a:t>
            </a:r>
            <a:endParaRPr lang="en-US" sz="2000" b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7" descr="EU_vt_rev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4" y="59127"/>
            <a:ext cx="679862" cy="79085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9755" y="904102"/>
            <a:ext cx="7939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Serum Prostate Health Index (y axis), post-DRE Urine PCA3 (x axis), and T2Erg (z axis) clinical assay results stratified by aggressive Gleason 7+ prostate cancer (red) vs benign or indolent (blue)</a:t>
            </a:r>
            <a:endParaRPr lang="en-US" sz="1500" b="1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3" name="Picture 12" descr="fi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12" y="808658"/>
            <a:ext cx="5128462" cy="38781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02809"/>
              </p:ext>
            </p:extLst>
          </p:nvPr>
        </p:nvGraphicFramePr>
        <p:xfrm>
          <a:off x="287764" y="4405859"/>
          <a:ext cx="85867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145"/>
                <a:gridCol w="3220035"/>
                <a:gridCol w="1454209"/>
                <a:gridCol w="14393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Biospecimen</a:t>
                      </a:r>
                      <a:r>
                        <a:rPr lang="en-US" baseline="0" dirty="0" smtClean="0"/>
                        <a:t> Substrate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Biomarker Combination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(serum)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Prostate Health Index (</a:t>
                      </a:r>
                      <a:r>
                        <a:rPr lang="en-US" i="1" dirty="0" smtClean="0"/>
                        <a:t>phi)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Urine (post-DRE)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PCA3 + T2Erg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</a:t>
                      </a:r>
                      <a:r>
                        <a:rPr lang="en-US" i="1" dirty="0" smtClean="0"/>
                        <a:t>and </a:t>
                      </a:r>
                      <a:r>
                        <a:rPr lang="en-US" dirty="0" smtClean="0"/>
                        <a:t>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phi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PCA3 + T2erg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Blood, then 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phi </a:t>
                      </a:r>
                      <a:r>
                        <a:rPr lang="en-US" i="0" dirty="0" smtClean="0"/>
                        <a:t>&gt; </a:t>
                      </a:r>
                      <a:r>
                        <a:rPr lang="en-US" dirty="0" smtClean="0"/>
                        <a:t>PCA3 + T2erg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Urine,</a:t>
                      </a:r>
                      <a:r>
                        <a:rPr lang="en-US" baseline="0" dirty="0" smtClean="0"/>
                        <a:t> then 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PCA3 + T2erg &gt; </a:t>
                      </a:r>
                      <a:r>
                        <a:rPr lang="en-US" i="1" dirty="0" smtClean="0"/>
                        <a:t>phi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038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u="sng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u="sng" dirty="0" smtClean="0">
                <a:solidFill>
                  <a:schemeClr val="bg1"/>
                </a:solidFill>
              </a:rPr>
              <a:t>Strategy for Further Refinement</a:t>
            </a:r>
            <a:r>
              <a:rPr lang="en-US" sz="4500" dirty="0" smtClean="0">
                <a:solidFill>
                  <a:schemeClr val="bg1"/>
                </a:solidFill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800" i="1" dirty="0" smtClean="0">
                <a:solidFill>
                  <a:schemeClr val="bg1"/>
                </a:solidFill>
              </a:rPr>
              <a:t>Target </a:t>
            </a:r>
            <a:r>
              <a:rPr lang="en-US" sz="3800" i="1" dirty="0" smtClean="0">
                <a:solidFill>
                  <a:schemeClr val="bg1"/>
                </a:solidFill>
              </a:rPr>
              <a:t>prostate cancer-</a:t>
            </a:r>
            <a:r>
              <a:rPr lang="en-US" sz="3800" i="1" dirty="0">
                <a:solidFill>
                  <a:schemeClr val="bg1"/>
                </a:solidFill>
              </a:rPr>
              <a:t>d</a:t>
            </a:r>
            <a:r>
              <a:rPr lang="en-US" sz="3800" i="1" dirty="0" smtClean="0">
                <a:solidFill>
                  <a:schemeClr val="bg1"/>
                </a:solidFill>
              </a:rPr>
              <a:t>erived RNA in urinary </a:t>
            </a:r>
            <a:r>
              <a:rPr lang="en-US" sz="3800" i="1" dirty="0" err="1" smtClean="0">
                <a:solidFill>
                  <a:schemeClr val="bg1"/>
                </a:solidFill>
              </a:rPr>
              <a:t>microvesicles</a:t>
            </a:r>
            <a:r>
              <a:rPr lang="en-US" sz="3800" i="1" dirty="0" smtClean="0">
                <a:solidFill>
                  <a:schemeClr val="bg1"/>
                </a:solidFill>
              </a:rPr>
              <a:t> to</a:t>
            </a:r>
            <a:r>
              <a:rPr lang="en-US" sz="3800" i="1" dirty="0" smtClean="0">
                <a:solidFill>
                  <a:schemeClr val="bg1"/>
                </a:solidFill>
              </a:rPr>
              <a:t> </a:t>
            </a:r>
            <a:r>
              <a:rPr lang="en-US" sz="3800" i="1" dirty="0" smtClean="0">
                <a:solidFill>
                  <a:schemeClr val="bg1"/>
                </a:solidFill>
              </a:rPr>
              <a:t>improve </a:t>
            </a:r>
            <a:r>
              <a:rPr lang="en-US" sz="3800" i="1" dirty="0" smtClean="0">
                <a:solidFill>
                  <a:schemeClr val="bg1"/>
                </a:solidFill>
              </a:rPr>
              <a:t>aggressive </a:t>
            </a:r>
            <a:r>
              <a:rPr lang="en-US" sz="3800" i="1" dirty="0" err="1" smtClean="0">
                <a:solidFill>
                  <a:schemeClr val="bg1"/>
                </a:solidFill>
              </a:rPr>
              <a:t>Pca</a:t>
            </a:r>
            <a:r>
              <a:rPr lang="en-US" sz="3800" i="1" dirty="0" smtClean="0">
                <a:solidFill>
                  <a:schemeClr val="bg1"/>
                </a:solidFill>
              </a:rPr>
              <a:t> detection</a:t>
            </a:r>
            <a:endParaRPr lang="en-US" sz="3800" i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 smtClean="0">
                <a:solidFill>
                  <a:schemeClr val="bg1"/>
                </a:solidFill>
              </a:rPr>
              <a:t>Urine-derived RNA may allow a more complete sampling of the prostate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Potential benefits during diagnosis and active surveillance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More readily accessible for sampling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 smtClean="0">
                <a:solidFill>
                  <a:schemeClr val="bg1"/>
                </a:solidFill>
              </a:rPr>
              <a:t>Focus </a:t>
            </a:r>
            <a:r>
              <a:rPr lang="en-US" sz="3800" dirty="0" smtClean="0">
                <a:solidFill>
                  <a:schemeClr val="bg1"/>
                </a:solidFill>
              </a:rPr>
              <a:t>areas</a:t>
            </a:r>
            <a:endParaRPr lang="en-US" sz="38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Urine extracellular vesicles (EVs) as a source of prostate RNA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Expanding the number of </a:t>
            </a:r>
            <a:r>
              <a:rPr lang="en-US" sz="3200" dirty="0" smtClean="0">
                <a:solidFill>
                  <a:schemeClr val="bg1"/>
                </a:solidFill>
              </a:rPr>
              <a:t>interrogated genes (from high throughput </a:t>
            </a:r>
            <a:r>
              <a:rPr lang="en-US" sz="3200" dirty="0" smtClean="0">
                <a:solidFill>
                  <a:schemeClr val="bg1"/>
                </a:solidFill>
              </a:rPr>
              <a:t>targeted RNA </a:t>
            </a:r>
            <a:r>
              <a:rPr lang="en-US" sz="3200" dirty="0" err="1" smtClean="0">
                <a:solidFill>
                  <a:schemeClr val="bg1"/>
                </a:solidFill>
              </a:rPr>
              <a:t>seq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to whole </a:t>
            </a:r>
            <a:r>
              <a:rPr lang="en-US" sz="3200" dirty="0" err="1" smtClean="0">
                <a:solidFill>
                  <a:schemeClr val="bg1"/>
                </a:solidFill>
              </a:rPr>
              <a:t>transcriptome</a:t>
            </a:r>
            <a:r>
              <a:rPr lang="en-US" sz="3200" dirty="0" smtClean="0">
                <a:solidFill>
                  <a:schemeClr val="bg1"/>
                </a:solidFill>
              </a:rPr>
              <a:t> assays)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048"/>
            <a:ext cx="9144000" cy="12180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Post-DRE Urine Contains EVs of Various Size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Fig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9265" r="49838"/>
          <a:stretch/>
        </p:blipFill>
        <p:spPr>
          <a:xfrm>
            <a:off x="577263" y="1776634"/>
            <a:ext cx="3636754" cy="3637368"/>
          </a:xfrm>
          <a:prstGeom prst="rect">
            <a:avLst/>
          </a:prstGeom>
        </p:spPr>
      </p:pic>
      <p:pic>
        <p:nvPicPr>
          <p:cNvPr id="6" name="Picture 5" descr="Fig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5" t="9264" r="-1"/>
          <a:stretch/>
        </p:blipFill>
        <p:spPr>
          <a:xfrm>
            <a:off x="4919559" y="1776634"/>
            <a:ext cx="3649582" cy="36356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7431" y="1468857"/>
            <a:ext cx="20595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Patient #1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4606" y="1467368"/>
            <a:ext cx="20595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Patient #2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5528509"/>
            <a:ext cx="8229600" cy="9804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Microvesicles</a:t>
            </a:r>
            <a:r>
              <a:rPr lang="en-US" dirty="0" smtClean="0"/>
              <a:t> (150-1000 nm)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 smtClean="0"/>
              <a:t>Exosomes</a:t>
            </a:r>
            <a:r>
              <a:rPr lang="en-US" sz="2400" dirty="0" smtClean="0"/>
              <a:t> (&lt;150 nm)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34707" y="5682663"/>
            <a:ext cx="241002" cy="179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76110" y="6130100"/>
            <a:ext cx="98356" cy="7849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plot - XUP2_summary_blu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5705" r="1916" b="9194"/>
          <a:stretch/>
        </p:blipFill>
        <p:spPr>
          <a:xfrm>
            <a:off x="896129" y="1553546"/>
            <a:ext cx="3583546" cy="436549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048"/>
            <a:ext cx="9144000" cy="121804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Urine EVs Provide More RNA for 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10" y="2644871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1</a:t>
            </a:r>
            <a:r>
              <a:rPr lang="en-US" sz="12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210" y="3634381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1</a:t>
            </a:r>
            <a:r>
              <a:rPr lang="en-US" sz="1200" dirty="0">
                <a:latin typeface="Helvetica"/>
                <a:cs typeface="Helvetica"/>
              </a:rPr>
              <a:t>0</a:t>
            </a:r>
            <a:r>
              <a:rPr lang="en-US" sz="12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7210" y="4623891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7210" y="5613400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67515" y="6363728"/>
            <a:ext cx="9549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(n = 105)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73038" y="5919043"/>
            <a:ext cx="14337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Extracellular Vesicles (EVs)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18984" y="5919043"/>
            <a:ext cx="107469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Cell Pellet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7210" y="1655361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7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3718307"/>
            <a:ext cx="5890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Helvetica"/>
                <a:cs typeface="Helvetica"/>
              </a:rPr>
              <a:t>RNA (ng)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964148" y="1804611"/>
            <a:ext cx="3750964" cy="470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u="sng" dirty="0" smtClean="0"/>
              <a:t>EVs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Median: 36.4 ng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IQR: 11.7-80.9 ng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endParaRPr lang="en-US" sz="2400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u="sng" dirty="0" smtClean="0"/>
              <a:t>Cell Pellet</a:t>
            </a:r>
            <a:endParaRPr lang="en-US" sz="2400" u="sng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Median: 4.8 ng</a:t>
            </a:r>
            <a:endParaRPr lang="en-US" sz="2400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IQR: 1.3-13.5ng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90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plot - DRE-blue-lo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4584" r="3456" b="7794"/>
          <a:stretch/>
        </p:blipFill>
        <p:spPr>
          <a:xfrm>
            <a:off x="5172279" y="1505028"/>
            <a:ext cx="3514521" cy="44835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0" y="124334"/>
            <a:ext cx="9144000" cy="83307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EV RNA </a:t>
            </a:r>
            <a:r>
              <a:rPr lang="en-US" dirty="0">
                <a:solidFill>
                  <a:srgbClr val="FFFFFF"/>
                </a:solidFill>
              </a:rPr>
              <a:t>Yield is Significantly Higher Post-DRE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86526" y="5923264"/>
            <a:ext cx="9549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No DRE</a:t>
            </a:r>
          </a:p>
          <a:p>
            <a:pPr algn="ctr"/>
            <a:r>
              <a:rPr lang="en-US" sz="1200" dirty="0" smtClean="0">
                <a:latin typeface="Helvetica"/>
                <a:cs typeface="Helvetica"/>
              </a:rPr>
              <a:t>(n = 14)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43488" y="5923264"/>
            <a:ext cx="9625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Post-DRE</a:t>
            </a:r>
          </a:p>
          <a:p>
            <a:pPr algn="ctr"/>
            <a:r>
              <a:rPr lang="en-US" sz="1200" dirty="0" smtClean="0">
                <a:latin typeface="Helvetica"/>
                <a:cs typeface="Helvetica"/>
              </a:rPr>
              <a:t>(n = 22)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0051" y="5596732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0051" y="5123563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2</a:t>
            </a: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0051" y="4496448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Helvetica"/>
                <a:cs typeface="Helvetica"/>
              </a:rPr>
              <a:t>5</a:t>
            </a:r>
            <a:endParaRPr lang="en-US" sz="1200" dirty="0" smtClean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0051" y="4027739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0051" y="3555776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80051" y="2937072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0051" y="2470943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0051" y="2005324"/>
            <a:ext cx="477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200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72841" y="3718307"/>
            <a:ext cx="5890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Helvetica"/>
                <a:cs typeface="Helvetica"/>
              </a:rPr>
              <a:t>RNA (ng)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57198" y="1505028"/>
            <a:ext cx="3750964" cy="500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u="sng" dirty="0" smtClean="0"/>
              <a:t>Urine provided without prior DRE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Median: 3.1 ng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IQR: 1.7-4.0 ng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endParaRPr lang="en-US" sz="2400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u="sng" dirty="0" smtClean="0"/>
              <a:t>Urine collected following DRE</a:t>
            </a:r>
            <a:endParaRPr lang="en-US" sz="2400" u="sng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Median: 36.9 ng</a:t>
            </a:r>
            <a:endParaRPr lang="en-US" sz="2400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	IQR: 11.6-79.3ng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6" y="2295278"/>
            <a:ext cx="9197236" cy="418556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1082842"/>
          </a:xfrm>
          <a:prstGeom prst="rect">
            <a:avLst/>
          </a:prstGeom>
          <a:solidFill>
            <a:srgbClr val="0A30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334"/>
            <a:ext cx="9144000" cy="8330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Urine </a:t>
            </a:r>
            <a:r>
              <a:rPr lang="en-US" dirty="0">
                <a:solidFill>
                  <a:srgbClr val="FFFFFF"/>
                </a:solidFill>
              </a:rPr>
              <a:t>Vesicles </a:t>
            </a:r>
            <a:r>
              <a:rPr lang="en-US" dirty="0" smtClean="0">
                <a:solidFill>
                  <a:srgbClr val="FFFFFF"/>
                </a:solidFill>
              </a:rPr>
              <a:t>Enriched for Prostate RNAs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060"/>
            <a:ext cx="8229600" cy="93988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Prostate-specific transcripts were detectable in post-DRE urine at higher levels than kidney/bladder-specific genes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63B0-05F8-8347-9053-BDFBF5F856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3B3B"/>
      </a:dk1>
      <a:lt1>
        <a:srgbClr val="FFFFFF"/>
      </a:lt1>
      <a:dk2>
        <a:srgbClr val="3333FF"/>
      </a:dk2>
      <a:lt2>
        <a:srgbClr val="FFFF00"/>
      </a:lt2>
      <a:accent1>
        <a:srgbClr val="CC0066"/>
      </a:accent1>
      <a:accent2>
        <a:srgbClr val="CC66FF"/>
      </a:accent2>
      <a:accent3>
        <a:srgbClr val="ADADFF"/>
      </a:accent3>
      <a:accent4>
        <a:srgbClr val="DADADA"/>
      </a:accent4>
      <a:accent5>
        <a:srgbClr val="E2AAB8"/>
      </a:accent5>
      <a:accent6>
        <a:srgbClr val="B95CE7"/>
      </a:accent6>
      <a:hlink>
        <a:srgbClr val="FF6633"/>
      </a:hlink>
      <a:folHlink>
        <a:srgbClr val="66FFFF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1228</Words>
  <Application>Microsoft Macintosh PowerPoint</Application>
  <PresentationFormat>On-screen Show (4:3)</PresentationFormat>
  <Paragraphs>338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Default Design</vt:lpstr>
      <vt:lpstr>1_Office Theme</vt:lpstr>
      <vt:lpstr>Interrogating the Urinary Transcriptome To Refine Prostate Cancer Detection</vt:lpstr>
      <vt:lpstr>PowerPoint Presentation</vt:lpstr>
      <vt:lpstr> Urinary T2:Erg and PCA3 Testing at Age = 55-64 Yrs Would Reduce Lifetime Health Care Costs</vt:lpstr>
      <vt:lpstr>Combining Serum Prostate Health Index with post-DRE Urine PCA3 and T2Erg Clinical Assays to Predict Aggressive Prostate Ca (E Huang et al, ongoing)</vt:lpstr>
      <vt:lpstr>PowerPoint Presentation</vt:lpstr>
      <vt:lpstr>Post-DRE Urine Contains EVs of Various Size</vt:lpstr>
      <vt:lpstr>Urine EVs Provide More RNA for Analysis</vt:lpstr>
      <vt:lpstr>EV RNA Yield is Significantly Higher Post-DRE</vt:lpstr>
      <vt:lpstr>Urine Vesicles Enriched for Prostate RNAs</vt:lpstr>
      <vt:lpstr>Precise Assay for Targeted RNAseq</vt:lpstr>
      <vt:lpstr>Refinement of the Precise Assay</vt:lpstr>
      <vt:lpstr>Target Genes Detectable in Post-DRE Urine</vt:lpstr>
      <vt:lpstr>Known Biomarkers Higher in PCa Patients</vt:lpstr>
      <vt:lpstr>Potential Cancer-Specific Clustering</vt:lpstr>
      <vt:lpstr>PowerPoint Presentation</vt:lpstr>
      <vt:lpstr>Microarray Analysis of Tissue and Vesicles</vt:lpstr>
      <vt:lpstr>Many Genes Detected in Both RP and Urine</vt:lpstr>
      <vt:lpstr>PowerPoint Presentation</vt:lpstr>
      <vt:lpstr>Acknowledgements</vt:lpstr>
    </vt:vector>
  </TitlesOfParts>
  <Company>Emory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Pellegrini</dc:creator>
  <cp:lastModifiedBy>Martin Sanda</cp:lastModifiedBy>
  <cp:revision>220</cp:revision>
  <dcterms:created xsi:type="dcterms:W3CDTF">2016-07-25T17:53:28Z</dcterms:created>
  <dcterms:modified xsi:type="dcterms:W3CDTF">2018-03-08T15:07:39Z</dcterms:modified>
</cp:coreProperties>
</file>