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424" r:id="rId3"/>
    <p:sldId id="374" r:id="rId4"/>
    <p:sldId id="375" r:id="rId5"/>
    <p:sldId id="382" r:id="rId6"/>
    <p:sldId id="370" r:id="rId7"/>
    <p:sldId id="371" r:id="rId8"/>
    <p:sldId id="372" r:id="rId9"/>
    <p:sldId id="373" r:id="rId10"/>
    <p:sldId id="366" r:id="rId11"/>
    <p:sldId id="378" r:id="rId12"/>
    <p:sldId id="391" r:id="rId13"/>
    <p:sldId id="402" r:id="rId14"/>
    <p:sldId id="407" r:id="rId15"/>
    <p:sldId id="405" r:id="rId16"/>
    <p:sldId id="406" r:id="rId17"/>
    <p:sldId id="401" r:id="rId18"/>
    <p:sldId id="383" r:id="rId19"/>
    <p:sldId id="395" r:id="rId20"/>
    <p:sldId id="396" r:id="rId21"/>
    <p:sldId id="409" r:id="rId22"/>
    <p:sldId id="408" r:id="rId23"/>
    <p:sldId id="420" r:id="rId24"/>
    <p:sldId id="415" r:id="rId25"/>
    <p:sldId id="390" r:id="rId26"/>
    <p:sldId id="397" r:id="rId27"/>
    <p:sldId id="418" r:id="rId28"/>
    <p:sldId id="417" r:id="rId29"/>
    <p:sldId id="419" r:id="rId30"/>
    <p:sldId id="421"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xt" initials="r" lastIdx="2" clrIdx="0"/>
  <p:cmAuthor id="1" name="Oliner, Kelly" initials="OK"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38" autoAdjust="0"/>
  </p:normalViewPr>
  <p:slideViewPr>
    <p:cSldViewPr>
      <p:cViewPr>
        <p:scale>
          <a:sx n="100" d="100"/>
          <a:sy n="100" d="100"/>
        </p:scale>
        <p:origin x="-72"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1910"/>
    </p:cViewPr>
  </p:sorterViewPr>
  <p:notesViewPr>
    <p:cSldViewPr>
      <p:cViewPr varScale="1">
        <p:scale>
          <a:sx n="80" d="100"/>
          <a:sy n="80"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0E991A5-E1FA-420C-A120-4B922076C2AD}" type="datetimeFigureOut">
              <a:rPr lang="en-US"/>
              <a:pPr>
                <a:defRPr/>
              </a:pPr>
              <a:t>3/6/2018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8F43E63-4DE1-4D12-803B-CB83515193FF}" type="slidenum">
              <a:rPr lang="en-US"/>
              <a:pPr>
                <a:defRPr/>
              </a:pPr>
              <a:t>‹#›</a:t>
            </a:fld>
            <a:endParaRPr lang="en-US"/>
          </a:p>
        </p:txBody>
      </p:sp>
    </p:spTree>
    <p:extLst>
      <p:ext uri="{BB962C8B-B14F-4D97-AF65-F5344CB8AC3E}">
        <p14:creationId xmlns:p14="http://schemas.microsoft.com/office/powerpoint/2010/main" val="570300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09979" eaLnBrk="0" hangingPunct="0">
              <a:spcBef>
                <a:spcPct val="30000"/>
              </a:spcBef>
              <a:defRPr sz="600">
                <a:solidFill>
                  <a:schemeClr val="tx1"/>
                </a:solidFill>
                <a:latin typeface="Arial" charset="0"/>
                <a:cs typeface="Arial" charset="0"/>
              </a:defRPr>
            </a:lvl1pPr>
            <a:lvl2pPr marL="702756" indent="-270291" defTabSz="909979" eaLnBrk="0" hangingPunct="0">
              <a:spcBef>
                <a:spcPct val="30000"/>
              </a:spcBef>
              <a:defRPr sz="600">
                <a:solidFill>
                  <a:schemeClr val="tx1"/>
                </a:solidFill>
                <a:latin typeface="Arial" charset="0"/>
                <a:cs typeface="Arial" charset="0"/>
              </a:defRPr>
            </a:lvl2pPr>
            <a:lvl3pPr marL="1081164" indent="-216233" defTabSz="909979" eaLnBrk="0" hangingPunct="0">
              <a:spcBef>
                <a:spcPct val="30000"/>
              </a:spcBef>
              <a:defRPr sz="600">
                <a:solidFill>
                  <a:schemeClr val="tx1"/>
                </a:solidFill>
                <a:latin typeface="Arial" charset="0"/>
                <a:cs typeface="Arial" charset="0"/>
              </a:defRPr>
            </a:lvl3pPr>
            <a:lvl4pPr marL="1513629" indent="-216233" defTabSz="909979" eaLnBrk="0" hangingPunct="0">
              <a:spcBef>
                <a:spcPct val="30000"/>
              </a:spcBef>
              <a:defRPr sz="600">
                <a:solidFill>
                  <a:schemeClr val="tx1"/>
                </a:solidFill>
                <a:latin typeface="Arial" charset="0"/>
                <a:cs typeface="Arial" charset="0"/>
              </a:defRPr>
            </a:lvl4pPr>
            <a:lvl5pPr marL="1946095" indent="-216233" defTabSz="909979" eaLnBrk="0" hangingPunct="0">
              <a:spcBef>
                <a:spcPct val="30000"/>
              </a:spcBef>
              <a:defRPr sz="600">
                <a:solidFill>
                  <a:schemeClr val="tx1"/>
                </a:solidFill>
                <a:latin typeface="Arial" charset="0"/>
                <a:cs typeface="Arial" charset="0"/>
              </a:defRPr>
            </a:lvl5pPr>
            <a:lvl6pPr marL="2378560" indent="-216233" defTabSz="909979" eaLnBrk="0" fontAlgn="base" hangingPunct="0">
              <a:spcBef>
                <a:spcPct val="30000"/>
              </a:spcBef>
              <a:spcAft>
                <a:spcPct val="0"/>
              </a:spcAft>
              <a:defRPr sz="600">
                <a:solidFill>
                  <a:schemeClr val="tx1"/>
                </a:solidFill>
                <a:latin typeface="Arial" charset="0"/>
                <a:cs typeface="Arial" charset="0"/>
              </a:defRPr>
            </a:lvl6pPr>
            <a:lvl7pPr marL="2811026" indent="-216233" defTabSz="909979" eaLnBrk="0" fontAlgn="base" hangingPunct="0">
              <a:spcBef>
                <a:spcPct val="30000"/>
              </a:spcBef>
              <a:spcAft>
                <a:spcPct val="0"/>
              </a:spcAft>
              <a:defRPr sz="600">
                <a:solidFill>
                  <a:schemeClr val="tx1"/>
                </a:solidFill>
                <a:latin typeface="Arial" charset="0"/>
                <a:cs typeface="Arial" charset="0"/>
              </a:defRPr>
            </a:lvl7pPr>
            <a:lvl8pPr marL="3243491" indent="-216233" defTabSz="909979" eaLnBrk="0" fontAlgn="base" hangingPunct="0">
              <a:spcBef>
                <a:spcPct val="30000"/>
              </a:spcBef>
              <a:spcAft>
                <a:spcPct val="0"/>
              </a:spcAft>
              <a:defRPr sz="600">
                <a:solidFill>
                  <a:schemeClr val="tx1"/>
                </a:solidFill>
                <a:latin typeface="Arial" charset="0"/>
                <a:cs typeface="Arial" charset="0"/>
              </a:defRPr>
            </a:lvl8pPr>
            <a:lvl9pPr marL="3675957" indent="-216233" defTabSz="909979" eaLnBrk="0" fontAlgn="base" hangingPunct="0">
              <a:spcBef>
                <a:spcPct val="30000"/>
              </a:spcBef>
              <a:spcAft>
                <a:spcPct val="0"/>
              </a:spcAft>
              <a:defRPr sz="600">
                <a:solidFill>
                  <a:schemeClr val="tx1"/>
                </a:solidFill>
                <a:latin typeface="Arial" charset="0"/>
                <a:cs typeface="Arial" charset="0"/>
              </a:defRPr>
            </a:lvl9pPr>
          </a:lstStyle>
          <a:p>
            <a:pPr eaLnBrk="1" hangingPunct="1">
              <a:spcBef>
                <a:spcPct val="0"/>
              </a:spcBef>
            </a:pPr>
            <a:fld id="{08543BA1-8276-4A7C-B770-D741D64C46A1}" type="slidenum">
              <a:rPr lang="en-US" altLang="en-US" sz="1100"/>
              <a:pPr eaLnBrk="1" hangingPunct="1">
                <a:spcBef>
                  <a:spcPct val="0"/>
                </a:spcBef>
              </a:pPr>
              <a:t>3</a:t>
            </a:fld>
            <a:endParaRPr lang="en-US" altLang="en-US" sz="1100"/>
          </a:p>
        </p:txBody>
      </p:sp>
      <p:sp>
        <p:nvSpPr>
          <p:cNvPr id="106499" name="Rectangle 2"/>
          <p:cNvSpPr>
            <a:spLocks noGrp="1" noRot="1" noChangeAspect="1" noChangeArrowheads="1" noTextEdit="1"/>
          </p:cNvSpPr>
          <p:nvPr>
            <p:ph type="sldImg"/>
          </p:nvPr>
        </p:nvSpPr>
        <p:spPr>
          <a:xfrm>
            <a:off x="1143000" y="684213"/>
            <a:ext cx="4570413" cy="3429000"/>
          </a:xfrm>
          <a:ln/>
        </p:spPr>
      </p:sp>
      <p:sp>
        <p:nvSpPr>
          <p:cNvPr id="1065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36181-D688-48EF-B01D-3E842D3946D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7514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 reviewer, the approach I used, and was endorsed by management at that time, was the use of the following definitions.  Please be forewarned that to assume this was consistent with all reviewers and divisions within ODE would be incorrect.</a:t>
            </a:r>
            <a:br>
              <a:rPr lang="en-US" dirty="0" smtClean="0"/>
            </a:br>
            <a:r>
              <a:rPr lang="en-US" dirty="0" smtClean="0"/>
              <a:t> </a:t>
            </a:r>
          </a:p>
          <a:p>
            <a:r>
              <a:rPr lang="en-US" dirty="0" smtClean="0"/>
              <a:t> </a:t>
            </a:r>
          </a:p>
          <a:p>
            <a:r>
              <a:rPr lang="en-US" i="1" dirty="0" smtClean="0">
                <a:effectLst/>
              </a:rPr>
              <a:t>Indication for Use = the clinical condition it is intended to diagnose, treat (devices seldom cure anything), reconstruct or improve upon. </a:t>
            </a:r>
            <a:endParaRPr lang="en-US" dirty="0" smtClean="0">
              <a:effectLst/>
            </a:endParaRPr>
          </a:p>
          <a:p>
            <a:r>
              <a:rPr lang="en-US" dirty="0" smtClean="0"/>
              <a:t> </a:t>
            </a:r>
          </a:p>
          <a:p>
            <a:r>
              <a:rPr lang="en-US" dirty="0" smtClean="0"/>
              <a:t>Patient populations were considered within the review of indication for use.  For example, pediatrics and adult populations were always considered separately.  In addition, if a patient population was historically considered off limits and were now being considered to be part of the treatment population this too was considered (for example, to use an orthopedic implant in the osteoporotic patient population (or don’t exclude it)).   In addition, claims made with respect to the treatment were also considered part of the indication for use review.  For example, an laparoscopic or minimally invasive device that claimed a faster healing rate or fewer adverse events/serious complications compared to the predicate were either found not equivalent or were forced to provide clinical study evidence to support such claims (my personal preference was the latter option.  Don’t believe that if a laparoscopic instrument is equivalent in all other ways that the device should be reviewed under a PMA.).</a:t>
            </a:r>
            <a:br>
              <a:rPr lang="en-US" dirty="0" smtClean="0"/>
            </a:br>
            <a:r>
              <a:rPr lang="en-US" dirty="0" smtClean="0"/>
              <a:t> </a:t>
            </a:r>
          </a:p>
          <a:p>
            <a:r>
              <a:rPr lang="en-US" dirty="0" smtClean="0"/>
              <a:t> </a:t>
            </a:r>
          </a:p>
          <a:p>
            <a:r>
              <a:rPr lang="en-US" i="1" dirty="0" smtClean="0">
                <a:effectLst/>
              </a:rPr>
              <a:t>Intended Use = a device’s effect on the human body. </a:t>
            </a:r>
            <a:endParaRPr lang="en-US" dirty="0" smtClean="0">
              <a:effectLst/>
            </a:endParaRPr>
          </a:p>
          <a:p>
            <a:r>
              <a:rPr lang="en-US" dirty="0" smtClean="0"/>
              <a:t> </a:t>
            </a:r>
          </a:p>
          <a:p>
            <a:r>
              <a:rPr lang="en-US" dirty="0" smtClean="0"/>
              <a:t>By effect I mean what does the device do to the human body, (e.g., cut, ablate, coagulate, replace a body part, image, inject/extract liquids/tissue, </a:t>
            </a:r>
            <a:r>
              <a:rPr lang="en-US" dirty="0" err="1" smtClean="0"/>
              <a:t>etc</a:t>
            </a:r>
            <a:r>
              <a:rPr lang="en-US" dirty="0" smtClean="0"/>
              <a:t>).  During the 510k review process the technological methodology in achieving this effect was NOT part of intended use but did affect the decision as to whether the device was substantially equivalent.</a:t>
            </a:r>
          </a:p>
          <a:p>
            <a:endParaRPr lang="en-US" dirty="0"/>
          </a:p>
        </p:txBody>
      </p:sp>
      <p:sp>
        <p:nvSpPr>
          <p:cNvPr id="4" name="Slide Number Placeholder 3"/>
          <p:cNvSpPr>
            <a:spLocks noGrp="1"/>
          </p:cNvSpPr>
          <p:nvPr>
            <p:ph type="sldNum" sz="quarter" idx="10"/>
          </p:nvPr>
        </p:nvSpPr>
        <p:spPr/>
        <p:txBody>
          <a:bodyPr/>
          <a:lstStyle/>
          <a:p>
            <a:fld id="{67F7E8B6-58AB-48C7-94FC-A4F1E10A2A3B}" type="slidenum">
              <a:rPr lang="en-US" smtClean="0"/>
              <a:t>4</a:t>
            </a:fld>
            <a:endParaRPr lang="en-US"/>
          </a:p>
        </p:txBody>
      </p:sp>
    </p:spTree>
    <p:extLst>
      <p:ext uri="{BB962C8B-B14F-4D97-AF65-F5344CB8AC3E}">
        <p14:creationId xmlns:p14="http://schemas.microsoft.com/office/powerpoint/2010/main" val="142564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5903" y="8684381"/>
            <a:ext cx="2970609"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6" tIns="45589" rIns="91176" bIns="45589" anchor="b"/>
          <a:lstStyle>
            <a:lvl1pPr defTabSz="928688" eaLnBrk="0" hangingPunct="0">
              <a:defRPr sz="3200">
                <a:solidFill>
                  <a:schemeClr val="tx1"/>
                </a:solidFill>
                <a:latin typeface="Arial" charset="0"/>
                <a:cs typeface="Arial" charset="0"/>
              </a:defRPr>
            </a:lvl1pPr>
            <a:lvl2pPr marL="742950" indent="-285750" defTabSz="928688" eaLnBrk="0" hangingPunct="0">
              <a:defRPr sz="3200">
                <a:solidFill>
                  <a:schemeClr val="tx1"/>
                </a:solidFill>
                <a:latin typeface="Arial" charset="0"/>
                <a:cs typeface="Arial" charset="0"/>
              </a:defRPr>
            </a:lvl2pPr>
            <a:lvl3pPr marL="1143000" indent="-228600" defTabSz="928688" eaLnBrk="0" hangingPunct="0">
              <a:defRPr sz="3200">
                <a:solidFill>
                  <a:schemeClr val="tx1"/>
                </a:solidFill>
                <a:latin typeface="Arial" charset="0"/>
                <a:cs typeface="Arial" charset="0"/>
              </a:defRPr>
            </a:lvl3pPr>
            <a:lvl4pPr marL="1600200" indent="-228600" defTabSz="928688" eaLnBrk="0" hangingPunct="0">
              <a:defRPr sz="3200">
                <a:solidFill>
                  <a:schemeClr val="tx1"/>
                </a:solidFill>
                <a:latin typeface="Arial" charset="0"/>
                <a:cs typeface="Arial" charset="0"/>
              </a:defRPr>
            </a:lvl4pPr>
            <a:lvl5pPr marL="2057400" indent="-228600" defTabSz="928688" eaLnBrk="0" hangingPunct="0">
              <a:defRPr sz="3200">
                <a:solidFill>
                  <a:schemeClr val="tx1"/>
                </a:solidFill>
                <a:latin typeface="Arial" charset="0"/>
                <a:cs typeface="Arial" charset="0"/>
              </a:defRPr>
            </a:lvl5pPr>
            <a:lvl6pPr marL="2514600" indent="-228600" defTabSz="928688" eaLnBrk="0" fontAlgn="base" hangingPunct="0">
              <a:spcBef>
                <a:spcPct val="15000"/>
              </a:spcBef>
              <a:spcAft>
                <a:spcPct val="0"/>
              </a:spcAft>
              <a:buChar char="•"/>
              <a:defRPr sz="3200">
                <a:solidFill>
                  <a:schemeClr val="tx1"/>
                </a:solidFill>
                <a:latin typeface="Arial" charset="0"/>
                <a:cs typeface="Arial" charset="0"/>
              </a:defRPr>
            </a:lvl6pPr>
            <a:lvl7pPr marL="2971800" indent="-228600" defTabSz="928688" eaLnBrk="0" fontAlgn="base" hangingPunct="0">
              <a:spcBef>
                <a:spcPct val="15000"/>
              </a:spcBef>
              <a:spcAft>
                <a:spcPct val="0"/>
              </a:spcAft>
              <a:buChar char="•"/>
              <a:defRPr sz="3200">
                <a:solidFill>
                  <a:schemeClr val="tx1"/>
                </a:solidFill>
                <a:latin typeface="Arial" charset="0"/>
                <a:cs typeface="Arial" charset="0"/>
              </a:defRPr>
            </a:lvl7pPr>
            <a:lvl8pPr marL="3429000" indent="-228600" defTabSz="928688" eaLnBrk="0" fontAlgn="base" hangingPunct="0">
              <a:spcBef>
                <a:spcPct val="15000"/>
              </a:spcBef>
              <a:spcAft>
                <a:spcPct val="0"/>
              </a:spcAft>
              <a:buChar char="•"/>
              <a:defRPr sz="3200">
                <a:solidFill>
                  <a:schemeClr val="tx1"/>
                </a:solidFill>
                <a:latin typeface="Arial" charset="0"/>
                <a:cs typeface="Arial" charset="0"/>
              </a:defRPr>
            </a:lvl8pPr>
            <a:lvl9pPr marL="3886200" indent="-228600" defTabSz="928688" eaLnBrk="0" fontAlgn="base" hangingPunct="0">
              <a:spcBef>
                <a:spcPct val="15000"/>
              </a:spcBef>
              <a:spcAft>
                <a:spcPct val="0"/>
              </a:spcAft>
              <a:buChar char="•"/>
              <a:defRPr sz="3200">
                <a:solidFill>
                  <a:schemeClr val="tx1"/>
                </a:solidFill>
                <a:latin typeface="Arial" charset="0"/>
                <a:cs typeface="Arial" charset="0"/>
              </a:defRPr>
            </a:lvl9pPr>
          </a:lstStyle>
          <a:p>
            <a:pPr algn="r" eaLnBrk="1" hangingPunct="1">
              <a:spcBef>
                <a:spcPct val="0"/>
              </a:spcBef>
              <a:buFontTx/>
              <a:buNone/>
            </a:pPr>
            <a:fld id="{C8AD9007-38C8-439F-ADB5-6C96FBC90C76}" type="slidenum">
              <a:rPr lang="en-US" altLang="en-US" sz="1100">
                <a:solidFill>
                  <a:srgbClr val="000000"/>
                </a:solidFill>
              </a:rPr>
              <a:pPr algn="r" eaLnBrk="1" hangingPunct="1">
                <a:spcBef>
                  <a:spcPct val="0"/>
                </a:spcBef>
                <a:buFontTx/>
                <a:buNone/>
              </a:pPr>
              <a:t>10</a:t>
            </a:fld>
            <a:endParaRPr lang="en-US" altLang="en-US" sz="1100">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a:t>(to approximate random allocation of factors not used in stratified randomization, e.g., assay marker status)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6133E-DF01-4ECE-B3C0-E705CFDEE53A}" type="slidenum">
              <a:rPr lang="en-US" altLang="en-US"/>
              <a:pPr/>
              <a:t>14</a:t>
            </a:fld>
            <a:endParaRPr lang="en-US" alt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lstStyle/>
          <a:p>
            <a:endParaRPr lang="en-US" alt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14AC29-3D8C-463E-A8D9-CE0D6C27C902}"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F13F5D-479E-4BAB-8CF1-CAD65DDF775A}"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C8CFF6-61F3-4C3E-8038-36B3581388F9}"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D17C0F-446F-4096-B6E1-02A8B02889C5}"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r>
              <a:rPr lang="en-US" altLang="en-US" sz="800">
                <a:solidFill>
                  <a:srgbClr val="000000"/>
                </a:solidFill>
              </a:rPr>
              <a:t>Campbell, Pennello, and Yue, 2011, Missing Data in the Regulation of Medical Devices,</a:t>
            </a:r>
            <a:r>
              <a:rPr lang="en-US" altLang="en-US" sz="800" i="1">
                <a:solidFill>
                  <a:srgbClr val="000000"/>
                </a:solidFill>
              </a:rPr>
              <a:t> J Biopharm Stat</a:t>
            </a:r>
            <a:r>
              <a:rPr lang="en-US" altLang="en-US" sz="800">
                <a:solidFill>
                  <a:srgbClr val="000000"/>
                </a:solidFill>
              </a:rPr>
              <a:t>, 21(2), 180-195.</a:t>
            </a:r>
            <a:endParaRPr lang="en-US" altLang="en-US"/>
          </a:p>
          <a:p>
            <a:endParaRPr lang="en-US" altLang="en-US"/>
          </a:p>
        </p:txBody>
      </p:sp>
      <p:sp>
        <p:nvSpPr>
          <p:cNvPr id="95236" name="Slide Number Placeholder 3"/>
          <p:cNvSpPr>
            <a:spLocks noGrp="1"/>
          </p:cNvSpPr>
          <p:nvPr>
            <p:ph type="sldNum" sz="quarter" idx="5"/>
          </p:nvPr>
        </p:nvSpPr>
        <p:spPr>
          <a:noFill/>
        </p:spPr>
        <p:txBody>
          <a:bodyPr/>
          <a:lstStyle>
            <a:lvl1pPr defTabSz="909979" eaLnBrk="0" hangingPunct="0">
              <a:spcBef>
                <a:spcPct val="30000"/>
              </a:spcBef>
              <a:defRPr sz="600">
                <a:solidFill>
                  <a:schemeClr val="tx1"/>
                </a:solidFill>
                <a:latin typeface="Arial" charset="0"/>
                <a:cs typeface="Arial" charset="0"/>
              </a:defRPr>
            </a:lvl1pPr>
            <a:lvl2pPr marL="702756" indent="-270291" defTabSz="909979" eaLnBrk="0" hangingPunct="0">
              <a:spcBef>
                <a:spcPct val="30000"/>
              </a:spcBef>
              <a:defRPr sz="600">
                <a:solidFill>
                  <a:schemeClr val="tx1"/>
                </a:solidFill>
                <a:latin typeface="Arial" charset="0"/>
                <a:cs typeface="Arial" charset="0"/>
              </a:defRPr>
            </a:lvl2pPr>
            <a:lvl3pPr marL="1081164" indent="-216233" defTabSz="909979" eaLnBrk="0" hangingPunct="0">
              <a:spcBef>
                <a:spcPct val="30000"/>
              </a:spcBef>
              <a:defRPr sz="600">
                <a:solidFill>
                  <a:schemeClr val="tx1"/>
                </a:solidFill>
                <a:latin typeface="Arial" charset="0"/>
                <a:cs typeface="Arial" charset="0"/>
              </a:defRPr>
            </a:lvl3pPr>
            <a:lvl4pPr marL="1513629" indent="-216233" defTabSz="909979" eaLnBrk="0" hangingPunct="0">
              <a:spcBef>
                <a:spcPct val="30000"/>
              </a:spcBef>
              <a:defRPr sz="600">
                <a:solidFill>
                  <a:schemeClr val="tx1"/>
                </a:solidFill>
                <a:latin typeface="Arial" charset="0"/>
                <a:cs typeface="Arial" charset="0"/>
              </a:defRPr>
            </a:lvl4pPr>
            <a:lvl5pPr marL="1946095" indent="-216233" defTabSz="909979" eaLnBrk="0" hangingPunct="0">
              <a:spcBef>
                <a:spcPct val="30000"/>
              </a:spcBef>
              <a:defRPr sz="600">
                <a:solidFill>
                  <a:schemeClr val="tx1"/>
                </a:solidFill>
                <a:latin typeface="Arial" charset="0"/>
                <a:cs typeface="Arial" charset="0"/>
              </a:defRPr>
            </a:lvl5pPr>
            <a:lvl6pPr marL="2378560" indent="-216233" defTabSz="909979" eaLnBrk="0" fontAlgn="base" hangingPunct="0">
              <a:spcBef>
                <a:spcPct val="30000"/>
              </a:spcBef>
              <a:spcAft>
                <a:spcPct val="0"/>
              </a:spcAft>
              <a:defRPr sz="600">
                <a:solidFill>
                  <a:schemeClr val="tx1"/>
                </a:solidFill>
                <a:latin typeface="Arial" charset="0"/>
                <a:cs typeface="Arial" charset="0"/>
              </a:defRPr>
            </a:lvl6pPr>
            <a:lvl7pPr marL="2811026" indent="-216233" defTabSz="909979" eaLnBrk="0" fontAlgn="base" hangingPunct="0">
              <a:spcBef>
                <a:spcPct val="30000"/>
              </a:spcBef>
              <a:spcAft>
                <a:spcPct val="0"/>
              </a:spcAft>
              <a:defRPr sz="600">
                <a:solidFill>
                  <a:schemeClr val="tx1"/>
                </a:solidFill>
                <a:latin typeface="Arial" charset="0"/>
                <a:cs typeface="Arial" charset="0"/>
              </a:defRPr>
            </a:lvl7pPr>
            <a:lvl8pPr marL="3243491" indent="-216233" defTabSz="909979" eaLnBrk="0" fontAlgn="base" hangingPunct="0">
              <a:spcBef>
                <a:spcPct val="30000"/>
              </a:spcBef>
              <a:spcAft>
                <a:spcPct val="0"/>
              </a:spcAft>
              <a:defRPr sz="600">
                <a:solidFill>
                  <a:schemeClr val="tx1"/>
                </a:solidFill>
                <a:latin typeface="Arial" charset="0"/>
                <a:cs typeface="Arial" charset="0"/>
              </a:defRPr>
            </a:lvl8pPr>
            <a:lvl9pPr marL="3675957" indent="-216233" defTabSz="909979" eaLnBrk="0" fontAlgn="base" hangingPunct="0">
              <a:spcBef>
                <a:spcPct val="30000"/>
              </a:spcBef>
              <a:spcAft>
                <a:spcPct val="0"/>
              </a:spcAft>
              <a:defRPr sz="600">
                <a:solidFill>
                  <a:schemeClr val="tx1"/>
                </a:solidFill>
                <a:latin typeface="Arial" charset="0"/>
                <a:cs typeface="Arial" charset="0"/>
              </a:defRPr>
            </a:lvl9pPr>
          </a:lstStyle>
          <a:p>
            <a:pPr eaLnBrk="1" hangingPunct="1">
              <a:spcBef>
                <a:spcPct val="0"/>
              </a:spcBef>
            </a:pPr>
            <a:fld id="{D28A3041-F39F-48AD-9ED7-9C958D8757BB}" type="slidenum">
              <a:rPr lang="en-US" altLang="en-US" sz="1100"/>
              <a:pPr eaLnBrk="1" hangingPunct="1">
                <a:spcBef>
                  <a:spcPct val="0"/>
                </a:spcBef>
              </a:pPr>
              <a:t>23</a:t>
            </a:fld>
            <a:endParaRPr lang="en-US" altLang="en-US"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D747CDE-9C6C-4447-B060-5FB56C542369}" type="datetimeFigureOut">
              <a:rPr lang="en-US"/>
              <a:pPr>
                <a:defRPr/>
              </a:pPr>
              <a:t>3/6/2018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B5C3A9-BA4D-4710-9BB3-C1D4111BF9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C77C667-2E9A-4822-A5D6-9A6E507F19C2}" type="datetimeFigureOut">
              <a:rPr lang="en-US"/>
              <a:pPr>
                <a:defRPr/>
              </a:pPr>
              <a:t>3/6/2018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846694-FD7E-447B-9047-8E28669B5C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2DE7A4A-3B53-4B50-A748-435BDF0D1E3A}" type="datetimeFigureOut">
              <a:rPr lang="en-US"/>
              <a:pPr>
                <a:defRPr/>
              </a:pPr>
              <a:t>3/6/2018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EC6468-239B-4AEC-A9FB-8C8377C467C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solidFill>
                  <a:prstClr val="black">
                    <a:tint val="75000"/>
                  </a:prstClr>
                </a:solidFill>
              </a:rPr>
              <a:pPr/>
              <a:t>3/6/2018</a:t>
            </a:fld>
            <a:endParaRPr lang="en-US" dirty="0">
              <a:solidFill>
                <a:prstClr val="black">
                  <a:tint val="75000"/>
                </a:prstClr>
              </a:solidFill>
            </a:endParaRPr>
          </a:p>
        </p:txBody>
      </p:sp>
      <p:pic>
        <p:nvPicPr>
          <p:cNvPr id="8" name="Picture 7" descr="FDA_B&amp;W_Primary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3443991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solidFill>
                  <a:prstClr val="black">
                    <a:tint val="75000"/>
                  </a:prstClr>
                </a:solidFill>
              </a:rPr>
              <a:pPr/>
              <a:t>3/6/2018</a:t>
            </a:fld>
            <a:endParaRPr lang="en-US" dirty="0">
              <a:solidFill>
                <a:prstClr val="black">
                  <a:tint val="75000"/>
                </a:prstClr>
              </a:solidFill>
            </a:endParaRPr>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7"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defTabSz="457200" fontAlgn="auto">
              <a:spcBef>
                <a:spcPts val="0"/>
              </a:spcBef>
              <a:spcAft>
                <a:spcPts val="0"/>
              </a:spcAft>
            </a:pPr>
            <a:fld id="{42D067E6-6582-4AD4-8521-F7089C370E58}" type="slidenum">
              <a:rPr lang="en-US" sz="1200" smtClean="0">
                <a:solidFill>
                  <a:srgbClr val="1F497D">
                    <a:lumMod val="60000"/>
                    <a:lumOff val="40000"/>
                  </a:srgbClr>
                </a:solidFill>
                <a:latin typeface="Helvetica"/>
                <a:cs typeface="Helvetica"/>
              </a:rPr>
              <a:pPr algn="r" defTabSz="457200" fontAlgn="auto">
                <a:spcBef>
                  <a:spcPts val="0"/>
                </a:spcBef>
                <a:spcAft>
                  <a:spcPts val="0"/>
                </a:spcAft>
              </a:pP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4033858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solidFill>
                  <a:prstClr val="black">
                    <a:tint val="75000"/>
                  </a:prstClr>
                </a:solidFill>
              </a:rPr>
              <a:pPr/>
              <a:t>3/6/2018</a:t>
            </a:fld>
            <a:endParaRPr lang="en-US">
              <a:solidFill>
                <a:prstClr val="black">
                  <a:tint val="75000"/>
                </a:prstClr>
              </a:solidFill>
            </a:endParaRPr>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2720497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solidFill>
                  <a:prstClr val="black">
                    <a:tint val="75000"/>
                  </a:prstClr>
                </a:solidFill>
              </a:rPr>
              <a:pPr/>
              <a:t>3/6/2018</a:t>
            </a:fld>
            <a:endParaRPr lang="en-US">
              <a:solidFill>
                <a:prstClr val="black">
                  <a:tint val="75000"/>
                </a:prstClr>
              </a:solidFill>
            </a:endParaRPr>
          </a:p>
        </p:txBody>
      </p:sp>
      <p:pic>
        <p:nvPicPr>
          <p:cNvPr id="7"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defTabSz="457200" fontAlgn="auto">
              <a:spcBef>
                <a:spcPts val="0"/>
              </a:spcBef>
              <a:spcAft>
                <a:spcPts val="0"/>
              </a:spcAft>
            </a:pPr>
            <a:fld id="{42D067E6-6582-4AD4-8521-F7089C370E58}" type="slidenum">
              <a:rPr lang="en-US" sz="1200" smtClean="0">
                <a:solidFill>
                  <a:srgbClr val="1F497D">
                    <a:lumMod val="60000"/>
                    <a:lumOff val="40000"/>
                  </a:srgbClr>
                </a:solidFill>
                <a:latin typeface="Helvetica"/>
                <a:cs typeface="Helvetica"/>
              </a:rPr>
              <a:pPr algn="r" defTabSz="457200" fontAlgn="auto">
                <a:spcBef>
                  <a:spcPts val="0"/>
                </a:spcBef>
                <a:spcAft>
                  <a:spcPts val="0"/>
                </a:spcAft>
              </a:pP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790317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solidFill>
                  <a:prstClr val="black">
                    <a:tint val="75000"/>
                  </a:prstClr>
                </a:solidFill>
              </a:rPr>
              <a:pPr/>
              <a:t>3/6/2018</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defTabSz="457200" fontAlgn="auto">
              <a:spcBef>
                <a:spcPts val="0"/>
              </a:spcBef>
              <a:spcAft>
                <a:spcPts val="0"/>
              </a:spcAft>
            </a:pPr>
            <a:fld id="{42D067E6-6582-4AD4-8521-F7089C370E58}" type="slidenum">
              <a:rPr lang="en-US" sz="1200" smtClean="0">
                <a:solidFill>
                  <a:srgbClr val="1F497D">
                    <a:lumMod val="60000"/>
                    <a:lumOff val="40000"/>
                  </a:srgbClr>
                </a:solidFill>
                <a:latin typeface="Helvetica"/>
                <a:cs typeface="Helvetica"/>
              </a:rPr>
              <a:pPr algn="r" defTabSz="457200" fontAlgn="auto">
                <a:spcBef>
                  <a:spcPts val="0"/>
                </a:spcBef>
                <a:spcAft>
                  <a:spcPts val="0"/>
                </a:spcAft>
              </a:pP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488954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solidFill>
                  <a:prstClr val="black">
                    <a:tint val="75000"/>
                  </a:prstClr>
                </a:solidFill>
              </a:rPr>
              <a:pPr/>
              <a:t>3/6/2018</a:t>
            </a:fld>
            <a:endParaRPr lang="en-US" dirty="0">
              <a:solidFill>
                <a:prstClr val="black">
                  <a:tint val="75000"/>
                </a:prstClr>
              </a:solidFill>
            </a:endParaRPr>
          </a:p>
        </p:txBody>
      </p:sp>
      <p:pic>
        <p:nvPicPr>
          <p:cNvPr id="10" name="Picture 9"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defTabSz="457200" fontAlgn="auto">
              <a:spcBef>
                <a:spcPts val="0"/>
              </a:spcBef>
              <a:spcAft>
                <a:spcPts val="0"/>
              </a:spcAft>
            </a:pPr>
            <a:fld id="{42D067E6-6582-4AD4-8521-F7089C370E58}" type="slidenum">
              <a:rPr lang="en-US" sz="1200" smtClean="0">
                <a:solidFill>
                  <a:srgbClr val="1F497D">
                    <a:lumMod val="60000"/>
                    <a:lumOff val="40000"/>
                  </a:srgbClr>
                </a:solidFill>
                <a:latin typeface="Helvetica"/>
                <a:cs typeface="Helvetica"/>
              </a:rPr>
              <a:pPr algn="r" defTabSz="457200" fontAlgn="auto">
                <a:spcBef>
                  <a:spcPts val="0"/>
                </a:spcBef>
                <a:spcAft>
                  <a:spcPts val="0"/>
                </a:spcAft>
              </a:pP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506181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solidFill>
                  <a:prstClr val="black">
                    <a:tint val="75000"/>
                  </a:prstClr>
                </a:solidFill>
              </a:rPr>
              <a:pPr/>
              <a:t>3/6/2018</a:t>
            </a:fld>
            <a:endParaRPr lang="en-US">
              <a:solidFill>
                <a:prstClr val="black">
                  <a:tint val="75000"/>
                </a:prstClr>
              </a:solidFill>
            </a:endParaRPr>
          </a:p>
        </p:txBody>
      </p:sp>
      <p:pic>
        <p:nvPicPr>
          <p:cNvPr id="6" name="Picture 5"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defTabSz="457200" fontAlgn="auto">
              <a:spcBef>
                <a:spcPts val="0"/>
              </a:spcBef>
              <a:spcAft>
                <a:spcPts val="0"/>
              </a:spcAft>
            </a:pPr>
            <a:fld id="{42D067E6-6582-4AD4-8521-F7089C370E58}" type="slidenum">
              <a:rPr lang="en-US" sz="1200" smtClean="0">
                <a:solidFill>
                  <a:srgbClr val="1F497D">
                    <a:lumMod val="60000"/>
                    <a:lumOff val="40000"/>
                  </a:srgbClr>
                </a:solidFill>
                <a:latin typeface="Helvetica"/>
                <a:cs typeface="Helvetica"/>
              </a:rPr>
              <a:pPr algn="r" defTabSz="457200" fontAlgn="auto">
                <a:spcBef>
                  <a:spcPts val="0"/>
                </a:spcBef>
                <a:spcAft>
                  <a:spcPts val="0"/>
                </a:spcAft>
              </a:pP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477289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solidFill>
                  <a:prstClr val="black">
                    <a:tint val="75000"/>
                  </a:prstClr>
                </a:solidFill>
              </a:rPr>
              <a:pPr/>
              <a:t>3/6/2018</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defTabSz="457200" fontAlgn="auto">
              <a:spcBef>
                <a:spcPts val="0"/>
              </a:spcBef>
              <a:spcAft>
                <a:spcPts val="0"/>
              </a:spcAft>
            </a:pPr>
            <a:fld id="{42D067E6-6582-4AD4-8521-F7089C370E58}" type="slidenum">
              <a:rPr lang="en-US" sz="1200" smtClean="0">
                <a:solidFill>
                  <a:srgbClr val="1F497D">
                    <a:lumMod val="60000"/>
                    <a:lumOff val="40000"/>
                  </a:srgbClr>
                </a:solidFill>
                <a:latin typeface="Helvetica"/>
                <a:cs typeface="Helvetica"/>
              </a:rPr>
              <a:pPr algn="r" defTabSz="457200" fontAlgn="auto">
                <a:spcBef>
                  <a:spcPts val="0"/>
                </a:spcBef>
                <a:spcAft>
                  <a:spcPts val="0"/>
                </a:spcAft>
              </a:pP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59754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72293B-B552-43C0-9168-E9740F54641D}" type="datetimeFigureOut">
              <a:rPr lang="en-US"/>
              <a:pPr>
                <a:defRPr/>
              </a:pPr>
              <a:t>3/6/2018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C795CE-EACE-41BF-BF34-F45F03B4E39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solidFill>
                  <a:prstClr val="black">
                    <a:tint val="75000"/>
                  </a:prstClr>
                </a:solidFill>
              </a:rPr>
              <a:pPr/>
              <a:t>3/6/2018</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defTabSz="457200" fontAlgn="auto">
              <a:spcBef>
                <a:spcPts val="0"/>
              </a:spcBef>
              <a:spcAft>
                <a:spcPts val="0"/>
              </a:spcAft>
            </a:pPr>
            <a:fld id="{42D067E6-6582-4AD4-8521-F7089C370E58}" type="slidenum">
              <a:rPr lang="en-US" sz="1200" smtClean="0">
                <a:solidFill>
                  <a:srgbClr val="1F497D">
                    <a:lumMod val="60000"/>
                    <a:lumOff val="40000"/>
                  </a:srgbClr>
                </a:solidFill>
                <a:latin typeface="Helvetica"/>
                <a:cs typeface="Helvetica"/>
              </a:rPr>
              <a:pPr algn="r" defTabSz="457200" fontAlgn="auto">
                <a:spcBef>
                  <a:spcPts val="0"/>
                </a:spcBef>
                <a:spcAft>
                  <a:spcPts val="0"/>
                </a:spcAft>
              </a:pP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379416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solidFill>
                  <a:prstClr val="black">
                    <a:tint val="75000"/>
                  </a:prstClr>
                </a:solidFill>
              </a:rPr>
              <a:pPr/>
              <a:t>3/6/2018</a:t>
            </a:fld>
            <a:endParaRPr lang="en-US">
              <a:solidFill>
                <a:prstClr val="black">
                  <a:tint val="75000"/>
                </a:prstClr>
              </a:solidFill>
            </a:endParaRPr>
          </a:p>
        </p:txBody>
      </p:sp>
      <p:pic>
        <p:nvPicPr>
          <p:cNvPr id="7"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defTabSz="457200" fontAlgn="auto">
              <a:spcBef>
                <a:spcPts val="0"/>
              </a:spcBef>
              <a:spcAft>
                <a:spcPts val="0"/>
              </a:spcAft>
            </a:pPr>
            <a:fld id="{42D067E6-6582-4AD4-8521-F7089C370E58}" type="slidenum">
              <a:rPr lang="en-US" sz="1200" smtClean="0">
                <a:solidFill>
                  <a:srgbClr val="1F497D">
                    <a:lumMod val="60000"/>
                    <a:lumOff val="40000"/>
                  </a:srgbClr>
                </a:solidFill>
                <a:latin typeface="Helvetica"/>
                <a:cs typeface="Helvetica"/>
              </a:rPr>
              <a:pPr algn="r" defTabSz="457200" fontAlgn="auto">
                <a:spcBef>
                  <a:spcPts val="0"/>
                </a:spcBef>
                <a:spcAft>
                  <a:spcPts val="0"/>
                </a:spcAft>
              </a:pP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479599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solidFill>
                  <a:prstClr val="black">
                    <a:tint val="75000"/>
                  </a:prstClr>
                </a:solidFill>
              </a:rPr>
              <a:pPr/>
              <a:t>3/6/2018</a:t>
            </a:fld>
            <a:endParaRPr lang="en-US">
              <a:solidFill>
                <a:prstClr val="black">
                  <a:tint val="75000"/>
                </a:prstClr>
              </a:solidFill>
            </a:endParaRPr>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9" name="Picture 8"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defTabSz="457200" fontAlgn="auto">
              <a:spcBef>
                <a:spcPts val="0"/>
              </a:spcBef>
              <a:spcAft>
                <a:spcPts val="0"/>
              </a:spcAft>
            </a:pPr>
            <a:fld id="{42D067E6-6582-4AD4-8521-F7089C370E58}" type="slidenum">
              <a:rPr lang="en-US" sz="1200" smtClean="0">
                <a:solidFill>
                  <a:srgbClr val="1F497D">
                    <a:lumMod val="60000"/>
                    <a:lumOff val="40000"/>
                  </a:srgbClr>
                </a:solidFill>
                <a:latin typeface="Helvetica"/>
                <a:cs typeface="Helvetica"/>
              </a:rPr>
              <a:pPr algn="r" defTabSz="457200" fontAlgn="auto">
                <a:spcBef>
                  <a:spcPts val="0"/>
                </a:spcBef>
                <a:spcAft>
                  <a:spcPts val="0"/>
                </a:spcAft>
              </a:pP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601113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82389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20C7493-9810-43C0-8DFC-764A5BC29D9E}" type="datetimeFigureOut">
              <a:rPr lang="en-US"/>
              <a:pPr>
                <a:defRPr/>
              </a:pPr>
              <a:t>3/6/2018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11E6BB-67AD-4B59-BE68-45843A44267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2F72553-3536-45A8-A50B-8352EE3CFEBB}" type="datetimeFigureOut">
              <a:rPr lang="en-US"/>
              <a:pPr>
                <a:defRPr/>
              </a:pPr>
              <a:t>3/6/2018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E86ED5-2587-46A7-B2C7-DB055B0E04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A2170A-C3FD-401F-A14A-D428F4B4665D}" type="datetimeFigureOut">
              <a:rPr lang="en-US"/>
              <a:pPr>
                <a:defRPr/>
              </a:pPr>
              <a:t>3/6/2018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9DA6FC-9CF8-4D36-A66A-7FFA56C795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201AC33-4382-4252-A6CB-F25015A3DA35}" type="datetimeFigureOut">
              <a:rPr lang="en-US"/>
              <a:pPr>
                <a:defRPr/>
              </a:pPr>
              <a:t>3/6/2018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5F2693D-1B6A-4DB5-AD3A-935EBC5DA4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D130F0-F72C-41F6-92C2-9635D967F1CA}" type="datetimeFigureOut">
              <a:rPr lang="en-US"/>
              <a:pPr>
                <a:defRPr/>
              </a:pPr>
              <a:t>3/6/2018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BE9E478-782E-4793-8716-48FE688F93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2B86B5A-86D4-42A2-8D35-07E59796BDB7}" type="datetimeFigureOut">
              <a:rPr lang="en-US"/>
              <a:pPr>
                <a:defRPr/>
              </a:pPr>
              <a:t>3/6/2018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5A0F2F-601D-4349-837E-4FAEA2CD7A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F65306-9E0E-4C7D-B4A4-1697588831A8}" type="datetimeFigureOut">
              <a:rPr lang="en-US"/>
              <a:pPr>
                <a:defRPr/>
              </a:pPr>
              <a:t>3/6/2018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08D31B-80A8-4F47-AF0F-A2169772F1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6BA096E-A19D-4CD8-A0D7-694DEB9B04F1}" type="datetimeFigureOut">
              <a:rPr lang="en-US"/>
              <a:pPr>
                <a:defRPr/>
              </a:pPr>
              <a:t>3/6/2018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EBCE65A-797A-44B6-9B2C-961D4182A9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A349544A-F1CD-3844-BFB3-6D230A0137DD}" type="datetimeFigureOut">
              <a:rPr lang="en-US" smtClean="0">
                <a:solidFill>
                  <a:prstClr val="black">
                    <a:tint val="75000"/>
                  </a:prstClr>
                </a:solidFill>
                <a:latin typeface="Calibri"/>
                <a:cs typeface="+mn-cs"/>
              </a:rPr>
              <a:pPr defTabSz="457200" fontAlgn="auto">
                <a:spcBef>
                  <a:spcPts val="0"/>
                </a:spcBef>
                <a:spcAft>
                  <a:spcPts val="0"/>
                </a:spcAft>
              </a:pPr>
              <a:t>3/6/2018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7D871F5F-C8AF-484B-B19A-A0CBCE8C776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527341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normAutofit fontScale="90000"/>
          </a:bodyPr>
          <a:lstStyle/>
          <a:p>
            <a:pPr eaLnBrk="1" hangingPunct="1"/>
            <a:r>
              <a:rPr lang="en-US" dirty="0" smtClean="0"/>
              <a:t>Can an In Vitro Diagnostic (IVD) Device be Validated for Early Detection on </a:t>
            </a:r>
            <a:r>
              <a:rPr lang="en-US" dirty="0"/>
              <a:t>Banked </a:t>
            </a:r>
            <a:r>
              <a:rPr lang="en-US" dirty="0" smtClean="0"/>
              <a:t>Samples?</a:t>
            </a:r>
            <a:endParaRPr lang="en-US" dirty="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Gene </a:t>
            </a:r>
            <a:r>
              <a:rPr lang="en-US" dirty="0"/>
              <a:t>Pennello, Ph.D</a:t>
            </a:r>
          </a:p>
          <a:p>
            <a:pPr eaLnBrk="1" fontAlgn="auto" hangingPunct="1">
              <a:spcAft>
                <a:spcPts val="0"/>
              </a:spcAft>
              <a:buFont typeface="Arial" pitchFamily="34" charset="0"/>
              <a:buNone/>
              <a:defRPr/>
            </a:pPr>
            <a:r>
              <a:rPr lang="en-US" dirty="0"/>
              <a:t>Division of Biostatistics, OSB/CDRH/FDA</a:t>
            </a:r>
          </a:p>
          <a:p>
            <a:pPr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2515282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15000"/>
              </a:spcBef>
              <a:spcAft>
                <a:spcPct val="0"/>
              </a:spcAft>
              <a:buChar char="•"/>
              <a:defRPr sz="3200">
                <a:solidFill>
                  <a:schemeClr val="tx1"/>
                </a:solidFill>
                <a:latin typeface="Arial" charset="0"/>
                <a:cs typeface="Arial" charset="0"/>
              </a:defRPr>
            </a:lvl6pPr>
            <a:lvl7pPr marL="2971800" indent="-228600" eaLnBrk="0" fontAlgn="base" hangingPunct="0">
              <a:spcBef>
                <a:spcPct val="15000"/>
              </a:spcBef>
              <a:spcAft>
                <a:spcPct val="0"/>
              </a:spcAft>
              <a:buChar char="•"/>
              <a:defRPr sz="3200">
                <a:solidFill>
                  <a:schemeClr val="tx1"/>
                </a:solidFill>
                <a:latin typeface="Arial" charset="0"/>
                <a:cs typeface="Arial" charset="0"/>
              </a:defRPr>
            </a:lvl7pPr>
            <a:lvl8pPr marL="3429000" indent="-228600" eaLnBrk="0" fontAlgn="base" hangingPunct="0">
              <a:spcBef>
                <a:spcPct val="15000"/>
              </a:spcBef>
              <a:spcAft>
                <a:spcPct val="0"/>
              </a:spcAft>
              <a:buChar char="•"/>
              <a:defRPr sz="3200">
                <a:solidFill>
                  <a:schemeClr val="tx1"/>
                </a:solidFill>
                <a:latin typeface="Arial" charset="0"/>
                <a:cs typeface="Arial" charset="0"/>
              </a:defRPr>
            </a:lvl8pPr>
            <a:lvl9pPr marL="3886200" indent="-228600" eaLnBrk="0" fontAlgn="base" hangingPunct="0">
              <a:spcBef>
                <a:spcPct val="15000"/>
              </a:spcBef>
              <a:spcAft>
                <a:spcPct val="0"/>
              </a:spcAft>
              <a:buChar char="•"/>
              <a:defRPr sz="3200">
                <a:solidFill>
                  <a:schemeClr val="tx1"/>
                </a:solidFill>
                <a:latin typeface="Arial" charset="0"/>
                <a:cs typeface="Arial" charset="0"/>
              </a:defRPr>
            </a:lvl9pPr>
          </a:lstStyle>
          <a:p>
            <a:pPr eaLnBrk="1" hangingPunct="1"/>
            <a:fld id="{B42D6674-B400-47B0-B9ED-44AE483B02B1}" type="slidenum">
              <a:rPr lang="en-US" altLang="en-US" sz="1400" smtClean="0">
                <a:solidFill>
                  <a:srgbClr val="000000"/>
                </a:solidFill>
              </a:rPr>
              <a:pPr eaLnBrk="1" hangingPunct="1"/>
              <a:t>10</a:t>
            </a:fld>
            <a:endParaRPr lang="en-US" altLang="en-US" sz="1400">
              <a:solidFill>
                <a:srgbClr val="000000"/>
              </a:solidFill>
            </a:endParaRPr>
          </a:p>
        </p:txBody>
      </p:sp>
      <p:sp>
        <p:nvSpPr>
          <p:cNvPr id="72707" name="Slide Number Placeholder 5"/>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eaLnBrk="0" hangingPunct="0">
              <a:defRPr sz="3200">
                <a:solidFill>
                  <a:schemeClr val="tx1"/>
                </a:solidFill>
                <a:latin typeface="Arial" charset="0"/>
                <a:cs typeface="Arial" charset="0"/>
              </a:defRPr>
            </a:lvl1pPr>
            <a:lvl2pPr marL="742950" indent="-285750" defTabSz="1828800" eaLnBrk="0" hangingPunct="0">
              <a:defRPr sz="3200">
                <a:solidFill>
                  <a:schemeClr val="tx1"/>
                </a:solidFill>
                <a:latin typeface="Arial" charset="0"/>
                <a:cs typeface="Arial" charset="0"/>
              </a:defRPr>
            </a:lvl2pPr>
            <a:lvl3pPr marL="1143000" indent="-228600" defTabSz="1828800" eaLnBrk="0" hangingPunct="0">
              <a:defRPr sz="3200">
                <a:solidFill>
                  <a:schemeClr val="tx1"/>
                </a:solidFill>
                <a:latin typeface="Arial" charset="0"/>
                <a:cs typeface="Arial" charset="0"/>
              </a:defRPr>
            </a:lvl3pPr>
            <a:lvl4pPr marL="1600200" indent="-228600" defTabSz="1828800" eaLnBrk="0" hangingPunct="0">
              <a:defRPr sz="3200">
                <a:solidFill>
                  <a:schemeClr val="tx1"/>
                </a:solidFill>
                <a:latin typeface="Arial" charset="0"/>
                <a:cs typeface="Arial" charset="0"/>
              </a:defRPr>
            </a:lvl4pPr>
            <a:lvl5pPr marL="2057400" indent="-228600" defTabSz="1828800" eaLnBrk="0" hangingPunct="0">
              <a:defRPr sz="3200">
                <a:solidFill>
                  <a:schemeClr val="tx1"/>
                </a:solidFill>
                <a:latin typeface="Arial" charset="0"/>
                <a:cs typeface="Arial" charset="0"/>
              </a:defRPr>
            </a:lvl5pPr>
            <a:lvl6pPr marL="2514600" indent="-228600" defTabSz="1828800" eaLnBrk="0" fontAlgn="base" hangingPunct="0">
              <a:spcBef>
                <a:spcPct val="15000"/>
              </a:spcBef>
              <a:spcAft>
                <a:spcPct val="0"/>
              </a:spcAft>
              <a:buChar char="•"/>
              <a:defRPr sz="3200">
                <a:solidFill>
                  <a:schemeClr val="tx1"/>
                </a:solidFill>
                <a:latin typeface="Arial" charset="0"/>
                <a:cs typeface="Arial" charset="0"/>
              </a:defRPr>
            </a:lvl6pPr>
            <a:lvl7pPr marL="2971800" indent="-228600" defTabSz="1828800" eaLnBrk="0" fontAlgn="base" hangingPunct="0">
              <a:spcBef>
                <a:spcPct val="15000"/>
              </a:spcBef>
              <a:spcAft>
                <a:spcPct val="0"/>
              </a:spcAft>
              <a:buChar char="•"/>
              <a:defRPr sz="3200">
                <a:solidFill>
                  <a:schemeClr val="tx1"/>
                </a:solidFill>
                <a:latin typeface="Arial" charset="0"/>
                <a:cs typeface="Arial" charset="0"/>
              </a:defRPr>
            </a:lvl7pPr>
            <a:lvl8pPr marL="3429000" indent="-228600" defTabSz="1828800" eaLnBrk="0" fontAlgn="base" hangingPunct="0">
              <a:spcBef>
                <a:spcPct val="15000"/>
              </a:spcBef>
              <a:spcAft>
                <a:spcPct val="0"/>
              </a:spcAft>
              <a:buChar char="•"/>
              <a:defRPr sz="3200">
                <a:solidFill>
                  <a:schemeClr val="tx1"/>
                </a:solidFill>
                <a:latin typeface="Arial" charset="0"/>
                <a:cs typeface="Arial" charset="0"/>
              </a:defRPr>
            </a:lvl8pPr>
            <a:lvl9pPr marL="3886200" indent="-228600" defTabSz="1828800" eaLnBrk="0" fontAlgn="base" hangingPunct="0">
              <a:spcBef>
                <a:spcPct val="15000"/>
              </a:spcBef>
              <a:spcAft>
                <a:spcPct val="0"/>
              </a:spcAft>
              <a:buChar char="•"/>
              <a:defRPr sz="3200">
                <a:solidFill>
                  <a:schemeClr val="tx1"/>
                </a:solidFill>
                <a:latin typeface="Arial" charset="0"/>
                <a:cs typeface="Arial" charset="0"/>
              </a:defRPr>
            </a:lvl9pPr>
          </a:lstStyle>
          <a:p>
            <a:pPr algn="r" eaLnBrk="1" hangingPunct="1">
              <a:spcBef>
                <a:spcPct val="0"/>
              </a:spcBef>
              <a:buFontTx/>
              <a:buNone/>
            </a:pPr>
            <a:fld id="{580DD660-34AE-4232-BB7B-BDDFCD396D90}" type="slidenum">
              <a:rPr lang="en-US" altLang="en-US" sz="1400">
                <a:solidFill>
                  <a:srgbClr val="000000"/>
                </a:solidFill>
              </a:rPr>
              <a:pPr algn="r" eaLnBrk="1" hangingPunct="1">
                <a:spcBef>
                  <a:spcPct val="0"/>
                </a:spcBef>
                <a:buFontTx/>
                <a:buNone/>
              </a:pPr>
              <a:t>10</a:t>
            </a:fld>
            <a:endParaRPr lang="en-US" altLang="en-US" sz="1400">
              <a:solidFill>
                <a:srgbClr val="000000"/>
              </a:solidFill>
            </a:endParaRPr>
          </a:p>
        </p:txBody>
      </p:sp>
      <p:sp>
        <p:nvSpPr>
          <p:cNvPr id="72708" name="Rectangle 2"/>
          <p:cNvSpPr>
            <a:spLocks noGrp="1" noChangeArrowheads="1"/>
          </p:cNvSpPr>
          <p:nvPr>
            <p:ph type="title" idx="4294967295"/>
          </p:nvPr>
        </p:nvSpPr>
        <p:spPr/>
        <p:txBody>
          <a:bodyPr/>
          <a:lstStyle/>
          <a:p>
            <a:pPr eaLnBrk="1" hangingPunct="1"/>
            <a:r>
              <a:rPr lang="en-US" altLang="en-US" sz="4000" b="1" dirty="0"/>
              <a:t>Keys to </a:t>
            </a:r>
            <a:r>
              <a:rPr lang="en-US" altLang="en-US" sz="4000" b="1" dirty="0" smtClean="0"/>
              <a:t>Prospectively Planned, Retrospective Validation </a:t>
            </a:r>
            <a:endParaRPr lang="en-US" altLang="en-US" sz="4000" b="1" dirty="0"/>
          </a:p>
        </p:txBody>
      </p:sp>
      <p:sp>
        <p:nvSpPr>
          <p:cNvPr id="72709" name="Rectangle 3"/>
          <p:cNvSpPr>
            <a:spLocks noGrp="1" noChangeArrowheads="1"/>
          </p:cNvSpPr>
          <p:nvPr>
            <p:ph type="body" idx="4294967295"/>
          </p:nvPr>
        </p:nvSpPr>
        <p:spPr>
          <a:xfrm>
            <a:off x="457200" y="1752600"/>
            <a:ext cx="8229600" cy="4267200"/>
          </a:xfrm>
        </p:spPr>
        <p:txBody>
          <a:bodyPr/>
          <a:lstStyle/>
          <a:p>
            <a:pPr marL="609600" indent="-609600" eaLnBrk="1" hangingPunct="1">
              <a:lnSpc>
                <a:spcPct val="80000"/>
              </a:lnSpc>
              <a:buFont typeface="Wingdings" pitchFamily="2" charset="2"/>
              <a:buAutoNum type="arabicPeriod"/>
            </a:pPr>
            <a:r>
              <a:rPr lang="en-US" altLang="en-US" sz="2800" dirty="0"/>
              <a:t>Adequate, </a:t>
            </a:r>
            <a:r>
              <a:rPr lang="en-US" altLang="en-US" sz="2800" dirty="0" smtClean="0"/>
              <a:t>well-conducted study with </a:t>
            </a:r>
            <a:r>
              <a:rPr lang="en-US" altLang="en-US" sz="2800" dirty="0"/>
              <a:t>eligibility criteria the same as the assay.</a:t>
            </a:r>
          </a:p>
          <a:p>
            <a:pPr marL="609600" indent="-609600" eaLnBrk="1" hangingPunct="1">
              <a:lnSpc>
                <a:spcPct val="80000"/>
              </a:lnSpc>
              <a:buFont typeface="Wingdings" pitchFamily="2" charset="2"/>
              <a:buAutoNum type="arabicPeriod"/>
            </a:pPr>
            <a:r>
              <a:rPr lang="en-US" altLang="en-US" sz="2800" dirty="0"/>
              <a:t>Specimens are available on a large predominance of subjects.</a:t>
            </a:r>
          </a:p>
          <a:p>
            <a:pPr marL="609600" indent="-609600" eaLnBrk="1" hangingPunct="1">
              <a:lnSpc>
                <a:spcPct val="80000"/>
              </a:lnSpc>
              <a:buFont typeface="Wingdings" pitchFamily="2" charset="2"/>
              <a:buAutoNum type="arabicPeriod"/>
            </a:pPr>
            <a:r>
              <a:rPr lang="en-US" altLang="en-US" sz="2800" dirty="0"/>
              <a:t>Analysis plan is completely pre-specified.</a:t>
            </a:r>
          </a:p>
          <a:p>
            <a:pPr marL="609600" indent="-609600" eaLnBrk="1" hangingPunct="1">
              <a:lnSpc>
                <a:spcPct val="80000"/>
              </a:lnSpc>
              <a:buFont typeface="Wingdings" pitchFamily="2" charset="2"/>
              <a:buAutoNum type="arabicPeriod"/>
            </a:pPr>
            <a:r>
              <a:rPr lang="en-US" altLang="en-US" sz="2800" dirty="0"/>
              <a:t>Assay demonstrates acceptable analytical performance on archived specimens.</a:t>
            </a:r>
          </a:p>
          <a:p>
            <a:pPr marL="609600" indent="-609600" eaLnBrk="1" hangingPunct="1">
              <a:lnSpc>
                <a:spcPct val="80000"/>
              </a:lnSpc>
              <a:buFont typeface="Wingdings" pitchFamily="2" charset="2"/>
              <a:buAutoNum type="arabicPeriod"/>
            </a:pPr>
            <a:r>
              <a:rPr lang="en-US" altLang="en-US" sz="2800" dirty="0"/>
              <a:t>Assay result is obtained on a large portion of archived specimens.</a:t>
            </a:r>
          </a:p>
          <a:p>
            <a:pPr marL="609600" indent="-609600" eaLnBrk="1" hangingPunct="1">
              <a:lnSpc>
                <a:spcPct val="80000"/>
              </a:lnSpc>
              <a:buFont typeface="Wingdings" pitchFamily="2" charset="2"/>
              <a:buAutoNum type="arabicPeriod"/>
            </a:pPr>
            <a:r>
              <a:rPr lang="en-US" altLang="en-US" sz="2800" dirty="0"/>
              <a:t>User of assay is masked to the clinical data.</a:t>
            </a:r>
          </a:p>
        </p:txBody>
      </p:sp>
      <p:sp>
        <p:nvSpPr>
          <p:cNvPr id="72710" name="Text Box 4"/>
          <p:cNvSpPr txBox="1">
            <a:spLocks noChangeArrowheads="1"/>
          </p:cNvSpPr>
          <p:nvPr/>
        </p:nvSpPr>
        <p:spPr bwMode="auto">
          <a:xfrm>
            <a:off x="1028700" y="5715000"/>
            <a:ext cx="75438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828800" eaLnBrk="0" hangingPunct="0">
              <a:defRPr sz="3200">
                <a:solidFill>
                  <a:schemeClr val="tx1"/>
                </a:solidFill>
                <a:latin typeface="Arial" charset="0"/>
                <a:cs typeface="Arial" charset="0"/>
              </a:defRPr>
            </a:lvl1pPr>
            <a:lvl2pPr marL="742950" indent="-285750" defTabSz="1828800" eaLnBrk="0" hangingPunct="0">
              <a:defRPr sz="3200">
                <a:solidFill>
                  <a:schemeClr val="tx1"/>
                </a:solidFill>
                <a:latin typeface="Arial" charset="0"/>
                <a:cs typeface="Arial" charset="0"/>
              </a:defRPr>
            </a:lvl2pPr>
            <a:lvl3pPr marL="1143000" indent="-228600" defTabSz="1828800" eaLnBrk="0" hangingPunct="0">
              <a:defRPr sz="3200">
                <a:solidFill>
                  <a:schemeClr val="tx1"/>
                </a:solidFill>
                <a:latin typeface="Arial" charset="0"/>
                <a:cs typeface="Arial" charset="0"/>
              </a:defRPr>
            </a:lvl3pPr>
            <a:lvl4pPr marL="1600200" indent="-228600" defTabSz="1828800" eaLnBrk="0" hangingPunct="0">
              <a:defRPr sz="3200">
                <a:solidFill>
                  <a:schemeClr val="tx1"/>
                </a:solidFill>
                <a:latin typeface="Arial" charset="0"/>
                <a:cs typeface="Arial" charset="0"/>
              </a:defRPr>
            </a:lvl4pPr>
            <a:lvl5pPr marL="2057400" indent="-228600" defTabSz="1828800" eaLnBrk="0" hangingPunct="0">
              <a:defRPr sz="3200">
                <a:solidFill>
                  <a:schemeClr val="tx1"/>
                </a:solidFill>
                <a:latin typeface="Arial" charset="0"/>
                <a:cs typeface="Arial" charset="0"/>
              </a:defRPr>
            </a:lvl5pPr>
            <a:lvl6pPr marL="2514600" indent="-228600" defTabSz="1828800" eaLnBrk="0" fontAlgn="base" hangingPunct="0">
              <a:spcBef>
                <a:spcPct val="15000"/>
              </a:spcBef>
              <a:spcAft>
                <a:spcPct val="0"/>
              </a:spcAft>
              <a:buChar char="•"/>
              <a:defRPr sz="3200">
                <a:solidFill>
                  <a:schemeClr val="tx1"/>
                </a:solidFill>
                <a:latin typeface="Arial" charset="0"/>
                <a:cs typeface="Arial" charset="0"/>
              </a:defRPr>
            </a:lvl6pPr>
            <a:lvl7pPr marL="2971800" indent="-228600" defTabSz="1828800" eaLnBrk="0" fontAlgn="base" hangingPunct="0">
              <a:spcBef>
                <a:spcPct val="15000"/>
              </a:spcBef>
              <a:spcAft>
                <a:spcPct val="0"/>
              </a:spcAft>
              <a:buChar char="•"/>
              <a:defRPr sz="3200">
                <a:solidFill>
                  <a:schemeClr val="tx1"/>
                </a:solidFill>
                <a:latin typeface="Arial" charset="0"/>
                <a:cs typeface="Arial" charset="0"/>
              </a:defRPr>
            </a:lvl7pPr>
            <a:lvl8pPr marL="3429000" indent="-228600" defTabSz="1828800" eaLnBrk="0" fontAlgn="base" hangingPunct="0">
              <a:spcBef>
                <a:spcPct val="15000"/>
              </a:spcBef>
              <a:spcAft>
                <a:spcPct val="0"/>
              </a:spcAft>
              <a:buChar char="•"/>
              <a:defRPr sz="3200">
                <a:solidFill>
                  <a:schemeClr val="tx1"/>
                </a:solidFill>
                <a:latin typeface="Arial" charset="0"/>
                <a:cs typeface="Arial" charset="0"/>
              </a:defRPr>
            </a:lvl8pPr>
            <a:lvl9pPr marL="3886200" indent="-228600" defTabSz="1828800" eaLnBrk="0" fontAlgn="base" hangingPunct="0">
              <a:spcBef>
                <a:spcPct val="15000"/>
              </a:spcBef>
              <a:spcAft>
                <a:spcPct val="0"/>
              </a:spcAft>
              <a:buChar char="•"/>
              <a:defRPr sz="3200">
                <a:solidFill>
                  <a:schemeClr val="tx1"/>
                </a:solidFill>
                <a:latin typeface="Arial" charset="0"/>
                <a:cs typeface="Arial" charset="0"/>
              </a:defRPr>
            </a:lvl9pPr>
          </a:lstStyle>
          <a:p>
            <a:pPr eaLnBrk="1" hangingPunct="1">
              <a:spcBef>
                <a:spcPct val="0"/>
              </a:spcBef>
              <a:buFontTx/>
              <a:buNone/>
            </a:pPr>
            <a:r>
              <a:rPr lang="en-US" altLang="en-US" sz="2200">
                <a:solidFill>
                  <a:srgbClr val="000000"/>
                </a:solidFill>
              </a:rPr>
              <a:t>Mack. </a:t>
            </a:r>
            <a:r>
              <a:rPr lang="en-US" altLang="en-US" sz="2200" i="1">
                <a:solidFill>
                  <a:srgbClr val="000000"/>
                </a:solidFill>
              </a:rPr>
              <a:t>Nature Biotech</a:t>
            </a:r>
            <a:r>
              <a:rPr lang="en-US" altLang="en-US" sz="2200">
                <a:solidFill>
                  <a:srgbClr val="000000"/>
                </a:solidFill>
              </a:rPr>
              <a:t>, 2009, 27(2), 110-2. </a:t>
            </a:r>
          </a:p>
          <a:p>
            <a:pPr eaLnBrk="1" hangingPunct="1">
              <a:spcBef>
                <a:spcPct val="0"/>
              </a:spcBef>
              <a:buFontTx/>
              <a:buNone/>
            </a:pPr>
            <a:r>
              <a:rPr lang="en-US" altLang="en-US" sz="2200">
                <a:solidFill>
                  <a:srgbClr val="000000"/>
                </a:solidFill>
              </a:rPr>
              <a:t>Subramanian, Simon. </a:t>
            </a:r>
            <a:r>
              <a:rPr lang="en-US" altLang="en-US" sz="2200" i="1">
                <a:solidFill>
                  <a:srgbClr val="000000"/>
                </a:solidFill>
              </a:rPr>
              <a:t>Nat Rev Clin Onc, </a:t>
            </a:r>
            <a:r>
              <a:rPr lang="en-US" altLang="en-US" sz="2200">
                <a:solidFill>
                  <a:srgbClr val="000000"/>
                </a:solidFill>
              </a:rPr>
              <a:t>2010, 7, 327-34.</a:t>
            </a:r>
          </a:p>
          <a:p>
            <a:pPr eaLnBrk="1" hangingPunct="1">
              <a:spcBef>
                <a:spcPct val="0"/>
              </a:spcBef>
              <a:buFontTx/>
              <a:buNone/>
            </a:pPr>
            <a:r>
              <a:rPr lang="en-US" altLang="en-US" sz="2200">
                <a:solidFill>
                  <a:srgbClr val="000000"/>
                </a:solidFill>
              </a:rPr>
              <a:t>Simon, Paik, Hayes, </a:t>
            </a:r>
            <a:r>
              <a:rPr lang="en-US" altLang="en-US" sz="2200" i="1">
                <a:solidFill>
                  <a:srgbClr val="000000"/>
                </a:solidFill>
              </a:rPr>
              <a:t>JNCI, </a:t>
            </a:r>
            <a:r>
              <a:rPr lang="en-US" altLang="en-US" sz="2200">
                <a:solidFill>
                  <a:srgbClr val="000000"/>
                </a:solidFill>
              </a:rPr>
              <a:t>2009; 101, 1446-52.</a:t>
            </a:r>
          </a:p>
        </p:txBody>
      </p:sp>
    </p:spTree>
    <p:extLst>
      <p:ext uri="{BB962C8B-B14F-4D97-AF65-F5344CB8AC3E}">
        <p14:creationId xmlns:p14="http://schemas.microsoft.com/office/powerpoint/2010/main" val="2463251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Endpoints / Claims</a:t>
            </a:r>
            <a:endParaRPr lang="en-US" dirty="0"/>
          </a:p>
        </p:txBody>
      </p:sp>
      <p:sp>
        <p:nvSpPr>
          <p:cNvPr id="3" name="Content Placeholder 2"/>
          <p:cNvSpPr>
            <a:spLocks noGrp="1"/>
          </p:cNvSpPr>
          <p:nvPr>
            <p:ph idx="1"/>
          </p:nvPr>
        </p:nvSpPr>
        <p:spPr>
          <a:xfrm>
            <a:off x="457200" y="1371600"/>
            <a:ext cx="8229600" cy="5334000"/>
          </a:xfrm>
        </p:spPr>
        <p:txBody>
          <a:bodyPr>
            <a:normAutofit fontScale="92500" lnSpcReduction="10000"/>
          </a:bodyPr>
          <a:lstStyle/>
          <a:p>
            <a:pPr lvl="1"/>
            <a:r>
              <a:rPr lang="en-US" dirty="0" smtClean="0">
                <a:solidFill>
                  <a:srgbClr val="0000FF"/>
                </a:solidFill>
              </a:rPr>
              <a:t>Mortality</a:t>
            </a:r>
            <a:endParaRPr lang="en-US" dirty="0">
              <a:solidFill>
                <a:srgbClr val="0000FF"/>
              </a:solidFill>
            </a:endParaRPr>
          </a:p>
          <a:p>
            <a:pPr lvl="1"/>
            <a:r>
              <a:rPr lang="en-US" dirty="0">
                <a:solidFill>
                  <a:srgbClr val="0000FF"/>
                </a:solidFill>
              </a:rPr>
              <a:t>Reduced incidence of late stage cancer</a:t>
            </a:r>
          </a:p>
          <a:p>
            <a:pPr lvl="1"/>
            <a:r>
              <a:rPr lang="en-US" dirty="0" smtClean="0"/>
              <a:t>Disease stage shift. </a:t>
            </a:r>
          </a:p>
          <a:p>
            <a:pPr lvl="1"/>
            <a:r>
              <a:rPr lang="en-US" dirty="0" smtClean="0"/>
              <a:t>Lead </a:t>
            </a:r>
            <a:r>
              <a:rPr lang="en-US" dirty="0"/>
              <a:t>time / sensitivity of detection in preclinical disease </a:t>
            </a:r>
            <a:r>
              <a:rPr lang="en-US" dirty="0" smtClean="0"/>
              <a:t>phase.</a:t>
            </a:r>
            <a:endParaRPr lang="en-US" dirty="0"/>
          </a:p>
          <a:p>
            <a:pPr lvl="1"/>
            <a:r>
              <a:rPr lang="en-US" dirty="0" smtClean="0"/>
              <a:t>Diagnostic accuracy is superior to standard test or is non-inferior with other benefits (e.g., less invasive).</a:t>
            </a:r>
            <a:endParaRPr lang="en-US" dirty="0"/>
          </a:p>
          <a:p>
            <a:pPr lvl="1"/>
            <a:r>
              <a:rPr lang="en-US" dirty="0" smtClean="0"/>
              <a:t>Diagnostic accuracy is superior when test is used as adjunct to </a:t>
            </a:r>
            <a:r>
              <a:rPr lang="en-US" dirty="0"/>
              <a:t>standard </a:t>
            </a:r>
            <a:r>
              <a:rPr lang="en-US" dirty="0" smtClean="0"/>
              <a:t>test.</a:t>
            </a:r>
            <a:endParaRPr lang="en-US" dirty="0"/>
          </a:p>
          <a:p>
            <a:pPr lvl="1"/>
            <a:r>
              <a:rPr lang="en-US" dirty="0" smtClean="0"/>
              <a:t>Intended use mitigates risk, e.g</a:t>
            </a:r>
            <a:r>
              <a:rPr lang="en-US" dirty="0"/>
              <a:t>., </a:t>
            </a:r>
            <a:r>
              <a:rPr lang="en-US" dirty="0" smtClean="0"/>
              <a:t>OVA1:</a:t>
            </a:r>
          </a:p>
          <a:p>
            <a:pPr lvl="2"/>
            <a:r>
              <a:rPr lang="en-US" dirty="0" smtClean="0"/>
              <a:t>Patients with a pelvic </a:t>
            </a:r>
            <a:r>
              <a:rPr lang="en-US" dirty="0"/>
              <a:t>mass scheduled for </a:t>
            </a:r>
            <a:r>
              <a:rPr lang="en-US" dirty="0" smtClean="0"/>
              <a:t>surgery</a:t>
            </a:r>
          </a:p>
          <a:p>
            <a:pPr lvl="2"/>
            <a:r>
              <a:rPr lang="en-US" dirty="0" smtClean="0"/>
              <a:t>Elevated risk referred </a:t>
            </a:r>
            <a:r>
              <a:rPr lang="en-US" dirty="0"/>
              <a:t> </a:t>
            </a:r>
            <a:r>
              <a:rPr lang="en-US" dirty="0" smtClean="0"/>
              <a:t>to gynecologic </a:t>
            </a:r>
            <a:r>
              <a:rPr lang="en-US" dirty="0"/>
              <a:t>oncologist for surgical </a:t>
            </a:r>
            <a:r>
              <a:rPr lang="en-US" dirty="0" smtClean="0"/>
              <a:t>treatment.</a:t>
            </a:r>
          </a:p>
          <a:p>
            <a:pPr lvl="2"/>
            <a:endParaRPr lang="en-US" dirty="0" smtClean="0"/>
          </a:p>
        </p:txBody>
      </p:sp>
    </p:spTree>
    <p:extLst>
      <p:ext uri="{BB962C8B-B14F-4D97-AF65-F5344CB8AC3E}">
        <p14:creationId xmlns:p14="http://schemas.microsoft.com/office/powerpoint/2010/main" val="2360819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Risk</a:t>
            </a:r>
            <a:endParaRPr lang="en-US" dirty="0"/>
          </a:p>
        </p:txBody>
      </p:sp>
      <p:sp>
        <p:nvSpPr>
          <p:cNvPr id="3" name="Content Placeholder 2"/>
          <p:cNvSpPr>
            <a:spLocks noGrp="1"/>
          </p:cNvSpPr>
          <p:nvPr>
            <p:ph idx="1"/>
          </p:nvPr>
        </p:nvSpPr>
        <p:spPr/>
        <p:txBody>
          <a:bodyPr/>
          <a:lstStyle/>
          <a:p>
            <a:r>
              <a:rPr lang="en-US" dirty="0"/>
              <a:t>Absolute </a:t>
            </a:r>
            <a:r>
              <a:rPr lang="en-US" dirty="0" smtClean="0"/>
              <a:t>risk is </a:t>
            </a:r>
            <a:r>
              <a:rPr lang="en-US" dirty="0"/>
              <a:t>the probability that a subject who </a:t>
            </a:r>
            <a:r>
              <a:rPr lang="en-US" dirty="0" smtClean="0"/>
              <a:t>is free </a:t>
            </a:r>
            <a:r>
              <a:rPr lang="en-US" dirty="0"/>
              <a:t>of the disease of interest at age </a:t>
            </a:r>
            <a:r>
              <a:rPr lang="en-US" i="1" dirty="0"/>
              <a:t>a </a:t>
            </a:r>
            <a:r>
              <a:rPr lang="en-US" dirty="0"/>
              <a:t>will be diagnosed with that disease in a subsequent age </a:t>
            </a:r>
            <a:r>
              <a:rPr lang="en-US" dirty="0" smtClean="0"/>
              <a:t>interval (</a:t>
            </a:r>
            <a:r>
              <a:rPr lang="en-US" i="1" dirty="0"/>
              <a:t>a</a:t>
            </a:r>
            <a:r>
              <a:rPr lang="en-US" dirty="0"/>
              <a:t>, </a:t>
            </a:r>
            <a:r>
              <a:rPr lang="en-US" i="1" dirty="0"/>
              <a:t>t</a:t>
            </a:r>
            <a:r>
              <a:rPr lang="en-US" dirty="0" smtClean="0"/>
              <a:t>].</a:t>
            </a:r>
          </a:p>
          <a:p>
            <a:r>
              <a:rPr lang="en-US" dirty="0" smtClean="0"/>
              <a:t>Relative risk (RR) is less clinically relevant than absolute risk:</a:t>
            </a:r>
            <a:endParaRPr lang="en-US" dirty="0"/>
          </a:p>
          <a:p>
            <a:pPr lvl="1"/>
            <a:r>
              <a:rPr lang="en-US" dirty="0"/>
              <a:t>RR = 10 could mean 0.1% to 1%, or 1% to 10%.</a:t>
            </a:r>
          </a:p>
          <a:p>
            <a:endParaRPr lang="en-US" dirty="0"/>
          </a:p>
        </p:txBody>
      </p:sp>
    </p:spTree>
    <p:extLst>
      <p:ext uri="{BB962C8B-B14F-4D97-AF65-F5344CB8AC3E}">
        <p14:creationId xmlns:p14="http://schemas.microsoft.com/office/powerpoint/2010/main" val="370124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MammaPrint</a:t>
            </a:r>
            <a:endParaRPr lang="en-US" dirty="0"/>
          </a:p>
        </p:txBody>
      </p:sp>
      <p:sp>
        <p:nvSpPr>
          <p:cNvPr id="3" name="Content Placeholder 2"/>
          <p:cNvSpPr>
            <a:spLocks noGrp="1"/>
          </p:cNvSpPr>
          <p:nvPr>
            <p:ph idx="1"/>
          </p:nvPr>
        </p:nvSpPr>
        <p:spPr/>
        <p:txBody>
          <a:bodyPr/>
          <a:lstStyle/>
          <a:p>
            <a:r>
              <a:rPr lang="en-US" b="1" dirty="0" err="1" smtClean="0"/>
              <a:t>Analytes</a:t>
            </a:r>
            <a:r>
              <a:rPr lang="en-US" dirty="0" smtClean="0"/>
              <a:t>: gene expression of 70 gene variants</a:t>
            </a:r>
          </a:p>
          <a:p>
            <a:r>
              <a:rPr lang="en-US" b="1" dirty="0" smtClean="0"/>
              <a:t>Endpoint</a:t>
            </a:r>
            <a:r>
              <a:rPr lang="en-US" dirty="0"/>
              <a:t>: prognosis for recurrence or </a:t>
            </a:r>
            <a:r>
              <a:rPr lang="en-US" dirty="0" smtClean="0"/>
              <a:t>death</a:t>
            </a:r>
          </a:p>
          <a:p>
            <a:r>
              <a:rPr lang="en-US" b="1" dirty="0" smtClean="0"/>
              <a:t>Claim</a:t>
            </a:r>
            <a:r>
              <a:rPr lang="en-US" dirty="0" smtClean="0"/>
              <a:t>: risk of distant metastasis </a:t>
            </a:r>
          </a:p>
          <a:p>
            <a:r>
              <a:rPr lang="en-US" b="1" dirty="0" smtClean="0"/>
              <a:t>Population</a:t>
            </a:r>
            <a:r>
              <a:rPr lang="en-US" dirty="0" smtClean="0"/>
              <a:t>: breast cancer patients</a:t>
            </a:r>
          </a:p>
          <a:p>
            <a:r>
              <a:rPr lang="en-US" b="1" dirty="0" smtClean="0"/>
              <a:t>Study design</a:t>
            </a:r>
            <a:r>
              <a:rPr lang="en-US" dirty="0" smtClean="0"/>
              <a:t>: retrospective </a:t>
            </a:r>
            <a:r>
              <a:rPr lang="en-US" dirty="0"/>
              <a:t>analysis of stored specimens </a:t>
            </a:r>
            <a:r>
              <a:rPr lang="en-US" dirty="0" smtClean="0"/>
              <a:t>from </a:t>
            </a:r>
            <a:r>
              <a:rPr lang="en-US" dirty="0"/>
              <a:t>a well-defined </a:t>
            </a:r>
            <a:r>
              <a:rPr lang="en-US" dirty="0" smtClean="0"/>
              <a:t>cohort </a:t>
            </a:r>
            <a:endParaRPr lang="en-US" dirty="0"/>
          </a:p>
        </p:txBody>
      </p:sp>
    </p:spTree>
    <p:extLst>
      <p:ext uri="{BB962C8B-B14F-4D97-AF65-F5344CB8AC3E}">
        <p14:creationId xmlns:p14="http://schemas.microsoft.com/office/powerpoint/2010/main" val="2780060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B3CEBF9-BC11-40AA-8220-41148977D9CD}" type="slidenum">
              <a:rPr lang="en-US" altLang="en-US"/>
              <a:pPr/>
              <a:t>14</a:t>
            </a:fld>
            <a:endParaRPr lang="en-US" altLang="en-US"/>
          </a:p>
        </p:txBody>
      </p:sp>
      <p:sp>
        <p:nvSpPr>
          <p:cNvPr id="825346" name="Rectangle 2"/>
          <p:cNvSpPr>
            <a:spLocks noGrp="1" noChangeArrowheads="1"/>
          </p:cNvSpPr>
          <p:nvPr>
            <p:ph type="title"/>
          </p:nvPr>
        </p:nvSpPr>
        <p:spPr/>
        <p:txBody>
          <a:bodyPr/>
          <a:lstStyle/>
          <a:p>
            <a:r>
              <a:rPr lang="en-US" altLang="en-US" sz="3600">
                <a:latin typeface="Tahoma" pitchFamily="34" charset="0"/>
              </a:rPr>
              <a:t>Time to distant metastasis (N=302)</a:t>
            </a:r>
          </a:p>
        </p:txBody>
      </p:sp>
      <p:pic>
        <p:nvPicPr>
          <p:cNvPr id="825350" name="Picture 6" descr="km_tdm_gen"/>
          <p:cNvPicPr>
            <a:picLocks noChangeAspect="1" noChangeArrowheads="1"/>
          </p:cNvPicPr>
          <p:nvPr/>
        </p:nvPicPr>
        <p:blipFill>
          <a:blip r:embed="rId3" cstate="print">
            <a:extLst>
              <a:ext uri="{28A0092B-C50C-407E-A947-70E740481C1C}">
                <a14:useLocalDpi xmlns:a14="http://schemas.microsoft.com/office/drawing/2010/main" val="0"/>
              </a:ext>
            </a:extLst>
          </a:blip>
          <a:srcRect l="8572" t="3751" r="2858"/>
          <a:stretch>
            <a:fillRect/>
          </a:stretch>
        </p:blipFill>
        <p:spPr bwMode="auto">
          <a:xfrm>
            <a:off x="924588" y="990600"/>
            <a:ext cx="715261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531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5CC7C91-ACDA-4B37-8317-3ED933A85B6E}" type="slidenum">
              <a:rPr lang="en-US" altLang="en-US"/>
              <a:pPr/>
              <a:t>15</a:t>
            </a:fld>
            <a:endParaRPr lang="en-US" altLang="en-US"/>
          </a:p>
        </p:txBody>
      </p:sp>
      <p:sp>
        <p:nvSpPr>
          <p:cNvPr id="878594" name="Rectangle 2"/>
          <p:cNvSpPr>
            <a:spLocks noGrp="1" noChangeArrowheads="1"/>
          </p:cNvSpPr>
          <p:nvPr>
            <p:ph type="title"/>
          </p:nvPr>
        </p:nvSpPr>
        <p:spPr/>
        <p:txBody>
          <a:bodyPr/>
          <a:lstStyle/>
          <a:p>
            <a:r>
              <a:rPr lang="en-US" altLang="en-US" sz="4000">
                <a:latin typeface="Tahoma" pitchFamily="34" charset="0"/>
              </a:rPr>
              <a:t>Proportion alive at 10 years</a:t>
            </a:r>
          </a:p>
        </p:txBody>
      </p:sp>
      <p:sp>
        <p:nvSpPr>
          <p:cNvPr id="878595" name="Rectangle 3"/>
          <p:cNvSpPr>
            <a:spLocks noGrp="1" noChangeArrowheads="1"/>
          </p:cNvSpPr>
          <p:nvPr>
            <p:ph type="body" idx="1"/>
          </p:nvPr>
        </p:nvSpPr>
        <p:spPr>
          <a:xfrm>
            <a:off x="427038" y="1947863"/>
            <a:ext cx="8229600" cy="4525962"/>
          </a:xfrm>
        </p:spPr>
        <p:txBody>
          <a:bodyPr/>
          <a:lstStyle/>
          <a:p>
            <a:pPr>
              <a:lnSpc>
                <a:spcPct val="90000"/>
              </a:lnSpc>
              <a:buFontTx/>
              <a:buNone/>
            </a:pPr>
            <a:r>
              <a:rPr lang="en-US" altLang="en-US" sz="2400">
                <a:latin typeface="Tahoma" pitchFamily="34" charset="0"/>
              </a:rPr>
              <a:t>Clinical	Gene 		N	Proportion*</a:t>
            </a:r>
          </a:p>
          <a:p>
            <a:pPr>
              <a:lnSpc>
                <a:spcPct val="90000"/>
              </a:lnSpc>
              <a:buFontTx/>
              <a:buNone/>
            </a:pPr>
            <a:r>
              <a:rPr lang="en-US" altLang="en-US" sz="2400">
                <a:latin typeface="Tahoma" pitchFamily="34" charset="0"/>
              </a:rPr>
              <a:t>			Signature</a:t>
            </a:r>
          </a:p>
          <a:p>
            <a:pPr>
              <a:lnSpc>
                <a:spcPct val="90000"/>
              </a:lnSpc>
              <a:buFontTx/>
              <a:buNone/>
            </a:pPr>
            <a:endParaRPr lang="en-US" altLang="en-US" sz="2400">
              <a:latin typeface="Tahoma" pitchFamily="34" charset="0"/>
            </a:endParaRPr>
          </a:p>
          <a:p>
            <a:pPr>
              <a:lnSpc>
                <a:spcPct val="90000"/>
              </a:lnSpc>
              <a:buFontTx/>
              <a:buNone/>
            </a:pPr>
            <a:endParaRPr lang="en-US" altLang="en-US" sz="2400">
              <a:latin typeface="Tahoma" pitchFamily="34" charset="0"/>
            </a:endParaRPr>
          </a:p>
          <a:p>
            <a:pPr>
              <a:lnSpc>
                <a:spcPct val="90000"/>
              </a:lnSpc>
              <a:buFontTx/>
              <a:buNone/>
            </a:pPr>
            <a:r>
              <a:rPr lang="en-US" altLang="en-US" sz="2400">
                <a:latin typeface="Tahoma" pitchFamily="34" charset="0"/>
              </a:rPr>
              <a:t>Low Risk	Low Risk	52	0.88 (0.74 to 0.95)</a:t>
            </a:r>
          </a:p>
          <a:p>
            <a:pPr>
              <a:lnSpc>
                <a:spcPct val="90000"/>
              </a:lnSpc>
              <a:buFontTx/>
              <a:buNone/>
            </a:pPr>
            <a:r>
              <a:rPr lang="en-US" altLang="en-US" sz="2400">
                <a:latin typeface="Tahoma" pitchFamily="34" charset="0"/>
              </a:rPr>
              <a:t>Low Risk	High Risk	28	0.69 (0.45 to 0.84)</a:t>
            </a:r>
          </a:p>
          <a:p>
            <a:pPr>
              <a:lnSpc>
                <a:spcPct val="90000"/>
              </a:lnSpc>
              <a:buFontTx/>
              <a:buNone/>
            </a:pPr>
            <a:r>
              <a:rPr lang="en-US" altLang="en-US" sz="2400">
                <a:latin typeface="Tahoma" pitchFamily="34" charset="0"/>
              </a:rPr>
              <a:t>High Risk	Low Risk	59	0.89 (0.77 to 0.95)</a:t>
            </a:r>
          </a:p>
          <a:p>
            <a:pPr>
              <a:lnSpc>
                <a:spcPct val="90000"/>
              </a:lnSpc>
              <a:buFontTx/>
              <a:buNone/>
            </a:pPr>
            <a:r>
              <a:rPr lang="en-US" altLang="en-US" sz="2400">
                <a:latin typeface="Tahoma" pitchFamily="34" charset="0"/>
              </a:rPr>
              <a:t>High Risk	High Risk	163	0.69 (0.61 to 0.76)</a:t>
            </a:r>
          </a:p>
          <a:p>
            <a:pPr>
              <a:lnSpc>
                <a:spcPct val="90000"/>
              </a:lnSpc>
              <a:buFontTx/>
              <a:buNone/>
            </a:pPr>
            <a:endParaRPr lang="en-US" altLang="en-US" sz="2400">
              <a:latin typeface="Tahoma" pitchFamily="34" charset="0"/>
            </a:endParaRPr>
          </a:p>
          <a:p>
            <a:pPr>
              <a:lnSpc>
                <a:spcPct val="90000"/>
              </a:lnSpc>
              <a:buFontTx/>
              <a:buNone/>
            </a:pPr>
            <a:r>
              <a:rPr lang="en-US" altLang="en-US" sz="2400" baseline="30000">
                <a:latin typeface="Tahoma" pitchFamily="34" charset="0"/>
              </a:rPr>
              <a:t>*</a:t>
            </a:r>
            <a:r>
              <a:rPr lang="en-US" altLang="en-US" sz="2400">
                <a:latin typeface="Tahoma" pitchFamily="34" charset="0"/>
              </a:rPr>
              <a:t>Buyse et al JNCI 2006</a:t>
            </a:r>
            <a:endParaRPr lang="en-US" altLang="en-US" sz="2400" baseline="30000">
              <a:latin typeface="Tahoma" pitchFamily="34" charset="0"/>
            </a:endParaRPr>
          </a:p>
          <a:p>
            <a:pPr>
              <a:lnSpc>
                <a:spcPct val="90000"/>
              </a:lnSpc>
              <a:buFontTx/>
              <a:buNone/>
            </a:pPr>
            <a:endParaRPr lang="en-US" altLang="en-US" sz="2400">
              <a:latin typeface="Tahoma" pitchFamily="34" charset="0"/>
            </a:endParaRPr>
          </a:p>
        </p:txBody>
      </p:sp>
    </p:spTree>
    <p:extLst>
      <p:ext uri="{BB962C8B-B14F-4D97-AF65-F5344CB8AC3E}">
        <p14:creationId xmlns:p14="http://schemas.microsoft.com/office/powerpoint/2010/main" val="876976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4000" dirty="0" smtClean="0"/>
              <a:t>Estimating Absolute Risk in </a:t>
            </a:r>
            <a:br>
              <a:rPr lang="en-US" altLang="en-US" sz="4000" dirty="0" smtClean="0"/>
            </a:br>
            <a:r>
              <a:rPr lang="en-US" altLang="en-US" sz="4000" dirty="0" smtClean="0"/>
              <a:t>Sub-Samples of a Cohort</a:t>
            </a:r>
          </a:p>
        </p:txBody>
      </p:sp>
      <p:sp>
        <p:nvSpPr>
          <p:cNvPr id="110595" name="Rectangle 3"/>
          <p:cNvSpPr>
            <a:spLocks noGrp="1" noChangeArrowheads="1"/>
          </p:cNvSpPr>
          <p:nvPr>
            <p:ph type="body" idx="1"/>
          </p:nvPr>
        </p:nvSpPr>
        <p:spPr/>
        <p:txBody>
          <a:bodyPr/>
          <a:lstStyle/>
          <a:p>
            <a:pPr>
              <a:lnSpc>
                <a:spcPct val="90000"/>
              </a:lnSpc>
            </a:pPr>
            <a:r>
              <a:rPr lang="en-US" altLang="en-US" sz="2800" b="1" dirty="0" smtClean="0"/>
              <a:t>Nested case-control design</a:t>
            </a:r>
            <a:r>
              <a:rPr lang="en-US" altLang="en-US" sz="2800" dirty="0" smtClean="0"/>
              <a:t>: </a:t>
            </a:r>
            <a:r>
              <a:rPr lang="en-US" altLang="en-US" sz="2800" dirty="0"/>
              <a:t>A</a:t>
            </a:r>
            <a:r>
              <a:rPr lang="en-US" altLang="en-US" sz="2800" dirty="0" smtClean="0"/>
              <a:t>t each time a case develops, sample individuals from risk set.</a:t>
            </a:r>
          </a:p>
          <a:p>
            <a:pPr lvl="1">
              <a:lnSpc>
                <a:spcPct val="90000"/>
              </a:lnSpc>
            </a:pPr>
            <a:endParaRPr lang="en-US" altLang="en-US" sz="2400" dirty="0" smtClean="0"/>
          </a:p>
          <a:p>
            <a:pPr>
              <a:lnSpc>
                <a:spcPct val="90000"/>
              </a:lnSpc>
            </a:pPr>
            <a:endParaRPr lang="en-US" altLang="en-US" sz="2800" b="1" dirty="0" smtClean="0"/>
          </a:p>
          <a:p>
            <a:pPr>
              <a:lnSpc>
                <a:spcPct val="90000"/>
              </a:lnSpc>
            </a:pPr>
            <a:r>
              <a:rPr lang="en-US" altLang="en-US" sz="2800" b="1" dirty="0" smtClean="0"/>
              <a:t>Case-cohort design</a:t>
            </a:r>
            <a:r>
              <a:rPr lang="en-US" altLang="en-US" sz="2800" dirty="0" smtClean="0"/>
              <a:t>: Analyze data from </a:t>
            </a:r>
            <a:r>
              <a:rPr lang="en-US" altLang="en-US" sz="2800" dirty="0" err="1" smtClean="0"/>
              <a:t>subcohort</a:t>
            </a:r>
            <a:r>
              <a:rPr lang="en-US" altLang="en-US" sz="2800" dirty="0" smtClean="0"/>
              <a:t> selected at start of follow-up and all cases observed during follow up </a:t>
            </a:r>
          </a:p>
          <a:p>
            <a:pPr lvl="1">
              <a:lnSpc>
                <a:spcPct val="90000"/>
              </a:lnSpc>
            </a:pPr>
            <a:r>
              <a:rPr lang="en-US" altLang="en-US" sz="2400" dirty="0" smtClean="0"/>
              <a:t>Raw data (e.g. serum samples) collected on all subjects at baseline, but analyzed only for cases and </a:t>
            </a:r>
            <a:r>
              <a:rPr lang="en-US" altLang="en-US" sz="2400" dirty="0" err="1" smtClean="0"/>
              <a:t>subcohort</a:t>
            </a:r>
            <a:r>
              <a:rPr lang="en-US" altLang="en-US" sz="2400" dirty="0" smtClean="0"/>
              <a:t> members.</a:t>
            </a:r>
          </a:p>
        </p:txBody>
      </p:sp>
      <p:sp>
        <p:nvSpPr>
          <p:cNvPr id="2" name="TextBox 1"/>
          <p:cNvSpPr txBox="1"/>
          <p:nvPr/>
        </p:nvSpPr>
        <p:spPr>
          <a:xfrm>
            <a:off x="2683004" y="2526268"/>
            <a:ext cx="5698996" cy="369332"/>
          </a:xfrm>
          <a:prstGeom prst="rect">
            <a:avLst/>
          </a:prstGeom>
          <a:noFill/>
        </p:spPr>
        <p:txBody>
          <a:bodyPr wrap="none" rtlCol="0">
            <a:spAutoFit/>
          </a:bodyPr>
          <a:lstStyle/>
          <a:p>
            <a:r>
              <a:rPr lang="en-US" altLang="en-US" dirty="0" err="1"/>
              <a:t>Langholz</a:t>
            </a:r>
            <a:r>
              <a:rPr lang="en-US" altLang="en-US" dirty="0"/>
              <a:t> and </a:t>
            </a:r>
            <a:r>
              <a:rPr lang="en-US" altLang="en-US" dirty="0" err="1"/>
              <a:t>Borgan</a:t>
            </a:r>
            <a:r>
              <a:rPr lang="en-US" altLang="en-US" dirty="0"/>
              <a:t>, 1997, Biometrics. v53. 767-774</a:t>
            </a:r>
            <a:endParaRPr lang="en-US" dirty="0"/>
          </a:p>
        </p:txBody>
      </p:sp>
      <p:sp>
        <p:nvSpPr>
          <p:cNvPr id="3" name="TextBox 2"/>
          <p:cNvSpPr txBox="1"/>
          <p:nvPr/>
        </p:nvSpPr>
        <p:spPr>
          <a:xfrm>
            <a:off x="3505200" y="5791200"/>
            <a:ext cx="5257800" cy="646331"/>
          </a:xfrm>
          <a:prstGeom prst="rect">
            <a:avLst/>
          </a:prstGeom>
          <a:noFill/>
        </p:spPr>
        <p:txBody>
          <a:bodyPr wrap="square" rtlCol="0">
            <a:spAutoFit/>
          </a:bodyPr>
          <a:lstStyle/>
          <a:p>
            <a:r>
              <a:rPr lang="en-US" altLang="en-US" dirty="0"/>
              <a:t>Self and Prentice, </a:t>
            </a:r>
            <a:r>
              <a:rPr lang="en-US" altLang="en-US" dirty="0" smtClean="0"/>
              <a:t>1988. </a:t>
            </a:r>
            <a:r>
              <a:rPr lang="en-US" altLang="en-US" dirty="0"/>
              <a:t>Ann. Statist. v16. 64-81</a:t>
            </a:r>
            <a:r>
              <a:rPr lang="en-US" altLang="en-US" dirty="0" smtClean="0"/>
              <a:t>.</a:t>
            </a:r>
          </a:p>
          <a:p>
            <a:r>
              <a:rPr lang="en-US" altLang="en-US" dirty="0"/>
              <a:t>Barlow, 1994. </a:t>
            </a:r>
            <a:r>
              <a:rPr lang="en-US" altLang="en-US" dirty="0" smtClean="0"/>
              <a:t>Biometrics</a:t>
            </a:r>
            <a:r>
              <a:rPr lang="en-US" altLang="en-US" dirty="0"/>
              <a:t>. v50. 1064-1072</a:t>
            </a:r>
            <a:endParaRPr lang="en-US" dirty="0"/>
          </a:p>
        </p:txBody>
      </p:sp>
    </p:spTree>
    <p:extLst>
      <p:ext uri="{BB962C8B-B14F-4D97-AF65-F5344CB8AC3E}">
        <p14:creationId xmlns:p14="http://schemas.microsoft.com/office/powerpoint/2010/main" val="385785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p:txBody>
          <a:bodyPr/>
          <a:lstStyle/>
          <a:p>
            <a:pPr eaLnBrk="1" hangingPunct="1"/>
            <a:r>
              <a:rPr lang="en-US" sz="3600"/>
              <a:t>Prospectively planned sample selection from a retrospective study population</a:t>
            </a:r>
          </a:p>
        </p:txBody>
      </p:sp>
      <p:sp>
        <p:nvSpPr>
          <p:cNvPr id="37890" name="Rectangle 3"/>
          <p:cNvSpPr>
            <a:spLocks noGrp="1"/>
          </p:cNvSpPr>
          <p:nvPr>
            <p:ph type="body" idx="4294967295"/>
          </p:nvPr>
        </p:nvSpPr>
        <p:spPr>
          <a:xfrm>
            <a:off x="304800" y="1676400"/>
            <a:ext cx="8229600" cy="5257800"/>
          </a:xfrm>
        </p:spPr>
        <p:txBody>
          <a:bodyPr/>
          <a:lstStyle/>
          <a:p>
            <a:pPr marL="114300" lvl="1" indent="0" eaLnBrk="1" hangingPunct="1">
              <a:lnSpc>
                <a:spcPct val="90000"/>
              </a:lnSpc>
              <a:buFont typeface="Arial" charset="0"/>
              <a:buNone/>
            </a:pPr>
            <a:endParaRPr lang="en-US" sz="1600"/>
          </a:p>
          <a:p>
            <a:pPr marL="114300" lvl="1" indent="0" eaLnBrk="1" hangingPunct="1">
              <a:lnSpc>
                <a:spcPct val="90000"/>
              </a:lnSpc>
              <a:buFont typeface="Arial" charset="0"/>
              <a:buNone/>
            </a:pPr>
            <a:endParaRPr lang="en-US" sz="1600"/>
          </a:p>
          <a:p>
            <a:pPr marL="114300" lvl="1" indent="0" eaLnBrk="1" hangingPunct="1">
              <a:lnSpc>
                <a:spcPct val="90000"/>
              </a:lnSpc>
              <a:buFont typeface="Arial" charset="0"/>
              <a:buNone/>
            </a:pPr>
            <a:endParaRPr lang="en-US" sz="1600"/>
          </a:p>
          <a:p>
            <a:pPr marL="114300" lvl="1" indent="0" eaLnBrk="1" hangingPunct="1">
              <a:lnSpc>
                <a:spcPct val="90000"/>
              </a:lnSpc>
              <a:buFont typeface="Arial" charset="0"/>
              <a:buNone/>
            </a:pPr>
            <a:endParaRPr lang="en-US" sz="1600"/>
          </a:p>
          <a:p>
            <a:pPr marL="114300" lvl="1" indent="0" eaLnBrk="1" hangingPunct="1">
              <a:lnSpc>
                <a:spcPct val="90000"/>
              </a:lnSpc>
              <a:buFont typeface="Arial" charset="0"/>
              <a:buNone/>
            </a:pPr>
            <a:endParaRPr lang="en-US" sz="1600"/>
          </a:p>
          <a:p>
            <a:pPr marL="114300" lvl="1" indent="0" eaLnBrk="1" hangingPunct="1">
              <a:lnSpc>
                <a:spcPct val="90000"/>
              </a:lnSpc>
              <a:buFont typeface="Arial" charset="0"/>
              <a:buNone/>
            </a:pPr>
            <a:endParaRPr lang="en-US" sz="1600"/>
          </a:p>
          <a:p>
            <a:pPr marL="114300" lvl="1" indent="0" eaLnBrk="1" hangingPunct="1">
              <a:lnSpc>
                <a:spcPct val="90000"/>
              </a:lnSpc>
              <a:buFont typeface="Arial" charset="0"/>
              <a:buNone/>
            </a:pPr>
            <a:endParaRPr lang="en-US" sz="1600"/>
          </a:p>
          <a:p>
            <a:pPr marL="114300" lvl="1" indent="0" eaLnBrk="1" hangingPunct="1">
              <a:lnSpc>
                <a:spcPct val="90000"/>
              </a:lnSpc>
              <a:buFont typeface="Arial" charset="0"/>
              <a:buNone/>
            </a:pPr>
            <a:endParaRPr lang="en-US" sz="1600"/>
          </a:p>
          <a:p>
            <a:pPr marL="114300" lvl="1" indent="0" eaLnBrk="1" hangingPunct="1">
              <a:lnSpc>
                <a:spcPct val="90000"/>
              </a:lnSpc>
              <a:buFont typeface="Arial" charset="0"/>
              <a:buNone/>
            </a:pPr>
            <a:endParaRPr lang="en-US" sz="1600"/>
          </a:p>
          <a:p>
            <a:pPr marL="114300" lvl="1" indent="0" eaLnBrk="1" hangingPunct="1">
              <a:lnSpc>
                <a:spcPct val="90000"/>
              </a:lnSpc>
              <a:buFont typeface="Arial" charset="0"/>
              <a:buNone/>
            </a:pPr>
            <a:endParaRPr lang="en-US" sz="1600"/>
          </a:p>
          <a:p>
            <a:pPr marL="114300" lvl="1" indent="0" eaLnBrk="1" hangingPunct="1">
              <a:lnSpc>
                <a:spcPct val="90000"/>
              </a:lnSpc>
              <a:buFont typeface="Arial" charset="0"/>
              <a:buNone/>
            </a:pPr>
            <a:endParaRPr lang="en-US" sz="1600"/>
          </a:p>
          <a:p>
            <a:pPr marL="114300" lvl="1" indent="0" eaLnBrk="1" hangingPunct="1">
              <a:lnSpc>
                <a:spcPct val="90000"/>
              </a:lnSpc>
              <a:buFont typeface="Arial" charset="0"/>
              <a:buNone/>
            </a:pPr>
            <a:endParaRPr lang="en-US" sz="1600"/>
          </a:p>
          <a:p>
            <a:pPr marL="114300" lvl="1" indent="0" eaLnBrk="1" hangingPunct="1">
              <a:lnSpc>
                <a:spcPct val="90000"/>
              </a:lnSpc>
              <a:buFont typeface="Arial" charset="0"/>
              <a:buNone/>
            </a:pPr>
            <a:endParaRPr lang="en-US" sz="1600"/>
          </a:p>
          <a:p>
            <a:pPr marL="114300" lvl="1" indent="0" eaLnBrk="1" hangingPunct="1">
              <a:lnSpc>
                <a:spcPct val="90000"/>
              </a:lnSpc>
              <a:buFont typeface="Arial" charset="0"/>
              <a:buNone/>
            </a:pPr>
            <a:endParaRPr lang="en-US" sz="1600"/>
          </a:p>
          <a:p>
            <a:pPr marL="114300" lvl="1" indent="0" eaLnBrk="1" hangingPunct="1">
              <a:lnSpc>
                <a:spcPct val="90000"/>
              </a:lnSpc>
              <a:buFont typeface="Arial" charset="0"/>
              <a:buNone/>
            </a:pPr>
            <a:endParaRPr lang="en-US" sz="2400"/>
          </a:p>
          <a:p>
            <a:pPr marL="114300" lvl="1" indent="0" eaLnBrk="1" hangingPunct="1">
              <a:lnSpc>
                <a:spcPct val="90000"/>
              </a:lnSpc>
              <a:buFont typeface="Arial" charset="0"/>
              <a:buNone/>
            </a:pPr>
            <a:r>
              <a:rPr lang="en-US" sz="2400"/>
              <a:t>(1) Prospective-Retrospective design  (2) Case-Cohort design</a:t>
            </a:r>
          </a:p>
          <a:p>
            <a:pPr marL="114300" lvl="1" indent="0" eaLnBrk="1" hangingPunct="1">
              <a:lnSpc>
                <a:spcPct val="90000"/>
              </a:lnSpc>
              <a:buFont typeface="Arial" charset="0"/>
              <a:buNone/>
            </a:pPr>
            <a:r>
              <a:rPr lang="en-US" sz="2400"/>
              <a:t>(3) Nested Case-Control design</a:t>
            </a:r>
            <a:endParaRPr lang="en-US" sz="1400"/>
          </a:p>
        </p:txBody>
      </p:sp>
      <p:sp>
        <p:nvSpPr>
          <p:cNvPr id="2" name="Slide Number Placeholder 1"/>
          <p:cNvSpPr>
            <a:spLocks noGrp="1"/>
          </p:cNvSpPr>
          <p:nvPr>
            <p:ph type="sldNum" sz="quarter" idx="12"/>
          </p:nvPr>
        </p:nvSpPr>
        <p:spPr/>
        <p:txBody>
          <a:bodyPr/>
          <a:lstStyle/>
          <a:p>
            <a:pPr>
              <a:defRPr/>
            </a:pPr>
            <a:fld id="{A04ADE63-0D0B-4862-85B0-85A1E22E44D7}" type="slidenum">
              <a:rPr lang="en-US"/>
              <a:pPr>
                <a:defRPr/>
              </a:pPr>
              <a:t>17</a:t>
            </a:fld>
            <a:endParaRPr lang="en-US"/>
          </a:p>
        </p:txBody>
      </p:sp>
      <p:sp>
        <p:nvSpPr>
          <p:cNvPr id="7" name="Rounded Rectangle 6"/>
          <p:cNvSpPr/>
          <p:nvPr/>
        </p:nvSpPr>
        <p:spPr>
          <a:xfrm>
            <a:off x="609600" y="1600200"/>
            <a:ext cx="3657600" cy="38147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dirty="0">
                <a:solidFill>
                  <a:schemeClr val="tx1"/>
                </a:solidFill>
              </a:rPr>
              <a:t>Intended use population</a:t>
            </a:r>
          </a:p>
        </p:txBody>
      </p:sp>
      <p:sp>
        <p:nvSpPr>
          <p:cNvPr id="8" name="Oval 7"/>
          <p:cNvSpPr/>
          <p:nvPr/>
        </p:nvSpPr>
        <p:spPr>
          <a:xfrm>
            <a:off x="1752600" y="3124200"/>
            <a:ext cx="2112963" cy="2057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Retrospective Study population</a:t>
            </a:r>
          </a:p>
        </p:txBody>
      </p:sp>
      <p:sp>
        <p:nvSpPr>
          <p:cNvPr id="11" name="Oval 10"/>
          <p:cNvSpPr/>
          <p:nvPr/>
        </p:nvSpPr>
        <p:spPr>
          <a:xfrm>
            <a:off x="5659438" y="1447800"/>
            <a:ext cx="2112962" cy="2057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(1) Study population</a:t>
            </a:r>
          </a:p>
        </p:txBody>
      </p:sp>
      <p:sp>
        <p:nvSpPr>
          <p:cNvPr id="12" name="Oval 11"/>
          <p:cNvSpPr/>
          <p:nvPr/>
        </p:nvSpPr>
        <p:spPr>
          <a:xfrm>
            <a:off x="6575425" y="3733800"/>
            <a:ext cx="2111375" cy="2057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(2)</a:t>
            </a:r>
          </a:p>
        </p:txBody>
      </p:sp>
      <p:sp>
        <p:nvSpPr>
          <p:cNvPr id="13" name="Oval 12"/>
          <p:cNvSpPr/>
          <p:nvPr/>
        </p:nvSpPr>
        <p:spPr>
          <a:xfrm>
            <a:off x="4368800" y="3276600"/>
            <a:ext cx="2111375" cy="2057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(3)</a:t>
            </a:r>
          </a:p>
        </p:txBody>
      </p:sp>
      <p:sp>
        <p:nvSpPr>
          <p:cNvPr id="19" name="Oval 18"/>
          <p:cNvSpPr/>
          <p:nvPr/>
        </p:nvSpPr>
        <p:spPr>
          <a:xfrm>
            <a:off x="4662488" y="3468688"/>
            <a:ext cx="1524000" cy="73342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cs typeface="Arial" charset="0"/>
              </a:rPr>
              <a:t>Matched sample of controls</a:t>
            </a:r>
          </a:p>
        </p:txBody>
      </p:sp>
      <p:sp>
        <p:nvSpPr>
          <p:cNvPr id="20" name="Oval 19"/>
          <p:cNvSpPr/>
          <p:nvPr/>
        </p:nvSpPr>
        <p:spPr>
          <a:xfrm>
            <a:off x="4932363" y="4560888"/>
            <a:ext cx="982662" cy="5969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All cases</a:t>
            </a:r>
          </a:p>
        </p:txBody>
      </p:sp>
      <p:sp>
        <p:nvSpPr>
          <p:cNvPr id="25" name="Oval 24"/>
          <p:cNvSpPr/>
          <p:nvPr/>
        </p:nvSpPr>
        <p:spPr>
          <a:xfrm>
            <a:off x="6899275" y="3990975"/>
            <a:ext cx="1524000" cy="73342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Random sample of study pop</a:t>
            </a:r>
          </a:p>
        </p:txBody>
      </p:sp>
      <p:sp>
        <p:nvSpPr>
          <p:cNvPr id="26" name="Oval 25"/>
          <p:cNvSpPr/>
          <p:nvPr/>
        </p:nvSpPr>
        <p:spPr>
          <a:xfrm rot="19471755">
            <a:off x="7699375" y="4587875"/>
            <a:ext cx="982663" cy="5969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All cases</a:t>
            </a:r>
          </a:p>
        </p:txBody>
      </p:sp>
    </p:spTree>
    <p:extLst>
      <p:ext uri="{BB962C8B-B14F-4D97-AF65-F5344CB8AC3E}">
        <p14:creationId xmlns:p14="http://schemas.microsoft.com/office/powerpoint/2010/main" val="1022585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p:txBody>
          <a:bodyPr/>
          <a:lstStyle/>
          <a:p>
            <a:pPr eaLnBrk="1" hangingPunct="1"/>
            <a:r>
              <a:rPr lang="en-US" sz="4000" dirty="0"/>
              <a:t>Nested Case Control </a:t>
            </a:r>
            <a:r>
              <a:rPr lang="en-US" sz="4000" dirty="0" smtClean="0"/>
              <a:t>Design</a:t>
            </a:r>
            <a:endParaRPr lang="en-US" sz="4000" dirty="0"/>
          </a:p>
        </p:txBody>
      </p:sp>
      <p:sp>
        <p:nvSpPr>
          <p:cNvPr id="48130" name="Rectangle 3"/>
          <p:cNvSpPr>
            <a:spLocks noGrp="1"/>
          </p:cNvSpPr>
          <p:nvPr>
            <p:ph type="body" idx="4294967295"/>
          </p:nvPr>
        </p:nvSpPr>
        <p:spPr/>
        <p:txBody>
          <a:bodyPr/>
          <a:lstStyle/>
          <a:p>
            <a:pPr lvl="1" eaLnBrk="1" hangingPunct="1"/>
            <a:r>
              <a:rPr lang="en-US" sz="2600" dirty="0" smtClean="0"/>
              <a:t>Woodward </a:t>
            </a:r>
            <a:r>
              <a:rPr lang="en-US" sz="2600" dirty="0"/>
              <a:t>2005 </a:t>
            </a:r>
          </a:p>
          <a:p>
            <a:pPr lvl="2" eaLnBrk="1" hangingPunct="1"/>
            <a:r>
              <a:rPr lang="en-US" sz="2200" dirty="0"/>
              <a:t>For each case, a random selection of control(s) is taken from the cohort </a:t>
            </a:r>
            <a:r>
              <a:rPr lang="en-US" sz="2200" i="1" dirty="0"/>
              <a:t>at risk at the time when the case got the disease</a:t>
            </a:r>
            <a:r>
              <a:rPr lang="en-US" sz="2200" dirty="0"/>
              <a:t>.</a:t>
            </a:r>
          </a:p>
          <a:p>
            <a:pPr lvl="1" eaLnBrk="1" hangingPunct="1"/>
            <a:r>
              <a:rPr lang="en-US" sz="2600" dirty="0" err="1"/>
              <a:t>Biesheuvel</a:t>
            </a:r>
            <a:r>
              <a:rPr lang="en-US" sz="2600" dirty="0"/>
              <a:t> et al 2008; Baker et al 2002;</a:t>
            </a:r>
          </a:p>
          <a:p>
            <a:pPr lvl="2" eaLnBrk="1" hangingPunct="1"/>
            <a:r>
              <a:rPr lang="en-US" sz="2200" dirty="0"/>
              <a:t>All (random subset) cases are included and a		 random sample of the controls is selected. </a:t>
            </a:r>
            <a:endParaRPr lang="en-US" sz="2200" i="1" dirty="0"/>
          </a:p>
          <a:p>
            <a:pPr lvl="1" eaLnBrk="1" hangingPunct="1"/>
            <a:r>
              <a:rPr lang="en-US" sz="2600" dirty="0"/>
              <a:t>Pepe et al, JNCI 2008 </a:t>
            </a:r>
          </a:p>
          <a:p>
            <a:pPr lvl="2" eaLnBrk="1" hangingPunct="1"/>
            <a:r>
              <a:rPr lang="en-US" sz="2200" dirty="0"/>
              <a:t>Randomly selected case patients and</a:t>
            </a:r>
          </a:p>
          <a:p>
            <a:pPr lvl="2" eaLnBrk="1" hangingPunct="1">
              <a:buFont typeface="Arial" charset="0"/>
              <a:buNone/>
            </a:pPr>
            <a:r>
              <a:rPr lang="en-US" sz="2200" dirty="0"/>
              <a:t>    control subjects in the study cohort</a:t>
            </a:r>
            <a:endParaRPr lang="en-US" sz="2100" dirty="0"/>
          </a:p>
        </p:txBody>
      </p:sp>
      <p:sp>
        <p:nvSpPr>
          <p:cNvPr id="2" name="Slide Number Placeholder 1"/>
          <p:cNvSpPr>
            <a:spLocks noGrp="1"/>
          </p:cNvSpPr>
          <p:nvPr>
            <p:ph type="sldNum" sz="quarter" idx="12"/>
          </p:nvPr>
        </p:nvSpPr>
        <p:spPr/>
        <p:txBody>
          <a:bodyPr/>
          <a:lstStyle/>
          <a:p>
            <a:pPr>
              <a:defRPr/>
            </a:pPr>
            <a:fld id="{BE8C4251-658D-4A80-A233-513F0AB026A0}" type="slidenum">
              <a:rPr lang="en-US"/>
              <a:pPr>
                <a:defRPr/>
              </a:pPr>
              <a:t>18</a:t>
            </a:fld>
            <a:endParaRPr lang="en-US"/>
          </a:p>
        </p:txBody>
      </p:sp>
      <p:sp>
        <p:nvSpPr>
          <p:cNvPr id="6" name="Oval 5"/>
          <p:cNvSpPr/>
          <p:nvPr/>
        </p:nvSpPr>
        <p:spPr>
          <a:xfrm>
            <a:off x="6629400" y="3886200"/>
            <a:ext cx="2112963" cy="2057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(3)</a:t>
            </a:r>
          </a:p>
        </p:txBody>
      </p:sp>
      <p:sp>
        <p:nvSpPr>
          <p:cNvPr id="7" name="Oval 6"/>
          <p:cNvSpPr/>
          <p:nvPr/>
        </p:nvSpPr>
        <p:spPr>
          <a:xfrm>
            <a:off x="6923088" y="4027488"/>
            <a:ext cx="1524000" cy="73342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cs typeface="Arial" charset="0"/>
              </a:rPr>
              <a:t>Matched sample of controls</a:t>
            </a:r>
          </a:p>
        </p:txBody>
      </p:sp>
      <p:sp>
        <p:nvSpPr>
          <p:cNvPr id="8" name="Oval 7"/>
          <p:cNvSpPr/>
          <p:nvPr/>
        </p:nvSpPr>
        <p:spPr>
          <a:xfrm>
            <a:off x="7089775" y="5140325"/>
            <a:ext cx="982663" cy="5969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All cases</a:t>
            </a:r>
          </a:p>
        </p:txBody>
      </p:sp>
    </p:spTree>
    <p:extLst>
      <p:ext uri="{BB962C8B-B14F-4D97-AF65-F5344CB8AC3E}">
        <p14:creationId xmlns:p14="http://schemas.microsoft.com/office/powerpoint/2010/main" val="435885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p:txBody>
          <a:bodyPr/>
          <a:lstStyle/>
          <a:p>
            <a:pPr eaLnBrk="1" hangingPunct="1"/>
            <a:r>
              <a:rPr lang="en-US" sz="4000" dirty="0"/>
              <a:t>Case Cohort </a:t>
            </a:r>
            <a:r>
              <a:rPr lang="en-US" sz="4000" dirty="0" smtClean="0"/>
              <a:t>Design</a:t>
            </a:r>
            <a:endParaRPr lang="en-US" sz="4000" dirty="0"/>
          </a:p>
        </p:txBody>
      </p:sp>
      <p:sp>
        <p:nvSpPr>
          <p:cNvPr id="50178" name="Rectangle 3"/>
          <p:cNvSpPr>
            <a:spLocks noGrp="1"/>
          </p:cNvSpPr>
          <p:nvPr>
            <p:ph type="body" idx="4294967295"/>
          </p:nvPr>
        </p:nvSpPr>
        <p:spPr/>
        <p:txBody>
          <a:bodyPr/>
          <a:lstStyle/>
          <a:p>
            <a:pPr eaLnBrk="1" hangingPunct="1"/>
            <a:r>
              <a:rPr lang="en-US" dirty="0" smtClean="0"/>
              <a:t>All </a:t>
            </a:r>
            <a:r>
              <a:rPr lang="en-US" dirty="0"/>
              <a:t>cases and a random </a:t>
            </a:r>
            <a:r>
              <a:rPr lang="en-US" dirty="0" err="1" smtClean="0"/>
              <a:t>subcohort</a:t>
            </a:r>
            <a:r>
              <a:rPr lang="en-US" dirty="0" smtClean="0"/>
              <a:t>.</a:t>
            </a:r>
            <a:endParaRPr lang="en-US" dirty="0"/>
          </a:p>
          <a:p>
            <a:pPr eaLnBrk="1" hangingPunct="1"/>
            <a:r>
              <a:rPr lang="en-US" dirty="0"/>
              <a:t>Advantages</a:t>
            </a:r>
          </a:p>
          <a:p>
            <a:pPr lvl="1" eaLnBrk="1" hangingPunct="1"/>
            <a:r>
              <a:rPr lang="en-US" dirty="0" err="1"/>
              <a:t>Subcohort</a:t>
            </a:r>
            <a:r>
              <a:rPr lang="en-US" dirty="0"/>
              <a:t> can be used for </a:t>
            </a:r>
            <a:br>
              <a:rPr lang="en-US" dirty="0"/>
            </a:br>
            <a:r>
              <a:rPr lang="en-US" dirty="0"/>
              <a:t>multiple diseases</a:t>
            </a:r>
          </a:p>
          <a:p>
            <a:pPr lvl="1" eaLnBrk="1" hangingPunct="1"/>
            <a:r>
              <a:rPr lang="en-US" dirty="0"/>
              <a:t>Any time scale can be </a:t>
            </a:r>
            <a:br>
              <a:rPr lang="en-US" dirty="0"/>
            </a:br>
            <a:r>
              <a:rPr lang="en-US" dirty="0"/>
              <a:t>used</a:t>
            </a:r>
          </a:p>
          <a:p>
            <a:pPr eaLnBrk="1" hangingPunct="1"/>
            <a:r>
              <a:rPr lang="en-US" dirty="0"/>
              <a:t>Disadvantages</a:t>
            </a:r>
          </a:p>
          <a:p>
            <a:pPr lvl="1" eaLnBrk="1" hangingPunct="1"/>
            <a:r>
              <a:rPr lang="en-US" dirty="0" smtClean="0"/>
              <a:t>Potentially more </a:t>
            </a:r>
            <a:r>
              <a:rPr lang="en-US" dirty="0"/>
              <a:t>susceptible to bias than nested case-control</a:t>
            </a:r>
          </a:p>
        </p:txBody>
      </p:sp>
      <p:sp>
        <p:nvSpPr>
          <p:cNvPr id="2" name="Slide Number Placeholder 1"/>
          <p:cNvSpPr>
            <a:spLocks noGrp="1"/>
          </p:cNvSpPr>
          <p:nvPr>
            <p:ph type="sldNum" sz="quarter" idx="12"/>
          </p:nvPr>
        </p:nvSpPr>
        <p:spPr/>
        <p:txBody>
          <a:bodyPr/>
          <a:lstStyle/>
          <a:p>
            <a:pPr>
              <a:defRPr/>
            </a:pPr>
            <a:fld id="{57198C06-7DC2-42AE-894B-79A8625695A2}" type="slidenum">
              <a:rPr lang="en-US"/>
              <a:pPr>
                <a:defRPr/>
              </a:pPr>
              <a:t>19</a:t>
            </a:fld>
            <a:endParaRPr lang="en-US"/>
          </a:p>
        </p:txBody>
      </p:sp>
      <p:sp>
        <p:nvSpPr>
          <p:cNvPr id="6" name="Oval 5"/>
          <p:cNvSpPr/>
          <p:nvPr/>
        </p:nvSpPr>
        <p:spPr>
          <a:xfrm>
            <a:off x="5749925" y="3086100"/>
            <a:ext cx="2112963" cy="2057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(2)</a:t>
            </a:r>
          </a:p>
        </p:txBody>
      </p:sp>
      <p:sp>
        <p:nvSpPr>
          <p:cNvPr id="7" name="Oval 6"/>
          <p:cNvSpPr/>
          <p:nvPr/>
        </p:nvSpPr>
        <p:spPr>
          <a:xfrm>
            <a:off x="6096000" y="3200400"/>
            <a:ext cx="1524000" cy="73342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Random sample of study pop</a:t>
            </a:r>
          </a:p>
        </p:txBody>
      </p:sp>
      <p:sp>
        <p:nvSpPr>
          <p:cNvPr id="8" name="Oval 7"/>
          <p:cNvSpPr/>
          <p:nvPr/>
        </p:nvSpPr>
        <p:spPr>
          <a:xfrm rot="19471755">
            <a:off x="6896100" y="3797300"/>
            <a:ext cx="982663" cy="5969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All cases</a:t>
            </a:r>
          </a:p>
        </p:txBody>
      </p:sp>
    </p:spTree>
    <p:extLst>
      <p:ext uri="{BB962C8B-B14F-4D97-AF65-F5344CB8AC3E}">
        <p14:creationId xmlns:p14="http://schemas.microsoft.com/office/powerpoint/2010/main" val="2728545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Device Evaluation</a:t>
            </a:r>
            <a:endParaRPr lang="en-US" dirty="0"/>
          </a:p>
        </p:txBody>
      </p:sp>
      <p:sp>
        <p:nvSpPr>
          <p:cNvPr id="3" name="Content Placeholder 2"/>
          <p:cNvSpPr>
            <a:spLocks noGrp="1"/>
          </p:cNvSpPr>
          <p:nvPr>
            <p:ph idx="1"/>
          </p:nvPr>
        </p:nvSpPr>
        <p:spPr/>
        <p:txBody>
          <a:bodyPr/>
          <a:lstStyle/>
          <a:p>
            <a:pPr marL="0" indent="0">
              <a:buNone/>
            </a:pPr>
            <a:r>
              <a:rPr lang="en-US" dirty="0" smtClean="0"/>
              <a:t>For </a:t>
            </a:r>
            <a:r>
              <a:rPr lang="en-US" dirty="0"/>
              <a:t>indication(s) </a:t>
            </a:r>
            <a:r>
              <a:rPr lang="en-US" dirty="0" smtClean="0"/>
              <a:t>A (B</a:t>
            </a:r>
            <a:r>
              <a:rPr lang="en-US" dirty="0"/>
              <a:t>, etc</a:t>
            </a:r>
            <a:r>
              <a:rPr lang="en-US" dirty="0" smtClean="0"/>
              <a:t>.), is device X</a:t>
            </a:r>
          </a:p>
          <a:p>
            <a:r>
              <a:rPr lang="en-US" b="1" dirty="0" smtClean="0"/>
              <a:t>safe,</a:t>
            </a:r>
            <a:r>
              <a:rPr lang="en-US" dirty="0" smtClean="0"/>
              <a:t> </a:t>
            </a:r>
          </a:p>
          <a:p>
            <a:r>
              <a:rPr lang="en-US" b="1" dirty="0" smtClean="0"/>
              <a:t>effective,</a:t>
            </a:r>
            <a:r>
              <a:rPr lang="en-US" dirty="0" smtClean="0"/>
              <a:t> </a:t>
            </a:r>
          </a:p>
          <a:p>
            <a:r>
              <a:rPr lang="en-US" dirty="0" smtClean="0"/>
              <a:t>have probable </a:t>
            </a:r>
            <a:r>
              <a:rPr lang="en-US" b="1" dirty="0"/>
              <a:t>benefits </a:t>
            </a:r>
            <a:r>
              <a:rPr lang="en-US" dirty="0" smtClean="0"/>
              <a:t>that outweigh the probable </a:t>
            </a:r>
            <a:r>
              <a:rPr lang="en-US" b="1" dirty="0" smtClean="0"/>
              <a:t>risks,</a:t>
            </a:r>
            <a:endParaRPr lang="en-US" dirty="0" smtClean="0"/>
          </a:p>
          <a:p>
            <a:pPr marL="0" indent="0">
              <a:buNone/>
            </a:pPr>
            <a:r>
              <a:rPr lang="en-US" dirty="0" smtClean="0"/>
              <a:t>with reasonable assurance? </a:t>
            </a:r>
            <a:endParaRPr lang="en-US" dirty="0"/>
          </a:p>
          <a:p>
            <a:endParaRPr lang="en-US" dirty="0" smtClean="0"/>
          </a:p>
        </p:txBody>
      </p:sp>
    </p:spTree>
    <p:extLst>
      <p:ext uri="{BB962C8B-B14F-4D97-AF65-F5344CB8AC3E}">
        <p14:creationId xmlns:p14="http://schemas.microsoft.com/office/powerpoint/2010/main" val="387689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p:txBody>
          <a:bodyPr/>
          <a:lstStyle/>
          <a:p>
            <a:pPr eaLnBrk="1" hangingPunct="1"/>
            <a:r>
              <a:rPr lang="en-US" sz="4000" dirty="0"/>
              <a:t>Matched Case-Control Design</a:t>
            </a:r>
          </a:p>
        </p:txBody>
      </p:sp>
      <p:sp>
        <p:nvSpPr>
          <p:cNvPr id="54274" name="Rectangle 3"/>
          <p:cNvSpPr>
            <a:spLocks noGrp="1"/>
          </p:cNvSpPr>
          <p:nvPr>
            <p:ph type="body" idx="4294967295"/>
          </p:nvPr>
        </p:nvSpPr>
        <p:spPr/>
        <p:txBody>
          <a:bodyPr/>
          <a:lstStyle/>
          <a:p>
            <a:pPr eaLnBrk="1" hangingPunct="1">
              <a:lnSpc>
                <a:spcPct val="90000"/>
              </a:lnSpc>
              <a:spcBef>
                <a:spcPct val="40000"/>
              </a:spcBef>
            </a:pPr>
            <a:r>
              <a:rPr lang="en-US" dirty="0" smtClean="0"/>
              <a:t>Match </a:t>
            </a:r>
            <a:r>
              <a:rPr lang="en-US" dirty="0"/>
              <a:t>controls with cases on </a:t>
            </a:r>
            <a:r>
              <a:rPr lang="en-US" dirty="0" smtClean="0"/>
              <a:t>known risk factors and other covariates, including</a:t>
            </a:r>
            <a:endParaRPr lang="en-US" dirty="0"/>
          </a:p>
          <a:p>
            <a:pPr lvl="1" eaLnBrk="1" hangingPunct="1">
              <a:lnSpc>
                <a:spcPct val="90000"/>
              </a:lnSpc>
            </a:pPr>
            <a:r>
              <a:rPr lang="en-US" dirty="0"/>
              <a:t>Specimen collection site, processing site, and storage time; calendar time; age; gender; race; treatment (if applicable</a:t>
            </a:r>
            <a:r>
              <a:rPr lang="en-US" dirty="0" smtClean="0"/>
              <a:t>), </a:t>
            </a:r>
            <a:r>
              <a:rPr lang="en-US" dirty="0"/>
              <a:t>etc</a:t>
            </a:r>
            <a:r>
              <a:rPr lang="en-US" dirty="0" smtClean="0"/>
              <a:t>.</a:t>
            </a:r>
            <a:endParaRPr lang="en-US" dirty="0"/>
          </a:p>
        </p:txBody>
      </p:sp>
      <p:sp>
        <p:nvSpPr>
          <p:cNvPr id="2" name="Slide Number Placeholder 1"/>
          <p:cNvSpPr>
            <a:spLocks noGrp="1"/>
          </p:cNvSpPr>
          <p:nvPr>
            <p:ph type="sldNum" sz="quarter" idx="12"/>
          </p:nvPr>
        </p:nvSpPr>
        <p:spPr/>
        <p:txBody>
          <a:bodyPr/>
          <a:lstStyle/>
          <a:p>
            <a:pPr>
              <a:defRPr/>
            </a:pPr>
            <a:fld id="{396C2E13-6A84-4563-8B6D-43BA0FC99FEB}" type="slidenum">
              <a:rPr lang="en-US"/>
              <a:pPr>
                <a:defRPr/>
              </a:pPr>
              <a:t>20</a:t>
            </a:fld>
            <a:endParaRPr lang="en-US"/>
          </a:p>
        </p:txBody>
      </p:sp>
    </p:spTree>
    <p:extLst>
      <p:ext uri="{BB962C8B-B14F-4D97-AF65-F5344CB8AC3E}">
        <p14:creationId xmlns:p14="http://schemas.microsoft.com/office/powerpoint/2010/main" val="1970750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Matched Case-Control Designs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“With </a:t>
            </a:r>
            <a:r>
              <a:rPr lang="en-US" dirty="0"/>
              <a:t>[case-control] matched designs one can determine if there is some association between the marker and the outcome but one cannot quantify how well the marker performs as a </a:t>
            </a:r>
            <a:r>
              <a:rPr lang="en-US" dirty="0" smtClean="0"/>
              <a:t>classifier”.</a:t>
            </a:r>
          </a:p>
          <a:p>
            <a:endParaRPr lang="en-US" dirty="0" smtClean="0"/>
          </a:p>
          <a:p>
            <a:r>
              <a:rPr lang="en-US" dirty="0" smtClean="0"/>
              <a:t>… impact </a:t>
            </a:r>
            <a:r>
              <a:rPr lang="en-US" dirty="0"/>
              <a:t>of the new </a:t>
            </a:r>
            <a:r>
              <a:rPr lang="en-US" dirty="0" smtClean="0"/>
              <a:t>marker on </a:t>
            </a:r>
            <a:r>
              <a:rPr lang="en-US" dirty="0"/>
              <a:t>model performance can be substantially </a:t>
            </a:r>
            <a:r>
              <a:rPr lang="en-US" dirty="0" smtClean="0"/>
              <a:t>underestimated </a:t>
            </a:r>
          </a:p>
          <a:p>
            <a:r>
              <a:rPr lang="en-US" dirty="0" smtClean="0"/>
              <a:t>… the </a:t>
            </a:r>
            <a:r>
              <a:rPr lang="en-US" dirty="0"/>
              <a:t>incremental value of the </a:t>
            </a:r>
            <a:r>
              <a:rPr lang="en-US" dirty="0" smtClean="0"/>
              <a:t>same marker </a:t>
            </a:r>
            <a:r>
              <a:rPr lang="en-US" dirty="0"/>
              <a:t>added to a model with standard risk </a:t>
            </a:r>
            <a:r>
              <a:rPr lang="en-US" dirty="0" smtClean="0"/>
              <a:t>factors tends </a:t>
            </a:r>
            <a:r>
              <a:rPr lang="en-US" dirty="0"/>
              <a:t>to be grossly overestimated (an AUC </a:t>
            </a:r>
            <a:r>
              <a:rPr lang="en-US" dirty="0" smtClean="0"/>
              <a:t>increment of </a:t>
            </a:r>
            <a:r>
              <a:rPr lang="en-US" dirty="0"/>
              <a:t>0.02 vs 0.17). </a:t>
            </a:r>
          </a:p>
          <a:p>
            <a:endParaRPr lang="en-US" dirty="0"/>
          </a:p>
        </p:txBody>
      </p:sp>
      <p:sp>
        <p:nvSpPr>
          <p:cNvPr id="4" name="TextBox 3"/>
          <p:cNvSpPr txBox="1"/>
          <p:nvPr/>
        </p:nvSpPr>
        <p:spPr>
          <a:xfrm>
            <a:off x="4110766" y="6096000"/>
            <a:ext cx="4399474" cy="369332"/>
          </a:xfrm>
          <a:prstGeom prst="rect">
            <a:avLst/>
          </a:prstGeom>
          <a:noFill/>
        </p:spPr>
        <p:txBody>
          <a:bodyPr wrap="none" rtlCol="0">
            <a:spAutoFit/>
          </a:bodyPr>
          <a:lstStyle/>
          <a:p>
            <a:r>
              <a:rPr lang="en-US" dirty="0" err="1" smtClean="0"/>
              <a:t>Pencina</a:t>
            </a:r>
            <a:r>
              <a:rPr lang="en-US" dirty="0" smtClean="0"/>
              <a:t>, </a:t>
            </a:r>
            <a:r>
              <a:rPr lang="en-US" dirty="0" err="1" smtClean="0"/>
              <a:t>Clin</a:t>
            </a:r>
            <a:r>
              <a:rPr lang="en-US" dirty="0" smtClean="0"/>
              <a:t> </a:t>
            </a:r>
            <a:r>
              <a:rPr lang="en-US" dirty="0" err="1" smtClean="0"/>
              <a:t>Chem</a:t>
            </a:r>
            <a:r>
              <a:rPr lang="en-US" dirty="0" smtClean="0"/>
              <a:t> 2012; 58:8, 1176-8.</a:t>
            </a:r>
            <a:endParaRPr lang="en-US" dirty="0"/>
          </a:p>
        </p:txBody>
      </p:sp>
      <p:sp>
        <p:nvSpPr>
          <p:cNvPr id="5" name="TextBox 4"/>
          <p:cNvSpPr txBox="1"/>
          <p:nvPr/>
        </p:nvSpPr>
        <p:spPr>
          <a:xfrm>
            <a:off x="2207027" y="3505200"/>
            <a:ext cx="6327373" cy="369332"/>
          </a:xfrm>
          <a:prstGeom prst="rect">
            <a:avLst/>
          </a:prstGeom>
          <a:noFill/>
        </p:spPr>
        <p:txBody>
          <a:bodyPr wrap="none" rtlCol="0">
            <a:spAutoFit/>
          </a:bodyPr>
          <a:lstStyle/>
          <a:p>
            <a:r>
              <a:rPr lang="en-US" dirty="0" smtClean="0"/>
              <a:t>Pepe, Fan, Seymour et al, </a:t>
            </a:r>
            <a:r>
              <a:rPr lang="en-US" dirty="0" err="1" smtClean="0"/>
              <a:t>Clin</a:t>
            </a:r>
            <a:r>
              <a:rPr lang="en-US" dirty="0" smtClean="0"/>
              <a:t> </a:t>
            </a:r>
            <a:r>
              <a:rPr lang="en-US" dirty="0" err="1"/>
              <a:t>Chem</a:t>
            </a:r>
            <a:r>
              <a:rPr lang="en-US" dirty="0"/>
              <a:t> 2012; </a:t>
            </a:r>
            <a:r>
              <a:rPr lang="en-US" dirty="0" smtClean="0"/>
              <a:t>58:8</a:t>
            </a:r>
            <a:r>
              <a:rPr lang="en-US" dirty="0"/>
              <a:t>, </a:t>
            </a:r>
            <a:r>
              <a:rPr lang="en-US" dirty="0" smtClean="0"/>
              <a:t>1242-51.</a:t>
            </a:r>
            <a:endParaRPr lang="en-US" dirty="0"/>
          </a:p>
        </p:txBody>
      </p:sp>
    </p:spTree>
    <p:extLst>
      <p:ext uri="{BB962C8B-B14F-4D97-AF65-F5344CB8AC3E}">
        <p14:creationId xmlns:p14="http://schemas.microsoft.com/office/powerpoint/2010/main" val="1033036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Confounding</a:t>
            </a:r>
            <a:endParaRPr lang="en-US" dirty="0"/>
          </a:p>
        </p:txBody>
      </p:sp>
      <p:sp>
        <p:nvSpPr>
          <p:cNvPr id="3" name="Content Placeholder 2"/>
          <p:cNvSpPr>
            <a:spLocks noGrp="1"/>
          </p:cNvSpPr>
          <p:nvPr>
            <p:ph idx="1"/>
          </p:nvPr>
        </p:nvSpPr>
        <p:spPr/>
        <p:txBody>
          <a:bodyPr/>
          <a:lstStyle/>
          <a:p>
            <a:pPr eaLnBrk="1" hangingPunct="1">
              <a:lnSpc>
                <a:spcPct val="90000"/>
              </a:lnSpc>
              <a:spcBef>
                <a:spcPct val="40000"/>
              </a:spcBef>
            </a:pPr>
            <a:r>
              <a:rPr lang="en-US" dirty="0"/>
              <a:t>Odds ratio association of test result with clinical condition can be adjusted for </a:t>
            </a:r>
            <a:r>
              <a:rPr lang="en-US" dirty="0" smtClean="0"/>
              <a:t>the effects of many categorical covariates using</a:t>
            </a:r>
            <a:r>
              <a:rPr lang="en-US" dirty="0"/>
              <a:t>:</a:t>
            </a:r>
          </a:p>
          <a:p>
            <a:pPr lvl="1" eaLnBrk="1" hangingPunct="1">
              <a:lnSpc>
                <a:spcPct val="90000"/>
              </a:lnSpc>
            </a:pPr>
            <a:r>
              <a:rPr lang="en-US" dirty="0"/>
              <a:t>Conditional logistic regression</a:t>
            </a:r>
          </a:p>
          <a:p>
            <a:pPr lvl="1" eaLnBrk="1" hangingPunct="1">
              <a:lnSpc>
                <a:spcPct val="90000"/>
              </a:lnSpc>
            </a:pPr>
            <a:r>
              <a:rPr lang="en-US" dirty="0"/>
              <a:t>Cochran-Mantel-</a:t>
            </a:r>
            <a:r>
              <a:rPr lang="en-US" dirty="0" err="1"/>
              <a:t>Haenzel</a:t>
            </a:r>
            <a:r>
              <a:rPr lang="en-US" dirty="0"/>
              <a:t> estimate of OR</a:t>
            </a:r>
          </a:p>
          <a:p>
            <a:endParaRPr lang="en-US" dirty="0"/>
          </a:p>
        </p:txBody>
      </p:sp>
    </p:spTree>
    <p:extLst>
      <p:ext uri="{BB962C8B-B14F-4D97-AF65-F5344CB8AC3E}">
        <p14:creationId xmlns:p14="http://schemas.microsoft.com/office/powerpoint/2010/main" val="3891703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28625" y="274638"/>
            <a:ext cx="8305800" cy="1143000"/>
          </a:xfrm>
        </p:spPr>
        <p:txBody>
          <a:bodyPr/>
          <a:lstStyle/>
          <a:p>
            <a:r>
              <a:rPr lang="en-US" altLang="en-US"/>
              <a:t>Intention to Treat (ITT)</a:t>
            </a:r>
          </a:p>
        </p:txBody>
      </p:sp>
      <p:sp>
        <p:nvSpPr>
          <p:cNvPr id="39939" name="Content Placeholder 2"/>
          <p:cNvSpPr>
            <a:spLocks noGrp="1"/>
          </p:cNvSpPr>
          <p:nvPr>
            <p:ph idx="1"/>
          </p:nvPr>
        </p:nvSpPr>
        <p:spPr>
          <a:xfrm>
            <a:off x="365125" y="1371600"/>
            <a:ext cx="8399463" cy="5257800"/>
          </a:xfrm>
        </p:spPr>
        <p:txBody>
          <a:bodyPr>
            <a:normAutofit/>
          </a:bodyPr>
          <a:lstStyle/>
          <a:p>
            <a:pPr defTabSz="457200" eaLnBrk="1" hangingPunct="1">
              <a:spcBef>
                <a:spcPct val="40000"/>
              </a:spcBef>
            </a:pPr>
            <a:r>
              <a:rPr lang="en-US" altLang="en-US" dirty="0"/>
              <a:t>Intent to Treat (ITT): Include every subject who is randomized according to their treatment assignment, regardless of non-compliance with treatment, missing outcomes, protocol deviations, withdrawal, or anything else that happened after randomization. </a:t>
            </a:r>
          </a:p>
          <a:p>
            <a:pPr defTabSz="457200">
              <a:spcBef>
                <a:spcPct val="40000"/>
              </a:spcBef>
            </a:pPr>
            <a:r>
              <a:rPr lang="en-US" altLang="en-US" i="1" dirty="0" smtClean="0"/>
              <a:t>ITT </a:t>
            </a:r>
            <a:r>
              <a:rPr lang="en-US" altLang="en-US" dirty="0"/>
              <a:t>analysis avoids overoptimistic estimates of treatment efficacy due to the exclusion of subjects on the basis of post-randomization variables.</a:t>
            </a:r>
          </a:p>
        </p:txBody>
      </p:sp>
      <p:sp>
        <p:nvSpPr>
          <p:cNvPr id="4" name="Slide Number Placeholder 3"/>
          <p:cNvSpPr>
            <a:spLocks noGrp="1"/>
          </p:cNvSpPr>
          <p:nvPr>
            <p:ph type="sldNum" sz="quarter" idx="12"/>
          </p:nvPr>
        </p:nvSpPr>
        <p:spPr/>
        <p:txBody>
          <a:bodyPr/>
          <a:lstStyle/>
          <a:p>
            <a:pPr>
              <a:defRPr/>
            </a:pPr>
            <a:fld id="{173F93C7-8204-42D0-BA97-4643DE128B50}" type="slidenum">
              <a:rPr lang="en-US" smtClean="0"/>
              <a:pPr>
                <a:defRPr/>
              </a:pPr>
              <a:t>23</a:t>
            </a:fld>
            <a:endParaRPr lang="en-US"/>
          </a:p>
        </p:txBody>
      </p:sp>
    </p:spTree>
    <p:extLst>
      <p:ext uri="{BB962C8B-B14F-4D97-AF65-F5344CB8AC3E}">
        <p14:creationId xmlns:p14="http://schemas.microsoft.com/office/powerpoint/2010/main" val="4279490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Intention to </a:t>
            </a:r>
            <a:r>
              <a:rPr lang="en-US" dirty="0" smtClean="0"/>
              <a:t>Diagnose (ITD)</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Include </a:t>
            </a:r>
            <a:r>
              <a:rPr lang="en-US" dirty="0"/>
              <a:t>every </a:t>
            </a:r>
            <a:r>
              <a:rPr lang="en-US" dirty="0" smtClean="0"/>
              <a:t>subject for analysis, </a:t>
            </a:r>
            <a:r>
              <a:rPr lang="en-US" dirty="0"/>
              <a:t>even when data are not complete. </a:t>
            </a:r>
          </a:p>
          <a:p>
            <a:r>
              <a:rPr lang="en-US" dirty="0"/>
              <a:t>Address missing data</a:t>
            </a:r>
          </a:p>
          <a:p>
            <a:pPr lvl="1"/>
            <a:r>
              <a:rPr lang="en-US" altLang="en-US" dirty="0"/>
              <a:t>Report number (percent) of subjects without </a:t>
            </a:r>
            <a:r>
              <a:rPr lang="en-US" altLang="en-US" dirty="0" smtClean="0"/>
              <a:t>test results (sample unavailable; test result invalid</a:t>
            </a:r>
            <a:r>
              <a:rPr lang="en-US" altLang="en-US" dirty="0"/>
              <a:t>, unevaluable, equivocal, etc.).</a:t>
            </a:r>
          </a:p>
          <a:p>
            <a:pPr lvl="1"/>
            <a:r>
              <a:rPr lang="en-US" dirty="0" smtClean="0"/>
              <a:t>Impute </a:t>
            </a:r>
            <a:r>
              <a:rPr lang="en-US" dirty="0"/>
              <a:t>missing data, if meaningful for analysis.</a:t>
            </a:r>
          </a:p>
          <a:p>
            <a:pPr lvl="2"/>
            <a:r>
              <a:rPr lang="en-US" dirty="0"/>
              <a:t>Sensitivity analysis (worst case, NI, MAR, NMAR)</a:t>
            </a:r>
          </a:p>
          <a:p>
            <a:pPr lvl="2"/>
            <a:r>
              <a:rPr lang="en-US" dirty="0"/>
              <a:t>Imputation variables</a:t>
            </a:r>
          </a:p>
          <a:p>
            <a:pPr lvl="3"/>
            <a:r>
              <a:rPr lang="en-US" dirty="0"/>
              <a:t>sampling method (e.g., biopsy, resection) </a:t>
            </a:r>
          </a:p>
          <a:p>
            <a:pPr lvl="3"/>
            <a:r>
              <a:rPr lang="en-US" dirty="0"/>
              <a:t>sample characteristics </a:t>
            </a:r>
          </a:p>
          <a:p>
            <a:pPr lvl="3"/>
            <a:r>
              <a:rPr lang="en-US" dirty="0"/>
              <a:t>handling and processing factors</a:t>
            </a:r>
          </a:p>
          <a:p>
            <a:pPr lvl="3"/>
            <a:r>
              <a:rPr lang="en-US" dirty="0"/>
              <a:t>clinical </a:t>
            </a:r>
            <a:r>
              <a:rPr lang="en-US" dirty="0" smtClean="0"/>
              <a:t>variables, outcome</a:t>
            </a:r>
            <a:endParaRPr lang="en-US" dirty="0"/>
          </a:p>
          <a:p>
            <a:endParaRPr lang="en-US" dirty="0"/>
          </a:p>
        </p:txBody>
      </p:sp>
    </p:spTree>
    <p:extLst>
      <p:ext uri="{BB962C8B-B14F-4D97-AF65-F5344CB8AC3E}">
        <p14:creationId xmlns:p14="http://schemas.microsoft.com/office/powerpoint/2010/main" val="120087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Endpoints / Claims</a:t>
            </a:r>
            <a:endParaRPr lang="en-US" dirty="0"/>
          </a:p>
        </p:txBody>
      </p:sp>
      <p:sp>
        <p:nvSpPr>
          <p:cNvPr id="3" name="Content Placeholder 2"/>
          <p:cNvSpPr>
            <a:spLocks noGrp="1"/>
          </p:cNvSpPr>
          <p:nvPr>
            <p:ph idx="1"/>
          </p:nvPr>
        </p:nvSpPr>
        <p:spPr>
          <a:xfrm>
            <a:off x="457200" y="1371600"/>
            <a:ext cx="8229600" cy="5334000"/>
          </a:xfrm>
        </p:spPr>
        <p:txBody>
          <a:bodyPr>
            <a:normAutofit fontScale="92500" lnSpcReduction="10000"/>
          </a:bodyPr>
          <a:lstStyle/>
          <a:p>
            <a:pPr lvl="1"/>
            <a:r>
              <a:rPr lang="en-US" dirty="0" smtClean="0"/>
              <a:t>Mortality</a:t>
            </a:r>
            <a:endParaRPr lang="en-US" dirty="0"/>
          </a:p>
          <a:p>
            <a:pPr lvl="1"/>
            <a:r>
              <a:rPr lang="en-US" dirty="0"/>
              <a:t>Reduced incidence of late stage cancer</a:t>
            </a:r>
          </a:p>
          <a:p>
            <a:pPr lvl="1"/>
            <a:r>
              <a:rPr lang="en-US" dirty="0" smtClean="0"/>
              <a:t>Disease stage shift. </a:t>
            </a:r>
          </a:p>
          <a:p>
            <a:pPr lvl="1"/>
            <a:r>
              <a:rPr lang="en-US" dirty="0" smtClean="0">
                <a:solidFill>
                  <a:srgbClr val="0000FF"/>
                </a:solidFill>
              </a:rPr>
              <a:t>Lead </a:t>
            </a:r>
            <a:r>
              <a:rPr lang="en-US" dirty="0">
                <a:solidFill>
                  <a:srgbClr val="0000FF"/>
                </a:solidFill>
              </a:rPr>
              <a:t>time / sensitivity of detection in preclinical disease </a:t>
            </a:r>
            <a:r>
              <a:rPr lang="en-US" dirty="0" smtClean="0">
                <a:solidFill>
                  <a:srgbClr val="0000FF"/>
                </a:solidFill>
              </a:rPr>
              <a:t>phase.</a:t>
            </a:r>
            <a:endParaRPr lang="en-US" dirty="0">
              <a:solidFill>
                <a:srgbClr val="0000FF"/>
              </a:solidFill>
            </a:endParaRPr>
          </a:p>
          <a:p>
            <a:pPr lvl="1"/>
            <a:r>
              <a:rPr lang="en-US" dirty="0" smtClean="0">
                <a:solidFill>
                  <a:srgbClr val="0000FF"/>
                </a:solidFill>
              </a:rPr>
              <a:t>Diagnostic accuracy is superior to standard test or is non-inferior with other benefits (e.g., less invasive).</a:t>
            </a:r>
            <a:endParaRPr lang="en-US" dirty="0">
              <a:solidFill>
                <a:srgbClr val="0000FF"/>
              </a:solidFill>
            </a:endParaRPr>
          </a:p>
          <a:p>
            <a:pPr lvl="1"/>
            <a:r>
              <a:rPr lang="en-US" dirty="0" smtClean="0">
                <a:solidFill>
                  <a:srgbClr val="0000FF"/>
                </a:solidFill>
              </a:rPr>
              <a:t>Diagnostic accuracy is superior when test is used as adjunct to </a:t>
            </a:r>
            <a:r>
              <a:rPr lang="en-US" dirty="0">
                <a:solidFill>
                  <a:srgbClr val="0000FF"/>
                </a:solidFill>
              </a:rPr>
              <a:t>standard </a:t>
            </a:r>
            <a:r>
              <a:rPr lang="en-US" dirty="0" smtClean="0">
                <a:solidFill>
                  <a:srgbClr val="0000FF"/>
                </a:solidFill>
              </a:rPr>
              <a:t>test.</a:t>
            </a:r>
            <a:endParaRPr lang="en-US" dirty="0">
              <a:solidFill>
                <a:srgbClr val="0000FF"/>
              </a:solidFill>
            </a:endParaRPr>
          </a:p>
          <a:p>
            <a:pPr lvl="1"/>
            <a:r>
              <a:rPr lang="en-US" dirty="0" smtClean="0">
                <a:solidFill>
                  <a:srgbClr val="0000FF"/>
                </a:solidFill>
              </a:rPr>
              <a:t>Intended use mitigates risk, e.g</a:t>
            </a:r>
            <a:r>
              <a:rPr lang="en-US" dirty="0">
                <a:solidFill>
                  <a:srgbClr val="0000FF"/>
                </a:solidFill>
              </a:rPr>
              <a:t>., </a:t>
            </a:r>
            <a:r>
              <a:rPr lang="en-US" dirty="0" smtClean="0">
                <a:solidFill>
                  <a:srgbClr val="0000FF"/>
                </a:solidFill>
              </a:rPr>
              <a:t>OVA1:</a:t>
            </a:r>
          </a:p>
          <a:p>
            <a:pPr lvl="2"/>
            <a:r>
              <a:rPr lang="en-US" dirty="0" smtClean="0"/>
              <a:t>Patients with a pelvic </a:t>
            </a:r>
            <a:r>
              <a:rPr lang="en-US" dirty="0"/>
              <a:t>mass scheduled for </a:t>
            </a:r>
            <a:r>
              <a:rPr lang="en-US" dirty="0" smtClean="0"/>
              <a:t>surgery</a:t>
            </a:r>
          </a:p>
          <a:p>
            <a:pPr lvl="2"/>
            <a:r>
              <a:rPr lang="en-US" dirty="0" smtClean="0"/>
              <a:t>Elevated risk referred </a:t>
            </a:r>
            <a:r>
              <a:rPr lang="en-US" dirty="0"/>
              <a:t> </a:t>
            </a:r>
            <a:r>
              <a:rPr lang="en-US" dirty="0" smtClean="0"/>
              <a:t>to gynecologic </a:t>
            </a:r>
            <a:r>
              <a:rPr lang="en-US" dirty="0"/>
              <a:t>oncologist for surgical </a:t>
            </a:r>
            <a:r>
              <a:rPr lang="en-US" dirty="0" smtClean="0"/>
              <a:t>treatment.</a:t>
            </a:r>
          </a:p>
          <a:p>
            <a:pPr lvl="2"/>
            <a:endParaRPr lang="en-US" dirty="0" smtClean="0"/>
          </a:p>
        </p:txBody>
      </p:sp>
    </p:spTree>
    <p:extLst>
      <p:ext uri="{BB962C8B-B14F-4D97-AF65-F5344CB8AC3E}">
        <p14:creationId xmlns:p14="http://schemas.microsoft.com/office/powerpoint/2010/main" val="4269465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Homes</a:t>
            </a:r>
            <a:endParaRPr lang="en-US" dirty="0"/>
          </a:p>
        </p:txBody>
      </p:sp>
      <p:sp>
        <p:nvSpPr>
          <p:cNvPr id="3" name="Content Placeholder 2"/>
          <p:cNvSpPr>
            <a:spLocks noGrp="1"/>
          </p:cNvSpPr>
          <p:nvPr>
            <p:ph idx="1"/>
          </p:nvPr>
        </p:nvSpPr>
        <p:spPr>
          <a:xfrm>
            <a:off x="457200" y="1371600"/>
            <a:ext cx="8229600" cy="5638800"/>
          </a:xfrm>
        </p:spPr>
        <p:txBody>
          <a:bodyPr>
            <a:normAutofit fontScale="92500" lnSpcReduction="10000"/>
          </a:bodyPr>
          <a:lstStyle/>
          <a:p>
            <a:pPr eaLnBrk="1" hangingPunct="1">
              <a:lnSpc>
                <a:spcPct val="90000"/>
              </a:lnSpc>
              <a:spcBef>
                <a:spcPct val="50000"/>
              </a:spcBef>
            </a:pPr>
            <a:r>
              <a:rPr lang="en-US" altLang="ja-JP" dirty="0"/>
              <a:t>Prospectively planned, retrospective studies have been the basis of approval of diagnostic devices for cancer screening or diagnosis.</a:t>
            </a:r>
          </a:p>
          <a:p>
            <a:pPr lvl="1" eaLnBrk="1" hangingPunct="1">
              <a:lnSpc>
                <a:spcPct val="90000"/>
              </a:lnSpc>
            </a:pPr>
            <a:r>
              <a:rPr lang="en-US" altLang="ja-JP" dirty="0" smtClean="0"/>
              <a:t>Enrichment designs have been considered. </a:t>
            </a:r>
          </a:p>
          <a:p>
            <a:pPr eaLnBrk="1" hangingPunct="1">
              <a:lnSpc>
                <a:spcPct val="90000"/>
              </a:lnSpc>
            </a:pPr>
            <a:r>
              <a:rPr lang="en-US" altLang="ja-JP" dirty="0" smtClean="0"/>
              <a:t>Study </a:t>
            </a:r>
            <a:r>
              <a:rPr lang="en-US" altLang="ja-JP" dirty="0"/>
              <a:t>population should be representative of IU population of the device</a:t>
            </a:r>
            <a:r>
              <a:rPr lang="en-US" altLang="ja-JP" dirty="0" smtClean="0"/>
              <a:t>. </a:t>
            </a:r>
          </a:p>
          <a:p>
            <a:pPr lvl="1" eaLnBrk="1" hangingPunct="1">
              <a:lnSpc>
                <a:spcPct val="90000"/>
              </a:lnSpc>
            </a:pPr>
            <a:r>
              <a:rPr lang="en-US" altLang="ja-JP" dirty="0" smtClean="0"/>
              <a:t>Cohort being sampled should be well-defined. </a:t>
            </a:r>
          </a:p>
          <a:p>
            <a:pPr lvl="1" eaLnBrk="1" hangingPunct="1">
              <a:lnSpc>
                <a:spcPct val="90000"/>
              </a:lnSpc>
            </a:pPr>
            <a:r>
              <a:rPr lang="en-US" altLang="ja-JP" dirty="0" smtClean="0"/>
              <a:t>Avoid convenience sampling.</a:t>
            </a:r>
            <a:endParaRPr lang="en-US" altLang="ja-JP" dirty="0"/>
          </a:p>
          <a:p>
            <a:pPr eaLnBrk="1" hangingPunct="1">
              <a:lnSpc>
                <a:spcPct val="90000"/>
              </a:lnSpc>
              <a:spcBef>
                <a:spcPct val="40000"/>
              </a:spcBef>
            </a:pPr>
            <a:r>
              <a:rPr lang="en-US" altLang="ja-JP" dirty="0" err="1"/>
              <a:t>Presubmission</a:t>
            </a:r>
            <a:r>
              <a:rPr lang="en-US" altLang="ja-JP" dirty="0"/>
              <a:t> (q-sub) meeting with CDRH is strongly </a:t>
            </a:r>
            <a:r>
              <a:rPr lang="en-US" altLang="ja-JP" dirty="0" smtClean="0"/>
              <a:t>encouraged.</a:t>
            </a:r>
          </a:p>
          <a:p>
            <a:pPr eaLnBrk="1" hangingPunct="1">
              <a:lnSpc>
                <a:spcPct val="90000"/>
              </a:lnSpc>
              <a:spcBef>
                <a:spcPct val="40000"/>
              </a:spcBef>
            </a:pPr>
            <a:r>
              <a:rPr lang="en-US" altLang="ja-JP" dirty="0" smtClean="0"/>
              <a:t>Before your diagnostic device is applied to stored specimens </a:t>
            </a:r>
            <a:r>
              <a:rPr lang="en-US" altLang="ja-JP" dirty="0"/>
              <a:t>in </a:t>
            </a:r>
            <a:r>
              <a:rPr lang="en-US" altLang="ja-JP" dirty="0" smtClean="0"/>
              <a:t>a retrospective clinical validation study, validate its analytical performance.</a:t>
            </a:r>
            <a:endParaRPr lang="en-US" dirty="0"/>
          </a:p>
        </p:txBody>
      </p:sp>
    </p:spTree>
    <p:extLst>
      <p:ext uri="{BB962C8B-B14F-4D97-AF65-F5344CB8AC3E}">
        <p14:creationId xmlns:p14="http://schemas.microsoft.com/office/powerpoint/2010/main" val="1878869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Analytical Performance Studies</a:t>
            </a:r>
          </a:p>
        </p:txBody>
      </p:sp>
      <p:sp>
        <p:nvSpPr>
          <p:cNvPr id="4" name="Content Placeholder 3"/>
          <p:cNvSpPr>
            <a:spLocks noGrp="1"/>
          </p:cNvSpPr>
          <p:nvPr>
            <p:ph idx="1"/>
          </p:nvPr>
        </p:nvSpPr>
        <p:spPr>
          <a:xfrm>
            <a:off x="457200" y="1371600"/>
            <a:ext cx="8229600" cy="4648200"/>
          </a:xfrm>
        </p:spPr>
        <p:txBody>
          <a:bodyPr>
            <a:normAutofit fontScale="70000" lnSpcReduction="20000"/>
          </a:bodyPr>
          <a:lstStyle/>
          <a:p>
            <a:r>
              <a:rPr lang="en-US" b="1" dirty="0"/>
              <a:t>Bias</a:t>
            </a:r>
            <a:r>
              <a:rPr lang="en-US" dirty="0"/>
              <a:t>, relative to a reference method for measuring </a:t>
            </a:r>
            <a:r>
              <a:rPr lang="en-US" dirty="0" err="1"/>
              <a:t>analyte</a:t>
            </a:r>
            <a:r>
              <a:rPr lang="en-US" dirty="0"/>
              <a:t>.</a:t>
            </a:r>
          </a:p>
          <a:p>
            <a:r>
              <a:rPr lang="en-US" b="1" dirty="0"/>
              <a:t>Precision</a:t>
            </a:r>
            <a:r>
              <a:rPr lang="en-US" dirty="0"/>
              <a:t>. Measurement variation in repeated testing. </a:t>
            </a:r>
          </a:p>
          <a:p>
            <a:pPr lvl="1"/>
            <a:r>
              <a:rPr lang="en-US" i="1" dirty="0"/>
              <a:t>repeatability </a:t>
            </a:r>
            <a:r>
              <a:rPr lang="en-US" dirty="0"/>
              <a:t>of the test result taken under the same set of conditions (e.g., testing sample replicates in the same run) </a:t>
            </a:r>
          </a:p>
          <a:p>
            <a:pPr lvl="1"/>
            <a:r>
              <a:rPr lang="en-US" i="1" dirty="0"/>
              <a:t>reproducibility </a:t>
            </a:r>
            <a:r>
              <a:rPr lang="en-US" dirty="0"/>
              <a:t>of test result taken under different conditions (e.g., testing sample replicates in different labs)</a:t>
            </a:r>
          </a:p>
          <a:p>
            <a:r>
              <a:rPr lang="en-US" b="1" dirty="0"/>
              <a:t>Limit of Detection</a:t>
            </a:r>
            <a:r>
              <a:rPr lang="en-US" dirty="0"/>
              <a:t>. Smallest </a:t>
            </a:r>
            <a:r>
              <a:rPr lang="en-US" dirty="0" err="1"/>
              <a:t>analyte</a:t>
            </a:r>
            <a:r>
              <a:rPr lang="en-US" dirty="0"/>
              <a:t> level detected reliably. </a:t>
            </a:r>
          </a:p>
          <a:p>
            <a:r>
              <a:rPr lang="en-US" b="1" dirty="0"/>
              <a:t>Reagent Stability</a:t>
            </a:r>
            <a:r>
              <a:rPr lang="en-US" dirty="0"/>
              <a:t>. Shelf-life, in-use, and shipment.</a:t>
            </a:r>
          </a:p>
          <a:p>
            <a:r>
              <a:rPr lang="en-US" b="1" dirty="0"/>
              <a:t>Analytical Specificity</a:t>
            </a:r>
            <a:r>
              <a:rPr lang="en-US" dirty="0"/>
              <a:t>. Measurement of a specific </a:t>
            </a:r>
            <a:r>
              <a:rPr lang="en-US" dirty="0" err="1"/>
              <a:t>analyte</a:t>
            </a:r>
            <a:r>
              <a:rPr lang="en-US" dirty="0"/>
              <a:t> in the presence of potential interfering substances, cross-reactivity, or cross-contamination. </a:t>
            </a:r>
          </a:p>
          <a:p>
            <a:r>
              <a:rPr lang="en-US" b="1" dirty="0"/>
              <a:t>Commutability</a:t>
            </a:r>
            <a:r>
              <a:rPr lang="en-US" dirty="0"/>
              <a:t> of different sample types, when processed samples are used in place of clinical samples. </a:t>
            </a:r>
          </a:p>
          <a:p>
            <a:r>
              <a:rPr lang="en-US" b="1" dirty="0"/>
              <a:t>Reference Interval</a:t>
            </a:r>
            <a:r>
              <a:rPr lang="en-US" dirty="0"/>
              <a:t>. Central XX% of test values in healthy individuals.</a:t>
            </a:r>
          </a:p>
        </p:txBody>
      </p:sp>
      <p:sp>
        <p:nvSpPr>
          <p:cNvPr id="2" name="Slide Number Placeholder 1"/>
          <p:cNvSpPr>
            <a:spLocks noGrp="1"/>
          </p:cNvSpPr>
          <p:nvPr>
            <p:ph type="sldNum" sz="quarter" idx="12"/>
          </p:nvPr>
        </p:nvSpPr>
        <p:spPr/>
        <p:txBody>
          <a:bodyPr/>
          <a:lstStyle/>
          <a:p>
            <a:fld id="{5EEDE9B2-5A05-4ADC-B982-912ED1F69FDA}" type="slidenum">
              <a:rPr lang="en-US" smtClean="0">
                <a:solidFill>
                  <a:prstClr val="black">
                    <a:tint val="75000"/>
                  </a:prstClr>
                </a:solidFill>
              </a:rPr>
              <a:pPr/>
              <a:t>27</a:t>
            </a:fld>
            <a:endParaRPr lang="en-US">
              <a:solidFill>
                <a:prstClr val="black">
                  <a:tint val="75000"/>
                </a:prstClr>
              </a:solidFill>
            </a:endParaRPr>
          </a:p>
        </p:txBody>
      </p:sp>
      <p:sp>
        <p:nvSpPr>
          <p:cNvPr id="5" name="TextBox 4"/>
          <p:cNvSpPr txBox="1"/>
          <p:nvPr/>
        </p:nvSpPr>
        <p:spPr>
          <a:xfrm>
            <a:off x="533400" y="5943600"/>
            <a:ext cx="8077200" cy="923330"/>
          </a:xfrm>
          <a:prstGeom prst="rect">
            <a:avLst/>
          </a:prstGeom>
          <a:noFill/>
        </p:spPr>
        <p:txBody>
          <a:bodyPr wrap="square" rtlCol="0">
            <a:spAutoFit/>
          </a:bodyPr>
          <a:lstStyle/>
          <a:p>
            <a:r>
              <a:rPr lang="en-US" dirty="0">
                <a:solidFill>
                  <a:prstClr val="black"/>
                </a:solidFill>
              </a:rPr>
              <a:t>CLSI. A Framework for Utilizing CLSI Guidelines to Evaluate Clinical Laboratory Measurement Procedures</a:t>
            </a:r>
            <a:r>
              <a:rPr lang="en-US" i="1" dirty="0">
                <a:solidFill>
                  <a:prstClr val="black"/>
                </a:solidFill>
              </a:rPr>
              <a:t>;</a:t>
            </a:r>
            <a:r>
              <a:rPr lang="en-US" dirty="0">
                <a:solidFill>
                  <a:prstClr val="black"/>
                </a:solidFill>
              </a:rPr>
              <a:t> 2</a:t>
            </a:r>
            <a:r>
              <a:rPr lang="en-US" baseline="30000" dirty="0">
                <a:solidFill>
                  <a:prstClr val="black"/>
                </a:solidFill>
              </a:rPr>
              <a:t>nd</a:t>
            </a:r>
            <a:r>
              <a:rPr lang="en-US" dirty="0">
                <a:solidFill>
                  <a:prstClr val="black"/>
                </a:solidFill>
              </a:rPr>
              <a:t> </a:t>
            </a:r>
            <a:r>
              <a:rPr lang="en-US" dirty="0" err="1">
                <a:solidFill>
                  <a:prstClr val="black"/>
                </a:solidFill>
              </a:rPr>
              <a:t>ed</a:t>
            </a:r>
            <a:r>
              <a:rPr lang="en-US" dirty="0">
                <a:solidFill>
                  <a:prstClr val="black"/>
                </a:solidFill>
              </a:rPr>
              <a:t>, CLSI report EP19. Wayne, PA: Clinical and Laboratory Standards Institute; 2015.</a:t>
            </a:r>
          </a:p>
        </p:txBody>
      </p:sp>
    </p:spTree>
    <p:extLst>
      <p:ext uri="{BB962C8B-B14F-4D97-AF65-F5344CB8AC3E}">
        <p14:creationId xmlns:p14="http://schemas.microsoft.com/office/powerpoint/2010/main" val="810398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 Case-Control</a:t>
            </a:r>
            <a:r>
              <a:rPr lang="en-US" dirty="0"/>
              <a:t>, Case-Cohort, </a:t>
            </a:r>
            <a:r>
              <a:rPr lang="en-US" dirty="0" smtClean="0"/>
              <a:t>Nested </a:t>
            </a:r>
            <a:r>
              <a:rPr lang="en-US" dirty="0"/>
              <a:t>Case-Control Designs</a:t>
            </a:r>
          </a:p>
        </p:txBody>
      </p:sp>
      <p:sp>
        <p:nvSpPr>
          <p:cNvPr id="3" name="Content Placeholder 2"/>
          <p:cNvSpPr>
            <a:spLocks noGrp="1"/>
          </p:cNvSpPr>
          <p:nvPr>
            <p:ph idx="1"/>
          </p:nvPr>
        </p:nvSpPr>
        <p:spPr>
          <a:xfrm>
            <a:off x="457200" y="1600203"/>
            <a:ext cx="8229600" cy="5333997"/>
          </a:xfrm>
        </p:spPr>
        <p:txBody>
          <a:bodyPr>
            <a:normAutofit fontScale="62500" lnSpcReduction="20000"/>
          </a:bodyPr>
          <a:lstStyle/>
          <a:p>
            <a:r>
              <a:rPr lang="en-US" dirty="0"/>
              <a:t>Rodrigues, Kirkwood. Case-control designs in the study of common disease; Updates on the demise of the rare disease assumption and the choice of sampling scheme for controls, </a:t>
            </a:r>
            <a:r>
              <a:rPr lang="en-US" i="1" dirty="0"/>
              <a:t>Intern J </a:t>
            </a:r>
            <a:r>
              <a:rPr lang="en-US" i="1" dirty="0" err="1"/>
              <a:t>Epidem</a:t>
            </a:r>
            <a:r>
              <a:rPr lang="en-US" i="1" dirty="0"/>
              <a:t> </a:t>
            </a:r>
            <a:r>
              <a:rPr lang="en-US" dirty="0"/>
              <a:t>1990; 19(1), 205-218. </a:t>
            </a:r>
          </a:p>
          <a:p>
            <a:r>
              <a:rPr lang="en-US" dirty="0" err="1"/>
              <a:t>Janes</a:t>
            </a:r>
            <a:r>
              <a:rPr lang="en-US" dirty="0"/>
              <a:t> H, </a:t>
            </a:r>
            <a:r>
              <a:rPr lang="en-US" dirty="0" err="1"/>
              <a:t>Pepe</a:t>
            </a:r>
            <a:r>
              <a:rPr lang="en-US" dirty="0"/>
              <a:t> MS. Matching in Studies of Classification Accuracy: Implications for Analysis, Efficiency, and Assessment of Incremental Value, </a:t>
            </a:r>
            <a:r>
              <a:rPr lang="en-US" i="1" dirty="0"/>
              <a:t>Biometrics </a:t>
            </a:r>
            <a:r>
              <a:rPr lang="en-US" dirty="0"/>
              <a:t>2008; 64, 1-9.</a:t>
            </a:r>
          </a:p>
          <a:p>
            <a:r>
              <a:rPr lang="en-US" dirty="0" err="1"/>
              <a:t>Kleinbaum</a:t>
            </a:r>
            <a:r>
              <a:rPr lang="en-US" dirty="0"/>
              <a:t> DG, </a:t>
            </a:r>
            <a:r>
              <a:rPr lang="en-US" dirty="0" err="1"/>
              <a:t>Kupper</a:t>
            </a:r>
            <a:r>
              <a:rPr lang="en-US" dirty="0"/>
              <a:t> LL, Morgenstern H. </a:t>
            </a:r>
            <a:r>
              <a:rPr lang="en-US" i="1" dirty="0"/>
              <a:t>Epidemiologic Research,</a:t>
            </a:r>
            <a:r>
              <a:rPr lang="en-US" dirty="0"/>
              <a:t> Van </a:t>
            </a:r>
            <a:r>
              <a:rPr lang="en-US" dirty="0" err="1"/>
              <a:t>Nostrand</a:t>
            </a:r>
            <a:r>
              <a:rPr lang="en-US" dirty="0"/>
              <a:t> Reinhold, 1982, Ch. 11, Selection Bias.</a:t>
            </a:r>
          </a:p>
          <a:p>
            <a:r>
              <a:rPr lang="en-US" dirty="0"/>
              <a:t>Barlow WE, Ichikawa L, Rosner D, Izumi S. Analysis of Case-Cohort Designs. </a:t>
            </a:r>
            <a:r>
              <a:rPr lang="en-US" i="1" dirty="0"/>
              <a:t>J </a:t>
            </a:r>
            <a:r>
              <a:rPr lang="en-US" i="1" dirty="0" err="1"/>
              <a:t>Clin</a:t>
            </a:r>
            <a:r>
              <a:rPr lang="en-US" i="1" dirty="0"/>
              <a:t> </a:t>
            </a:r>
            <a:r>
              <a:rPr lang="en-US" i="1" dirty="0" err="1"/>
              <a:t>Epidem</a:t>
            </a:r>
            <a:r>
              <a:rPr lang="en-US" dirty="0"/>
              <a:t> 1999; 52(12):1165-1172.</a:t>
            </a:r>
          </a:p>
          <a:p>
            <a:r>
              <a:rPr lang="en-US" dirty="0" err="1"/>
              <a:t>Pepe</a:t>
            </a:r>
            <a:r>
              <a:rPr lang="en-US" dirty="0"/>
              <a:t> MS, </a:t>
            </a:r>
            <a:r>
              <a:rPr lang="en-US" dirty="0" err="1"/>
              <a:t>Feng</a:t>
            </a:r>
            <a:r>
              <a:rPr lang="en-US" dirty="0"/>
              <a:t> Z, </a:t>
            </a:r>
            <a:r>
              <a:rPr lang="en-US" dirty="0" err="1"/>
              <a:t>Janes</a:t>
            </a:r>
            <a:r>
              <a:rPr lang="en-US" dirty="0"/>
              <a:t> H, </a:t>
            </a:r>
            <a:r>
              <a:rPr lang="en-US" dirty="0" err="1"/>
              <a:t>Bossuyt</a:t>
            </a:r>
            <a:r>
              <a:rPr lang="en-US" dirty="0"/>
              <a:t> PM, Potter JD, Pivotal Evaluation of the Accuracy of a Biomarker Used for Classification or Prediction: Standards for Study Design, </a:t>
            </a:r>
            <a:r>
              <a:rPr lang="en-US" i="1" dirty="0"/>
              <a:t>J </a:t>
            </a:r>
            <a:r>
              <a:rPr lang="en-US" i="1" dirty="0" err="1"/>
              <a:t>Natl</a:t>
            </a:r>
            <a:r>
              <a:rPr lang="en-US" i="1" dirty="0"/>
              <a:t> Cancer </a:t>
            </a:r>
            <a:r>
              <a:rPr lang="en-US" i="1" dirty="0" err="1"/>
              <a:t>Inst</a:t>
            </a:r>
            <a:r>
              <a:rPr lang="en-US" i="1" dirty="0"/>
              <a:t> </a:t>
            </a:r>
            <a:r>
              <a:rPr lang="en-US" dirty="0"/>
              <a:t>2008;100: 1432-1438.</a:t>
            </a:r>
          </a:p>
          <a:p>
            <a:r>
              <a:rPr lang="en-US" dirty="0" err="1"/>
              <a:t>Wacholder</a:t>
            </a:r>
            <a:r>
              <a:rPr lang="en-US" dirty="0"/>
              <a:t>, Practical Considerations in Choosing between the Case- Cohort and Nested Case-Control Designs, </a:t>
            </a:r>
            <a:r>
              <a:rPr lang="en-US" i="1" dirty="0"/>
              <a:t>Epidemiology </a:t>
            </a:r>
            <a:r>
              <a:rPr lang="en-US" dirty="0"/>
              <a:t>1991; 2(2): 155-158.</a:t>
            </a:r>
          </a:p>
          <a:p>
            <a:r>
              <a:rPr lang="en-US" dirty="0"/>
              <a:t>Baker SG , Kramer BS , </a:t>
            </a:r>
            <a:r>
              <a:rPr lang="en-US" dirty="0" err="1"/>
              <a:t>Srivastava</a:t>
            </a:r>
            <a:r>
              <a:rPr lang="en-US" dirty="0"/>
              <a:t> S . Markers for early detection of cancer: statistical guidelines for nested case-control studies . </a:t>
            </a:r>
            <a:r>
              <a:rPr lang="en-US" i="1" dirty="0"/>
              <a:t>BMC Med Res </a:t>
            </a:r>
            <a:r>
              <a:rPr lang="en-US" i="1" dirty="0" err="1"/>
              <a:t>Methodol</a:t>
            </a:r>
            <a:r>
              <a:rPr lang="en-US" i="1" dirty="0"/>
              <a:t> . </a:t>
            </a:r>
            <a:r>
              <a:rPr lang="en-US" dirty="0"/>
              <a:t>2002 ; 2 : 4 .</a:t>
            </a:r>
          </a:p>
        </p:txBody>
      </p:sp>
      <p:sp>
        <p:nvSpPr>
          <p:cNvPr id="4" name="Slide Number Placeholder 3"/>
          <p:cNvSpPr>
            <a:spLocks noGrp="1"/>
          </p:cNvSpPr>
          <p:nvPr>
            <p:ph type="sldNum" sz="quarter" idx="12"/>
          </p:nvPr>
        </p:nvSpPr>
        <p:spPr/>
        <p:txBody>
          <a:bodyPr/>
          <a:lstStyle/>
          <a:p>
            <a:fld id="{57E4D9EB-43FC-4735-9EC4-5776A7EA9F0F}" type="slidenum">
              <a:rPr lang="en-US" smtClean="0"/>
              <a:t>28</a:t>
            </a:fld>
            <a:endParaRPr lang="en-US"/>
          </a:p>
        </p:txBody>
      </p:sp>
    </p:spTree>
    <p:extLst>
      <p:ext uri="{BB962C8B-B14F-4D97-AF65-F5344CB8AC3E}">
        <p14:creationId xmlns:p14="http://schemas.microsoft.com/office/powerpoint/2010/main" val="192274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txBox="1">
            <a:spLocks noGrp="1"/>
          </p:cNvSpPr>
          <p:nvPr/>
        </p:nvSpPr>
        <p:spPr bwMode="auto">
          <a:xfrm>
            <a:off x="6553200" y="6245225"/>
            <a:ext cx="2133600" cy="476250"/>
          </a:xfrm>
          <a:prstGeom prst="rect">
            <a:avLst/>
          </a:prstGeom>
          <a:noFill/>
          <a:ln w="9525">
            <a:noFill/>
            <a:miter lim="800000"/>
            <a:headEnd/>
            <a:tailEnd/>
          </a:ln>
          <a:effectLst/>
        </p:spPr>
        <p:txBody>
          <a:bodyPr/>
          <a:lstStyle/>
          <a:p>
            <a:pPr algn="r">
              <a:spcBef>
                <a:spcPct val="15000"/>
              </a:spcBef>
              <a:buFontTx/>
              <a:buChar char="•"/>
            </a:pPr>
            <a:fld id="{E68B5973-9DEA-431D-A102-4432D850AA87}" type="slidenum">
              <a:rPr lang="en-US" sz="1400">
                <a:solidFill>
                  <a:srgbClr val="000000"/>
                </a:solidFill>
              </a:rPr>
              <a:pPr algn="r">
                <a:spcBef>
                  <a:spcPct val="15000"/>
                </a:spcBef>
                <a:buFontTx/>
                <a:buChar char="•"/>
              </a:pPr>
              <a:t>29</a:t>
            </a:fld>
            <a:endParaRPr lang="en-US" sz="1400">
              <a:solidFill>
                <a:srgbClr val="000000"/>
              </a:solidFill>
            </a:endParaRPr>
          </a:p>
        </p:txBody>
      </p:sp>
      <p:sp>
        <p:nvSpPr>
          <p:cNvPr id="60419" name="Rectangle 2"/>
          <p:cNvSpPr>
            <a:spLocks noGrp="1" noChangeArrowheads="1"/>
          </p:cNvSpPr>
          <p:nvPr>
            <p:ph type="title" idx="4294967295"/>
          </p:nvPr>
        </p:nvSpPr>
        <p:spPr/>
        <p:txBody>
          <a:bodyPr/>
          <a:lstStyle/>
          <a:p>
            <a:pPr eaLnBrk="1" hangingPunct="1"/>
            <a:r>
              <a:rPr lang="en-US" b="1"/>
              <a:t>Acknowledgements</a:t>
            </a:r>
          </a:p>
        </p:txBody>
      </p:sp>
      <p:sp>
        <p:nvSpPr>
          <p:cNvPr id="60420" name="Rectangle 3"/>
          <p:cNvSpPr>
            <a:spLocks noGrp="1" noChangeArrowheads="1"/>
          </p:cNvSpPr>
          <p:nvPr>
            <p:ph type="body" idx="4294967295"/>
          </p:nvPr>
        </p:nvSpPr>
        <p:spPr>
          <a:xfrm>
            <a:off x="685800" y="1447800"/>
            <a:ext cx="7772400" cy="1219200"/>
          </a:xfrm>
        </p:spPr>
        <p:txBody>
          <a:bodyPr/>
          <a:lstStyle/>
          <a:p>
            <a:pPr marL="0" indent="0" eaLnBrk="1" hangingPunct="1">
              <a:spcBef>
                <a:spcPts val="363"/>
              </a:spcBef>
              <a:buFont typeface="Arial" charset="0"/>
              <a:buNone/>
            </a:pPr>
            <a:r>
              <a:rPr lang="en-US" dirty="0" smtClean="0"/>
              <a:t>OIR </a:t>
            </a:r>
          </a:p>
          <a:p>
            <a:pPr marL="0" indent="0" eaLnBrk="1" hangingPunct="1">
              <a:spcBef>
                <a:spcPts val="363"/>
              </a:spcBef>
              <a:buFont typeface="Arial" charset="0"/>
              <a:buNone/>
            </a:pPr>
            <a:r>
              <a:rPr lang="en-US" dirty="0" smtClean="0"/>
              <a:t>DBS</a:t>
            </a:r>
          </a:p>
        </p:txBody>
      </p:sp>
      <p:pic>
        <p:nvPicPr>
          <p:cNvPr id="60421" name="Picture 4" descr="cdrh3_b"/>
          <p:cNvPicPr>
            <a:picLocks noChangeAspect="1" noChangeArrowheads="1"/>
          </p:cNvPicPr>
          <p:nvPr/>
        </p:nvPicPr>
        <p:blipFill>
          <a:blip r:embed="rId2"/>
          <a:srcRect l="21124" t="13177" r="22923" b="13179"/>
          <a:stretch>
            <a:fillRect/>
          </a:stretch>
        </p:blipFill>
        <p:spPr bwMode="auto">
          <a:xfrm>
            <a:off x="3352800" y="3276600"/>
            <a:ext cx="2590800" cy="2474913"/>
          </a:xfrm>
          <a:prstGeom prst="rect">
            <a:avLst/>
          </a:prstGeom>
          <a:noFill/>
          <a:ln w="9525">
            <a:noFill/>
            <a:miter lim="800000"/>
            <a:headEnd/>
            <a:tailEnd/>
          </a:ln>
        </p:spPr>
      </p:pic>
    </p:spTree>
    <p:extLst>
      <p:ext uri="{BB962C8B-B14F-4D97-AF65-F5344CB8AC3E}">
        <p14:creationId xmlns:p14="http://schemas.microsoft.com/office/powerpoint/2010/main" val="1644337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fld id="{569F4262-7EC3-4F8C-AF49-AA3A89080C4A}" type="slidenum">
              <a:rPr lang="en-US" altLang="en-US" sz="1400" smtClean="0">
                <a:latin typeface="Arial" charset="0"/>
              </a:rPr>
              <a:pPr eaLnBrk="1" hangingPunct="1">
                <a:spcBef>
                  <a:spcPct val="0"/>
                </a:spcBef>
                <a:buFontTx/>
                <a:buChar char="•"/>
              </a:pPr>
              <a:t>3</a:t>
            </a:fld>
            <a:endParaRPr lang="en-US" altLang="en-US" sz="1400">
              <a:latin typeface="Arial" charset="0"/>
            </a:endParaRPr>
          </a:p>
        </p:txBody>
      </p:sp>
      <p:sp>
        <p:nvSpPr>
          <p:cNvPr id="50179" name="Rectangle 2"/>
          <p:cNvSpPr>
            <a:spLocks noGrp="1" noChangeArrowheads="1"/>
          </p:cNvSpPr>
          <p:nvPr>
            <p:ph type="title"/>
          </p:nvPr>
        </p:nvSpPr>
        <p:spPr>
          <a:xfrm>
            <a:off x="457200" y="304800"/>
            <a:ext cx="8229600" cy="1143000"/>
          </a:xfrm>
        </p:spPr>
        <p:txBody>
          <a:bodyPr/>
          <a:lstStyle/>
          <a:p>
            <a:pPr eaLnBrk="1" hangingPunct="1"/>
            <a:r>
              <a:rPr lang="en-US" altLang="en-US" b="1" dirty="0" smtClean="0"/>
              <a:t>Diagnostic Device Evaluation</a:t>
            </a:r>
            <a:r>
              <a:rPr lang="en-US" altLang="en-US" dirty="0" smtClean="0"/>
              <a:t> </a:t>
            </a:r>
            <a:endParaRPr lang="en-US" altLang="en-US" dirty="0"/>
          </a:p>
        </p:txBody>
      </p:sp>
      <p:sp>
        <p:nvSpPr>
          <p:cNvPr id="50180" name="Rectangle 3"/>
          <p:cNvSpPr>
            <a:spLocks noGrp="1" noChangeArrowheads="1"/>
          </p:cNvSpPr>
          <p:nvPr>
            <p:ph type="body" idx="1"/>
          </p:nvPr>
        </p:nvSpPr>
        <p:spPr>
          <a:xfrm>
            <a:off x="990600" y="1676400"/>
            <a:ext cx="7313613" cy="4724400"/>
          </a:xfrm>
        </p:spPr>
        <p:txBody>
          <a:bodyPr>
            <a:normAutofit fontScale="85000" lnSpcReduction="10000"/>
          </a:bodyPr>
          <a:lstStyle/>
          <a:p>
            <a:pPr eaLnBrk="1" hangingPunct="1"/>
            <a:r>
              <a:rPr lang="en-US" altLang="en-US" b="1" dirty="0">
                <a:solidFill>
                  <a:srgbClr val="FF0000"/>
                </a:solidFill>
              </a:rPr>
              <a:t>Analytical performance </a:t>
            </a:r>
            <a:r>
              <a:rPr lang="en-US" altLang="en-US" dirty="0"/>
              <a:t>- does my test measure the </a:t>
            </a:r>
            <a:r>
              <a:rPr lang="en-US" altLang="en-US" dirty="0" err="1"/>
              <a:t>analyte</a:t>
            </a:r>
            <a:r>
              <a:rPr lang="en-US" altLang="en-US" dirty="0"/>
              <a:t> I think it does?  Correctly? How reliably?</a:t>
            </a:r>
          </a:p>
          <a:p>
            <a:pPr eaLnBrk="1" hangingPunct="1"/>
            <a:endParaRPr lang="en-US" altLang="en-US" i="1" dirty="0">
              <a:solidFill>
                <a:schemeClr val="bg2"/>
              </a:solidFill>
            </a:endParaRPr>
          </a:p>
          <a:p>
            <a:pPr eaLnBrk="1" hangingPunct="1"/>
            <a:r>
              <a:rPr lang="en-US" altLang="en-US" b="1" dirty="0">
                <a:solidFill>
                  <a:srgbClr val="FF0000"/>
                </a:solidFill>
              </a:rPr>
              <a:t>Clinical performance </a:t>
            </a:r>
            <a:r>
              <a:rPr lang="en-US" altLang="en-US" dirty="0"/>
              <a:t>- does my test result correlate with target condition of interest in a clinically significant way?  </a:t>
            </a:r>
            <a:br>
              <a:rPr lang="en-US" altLang="en-US" dirty="0"/>
            </a:br>
            <a:endParaRPr lang="en-US" altLang="en-US" dirty="0"/>
          </a:p>
          <a:p>
            <a:r>
              <a:rPr lang="en-US" altLang="en-US" b="1" dirty="0" smtClean="0">
                <a:solidFill>
                  <a:srgbClr val="FF0000"/>
                </a:solidFill>
              </a:rPr>
              <a:t>Clinical </a:t>
            </a:r>
            <a:r>
              <a:rPr lang="en-US" altLang="en-US" b="1" dirty="0">
                <a:solidFill>
                  <a:srgbClr val="FF0000"/>
                </a:solidFill>
              </a:rPr>
              <a:t>Utility </a:t>
            </a:r>
            <a:r>
              <a:rPr lang="en-US" altLang="en-US" dirty="0"/>
              <a:t>-  does my test support clinical decisions for patient management such as effective treatment or preventive strategies?</a:t>
            </a:r>
          </a:p>
          <a:p>
            <a:pPr eaLnBrk="1" hangingPunct="1"/>
            <a:endParaRPr lang="en-US" altLang="en-US" sz="2700" dirty="0"/>
          </a:p>
        </p:txBody>
      </p:sp>
    </p:spTree>
    <p:extLst>
      <p:ext uri="{BB962C8B-B14F-4D97-AF65-F5344CB8AC3E}">
        <p14:creationId xmlns:p14="http://schemas.microsoft.com/office/powerpoint/2010/main" val="2631797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p:txBody>
          <a:bodyPr>
            <a:normAutofit/>
          </a:bodyPr>
          <a:lstStyle/>
          <a:p>
            <a:r>
              <a:rPr lang="en-US" altLang="en-US" dirty="0"/>
              <a:t>Intended Use &amp; Indications for Use</a:t>
            </a:r>
          </a:p>
        </p:txBody>
      </p:sp>
      <p:sp>
        <p:nvSpPr>
          <p:cNvPr id="51203" name="Content Placeholder 3"/>
          <p:cNvSpPr>
            <a:spLocks noGrp="1"/>
          </p:cNvSpPr>
          <p:nvPr>
            <p:ph idx="1"/>
          </p:nvPr>
        </p:nvSpPr>
        <p:spPr>
          <a:xfrm>
            <a:off x="914400" y="1600200"/>
            <a:ext cx="7162800" cy="5257800"/>
          </a:xfrm>
        </p:spPr>
        <p:txBody>
          <a:bodyPr/>
          <a:lstStyle/>
          <a:p>
            <a:pPr marL="0" lvl="1" indent="0">
              <a:buNone/>
            </a:pPr>
            <a:r>
              <a:rPr lang="en-US" altLang="en-US" sz="3600" dirty="0"/>
              <a:t>The driving force of the FDA review</a:t>
            </a:r>
          </a:p>
          <a:p>
            <a:pPr lvl="1" eaLnBrk="1" hangingPunct="1"/>
            <a:r>
              <a:rPr lang="en-US" altLang="en-US" dirty="0"/>
              <a:t>Determine the type of review</a:t>
            </a:r>
          </a:p>
          <a:p>
            <a:pPr lvl="1" eaLnBrk="1" hangingPunct="1"/>
            <a:r>
              <a:rPr lang="en-US" altLang="en-US" dirty="0"/>
              <a:t>Determine the data requirements</a:t>
            </a:r>
          </a:p>
          <a:p>
            <a:pPr lvl="1" eaLnBrk="1" hangingPunct="1"/>
            <a:r>
              <a:rPr lang="en-US" altLang="en-US" dirty="0"/>
              <a:t>Describe what the device measures, why, and in what population(s) it should be </a:t>
            </a:r>
            <a:r>
              <a:rPr lang="en-US" altLang="en-US" dirty="0" smtClean="0"/>
              <a:t>used</a:t>
            </a:r>
            <a:endParaRPr lang="en-US" altLang="en-US" dirty="0"/>
          </a:p>
        </p:txBody>
      </p:sp>
      <p:sp>
        <p:nvSpPr>
          <p:cNvPr id="47108" name="Slide Number Placeholder 1"/>
          <p:cNvSpPr>
            <a:spLocks noGrp="1"/>
          </p:cNvSpPr>
          <p:nvPr>
            <p:ph type="sldNum" sz="quarter" idx="12"/>
          </p:nvPr>
        </p:nvSpPr>
        <p:spPr/>
        <p:txBody>
          <a:bodyPr/>
          <a:lstStyle/>
          <a:p>
            <a:pPr>
              <a:defRPr/>
            </a:pPr>
            <a:fld id="{E0BB784B-F5D1-43DB-8A96-52C27EC1DC8B}" type="slidenum">
              <a:rPr lang="en-US" altLang="en-US"/>
              <a:pPr>
                <a:defRPr/>
              </a:pPr>
              <a:t>4</a:t>
            </a:fld>
            <a:endParaRPr lang="en-US" altLang="en-US"/>
          </a:p>
        </p:txBody>
      </p:sp>
    </p:spTree>
    <p:extLst>
      <p:ext uri="{BB962C8B-B14F-4D97-AF65-F5344CB8AC3E}">
        <p14:creationId xmlns:p14="http://schemas.microsoft.com/office/powerpoint/2010/main" val="2962027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27B7F4D-B04D-4FE4-B68E-2F735FCCE5F5}" type="slidenum">
              <a:rPr lang="en-US" altLang="en-US"/>
              <a:pPr/>
              <a:t>5</a:t>
            </a:fld>
            <a:endParaRPr lang="en-US" altLang="en-US"/>
          </a:p>
        </p:txBody>
      </p:sp>
      <p:sp>
        <p:nvSpPr>
          <p:cNvPr id="64514" name="Rectangle 2"/>
          <p:cNvSpPr>
            <a:spLocks noGrp="1" noChangeArrowheads="1"/>
          </p:cNvSpPr>
          <p:nvPr>
            <p:ph type="title"/>
          </p:nvPr>
        </p:nvSpPr>
        <p:spPr/>
        <p:txBody>
          <a:bodyPr/>
          <a:lstStyle/>
          <a:p>
            <a:r>
              <a:rPr lang="en-US" altLang="en-US" sz="4000" dirty="0" smtClean="0"/>
              <a:t>Least Burdensome</a:t>
            </a:r>
            <a:endParaRPr lang="en-US" altLang="en-US" sz="4000" dirty="0"/>
          </a:p>
        </p:txBody>
      </p:sp>
      <p:sp>
        <p:nvSpPr>
          <p:cNvPr id="64515" name="Rectangle 3"/>
          <p:cNvSpPr>
            <a:spLocks noGrp="1" noChangeArrowheads="1"/>
          </p:cNvSpPr>
          <p:nvPr>
            <p:ph type="body" idx="1"/>
          </p:nvPr>
        </p:nvSpPr>
        <p:spPr>
          <a:xfrm>
            <a:off x="457200" y="1371600"/>
            <a:ext cx="8229600" cy="4525963"/>
          </a:xfrm>
        </p:spPr>
        <p:txBody>
          <a:bodyPr>
            <a:normAutofit lnSpcReduction="10000"/>
          </a:bodyPr>
          <a:lstStyle/>
          <a:p>
            <a:pPr>
              <a:spcBef>
                <a:spcPts val="1200"/>
              </a:spcBef>
            </a:pPr>
            <a:r>
              <a:rPr lang="en-US" dirty="0" smtClean="0"/>
              <a:t>“… the </a:t>
            </a:r>
            <a:r>
              <a:rPr lang="en-US" dirty="0"/>
              <a:t>Secretary shall consider the least burdensome appropriate means necessary </a:t>
            </a:r>
            <a:r>
              <a:rPr lang="en-US" dirty="0" smtClean="0"/>
              <a:t>to </a:t>
            </a:r>
            <a:r>
              <a:rPr lang="en-US" dirty="0"/>
              <a:t>demonstrate a reasonable assurance of device safety and </a:t>
            </a:r>
            <a:r>
              <a:rPr lang="en-US" dirty="0" smtClean="0"/>
              <a:t>effectiveness.”</a:t>
            </a:r>
            <a:endParaRPr lang="en-US" dirty="0"/>
          </a:p>
          <a:p>
            <a:pPr>
              <a:spcBef>
                <a:spcPts val="1200"/>
              </a:spcBef>
            </a:pPr>
            <a:endParaRPr lang="en-US" altLang="en-US" dirty="0"/>
          </a:p>
          <a:p>
            <a:pPr>
              <a:spcBef>
                <a:spcPts val="1200"/>
              </a:spcBef>
            </a:pPr>
            <a:r>
              <a:rPr lang="en-US" altLang="en-US" dirty="0" smtClean="0"/>
              <a:t>“</a:t>
            </a:r>
            <a:r>
              <a:rPr lang="en-US" dirty="0"/>
              <a:t>When clinical data are necessary, FDA and industry should consider the most efficient means of </a:t>
            </a:r>
            <a:r>
              <a:rPr lang="en-US" dirty="0" smtClean="0"/>
              <a:t>obtaining </a:t>
            </a:r>
            <a:r>
              <a:rPr lang="en-US" dirty="0"/>
              <a:t>the evidence necessary to meet the regulatory need or </a:t>
            </a:r>
            <a:r>
              <a:rPr lang="en-US" dirty="0" smtClean="0"/>
              <a:t>standard”. </a:t>
            </a:r>
            <a:endParaRPr lang="en-US" altLang="en-US" dirty="0"/>
          </a:p>
        </p:txBody>
      </p:sp>
      <p:sp>
        <p:nvSpPr>
          <p:cNvPr id="2" name="TextBox 1"/>
          <p:cNvSpPr txBox="1"/>
          <p:nvPr/>
        </p:nvSpPr>
        <p:spPr>
          <a:xfrm>
            <a:off x="1905000" y="3276600"/>
            <a:ext cx="6776407" cy="369332"/>
          </a:xfrm>
          <a:prstGeom prst="rect">
            <a:avLst/>
          </a:prstGeom>
          <a:noFill/>
        </p:spPr>
        <p:txBody>
          <a:bodyPr wrap="none" rtlCol="0">
            <a:spAutoFit/>
          </a:bodyPr>
          <a:lstStyle/>
          <a:p>
            <a:r>
              <a:rPr lang="en-US" dirty="0" smtClean="0"/>
              <a:t>Section </a:t>
            </a:r>
            <a:r>
              <a:rPr lang="en-US" dirty="0"/>
              <a:t>515(c)(5)(A) of FD&amp;C Act, </a:t>
            </a:r>
            <a:r>
              <a:rPr lang="en-US" dirty="0" smtClean="0"/>
              <a:t>FDA </a:t>
            </a:r>
            <a:r>
              <a:rPr lang="en-US" dirty="0"/>
              <a:t>Modernization </a:t>
            </a:r>
            <a:r>
              <a:rPr lang="en-US" dirty="0" smtClean="0"/>
              <a:t>Act, 1997.</a:t>
            </a:r>
            <a:endParaRPr lang="en-US" dirty="0"/>
          </a:p>
        </p:txBody>
      </p:sp>
      <p:sp>
        <p:nvSpPr>
          <p:cNvPr id="5" name="TextBox 4"/>
          <p:cNvSpPr txBox="1"/>
          <p:nvPr/>
        </p:nvSpPr>
        <p:spPr>
          <a:xfrm>
            <a:off x="1752600" y="5791200"/>
            <a:ext cx="6858000" cy="646331"/>
          </a:xfrm>
          <a:prstGeom prst="rect">
            <a:avLst/>
          </a:prstGeom>
          <a:noFill/>
        </p:spPr>
        <p:txBody>
          <a:bodyPr wrap="square" rtlCol="0">
            <a:spAutoFit/>
          </a:bodyPr>
          <a:lstStyle/>
          <a:p>
            <a:r>
              <a:rPr lang="en-US" altLang="en-US" dirty="0" smtClean="0"/>
              <a:t>The </a:t>
            </a:r>
            <a:r>
              <a:rPr lang="en-US" altLang="en-US" dirty="0"/>
              <a:t>Least Burdensome </a:t>
            </a:r>
            <a:r>
              <a:rPr lang="en-US" altLang="en-US" dirty="0" smtClean="0"/>
              <a:t>Provisions: Concept and Principles, Draft Guidance for Industry and FDA Staff, 2017.</a:t>
            </a:r>
            <a:endParaRPr lang="en-US" dirty="0"/>
          </a:p>
        </p:txBody>
      </p:sp>
    </p:spTree>
    <p:extLst>
      <p:ext uri="{BB962C8B-B14F-4D97-AF65-F5344CB8AC3E}">
        <p14:creationId xmlns:p14="http://schemas.microsoft.com/office/powerpoint/2010/main" val="776220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Cobas</a:t>
            </a:r>
            <a:r>
              <a:rPr lang="en-US" dirty="0" smtClean="0"/>
              <a:t> HPV Test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u="sng" dirty="0" smtClean="0"/>
                  <a:t>Original PMA</a:t>
                </a:r>
                <a:r>
                  <a:rPr lang="en-US" dirty="0" smtClean="0"/>
                  <a:t>. To </a:t>
                </a:r>
                <a:r>
                  <a:rPr lang="en-US" dirty="0"/>
                  <a:t>screen patients </a:t>
                </a:r>
                <a:r>
                  <a:rPr lang="en-US" dirty="0" smtClean="0"/>
                  <a:t>... with </a:t>
                </a:r>
                <a:r>
                  <a:rPr lang="en-US" dirty="0"/>
                  <a:t>ASC-US (atypical squamous cells </a:t>
                </a:r>
                <a:r>
                  <a:rPr lang="en-US" dirty="0" smtClean="0"/>
                  <a:t>of undetermined </a:t>
                </a:r>
                <a:r>
                  <a:rPr lang="en-US" dirty="0"/>
                  <a:t>significance) cervical cytology test results to determine the need </a:t>
                </a:r>
                <a:r>
                  <a:rPr lang="en-US" dirty="0" smtClean="0"/>
                  <a:t>for referral </a:t>
                </a:r>
                <a:r>
                  <a:rPr lang="en-US" dirty="0"/>
                  <a:t>to </a:t>
                </a:r>
                <a:r>
                  <a:rPr lang="en-US" dirty="0" smtClean="0"/>
                  <a:t>colposcopy </a:t>
                </a:r>
                <a:r>
                  <a:rPr lang="en-US" i="1" dirty="0" smtClean="0"/>
                  <a:t>[</a:t>
                </a:r>
                <a:r>
                  <a:rPr lang="en-US" i="1" dirty="0" smtClean="0">
                    <a:solidFill>
                      <a:srgbClr val="0000FF"/>
                    </a:solidFill>
                  </a:rPr>
                  <a:t>reflex testing</a:t>
                </a:r>
                <a:r>
                  <a:rPr lang="en-US" i="1" dirty="0" smtClean="0"/>
                  <a:t>]</a:t>
                </a:r>
                <a:r>
                  <a:rPr lang="en-US" dirty="0" smtClean="0"/>
                  <a:t>. </a:t>
                </a:r>
              </a:p>
              <a:p>
                <a:pPr lvl="1"/>
                <a:r>
                  <a:rPr lang="en-US" dirty="0"/>
                  <a:t>ATHENA </a:t>
                </a:r>
                <a:r>
                  <a:rPr lang="en-US" dirty="0" smtClean="0"/>
                  <a:t>Study </a:t>
                </a:r>
                <a14:m>
                  <m:oMath xmlns:m="http://schemas.openxmlformats.org/officeDocument/2006/math">
                    <m:d>
                      <m:dPr>
                        <m:ctrlPr>
                          <a:rPr lang="en-US" i="1" smtClean="0">
                            <a:latin typeface="Cambria Math"/>
                          </a:rPr>
                        </m:ctrlPr>
                      </m:dPr>
                      <m:e>
                        <m:func>
                          <m:funcPr>
                            <m:ctrlPr>
                              <a:rPr lang="en-US" i="1">
                                <a:latin typeface="Cambria Math"/>
                              </a:rPr>
                            </m:ctrlPr>
                          </m:funcPr>
                          <m:fName>
                            <m:r>
                              <a:rPr lang="en-US" i="1">
                                <a:latin typeface="Cambria Math"/>
                              </a:rPr>
                              <m:t>𝑁</m:t>
                            </m:r>
                          </m:fName>
                          <m:e>
                            <m:r>
                              <a:rPr lang="en-US" i="1" smtClean="0">
                                <a:latin typeface="Cambria Math"/>
                                <a:ea typeface="Cambria Math"/>
                              </a:rPr>
                              <m:t>≅</m:t>
                            </m:r>
                            <m:r>
                              <a:rPr lang="en-US" i="1">
                                <a:latin typeface="Cambria Math"/>
                              </a:rPr>
                              <m:t>47,000</m:t>
                            </m:r>
                          </m:e>
                        </m:func>
                      </m:e>
                    </m:d>
                  </m:oMath>
                </a14:m>
                <a:endParaRPr lang="en-US" dirty="0"/>
              </a:p>
              <a:p>
                <a:pPr marL="457200"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889"/>
                </a:stretch>
              </a:blipFill>
            </p:spPr>
            <p:txBody>
              <a:bodyPr/>
              <a:lstStyle/>
              <a:p>
                <a:r>
                  <a:rPr lang="en-US">
                    <a:noFill/>
                  </a:rPr>
                  <a:t> </a:t>
                </a:r>
              </a:p>
            </p:txBody>
          </p:sp>
        </mc:Fallback>
      </mc:AlternateContent>
    </p:spTree>
    <p:extLst>
      <p:ext uri="{BB962C8B-B14F-4D97-AF65-F5344CB8AC3E}">
        <p14:creationId xmlns:p14="http://schemas.microsoft.com/office/powerpoint/2010/main" val="1550730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Cobas</a:t>
            </a:r>
            <a:r>
              <a:rPr lang="en-US" dirty="0" smtClean="0"/>
              <a:t> HPV Test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u="sng" dirty="0" smtClean="0"/>
                  <a:t>PMA supplement</a:t>
                </a:r>
                <a:r>
                  <a:rPr lang="en-US" dirty="0" smtClean="0"/>
                  <a:t>. ... can </a:t>
                </a:r>
                <a:r>
                  <a:rPr lang="en-US" dirty="0"/>
                  <a:t>be used as a first‐line </a:t>
                </a:r>
                <a:r>
                  <a:rPr lang="en-US" dirty="0" smtClean="0"/>
                  <a:t>primary cervical </a:t>
                </a:r>
                <a:r>
                  <a:rPr lang="en-US" dirty="0"/>
                  <a:t>cancer screening test to detect high risk </a:t>
                </a:r>
                <a:r>
                  <a:rPr lang="en-US" dirty="0" smtClean="0"/>
                  <a:t>HPV </a:t>
                </a:r>
                <a:r>
                  <a:rPr lang="en-US" i="1" dirty="0" smtClean="0"/>
                  <a:t>[</a:t>
                </a:r>
                <a:r>
                  <a:rPr lang="en-US" i="1" dirty="0" smtClean="0">
                    <a:solidFill>
                      <a:srgbClr val="0000FF"/>
                    </a:solidFill>
                  </a:rPr>
                  <a:t>primary screening</a:t>
                </a:r>
                <a:r>
                  <a:rPr lang="en-US" i="1" dirty="0" smtClean="0"/>
                  <a:t>]</a:t>
                </a:r>
                <a:r>
                  <a:rPr lang="en-US" dirty="0" smtClean="0"/>
                  <a:t>.</a:t>
                </a:r>
              </a:p>
              <a:p>
                <a:pPr lvl="1"/>
                <a:r>
                  <a:rPr lang="en-US" dirty="0" smtClean="0"/>
                  <a:t>ATHENA Study </a:t>
                </a:r>
                <a14:m>
                  <m:oMath xmlns:m="http://schemas.openxmlformats.org/officeDocument/2006/math">
                    <m:d>
                      <m:dPr>
                        <m:ctrlPr>
                          <a:rPr lang="en-US" i="1">
                            <a:latin typeface="Cambria Math"/>
                          </a:rPr>
                        </m:ctrlPr>
                      </m:dPr>
                      <m:e>
                        <m:func>
                          <m:funcPr>
                            <m:ctrlPr>
                              <a:rPr lang="en-US" i="1">
                                <a:latin typeface="Cambria Math"/>
                              </a:rPr>
                            </m:ctrlPr>
                          </m:funcPr>
                          <m:fName>
                            <m:r>
                              <a:rPr lang="en-US" i="1">
                                <a:latin typeface="Cambria Math"/>
                              </a:rPr>
                              <m:t>𝑁</m:t>
                            </m:r>
                            <m:r>
                              <a:rPr lang="en-US" i="1">
                                <a:latin typeface="Cambria Math"/>
                                <a:ea typeface="Cambria Math"/>
                              </a:rPr>
                              <m:t>≅</m:t>
                            </m:r>
                          </m:fName>
                          <m:e>
                            <m:r>
                              <a:rPr lang="en-US" i="1">
                                <a:latin typeface="Cambria Math"/>
                              </a:rPr>
                              <m:t>4</m:t>
                            </m:r>
                            <m:r>
                              <a:rPr lang="en-US" b="0" i="1" smtClean="0">
                                <a:latin typeface="Cambria Math"/>
                              </a:rPr>
                              <m:t>2</m:t>
                            </m:r>
                            <m:r>
                              <a:rPr lang="en-US" i="1">
                                <a:latin typeface="Cambria Math"/>
                              </a:rPr>
                              <m:t>,000</m:t>
                            </m:r>
                          </m:e>
                        </m:func>
                      </m:e>
                    </m:d>
                  </m:oMath>
                </a14:m>
                <a:endParaRPr lang="en-US" dirty="0" smtClean="0"/>
              </a:p>
              <a:p>
                <a:pPr lvl="1"/>
                <a:r>
                  <a:rPr lang="en-US" dirty="0" smtClean="0"/>
                  <a:t>… first </a:t>
                </a:r>
                <a:r>
                  <a:rPr lang="en-US" dirty="0"/>
                  <a:t>~62% </a:t>
                </a:r>
                <a:r>
                  <a:rPr lang="en-US" dirty="0" smtClean="0"/>
                  <a:t>samples collected </a:t>
                </a:r>
                <a:r>
                  <a:rPr lang="en-US" dirty="0"/>
                  <a:t>were stored and were within the window for sample stability at the time </a:t>
                </a:r>
                <a:r>
                  <a:rPr lang="en-US" dirty="0" smtClean="0"/>
                  <a:t>of testing</a:t>
                </a:r>
                <a:r>
                  <a:rPr lang="en-US" dirty="0"/>
                  <a:t>. </a:t>
                </a:r>
                <a:r>
                  <a:rPr lang="en-US" dirty="0" smtClean="0"/>
                  <a:t>The remaining </a:t>
                </a:r>
                <a:r>
                  <a:rPr lang="en-US" dirty="0"/>
                  <a:t>~38% samples collected were </a:t>
                </a:r>
                <a:r>
                  <a:rPr lang="en-US" dirty="0" smtClean="0"/>
                  <a:t>tested prospectively.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926"/>
                </a:stretch>
              </a:blipFill>
            </p:spPr>
            <p:txBody>
              <a:bodyPr/>
              <a:lstStyle/>
              <a:p>
                <a:r>
                  <a:rPr lang="en-US">
                    <a:noFill/>
                  </a:rPr>
                  <a:t> </a:t>
                </a:r>
              </a:p>
            </p:txBody>
          </p:sp>
        </mc:Fallback>
      </mc:AlternateContent>
    </p:spTree>
    <p:extLst>
      <p:ext uri="{BB962C8B-B14F-4D97-AF65-F5344CB8AC3E}">
        <p14:creationId xmlns:p14="http://schemas.microsoft.com/office/powerpoint/2010/main" val="45012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Devices, Radiology</a:t>
            </a:r>
            <a:endParaRPr lang="en-US" dirty="0"/>
          </a:p>
        </p:txBody>
      </p:sp>
      <p:sp>
        <p:nvSpPr>
          <p:cNvPr id="3" name="Content Placeholder 2"/>
          <p:cNvSpPr>
            <a:spLocks noGrp="1"/>
          </p:cNvSpPr>
          <p:nvPr>
            <p:ph idx="1"/>
          </p:nvPr>
        </p:nvSpPr>
        <p:spPr>
          <a:xfrm>
            <a:off x="304800" y="1447800"/>
            <a:ext cx="8382000" cy="5257800"/>
          </a:xfrm>
        </p:spPr>
        <p:txBody>
          <a:bodyPr>
            <a:normAutofit fontScale="92500" lnSpcReduction="20000"/>
          </a:bodyPr>
          <a:lstStyle/>
          <a:p>
            <a:r>
              <a:rPr lang="en-US" dirty="0"/>
              <a:t>Multiple-reader multiple-case (MRMC) study</a:t>
            </a:r>
          </a:p>
          <a:p>
            <a:pPr lvl="1"/>
            <a:r>
              <a:rPr lang="en-US" dirty="0"/>
              <a:t>Multiple study readers interpret </a:t>
            </a:r>
            <a:r>
              <a:rPr lang="en-US" dirty="0" smtClean="0"/>
              <a:t>results </a:t>
            </a:r>
            <a:r>
              <a:rPr lang="en-US" dirty="0"/>
              <a:t>retrospectively </a:t>
            </a:r>
            <a:r>
              <a:rPr lang="en-US" dirty="0" smtClean="0"/>
              <a:t>from </a:t>
            </a:r>
            <a:r>
              <a:rPr lang="en-US" dirty="0"/>
              <a:t>both the investigational and control </a:t>
            </a:r>
            <a:r>
              <a:rPr lang="en-US" dirty="0" smtClean="0"/>
              <a:t>device modalities</a:t>
            </a:r>
            <a:r>
              <a:rPr lang="en-US" dirty="0"/>
              <a:t>. </a:t>
            </a:r>
          </a:p>
          <a:p>
            <a:r>
              <a:rPr lang="en-US" dirty="0" err="1" smtClean="0"/>
              <a:t>Selenia</a:t>
            </a:r>
            <a:r>
              <a:rPr lang="en-US" dirty="0" smtClean="0"/>
              <a:t> </a:t>
            </a:r>
            <a:r>
              <a:rPr lang="en-US" dirty="0"/>
              <a:t>Dimensions </a:t>
            </a:r>
            <a:r>
              <a:rPr lang="en-US" dirty="0" smtClean="0"/>
              <a:t>3D </a:t>
            </a:r>
            <a:r>
              <a:rPr lang="en-US" dirty="0"/>
              <a:t>Breast </a:t>
            </a:r>
            <a:r>
              <a:rPr lang="en-US" dirty="0" err="1" smtClean="0"/>
              <a:t>Tomosynthesis</a:t>
            </a:r>
            <a:r>
              <a:rPr lang="en-US" dirty="0" smtClean="0"/>
              <a:t> generates </a:t>
            </a:r>
            <a:r>
              <a:rPr lang="en-US" dirty="0"/>
              <a:t>digital mammographic images that can be used for screening and diagnosis of breast </a:t>
            </a:r>
            <a:r>
              <a:rPr lang="en-US" dirty="0" smtClean="0"/>
              <a:t>cancer.</a:t>
            </a:r>
          </a:p>
          <a:p>
            <a:pPr lvl="1"/>
            <a:r>
              <a:rPr lang="en-US" dirty="0" smtClean="0"/>
              <a:t>302 of 3521 imaged subjects were selected </a:t>
            </a:r>
            <a:r>
              <a:rPr lang="en-US" dirty="0"/>
              <a:t>for </a:t>
            </a:r>
            <a:r>
              <a:rPr lang="en-US" dirty="0" smtClean="0"/>
              <a:t>study: 76 cancer, 24 recalled</a:t>
            </a:r>
            <a:r>
              <a:rPr lang="en-US" dirty="0"/>
              <a:t>, </a:t>
            </a:r>
            <a:r>
              <a:rPr lang="en-US" dirty="0" smtClean="0"/>
              <a:t>76 benign</a:t>
            </a:r>
            <a:r>
              <a:rPr lang="en-US" dirty="0"/>
              <a:t>, and </a:t>
            </a:r>
            <a:r>
              <a:rPr lang="en-US" dirty="0" smtClean="0"/>
              <a:t>126 negative. </a:t>
            </a:r>
          </a:p>
          <a:p>
            <a:r>
              <a:rPr lang="en-US" altLang="en-US" dirty="0"/>
              <a:t>Computer-aided detection (CAD)</a:t>
            </a:r>
          </a:p>
          <a:p>
            <a:pPr lvl="1"/>
            <a:r>
              <a:rPr lang="en-US" altLang="en-US" dirty="0"/>
              <a:t>Use of specialized computer algorithms applied to medical information for improving the accuracy in detecting and/or discriminating disease by </a:t>
            </a:r>
            <a:r>
              <a:rPr lang="en-US" altLang="en-US" dirty="0" smtClean="0"/>
              <a:t>clinicians.</a:t>
            </a:r>
            <a:endParaRPr lang="en-US" altLang="en-US" dirty="0"/>
          </a:p>
          <a:p>
            <a:endParaRPr lang="en-US" dirty="0" smtClean="0"/>
          </a:p>
          <a:p>
            <a:pPr lvl="1"/>
            <a:endParaRPr lang="en-US" dirty="0" smtClean="0"/>
          </a:p>
        </p:txBody>
      </p:sp>
    </p:spTree>
    <p:extLst>
      <p:ext uri="{BB962C8B-B14F-4D97-AF65-F5344CB8AC3E}">
        <p14:creationId xmlns:p14="http://schemas.microsoft.com/office/powerpoint/2010/main" val="1760843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TOP2A FISH </a:t>
            </a:r>
            <a:r>
              <a:rPr lang="en-US" dirty="0" err="1"/>
              <a:t>pharmDx</a:t>
            </a:r>
            <a:r>
              <a:rPr lang="en-US" dirty="0"/>
              <a:t> Kit</a:t>
            </a:r>
          </a:p>
        </p:txBody>
      </p:sp>
      <p:sp>
        <p:nvSpPr>
          <p:cNvPr id="3" name="Content Placeholder 2"/>
          <p:cNvSpPr>
            <a:spLocks noGrp="1"/>
          </p:cNvSpPr>
          <p:nvPr>
            <p:ph idx="1"/>
          </p:nvPr>
        </p:nvSpPr>
        <p:spPr>
          <a:xfrm>
            <a:off x="457200" y="1447800"/>
            <a:ext cx="8229600" cy="5257800"/>
          </a:xfrm>
        </p:spPr>
        <p:txBody>
          <a:bodyPr>
            <a:normAutofit fontScale="92500" lnSpcReduction="10000"/>
          </a:bodyPr>
          <a:lstStyle/>
          <a:p>
            <a:r>
              <a:rPr lang="en-US" b="1" dirty="0" smtClean="0"/>
              <a:t>Device output</a:t>
            </a:r>
            <a:r>
              <a:rPr lang="en-US" dirty="0" smtClean="0"/>
              <a:t>: </a:t>
            </a:r>
            <a:r>
              <a:rPr lang="en-US" dirty="0"/>
              <a:t>copy number changes (normal, deletions or amplifications) </a:t>
            </a:r>
            <a:endParaRPr lang="en-US" dirty="0" smtClean="0"/>
          </a:p>
          <a:p>
            <a:r>
              <a:rPr lang="en-US" b="1" dirty="0" smtClean="0"/>
              <a:t>Claim</a:t>
            </a:r>
            <a:r>
              <a:rPr lang="en-US" dirty="0" smtClean="0"/>
              <a:t>: prognosis for recurrence or death</a:t>
            </a:r>
          </a:p>
          <a:p>
            <a:r>
              <a:rPr lang="en-US" b="1" dirty="0" smtClean="0"/>
              <a:t>Population</a:t>
            </a:r>
            <a:r>
              <a:rPr lang="en-US" dirty="0" smtClean="0"/>
              <a:t>: breast cancer patients</a:t>
            </a:r>
          </a:p>
          <a:p>
            <a:r>
              <a:rPr lang="en-US" b="1" dirty="0" smtClean="0"/>
              <a:t>Design</a:t>
            </a:r>
            <a:r>
              <a:rPr lang="en-US" dirty="0" smtClean="0"/>
              <a:t>: stored </a:t>
            </a:r>
            <a:r>
              <a:rPr lang="en-US" dirty="0"/>
              <a:t>specimens from a randomized controlled trial in a retrospective analysis. </a:t>
            </a:r>
            <a:endParaRPr lang="en-US" dirty="0" smtClean="0"/>
          </a:p>
          <a:p>
            <a:r>
              <a:rPr lang="en-US" dirty="0" smtClean="0"/>
              <a:t>‘‘</a:t>
            </a:r>
            <a:r>
              <a:rPr lang="en-US" dirty="0"/>
              <a:t>the main design risk . . . was that </a:t>
            </a:r>
            <a:r>
              <a:rPr lang="en-US" dirty="0" smtClean="0"/>
              <a:t>missing blocks </a:t>
            </a:r>
            <a:r>
              <a:rPr lang="en-US" dirty="0"/>
              <a:t>created a potential </a:t>
            </a:r>
            <a:r>
              <a:rPr lang="en-US" dirty="0" smtClean="0"/>
              <a:t>for unrepresentative </a:t>
            </a:r>
            <a:r>
              <a:rPr lang="en-US" dirty="0"/>
              <a:t>results due </a:t>
            </a:r>
            <a:r>
              <a:rPr lang="en-US" dirty="0" smtClean="0"/>
              <a:t>to selection-bias… </a:t>
            </a:r>
            <a:r>
              <a:rPr lang="en-US" u="sng" dirty="0" smtClean="0"/>
              <a:t>The </a:t>
            </a:r>
            <a:r>
              <a:rPr lang="en-US" u="sng" dirty="0"/>
              <a:t>tissue was more often </a:t>
            </a:r>
            <a:r>
              <a:rPr lang="en-US" u="sng" dirty="0" smtClean="0"/>
              <a:t>available when</a:t>
            </a:r>
            <a:r>
              <a:rPr lang="en-US" u="sng" dirty="0"/>
              <a:t> </a:t>
            </a:r>
            <a:r>
              <a:rPr lang="en-US" u="sng" dirty="0" smtClean="0"/>
              <a:t>the </a:t>
            </a:r>
            <a:r>
              <a:rPr lang="en-US" u="sng" dirty="0"/>
              <a:t>prognostic factors were worse</a:t>
            </a:r>
            <a:r>
              <a:rPr lang="en-US" dirty="0" smtClean="0"/>
              <a:t>.” (Summary of Safety and Effectiveness)</a:t>
            </a:r>
          </a:p>
        </p:txBody>
      </p:sp>
    </p:spTree>
    <p:extLst>
      <p:ext uri="{BB962C8B-B14F-4D97-AF65-F5344CB8AC3E}">
        <p14:creationId xmlns:p14="http://schemas.microsoft.com/office/powerpoint/2010/main" val="321480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14478</TotalTime>
  <Words>2056</Words>
  <Application>Microsoft Office PowerPoint</Application>
  <PresentationFormat>On-screen Show (4:3)</PresentationFormat>
  <Paragraphs>248</Paragraphs>
  <Slides>29</Slides>
  <Notes>10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1_Office Theme</vt:lpstr>
      <vt:lpstr>Can an In Vitro Diagnostic (IVD) Device be Validated for Early Detection on Banked Samples?</vt:lpstr>
      <vt:lpstr>Medical Device Evaluation</vt:lpstr>
      <vt:lpstr>Diagnostic Device Evaluation </vt:lpstr>
      <vt:lpstr>Intended Use &amp; Indications for Use</vt:lpstr>
      <vt:lpstr>Least Burdensome</vt:lpstr>
      <vt:lpstr>Cobas HPV Test</vt:lpstr>
      <vt:lpstr>Cobas HPV Test</vt:lpstr>
      <vt:lpstr>Diagnostic Devices, Radiology</vt:lpstr>
      <vt:lpstr>TOP2A FISH pharmDx Kit</vt:lpstr>
      <vt:lpstr>Keys to Prospectively Planned, Retrospective Validation </vt:lpstr>
      <vt:lpstr>Endpoints / Claims</vt:lpstr>
      <vt:lpstr>Absolute Risk</vt:lpstr>
      <vt:lpstr>MammaPrint</vt:lpstr>
      <vt:lpstr>Time to distant metastasis (N=302)</vt:lpstr>
      <vt:lpstr>Proportion alive at 10 years</vt:lpstr>
      <vt:lpstr>Estimating Absolute Risk in  Sub-Samples of a Cohort</vt:lpstr>
      <vt:lpstr>Prospectively planned sample selection from a retrospective study population</vt:lpstr>
      <vt:lpstr>Nested Case Control Design</vt:lpstr>
      <vt:lpstr>Case Cohort Design</vt:lpstr>
      <vt:lpstr>Matched Case-Control Design</vt:lpstr>
      <vt:lpstr>Matched Case-Control Designs</vt:lpstr>
      <vt:lpstr>Confounding</vt:lpstr>
      <vt:lpstr>Intention to Treat (ITT)</vt:lpstr>
      <vt:lpstr>Intention to Diagnose (ITD)</vt:lpstr>
      <vt:lpstr>Endpoints / Claims</vt:lpstr>
      <vt:lpstr>Take Homes</vt:lpstr>
      <vt:lpstr>Analytical Performance Studies</vt:lpstr>
      <vt:lpstr>References: Case-Control, Case-Cohort, Nested Case-Control Designs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Prognostic marker validation study design</dc:title>
  <dc:creator>Tang, Rong</dc:creator>
  <cp:lastModifiedBy>enduser</cp:lastModifiedBy>
  <cp:revision>348</cp:revision>
  <dcterms:created xsi:type="dcterms:W3CDTF">2006-08-16T00:00:00Z</dcterms:created>
  <dcterms:modified xsi:type="dcterms:W3CDTF">2018-03-06T15:00:32Z</dcterms:modified>
</cp:coreProperties>
</file>