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1" r:id="rId3"/>
    <p:sldId id="257" r:id="rId4"/>
    <p:sldId id="258" r:id="rId5"/>
    <p:sldId id="263" r:id="rId6"/>
    <p:sldId id="260" r:id="rId7"/>
    <p:sldId id="261" r:id="rId8"/>
    <p:sldId id="262" r:id="rId9"/>
    <p:sldId id="273" r:id="rId10"/>
    <p:sldId id="265" r:id="rId11"/>
    <p:sldId id="269" r:id="rId12"/>
    <p:sldId id="274" r:id="rId13"/>
    <p:sldId id="268" r:id="rId14"/>
    <p:sldId id="275" r:id="rId15"/>
    <p:sldId id="276" r:id="rId16"/>
    <p:sldId id="270" r:id="rId17"/>
    <p:sldId id="279"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4660"/>
  </p:normalViewPr>
  <p:slideViewPr>
    <p:cSldViewPr snapToGrid="0">
      <p:cViewPr>
        <p:scale>
          <a:sx n="120" d="100"/>
          <a:sy n="120" d="100"/>
        </p:scale>
        <p:origin x="48" y="4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4EBA4-66C2-4F2D-9ABC-991433792D03}"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5B196-CCEE-41BE-9193-D9668A5DD9BD}" type="slidenum">
              <a:rPr lang="en-US" smtClean="0"/>
              <a:t>‹#›</a:t>
            </a:fld>
            <a:endParaRPr lang="en-US"/>
          </a:p>
        </p:txBody>
      </p:sp>
    </p:spTree>
    <p:extLst>
      <p:ext uri="{BB962C8B-B14F-4D97-AF65-F5344CB8AC3E}">
        <p14:creationId xmlns:p14="http://schemas.microsoft.com/office/powerpoint/2010/main" val="1549328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fontAlgn="base">
              <a:spcBef>
                <a:spcPct val="0"/>
              </a:spcBef>
              <a:spcAft>
                <a:spcPct val="0"/>
              </a:spcAft>
              <a:defRPr>
                <a:solidFill>
                  <a:schemeClr val="tx1"/>
                </a:solidFill>
                <a:latin typeface="Comic Sans MS" pitchFamily="66" charset="0"/>
              </a:defRPr>
            </a:lvl6pPr>
            <a:lvl7pPr marL="2971800" indent="-228600" fontAlgn="base">
              <a:spcBef>
                <a:spcPct val="0"/>
              </a:spcBef>
              <a:spcAft>
                <a:spcPct val="0"/>
              </a:spcAft>
              <a:defRPr>
                <a:solidFill>
                  <a:schemeClr val="tx1"/>
                </a:solidFill>
                <a:latin typeface="Comic Sans MS" pitchFamily="66" charset="0"/>
              </a:defRPr>
            </a:lvl7pPr>
            <a:lvl8pPr marL="3429000" indent="-228600" fontAlgn="base">
              <a:spcBef>
                <a:spcPct val="0"/>
              </a:spcBef>
              <a:spcAft>
                <a:spcPct val="0"/>
              </a:spcAft>
              <a:defRPr>
                <a:solidFill>
                  <a:schemeClr val="tx1"/>
                </a:solidFill>
                <a:latin typeface="Comic Sans MS" pitchFamily="66" charset="0"/>
              </a:defRPr>
            </a:lvl8pPr>
            <a:lvl9pPr marL="3886200" indent="-228600" fontAlgn="base">
              <a:spcBef>
                <a:spcPct val="0"/>
              </a:spcBef>
              <a:spcAft>
                <a:spcPct val="0"/>
              </a:spcAft>
              <a:defRPr>
                <a:solidFill>
                  <a:schemeClr val="tx1"/>
                </a:solidFill>
                <a:latin typeface="Comic Sans MS" pitchFamily="66" charset="0"/>
              </a:defRPr>
            </a:lvl9pPr>
          </a:lstStyle>
          <a:p>
            <a:pPr fontAlgn="base">
              <a:spcBef>
                <a:spcPct val="0"/>
              </a:spcBef>
              <a:spcAft>
                <a:spcPct val="0"/>
              </a:spcAft>
            </a:pPr>
            <a:fld id="{7F79930B-3C62-4942-88B8-B873792BD731}" type="slidenum">
              <a:rPr lang="en-US">
                <a:latin typeface="Calibri" pitchFamily="34" charset="0"/>
              </a:rPr>
              <a:pPr fontAlgn="base">
                <a:spcBef>
                  <a:spcPct val="0"/>
                </a:spcBef>
                <a:spcAft>
                  <a:spcPct val="0"/>
                </a:spcAft>
              </a:pPr>
              <a:t>17</a:t>
            </a:fld>
            <a:endParaRPr lang="en-US">
              <a:latin typeface="Calibri" pitchFamily="34" charset="0"/>
            </a:endParaRPr>
          </a:p>
        </p:txBody>
      </p:sp>
    </p:spTree>
    <p:extLst>
      <p:ext uri="{BB962C8B-B14F-4D97-AF65-F5344CB8AC3E}">
        <p14:creationId xmlns:p14="http://schemas.microsoft.com/office/powerpoint/2010/main" val="1200293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02EEB4-5B01-4B91-B73F-8E75A8EA838B}"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53D84-9EE1-4640-AFB2-BE6DD9FB3065}" type="slidenum">
              <a:rPr lang="en-US" smtClean="0"/>
              <a:t>‹#›</a:t>
            </a:fld>
            <a:endParaRPr lang="en-US"/>
          </a:p>
        </p:txBody>
      </p:sp>
    </p:spTree>
    <p:extLst>
      <p:ext uri="{BB962C8B-B14F-4D97-AF65-F5344CB8AC3E}">
        <p14:creationId xmlns:p14="http://schemas.microsoft.com/office/powerpoint/2010/main" val="3983889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2EEB4-5B01-4B91-B73F-8E75A8EA838B}"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53D84-9EE1-4640-AFB2-BE6DD9FB3065}" type="slidenum">
              <a:rPr lang="en-US" smtClean="0"/>
              <a:t>‹#›</a:t>
            </a:fld>
            <a:endParaRPr lang="en-US"/>
          </a:p>
        </p:txBody>
      </p:sp>
    </p:spTree>
    <p:extLst>
      <p:ext uri="{BB962C8B-B14F-4D97-AF65-F5344CB8AC3E}">
        <p14:creationId xmlns:p14="http://schemas.microsoft.com/office/powerpoint/2010/main" val="3996886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2EEB4-5B01-4B91-B73F-8E75A8EA838B}"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53D84-9EE1-4640-AFB2-BE6DD9FB3065}" type="slidenum">
              <a:rPr lang="en-US" smtClean="0"/>
              <a:t>‹#›</a:t>
            </a:fld>
            <a:endParaRPr lang="en-US"/>
          </a:p>
        </p:txBody>
      </p:sp>
    </p:spTree>
    <p:extLst>
      <p:ext uri="{BB962C8B-B14F-4D97-AF65-F5344CB8AC3E}">
        <p14:creationId xmlns:p14="http://schemas.microsoft.com/office/powerpoint/2010/main" val="181654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latin typeface="+mn-l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2EEB4-5B01-4B91-B73F-8E75A8EA838B}"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53D84-9EE1-4640-AFB2-BE6DD9FB3065}" type="slidenum">
              <a:rPr lang="en-US" smtClean="0"/>
              <a:t>‹#›</a:t>
            </a:fld>
            <a:endParaRPr lang="en-US"/>
          </a:p>
        </p:txBody>
      </p:sp>
    </p:spTree>
    <p:extLst>
      <p:ext uri="{BB962C8B-B14F-4D97-AF65-F5344CB8AC3E}">
        <p14:creationId xmlns:p14="http://schemas.microsoft.com/office/powerpoint/2010/main" val="266622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02EEB4-5B01-4B91-B73F-8E75A8EA838B}"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53D84-9EE1-4640-AFB2-BE6DD9FB3065}" type="slidenum">
              <a:rPr lang="en-US" smtClean="0"/>
              <a:t>‹#›</a:t>
            </a:fld>
            <a:endParaRPr lang="en-US"/>
          </a:p>
        </p:txBody>
      </p:sp>
    </p:spTree>
    <p:extLst>
      <p:ext uri="{BB962C8B-B14F-4D97-AF65-F5344CB8AC3E}">
        <p14:creationId xmlns:p14="http://schemas.microsoft.com/office/powerpoint/2010/main" val="241681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02EEB4-5B01-4B91-B73F-8E75A8EA838B}"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53D84-9EE1-4640-AFB2-BE6DD9FB3065}" type="slidenum">
              <a:rPr lang="en-US" smtClean="0"/>
              <a:t>‹#›</a:t>
            </a:fld>
            <a:endParaRPr lang="en-US"/>
          </a:p>
        </p:txBody>
      </p:sp>
    </p:spTree>
    <p:extLst>
      <p:ext uri="{BB962C8B-B14F-4D97-AF65-F5344CB8AC3E}">
        <p14:creationId xmlns:p14="http://schemas.microsoft.com/office/powerpoint/2010/main" val="2844421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02EEB4-5B01-4B91-B73F-8E75A8EA838B}"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753D84-9EE1-4640-AFB2-BE6DD9FB3065}" type="slidenum">
              <a:rPr lang="en-US" smtClean="0"/>
              <a:t>‹#›</a:t>
            </a:fld>
            <a:endParaRPr lang="en-US"/>
          </a:p>
        </p:txBody>
      </p:sp>
    </p:spTree>
    <p:extLst>
      <p:ext uri="{BB962C8B-B14F-4D97-AF65-F5344CB8AC3E}">
        <p14:creationId xmlns:p14="http://schemas.microsoft.com/office/powerpoint/2010/main" val="2012809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02EEB4-5B01-4B91-B73F-8E75A8EA838B}"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753D84-9EE1-4640-AFB2-BE6DD9FB3065}" type="slidenum">
              <a:rPr lang="en-US" smtClean="0"/>
              <a:t>‹#›</a:t>
            </a:fld>
            <a:endParaRPr lang="en-US"/>
          </a:p>
        </p:txBody>
      </p:sp>
    </p:spTree>
    <p:extLst>
      <p:ext uri="{BB962C8B-B14F-4D97-AF65-F5344CB8AC3E}">
        <p14:creationId xmlns:p14="http://schemas.microsoft.com/office/powerpoint/2010/main" val="3716229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2EEB4-5B01-4B91-B73F-8E75A8EA838B}"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753D84-9EE1-4640-AFB2-BE6DD9FB3065}" type="slidenum">
              <a:rPr lang="en-US" smtClean="0"/>
              <a:t>‹#›</a:t>
            </a:fld>
            <a:endParaRPr lang="en-US"/>
          </a:p>
        </p:txBody>
      </p:sp>
    </p:spTree>
    <p:extLst>
      <p:ext uri="{BB962C8B-B14F-4D97-AF65-F5344CB8AC3E}">
        <p14:creationId xmlns:p14="http://schemas.microsoft.com/office/powerpoint/2010/main" val="116816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2EEB4-5B01-4B91-B73F-8E75A8EA838B}"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53D84-9EE1-4640-AFB2-BE6DD9FB3065}" type="slidenum">
              <a:rPr lang="en-US" smtClean="0"/>
              <a:t>‹#›</a:t>
            </a:fld>
            <a:endParaRPr lang="en-US"/>
          </a:p>
        </p:txBody>
      </p:sp>
    </p:spTree>
    <p:extLst>
      <p:ext uri="{BB962C8B-B14F-4D97-AF65-F5344CB8AC3E}">
        <p14:creationId xmlns:p14="http://schemas.microsoft.com/office/powerpoint/2010/main" val="78565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2EEB4-5B01-4B91-B73F-8E75A8EA838B}"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53D84-9EE1-4640-AFB2-BE6DD9FB3065}" type="slidenum">
              <a:rPr lang="en-US" smtClean="0"/>
              <a:t>‹#›</a:t>
            </a:fld>
            <a:endParaRPr lang="en-US"/>
          </a:p>
        </p:txBody>
      </p:sp>
    </p:spTree>
    <p:extLst>
      <p:ext uri="{BB962C8B-B14F-4D97-AF65-F5344CB8AC3E}">
        <p14:creationId xmlns:p14="http://schemas.microsoft.com/office/powerpoint/2010/main" val="3056707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2EEB4-5B01-4B91-B73F-8E75A8EA838B}"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53D84-9EE1-4640-AFB2-BE6DD9FB3065}" type="slidenum">
              <a:rPr lang="en-US" smtClean="0"/>
              <a:t>‹#›</a:t>
            </a:fld>
            <a:endParaRPr lang="en-US"/>
          </a:p>
        </p:txBody>
      </p:sp>
    </p:spTree>
    <p:extLst>
      <p:ext uri="{BB962C8B-B14F-4D97-AF65-F5344CB8AC3E}">
        <p14:creationId xmlns:p14="http://schemas.microsoft.com/office/powerpoint/2010/main" val="3567080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dirty="0">
                <a:effectLst>
                  <a:outerShdw blurRad="38100" dist="38100" dir="2700000" algn="tl">
                    <a:srgbClr val="000000">
                      <a:alpha val="43137"/>
                    </a:srgbClr>
                  </a:outerShdw>
                </a:effectLst>
                <a:latin typeface="+mn-lt"/>
              </a:rPr>
              <a:t>FDA requirements for analyte </a:t>
            </a:r>
            <a:r>
              <a:rPr lang="en-US" sz="3600" b="1" dirty="0" smtClean="0">
                <a:effectLst>
                  <a:outerShdw blurRad="38100" dist="38100" dir="2700000" algn="tl">
                    <a:srgbClr val="000000">
                      <a:alpha val="43137"/>
                    </a:srgbClr>
                  </a:outerShdw>
                </a:effectLst>
                <a:latin typeface="+mn-lt"/>
              </a:rPr>
              <a:t>panel and classifier approval/clearance: </a:t>
            </a:r>
            <a:br>
              <a:rPr lang="en-US" sz="3600" b="1" dirty="0" smtClean="0">
                <a:effectLst>
                  <a:outerShdw blurRad="38100" dist="38100" dir="2700000" algn="tl">
                    <a:srgbClr val="000000">
                      <a:alpha val="43137"/>
                    </a:srgbClr>
                  </a:outerShdw>
                </a:effectLst>
                <a:latin typeface="+mn-lt"/>
              </a:rPr>
            </a:br>
            <a:r>
              <a:rPr lang="en-US" sz="3600" b="1" dirty="0" smtClean="0">
                <a:effectLst>
                  <a:outerShdw blurRad="38100" dist="38100" dir="2700000" algn="tl">
                    <a:srgbClr val="000000">
                      <a:alpha val="43137"/>
                    </a:srgbClr>
                  </a:outerShdw>
                </a:effectLst>
                <a:latin typeface="+mn-lt"/>
              </a:rPr>
              <a:t>Guidance and drivers in IVDMIA development</a:t>
            </a:r>
            <a:endParaRPr lang="en-US" sz="3600" dirty="0">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p:txBody>
          <a:bodyPr/>
          <a:lstStyle/>
          <a:p>
            <a:r>
              <a:rPr lang="en-US" dirty="0" smtClean="0"/>
              <a:t>Zhen Zhang</a:t>
            </a:r>
          </a:p>
          <a:p>
            <a:r>
              <a:rPr lang="en-US" dirty="0" smtClean="0"/>
              <a:t>Center for Biomarker Discovery and Translation</a:t>
            </a:r>
          </a:p>
          <a:p>
            <a:r>
              <a:rPr lang="en-US" dirty="0" smtClean="0"/>
              <a:t>Johns Hopkins University School of Medicine</a:t>
            </a:r>
            <a:endParaRPr lang="en-US" dirty="0"/>
          </a:p>
        </p:txBody>
      </p:sp>
    </p:spTree>
    <p:extLst>
      <p:ext uri="{BB962C8B-B14F-4D97-AF65-F5344CB8AC3E}">
        <p14:creationId xmlns:p14="http://schemas.microsoft.com/office/powerpoint/2010/main" val="276137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510945" y="631371"/>
            <a:ext cx="3381125" cy="2778761"/>
          </a:xfrm>
          <a:prstGeom prst="rect">
            <a:avLst/>
          </a:prstGeom>
        </p:spPr>
      </p:pic>
      <p:pic>
        <p:nvPicPr>
          <p:cNvPr id="26" name="Picture 25"/>
          <p:cNvPicPr>
            <a:picLocks noChangeAspect="1"/>
          </p:cNvPicPr>
          <p:nvPr/>
        </p:nvPicPr>
        <p:blipFill>
          <a:blip r:embed="rId3"/>
          <a:stretch>
            <a:fillRect/>
          </a:stretch>
        </p:blipFill>
        <p:spPr>
          <a:xfrm>
            <a:off x="3127786" y="2688153"/>
            <a:ext cx="9238388" cy="3867232"/>
          </a:xfrm>
          <a:prstGeom prst="rect">
            <a:avLst/>
          </a:prstGeom>
        </p:spPr>
      </p:pic>
      <p:sp>
        <p:nvSpPr>
          <p:cNvPr id="27" name="Rectangle 26"/>
          <p:cNvSpPr/>
          <p:nvPr/>
        </p:nvSpPr>
        <p:spPr>
          <a:xfrm>
            <a:off x="4746933" y="1729558"/>
            <a:ext cx="6622864" cy="830997"/>
          </a:xfrm>
          <a:prstGeom prst="rect">
            <a:avLst/>
          </a:prstGeom>
        </p:spPr>
        <p:txBody>
          <a:bodyPr wrap="square">
            <a:spAutoFit/>
          </a:bodyPr>
          <a:lstStyle/>
          <a:p>
            <a:pPr algn="ctr"/>
            <a:r>
              <a:rPr lang="en-US" sz="2400" b="1" dirty="0" err="1" smtClean="0">
                <a:effectLst>
                  <a:outerShdw blurRad="38100" dist="38100" dir="2700000" algn="tl">
                    <a:srgbClr val="000000">
                      <a:alpha val="43137"/>
                    </a:srgbClr>
                  </a:outerShdw>
                </a:effectLst>
              </a:rPr>
              <a:t>Biplot</a:t>
            </a:r>
            <a:r>
              <a:rPr lang="en-US" sz="2400" b="1" dirty="0" smtClean="0">
                <a:effectLst>
                  <a:outerShdw blurRad="38100" dist="38100" dir="2700000" algn="tl">
                    <a:srgbClr val="000000">
                      <a:alpha val="43137"/>
                    </a:srgbClr>
                  </a:outerShdw>
                </a:effectLst>
              </a:rPr>
              <a:t> of biomarkers in training data and tentative classifier in projected 2D space</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0032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Bloxplots</a:t>
            </a:r>
            <a:r>
              <a:rPr lang="en-US" dirty="0" smtClean="0"/>
              <a:t> of individual markers and IVDMIA</a:t>
            </a:r>
            <a:endParaRPr lang="en-US" dirty="0"/>
          </a:p>
        </p:txBody>
      </p:sp>
      <p:pic>
        <p:nvPicPr>
          <p:cNvPr id="4" name="Picture 3"/>
          <p:cNvPicPr>
            <a:picLocks noChangeAspect="1"/>
          </p:cNvPicPr>
          <p:nvPr/>
        </p:nvPicPr>
        <p:blipFill>
          <a:blip r:embed="rId2"/>
          <a:stretch>
            <a:fillRect/>
          </a:stretch>
        </p:blipFill>
        <p:spPr>
          <a:xfrm>
            <a:off x="581701" y="2139157"/>
            <a:ext cx="6943848" cy="2879157"/>
          </a:xfrm>
          <a:prstGeom prst="rect">
            <a:avLst/>
          </a:prstGeom>
        </p:spPr>
      </p:pic>
      <p:pic>
        <p:nvPicPr>
          <p:cNvPr id="100" name="Picture 99"/>
          <p:cNvPicPr>
            <a:picLocks noChangeAspect="1"/>
          </p:cNvPicPr>
          <p:nvPr/>
        </p:nvPicPr>
        <p:blipFill>
          <a:blip r:embed="rId3"/>
          <a:stretch>
            <a:fillRect/>
          </a:stretch>
        </p:blipFill>
        <p:spPr>
          <a:xfrm>
            <a:off x="7185723" y="3388856"/>
            <a:ext cx="5077035" cy="3016737"/>
          </a:xfrm>
          <a:prstGeom prst="rect">
            <a:avLst/>
          </a:prstGeom>
        </p:spPr>
      </p:pic>
    </p:spTree>
    <p:extLst>
      <p:ext uri="{BB962C8B-B14F-4D97-AF65-F5344CB8AC3E}">
        <p14:creationId xmlns:p14="http://schemas.microsoft.com/office/powerpoint/2010/main" val="2620416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Many of the algorithms behind an IVDMIA is nonlinear which make it difficult to attribute a final IVDMIA score to the individual markers numerically. </a:t>
            </a:r>
            <a:r>
              <a:rPr lang="en-US" dirty="0" smtClean="0"/>
              <a:t>What </a:t>
            </a:r>
            <a:r>
              <a:rPr lang="en-US" dirty="0"/>
              <a:t>evidence is needed for the inclusion of individual markers in an IVDMIA panel? </a:t>
            </a:r>
            <a:endParaRPr lang="en-US" dirty="0" smtClean="0"/>
          </a:p>
          <a:p>
            <a:r>
              <a:rPr lang="en-US" dirty="0" smtClean="0"/>
              <a:t>Does </a:t>
            </a:r>
            <a:r>
              <a:rPr lang="en-US" dirty="0"/>
              <a:t>each of the input markers need to demonstrate its own discriminatory power and if so at what level?</a:t>
            </a:r>
          </a:p>
          <a:p>
            <a:endParaRPr lang="en-US" dirty="0"/>
          </a:p>
        </p:txBody>
      </p:sp>
    </p:spTree>
    <p:extLst>
      <p:ext uri="{BB962C8B-B14F-4D97-AF65-F5344CB8AC3E}">
        <p14:creationId xmlns:p14="http://schemas.microsoft.com/office/powerpoint/2010/main" val="3974988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71509" y="2041629"/>
            <a:ext cx="8978877" cy="4395502"/>
            <a:chOff x="1909476" y="1698594"/>
            <a:chExt cx="10054329" cy="4764770"/>
          </a:xfrm>
        </p:grpSpPr>
        <p:grpSp>
          <p:nvGrpSpPr>
            <p:cNvPr id="39" name="Group 38"/>
            <p:cNvGrpSpPr/>
            <p:nvPr/>
          </p:nvGrpSpPr>
          <p:grpSpPr>
            <a:xfrm>
              <a:off x="1909476" y="1698594"/>
              <a:ext cx="10054329" cy="4764770"/>
              <a:chOff x="1909476" y="1698594"/>
              <a:chExt cx="10054329" cy="4764770"/>
            </a:xfrm>
          </p:grpSpPr>
          <p:grpSp>
            <p:nvGrpSpPr>
              <p:cNvPr id="40" name="Group 39"/>
              <p:cNvGrpSpPr/>
              <p:nvPr/>
            </p:nvGrpSpPr>
            <p:grpSpPr>
              <a:xfrm>
                <a:off x="1909476" y="1718588"/>
                <a:ext cx="8296110" cy="4744776"/>
                <a:chOff x="2025226" y="1936625"/>
                <a:chExt cx="7029874" cy="3680370"/>
              </a:xfrm>
            </p:grpSpPr>
            <p:sp>
              <p:nvSpPr>
                <p:cNvPr id="50" name="Freeform 6"/>
                <p:cNvSpPr>
                  <a:spLocks/>
                </p:cNvSpPr>
                <p:nvPr/>
              </p:nvSpPr>
              <p:spPr bwMode="auto">
                <a:xfrm>
                  <a:off x="2964757" y="2056606"/>
                  <a:ext cx="5859218" cy="2833698"/>
                </a:xfrm>
                <a:custGeom>
                  <a:avLst/>
                  <a:gdLst>
                    <a:gd name="T0" fmla="*/ 632 w 632"/>
                    <a:gd name="T1" fmla="*/ 0 h 286"/>
                    <a:gd name="T2" fmla="*/ 632 w 632"/>
                    <a:gd name="T3" fmla="*/ 0 h 286"/>
                    <a:gd name="T4" fmla="*/ 632 w 632"/>
                    <a:gd name="T5" fmla="*/ 0 h 286"/>
                    <a:gd name="T6" fmla="*/ 632 w 632"/>
                    <a:gd name="T7" fmla="*/ 0 h 286"/>
                    <a:gd name="T8" fmla="*/ 632 w 632"/>
                    <a:gd name="T9" fmla="*/ 0 h 286"/>
                    <a:gd name="T10" fmla="*/ 632 w 632"/>
                    <a:gd name="T11" fmla="*/ 0 h 286"/>
                    <a:gd name="T12" fmla="*/ 632 w 632"/>
                    <a:gd name="T13" fmla="*/ 0 h 286"/>
                    <a:gd name="T14" fmla="*/ 632 w 632"/>
                    <a:gd name="T15" fmla="*/ 0 h 286"/>
                    <a:gd name="T16" fmla="*/ 632 w 632"/>
                    <a:gd name="T17" fmla="*/ 0 h 286"/>
                    <a:gd name="T18" fmla="*/ 625 w 632"/>
                    <a:gd name="T19" fmla="*/ 0 h 286"/>
                    <a:gd name="T20" fmla="*/ 619 w 632"/>
                    <a:gd name="T21" fmla="*/ 0 h 286"/>
                    <a:gd name="T22" fmla="*/ 607 w 632"/>
                    <a:gd name="T23" fmla="*/ 0 h 286"/>
                    <a:gd name="T24" fmla="*/ 592 w 632"/>
                    <a:gd name="T25" fmla="*/ 5 h 286"/>
                    <a:gd name="T26" fmla="*/ 581 w 632"/>
                    <a:gd name="T27" fmla="*/ 5 h 286"/>
                    <a:gd name="T28" fmla="*/ 554 w 632"/>
                    <a:gd name="T29" fmla="*/ 5 h 286"/>
                    <a:gd name="T30" fmla="*/ 536 w 632"/>
                    <a:gd name="T31" fmla="*/ 5 h 286"/>
                    <a:gd name="T32" fmla="*/ 514 w 632"/>
                    <a:gd name="T33" fmla="*/ 5 h 286"/>
                    <a:gd name="T34" fmla="*/ 483 w 632"/>
                    <a:gd name="T35" fmla="*/ 10 h 286"/>
                    <a:gd name="T36" fmla="*/ 447 w 632"/>
                    <a:gd name="T37" fmla="*/ 10 h 286"/>
                    <a:gd name="T38" fmla="*/ 414 w 632"/>
                    <a:gd name="T39" fmla="*/ 16 h 286"/>
                    <a:gd name="T40" fmla="*/ 383 w 632"/>
                    <a:gd name="T41" fmla="*/ 21 h 286"/>
                    <a:gd name="T42" fmla="*/ 352 w 632"/>
                    <a:gd name="T43" fmla="*/ 26 h 286"/>
                    <a:gd name="T44" fmla="*/ 314 w 632"/>
                    <a:gd name="T45" fmla="*/ 26 h 286"/>
                    <a:gd name="T46" fmla="*/ 287 w 632"/>
                    <a:gd name="T47" fmla="*/ 26 h 286"/>
                    <a:gd name="T48" fmla="*/ 241 w 632"/>
                    <a:gd name="T49" fmla="*/ 32 h 286"/>
                    <a:gd name="T50" fmla="*/ 196 w 632"/>
                    <a:gd name="T51" fmla="*/ 53 h 286"/>
                    <a:gd name="T52" fmla="*/ 176 w 632"/>
                    <a:gd name="T53" fmla="*/ 63 h 286"/>
                    <a:gd name="T54" fmla="*/ 167 w 632"/>
                    <a:gd name="T55" fmla="*/ 74 h 286"/>
                    <a:gd name="T56" fmla="*/ 154 w 632"/>
                    <a:gd name="T57" fmla="*/ 85 h 286"/>
                    <a:gd name="T58" fmla="*/ 141 w 632"/>
                    <a:gd name="T59" fmla="*/ 95 h 286"/>
                    <a:gd name="T60" fmla="*/ 129 w 632"/>
                    <a:gd name="T61" fmla="*/ 111 h 286"/>
                    <a:gd name="T62" fmla="*/ 114 w 632"/>
                    <a:gd name="T63" fmla="*/ 111 h 286"/>
                    <a:gd name="T64" fmla="*/ 109 w 632"/>
                    <a:gd name="T65" fmla="*/ 116 h 286"/>
                    <a:gd name="T66" fmla="*/ 89 w 632"/>
                    <a:gd name="T67" fmla="*/ 132 h 286"/>
                    <a:gd name="T68" fmla="*/ 83 w 632"/>
                    <a:gd name="T69" fmla="*/ 132 h 286"/>
                    <a:gd name="T70" fmla="*/ 83 w 632"/>
                    <a:gd name="T71" fmla="*/ 132 h 286"/>
                    <a:gd name="T72" fmla="*/ 78 w 632"/>
                    <a:gd name="T73" fmla="*/ 138 h 286"/>
                    <a:gd name="T74" fmla="*/ 74 w 632"/>
                    <a:gd name="T75" fmla="*/ 143 h 286"/>
                    <a:gd name="T76" fmla="*/ 61 w 632"/>
                    <a:gd name="T77" fmla="*/ 164 h 286"/>
                    <a:gd name="T78" fmla="*/ 56 w 632"/>
                    <a:gd name="T79" fmla="*/ 169 h 286"/>
                    <a:gd name="T80" fmla="*/ 52 w 632"/>
                    <a:gd name="T81" fmla="*/ 175 h 286"/>
                    <a:gd name="T82" fmla="*/ 34 w 632"/>
                    <a:gd name="T83" fmla="*/ 207 h 286"/>
                    <a:gd name="T84" fmla="*/ 0 w 632"/>
                    <a:gd name="T85" fmla="*/ 286 h 286"/>
                    <a:gd name="T86" fmla="*/ 0 w 632"/>
                    <a:gd name="T87" fmla="*/ 286 h 286"/>
                    <a:gd name="T88" fmla="*/ 0 w 632"/>
                    <a:gd name="T89" fmla="*/ 286 h 286"/>
                    <a:gd name="T90" fmla="*/ 0 w 632"/>
                    <a:gd name="T91" fmla="*/ 286 h 286"/>
                    <a:gd name="T92" fmla="*/ 0 w 632"/>
                    <a:gd name="T93" fmla="*/ 286 h 286"/>
                    <a:gd name="T94" fmla="*/ 0 w 632"/>
                    <a:gd name="T95" fmla="*/ 286 h 286"/>
                    <a:gd name="T96" fmla="*/ 0 w 632"/>
                    <a:gd name="T9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2" h="286">
                      <a:moveTo>
                        <a:pt x="632" y="0"/>
                      </a:moveTo>
                      <a:lnTo>
                        <a:pt x="632" y="0"/>
                      </a:lnTo>
                      <a:lnTo>
                        <a:pt x="632" y="0"/>
                      </a:lnTo>
                      <a:lnTo>
                        <a:pt x="632" y="0"/>
                      </a:lnTo>
                      <a:lnTo>
                        <a:pt x="632" y="0"/>
                      </a:lnTo>
                      <a:lnTo>
                        <a:pt x="632" y="0"/>
                      </a:lnTo>
                      <a:lnTo>
                        <a:pt x="632" y="0"/>
                      </a:lnTo>
                      <a:lnTo>
                        <a:pt x="632" y="0"/>
                      </a:lnTo>
                      <a:lnTo>
                        <a:pt x="632" y="0"/>
                      </a:lnTo>
                      <a:lnTo>
                        <a:pt x="632" y="0"/>
                      </a:lnTo>
                      <a:lnTo>
                        <a:pt x="632" y="0"/>
                      </a:lnTo>
                      <a:lnTo>
                        <a:pt x="632" y="0"/>
                      </a:lnTo>
                      <a:lnTo>
                        <a:pt x="632" y="0"/>
                      </a:lnTo>
                      <a:lnTo>
                        <a:pt x="632" y="0"/>
                      </a:lnTo>
                      <a:lnTo>
                        <a:pt x="632" y="0"/>
                      </a:lnTo>
                      <a:lnTo>
                        <a:pt x="632" y="0"/>
                      </a:lnTo>
                      <a:lnTo>
                        <a:pt x="632" y="0"/>
                      </a:lnTo>
                      <a:lnTo>
                        <a:pt x="632" y="0"/>
                      </a:lnTo>
                      <a:lnTo>
                        <a:pt x="632" y="0"/>
                      </a:lnTo>
                      <a:lnTo>
                        <a:pt x="625" y="0"/>
                      </a:lnTo>
                      <a:lnTo>
                        <a:pt x="623" y="0"/>
                      </a:lnTo>
                      <a:lnTo>
                        <a:pt x="619" y="0"/>
                      </a:lnTo>
                      <a:lnTo>
                        <a:pt x="614" y="0"/>
                      </a:lnTo>
                      <a:lnTo>
                        <a:pt x="607" y="0"/>
                      </a:lnTo>
                      <a:lnTo>
                        <a:pt x="601" y="5"/>
                      </a:lnTo>
                      <a:lnTo>
                        <a:pt x="592" y="5"/>
                      </a:lnTo>
                      <a:lnTo>
                        <a:pt x="585" y="5"/>
                      </a:lnTo>
                      <a:lnTo>
                        <a:pt x="581" y="5"/>
                      </a:lnTo>
                      <a:lnTo>
                        <a:pt x="567" y="5"/>
                      </a:lnTo>
                      <a:lnTo>
                        <a:pt x="554" y="5"/>
                      </a:lnTo>
                      <a:lnTo>
                        <a:pt x="545" y="5"/>
                      </a:lnTo>
                      <a:lnTo>
                        <a:pt x="536" y="5"/>
                      </a:lnTo>
                      <a:lnTo>
                        <a:pt x="525" y="5"/>
                      </a:lnTo>
                      <a:lnTo>
                        <a:pt x="514" y="5"/>
                      </a:lnTo>
                      <a:lnTo>
                        <a:pt x="496" y="5"/>
                      </a:lnTo>
                      <a:lnTo>
                        <a:pt x="483" y="10"/>
                      </a:lnTo>
                      <a:lnTo>
                        <a:pt x="463" y="10"/>
                      </a:lnTo>
                      <a:lnTo>
                        <a:pt x="447" y="10"/>
                      </a:lnTo>
                      <a:lnTo>
                        <a:pt x="425" y="16"/>
                      </a:lnTo>
                      <a:lnTo>
                        <a:pt x="414" y="16"/>
                      </a:lnTo>
                      <a:lnTo>
                        <a:pt x="396" y="21"/>
                      </a:lnTo>
                      <a:lnTo>
                        <a:pt x="383" y="21"/>
                      </a:lnTo>
                      <a:lnTo>
                        <a:pt x="367" y="21"/>
                      </a:lnTo>
                      <a:lnTo>
                        <a:pt x="352" y="26"/>
                      </a:lnTo>
                      <a:lnTo>
                        <a:pt x="332" y="26"/>
                      </a:lnTo>
                      <a:lnTo>
                        <a:pt x="314" y="26"/>
                      </a:lnTo>
                      <a:lnTo>
                        <a:pt x="301" y="26"/>
                      </a:lnTo>
                      <a:lnTo>
                        <a:pt x="287" y="26"/>
                      </a:lnTo>
                      <a:lnTo>
                        <a:pt x="265" y="26"/>
                      </a:lnTo>
                      <a:lnTo>
                        <a:pt x="241" y="32"/>
                      </a:lnTo>
                      <a:lnTo>
                        <a:pt x="221" y="47"/>
                      </a:lnTo>
                      <a:lnTo>
                        <a:pt x="196" y="53"/>
                      </a:lnTo>
                      <a:lnTo>
                        <a:pt x="192" y="53"/>
                      </a:lnTo>
                      <a:lnTo>
                        <a:pt x="176" y="63"/>
                      </a:lnTo>
                      <a:lnTo>
                        <a:pt x="174" y="63"/>
                      </a:lnTo>
                      <a:lnTo>
                        <a:pt x="167" y="74"/>
                      </a:lnTo>
                      <a:lnTo>
                        <a:pt x="158" y="85"/>
                      </a:lnTo>
                      <a:lnTo>
                        <a:pt x="154" y="85"/>
                      </a:lnTo>
                      <a:lnTo>
                        <a:pt x="152" y="85"/>
                      </a:lnTo>
                      <a:lnTo>
                        <a:pt x="141" y="95"/>
                      </a:lnTo>
                      <a:lnTo>
                        <a:pt x="136" y="95"/>
                      </a:lnTo>
                      <a:lnTo>
                        <a:pt x="129" y="111"/>
                      </a:lnTo>
                      <a:lnTo>
                        <a:pt x="121" y="111"/>
                      </a:lnTo>
                      <a:lnTo>
                        <a:pt x="114" y="111"/>
                      </a:lnTo>
                      <a:lnTo>
                        <a:pt x="109" y="116"/>
                      </a:lnTo>
                      <a:lnTo>
                        <a:pt x="109" y="116"/>
                      </a:lnTo>
                      <a:lnTo>
                        <a:pt x="101" y="116"/>
                      </a:lnTo>
                      <a:lnTo>
                        <a:pt x="89" y="132"/>
                      </a:lnTo>
                      <a:lnTo>
                        <a:pt x="85" y="132"/>
                      </a:lnTo>
                      <a:lnTo>
                        <a:pt x="83" y="132"/>
                      </a:lnTo>
                      <a:lnTo>
                        <a:pt x="83" y="132"/>
                      </a:lnTo>
                      <a:lnTo>
                        <a:pt x="83" y="132"/>
                      </a:lnTo>
                      <a:lnTo>
                        <a:pt x="83" y="132"/>
                      </a:lnTo>
                      <a:lnTo>
                        <a:pt x="78" y="138"/>
                      </a:lnTo>
                      <a:lnTo>
                        <a:pt x="76" y="143"/>
                      </a:lnTo>
                      <a:lnTo>
                        <a:pt x="74" y="143"/>
                      </a:lnTo>
                      <a:lnTo>
                        <a:pt x="67" y="148"/>
                      </a:lnTo>
                      <a:lnTo>
                        <a:pt x="61" y="164"/>
                      </a:lnTo>
                      <a:lnTo>
                        <a:pt x="61" y="164"/>
                      </a:lnTo>
                      <a:lnTo>
                        <a:pt x="56" y="169"/>
                      </a:lnTo>
                      <a:lnTo>
                        <a:pt x="54" y="175"/>
                      </a:lnTo>
                      <a:lnTo>
                        <a:pt x="52" y="175"/>
                      </a:lnTo>
                      <a:lnTo>
                        <a:pt x="40" y="196"/>
                      </a:lnTo>
                      <a:lnTo>
                        <a:pt x="34" y="207"/>
                      </a:lnTo>
                      <a:lnTo>
                        <a:pt x="7" y="270"/>
                      </a:lnTo>
                      <a:lnTo>
                        <a:pt x="0" y="286"/>
                      </a:lnTo>
                      <a:lnTo>
                        <a:pt x="0" y="286"/>
                      </a:lnTo>
                      <a:lnTo>
                        <a:pt x="0" y="286"/>
                      </a:lnTo>
                      <a:lnTo>
                        <a:pt x="0" y="286"/>
                      </a:lnTo>
                      <a:lnTo>
                        <a:pt x="0" y="286"/>
                      </a:lnTo>
                      <a:lnTo>
                        <a:pt x="0" y="286"/>
                      </a:lnTo>
                      <a:lnTo>
                        <a:pt x="0" y="286"/>
                      </a:lnTo>
                      <a:lnTo>
                        <a:pt x="0" y="286"/>
                      </a:lnTo>
                      <a:lnTo>
                        <a:pt x="0" y="286"/>
                      </a:lnTo>
                      <a:lnTo>
                        <a:pt x="0" y="286"/>
                      </a:lnTo>
                      <a:lnTo>
                        <a:pt x="0" y="286"/>
                      </a:lnTo>
                      <a:lnTo>
                        <a:pt x="0" y="286"/>
                      </a:lnTo>
                      <a:lnTo>
                        <a:pt x="0" y="286"/>
                      </a:lnTo>
                      <a:lnTo>
                        <a:pt x="0" y="286"/>
                      </a:lnTo>
                    </a:path>
                  </a:pathLst>
                </a:custGeom>
                <a:noFill/>
                <a:ln w="19050" cap="rnd">
                  <a:solidFill>
                    <a:srgbClr val="6600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1" name="Line 7"/>
                <p:cNvSpPr>
                  <a:spLocks noChangeShapeType="1"/>
                </p:cNvSpPr>
                <p:nvPr/>
              </p:nvSpPr>
              <p:spPr bwMode="auto">
                <a:xfrm>
                  <a:off x="2964757" y="5010283"/>
                  <a:ext cx="585921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2" name="Line 8"/>
                <p:cNvSpPr>
                  <a:spLocks noChangeShapeType="1"/>
                </p:cNvSpPr>
                <p:nvPr/>
              </p:nvSpPr>
              <p:spPr bwMode="auto">
                <a:xfrm>
                  <a:off x="2964757" y="5010283"/>
                  <a:ext cx="0" cy="8944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3" name="Line 9"/>
                <p:cNvSpPr>
                  <a:spLocks noChangeShapeType="1"/>
                </p:cNvSpPr>
                <p:nvPr/>
              </p:nvSpPr>
              <p:spPr bwMode="auto">
                <a:xfrm>
                  <a:off x="4142682" y="5010283"/>
                  <a:ext cx="0" cy="8944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4" name="Line 10"/>
                <p:cNvSpPr>
                  <a:spLocks noChangeShapeType="1"/>
                </p:cNvSpPr>
                <p:nvPr/>
              </p:nvSpPr>
              <p:spPr bwMode="auto">
                <a:xfrm>
                  <a:off x="5310471" y="5010283"/>
                  <a:ext cx="0" cy="8944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5" name="Line 11"/>
                <p:cNvSpPr>
                  <a:spLocks noChangeShapeType="1"/>
                </p:cNvSpPr>
                <p:nvPr/>
              </p:nvSpPr>
              <p:spPr bwMode="auto">
                <a:xfrm>
                  <a:off x="6478260" y="5010283"/>
                  <a:ext cx="0" cy="8944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6" name="Line 12"/>
                <p:cNvSpPr>
                  <a:spLocks noChangeShapeType="1"/>
                </p:cNvSpPr>
                <p:nvPr/>
              </p:nvSpPr>
              <p:spPr bwMode="auto">
                <a:xfrm>
                  <a:off x="7656186" y="5010283"/>
                  <a:ext cx="0" cy="8944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7" name="Line 13"/>
                <p:cNvSpPr>
                  <a:spLocks noChangeShapeType="1"/>
                </p:cNvSpPr>
                <p:nvPr/>
              </p:nvSpPr>
              <p:spPr bwMode="auto">
                <a:xfrm>
                  <a:off x="8823975" y="5010283"/>
                  <a:ext cx="0" cy="8944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8" name="Rectangle 14"/>
                <p:cNvSpPr>
                  <a:spLocks noChangeArrowheads="1"/>
                </p:cNvSpPr>
                <p:nvPr/>
              </p:nvSpPr>
              <p:spPr bwMode="auto">
                <a:xfrm>
                  <a:off x="2788371" y="5169528"/>
                  <a:ext cx="185566" cy="14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panose="020B0604020202020204" pitchFamily="34" charset="0"/>
                    </a:rPr>
                    <a:t>0.0</a:t>
                  </a: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
              <p:nvSpPr>
                <p:cNvPr id="59" name="Rectangle 15"/>
                <p:cNvSpPr>
                  <a:spLocks noChangeArrowheads="1"/>
                </p:cNvSpPr>
                <p:nvPr/>
              </p:nvSpPr>
              <p:spPr bwMode="auto">
                <a:xfrm>
                  <a:off x="3966298" y="5169528"/>
                  <a:ext cx="185566" cy="14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panose="020B0604020202020204" pitchFamily="34" charset="0"/>
                    </a:rPr>
                    <a:t>0.2</a:t>
                  </a: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
              <p:nvSpPr>
                <p:cNvPr id="60" name="Rectangle 16"/>
                <p:cNvSpPr>
                  <a:spLocks noChangeArrowheads="1"/>
                </p:cNvSpPr>
                <p:nvPr/>
              </p:nvSpPr>
              <p:spPr bwMode="auto">
                <a:xfrm>
                  <a:off x="5134087" y="5169528"/>
                  <a:ext cx="185566" cy="14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panose="020B0604020202020204" pitchFamily="34" charset="0"/>
                    </a:rPr>
                    <a:t>0.4</a:t>
                  </a: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
              <p:nvSpPr>
                <p:cNvPr id="61" name="Rectangle 17"/>
                <p:cNvSpPr>
                  <a:spLocks noChangeArrowheads="1"/>
                </p:cNvSpPr>
                <p:nvPr/>
              </p:nvSpPr>
              <p:spPr bwMode="auto">
                <a:xfrm>
                  <a:off x="6301876" y="5169528"/>
                  <a:ext cx="185566" cy="14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panose="020B0604020202020204" pitchFamily="34" charset="0"/>
                    </a:rPr>
                    <a:t>0.6</a:t>
                  </a: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
              <p:nvSpPr>
                <p:cNvPr id="62" name="Rectangle 18"/>
                <p:cNvSpPr>
                  <a:spLocks noChangeArrowheads="1"/>
                </p:cNvSpPr>
                <p:nvPr/>
              </p:nvSpPr>
              <p:spPr bwMode="auto">
                <a:xfrm>
                  <a:off x="7479801" y="5169528"/>
                  <a:ext cx="185566" cy="14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panose="020B0604020202020204" pitchFamily="34" charset="0"/>
                    </a:rPr>
                    <a:t>0.8</a:t>
                  </a: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
              <p:nvSpPr>
                <p:cNvPr id="63" name="Rectangle 19"/>
                <p:cNvSpPr>
                  <a:spLocks noChangeArrowheads="1"/>
                </p:cNvSpPr>
                <p:nvPr/>
              </p:nvSpPr>
              <p:spPr bwMode="auto">
                <a:xfrm>
                  <a:off x="8647590" y="5169528"/>
                  <a:ext cx="185566" cy="14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panose="020B0604020202020204" pitchFamily="34" charset="0"/>
                    </a:rPr>
                    <a:t>1.0</a:t>
                  </a: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
              <p:nvSpPr>
                <p:cNvPr id="64" name="Line 20"/>
                <p:cNvSpPr>
                  <a:spLocks noChangeShapeType="1"/>
                </p:cNvSpPr>
                <p:nvPr/>
              </p:nvSpPr>
              <p:spPr bwMode="auto">
                <a:xfrm flipV="1">
                  <a:off x="2733632" y="2056606"/>
                  <a:ext cx="0" cy="2833698"/>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5" name="Line 21"/>
                <p:cNvSpPr>
                  <a:spLocks noChangeShapeType="1"/>
                </p:cNvSpPr>
                <p:nvPr/>
              </p:nvSpPr>
              <p:spPr bwMode="auto">
                <a:xfrm flipH="1">
                  <a:off x="2650507" y="4890303"/>
                  <a:ext cx="83124"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6" name="Line 22"/>
                <p:cNvSpPr>
                  <a:spLocks noChangeShapeType="1"/>
                </p:cNvSpPr>
                <p:nvPr/>
              </p:nvSpPr>
              <p:spPr bwMode="auto">
                <a:xfrm flipH="1">
                  <a:off x="2650507" y="4325310"/>
                  <a:ext cx="83124"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7" name="Line 23"/>
                <p:cNvSpPr>
                  <a:spLocks noChangeShapeType="1"/>
                </p:cNvSpPr>
                <p:nvPr/>
              </p:nvSpPr>
              <p:spPr bwMode="auto">
                <a:xfrm flipH="1">
                  <a:off x="2650507" y="3760315"/>
                  <a:ext cx="83124"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8" name="Line 24"/>
                <p:cNvSpPr>
                  <a:spLocks noChangeShapeType="1"/>
                </p:cNvSpPr>
                <p:nvPr/>
              </p:nvSpPr>
              <p:spPr bwMode="auto">
                <a:xfrm flipH="1">
                  <a:off x="2650507" y="3186595"/>
                  <a:ext cx="83124"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69" name="Line 25"/>
                <p:cNvSpPr>
                  <a:spLocks noChangeShapeType="1"/>
                </p:cNvSpPr>
                <p:nvPr/>
              </p:nvSpPr>
              <p:spPr bwMode="auto">
                <a:xfrm flipH="1">
                  <a:off x="2650507" y="2621600"/>
                  <a:ext cx="83124"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70" name="Line 26"/>
                <p:cNvSpPr>
                  <a:spLocks noChangeShapeType="1"/>
                </p:cNvSpPr>
                <p:nvPr/>
              </p:nvSpPr>
              <p:spPr bwMode="auto">
                <a:xfrm flipH="1">
                  <a:off x="2650507" y="2056606"/>
                  <a:ext cx="83124"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71" name="Rectangle 27"/>
                <p:cNvSpPr>
                  <a:spLocks noChangeArrowheads="1"/>
                </p:cNvSpPr>
                <p:nvPr/>
              </p:nvSpPr>
              <p:spPr bwMode="auto">
                <a:xfrm rot="16200000">
                  <a:off x="2397986" y="4808902"/>
                  <a:ext cx="164438" cy="16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panose="020B0604020202020204" pitchFamily="34" charset="0"/>
                    </a:rPr>
                    <a:t>0.0</a:t>
                  </a: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
              <p:nvSpPr>
                <p:cNvPr id="72" name="Rectangle 28"/>
                <p:cNvSpPr>
                  <a:spLocks noChangeArrowheads="1"/>
                </p:cNvSpPr>
                <p:nvPr/>
              </p:nvSpPr>
              <p:spPr bwMode="auto">
                <a:xfrm rot="16200000">
                  <a:off x="2397986" y="4241727"/>
                  <a:ext cx="164438" cy="16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panose="020B0604020202020204" pitchFamily="34" charset="0"/>
                    </a:rPr>
                    <a:t>0.2</a:t>
                  </a: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
              <p:nvSpPr>
                <p:cNvPr id="73" name="Rectangle 29"/>
                <p:cNvSpPr>
                  <a:spLocks noChangeArrowheads="1"/>
                </p:cNvSpPr>
                <p:nvPr/>
              </p:nvSpPr>
              <p:spPr bwMode="auto">
                <a:xfrm rot="16200000">
                  <a:off x="2397986" y="3676731"/>
                  <a:ext cx="164438" cy="16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panose="020B0604020202020204" pitchFamily="34" charset="0"/>
                    </a:rPr>
                    <a:t>0.4</a:t>
                  </a: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
              <p:nvSpPr>
                <p:cNvPr id="74" name="Rectangle 30"/>
                <p:cNvSpPr>
                  <a:spLocks noChangeArrowheads="1"/>
                </p:cNvSpPr>
                <p:nvPr/>
              </p:nvSpPr>
              <p:spPr bwMode="auto">
                <a:xfrm rot="16200000">
                  <a:off x="2397986" y="3103011"/>
                  <a:ext cx="164438" cy="16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panose="020B0604020202020204" pitchFamily="34" charset="0"/>
                    </a:rPr>
                    <a:t>0.6</a:t>
                  </a: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
              <p:nvSpPr>
                <p:cNvPr id="75" name="Rectangle 31"/>
                <p:cNvSpPr>
                  <a:spLocks noChangeArrowheads="1"/>
                </p:cNvSpPr>
                <p:nvPr/>
              </p:nvSpPr>
              <p:spPr bwMode="auto">
                <a:xfrm rot="16200000">
                  <a:off x="2397986" y="2540199"/>
                  <a:ext cx="164438" cy="16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panose="020B0604020202020204" pitchFamily="34" charset="0"/>
                    </a:rPr>
                    <a:t>0.8</a:t>
                  </a: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
              <p:nvSpPr>
                <p:cNvPr id="76" name="Rectangle 32"/>
                <p:cNvSpPr>
                  <a:spLocks noChangeArrowheads="1"/>
                </p:cNvSpPr>
                <p:nvPr/>
              </p:nvSpPr>
              <p:spPr bwMode="auto">
                <a:xfrm rot="16200000">
                  <a:off x="2397986" y="1975205"/>
                  <a:ext cx="164438" cy="16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panose="020B0604020202020204" pitchFamily="34" charset="0"/>
                    </a:rPr>
                    <a:t>1.0</a:t>
                  </a: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
              <p:nvSpPr>
                <p:cNvPr id="77" name="Rectangle 33"/>
                <p:cNvSpPr>
                  <a:spLocks noChangeArrowheads="1"/>
                </p:cNvSpPr>
                <p:nvPr/>
              </p:nvSpPr>
              <p:spPr bwMode="auto">
                <a:xfrm>
                  <a:off x="2733632" y="1936626"/>
                  <a:ext cx="6321468" cy="3073657"/>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78" name="Rectangle 35"/>
                <p:cNvSpPr>
                  <a:spLocks noChangeArrowheads="1"/>
                </p:cNvSpPr>
                <p:nvPr/>
              </p:nvSpPr>
              <p:spPr bwMode="auto">
                <a:xfrm>
                  <a:off x="4518957" y="5435843"/>
                  <a:ext cx="2250641" cy="18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dirty="0" smtClean="0">
                      <a:solidFill>
                        <a:srgbClr val="000000"/>
                      </a:solidFill>
                    </a:rPr>
                    <a:t>Proportion of Test Positives</a:t>
                  </a:r>
                  <a:endParaRPr kumimoji="0" lang="en-US" altLang="en-US" sz="2000" b="1" i="0" u="none" strike="noStrike" cap="none" normalizeH="0" baseline="0" dirty="0" smtClean="0">
                    <a:ln>
                      <a:noFill/>
                    </a:ln>
                    <a:solidFill>
                      <a:schemeClr val="tx1"/>
                    </a:solidFill>
                    <a:effectLst/>
                  </a:endParaRPr>
                </a:p>
              </p:txBody>
            </p:sp>
            <p:sp>
              <p:nvSpPr>
                <p:cNvPr id="79" name="Rectangle 36"/>
                <p:cNvSpPr>
                  <a:spLocks noChangeArrowheads="1"/>
                </p:cNvSpPr>
                <p:nvPr/>
              </p:nvSpPr>
              <p:spPr bwMode="auto">
                <a:xfrm rot="16200000">
                  <a:off x="1382075" y="3254761"/>
                  <a:ext cx="1490729" cy="20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smtClean="0">
                      <a:solidFill>
                        <a:srgbClr val="000000"/>
                      </a:solidFill>
                    </a:rPr>
                    <a:t>Performance Metrics</a:t>
                  </a:r>
                  <a:endParaRPr kumimoji="0" lang="en-US" altLang="en-US" sz="2000" b="1" i="0" u="none" strike="noStrike" cap="none" normalizeH="0" baseline="0" dirty="0" smtClean="0">
                    <a:ln>
                      <a:noFill/>
                    </a:ln>
                    <a:solidFill>
                      <a:schemeClr val="tx1"/>
                    </a:solidFill>
                    <a:effectLst/>
                  </a:endParaRPr>
                </a:p>
              </p:txBody>
            </p:sp>
            <p:sp>
              <p:nvSpPr>
                <p:cNvPr id="80" name="Freeform 37"/>
                <p:cNvSpPr>
                  <a:spLocks/>
                </p:cNvSpPr>
                <p:nvPr/>
              </p:nvSpPr>
              <p:spPr bwMode="auto">
                <a:xfrm>
                  <a:off x="2964757" y="2056606"/>
                  <a:ext cx="5859218" cy="2833698"/>
                </a:xfrm>
                <a:custGeom>
                  <a:avLst/>
                  <a:gdLst>
                    <a:gd name="T0" fmla="*/ 632 w 632"/>
                    <a:gd name="T1" fmla="*/ 286 h 286"/>
                    <a:gd name="T2" fmla="*/ 632 w 632"/>
                    <a:gd name="T3" fmla="*/ 286 h 286"/>
                    <a:gd name="T4" fmla="*/ 632 w 632"/>
                    <a:gd name="T5" fmla="*/ 286 h 286"/>
                    <a:gd name="T6" fmla="*/ 632 w 632"/>
                    <a:gd name="T7" fmla="*/ 286 h 286"/>
                    <a:gd name="T8" fmla="*/ 632 w 632"/>
                    <a:gd name="T9" fmla="*/ 286 h 286"/>
                    <a:gd name="T10" fmla="*/ 632 w 632"/>
                    <a:gd name="T11" fmla="*/ 286 h 286"/>
                    <a:gd name="T12" fmla="*/ 632 w 632"/>
                    <a:gd name="T13" fmla="*/ 286 h 286"/>
                    <a:gd name="T14" fmla="*/ 632 w 632"/>
                    <a:gd name="T15" fmla="*/ 286 h 286"/>
                    <a:gd name="T16" fmla="*/ 632 w 632"/>
                    <a:gd name="T17" fmla="*/ 286 h 286"/>
                    <a:gd name="T18" fmla="*/ 625 w 632"/>
                    <a:gd name="T19" fmla="*/ 282 h 286"/>
                    <a:gd name="T20" fmla="*/ 619 w 632"/>
                    <a:gd name="T21" fmla="*/ 279 h 286"/>
                    <a:gd name="T22" fmla="*/ 607 w 632"/>
                    <a:gd name="T23" fmla="*/ 272 h 286"/>
                    <a:gd name="T24" fmla="*/ 592 w 632"/>
                    <a:gd name="T25" fmla="*/ 265 h 286"/>
                    <a:gd name="T26" fmla="*/ 581 w 632"/>
                    <a:gd name="T27" fmla="*/ 259 h 286"/>
                    <a:gd name="T28" fmla="*/ 554 w 632"/>
                    <a:gd name="T29" fmla="*/ 244 h 286"/>
                    <a:gd name="T30" fmla="*/ 536 w 632"/>
                    <a:gd name="T31" fmla="*/ 234 h 286"/>
                    <a:gd name="T32" fmla="*/ 514 w 632"/>
                    <a:gd name="T33" fmla="*/ 221 h 286"/>
                    <a:gd name="T34" fmla="*/ 483 w 632"/>
                    <a:gd name="T35" fmla="*/ 205 h 286"/>
                    <a:gd name="T36" fmla="*/ 447 w 632"/>
                    <a:gd name="T37" fmla="*/ 185 h 286"/>
                    <a:gd name="T38" fmla="*/ 414 w 632"/>
                    <a:gd name="T39" fmla="*/ 168 h 286"/>
                    <a:gd name="T40" fmla="*/ 383 w 632"/>
                    <a:gd name="T41" fmla="*/ 152 h 286"/>
                    <a:gd name="T42" fmla="*/ 352 w 632"/>
                    <a:gd name="T43" fmla="*/ 135 h 286"/>
                    <a:gd name="T44" fmla="*/ 314 w 632"/>
                    <a:gd name="T45" fmla="*/ 114 h 286"/>
                    <a:gd name="T46" fmla="*/ 287 w 632"/>
                    <a:gd name="T47" fmla="*/ 99 h 286"/>
                    <a:gd name="T48" fmla="*/ 241 w 632"/>
                    <a:gd name="T49" fmla="*/ 74 h 286"/>
                    <a:gd name="T50" fmla="*/ 196 w 632"/>
                    <a:gd name="T51" fmla="*/ 54 h 286"/>
                    <a:gd name="T52" fmla="*/ 176 w 632"/>
                    <a:gd name="T53" fmla="*/ 46 h 286"/>
                    <a:gd name="T54" fmla="*/ 167 w 632"/>
                    <a:gd name="T55" fmla="*/ 43 h 286"/>
                    <a:gd name="T56" fmla="*/ 154 w 632"/>
                    <a:gd name="T57" fmla="*/ 38 h 286"/>
                    <a:gd name="T58" fmla="*/ 141 w 632"/>
                    <a:gd name="T59" fmla="*/ 33 h 286"/>
                    <a:gd name="T60" fmla="*/ 129 w 632"/>
                    <a:gd name="T61" fmla="*/ 31 h 286"/>
                    <a:gd name="T62" fmla="*/ 114 w 632"/>
                    <a:gd name="T63" fmla="*/ 22 h 286"/>
                    <a:gd name="T64" fmla="*/ 109 w 632"/>
                    <a:gd name="T65" fmla="*/ 21 h 286"/>
                    <a:gd name="T66" fmla="*/ 89 w 632"/>
                    <a:gd name="T67" fmla="*/ 13 h 286"/>
                    <a:gd name="T68" fmla="*/ 83 w 632"/>
                    <a:gd name="T69" fmla="*/ 10 h 286"/>
                    <a:gd name="T70" fmla="*/ 83 w 632"/>
                    <a:gd name="T71" fmla="*/ 10 h 286"/>
                    <a:gd name="T72" fmla="*/ 78 w 632"/>
                    <a:gd name="T73" fmla="*/ 8 h 286"/>
                    <a:gd name="T74" fmla="*/ 74 w 632"/>
                    <a:gd name="T75" fmla="*/ 7 h 286"/>
                    <a:gd name="T76" fmla="*/ 61 w 632"/>
                    <a:gd name="T77" fmla="*/ 5 h 286"/>
                    <a:gd name="T78" fmla="*/ 56 w 632"/>
                    <a:gd name="T79" fmla="*/ 3 h 286"/>
                    <a:gd name="T80" fmla="*/ 52 w 632"/>
                    <a:gd name="T81" fmla="*/ 2 h 286"/>
                    <a:gd name="T82" fmla="*/ 34 w 632"/>
                    <a:gd name="T83" fmla="*/ 0 h 286"/>
                    <a:gd name="T84" fmla="*/ 0 w 632"/>
                    <a:gd name="T85" fmla="*/ 0 h 286"/>
                    <a:gd name="T86" fmla="*/ 0 w 632"/>
                    <a:gd name="T87" fmla="*/ 0 h 286"/>
                    <a:gd name="T88" fmla="*/ 0 w 632"/>
                    <a:gd name="T89" fmla="*/ 0 h 286"/>
                    <a:gd name="T90" fmla="*/ 0 w 632"/>
                    <a:gd name="T91" fmla="*/ 0 h 286"/>
                    <a:gd name="T92" fmla="*/ 0 w 632"/>
                    <a:gd name="T93" fmla="*/ 0 h 286"/>
                    <a:gd name="T94" fmla="*/ 0 w 632"/>
                    <a:gd name="T95" fmla="*/ 0 h 286"/>
                    <a:gd name="T96" fmla="*/ 0 w 632"/>
                    <a:gd name="T97"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2" h="286">
                      <a:moveTo>
                        <a:pt x="632" y="286"/>
                      </a:moveTo>
                      <a:lnTo>
                        <a:pt x="632" y="286"/>
                      </a:lnTo>
                      <a:lnTo>
                        <a:pt x="632" y="286"/>
                      </a:lnTo>
                      <a:lnTo>
                        <a:pt x="632" y="286"/>
                      </a:lnTo>
                      <a:lnTo>
                        <a:pt x="632" y="286"/>
                      </a:lnTo>
                      <a:lnTo>
                        <a:pt x="632" y="286"/>
                      </a:lnTo>
                      <a:lnTo>
                        <a:pt x="632" y="286"/>
                      </a:lnTo>
                      <a:lnTo>
                        <a:pt x="632" y="286"/>
                      </a:lnTo>
                      <a:lnTo>
                        <a:pt x="632" y="286"/>
                      </a:lnTo>
                      <a:lnTo>
                        <a:pt x="632" y="286"/>
                      </a:lnTo>
                      <a:lnTo>
                        <a:pt x="632" y="286"/>
                      </a:lnTo>
                      <a:lnTo>
                        <a:pt x="632" y="286"/>
                      </a:lnTo>
                      <a:lnTo>
                        <a:pt x="632" y="286"/>
                      </a:lnTo>
                      <a:lnTo>
                        <a:pt x="632" y="286"/>
                      </a:lnTo>
                      <a:lnTo>
                        <a:pt x="632" y="286"/>
                      </a:lnTo>
                      <a:lnTo>
                        <a:pt x="632" y="286"/>
                      </a:lnTo>
                      <a:lnTo>
                        <a:pt x="632" y="286"/>
                      </a:lnTo>
                      <a:lnTo>
                        <a:pt x="632" y="286"/>
                      </a:lnTo>
                      <a:lnTo>
                        <a:pt x="632" y="286"/>
                      </a:lnTo>
                      <a:lnTo>
                        <a:pt x="625" y="282"/>
                      </a:lnTo>
                      <a:lnTo>
                        <a:pt x="623" y="281"/>
                      </a:lnTo>
                      <a:lnTo>
                        <a:pt x="619" y="279"/>
                      </a:lnTo>
                      <a:lnTo>
                        <a:pt x="614" y="276"/>
                      </a:lnTo>
                      <a:lnTo>
                        <a:pt x="607" y="272"/>
                      </a:lnTo>
                      <a:lnTo>
                        <a:pt x="601" y="270"/>
                      </a:lnTo>
                      <a:lnTo>
                        <a:pt x="592" y="265"/>
                      </a:lnTo>
                      <a:lnTo>
                        <a:pt x="585" y="261"/>
                      </a:lnTo>
                      <a:lnTo>
                        <a:pt x="581" y="259"/>
                      </a:lnTo>
                      <a:lnTo>
                        <a:pt x="567" y="251"/>
                      </a:lnTo>
                      <a:lnTo>
                        <a:pt x="554" y="244"/>
                      </a:lnTo>
                      <a:lnTo>
                        <a:pt x="545" y="239"/>
                      </a:lnTo>
                      <a:lnTo>
                        <a:pt x="536" y="234"/>
                      </a:lnTo>
                      <a:lnTo>
                        <a:pt x="525" y="228"/>
                      </a:lnTo>
                      <a:lnTo>
                        <a:pt x="514" y="221"/>
                      </a:lnTo>
                      <a:lnTo>
                        <a:pt x="496" y="211"/>
                      </a:lnTo>
                      <a:lnTo>
                        <a:pt x="483" y="205"/>
                      </a:lnTo>
                      <a:lnTo>
                        <a:pt x="463" y="194"/>
                      </a:lnTo>
                      <a:lnTo>
                        <a:pt x="447" y="185"/>
                      </a:lnTo>
                      <a:lnTo>
                        <a:pt x="425" y="174"/>
                      </a:lnTo>
                      <a:lnTo>
                        <a:pt x="414" y="168"/>
                      </a:lnTo>
                      <a:lnTo>
                        <a:pt x="396" y="159"/>
                      </a:lnTo>
                      <a:lnTo>
                        <a:pt x="383" y="152"/>
                      </a:lnTo>
                      <a:lnTo>
                        <a:pt x="367" y="143"/>
                      </a:lnTo>
                      <a:lnTo>
                        <a:pt x="352" y="135"/>
                      </a:lnTo>
                      <a:lnTo>
                        <a:pt x="332" y="124"/>
                      </a:lnTo>
                      <a:lnTo>
                        <a:pt x="314" y="114"/>
                      </a:lnTo>
                      <a:lnTo>
                        <a:pt x="301" y="107"/>
                      </a:lnTo>
                      <a:lnTo>
                        <a:pt x="287" y="99"/>
                      </a:lnTo>
                      <a:lnTo>
                        <a:pt x="265" y="87"/>
                      </a:lnTo>
                      <a:lnTo>
                        <a:pt x="241" y="74"/>
                      </a:lnTo>
                      <a:lnTo>
                        <a:pt x="221" y="67"/>
                      </a:lnTo>
                      <a:lnTo>
                        <a:pt x="196" y="54"/>
                      </a:lnTo>
                      <a:lnTo>
                        <a:pt x="192" y="52"/>
                      </a:lnTo>
                      <a:lnTo>
                        <a:pt x="176" y="46"/>
                      </a:lnTo>
                      <a:lnTo>
                        <a:pt x="174" y="45"/>
                      </a:lnTo>
                      <a:lnTo>
                        <a:pt x="167" y="43"/>
                      </a:lnTo>
                      <a:lnTo>
                        <a:pt x="158" y="41"/>
                      </a:lnTo>
                      <a:lnTo>
                        <a:pt x="154" y="38"/>
                      </a:lnTo>
                      <a:lnTo>
                        <a:pt x="152" y="37"/>
                      </a:lnTo>
                      <a:lnTo>
                        <a:pt x="141" y="33"/>
                      </a:lnTo>
                      <a:lnTo>
                        <a:pt x="136" y="31"/>
                      </a:lnTo>
                      <a:lnTo>
                        <a:pt x="129" y="31"/>
                      </a:lnTo>
                      <a:lnTo>
                        <a:pt x="121" y="26"/>
                      </a:lnTo>
                      <a:lnTo>
                        <a:pt x="114" y="22"/>
                      </a:lnTo>
                      <a:lnTo>
                        <a:pt x="109" y="21"/>
                      </a:lnTo>
                      <a:lnTo>
                        <a:pt x="109" y="21"/>
                      </a:lnTo>
                      <a:lnTo>
                        <a:pt x="101" y="16"/>
                      </a:lnTo>
                      <a:lnTo>
                        <a:pt x="89" y="13"/>
                      </a:lnTo>
                      <a:lnTo>
                        <a:pt x="85" y="11"/>
                      </a:lnTo>
                      <a:lnTo>
                        <a:pt x="83" y="10"/>
                      </a:lnTo>
                      <a:lnTo>
                        <a:pt x="83" y="10"/>
                      </a:lnTo>
                      <a:lnTo>
                        <a:pt x="83" y="10"/>
                      </a:lnTo>
                      <a:lnTo>
                        <a:pt x="83" y="10"/>
                      </a:lnTo>
                      <a:lnTo>
                        <a:pt x="78" y="8"/>
                      </a:lnTo>
                      <a:lnTo>
                        <a:pt x="76" y="8"/>
                      </a:lnTo>
                      <a:lnTo>
                        <a:pt x="74" y="7"/>
                      </a:lnTo>
                      <a:lnTo>
                        <a:pt x="67" y="5"/>
                      </a:lnTo>
                      <a:lnTo>
                        <a:pt x="61" y="5"/>
                      </a:lnTo>
                      <a:lnTo>
                        <a:pt x="61" y="5"/>
                      </a:lnTo>
                      <a:lnTo>
                        <a:pt x="56" y="3"/>
                      </a:lnTo>
                      <a:lnTo>
                        <a:pt x="54" y="3"/>
                      </a:lnTo>
                      <a:lnTo>
                        <a:pt x="52" y="2"/>
                      </a:lnTo>
                      <a:lnTo>
                        <a:pt x="40" y="1"/>
                      </a:lnTo>
                      <a:lnTo>
                        <a:pt x="34" y="0"/>
                      </a:lnTo>
                      <a:lnTo>
                        <a:pt x="7"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9050"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1" name="Freeform 38"/>
                <p:cNvSpPr>
                  <a:spLocks/>
                </p:cNvSpPr>
                <p:nvPr/>
              </p:nvSpPr>
              <p:spPr bwMode="auto">
                <a:xfrm>
                  <a:off x="3029634" y="2056606"/>
                  <a:ext cx="5794341" cy="2299243"/>
                </a:xfrm>
                <a:custGeom>
                  <a:avLst/>
                  <a:gdLst>
                    <a:gd name="T0" fmla="*/ 625 w 625"/>
                    <a:gd name="T1" fmla="*/ 232 h 232"/>
                    <a:gd name="T2" fmla="*/ 625 w 625"/>
                    <a:gd name="T3" fmla="*/ 232 h 232"/>
                    <a:gd name="T4" fmla="*/ 625 w 625"/>
                    <a:gd name="T5" fmla="*/ 232 h 232"/>
                    <a:gd name="T6" fmla="*/ 625 w 625"/>
                    <a:gd name="T7" fmla="*/ 232 h 232"/>
                    <a:gd name="T8" fmla="*/ 625 w 625"/>
                    <a:gd name="T9" fmla="*/ 232 h 232"/>
                    <a:gd name="T10" fmla="*/ 625 w 625"/>
                    <a:gd name="T11" fmla="*/ 232 h 232"/>
                    <a:gd name="T12" fmla="*/ 625 w 625"/>
                    <a:gd name="T13" fmla="*/ 232 h 232"/>
                    <a:gd name="T14" fmla="*/ 625 w 625"/>
                    <a:gd name="T15" fmla="*/ 232 h 232"/>
                    <a:gd name="T16" fmla="*/ 625 w 625"/>
                    <a:gd name="T17" fmla="*/ 232 h 232"/>
                    <a:gd name="T18" fmla="*/ 618 w 625"/>
                    <a:gd name="T19" fmla="*/ 231 h 232"/>
                    <a:gd name="T20" fmla="*/ 612 w 625"/>
                    <a:gd name="T21" fmla="*/ 230 h 232"/>
                    <a:gd name="T22" fmla="*/ 600 w 625"/>
                    <a:gd name="T23" fmla="*/ 229 h 232"/>
                    <a:gd name="T24" fmla="*/ 585 w 625"/>
                    <a:gd name="T25" fmla="*/ 229 h 232"/>
                    <a:gd name="T26" fmla="*/ 574 w 625"/>
                    <a:gd name="T27" fmla="*/ 228 h 232"/>
                    <a:gd name="T28" fmla="*/ 547 w 625"/>
                    <a:gd name="T29" fmla="*/ 225 h 232"/>
                    <a:gd name="T30" fmla="*/ 529 w 625"/>
                    <a:gd name="T31" fmla="*/ 223 h 232"/>
                    <a:gd name="T32" fmla="*/ 507 w 625"/>
                    <a:gd name="T33" fmla="*/ 220 h 232"/>
                    <a:gd name="T34" fmla="*/ 476 w 625"/>
                    <a:gd name="T35" fmla="*/ 217 h 232"/>
                    <a:gd name="T36" fmla="*/ 440 w 625"/>
                    <a:gd name="T37" fmla="*/ 212 h 232"/>
                    <a:gd name="T38" fmla="*/ 407 w 625"/>
                    <a:gd name="T39" fmla="*/ 208 h 232"/>
                    <a:gd name="T40" fmla="*/ 376 w 625"/>
                    <a:gd name="T41" fmla="*/ 203 h 232"/>
                    <a:gd name="T42" fmla="*/ 345 w 625"/>
                    <a:gd name="T43" fmla="*/ 197 h 232"/>
                    <a:gd name="T44" fmla="*/ 307 w 625"/>
                    <a:gd name="T45" fmla="*/ 187 h 232"/>
                    <a:gd name="T46" fmla="*/ 280 w 625"/>
                    <a:gd name="T47" fmla="*/ 177 h 232"/>
                    <a:gd name="T48" fmla="*/ 234 w 625"/>
                    <a:gd name="T49" fmla="*/ 159 h 232"/>
                    <a:gd name="T50" fmla="*/ 189 w 625"/>
                    <a:gd name="T51" fmla="*/ 143 h 232"/>
                    <a:gd name="T52" fmla="*/ 169 w 625"/>
                    <a:gd name="T53" fmla="*/ 134 h 232"/>
                    <a:gd name="T54" fmla="*/ 160 w 625"/>
                    <a:gd name="T55" fmla="*/ 133 h 232"/>
                    <a:gd name="T56" fmla="*/ 147 w 625"/>
                    <a:gd name="T57" fmla="*/ 128 h 232"/>
                    <a:gd name="T58" fmla="*/ 134 w 625"/>
                    <a:gd name="T59" fmla="*/ 122 h 232"/>
                    <a:gd name="T60" fmla="*/ 122 w 625"/>
                    <a:gd name="T61" fmla="*/ 123 h 232"/>
                    <a:gd name="T62" fmla="*/ 107 w 625"/>
                    <a:gd name="T63" fmla="*/ 101 h 232"/>
                    <a:gd name="T64" fmla="*/ 102 w 625"/>
                    <a:gd name="T65" fmla="*/ 99 h 232"/>
                    <a:gd name="T66" fmla="*/ 82 w 625"/>
                    <a:gd name="T67" fmla="*/ 78 h 232"/>
                    <a:gd name="T68" fmla="*/ 76 w 625"/>
                    <a:gd name="T69" fmla="*/ 62 h 232"/>
                    <a:gd name="T70" fmla="*/ 76 w 625"/>
                    <a:gd name="T71" fmla="*/ 62 h 232"/>
                    <a:gd name="T72" fmla="*/ 71 w 625"/>
                    <a:gd name="T73" fmla="*/ 57 h 232"/>
                    <a:gd name="T74" fmla="*/ 67 w 625"/>
                    <a:gd name="T75" fmla="*/ 52 h 232"/>
                    <a:gd name="T76" fmla="*/ 54 w 625"/>
                    <a:gd name="T77" fmla="*/ 42 h 232"/>
                    <a:gd name="T78" fmla="*/ 49 w 625"/>
                    <a:gd name="T79" fmla="*/ 34 h 232"/>
                    <a:gd name="T80" fmla="*/ 45 w 625"/>
                    <a:gd name="T81" fmla="*/ 25 h 232"/>
                    <a:gd name="T82" fmla="*/ 27 w 625"/>
                    <a:gd name="T8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5" h="232">
                      <a:moveTo>
                        <a:pt x="625" y="232"/>
                      </a:moveTo>
                      <a:lnTo>
                        <a:pt x="625" y="232"/>
                      </a:lnTo>
                      <a:lnTo>
                        <a:pt x="625" y="232"/>
                      </a:lnTo>
                      <a:lnTo>
                        <a:pt x="625" y="232"/>
                      </a:lnTo>
                      <a:lnTo>
                        <a:pt x="625" y="232"/>
                      </a:lnTo>
                      <a:lnTo>
                        <a:pt x="625" y="232"/>
                      </a:lnTo>
                      <a:lnTo>
                        <a:pt x="625" y="232"/>
                      </a:lnTo>
                      <a:lnTo>
                        <a:pt x="625" y="232"/>
                      </a:lnTo>
                      <a:lnTo>
                        <a:pt x="625" y="232"/>
                      </a:lnTo>
                      <a:lnTo>
                        <a:pt x="625" y="232"/>
                      </a:lnTo>
                      <a:lnTo>
                        <a:pt x="625" y="232"/>
                      </a:lnTo>
                      <a:lnTo>
                        <a:pt x="625" y="232"/>
                      </a:lnTo>
                      <a:lnTo>
                        <a:pt x="625" y="232"/>
                      </a:lnTo>
                      <a:lnTo>
                        <a:pt x="625" y="232"/>
                      </a:lnTo>
                      <a:lnTo>
                        <a:pt x="625" y="232"/>
                      </a:lnTo>
                      <a:lnTo>
                        <a:pt x="625" y="232"/>
                      </a:lnTo>
                      <a:lnTo>
                        <a:pt x="625" y="232"/>
                      </a:lnTo>
                      <a:lnTo>
                        <a:pt x="625" y="232"/>
                      </a:lnTo>
                      <a:lnTo>
                        <a:pt x="625" y="232"/>
                      </a:lnTo>
                      <a:lnTo>
                        <a:pt x="618" y="231"/>
                      </a:lnTo>
                      <a:lnTo>
                        <a:pt x="616" y="231"/>
                      </a:lnTo>
                      <a:lnTo>
                        <a:pt x="612" y="230"/>
                      </a:lnTo>
                      <a:lnTo>
                        <a:pt x="607" y="230"/>
                      </a:lnTo>
                      <a:lnTo>
                        <a:pt x="600" y="229"/>
                      </a:lnTo>
                      <a:lnTo>
                        <a:pt x="594" y="230"/>
                      </a:lnTo>
                      <a:lnTo>
                        <a:pt x="585" y="229"/>
                      </a:lnTo>
                      <a:lnTo>
                        <a:pt x="578" y="228"/>
                      </a:lnTo>
                      <a:lnTo>
                        <a:pt x="574" y="228"/>
                      </a:lnTo>
                      <a:lnTo>
                        <a:pt x="560" y="227"/>
                      </a:lnTo>
                      <a:lnTo>
                        <a:pt x="547" y="225"/>
                      </a:lnTo>
                      <a:lnTo>
                        <a:pt x="538" y="224"/>
                      </a:lnTo>
                      <a:lnTo>
                        <a:pt x="529" y="223"/>
                      </a:lnTo>
                      <a:lnTo>
                        <a:pt x="518" y="222"/>
                      </a:lnTo>
                      <a:lnTo>
                        <a:pt x="507" y="220"/>
                      </a:lnTo>
                      <a:lnTo>
                        <a:pt x="489" y="218"/>
                      </a:lnTo>
                      <a:lnTo>
                        <a:pt x="476" y="217"/>
                      </a:lnTo>
                      <a:lnTo>
                        <a:pt x="456" y="215"/>
                      </a:lnTo>
                      <a:lnTo>
                        <a:pt x="440" y="212"/>
                      </a:lnTo>
                      <a:lnTo>
                        <a:pt x="418" y="210"/>
                      </a:lnTo>
                      <a:lnTo>
                        <a:pt x="407" y="208"/>
                      </a:lnTo>
                      <a:lnTo>
                        <a:pt x="389" y="206"/>
                      </a:lnTo>
                      <a:lnTo>
                        <a:pt x="376" y="203"/>
                      </a:lnTo>
                      <a:lnTo>
                        <a:pt x="360" y="199"/>
                      </a:lnTo>
                      <a:lnTo>
                        <a:pt x="345" y="197"/>
                      </a:lnTo>
                      <a:lnTo>
                        <a:pt x="325" y="192"/>
                      </a:lnTo>
                      <a:lnTo>
                        <a:pt x="307" y="187"/>
                      </a:lnTo>
                      <a:lnTo>
                        <a:pt x="294" y="182"/>
                      </a:lnTo>
                      <a:lnTo>
                        <a:pt x="280" y="177"/>
                      </a:lnTo>
                      <a:lnTo>
                        <a:pt x="258" y="168"/>
                      </a:lnTo>
                      <a:lnTo>
                        <a:pt x="234" y="159"/>
                      </a:lnTo>
                      <a:lnTo>
                        <a:pt x="214" y="156"/>
                      </a:lnTo>
                      <a:lnTo>
                        <a:pt x="189" y="143"/>
                      </a:lnTo>
                      <a:lnTo>
                        <a:pt x="185" y="140"/>
                      </a:lnTo>
                      <a:lnTo>
                        <a:pt x="169" y="134"/>
                      </a:lnTo>
                      <a:lnTo>
                        <a:pt x="167" y="132"/>
                      </a:lnTo>
                      <a:lnTo>
                        <a:pt x="160" y="133"/>
                      </a:lnTo>
                      <a:lnTo>
                        <a:pt x="151" y="133"/>
                      </a:lnTo>
                      <a:lnTo>
                        <a:pt x="147" y="128"/>
                      </a:lnTo>
                      <a:lnTo>
                        <a:pt x="145" y="126"/>
                      </a:lnTo>
                      <a:lnTo>
                        <a:pt x="134" y="122"/>
                      </a:lnTo>
                      <a:lnTo>
                        <a:pt x="129" y="117"/>
                      </a:lnTo>
                      <a:lnTo>
                        <a:pt x="122" y="123"/>
                      </a:lnTo>
                      <a:lnTo>
                        <a:pt x="114" y="111"/>
                      </a:lnTo>
                      <a:lnTo>
                        <a:pt x="107" y="101"/>
                      </a:lnTo>
                      <a:lnTo>
                        <a:pt x="102" y="99"/>
                      </a:lnTo>
                      <a:lnTo>
                        <a:pt x="102" y="99"/>
                      </a:lnTo>
                      <a:lnTo>
                        <a:pt x="94" y="82"/>
                      </a:lnTo>
                      <a:lnTo>
                        <a:pt x="82" y="78"/>
                      </a:lnTo>
                      <a:lnTo>
                        <a:pt x="78" y="68"/>
                      </a:lnTo>
                      <a:lnTo>
                        <a:pt x="76" y="62"/>
                      </a:lnTo>
                      <a:lnTo>
                        <a:pt x="76" y="62"/>
                      </a:lnTo>
                      <a:lnTo>
                        <a:pt x="76" y="62"/>
                      </a:lnTo>
                      <a:lnTo>
                        <a:pt x="76" y="62"/>
                      </a:lnTo>
                      <a:lnTo>
                        <a:pt x="71" y="57"/>
                      </a:lnTo>
                      <a:lnTo>
                        <a:pt x="69" y="59"/>
                      </a:lnTo>
                      <a:lnTo>
                        <a:pt x="67" y="52"/>
                      </a:lnTo>
                      <a:lnTo>
                        <a:pt x="60" y="38"/>
                      </a:lnTo>
                      <a:lnTo>
                        <a:pt x="54" y="42"/>
                      </a:lnTo>
                      <a:lnTo>
                        <a:pt x="54" y="42"/>
                      </a:lnTo>
                      <a:lnTo>
                        <a:pt x="49" y="34"/>
                      </a:lnTo>
                      <a:lnTo>
                        <a:pt x="47" y="35"/>
                      </a:lnTo>
                      <a:lnTo>
                        <a:pt x="45" y="25"/>
                      </a:lnTo>
                      <a:lnTo>
                        <a:pt x="33" y="16"/>
                      </a:lnTo>
                      <a:lnTo>
                        <a:pt x="27" y="0"/>
                      </a:lnTo>
                      <a:lnTo>
                        <a:pt x="0" y="0"/>
                      </a:lnTo>
                    </a:path>
                  </a:pathLst>
                </a:custGeom>
                <a:noFill/>
                <a:ln w="19050" cap="rnd">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2" name="Freeform 39"/>
                <p:cNvSpPr>
                  <a:spLocks/>
                </p:cNvSpPr>
                <p:nvPr/>
              </p:nvSpPr>
              <p:spPr bwMode="auto">
                <a:xfrm>
                  <a:off x="2964757" y="2056606"/>
                  <a:ext cx="5794341" cy="534455"/>
                </a:xfrm>
                <a:custGeom>
                  <a:avLst/>
                  <a:gdLst>
                    <a:gd name="T0" fmla="*/ 623 w 625"/>
                    <a:gd name="T1" fmla="*/ 0 h 54"/>
                    <a:gd name="T2" fmla="*/ 614 w 625"/>
                    <a:gd name="T3" fmla="*/ 0 h 54"/>
                    <a:gd name="T4" fmla="*/ 601 w 625"/>
                    <a:gd name="T5" fmla="*/ 20 h 54"/>
                    <a:gd name="T6" fmla="*/ 585 w 625"/>
                    <a:gd name="T7" fmla="*/ 13 h 54"/>
                    <a:gd name="T8" fmla="*/ 567 w 625"/>
                    <a:gd name="T9" fmla="*/ 10 h 54"/>
                    <a:gd name="T10" fmla="*/ 545 w 625"/>
                    <a:gd name="T11" fmla="*/ 7 h 54"/>
                    <a:gd name="T12" fmla="*/ 525 w 625"/>
                    <a:gd name="T13" fmla="*/ 6 h 54"/>
                    <a:gd name="T14" fmla="*/ 496 w 625"/>
                    <a:gd name="T15" fmla="*/ 4 h 54"/>
                    <a:gd name="T16" fmla="*/ 463 w 625"/>
                    <a:gd name="T17" fmla="*/ 7 h 54"/>
                    <a:gd name="T18" fmla="*/ 425 w 625"/>
                    <a:gd name="T19" fmla="*/ 9 h 54"/>
                    <a:gd name="T20" fmla="*/ 396 w 625"/>
                    <a:gd name="T21" fmla="*/ 10 h 54"/>
                    <a:gd name="T22" fmla="*/ 367 w 625"/>
                    <a:gd name="T23" fmla="*/ 9 h 54"/>
                    <a:gd name="T24" fmla="*/ 332 w 625"/>
                    <a:gd name="T25" fmla="*/ 10 h 54"/>
                    <a:gd name="T26" fmla="*/ 301 w 625"/>
                    <a:gd name="T27" fmla="*/ 9 h 54"/>
                    <a:gd name="T28" fmla="*/ 265 w 625"/>
                    <a:gd name="T29" fmla="*/ 8 h 54"/>
                    <a:gd name="T30" fmla="*/ 221 w 625"/>
                    <a:gd name="T31" fmla="*/ 14 h 54"/>
                    <a:gd name="T32" fmla="*/ 192 w 625"/>
                    <a:gd name="T33" fmla="*/ 14 h 54"/>
                    <a:gd name="T34" fmla="*/ 174 w 625"/>
                    <a:gd name="T35" fmla="*/ 16 h 54"/>
                    <a:gd name="T36" fmla="*/ 158 w 625"/>
                    <a:gd name="T37" fmla="*/ 21 h 54"/>
                    <a:gd name="T38" fmla="*/ 152 w 625"/>
                    <a:gd name="T39" fmla="*/ 21 h 54"/>
                    <a:gd name="T40" fmla="*/ 136 w 625"/>
                    <a:gd name="T41" fmla="*/ 23 h 54"/>
                    <a:gd name="T42" fmla="*/ 121 w 625"/>
                    <a:gd name="T43" fmla="*/ 26 h 54"/>
                    <a:gd name="T44" fmla="*/ 109 w 625"/>
                    <a:gd name="T45" fmla="*/ 26 h 54"/>
                    <a:gd name="T46" fmla="*/ 101 w 625"/>
                    <a:gd name="T47" fmla="*/ 26 h 54"/>
                    <a:gd name="T48" fmla="*/ 85 w 625"/>
                    <a:gd name="T49" fmla="*/ 29 h 54"/>
                    <a:gd name="T50" fmla="*/ 83 w 625"/>
                    <a:gd name="T51" fmla="*/ 29 h 54"/>
                    <a:gd name="T52" fmla="*/ 83 w 625"/>
                    <a:gd name="T53" fmla="*/ 29 h 54"/>
                    <a:gd name="T54" fmla="*/ 76 w 625"/>
                    <a:gd name="T55" fmla="*/ 31 h 54"/>
                    <a:gd name="T56" fmla="*/ 67 w 625"/>
                    <a:gd name="T57" fmla="*/ 31 h 54"/>
                    <a:gd name="T58" fmla="*/ 61 w 625"/>
                    <a:gd name="T59" fmla="*/ 34 h 54"/>
                    <a:gd name="T60" fmla="*/ 54 w 625"/>
                    <a:gd name="T61" fmla="*/ 36 h 54"/>
                    <a:gd name="T62" fmla="*/ 40 w 625"/>
                    <a:gd name="T63" fmla="*/ 40 h 54"/>
                    <a:gd name="T64" fmla="*/ 7 w 625"/>
                    <a:gd name="T65" fmla="*/ 52 h 54"/>
                    <a:gd name="T66" fmla="*/ 0 w 625"/>
                    <a:gd name="T67" fmla="*/ 54 h 54"/>
                    <a:gd name="T68" fmla="*/ 0 w 625"/>
                    <a:gd name="T69" fmla="*/ 54 h 54"/>
                    <a:gd name="T70" fmla="*/ 0 w 625"/>
                    <a:gd name="T71" fmla="*/ 54 h 54"/>
                    <a:gd name="T72" fmla="*/ 0 w 625"/>
                    <a:gd name="T73" fmla="*/ 54 h 54"/>
                    <a:gd name="T74" fmla="*/ 0 w 625"/>
                    <a:gd name="T75" fmla="*/ 54 h 54"/>
                    <a:gd name="T76" fmla="*/ 0 w 625"/>
                    <a:gd name="T77" fmla="*/ 54 h 54"/>
                    <a:gd name="T78" fmla="*/ 0 w 625"/>
                    <a:gd name="T7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5" h="54">
                      <a:moveTo>
                        <a:pt x="625" y="0"/>
                      </a:moveTo>
                      <a:lnTo>
                        <a:pt x="623" y="0"/>
                      </a:lnTo>
                      <a:lnTo>
                        <a:pt x="619" y="0"/>
                      </a:lnTo>
                      <a:lnTo>
                        <a:pt x="614" y="0"/>
                      </a:lnTo>
                      <a:lnTo>
                        <a:pt x="607" y="0"/>
                      </a:lnTo>
                      <a:lnTo>
                        <a:pt x="601" y="20"/>
                      </a:lnTo>
                      <a:lnTo>
                        <a:pt x="592" y="16"/>
                      </a:lnTo>
                      <a:lnTo>
                        <a:pt x="585" y="13"/>
                      </a:lnTo>
                      <a:lnTo>
                        <a:pt x="581" y="12"/>
                      </a:lnTo>
                      <a:lnTo>
                        <a:pt x="567" y="10"/>
                      </a:lnTo>
                      <a:lnTo>
                        <a:pt x="554" y="8"/>
                      </a:lnTo>
                      <a:lnTo>
                        <a:pt x="545" y="7"/>
                      </a:lnTo>
                      <a:lnTo>
                        <a:pt x="536" y="6"/>
                      </a:lnTo>
                      <a:lnTo>
                        <a:pt x="525" y="6"/>
                      </a:lnTo>
                      <a:lnTo>
                        <a:pt x="514" y="5"/>
                      </a:lnTo>
                      <a:lnTo>
                        <a:pt x="496" y="4"/>
                      </a:lnTo>
                      <a:lnTo>
                        <a:pt x="483" y="8"/>
                      </a:lnTo>
                      <a:lnTo>
                        <a:pt x="463" y="7"/>
                      </a:lnTo>
                      <a:lnTo>
                        <a:pt x="447" y="7"/>
                      </a:lnTo>
                      <a:lnTo>
                        <a:pt x="425" y="9"/>
                      </a:lnTo>
                      <a:lnTo>
                        <a:pt x="414" y="8"/>
                      </a:lnTo>
                      <a:lnTo>
                        <a:pt x="396" y="10"/>
                      </a:lnTo>
                      <a:lnTo>
                        <a:pt x="383" y="10"/>
                      </a:lnTo>
                      <a:lnTo>
                        <a:pt x="367" y="9"/>
                      </a:lnTo>
                      <a:lnTo>
                        <a:pt x="352" y="11"/>
                      </a:lnTo>
                      <a:lnTo>
                        <a:pt x="332" y="10"/>
                      </a:lnTo>
                      <a:lnTo>
                        <a:pt x="314" y="10"/>
                      </a:lnTo>
                      <a:lnTo>
                        <a:pt x="301" y="9"/>
                      </a:lnTo>
                      <a:lnTo>
                        <a:pt x="287" y="9"/>
                      </a:lnTo>
                      <a:lnTo>
                        <a:pt x="265" y="8"/>
                      </a:lnTo>
                      <a:lnTo>
                        <a:pt x="241" y="9"/>
                      </a:lnTo>
                      <a:lnTo>
                        <a:pt x="221" y="14"/>
                      </a:lnTo>
                      <a:lnTo>
                        <a:pt x="196" y="14"/>
                      </a:lnTo>
                      <a:lnTo>
                        <a:pt x="192" y="14"/>
                      </a:lnTo>
                      <a:lnTo>
                        <a:pt x="176" y="16"/>
                      </a:lnTo>
                      <a:lnTo>
                        <a:pt x="174" y="16"/>
                      </a:lnTo>
                      <a:lnTo>
                        <a:pt x="167" y="19"/>
                      </a:lnTo>
                      <a:lnTo>
                        <a:pt x="158" y="21"/>
                      </a:lnTo>
                      <a:lnTo>
                        <a:pt x="154" y="21"/>
                      </a:lnTo>
                      <a:lnTo>
                        <a:pt x="152" y="21"/>
                      </a:lnTo>
                      <a:lnTo>
                        <a:pt x="141" y="23"/>
                      </a:lnTo>
                      <a:lnTo>
                        <a:pt x="136" y="23"/>
                      </a:lnTo>
                      <a:lnTo>
                        <a:pt x="129" y="26"/>
                      </a:lnTo>
                      <a:lnTo>
                        <a:pt x="121" y="26"/>
                      </a:lnTo>
                      <a:lnTo>
                        <a:pt x="114" y="25"/>
                      </a:lnTo>
                      <a:lnTo>
                        <a:pt x="109" y="26"/>
                      </a:lnTo>
                      <a:lnTo>
                        <a:pt x="109" y="26"/>
                      </a:lnTo>
                      <a:lnTo>
                        <a:pt x="101" y="26"/>
                      </a:lnTo>
                      <a:lnTo>
                        <a:pt x="89" y="29"/>
                      </a:lnTo>
                      <a:lnTo>
                        <a:pt x="85" y="29"/>
                      </a:lnTo>
                      <a:lnTo>
                        <a:pt x="83" y="29"/>
                      </a:lnTo>
                      <a:lnTo>
                        <a:pt x="83" y="29"/>
                      </a:lnTo>
                      <a:lnTo>
                        <a:pt x="83" y="29"/>
                      </a:lnTo>
                      <a:lnTo>
                        <a:pt x="83" y="29"/>
                      </a:lnTo>
                      <a:lnTo>
                        <a:pt x="78" y="30"/>
                      </a:lnTo>
                      <a:lnTo>
                        <a:pt x="76" y="31"/>
                      </a:lnTo>
                      <a:lnTo>
                        <a:pt x="74" y="30"/>
                      </a:lnTo>
                      <a:lnTo>
                        <a:pt x="67" y="31"/>
                      </a:lnTo>
                      <a:lnTo>
                        <a:pt x="61" y="34"/>
                      </a:lnTo>
                      <a:lnTo>
                        <a:pt x="61" y="34"/>
                      </a:lnTo>
                      <a:lnTo>
                        <a:pt x="56" y="35"/>
                      </a:lnTo>
                      <a:lnTo>
                        <a:pt x="54" y="36"/>
                      </a:lnTo>
                      <a:lnTo>
                        <a:pt x="52" y="36"/>
                      </a:lnTo>
                      <a:lnTo>
                        <a:pt x="40" y="40"/>
                      </a:lnTo>
                      <a:lnTo>
                        <a:pt x="34" y="41"/>
                      </a:lnTo>
                      <a:lnTo>
                        <a:pt x="7" y="52"/>
                      </a:lnTo>
                      <a:lnTo>
                        <a:pt x="0" y="54"/>
                      </a:lnTo>
                      <a:lnTo>
                        <a:pt x="0" y="54"/>
                      </a:lnTo>
                      <a:lnTo>
                        <a:pt x="0" y="54"/>
                      </a:lnTo>
                      <a:lnTo>
                        <a:pt x="0" y="54"/>
                      </a:lnTo>
                      <a:lnTo>
                        <a:pt x="0" y="54"/>
                      </a:lnTo>
                      <a:lnTo>
                        <a:pt x="0" y="54"/>
                      </a:lnTo>
                      <a:lnTo>
                        <a:pt x="0" y="54"/>
                      </a:lnTo>
                      <a:lnTo>
                        <a:pt x="0" y="54"/>
                      </a:lnTo>
                      <a:lnTo>
                        <a:pt x="0" y="54"/>
                      </a:lnTo>
                      <a:lnTo>
                        <a:pt x="0" y="54"/>
                      </a:lnTo>
                      <a:lnTo>
                        <a:pt x="0" y="54"/>
                      </a:lnTo>
                      <a:lnTo>
                        <a:pt x="0" y="54"/>
                      </a:lnTo>
                      <a:lnTo>
                        <a:pt x="0" y="54"/>
                      </a:lnTo>
                      <a:lnTo>
                        <a:pt x="0" y="54"/>
                      </a:lnTo>
                    </a:path>
                  </a:pathLst>
                </a:custGeom>
                <a:noFill/>
                <a:ln w="19050" cap="rnd">
                  <a:solidFill>
                    <a:srgbClr val="FF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3" name="Line 40"/>
                <p:cNvSpPr>
                  <a:spLocks noChangeShapeType="1"/>
                </p:cNvSpPr>
                <p:nvPr/>
              </p:nvSpPr>
              <p:spPr bwMode="auto">
                <a:xfrm flipV="1">
                  <a:off x="5198964" y="1936626"/>
                  <a:ext cx="0" cy="3073657"/>
                </a:xfrm>
                <a:prstGeom prst="line">
                  <a:avLst/>
                </a:prstGeom>
                <a:noFill/>
                <a:ln w="19050"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4" name="Line 41"/>
                <p:cNvSpPr>
                  <a:spLocks noChangeShapeType="1"/>
                </p:cNvSpPr>
                <p:nvPr/>
              </p:nvSpPr>
              <p:spPr bwMode="auto">
                <a:xfrm flipV="1">
                  <a:off x="2964757" y="2056606"/>
                  <a:ext cx="5859218" cy="2833698"/>
                </a:xfrm>
                <a:prstGeom prst="line">
                  <a:avLst/>
                </a:prstGeom>
                <a:noFill/>
                <a:ln w="7938"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5" name="Line 42"/>
                <p:cNvSpPr>
                  <a:spLocks noChangeShapeType="1"/>
                </p:cNvSpPr>
                <p:nvPr/>
              </p:nvSpPr>
              <p:spPr bwMode="auto">
                <a:xfrm>
                  <a:off x="2733632" y="4355850"/>
                  <a:ext cx="6321468" cy="0"/>
                </a:xfrm>
                <a:prstGeom prst="line">
                  <a:avLst/>
                </a:prstGeom>
                <a:noFill/>
                <a:ln w="28575" cap="rnd">
                  <a:solidFill>
                    <a:schemeClr val="tx1"/>
                  </a:solidFill>
                  <a:prstDash val="lgDash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6" name="Line 40"/>
                <p:cNvSpPr>
                  <a:spLocks noChangeShapeType="1"/>
                </p:cNvSpPr>
                <p:nvPr/>
              </p:nvSpPr>
              <p:spPr bwMode="auto">
                <a:xfrm flipV="1">
                  <a:off x="4079182" y="1936625"/>
                  <a:ext cx="0" cy="3073657"/>
                </a:xfrm>
                <a:prstGeom prst="line">
                  <a:avLst/>
                </a:prstGeom>
                <a:noFill/>
                <a:ln w="19050" cap="rnd">
                  <a:solidFill>
                    <a:schemeClr val="accent1">
                      <a:lumMod val="75000"/>
                    </a:schemeClr>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41" name="TextBox 40"/>
              <p:cNvSpPr txBox="1"/>
              <p:nvPr/>
            </p:nvSpPr>
            <p:spPr>
              <a:xfrm>
                <a:off x="5924327" y="2154100"/>
                <a:ext cx="2425232" cy="700630"/>
              </a:xfrm>
              <a:prstGeom prst="rect">
                <a:avLst/>
              </a:prstGeom>
              <a:noFill/>
            </p:spPr>
            <p:txBody>
              <a:bodyPr wrap="square" rtlCol="0">
                <a:spAutoFit/>
              </a:bodyPr>
              <a:lstStyle/>
              <a:p>
                <a:pPr algn="ctr"/>
                <a:r>
                  <a:rPr lang="en-US" sz="2000" dirty="0" smtClean="0">
                    <a:solidFill>
                      <a:srgbClr val="660066"/>
                    </a:solidFill>
                  </a:rPr>
                  <a:t>Sensitivity </a:t>
                </a:r>
              </a:p>
              <a:p>
                <a:pPr algn="ctr"/>
                <a:r>
                  <a:rPr lang="en-US" sz="1600" dirty="0" smtClean="0">
                    <a:solidFill>
                      <a:srgbClr val="660066"/>
                    </a:solidFill>
                  </a:rPr>
                  <a:t>(% of disease detected)</a:t>
                </a:r>
                <a:endParaRPr lang="en-US" sz="1600" dirty="0">
                  <a:solidFill>
                    <a:srgbClr val="660066"/>
                  </a:solidFill>
                </a:endParaRPr>
              </a:p>
            </p:txBody>
          </p:sp>
          <p:sp>
            <p:nvSpPr>
              <p:cNvPr id="42" name="TextBox 41"/>
              <p:cNvSpPr txBox="1"/>
              <p:nvPr/>
            </p:nvSpPr>
            <p:spPr>
              <a:xfrm>
                <a:off x="6676743" y="4008407"/>
                <a:ext cx="666665" cy="433723"/>
              </a:xfrm>
              <a:prstGeom prst="rect">
                <a:avLst/>
              </a:prstGeom>
              <a:noFill/>
            </p:spPr>
            <p:txBody>
              <a:bodyPr wrap="none" rtlCol="0">
                <a:spAutoFit/>
              </a:bodyPr>
              <a:lstStyle/>
              <a:p>
                <a:r>
                  <a:rPr lang="en-US" sz="2000" dirty="0" smtClean="0">
                    <a:solidFill>
                      <a:srgbClr val="C00000"/>
                    </a:solidFill>
                  </a:rPr>
                  <a:t>PPV</a:t>
                </a:r>
                <a:endParaRPr lang="en-US" sz="2000" dirty="0">
                  <a:solidFill>
                    <a:srgbClr val="C00000"/>
                  </a:solidFill>
                </a:endParaRPr>
              </a:p>
            </p:txBody>
          </p:sp>
          <p:sp>
            <p:nvSpPr>
              <p:cNvPr id="43" name="Right Brace 42"/>
              <p:cNvSpPr/>
              <p:nvPr/>
            </p:nvSpPr>
            <p:spPr>
              <a:xfrm>
                <a:off x="5665166" y="2286000"/>
                <a:ext cx="408073" cy="1845205"/>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44" name="Right Brace 43"/>
              <p:cNvSpPr/>
              <p:nvPr/>
            </p:nvSpPr>
            <p:spPr>
              <a:xfrm flipH="1">
                <a:off x="5375294" y="3916336"/>
                <a:ext cx="273258" cy="881773"/>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45" name="TextBox 44"/>
              <p:cNvSpPr txBox="1"/>
              <p:nvPr/>
            </p:nvSpPr>
            <p:spPr>
              <a:xfrm>
                <a:off x="6149801" y="2871152"/>
                <a:ext cx="1757102" cy="646331"/>
              </a:xfrm>
              <a:prstGeom prst="rect">
                <a:avLst/>
              </a:prstGeom>
              <a:noFill/>
            </p:spPr>
            <p:txBody>
              <a:bodyPr wrap="square" rtlCol="0">
                <a:spAutoFit/>
              </a:bodyPr>
              <a:lstStyle/>
              <a:p>
                <a:r>
                  <a:rPr lang="en-US" sz="1600" dirty="0" smtClean="0">
                    <a:solidFill>
                      <a:srgbClr val="FF0000"/>
                    </a:solidFill>
                  </a:rPr>
                  <a:t>Additional cases </a:t>
                </a:r>
                <a:r>
                  <a:rPr lang="en-US" sz="1600" dirty="0" smtClean="0">
                    <a:solidFill>
                      <a:srgbClr val="FF0000"/>
                    </a:solidFill>
                  </a:rPr>
                  <a:t>captured</a:t>
                </a:r>
                <a:endParaRPr lang="en-US" sz="1600" dirty="0">
                  <a:solidFill>
                    <a:srgbClr val="FF0000"/>
                  </a:solidFill>
                </a:endParaRPr>
              </a:p>
            </p:txBody>
          </p:sp>
          <p:sp>
            <p:nvSpPr>
              <p:cNvPr id="46" name="TextBox 45"/>
              <p:cNvSpPr txBox="1"/>
              <p:nvPr/>
            </p:nvSpPr>
            <p:spPr>
              <a:xfrm>
                <a:off x="3071004" y="3994543"/>
                <a:ext cx="2247613" cy="707886"/>
              </a:xfrm>
              <a:prstGeom prst="rect">
                <a:avLst/>
              </a:prstGeom>
              <a:noFill/>
            </p:spPr>
            <p:txBody>
              <a:bodyPr wrap="square" rtlCol="0">
                <a:spAutoFit/>
              </a:bodyPr>
              <a:lstStyle/>
              <a:p>
                <a:pPr algn="ctr"/>
                <a:r>
                  <a:rPr lang="en-US" dirty="0" smtClean="0">
                    <a:solidFill>
                      <a:srgbClr val="00B050"/>
                    </a:solidFill>
                  </a:rPr>
                  <a:t>Enriched PPV over </a:t>
                </a:r>
                <a:r>
                  <a:rPr lang="en-US" dirty="0" smtClean="0">
                    <a:solidFill>
                      <a:srgbClr val="00B050"/>
                    </a:solidFill>
                  </a:rPr>
                  <a:t>Prevalence</a:t>
                </a:r>
                <a:endParaRPr lang="en-US" dirty="0">
                  <a:solidFill>
                    <a:srgbClr val="00B050"/>
                  </a:solidFill>
                </a:endParaRPr>
              </a:p>
            </p:txBody>
          </p:sp>
          <p:sp>
            <p:nvSpPr>
              <p:cNvPr id="47" name="TextBox 46"/>
              <p:cNvSpPr txBox="1"/>
              <p:nvPr/>
            </p:nvSpPr>
            <p:spPr>
              <a:xfrm>
                <a:off x="4750601" y="1698594"/>
                <a:ext cx="702565" cy="433723"/>
              </a:xfrm>
              <a:prstGeom prst="rect">
                <a:avLst/>
              </a:prstGeom>
              <a:noFill/>
            </p:spPr>
            <p:txBody>
              <a:bodyPr wrap="none" rtlCol="0">
                <a:spAutoFit/>
              </a:bodyPr>
              <a:lstStyle/>
              <a:p>
                <a:r>
                  <a:rPr lang="en-US" sz="2000" dirty="0">
                    <a:solidFill>
                      <a:srgbClr val="FF3399"/>
                    </a:solidFill>
                  </a:rPr>
                  <a:t>N</a:t>
                </a:r>
                <a:r>
                  <a:rPr lang="en-US" sz="2000" dirty="0" smtClean="0">
                    <a:solidFill>
                      <a:srgbClr val="FF3399"/>
                    </a:solidFill>
                  </a:rPr>
                  <a:t>PV</a:t>
                </a:r>
                <a:endParaRPr lang="en-US" sz="2000" dirty="0">
                  <a:solidFill>
                    <a:srgbClr val="FF3399"/>
                  </a:solidFill>
                </a:endParaRPr>
              </a:p>
            </p:txBody>
          </p:sp>
          <p:sp>
            <p:nvSpPr>
              <p:cNvPr id="48" name="TextBox 47"/>
              <p:cNvSpPr txBox="1"/>
              <p:nvPr/>
            </p:nvSpPr>
            <p:spPr>
              <a:xfrm>
                <a:off x="7680162" y="3777574"/>
                <a:ext cx="1501779" cy="433723"/>
              </a:xfrm>
              <a:prstGeom prst="rect">
                <a:avLst/>
              </a:prstGeom>
              <a:noFill/>
            </p:spPr>
            <p:txBody>
              <a:bodyPr wrap="square" rtlCol="0">
                <a:spAutoFit/>
              </a:bodyPr>
              <a:lstStyle/>
              <a:p>
                <a:pPr algn="ctr"/>
                <a:r>
                  <a:rPr lang="en-US" sz="2000" dirty="0" smtClean="0">
                    <a:solidFill>
                      <a:srgbClr val="0070C0"/>
                    </a:solidFill>
                  </a:rPr>
                  <a:t>Specificity</a:t>
                </a:r>
              </a:p>
            </p:txBody>
          </p:sp>
          <p:sp>
            <p:nvSpPr>
              <p:cNvPr id="49" name="TextBox 48"/>
              <p:cNvSpPr txBox="1"/>
              <p:nvPr/>
            </p:nvSpPr>
            <p:spPr>
              <a:xfrm>
                <a:off x="10103137" y="4606647"/>
                <a:ext cx="1860668" cy="433723"/>
              </a:xfrm>
              <a:prstGeom prst="rect">
                <a:avLst/>
              </a:prstGeom>
              <a:noFill/>
              <a:ln>
                <a:noFill/>
              </a:ln>
            </p:spPr>
            <p:txBody>
              <a:bodyPr wrap="square" rtlCol="0">
                <a:spAutoFit/>
              </a:bodyPr>
              <a:lstStyle/>
              <a:p>
                <a:pPr algn="ctr"/>
                <a:r>
                  <a:rPr lang="en-US" sz="2000" dirty="0" smtClean="0"/>
                  <a:t>Prevalence</a:t>
                </a:r>
              </a:p>
            </p:txBody>
          </p:sp>
        </p:grpSp>
        <p:sp>
          <p:nvSpPr>
            <p:cNvPr id="2" name="TextBox 1"/>
            <p:cNvSpPr txBox="1"/>
            <p:nvPr/>
          </p:nvSpPr>
          <p:spPr>
            <a:xfrm>
              <a:off x="6210285" y="5086923"/>
              <a:ext cx="4108513" cy="646331"/>
            </a:xfrm>
            <a:prstGeom prst="rect">
              <a:avLst/>
            </a:prstGeom>
            <a:noFill/>
            <a:ln>
              <a:noFill/>
            </a:ln>
          </p:spPr>
          <p:txBody>
            <a:bodyPr wrap="square" rtlCol="0">
              <a:spAutoFit/>
            </a:bodyPr>
            <a:lstStyle/>
            <a:p>
              <a:r>
                <a:rPr lang="en-US" sz="1600" dirty="0" smtClean="0"/>
                <a:t>At cutoff=5.0AU, 38.0% of premenopausal samples were </a:t>
              </a:r>
              <a:r>
                <a:rPr lang="en-US" sz="1600" dirty="0" smtClean="0"/>
                <a:t>positive</a:t>
              </a:r>
              <a:endParaRPr lang="en-US" sz="1600" dirty="0"/>
            </a:p>
          </p:txBody>
        </p:sp>
        <p:cxnSp>
          <p:nvCxnSpPr>
            <p:cNvPr id="4" name="Straight Arrow Connector 3"/>
            <p:cNvCxnSpPr>
              <a:stCxn id="2" idx="1"/>
              <a:endCxn id="83" idx="0"/>
            </p:cNvCxnSpPr>
            <p:nvPr/>
          </p:nvCxnSpPr>
          <p:spPr>
            <a:xfrm flipH="1">
              <a:off x="5654875" y="5410089"/>
              <a:ext cx="555410" cy="2710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87" name="Title 1"/>
          <p:cNvSpPr>
            <a:spLocks noGrp="1"/>
          </p:cNvSpPr>
          <p:nvPr>
            <p:ph type="title"/>
          </p:nvPr>
        </p:nvSpPr>
        <p:spPr>
          <a:xfrm>
            <a:off x="702129" y="457200"/>
            <a:ext cx="9508671" cy="1676400"/>
          </a:xfrm>
        </p:spPr>
        <p:txBody>
          <a:bodyPr>
            <a:normAutofit/>
          </a:bodyPr>
          <a:lstStyle/>
          <a:p>
            <a:r>
              <a:rPr lang="en-US" sz="3600" dirty="0" smtClean="0"/>
              <a:t>Cutoff and clinical performance characteristics</a:t>
            </a:r>
            <a:endParaRPr lang="en-US" sz="3600" dirty="0"/>
          </a:p>
        </p:txBody>
      </p:sp>
    </p:spTree>
    <p:extLst>
      <p:ext uri="{BB962C8B-B14F-4D97-AF65-F5344CB8AC3E}">
        <p14:creationId xmlns:p14="http://schemas.microsoft.com/office/powerpoint/2010/main" val="3903510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a:xfrm>
            <a:off x="838200" y="1858283"/>
            <a:ext cx="10515600" cy="1532617"/>
          </a:xfrm>
        </p:spPr>
        <p:txBody>
          <a:bodyPr>
            <a:normAutofit lnSpcReduction="10000"/>
          </a:bodyPr>
          <a:lstStyle/>
          <a:p>
            <a:r>
              <a:rPr lang="en-US" dirty="0"/>
              <a:t>What are the factors in deciding whether a single cutoff for positive/negative results or multiple cutoffs representing different bins of estimated probability of positive conditions is more </a:t>
            </a:r>
            <a:r>
              <a:rPr lang="en-US" dirty="0" smtClean="0"/>
              <a:t>appropriate?</a:t>
            </a:r>
            <a:endParaRPr lang="en-US" dirty="0"/>
          </a:p>
        </p:txBody>
      </p:sp>
      <p:pic>
        <p:nvPicPr>
          <p:cNvPr id="4" name="Picture 3"/>
          <p:cNvPicPr>
            <a:picLocks noChangeAspect="1"/>
          </p:cNvPicPr>
          <p:nvPr/>
        </p:nvPicPr>
        <p:blipFill>
          <a:blip r:embed="rId2"/>
          <a:stretch>
            <a:fillRect/>
          </a:stretch>
        </p:blipFill>
        <p:spPr>
          <a:xfrm>
            <a:off x="5244177" y="3347357"/>
            <a:ext cx="5910104" cy="2944586"/>
          </a:xfrm>
          <a:prstGeom prst="rect">
            <a:avLst/>
          </a:prstGeom>
        </p:spPr>
      </p:pic>
    </p:spTree>
    <p:extLst>
      <p:ext uri="{BB962C8B-B14F-4D97-AF65-F5344CB8AC3E}">
        <p14:creationId xmlns:p14="http://schemas.microsoft.com/office/powerpoint/2010/main" val="2498980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 estimated analytical performance characteristics of IVDMIA</a:t>
            </a:r>
            <a:endParaRPr lang="en-US" dirty="0"/>
          </a:p>
        </p:txBody>
      </p:sp>
      <p:grpSp>
        <p:nvGrpSpPr>
          <p:cNvPr id="4" name="Group 672"/>
          <p:cNvGrpSpPr>
            <a:grpSpLocks/>
          </p:cNvGrpSpPr>
          <p:nvPr/>
        </p:nvGrpSpPr>
        <p:grpSpPr bwMode="auto">
          <a:xfrm>
            <a:off x="5503997" y="2135154"/>
            <a:ext cx="3471681" cy="2918119"/>
            <a:chOff x="2275732" y="1658938"/>
            <a:chExt cx="4582268" cy="3678138"/>
          </a:xfrm>
        </p:grpSpPr>
        <p:sp>
          <p:nvSpPr>
            <p:cNvPr id="5" name="Rectangle 456"/>
            <p:cNvSpPr>
              <a:spLocks noChangeArrowheads="1"/>
            </p:cNvSpPr>
            <p:nvPr/>
          </p:nvSpPr>
          <p:spPr bwMode="auto">
            <a:xfrm>
              <a:off x="2600325" y="1735138"/>
              <a:ext cx="4133850" cy="325755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 name="Freeform 457"/>
            <p:cNvSpPr>
              <a:spLocks/>
            </p:cNvSpPr>
            <p:nvPr/>
          </p:nvSpPr>
          <p:spPr bwMode="auto">
            <a:xfrm>
              <a:off x="2600325" y="1735138"/>
              <a:ext cx="1588" cy="3257550"/>
            </a:xfrm>
            <a:custGeom>
              <a:avLst/>
              <a:gdLst>
                <a:gd name="T0" fmla="*/ 0 w 1588"/>
                <a:gd name="T1" fmla="*/ 342 h 342"/>
                <a:gd name="T2" fmla="*/ 0 w 1588"/>
                <a:gd name="T3" fmla="*/ 0 h 342"/>
                <a:gd name="T4" fmla="*/ 0 w 1588"/>
                <a:gd name="T5" fmla="*/ 0 h 342"/>
                <a:gd name="T6" fmla="*/ 0 60000 65536"/>
                <a:gd name="T7" fmla="*/ 0 60000 65536"/>
                <a:gd name="T8" fmla="*/ 0 60000 65536"/>
                <a:gd name="T9" fmla="*/ 0 w 1588"/>
                <a:gd name="T10" fmla="*/ 0 h 342"/>
                <a:gd name="T11" fmla="*/ 1588 w 1588"/>
                <a:gd name="T12" fmla="*/ 342 h 342"/>
              </a:gdLst>
              <a:ahLst/>
              <a:cxnLst>
                <a:cxn ang="T6">
                  <a:pos x="T0" y="T1"/>
                </a:cxn>
                <a:cxn ang="T7">
                  <a:pos x="T2" y="T3"/>
                </a:cxn>
                <a:cxn ang="T8">
                  <a:pos x="T4" y="T5"/>
                </a:cxn>
              </a:cxnLst>
              <a:rect l="T9" t="T10" r="T11" b="T12"/>
              <a:pathLst>
                <a:path w="1588" h="342">
                  <a:moveTo>
                    <a:pt x="0" y="342"/>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 name="Freeform 458"/>
            <p:cNvSpPr>
              <a:spLocks/>
            </p:cNvSpPr>
            <p:nvPr/>
          </p:nvSpPr>
          <p:spPr bwMode="auto">
            <a:xfrm>
              <a:off x="3114675" y="1735138"/>
              <a:ext cx="1588" cy="3257550"/>
            </a:xfrm>
            <a:custGeom>
              <a:avLst/>
              <a:gdLst>
                <a:gd name="T0" fmla="*/ 0 w 1588"/>
                <a:gd name="T1" fmla="*/ 342 h 342"/>
                <a:gd name="T2" fmla="*/ 0 w 1588"/>
                <a:gd name="T3" fmla="*/ 0 h 342"/>
                <a:gd name="T4" fmla="*/ 0 w 1588"/>
                <a:gd name="T5" fmla="*/ 0 h 342"/>
                <a:gd name="T6" fmla="*/ 0 60000 65536"/>
                <a:gd name="T7" fmla="*/ 0 60000 65536"/>
                <a:gd name="T8" fmla="*/ 0 60000 65536"/>
                <a:gd name="T9" fmla="*/ 0 w 1588"/>
                <a:gd name="T10" fmla="*/ 0 h 342"/>
                <a:gd name="T11" fmla="*/ 1588 w 1588"/>
                <a:gd name="T12" fmla="*/ 342 h 342"/>
              </a:gdLst>
              <a:ahLst/>
              <a:cxnLst>
                <a:cxn ang="T6">
                  <a:pos x="T0" y="T1"/>
                </a:cxn>
                <a:cxn ang="T7">
                  <a:pos x="T2" y="T3"/>
                </a:cxn>
                <a:cxn ang="T8">
                  <a:pos x="T4" y="T5"/>
                </a:cxn>
              </a:cxnLst>
              <a:rect l="T9" t="T10" r="T11" b="T12"/>
              <a:pathLst>
                <a:path w="1588" h="342">
                  <a:moveTo>
                    <a:pt x="0" y="342"/>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 name="Freeform 459"/>
            <p:cNvSpPr>
              <a:spLocks/>
            </p:cNvSpPr>
            <p:nvPr/>
          </p:nvSpPr>
          <p:spPr bwMode="auto">
            <a:xfrm>
              <a:off x="3629025" y="1735138"/>
              <a:ext cx="1588" cy="3257550"/>
            </a:xfrm>
            <a:custGeom>
              <a:avLst/>
              <a:gdLst>
                <a:gd name="T0" fmla="*/ 0 w 1588"/>
                <a:gd name="T1" fmla="*/ 342 h 342"/>
                <a:gd name="T2" fmla="*/ 0 w 1588"/>
                <a:gd name="T3" fmla="*/ 0 h 342"/>
                <a:gd name="T4" fmla="*/ 0 w 1588"/>
                <a:gd name="T5" fmla="*/ 0 h 342"/>
                <a:gd name="T6" fmla="*/ 0 60000 65536"/>
                <a:gd name="T7" fmla="*/ 0 60000 65536"/>
                <a:gd name="T8" fmla="*/ 0 60000 65536"/>
                <a:gd name="T9" fmla="*/ 0 w 1588"/>
                <a:gd name="T10" fmla="*/ 0 h 342"/>
                <a:gd name="T11" fmla="*/ 1588 w 1588"/>
                <a:gd name="T12" fmla="*/ 342 h 342"/>
              </a:gdLst>
              <a:ahLst/>
              <a:cxnLst>
                <a:cxn ang="T6">
                  <a:pos x="T0" y="T1"/>
                </a:cxn>
                <a:cxn ang="T7">
                  <a:pos x="T2" y="T3"/>
                </a:cxn>
                <a:cxn ang="T8">
                  <a:pos x="T4" y="T5"/>
                </a:cxn>
              </a:cxnLst>
              <a:rect l="T9" t="T10" r="T11" b="T12"/>
              <a:pathLst>
                <a:path w="1588" h="342">
                  <a:moveTo>
                    <a:pt x="0" y="342"/>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 name="Freeform 460"/>
            <p:cNvSpPr>
              <a:spLocks/>
            </p:cNvSpPr>
            <p:nvPr/>
          </p:nvSpPr>
          <p:spPr bwMode="auto">
            <a:xfrm>
              <a:off x="4143375" y="1735138"/>
              <a:ext cx="1588" cy="3257550"/>
            </a:xfrm>
            <a:custGeom>
              <a:avLst/>
              <a:gdLst>
                <a:gd name="T0" fmla="*/ 0 w 1588"/>
                <a:gd name="T1" fmla="*/ 342 h 342"/>
                <a:gd name="T2" fmla="*/ 0 w 1588"/>
                <a:gd name="T3" fmla="*/ 0 h 342"/>
                <a:gd name="T4" fmla="*/ 0 w 1588"/>
                <a:gd name="T5" fmla="*/ 0 h 342"/>
                <a:gd name="T6" fmla="*/ 0 60000 65536"/>
                <a:gd name="T7" fmla="*/ 0 60000 65536"/>
                <a:gd name="T8" fmla="*/ 0 60000 65536"/>
                <a:gd name="T9" fmla="*/ 0 w 1588"/>
                <a:gd name="T10" fmla="*/ 0 h 342"/>
                <a:gd name="T11" fmla="*/ 1588 w 1588"/>
                <a:gd name="T12" fmla="*/ 342 h 342"/>
              </a:gdLst>
              <a:ahLst/>
              <a:cxnLst>
                <a:cxn ang="T6">
                  <a:pos x="T0" y="T1"/>
                </a:cxn>
                <a:cxn ang="T7">
                  <a:pos x="T2" y="T3"/>
                </a:cxn>
                <a:cxn ang="T8">
                  <a:pos x="T4" y="T5"/>
                </a:cxn>
              </a:cxnLst>
              <a:rect l="T9" t="T10" r="T11" b="T12"/>
              <a:pathLst>
                <a:path w="1588" h="342">
                  <a:moveTo>
                    <a:pt x="0" y="342"/>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 name="Freeform 461"/>
            <p:cNvSpPr>
              <a:spLocks/>
            </p:cNvSpPr>
            <p:nvPr/>
          </p:nvSpPr>
          <p:spPr bwMode="auto">
            <a:xfrm>
              <a:off x="4667250" y="1735138"/>
              <a:ext cx="1588" cy="3257550"/>
            </a:xfrm>
            <a:custGeom>
              <a:avLst/>
              <a:gdLst>
                <a:gd name="T0" fmla="*/ 0 w 1588"/>
                <a:gd name="T1" fmla="*/ 342 h 342"/>
                <a:gd name="T2" fmla="*/ 0 w 1588"/>
                <a:gd name="T3" fmla="*/ 0 h 342"/>
                <a:gd name="T4" fmla="*/ 0 w 1588"/>
                <a:gd name="T5" fmla="*/ 0 h 342"/>
                <a:gd name="T6" fmla="*/ 0 60000 65536"/>
                <a:gd name="T7" fmla="*/ 0 60000 65536"/>
                <a:gd name="T8" fmla="*/ 0 60000 65536"/>
                <a:gd name="T9" fmla="*/ 0 w 1588"/>
                <a:gd name="T10" fmla="*/ 0 h 342"/>
                <a:gd name="T11" fmla="*/ 1588 w 1588"/>
                <a:gd name="T12" fmla="*/ 342 h 342"/>
              </a:gdLst>
              <a:ahLst/>
              <a:cxnLst>
                <a:cxn ang="T6">
                  <a:pos x="T0" y="T1"/>
                </a:cxn>
                <a:cxn ang="T7">
                  <a:pos x="T2" y="T3"/>
                </a:cxn>
                <a:cxn ang="T8">
                  <a:pos x="T4" y="T5"/>
                </a:cxn>
              </a:cxnLst>
              <a:rect l="T9" t="T10" r="T11" b="T12"/>
              <a:pathLst>
                <a:path w="1588" h="342">
                  <a:moveTo>
                    <a:pt x="0" y="342"/>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 name="Freeform 462"/>
            <p:cNvSpPr>
              <a:spLocks/>
            </p:cNvSpPr>
            <p:nvPr/>
          </p:nvSpPr>
          <p:spPr bwMode="auto">
            <a:xfrm>
              <a:off x="5181600" y="1735138"/>
              <a:ext cx="1588" cy="3257550"/>
            </a:xfrm>
            <a:custGeom>
              <a:avLst/>
              <a:gdLst>
                <a:gd name="T0" fmla="*/ 0 w 1588"/>
                <a:gd name="T1" fmla="*/ 342 h 342"/>
                <a:gd name="T2" fmla="*/ 0 w 1588"/>
                <a:gd name="T3" fmla="*/ 0 h 342"/>
                <a:gd name="T4" fmla="*/ 0 w 1588"/>
                <a:gd name="T5" fmla="*/ 0 h 342"/>
                <a:gd name="T6" fmla="*/ 0 60000 65536"/>
                <a:gd name="T7" fmla="*/ 0 60000 65536"/>
                <a:gd name="T8" fmla="*/ 0 60000 65536"/>
                <a:gd name="T9" fmla="*/ 0 w 1588"/>
                <a:gd name="T10" fmla="*/ 0 h 342"/>
                <a:gd name="T11" fmla="*/ 1588 w 1588"/>
                <a:gd name="T12" fmla="*/ 342 h 342"/>
              </a:gdLst>
              <a:ahLst/>
              <a:cxnLst>
                <a:cxn ang="T6">
                  <a:pos x="T0" y="T1"/>
                </a:cxn>
                <a:cxn ang="T7">
                  <a:pos x="T2" y="T3"/>
                </a:cxn>
                <a:cxn ang="T8">
                  <a:pos x="T4" y="T5"/>
                </a:cxn>
              </a:cxnLst>
              <a:rect l="T9" t="T10" r="T11" b="T12"/>
              <a:pathLst>
                <a:path w="1588" h="342">
                  <a:moveTo>
                    <a:pt x="0" y="342"/>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 name="Freeform 463"/>
            <p:cNvSpPr>
              <a:spLocks/>
            </p:cNvSpPr>
            <p:nvPr/>
          </p:nvSpPr>
          <p:spPr bwMode="auto">
            <a:xfrm>
              <a:off x="5695950" y="1735138"/>
              <a:ext cx="1588" cy="3257550"/>
            </a:xfrm>
            <a:custGeom>
              <a:avLst/>
              <a:gdLst>
                <a:gd name="T0" fmla="*/ 0 w 1588"/>
                <a:gd name="T1" fmla="*/ 342 h 342"/>
                <a:gd name="T2" fmla="*/ 0 w 1588"/>
                <a:gd name="T3" fmla="*/ 0 h 342"/>
                <a:gd name="T4" fmla="*/ 0 w 1588"/>
                <a:gd name="T5" fmla="*/ 0 h 342"/>
                <a:gd name="T6" fmla="*/ 0 60000 65536"/>
                <a:gd name="T7" fmla="*/ 0 60000 65536"/>
                <a:gd name="T8" fmla="*/ 0 60000 65536"/>
                <a:gd name="T9" fmla="*/ 0 w 1588"/>
                <a:gd name="T10" fmla="*/ 0 h 342"/>
                <a:gd name="T11" fmla="*/ 1588 w 1588"/>
                <a:gd name="T12" fmla="*/ 342 h 342"/>
              </a:gdLst>
              <a:ahLst/>
              <a:cxnLst>
                <a:cxn ang="T6">
                  <a:pos x="T0" y="T1"/>
                </a:cxn>
                <a:cxn ang="T7">
                  <a:pos x="T2" y="T3"/>
                </a:cxn>
                <a:cxn ang="T8">
                  <a:pos x="T4" y="T5"/>
                </a:cxn>
              </a:cxnLst>
              <a:rect l="T9" t="T10" r="T11" b="T12"/>
              <a:pathLst>
                <a:path w="1588" h="342">
                  <a:moveTo>
                    <a:pt x="0" y="342"/>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 name="Freeform 464"/>
            <p:cNvSpPr>
              <a:spLocks/>
            </p:cNvSpPr>
            <p:nvPr/>
          </p:nvSpPr>
          <p:spPr bwMode="auto">
            <a:xfrm>
              <a:off x="6210300" y="1735138"/>
              <a:ext cx="1588" cy="3257550"/>
            </a:xfrm>
            <a:custGeom>
              <a:avLst/>
              <a:gdLst>
                <a:gd name="T0" fmla="*/ 0 w 1588"/>
                <a:gd name="T1" fmla="*/ 342 h 342"/>
                <a:gd name="T2" fmla="*/ 0 w 1588"/>
                <a:gd name="T3" fmla="*/ 0 h 342"/>
                <a:gd name="T4" fmla="*/ 0 w 1588"/>
                <a:gd name="T5" fmla="*/ 0 h 342"/>
                <a:gd name="T6" fmla="*/ 0 60000 65536"/>
                <a:gd name="T7" fmla="*/ 0 60000 65536"/>
                <a:gd name="T8" fmla="*/ 0 60000 65536"/>
                <a:gd name="T9" fmla="*/ 0 w 1588"/>
                <a:gd name="T10" fmla="*/ 0 h 342"/>
                <a:gd name="T11" fmla="*/ 1588 w 1588"/>
                <a:gd name="T12" fmla="*/ 342 h 342"/>
              </a:gdLst>
              <a:ahLst/>
              <a:cxnLst>
                <a:cxn ang="T6">
                  <a:pos x="T0" y="T1"/>
                </a:cxn>
                <a:cxn ang="T7">
                  <a:pos x="T2" y="T3"/>
                </a:cxn>
                <a:cxn ang="T8">
                  <a:pos x="T4" y="T5"/>
                </a:cxn>
              </a:cxnLst>
              <a:rect l="T9" t="T10" r="T11" b="T12"/>
              <a:pathLst>
                <a:path w="1588" h="342">
                  <a:moveTo>
                    <a:pt x="0" y="342"/>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 name="Freeform 465"/>
            <p:cNvSpPr>
              <a:spLocks/>
            </p:cNvSpPr>
            <p:nvPr/>
          </p:nvSpPr>
          <p:spPr bwMode="auto">
            <a:xfrm>
              <a:off x="6734175" y="1735138"/>
              <a:ext cx="1588" cy="3257550"/>
            </a:xfrm>
            <a:custGeom>
              <a:avLst/>
              <a:gdLst>
                <a:gd name="T0" fmla="*/ 0 w 1588"/>
                <a:gd name="T1" fmla="*/ 342 h 342"/>
                <a:gd name="T2" fmla="*/ 0 w 1588"/>
                <a:gd name="T3" fmla="*/ 0 h 342"/>
                <a:gd name="T4" fmla="*/ 0 w 1588"/>
                <a:gd name="T5" fmla="*/ 0 h 342"/>
                <a:gd name="T6" fmla="*/ 0 60000 65536"/>
                <a:gd name="T7" fmla="*/ 0 60000 65536"/>
                <a:gd name="T8" fmla="*/ 0 60000 65536"/>
                <a:gd name="T9" fmla="*/ 0 w 1588"/>
                <a:gd name="T10" fmla="*/ 0 h 342"/>
                <a:gd name="T11" fmla="*/ 1588 w 1588"/>
                <a:gd name="T12" fmla="*/ 342 h 342"/>
              </a:gdLst>
              <a:ahLst/>
              <a:cxnLst>
                <a:cxn ang="T6">
                  <a:pos x="T0" y="T1"/>
                </a:cxn>
                <a:cxn ang="T7">
                  <a:pos x="T2" y="T3"/>
                </a:cxn>
                <a:cxn ang="T8">
                  <a:pos x="T4" y="T5"/>
                </a:cxn>
              </a:cxnLst>
              <a:rect l="T9" t="T10" r="T11" b="T12"/>
              <a:pathLst>
                <a:path w="1588" h="342">
                  <a:moveTo>
                    <a:pt x="0" y="342"/>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 name="Freeform 466"/>
            <p:cNvSpPr>
              <a:spLocks/>
            </p:cNvSpPr>
            <p:nvPr/>
          </p:nvSpPr>
          <p:spPr bwMode="auto">
            <a:xfrm>
              <a:off x="2600325" y="4992688"/>
              <a:ext cx="4133850" cy="1588"/>
            </a:xfrm>
            <a:custGeom>
              <a:avLst/>
              <a:gdLst>
                <a:gd name="T0" fmla="*/ 0 w 434"/>
                <a:gd name="T1" fmla="*/ 0 h 1588"/>
                <a:gd name="T2" fmla="*/ 434 w 434"/>
                <a:gd name="T3" fmla="*/ 0 h 1588"/>
                <a:gd name="T4" fmla="*/ 434 w 434"/>
                <a:gd name="T5" fmla="*/ 0 h 1588"/>
                <a:gd name="T6" fmla="*/ 0 60000 65536"/>
                <a:gd name="T7" fmla="*/ 0 60000 65536"/>
                <a:gd name="T8" fmla="*/ 0 60000 65536"/>
                <a:gd name="T9" fmla="*/ 0 w 434"/>
                <a:gd name="T10" fmla="*/ 0 h 1588"/>
                <a:gd name="T11" fmla="*/ 434 w 434"/>
                <a:gd name="T12" fmla="*/ 1588 h 1588"/>
              </a:gdLst>
              <a:ahLst/>
              <a:cxnLst>
                <a:cxn ang="T6">
                  <a:pos x="T0" y="T1"/>
                </a:cxn>
                <a:cxn ang="T7">
                  <a:pos x="T2" y="T3"/>
                </a:cxn>
                <a:cxn ang="T8">
                  <a:pos x="T4" y="T5"/>
                </a:cxn>
              </a:cxnLst>
              <a:rect l="T9" t="T10" r="T11" b="T12"/>
              <a:pathLst>
                <a:path w="434" h="1588">
                  <a:moveTo>
                    <a:pt x="0" y="0"/>
                  </a:moveTo>
                  <a:lnTo>
                    <a:pt x="434"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 name="Freeform 467"/>
            <p:cNvSpPr>
              <a:spLocks/>
            </p:cNvSpPr>
            <p:nvPr/>
          </p:nvSpPr>
          <p:spPr bwMode="auto">
            <a:xfrm>
              <a:off x="2600325" y="4630738"/>
              <a:ext cx="4133850" cy="1588"/>
            </a:xfrm>
            <a:custGeom>
              <a:avLst/>
              <a:gdLst>
                <a:gd name="T0" fmla="*/ 0 w 434"/>
                <a:gd name="T1" fmla="*/ 0 h 1588"/>
                <a:gd name="T2" fmla="*/ 434 w 434"/>
                <a:gd name="T3" fmla="*/ 0 h 1588"/>
                <a:gd name="T4" fmla="*/ 434 w 434"/>
                <a:gd name="T5" fmla="*/ 0 h 1588"/>
                <a:gd name="T6" fmla="*/ 0 60000 65536"/>
                <a:gd name="T7" fmla="*/ 0 60000 65536"/>
                <a:gd name="T8" fmla="*/ 0 60000 65536"/>
                <a:gd name="T9" fmla="*/ 0 w 434"/>
                <a:gd name="T10" fmla="*/ 0 h 1588"/>
                <a:gd name="T11" fmla="*/ 434 w 434"/>
                <a:gd name="T12" fmla="*/ 1588 h 1588"/>
              </a:gdLst>
              <a:ahLst/>
              <a:cxnLst>
                <a:cxn ang="T6">
                  <a:pos x="T0" y="T1"/>
                </a:cxn>
                <a:cxn ang="T7">
                  <a:pos x="T2" y="T3"/>
                </a:cxn>
                <a:cxn ang="T8">
                  <a:pos x="T4" y="T5"/>
                </a:cxn>
              </a:cxnLst>
              <a:rect l="T9" t="T10" r="T11" b="T12"/>
              <a:pathLst>
                <a:path w="434" h="1588">
                  <a:moveTo>
                    <a:pt x="0" y="0"/>
                  </a:moveTo>
                  <a:lnTo>
                    <a:pt x="434"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 name="Freeform 468"/>
            <p:cNvSpPr>
              <a:spLocks/>
            </p:cNvSpPr>
            <p:nvPr/>
          </p:nvSpPr>
          <p:spPr bwMode="auto">
            <a:xfrm>
              <a:off x="2600325" y="4268788"/>
              <a:ext cx="4133850" cy="1588"/>
            </a:xfrm>
            <a:custGeom>
              <a:avLst/>
              <a:gdLst>
                <a:gd name="T0" fmla="*/ 0 w 434"/>
                <a:gd name="T1" fmla="*/ 0 h 1588"/>
                <a:gd name="T2" fmla="*/ 434 w 434"/>
                <a:gd name="T3" fmla="*/ 0 h 1588"/>
                <a:gd name="T4" fmla="*/ 434 w 434"/>
                <a:gd name="T5" fmla="*/ 0 h 1588"/>
                <a:gd name="T6" fmla="*/ 0 60000 65536"/>
                <a:gd name="T7" fmla="*/ 0 60000 65536"/>
                <a:gd name="T8" fmla="*/ 0 60000 65536"/>
                <a:gd name="T9" fmla="*/ 0 w 434"/>
                <a:gd name="T10" fmla="*/ 0 h 1588"/>
                <a:gd name="T11" fmla="*/ 434 w 434"/>
                <a:gd name="T12" fmla="*/ 1588 h 1588"/>
              </a:gdLst>
              <a:ahLst/>
              <a:cxnLst>
                <a:cxn ang="T6">
                  <a:pos x="T0" y="T1"/>
                </a:cxn>
                <a:cxn ang="T7">
                  <a:pos x="T2" y="T3"/>
                </a:cxn>
                <a:cxn ang="T8">
                  <a:pos x="T4" y="T5"/>
                </a:cxn>
              </a:cxnLst>
              <a:rect l="T9" t="T10" r="T11" b="T12"/>
              <a:pathLst>
                <a:path w="434" h="1588">
                  <a:moveTo>
                    <a:pt x="0" y="0"/>
                  </a:moveTo>
                  <a:lnTo>
                    <a:pt x="434"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 name="Freeform 469"/>
            <p:cNvSpPr>
              <a:spLocks/>
            </p:cNvSpPr>
            <p:nvPr/>
          </p:nvSpPr>
          <p:spPr bwMode="auto">
            <a:xfrm>
              <a:off x="2600325" y="3906838"/>
              <a:ext cx="4133850" cy="1588"/>
            </a:xfrm>
            <a:custGeom>
              <a:avLst/>
              <a:gdLst>
                <a:gd name="T0" fmla="*/ 0 w 434"/>
                <a:gd name="T1" fmla="*/ 0 h 1588"/>
                <a:gd name="T2" fmla="*/ 434 w 434"/>
                <a:gd name="T3" fmla="*/ 0 h 1588"/>
                <a:gd name="T4" fmla="*/ 434 w 434"/>
                <a:gd name="T5" fmla="*/ 0 h 1588"/>
                <a:gd name="T6" fmla="*/ 0 60000 65536"/>
                <a:gd name="T7" fmla="*/ 0 60000 65536"/>
                <a:gd name="T8" fmla="*/ 0 60000 65536"/>
                <a:gd name="T9" fmla="*/ 0 w 434"/>
                <a:gd name="T10" fmla="*/ 0 h 1588"/>
                <a:gd name="T11" fmla="*/ 434 w 434"/>
                <a:gd name="T12" fmla="*/ 1588 h 1588"/>
              </a:gdLst>
              <a:ahLst/>
              <a:cxnLst>
                <a:cxn ang="T6">
                  <a:pos x="T0" y="T1"/>
                </a:cxn>
                <a:cxn ang="T7">
                  <a:pos x="T2" y="T3"/>
                </a:cxn>
                <a:cxn ang="T8">
                  <a:pos x="T4" y="T5"/>
                </a:cxn>
              </a:cxnLst>
              <a:rect l="T9" t="T10" r="T11" b="T12"/>
              <a:pathLst>
                <a:path w="434" h="1588">
                  <a:moveTo>
                    <a:pt x="0" y="0"/>
                  </a:moveTo>
                  <a:lnTo>
                    <a:pt x="434"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 name="Freeform 470"/>
            <p:cNvSpPr>
              <a:spLocks/>
            </p:cNvSpPr>
            <p:nvPr/>
          </p:nvSpPr>
          <p:spPr bwMode="auto">
            <a:xfrm>
              <a:off x="2600325" y="3544888"/>
              <a:ext cx="4133850" cy="1588"/>
            </a:xfrm>
            <a:custGeom>
              <a:avLst/>
              <a:gdLst>
                <a:gd name="T0" fmla="*/ 0 w 434"/>
                <a:gd name="T1" fmla="*/ 0 h 1588"/>
                <a:gd name="T2" fmla="*/ 434 w 434"/>
                <a:gd name="T3" fmla="*/ 0 h 1588"/>
                <a:gd name="T4" fmla="*/ 434 w 434"/>
                <a:gd name="T5" fmla="*/ 0 h 1588"/>
                <a:gd name="T6" fmla="*/ 0 60000 65536"/>
                <a:gd name="T7" fmla="*/ 0 60000 65536"/>
                <a:gd name="T8" fmla="*/ 0 60000 65536"/>
                <a:gd name="T9" fmla="*/ 0 w 434"/>
                <a:gd name="T10" fmla="*/ 0 h 1588"/>
                <a:gd name="T11" fmla="*/ 434 w 434"/>
                <a:gd name="T12" fmla="*/ 1588 h 1588"/>
              </a:gdLst>
              <a:ahLst/>
              <a:cxnLst>
                <a:cxn ang="T6">
                  <a:pos x="T0" y="T1"/>
                </a:cxn>
                <a:cxn ang="T7">
                  <a:pos x="T2" y="T3"/>
                </a:cxn>
                <a:cxn ang="T8">
                  <a:pos x="T4" y="T5"/>
                </a:cxn>
              </a:cxnLst>
              <a:rect l="T9" t="T10" r="T11" b="T12"/>
              <a:pathLst>
                <a:path w="434" h="1588">
                  <a:moveTo>
                    <a:pt x="0" y="0"/>
                  </a:moveTo>
                  <a:lnTo>
                    <a:pt x="434"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 name="Freeform 471"/>
            <p:cNvSpPr>
              <a:spLocks/>
            </p:cNvSpPr>
            <p:nvPr/>
          </p:nvSpPr>
          <p:spPr bwMode="auto">
            <a:xfrm>
              <a:off x="2600325" y="3182938"/>
              <a:ext cx="4133850" cy="1588"/>
            </a:xfrm>
            <a:custGeom>
              <a:avLst/>
              <a:gdLst>
                <a:gd name="T0" fmla="*/ 0 w 434"/>
                <a:gd name="T1" fmla="*/ 0 h 1588"/>
                <a:gd name="T2" fmla="*/ 434 w 434"/>
                <a:gd name="T3" fmla="*/ 0 h 1588"/>
                <a:gd name="T4" fmla="*/ 434 w 434"/>
                <a:gd name="T5" fmla="*/ 0 h 1588"/>
                <a:gd name="T6" fmla="*/ 0 60000 65536"/>
                <a:gd name="T7" fmla="*/ 0 60000 65536"/>
                <a:gd name="T8" fmla="*/ 0 60000 65536"/>
                <a:gd name="T9" fmla="*/ 0 w 434"/>
                <a:gd name="T10" fmla="*/ 0 h 1588"/>
                <a:gd name="T11" fmla="*/ 434 w 434"/>
                <a:gd name="T12" fmla="*/ 1588 h 1588"/>
              </a:gdLst>
              <a:ahLst/>
              <a:cxnLst>
                <a:cxn ang="T6">
                  <a:pos x="T0" y="T1"/>
                </a:cxn>
                <a:cxn ang="T7">
                  <a:pos x="T2" y="T3"/>
                </a:cxn>
                <a:cxn ang="T8">
                  <a:pos x="T4" y="T5"/>
                </a:cxn>
              </a:cxnLst>
              <a:rect l="T9" t="T10" r="T11" b="T12"/>
              <a:pathLst>
                <a:path w="434" h="1588">
                  <a:moveTo>
                    <a:pt x="0" y="0"/>
                  </a:moveTo>
                  <a:lnTo>
                    <a:pt x="434"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 name="Freeform 472"/>
            <p:cNvSpPr>
              <a:spLocks/>
            </p:cNvSpPr>
            <p:nvPr/>
          </p:nvSpPr>
          <p:spPr bwMode="auto">
            <a:xfrm>
              <a:off x="2600325" y="2820988"/>
              <a:ext cx="4133850" cy="1588"/>
            </a:xfrm>
            <a:custGeom>
              <a:avLst/>
              <a:gdLst>
                <a:gd name="T0" fmla="*/ 0 w 434"/>
                <a:gd name="T1" fmla="*/ 0 h 1588"/>
                <a:gd name="T2" fmla="*/ 434 w 434"/>
                <a:gd name="T3" fmla="*/ 0 h 1588"/>
                <a:gd name="T4" fmla="*/ 434 w 434"/>
                <a:gd name="T5" fmla="*/ 0 h 1588"/>
                <a:gd name="T6" fmla="*/ 0 60000 65536"/>
                <a:gd name="T7" fmla="*/ 0 60000 65536"/>
                <a:gd name="T8" fmla="*/ 0 60000 65536"/>
                <a:gd name="T9" fmla="*/ 0 w 434"/>
                <a:gd name="T10" fmla="*/ 0 h 1588"/>
                <a:gd name="T11" fmla="*/ 434 w 434"/>
                <a:gd name="T12" fmla="*/ 1588 h 1588"/>
              </a:gdLst>
              <a:ahLst/>
              <a:cxnLst>
                <a:cxn ang="T6">
                  <a:pos x="T0" y="T1"/>
                </a:cxn>
                <a:cxn ang="T7">
                  <a:pos x="T2" y="T3"/>
                </a:cxn>
                <a:cxn ang="T8">
                  <a:pos x="T4" y="T5"/>
                </a:cxn>
              </a:cxnLst>
              <a:rect l="T9" t="T10" r="T11" b="T12"/>
              <a:pathLst>
                <a:path w="434" h="1588">
                  <a:moveTo>
                    <a:pt x="0" y="0"/>
                  </a:moveTo>
                  <a:lnTo>
                    <a:pt x="434"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 name="Freeform 473"/>
            <p:cNvSpPr>
              <a:spLocks/>
            </p:cNvSpPr>
            <p:nvPr/>
          </p:nvSpPr>
          <p:spPr bwMode="auto">
            <a:xfrm>
              <a:off x="2600325" y="2459038"/>
              <a:ext cx="4133850" cy="1588"/>
            </a:xfrm>
            <a:custGeom>
              <a:avLst/>
              <a:gdLst>
                <a:gd name="T0" fmla="*/ 0 w 434"/>
                <a:gd name="T1" fmla="*/ 0 h 1588"/>
                <a:gd name="T2" fmla="*/ 434 w 434"/>
                <a:gd name="T3" fmla="*/ 0 h 1588"/>
                <a:gd name="T4" fmla="*/ 434 w 434"/>
                <a:gd name="T5" fmla="*/ 0 h 1588"/>
                <a:gd name="T6" fmla="*/ 0 60000 65536"/>
                <a:gd name="T7" fmla="*/ 0 60000 65536"/>
                <a:gd name="T8" fmla="*/ 0 60000 65536"/>
                <a:gd name="T9" fmla="*/ 0 w 434"/>
                <a:gd name="T10" fmla="*/ 0 h 1588"/>
                <a:gd name="T11" fmla="*/ 434 w 434"/>
                <a:gd name="T12" fmla="*/ 1588 h 1588"/>
              </a:gdLst>
              <a:ahLst/>
              <a:cxnLst>
                <a:cxn ang="T6">
                  <a:pos x="T0" y="T1"/>
                </a:cxn>
                <a:cxn ang="T7">
                  <a:pos x="T2" y="T3"/>
                </a:cxn>
                <a:cxn ang="T8">
                  <a:pos x="T4" y="T5"/>
                </a:cxn>
              </a:cxnLst>
              <a:rect l="T9" t="T10" r="T11" b="T12"/>
              <a:pathLst>
                <a:path w="434" h="1588">
                  <a:moveTo>
                    <a:pt x="0" y="0"/>
                  </a:moveTo>
                  <a:lnTo>
                    <a:pt x="434"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 name="Freeform 474"/>
            <p:cNvSpPr>
              <a:spLocks/>
            </p:cNvSpPr>
            <p:nvPr/>
          </p:nvSpPr>
          <p:spPr bwMode="auto">
            <a:xfrm>
              <a:off x="2600325" y="2097088"/>
              <a:ext cx="4133850" cy="1588"/>
            </a:xfrm>
            <a:custGeom>
              <a:avLst/>
              <a:gdLst>
                <a:gd name="T0" fmla="*/ 0 w 434"/>
                <a:gd name="T1" fmla="*/ 0 h 1588"/>
                <a:gd name="T2" fmla="*/ 434 w 434"/>
                <a:gd name="T3" fmla="*/ 0 h 1588"/>
                <a:gd name="T4" fmla="*/ 434 w 434"/>
                <a:gd name="T5" fmla="*/ 0 h 1588"/>
                <a:gd name="T6" fmla="*/ 0 60000 65536"/>
                <a:gd name="T7" fmla="*/ 0 60000 65536"/>
                <a:gd name="T8" fmla="*/ 0 60000 65536"/>
                <a:gd name="T9" fmla="*/ 0 w 434"/>
                <a:gd name="T10" fmla="*/ 0 h 1588"/>
                <a:gd name="T11" fmla="*/ 434 w 434"/>
                <a:gd name="T12" fmla="*/ 1588 h 1588"/>
              </a:gdLst>
              <a:ahLst/>
              <a:cxnLst>
                <a:cxn ang="T6">
                  <a:pos x="T0" y="T1"/>
                </a:cxn>
                <a:cxn ang="T7">
                  <a:pos x="T2" y="T3"/>
                </a:cxn>
                <a:cxn ang="T8">
                  <a:pos x="T4" y="T5"/>
                </a:cxn>
              </a:cxnLst>
              <a:rect l="T9" t="T10" r="T11" b="T12"/>
              <a:pathLst>
                <a:path w="434" h="1588">
                  <a:moveTo>
                    <a:pt x="0" y="0"/>
                  </a:moveTo>
                  <a:lnTo>
                    <a:pt x="434"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 name="Freeform 475"/>
            <p:cNvSpPr>
              <a:spLocks/>
            </p:cNvSpPr>
            <p:nvPr/>
          </p:nvSpPr>
          <p:spPr bwMode="auto">
            <a:xfrm>
              <a:off x="2600325" y="1735138"/>
              <a:ext cx="4133850" cy="1588"/>
            </a:xfrm>
            <a:custGeom>
              <a:avLst/>
              <a:gdLst>
                <a:gd name="T0" fmla="*/ 0 w 434"/>
                <a:gd name="T1" fmla="*/ 0 h 1588"/>
                <a:gd name="T2" fmla="*/ 434 w 434"/>
                <a:gd name="T3" fmla="*/ 0 h 1588"/>
                <a:gd name="T4" fmla="*/ 434 w 434"/>
                <a:gd name="T5" fmla="*/ 0 h 1588"/>
                <a:gd name="T6" fmla="*/ 0 60000 65536"/>
                <a:gd name="T7" fmla="*/ 0 60000 65536"/>
                <a:gd name="T8" fmla="*/ 0 60000 65536"/>
                <a:gd name="T9" fmla="*/ 0 w 434"/>
                <a:gd name="T10" fmla="*/ 0 h 1588"/>
                <a:gd name="T11" fmla="*/ 434 w 434"/>
                <a:gd name="T12" fmla="*/ 1588 h 1588"/>
              </a:gdLst>
              <a:ahLst/>
              <a:cxnLst>
                <a:cxn ang="T6">
                  <a:pos x="T0" y="T1"/>
                </a:cxn>
                <a:cxn ang="T7">
                  <a:pos x="T2" y="T3"/>
                </a:cxn>
                <a:cxn ang="T8">
                  <a:pos x="T4" y="T5"/>
                </a:cxn>
              </a:cxnLst>
              <a:rect l="T9" t="T10" r="T11" b="T12"/>
              <a:pathLst>
                <a:path w="434" h="1588">
                  <a:moveTo>
                    <a:pt x="0" y="0"/>
                  </a:moveTo>
                  <a:lnTo>
                    <a:pt x="434"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 name="Line 476"/>
            <p:cNvSpPr>
              <a:spLocks noChangeShapeType="1"/>
            </p:cNvSpPr>
            <p:nvPr/>
          </p:nvSpPr>
          <p:spPr bwMode="auto">
            <a:xfrm>
              <a:off x="2600325" y="1735138"/>
              <a:ext cx="4133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477"/>
            <p:cNvSpPr>
              <a:spLocks noChangeShapeType="1"/>
            </p:cNvSpPr>
            <p:nvPr/>
          </p:nvSpPr>
          <p:spPr bwMode="auto">
            <a:xfrm>
              <a:off x="2600325" y="4992688"/>
              <a:ext cx="4133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478"/>
            <p:cNvSpPr>
              <a:spLocks noChangeShapeType="1"/>
            </p:cNvSpPr>
            <p:nvPr/>
          </p:nvSpPr>
          <p:spPr bwMode="auto">
            <a:xfrm flipV="1">
              <a:off x="6734175" y="1735138"/>
              <a:ext cx="1588" cy="3257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479"/>
            <p:cNvSpPr>
              <a:spLocks noChangeShapeType="1"/>
            </p:cNvSpPr>
            <p:nvPr/>
          </p:nvSpPr>
          <p:spPr bwMode="auto">
            <a:xfrm flipV="1">
              <a:off x="2600325" y="1735138"/>
              <a:ext cx="1588" cy="3257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480"/>
            <p:cNvSpPr>
              <a:spLocks noChangeShapeType="1"/>
            </p:cNvSpPr>
            <p:nvPr/>
          </p:nvSpPr>
          <p:spPr bwMode="auto">
            <a:xfrm>
              <a:off x="2600325" y="4992688"/>
              <a:ext cx="4133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481"/>
            <p:cNvSpPr>
              <a:spLocks noChangeShapeType="1"/>
            </p:cNvSpPr>
            <p:nvPr/>
          </p:nvSpPr>
          <p:spPr bwMode="auto">
            <a:xfrm flipV="1">
              <a:off x="2600325" y="1735138"/>
              <a:ext cx="1588" cy="3257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482"/>
            <p:cNvSpPr>
              <a:spLocks noChangeShapeType="1"/>
            </p:cNvSpPr>
            <p:nvPr/>
          </p:nvSpPr>
          <p:spPr bwMode="auto">
            <a:xfrm flipV="1">
              <a:off x="2600325" y="4945063"/>
              <a:ext cx="1588" cy="476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483"/>
            <p:cNvSpPr>
              <a:spLocks noChangeShapeType="1"/>
            </p:cNvSpPr>
            <p:nvPr/>
          </p:nvSpPr>
          <p:spPr bwMode="auto">
            <a:xfrm>
              <a:off x="2600325" y="1735138"/>
              <a:ext cx="1588"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Rectangle 484"/>
            <p:cNvSpPr>
              <a:spLocks noChangeArrowheads="1"/>
            </p:cNvSpPr>
            <p:nvPr/>
          </p:nvSpPr>
          <p:spPr bwMode="auto">
            <a:xfrm>
              <a:off x="2571750" y="5021263"/>
              <a:ext cx="1238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000">
                  <a:solidFill>
                    <a:srgbClr val="000000"/>
                  </a:solidFill>
                  <a:latin typeface="Helvetica" panose="020B0604020202020204" pitchFamily="34" charset="0"/>
                </a:rPr>
                <a:t>2</a:t>
              </a:r>
              <a:endParaRPr lang="en-US" altLang="en-US">
                <a:latin typeface="Arial" panose="020B0604020202020204" pitchFamily="34" charset="0"/>
              </a:endParaRPr>
            </a:p>
          </p:txBody>
        </p:sp>
        <p:sp>
          <p:nvSpPr>
            <p:cNvPr id="34" name="Line 485"/>
            <p:cNvSpPr>
              <a:spLocks noChangeShapeType="1"/>
            </p:cNvSpPr>
            <p:nvPr/>
          </p:nvSpPr>
          <p:spPr bwMode="auto">
            <a:xfrm flipV="1">
              <a:off x="3114675" y="4945063"/>
              <a:ext cx="1588" cy="476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486"/>
            <p:cNvSpPr>
              <a:spLocks noChangeShapeType="1"/>
            </p:cNvSpPr>
            <p:nvPr/>
          </p:nvSpPr>
          <p:spPr bwMode="auto">
            <a:xfrm>
              <a:off x="3114675" y="1735138"/>
              <a:ext cx="1588"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Rectangle 487"/>
            <p:cNvSpPr>
              <a:spLocks noChangeArrowheads="1"/>
            </p:cNvSpPr>
            <p:nvPr/>
          </p:nvSpPr>
          <p:spPr bwMode="auto">
            <a:xfrm>
              <a:off x="3086100" y="5021263"/>
              <a:ext cx="1238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000">
                  <a:solidFill>
                    <a:srgbClr val="000000"/>
                  </a:solidFill>
                  <a:latin typeface="Helvetica" panose="020B0604020202020204" pitchFamily="34" charset="0"/>
                </a:rPr>
                <a:t>3</a:t>
              </a:r>
              <a:endParaRPr lang="en-US" altLang="en-US">
                <a:latin typeface="Arial" panose="020B0604020202020204" pitchFamily="34" charset="0"/>
              </a:endParaRPr>
            </a:p>
          </p:txBody>
        </p:sp>
        <p:sp>
          <p:nvSpPr>
            <p:cNvPr id="37" name="Line 488"/>
            <p:cNvSpPr>
              <a:spLocks noChangeShapeType="1"/>
            </p:cNvSpPr>
            <p:nvPr/>
          </p:nvSpPr>
          <p:spPr bwMode="auto">
            <a:xfrm flipV="1">
              <a:off x="3629025" y="4945063"/>
              <a:ext cx="1588" cy="476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489"/>
            <p:cNvSpPr>
              <a:spLocks noChangeShapeType="1"/>
            </p:cNvSpPr>
            <p:nvPr/>
          </p:nvSpPr>
          <p:spPr bwMode="auto">
            <a:xfrm>
              <a:off x="3629025" y="1735138"/>
              <a:ext cx="1588"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Rectangle 490"/>
            <p:cNvSpPr>
              <a:spLocks noChangeArrowheads="1"/>
            </p:cNvSpPr>
            <p:nvPr/>
          </p:nvSpPr>
          <p:spPr bwMode="auto">
            <a:xfrm>
              <a:off x="3600450" y="5021263"/>
              <a:ext cx="1238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000">
                  <a:solidFill>
                    <a:srgbClr val="000000"/>
                  </a:solidFill>
                  <a:latin typeface="Helvetica" panose="020B0604020202020204" pitchFamily="34" charset="0"/>
                </a:rPr>
                <a:t>4</a:t>
              </a:r>
              <a:endParaRPr lang="en-US" altLang="en-US">
                <a:latin typeface="Arial" panose="020B0604020202020204" pitchFamily="34" charset="0"/>
              </a:endParaRPr>
            </a:p>
          </p:txBody>
        </p:sp>
        <p:sp>
          <p:nvSpPr>
            <p:cNvPr id="40" name="Line 491"/>
            <p:cNvSpPr>
              <a:spLocks noChangeShapeType="1"/>
            </p:cNvSpPr>
            <p:nvPr/>
          </p:nvSpPr>
          <p:spPr bwMode="auto">
            <a:xfrm flipV="1">
              <a:off x="4143375" y="4945063"/>
              <a:ext cx="1588" cy="476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492"/>
            <p:cNvSpPr>
              <a:spLocks noChangeShapeType="1"/>
            </p:cNvSpPr>
            <p:nvPr/>
          </p:nvSpPr>
          <p:spPr bwMode="auto">
            <a:xfrm>
              <a:off x="4143375" y="1735138"/>
              <a:ext cx="1588"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Rectangle 493"/>
            <p:cNvSpPr>
              <a:spLocks noChangeArrowheads="1"/>
            </p:cNvSpPr>
            <p:nvPr/>
          </p:nvSpPr>
          <p:spPr bwMode="auto">
            <a:xfrm>
              <a:off x="4114800" y="5021263"/>
              <a:ext cx="1238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000">
                  <a:solidFill>
                    <a:srgbClr val="000000"/>
                  </a:solidFill>
                  <a:latin typeface="Helvetica" panose="020B0604020202020204" pitchFamily="34" charset="0"/>
                </a:rPr>
                <a:t>5</a:t>
              </a:r>
              <a:endParaRPr lang="en-US" altLang="en-US">
                <a:latin typeface="Arial" panose="020B0604020202020204" pitchFamily="34" charset="0"/>
              </a:endParaRPr>
            </a:p>
          </p:txBody>
        </p:sp>
        <p:sp>
          <p:nvSpPr>
            <p:cNvPr id="43" name="Line 494"/>
            <p:cNvSpPr>
              <a:spLocks noChangeShapeType="1"/>
            </p:cNvSpPr>
            <p:nvPr/>
          </p:nvSpPr>
          <p:spPr bwMode="auto">
            <a:xfrm flipV="1">
              <a:off x="4667250" y="4945063"/>
              <a:ext cx="1588" cy="476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495"/>
            <p:cNvSpPr>
              <a:spLocks noChangeShapeType="1"/>
            </p:cNvSpPr>
            <p:nvPr/>
          </p:nvSpPr>
          <p:spPr bwMode="auto">
            <a:xfrm>
              <a:off x="4667250" y="1735138"/>
              <a:ext cx="1588"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Rectangle 496"/>
            <p:cNvSpPr>
              <a:spLocks noChangeArrowheads="1"/>
            </p:cNvSpPr>
            <p:nvPr/>
          </p:nvSpPr>
          <p:spPr bwMode="auto">
            <a:xfrm>
              <a:off x="4638675" y="5021263"/>
              <a:ext cx="1238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000">
                  <a:solidFill>
                    <a:srgbClr val="000000"/>
                  </a:solidFill>
                  <a:latin typeface="Helvetica" panose="020B0604020202020204" pitchFamily="34" charset="0"/>
                </a:rPr>
                <a:t>6</a:t>
              </a:r>
              <a:endParaRPr lang="en-US" altLang="en-US">
                <a:latin typeface="Arial" panose="020B0604020202020204" pitchFamily="34" charset="0"/>
              </a:endParaRPr>
            </a:p>
          </p:txBody>
        </p:sp>
        <p:sp>
          <p:nvSpPr>
            <p:cNvPr id="46" name="Line 497"/>
            <p:cNvSpPr>
              <a:spLocks noChangeShapeType="1"/>
            </p:cNvSpPr>
            <p:nvPr/>
          </p:nvSpPr>
          <p:spPr bwMode="auto">
            <a:xfrm flipV="1">
              <a:off x="5181600" y="4945063"/>
              <a:ext cx="1588" cy="476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498"/>
            <p:cNvSpPr>
              <a:spLocks noChangeShapeType="1"/>
            </p:cNvSpPr>
            <p:nvPr/>
          </p:nvSpPr>
          <p:spPr bwMode="auto">
            <a:xfrm>
              <a:off x="5181600" y="1735138"/>
              <a:ext cx="1588"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Rectangle 499"/>
            <p:cNvSpPr>
              <a:spLocks noChangeArrowheads="1"/>
            </p:cNvSpPr>
            <p:nvPr/>
          </p:nvSpPr>
          <p:spPr bwMode="auto">
            <a:xfrm>
              <a:off x="5153025" y="5021263"/>
              <a:ext cx="1238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000">
                  <a:solidFill>
                    <a:srgbClr val="000000"/>
                  </a:solidFill>
                  <a:latin typeface="Helvetica" panose="020B0604020202020204" pitchFamily="34" charset="0"/>
                </a:rPr>
                <a:t>7</a:t>
              </a:r>
              <a:endParaRPr lang="en-US" altLang="en-US">
                <a:latin typeface="Arial" panose="020B0604020202020204" pitchFamily="34" charset="0"/>
              </a:endParaRPr>
            </a:p>
          </p:txBody>
        </p:sp>
        <p:sp>
          <p:nvSpPr>
            <p:cNvPr id="49" name="Line 500"/>
            <p:cNvSpPr>
              <a:spLocks noChangeShapeType="1"/>
            </p:cNvSpPr>
            <p:nvPr/>
          </p:nvSpPr>
          <p:spPr bwMode="auto">
            <a:xfrm flipV="1">
              <a:off x="5695950" y="4945063"/>
              <a:ext cx="1588" cy="476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501"/>
            <p:cNvSpPr>
              <a:spLocks noChangeShapeType="1"/>
            </p:cNvSpPr>
            <p:nvPr/>
          </p:nvSpPr>
          <p:spPr bwMode="auto">
            <a:xfrm>
              <a:off x="5695950" y="1735138"/>
              <a:ext cx="1588"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Rectangle 502"/>
            <p:cNvSpPr>
              <a:spLocks noChangeArrowheads="1"/>
            </p:cNvSpPr>
            <p:nvPr/>
          </p:nvSpPr>
          <p:spPr bwMode="auto">
            <a:xfrm>
              <a:off x="5667375" y="5021263"/>
              <a:ext cx="1238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000">
                  <a:solidFill>
                    <a:srgbClr val="000000"/>
                  </a:solidFill>
                  <a:latin typeface="Helvetica" panose="020B0604020202020204" pitchFamily="34" charset="0"/>
                </a:rPr>
                <a:t>8</a:t>
              </a:r>
              <a:endParaRPr lang="en-US" altLang="en-US">
                <a:latin typeface="Arial" panose="020B0604020202020204" pitchFamily="34" charset="0"/>
              </a:endParaRPr>
            </a:p>
          </p:txBody>
        </p:sp>
        <p:sp>
          <p:nvSpPr>
            <p:cNvPr id="52" name="Line 503"/>
            <p:cNvSpPr>
              <a:spLocks noChangeShapeType="1"/>
            </p:cNvSpPr>
            <p:nvPr/>
          </p:nvSpPr>
          <p:spPr bwMode="auto">
            <a:xfrm flipV="1">
              <a:off x="6210300" y="4945063"/>
              <a:ext cx="1588" cy="476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504"/>
            <p:cNvSpPr>
              <a:spLocks noChangeShapeType="1"/>
            </p:cNvSpPr>
            <p:nvPr/>
          </p:nvSpPr>
          <p:spPr bwMode="auto">
            <a:xfrm>
              <a:off x="6210300" y="1735138"/>
              <a:ext cx="1588"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Rectangle 505"/>
            <p:cNvSpPr>
              <a:spLocks noChangeArrowheads="1"/>
            </p:cNvSpPr>
            <p:nvPr/>
          </p:nvSpPr>
          <p:spPr bwMode="auto">
            <a:xfrm>
              <a:off x="6181725" y="5021263"/>
              <a:ext cx="1238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000">
                  <a:solidFill>
                    <a:srgbClr val="000000"/>
                  </a:solidFill>
                  <a:latin typeface="Helvetica" panose="020B0604020202020204" pitchFamily="34" charset="0"/>
                </a:rPr>
                <a:t>9</a:t>
              </a:r>
              <a:endParaRPr lang="en-US" altLang="en-US">
                <a:latin typeface="Arial" panose="020B0604020202020204" pitchFamily="34" charset="0"/>
              </a:endParaRPr>
            </a:p>
          </p:txBody>
        </p:sp>
        <p:sp>
          <p:nvSpPr>
            <p:cNvPr id="55" name="Line 506"/>
            <p:cNvSpPr>
              <a:spLocks noChangeShapeType="1"/>
            </p:cNvSpPr>
            <p:nvPr/>
          </p:nvSpPr>
          <p:spPr bwMode="auto">
            <a:xfrm flipV="1">
              <a:off x="6734175" y="4945063"/>
              <a:ext cx="1588" cy="476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507"/>
            <p:cNvSpPr>
              <a:spLocks noChangeShapeType="1"/>
            </p:cNvSpPr>
            <p:nvPr/>
          </p:nvSpPr>
          <p:spPr bwMode="auto">
            <a:xfrm>
              <a:off x="6734175" y="1735138"/>
              <a:ext cx="1588"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Rectangle 508"/>
            <p:cNvSpPr>
              <a:spLocks noChangeArrowheads="1"/>
            </p:cNvSpPr>
            <p:nvPr/>
          </p:nvSpPr>
          <p:spPr bwMode="auto">
            <a:xfrm>
              <a:off x="6667500" y="5021263"/>
              <a:ext cx="19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000">
                  <a:solidFill>
                    <a:srgbClr val="000000"/>
                  </a:solidFill>
                  <a:latin typeface="Helvetica" panose="020B0604020202020204" pitchFamily="34" charset="0"/>
                </a:rPr>
                <a:t>10</a:t>
              </a:r>
              <a:endParaRPr lang="en-US" altLang="en-US">
                <a:latin typeface="Arial" panose="020B0604020202020204" pitchFamily="34" charset="0"/>
              </a:endParaRPr>
            </a:p>
          </p:txBody>
        </p:sp>
        <p:sp>
          <p:nvSpPr>
            <p:cNvPr id="58" name="Line 509"/>
            <p:cNvSpPr>
              <a:spLocks noChangeShapeType="1"/>
            </p:cNvSpPr>
            <p:nvPr/>
          </p:nvSpPr>
          <p:spPr bwMode="auto">
            <a:xfrm>
              <a:off x="2600325" y="4992688"/>
              <a:ext cx="381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510"/>
            <p:cNvSpPr>
              <a:spLocks noChangeShapeType="1"/>
            </p:cNvSpPr>
            <p:nvPr/>
          </p:nvSpPr>
          <p:spPr bwMode="auto">
            <a:xfrm flipH="1">
              <a:off x="6686550" y="4992688"/>
              <a:ext cx="476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Rectangle 511"/>
            <p:cNvSpPr>
              <a:spLocks noChangeArrowheads="1"/>
            </p:cNvSpPr>
            <p:nvPr/>
          </p:nvSpPr>
          <p:spPr bwMode="auto">
            <a:xfrm>
              <a:off x="2495550" y="4916488"/>
              <a:ext cx="1238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000">
                  <a:solidFill>
                    <a:srgbClr val="000000"/>
                  </a:solidFill>
                  <a:latin typeface="Helvetica" panose="020B0604020202020204" pitchFamily="34" charset="0"/>
                </a:rPr>
                <a:t>0</a:t>
              </a:r>
              <a:endParaRPr lang="en-US" altLang="en-US">
                <a:latin typeface="Arial" panose="020B0604020202020204" pitchFamily="34" charset="0"/>
              </a:endParaRPr>
            </a:p>
          </p:txBody>
        </p:sp>
        <p:sp>
          <p:nvSpPr>
            <p:cNvPr id="61" name="Line 512"/>
            <p:cNvSpPr>
              <a:spLocks noChangeShapeType="1"/>
            </p:cNvSpPr>
            <p:nvPr/>
          </p:nvSpPr>
          <p:spPr bwMode="auto">
            <a:xfrm>
              <a:off x="2600325" y="4630738"/>
              <a:ext cx="381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513"/>
            <p:cNvSpPr>
              <a:spLocks noChangeShapeType="1"/>
            </p:cNvSpPr>
            <p:nvPr/>
          </p:nvSpPr>
          <p:spPr bwMode="auto">
            <a:xfrm flipH="1">
              <a:off x="6686550" y="4630738"/>
              <a:ext cx="476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Rectangle 514"/>
            <p:cNvSpPr>
              <a:spLocks noChangeArrowheads="1"/>
            </p:cNvSpPr>
            <p:nvPr/>
          </p:nvSpPr>
          <p:spPr bwMode="auto">
            <a:xfrm>
              <a:off x="2495550" y="4554538"/>
              <a:ext cx="1238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000">
                  <a:solidFill>
                    <a:srgbClr val="000000"/>
                  </a:solidFill>
                  <a:latin typeface="Helvetica" panose="020B0604020202020204" pitchFamily="34" charset="0"/>
                </a:rPr>
                <a:t>1</a:t>
              </a:r>
              <a:endParaRPr lang="en-US" altLang="en-US">
                <a:latin typeface="Arial" panose="020B0604020202020204" pitchFamily="34" charset="0"/>
              </a:endParaRPr>
            </a:p>
          </p:txBody>
        </p:sp>
        <p:sp>
          <p:nvSpPr>
            <p:cNvPr id="64" name="Line 515"/>
            <p:cNvSpPr>
              <a:spLocks noChangeShapeType="1"/>
            </p:cNvSpPr>
            <p:nvPr/>
          </p:nvSpPr>
          <p:spPr bwMode="auto">
            <a:xfrm>
              <a:off x="2600325" y="4268788"/>
              <a:ext cx="381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516"/>
            <p:cNvSpPr>
              <a:spLocks noChangeShapeType="1"/>
            </p:cNvSpPr>
            <p:nvPr/>
          </p:nvSpPr>
          <p:spPr bwMode="auto">
            <a:xfrm flipH="1">
              <a:off x="6686550" y="4268788"/>
              <a:ext cx="476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Rectangle 517"/>
            <p:cNvSpPr>
              <a:spLocks noChangeArrowheads="1"/>
            </p:cNvSpPr>
            <p:nvPr/>
          </p:nvSpPr>
          <p:spPr bwMode="auto">
            <a:xfrm>
              <a:off x="2495550" y="4192588"/>
              <a:ext cx="1238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000">
                  <a:solidFill>
                    <a:srgbClr val="000000"/>
                  </a:solidFill>
                  <a:latin typeface="Helvetica" panose="020B0604020202020204" pitchFamily="34" charset="0"/>
                </a:rPr>
                <a:t>2</a:t>
              </a:r>
              <a:endParaRPr lang="en-US" altLang="en-US">
                <a:latin typeface="Arial" panose="020B0604020202020204" pitchFamily="34" charset="0"/>
              </a:endParaRPr>
            </a:p>
          </p:txBody>
        </p:sp>
        <p:sp>
          <p:nvSpPr>
            <p:cNvPr id="67" name="Line 518"/>
            <p:cNvSpPr>
              <a:spLocks noChangeShapeType="1"/>
            </p:cNvSpPr>
            <p:nvPr/>
          </p:nvSpPr>
          <p:spPr bwMode="auto">
            <a:xfrm>
              <a:off x="2600325" y="3906838"/>
              <a:ext cx="381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519"/>
            <p:cNvSpPr>
              <a:spLocks noChangeShapeType="1"/>
            </p:cNvSpPr>
            <p:nvPr/>
          </p:nvSpPr>
          <p:spPr bwMode="auto">
            <a:xfrm flipH="1">
              <a:off x="6686550" y="3906838"/>
              <a:ext cx="476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Rectangle 520"/>
            <p:cNvSpPr>
              <a:spLocks noChangeArrowheads="1"/>
            </p:cNvSpPr>
            <p:nvPr/>
          </p:nvSpPr>
          <p:spPr bwMode="auto">
            <a:xfrm>
              <a:off x="2495550" y="3830638"/>
              <a:ext cx="1238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000">
                  <a:solidFill>
                    <a:srgbClr val="000000"/>
                  </a:solidFill>
                  <a:latin typeface="Helvetica" panose="020B0604020202020204" pitchFamily="34" charset="0"/>
                </a:rPr>
                <a:t>3</a:t>
              </a:r>
              <a:endParaRPr lang="en-US" altLang="en-US">
                <a:latin typeface="Arial" panose="020B0604020202020204" pitchFamily="34" charset="0"/>
              </a:endParaRPr>
            </a:p>
          </p:txBody>
        </p:sp>
        <p:sp>
          <p:nvSpPr>
            <p:cNvPr id="70" name="Line 521"/>
            <p:cNvSpPr>
              <a:spLocks noChangeShapeType="1"/>
            </p:cNvSpPr>
            <p:nvPr/>
          </p:nvSpPr>
          <p:spPr bwMode="auto">
            <a:xfrm>
              <a:off x="2600325" y="3544888"/>
              <a:ext cx="381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522"/>
            <p:cNvSpPr>
              <a:spLocks noChangeShapeType="1"/>
            </p:cNvSpPr>
            <p:nvPr/>
          </p:nvSpPr>
          <p:spPr bwMode="auto">
            <a:xfrm flipH="1">
              <a:off x="6686550" y="3544888"/>
              <a:ext cx="476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Rectangle 523"/>
            <p:cNvSpPr>
              <a:spLocks noChangeArrowheads="1"/>
            </p:cNvSpPr>
            <p:nvPr/>
          </p:nvSpPr>
          <p:spPr bwMode="auto">
            <a:xfrm>
              <a:off x="2495550" y="3468688"/>
              <a:ext cx="1238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000">
                  <a:solidFill>
                    <a:srgbClr val="000000"/>
                  </a:solidFill>
                  <a:latin typeface="Helvetica" panose="020B0604020202020204" pitchFamily="34" charset="0"/>
                </a:rPr>
                <a:t>4</a:t>
              </a:r>
              <a:endParaRPr lang="en-US" altLang="en-US">
                <a:latin typeface="Arial" panose="020B0604020202020204" pitchFamily="34" charset="0"/>
              </a:endParaRPr>
            </a:p>
          </p:txBody>
        </p:sp>
        <p:sp>
          <p:nvSpPr>
            <p:cNvPr id="73" name="Line 524"/>
            <p:cNvSpPr>
              <a:spLocks noChangeShapeType="1"/>
            </p:cNvSpPr>
            <p:nvPr/>
          </p:nvSpPr>
          <p:spPr bwMode="auto">
            <a:xfrm>
              <a:off x="2600325" y="3182938"/>
              <a:ext cx="381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525"/>
            <p:cNvSpPr>
              <a:spLocks noChangeShapeType="1"/>
            </p:cNvSpPr>
            <p:nvPr/>
          </p:nvSpPr>
          <p:spPr bwMode="auto">
            <a:xfrm flipH="1">
              <a:off x="6686550" y="3182938"/>
              <a:ext cx="476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Rectangle 526"/>
            <p:cNvSpPr>
              <a:spLocks noChangeArrowheads="1"/>
            </p:cNvSpPr>
            <p:nvPr/>
          </p:nvSpPr>
          <p:spPr bwMode="auto">
            <a:xfrm>
              <a:off x="2495550" y="3106738"/>
              <a:ext cx="1238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000">
                  <a:solidFill>
                    <a:srgbClr val="000000"/>
                  </a:solidFill>
                  <a:latin typeface="Helvetica" panose="020B0604020202020204" pitchFamily="34" charset="0"/>
                </a:rPr>
                <a:t>5</a:t>
              </a:r>
              <a:endParaRPr lang="en-US" altLang="en-US">
                <a:latin typeface="Arial" panose="020B0604020202020204" pitchFamily="34" charset="0"/>
              </a:endParaRPr>
            </a:p>
          </p:txBody>
        </p:sp>
        <p:sp>
          <p:nvSpPr>
            <p:cNvPr id="76" name="Line 527"/>
            <p:cNvSpPr>
              <a:spLocks noChangeShapeType="1"/>
            </p:cNvSpPr>
            <p:nvPr/>
          </p:nvSpPr>
          <p:spPr bwMode="auto">
            <a:xfrm>
              <a:off x="2600325" y="2820988"/>
              <a:ext cx="381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528"/>
            <p:cNvSpPr>
              <a:spLocks noChangeShapeType="1"/>
            </p:cNvSpPr>
            <p:nvPr/>
          </p:nvSpPr>
          <p:spPr bwMode="auto">
            <a:xfrm flipH="1">
              <a:off x="6686550" y="2820988"/>
              <a:ext cx="476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Rectangle 529"/>
            <p:cNvSpPr>
              <a:spLocks noChangeArrowheads="1"/>
            </p:cNvSpPr>
            <p:nvPr/>
          </p:nvSpPr>
          <p:spPr bwMode="auto">
            <a:xfrm>
              <a:off x="2495550" y="2744788"/>
              <a:ext cx="1238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000">
                  <a:solidFill>
                    <a:srgbClr val="000000"/>
                  </a:solidFill>
                  <a:latin typeface="Helvetica" panose="020B0604020202020204" pitchFamily="34" charset="0"/>
                </a:rPr>
                <a:t>6</a:t>
              </a:r>
              <a:endParaRPr lang="en-US" altLang="en-US">
                <a:latin typeface="Arial" panose="020B0604020202020204" pitchFamily="34" charset="0"/>
              </a:endParaRPr>
            </a:p>
          </p:txBody>
        </p:sp>
        <p:sp>
          <p:nvSpPr>
            <p:cNvPr id="79" name="Line 530"/>
            <p:cNvSpPr>
              <a:spLocks noChangeShapeType="1"/>
            </p:cNvSpPr>
            <p:nvPr/>
          </p:nvSpPr>
          <p:spPr bwMode="auto">
            <a:xfrm>
              <a:off x="2600325" y="2459038"/>
              <a:ext cx="381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531"/>
            <p:cNvSpPr>
              <a:spLocks noChangeShapeType="1"/>
            </p:cNvSpPr>
            <p:nvPr/>
          </p:nvSpPr>
          <p:spPr bwMode="auto">
            <a:xfrm flipH="1">
              <a:off x="6686550" y="2459038"/>
              <a:ext cx="476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Rectangle 532"/>
            <p:cNvSpPr>
              <a:spLocks noChangeArrowheads="1"/>
            </p:cNvSpPr>
            <p:nvPr/>
          </p:nvSpPr>
          <p:spPr bwMode="auto">
            <a:xfrm>
              <a:off x="2495550" y="2382838"/>
              <a:ext cx="1238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000">
                  <a:solidFill>
                    <a:srgbClr val="000000"/>
                  </a:solidFill>
                  <a:latin typeface="Helvetica" panose="020B0604020202020204" pitchFamily="34" charset="0"/>
                </a:rPr>
                <a:t>7</a:t>
              </a:r>
              <a:endParaRPr lang="en-US" altLang="en-US">
                <a:latin typeface="Arial" panose="020B0604020202020204" pitchFamily="34" charset="0"/>
              </a:endParaRPr>
            </a:p>
          </p:txBody>
        </p:sp>
        <p:sp>
          <p:nvSpPr>
            <p:cNvPr id="82" name="Line 533"/>
            <p:cNvSpPr>
              <a:spLocks noChangeShapeType="1"/>
            </p:cNvSpPr>
            <p:nvPr/>
          </p:nvSpPr>
          <p:spPr bwMode="auto">
            <a:xfrm>
              <a:off x="2600325" y="2097088"/>
              <a:ext cx="381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Line 534"/>
            <p:cNvSpPr>
              <a:spLocks noChangeShapeType="1"/>
            </p:cNvSpPr>
            <p:nvPr/>
          </p:nvSpPr>
          <p:spPr bwMode="auto">
            <a:xfrm flipH="1">
              <a:off x="6686550" y="2097088"/>
              <a:ext cx="476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Rectangle 535"/>
            <p:cNvSpPr>
              <a:spLocks noChangeArrowheads="1"/>
            </p:cNvSpPr>
            <p:nvPr/>
          </p:nvSpPr>
          <p:spPr bwMode="auto">
            <a:xfrm>
              <a:off x="2495550" y="2020888"/>
              <a:ext cx="1238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000">
                  <a:solidFill>
                    <a:srgbClr val="000000"/>
                  </a:solidFill>
                  <a:latin typeface="Helvetica" panose="020B0604020202020204" pitchFamily="34" charset="0"/>
                </a:rPr>
                <a:t>8</a:t>
              </a:r>
              <a:endParaRPr lang="en-US" altLang="en-US">
                <a:latin typeface="Arial" panose="020B0604020202020204" pitchFamily="34" charset="0"/>
              </a:endParaRPr>
            </a:p>
          </p:txBody>
        </p:sp>
        <p:sp>
          <p:nvSpPr>
            <p:cNvPr id="85" name="Line 536"/>
            <p:cNvSpPr>
              <a:spLocks noChangeShapeType="1"/>
            </p:cNvSpPr>
            <p:nvPr/>
          </p:nvSpPr>
          <p:spPr bwMode="auto">
            <a:xfrm>
              <a:off x="2600325" y="1735138"/>
              <a:ext cx="381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Line 537"/>
            <p:cNvSpPr>
              <a:spLocks noChangeShapeType="1"/>
            </p:cNvSpPr>
            <p:nvPr/>
          </p:nvSpPr>
          <p:spPr bwMode="auto">
            <a:xfrm flipH="1">
              <a:off x="6686550" y="1735138"/>
              <a:ext cx="476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Rectangle 538"/>
            <p:cNvSpPr>
              <a:spLocks noChangeArrowheads="1"/>
            </p:cNvSpPr>
            <p:nvPr/>
          </p:nvSpPr>
          <p:spPr bwMode="auto">
            <a:xfrm>
              <a:off x="2495550" y="1658938"/>
              <a:ext cx="1238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000">
                  <a:solidFill>
                    <a:srgbClr val="000000"/>
                  </a:solidFill>
                  <a:latin typeface="Helvetica" panose="020B0604020202020204" pitchFamily="34" charset="0"/>
                </a:rPr>
                <a:t>9</a:t>
              </a:r>
              <a:endParaRPr lang="en-US" altLang="en-US">
                <a:latin typeface="Arial" panose="020B0604020202020204" pitchFamily="34" charset="0"/>
              </a:endParaRPr>
            </a:p>
          </p:txBody>
        </p:sp>
        <p:sp>
          <p:nvSpPr>
            <p:cNvPr id="88" name="Line 539"/>
            <p:cNvSpPr>
              <a:spLocks noChangeShapeType="1"/>
            </p:cNvSpPr>
            <p:nvPr/>
          </p:nvSpPr>
          <p:spPr bwMode="auto">
            <a:xfrm>
              <a:off x="2600325" y="1735138"/>
              <a:ext cx="4133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Line 540"/>
            <p:cNvSpPr>
              <a:spLocks noChangeShapeType="1"/>
            </p:cNvSpPr>
            <p:nvPr/>
          </p:nvSpPr>
          <p:spPr bwMode="auto">
            <a:xfrm>
              <a:off x="2600325" y="4992688"/>
              <a:ext cx="4133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541"/>
            <p:cNvSpPr>
              <a:spLocks noChangeShapeType="1"/>
            </p:cNvSpPr>
            <p:nvPr/>
          </p:nvSpPr>
          <p:spPr bwMode="auto">
            <a:xfrm flipV="1">
              <a:off x="6734175" y="1735138"/>
              <a:ext cx="1588" cy="3257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542"/>
            <p:cNvSpPr>
              <a:spLocks noChangeShapeType="1"/>
            </p:cNvSpPr>
            <p:nvPr/>
          </p:nvSpPr>
          <p:spPr bwMode="auto">
            <a:xfrm flipV="1">
              <a:off x="2600325" y="1735138"/>
              <a:ext cx="1588" cy="3257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Freeform 543"/>
            <p:cNvSpPr>
              <a:spLocks/>
            </p:cNvSpPr>
            <p:nvPr/>
          </p:nvSpPr>
          <p:spPr bwMode="auto">
            <a:xfrm>
              <a:off x="2981325" y="2097088"/>
              <a:ext cx="3181350" cy="2733675"/>
            </a:xfrm>
            <a:custGeom>
              <a:avLst/>
              <a:gdLst>
                <a:gd name="T0" fmla="*/ 30 w 2004"/>
                <a:gd name="T1" fmla="*/ 984 h 1722"/>
                <a:gd name="T2" fmla="*/ 210 w 2004"/>
                <a:gd name="T3" fmla="*/ 1158 h 1722"/>
                <a:gd name="T4" fmla="*/ 228 w 2004"/>
                <a:gd name="T5" fmla="*/ 702 h 1722"/>
                <a:gd name="T6" fmla="*/ 276 w 2004"/>
                <a:gd name="T7" fmla="*/ 702 h 1722"/>
                <a:gd name="T8" fmla="*/ 282 w 2004"/>
                <a:gd name="T9" fmla="*/ 408 h 1722"/>
                <a:gd name="T10" fmla="*/ 300 w 2004"/>
                <a:gd name="T11" fmla="*/ 954 h 1722"/>
                <a:gd name="T12" fmla="*/ 336 w 2004"/>
                <a:gd name="T13" fmla="*/ 774 h 1722"/>
                <a:gd name="T14" fmla="*/ 414 w 2004"/>
                <a:gd name="T15" fmla="*/ 546 h 1722"/>
                <a:gd name="T16" fmla="*/ 444 w 2004"/>
                <a:gd name="T17" fmla="*/ 1152 h 1722"/>
                <a:gd name="T18" fmla="*/ 444 w 2004"/>
                <a:gd name="T19" fmla="*/ 1074 h 1722"/>
                <a:gd name="T20" fmla="*/ 456 w 2004"/>
                <a:gd name="T21" fmla="*/ 1236 h 1722"/>
                <a:gd name="T22" fmla="*/ 474 w 2004"/>
                <a:gd name="T23" fmla="*/ 1134 h 1722"/>
                <a:gd name="T24" fmla="*/ 528 w 2004"/>
                <a:gd name="T25" fmla="*/ 942 h 1722"/>
                <a:gd name="T26" fmla="*/ 558 w 2004"/>
                <a:gd name="T27" fmla="*/ 414 h 1722"/>
                <a:gd name="T28" fmla="*/ 564 w 2004"/>
                <a:gd name="T29" fmla="*/ 450 h 1722"/>
                <a:gd name="T30" fmla="*/ 612 w 2004"/>
                <a:gd name="T31" fmla="*/ 252 h 1722"/>
                <a:gd name="T32" fmla="*/ 630 w 2004"/>
                <a:gd name="T33" fmla="*/ 864 h 1722"/>
                <a:gd name="T34" fmla="*/ 642 w 2004"/>
                <a:gd name="T35" fmla="*/ 336 h 1722"/>
                <a:gd name="T36" fmla="*/ 648 w 2004"/>
                <a:gd name="T37" fmla="*/ 498 h 1722"/>
                <a:gd name="T38" fmla="*/ 672 w 2004"/>
                <a:gd name="T39" fmla="*/ 840 h 1722"/>
                <a:gd name="T40" fmla="*/ 708 w 2004"/>
                <a:gd name="T41" fmla="*/ 756 h 1722"/>
                <a:gd name="T42" fmla="*/ 714 w 2004"/>
                <a:gd name="T43" fmla="*/ 1134 h 1722"/>
                <a:gd name="T44" fmla="*/ 750 w 2004"/>
                <a:gd name="T45" fmla="*/ 1416 h 1722"/>
                <a:gd name="T46" fmla="*/ 756 w 2004"/>
                <a:gd name="T47" fmla="*/ 570 h 1722"/>
                <a:gd name="T48" fmla="*/ 804 w 2004"/>
                <a:gd name="T49" fmla="*/ 804 h 1722"/>
                <a:gd name="T50" fmla="*/ 810 w 2004"/>
                <a:gd name="T51" fmla="*/ 522 h 1722"/>
                <a:gd name="T52" fmla="*/ 822 w 2004"/>
                <a:gd name="T53" fmla="*/ 48 h 1722"/>
                <a:gd name="T54" fmla="*/ 846 w 2004"/>
                <a:gd name="T55" fmla="*/ 1248 h 1722"/>
                <a:gd name="T56" fmla="*/ 858 w 2004"/>
                <a:gd name="T57" fmla="*/ 324 h 1722"/>
                <a:gd name="T58" fmla="*/ 876 w 2004"/>
                <a:gd name="T59" fmla="*/ 1410 h 1722"/>
                <a:gd name="T60" fmla="*/ 894 w 2004"/>
                <a:gd name="T61" fmla="*/ 1182 h 1722"/>
                <a:gd name="T62" fmla="*/ 900 w 2004"/>
                <a:gd name="T63" fmla="*/ 1440 h 1722"/>
                <a:gd name="T64" fmla="*/ 942 w 2004"/>
                <a:gd name="T65" fmla="*/ 1500 h 1722"/>
                <a:gd name="T66" fmla="*/ 972 w 2004"/>
                <a:gd name="T67" fmla="*/ 282 h 1722"/>
                <a:gd name="T68" fmla="*/ 984 w 2004"/>
                <a:gd name="T69" fmla="*/ 930 h 1722"/>
                <a:gd name="T70" fmla="*/ 990 w 2004"/>
                <a:gd name="T71" fmla="*/ 1080 h 1722"/>
                <a:gd name="T72" fmla="*/ 1062 w 2004"/>
                <a:gd name="T73" fmla="*/ 1266 h 1722"/>
                <a:gd name="T74" fmla="*/ 1110 w 2004"/>
                <a:gd name="T75" fmla="*/ 1434 h 1722"/>
                <a:gd name="T76" fmla="*/ 1128 w 2004"/>
                <a:gd name="T77" fmla="*/ 954 h 1722"/>
                <a:gd name="T78" fmla="*/ 1146 w 2004"/>
                <a:gd name="T79" fmla="*/ 786 h 1722"/>
                <a:gd name="T80" fmla="*/ 1158 w 2004"/>
                <a:gd name="T81" fmla="*/ 1176 h 1722"/>
                <a:gd name="T82" fmla="*/ 1188 w 2004"/>
                <a:gd name="T83" fmla="*/ 1194 h 1722"/>
                <a:gd name="T84" fmla="*/ 1206 w 2004"/>
                <a:gd name="T85" fmla="*/ 1722 h 1722"/>
                <a:gd name="T86" fmla="*/ 1248 w 2004"/>
                <a:gd name="T87" fmla="*/ 1212 h 1722"/>
                <a:gd name="T88" fmla="*/ 1260 w 2004"/>
                <a:gd name="T89" fmla="*/ 1032 h 1722"/>
                <a:gd name="T90" fmla="*/ 1290 w 2004"/>
                <a:gd name="T91" fmla="*/ 1200 h 1722"/>
                <a:gd name="T92" fmla="*/ 1326 w 2004"/>
                <a:gd name="T93" fmla="*/ 1122 h 1722"/>
                <a:gd name="T94" fmla="*/ 1380 w 2004"/>
                <a:gd name="T95" fmla="*/ 1668 h 1722"/>
                <a:gd name="T96" fmla="*/ 1404 w 2004"/>
                <a:gd name="T97" fmla="*/ 936 h 1722"/>
                <a:gd name="T98" fmla="*/ 1446 w 2004"/>
                <a:gd name="T99" fmla="*/ 1374 h 1722"/>
                <a:gd name="T100" fmla="*/ 1482 w 2004"/>
                <a:gd name="T101" fmla="*/ 1356 h 1722"/>
                <a:gd name="T102" fmla="*/ 1572 w 2004"/>
                <a:gd name="T103" fmla="*/ 468 h 1722"/>
                <a:gd name="T104" fmla="*/ 1602 w 2004"/>
                <a:gd name="T105" fmla="*/ 1128 h 1722"/>
                <a:gd name="T106" fmla="*/ 1614 w 2004"/>
                <a:gd name="T107" fmla="*/ 1668 h 1722"/>
                <a:gd name="T108" fmla="*/ 1644 w 2004"/>
                <a:gd name="T109" fmla="*/ 1038 h 1722"/>
                <a:gd name="T110" fmla="*/ 1728 w 2004"/>
                <a:gd name="T111" fmla="*/ 1188 h 1722"/>
                <a:gd name="T112" fmla="*/ 1746 w 2004"/>
                <a:gd name="T113" fmla="*/ 1104 h 1722"/>
                <a:gd name="T114" fmla="*/ 1764 w 2004"/>
                <a:gd name="T115" fmla="*/ 1620 h 1722"/>
                <a:gd name="T116" fmla="*/ 1794 w 2004"/>
                <a:gd name="T117" fmla="*/ 1614 h 1722"/>
                <a:gd name="T118" fmla="*/ 1884 w 2004"/>
                <a:gd name="T119" fmla="*/ 1686 h 1722"/>
                <a:gd name="T120" fmla="*/ 1902 w 2004"/>
                <a:gd name="T121" fmla="*/ 1590 h 1722"/>
                <a:gd name="T122" fmla="*/ 1998 w 2004"/>
                <a:gd name="T123" fmla="*/ 546 h 17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4"/>
                <a:gd name="T187" fmla="*/ 0 h 1722"/>
                <a:gd name="T188" fmla="*/ 2004 w 2004"/>
                <a:gd name="T189" fmla="*/ 1722 h 17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4" h="1722">
                  <a:moveTo>
                    <a:pt x="0" y="666"/>
                  </a:moveTo>
                  <a:lnTo>
                    <a:pt x="30" y="984"/>
                  </a:lnTo>
                  <a:lnTo>
                    <a:pt x="78" y="1242"/>
                  </a:lnTo>
                  <a:lnTo>
                    <a:pt x="210" y="1158"/>
                  </a:lnTo>
                  <a:lnTo>
                    <a:pt x="228" y="654"/>
                  </a:lnTo>
                  <a:lnTo>
                    <a:pt x="228" y="702"/>
                  </a:lnTo>
                  <a:lnTo>
                    <a:pt x="258" y="1236"/>
                  </a:lnTo>
                  <a:lnTo>
                    <a:pt x="276" y="702"/>
                  </a:lnTo>
                  <a:lnTo>
                    <a:pt x="282" y="984"/>
                  </a:lnTo>
                  <a:lnTo>
                    <a:pt x="282" y="408"/>
                  </a:lnTo>
                  <a:lnTo>
                    <a:pt x="294" y="0"/>
                  </a:lnTo>
                  <a:lnTo>
                    <a:pt x="300" y="954"/>
                  </a:lnTo>
                  <a:lnTo>
                    <a:pt x="306" y="870"/>
                  </a:lnTo>
                  <a:lnTo>
                    <a:pt x="336" y="774"/>
                  </a:lnTo>
                  <a:lnTo>
                    <a:pt x="336" y="222"/>
                  </a:lnTo>
                  <a:lnTo>
                    <a:pt x="414" y="546"/>
                  </a:lnTo>
                  <a:lnTo>
                    <a:pt x="444" y="948"/>
                  </a:lnTo>
                  <a:lnTo>
                    <a:pt x="444" y="1152"/>
                  </a:lnTo>
                  <a:lnTo>
                    <a:pt x="444" y="522"/>
                  </a:lnTo>
                  <a:lnTo>
                    <a:pt x="444" y="1074"/>
                  </a:lnTo>
                  <a:lnTo>
                    <a:pt x="450" y="756"/>
                  </a:lnTo>
                  <a:lnTo>
                    <a:pt x="456" y="1236"/>
                  </a:lnTo>
                  <a:lnTo>
                    <a:pt x="474" y="420"/>
                  </a:lnTo>
                  <a:lnTo>
                    <a:pt x="474" y="1134"/>
                  </a:lnTo>
                  <a:lnTo>
                    <a:pt x="498" y="1236"/>
                  </a:lnTo>
                  <a:lnTo>
                    <a:pt x="528" y="942"/>
                  </a:lnTo>
                  <a:lnTo>
                    <a:pt x="552" y="1182"/>
                  </a:lnTo>
                  <a:lnTo>
                    <a:pt x="558" y="414"/>
                  </a:lnTo>
                  <a:lnTo>
                    <a:pt x="564" y="690"/>
                  </a:lnTo>
                  <a:lnTo>
                    <a:pt x="564" y="450"/>
                  </a:lnTo>
                  <a:lnTo>
                    <a:pt x="576" y="480"/>
                  </a:lnTo>
                  <a:lnTo>
                    <a:pt x="612" y="252"/>
                  </a:lnTo>
                  <a:lnTo>
                    <a:pt x="618" y="1296"/>
                  </a:lnTo>
                  <a:lnTo>
                    <a:pt x="630" y="864"/>
                  </a:lnTo>
                  <a:lnTo>
                    <a:pt x="630" y="528"/>
                  </a:lnTo>
                  <a:lnTo>
                    <a:pt x="642" y="336"/>
                  </a:lnTo>
                  <a:lnTo>
                    <a:pt x="642" y="1020"/>
                  </a:lnTo>
                  <a:lnTo>
                    <a:pt x="648" y="498"/>
                  </a:lnTo>
                  <a:lnTo>
                    <a:pt x="654" y="456"/>
                  </a:lnTo>
                  <a:lnTo>
                    <a:pt x="672" y="840"/>
                  </a:lnTo>
                  <a:lnTo>
                    <a:pt x="678" y="756"/>
                  </a:lnTo>
                  <a:lnTo>
                    <a:pt x="708" y="756"/>
                  </a:lnTo>
                  <a:lnTo>
                    <a:pt x="714" y="492"/>
                  </a:lnTo>
                  <a:lnTo>
                    <a:pt x="714" y="1134"/>
                  </a:lnTo>
                  <a:lnTo>
                    <a:pt x="738" y="1266"/>
                  </a:lnTo>
                  <a:lnTo>
                    <a:pt x="750" y="1416"/>
                  </a:lnTo>
                  <a:lnTo>
                    <a:pt x="750" y="600"/>
                  </a:lnTo>
                  <a:lnTo>
                    <a:pt x="756" y="570"/>
                  </a:lnTo>
                  <a:lnTo>
                    <a:pt x="762" y="522"/>
                  </a:lnTo>
                  <a:lnTo>
                    <a:pt x="804" y="804"/>
                  </a:lnTo>
                  <a:lnTo>
                    <a:pt x="810" y="870"/>
                  </a:lnTo>
                  <a:lnTo>
                    <a:pt x="810" y="522"/>
                  </a:lnTo>
                  <a:lnTo>
                    <a:pt x="822" y="1218"/>
                  </a:lnTo>
                  <a:lnTo>
                    <a:pt x="822" y="48"/>
                  </a:lnTo>
                  <a:lnTo>
                    <a:pt x="834" y="798"/>
                  </a:lnTo>
                  <a:lnTo>
                    <a:pt x="846" y="1248"/>
                  </a:lnTo>
                  <a:lnTo>
                    <a:pt x="852" y="960"/>
                  </a:lnTo>
                  <a:lnTo>
                    <a:pt x="858" y="324"/>
                  </a:lnTo>
                  <a:lnTo>
                    <a:pt x="864" y="606"/>
                  </a:lnTo>
                  <a:lnTo>
                    <a:pt x="876" y="1410"/>
                  </a:lnTo>
                  <a:lnTo>
                    <a:pt x="888" y="1254"/>
                  </a:lnTo>
                  <a:lnTo>
                    <a:pt x="894" y="1182"/>
                  </a:lnTo>
                  <a:lnTo>
                    <a:pt x="900" y="1344"/>
                  </a:lnTo>
                  <a:lnTo>
                    <a:pt x="900" y="1440"/>
                  </a:lnTo>
                  <a:lnTo>
                    <a:pt x="930" y="1386"/>
                  </a:lnTo>
                  <a:lnTo>
                    <a:pt x="942" y="1500"/>
                  </a:lnTo>
                  <a:lnTo>
                    <a:pt x="966" y="816"/>
                  </a:lnTo>
                  <a:lnTo>
                    <a:pt x="972" y="282"/>
                  </a:lnTo>
                  <a:lnTo>
                    <a:pt x="978" y="510"/>
                  </a:lnTo>
                  <a:lnTo>
                    <a:pt x="984" y="930"/>
                  </a:lnTo>
                  <a:lnTo>
                    <a:pt x="990" y="780"/>
                  </a:lnTo>
                  <a:lnTo>
                    <a:pt x="990" y="1080"/>
                  </a:lnTo>
                  <a:lnTo>
                    <a:pt x="1014" y="1398"/>
                  </a:lnTo>
                  <a:lnTo>
                    <a:pt x="1062" y="1266"/>
                  </a:lnTo>
                  <a:lnTo>
                    <a:pt x="1062" y="528"/>
                  </a:lnTo>
                  <a:lnTo>
                    <a:pt x="1110" y="1434"/>
                  </a:lnTo>
                  <a:lnTo>
                    <a:pt x="1110" y="1362"/>
                  </a:lnTo>
                  <a:lnTo>
                    <a:pt x="1128" y="954"/>
                  </a:lnTo>
                  <a:lnTo>
                    <a:pt x="1140" y="1722"/>
                  </a:lnTo>
                  <a:lnTo>
                    <a:pt x="1146" y="786"/>
                  </a:lnTo>
                  <a:lnTo>
                    <a:pt x="1146" y="936"/>
                  </a:lnTo>
                  <a:lnTo>
                    <a:pt x="1158" y="1176"/>
                  </a:lnTo>
                  <a:lnTo>
                    <a:pt x="1170" y="1062"/>
                  </a:lnTo>
                  <a:lnTo>
                    <a:pt x="1188" y="1194"/>
                  </a:lnTo>
                  <a:lnTo>
                    <a:pt x="1200" y="996"/>
                  </a:lnTo>
                  <a:lnTo>
                    <a:pt x="1206" y="1722"/>
                  </a:lnTo>
                  <a:lnTo>
                    <a:pt x="1242" y="1458"/>
                  </a:lnTo>
                  <a:lnTo>
                    <a:pt x="1248" y="1212"/>
                  </a:lnTo>
                  <a:lnTo>
                    <a:pt x="1254" y="360"/>
                  </a:lnTo>
                  <a:lnTo>
                    <a:pt x="1260" y="1032"/>
                  </a:lnTo>
                  <a:lnTo>
                    <a:pt x="1272" y="1224"/>
                  </a:lnTo>
                  <a:lnTo>
                    <a:pt x="1290" y="1200"/>
                  </a:lnTo>
                  <a:lnTo>
                    <a:pt x="1290" y="1500"/>
                  </a:lnTo>
                  <a:lnTo>
                    <a:pt x="1326" y="1122"/>
                  </a:lnTo>
                  <a:lnTo>
                    <a:pt x="1332" y="1296"/>
                  </a:lnTo>
                  <a:lnTo>
                    <a:pt x="1380" y="1668"/>
                  </a:lnTo>
                  <a:lnTo>
                    <a:pt x="1386" y="1326"/>
                  </a:lnTo>
                  <a:lnTo>
                    <a:pt x="1404" y="936"/>
                  </a:lnTo>
                  <a:lnTo>
                    <a:pt x="1422" y="864"/>
                  </a:lnTo>
                  <a:lnTo>
                    <a:pt x="1446" y="1374"/>
                  </a:lnTo>
                  <a:lnTo>
                    <a:pt x="1464" y="1494"/>
                  </a:lnTo>
                  <a:lnTo>
                    <a:pt x="1482" y="1356"/>
                  </a:lnTo>
                  <a:lnTo>
                    <a:pt x="1494" y="1122"/>
                  </a:lnTo>
                  <a:lnTo>
                    <a:pt x="1572" y="468"/>
                  </a:lnTo>
                  <a:lnTo>
                    <a:pt x="1596" y="1002"/>
                  </a:lnTo>
                  <a:lnTo>
                    <a:pt x="1602" y="1128"/>
                  </a:lnTo>
                  <a:lnTo>
                    <a:pt x="1614" y="840"/>
                  </a:lnTo>
                  <a:lnTo>
                    <a:pt x="1614" y="1668"/>
                  </a:lnTo>
                  <a:lnTo>
                    <a:pt x="1632" y="1296"/>
                  </a:lnTo>
                  <a:lnTo>
                    <a:pt x="1644" y="1038"/>
                  </a:lnTo>
                  <a:lnTo>
                    <a:pt x="1662" y="1674"/>
                  </a:lnTo>
                  <a:lnTo>
                    <a:pt x="1728" y="1188"/>
                  </a:lnTo>
                  <a:lnTo>
                    <a:pt x="1746" y="1548"/>
                  </a:lnTo>
                  <a:lnTo>
                    <a:pt x="1746" y="1104"/>
                  </a:lnTo>
                  <a:lnTo>
                    <a:pt x="1758" y="1464"/>
                  </a:lnTo>
                  <a:lnTo>
                    <a:pt x="1764" y="1620"/>
                  </a:lnTo>
                  <a:lnTo>
                    <a:pt x="1782" y="1608"/>
                  </a:lnTo>
                  <a:lnTo>
                    <a:pt x="1794" y="1614"/>
                  </a:lnTo>
                  <a:lnTo>
                    <a:pt x="1836" y="1146"/>
                  </a:lnTo>
                  <a:lnTo>
                    <a:pt x="1884" y="1686"/>
                  </a:lnTo>
                  <a:lnTo>
                    <a:pt x="1890" y="1602"/>
                  </a:lnTo>
                  <a:lnTo>
                    <a:pt x="1902" y="1590"/>
                  </a:lnTo>
                  <a:lnTo>
                    <a:pt x="1956" y="942"/>
                  </a:lnTo>
                  <a:lnTo>
                    <a:pt x="1998" y="546"/>
                  </a:lnTo>
                  <a:lnTo>
                    <a:pt x="2004" y="858"/>
                  </a:lnTo>
                </a:path>
              </a:pathLst>
            </a:custGeom>
            <a:noFill/>
            <a:ln w="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3" name="Rectangle 544"/>
            <p:cNvSpPr>
              <a:spLocks noChangeArrowheads="1"/>
            </p:cNvSpPr>
            <p:nvPr/>
          </p:nvSpPr>
          <p:spPr bwMode="auto">
            <a:xfrm>
              <a:off x="2971800" y="31448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4" name="Rectangle 545"/>
            <p:cNvSpPr>
              <a:spLocks noChangeArrowheads="1"/>
            </p:cNvSpPr>
            <p:nvPr/>
          </p:nvSpPr>
          <p:spPr bwMode="auto">
            <a:xfrm>
              <a:off x="3019425" y="36496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5" name="Rectangle 546"/>
            <p:cNvSpPr>
              <a:spLocks noChangeArrowheads="1"/>
            </p:cNvSpPr>
            <p:nvPr/>
          </p:nvSpPr>
          <p:spPr bwMode="auto">
            <a:xfrm>
              <a:off x="3095625" y="40592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6" name="Rectangle 547"/>
            <p:cNvSpPr>
              <a:spLocks noChangeArrowheads="1"/>
            </p:cNvSpPr>
            <p:nvPr/>
          </p:nvSpPr>
          <p:spPr bwMode="auto">
            <a:xfrm>
              <a:off x="3305175" y="39258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7" name="Rectangle 548"/>
            <p:cNvSpPr>
              <a:spLocks noChangeArrowheads="1"/>
            </p:cNvSpPr>
            <p:nvPr/>
          </p:nvSpPr>
          <p:spPr bwMode="auto">
            <a:xfrm>
              <a:off x="3333750" y="31257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8" name="Rectangle 549"/>
            <p:cNvSpPr>
              <a:spLocks noChangeArrowheads="1"/>
            </p:cNvSpPr>
            <p:nvPr/>
          </p:nvSpPr>
          <p:spPr bwMode="auto">
            <a:xfrm>
              <a:off x="3333750" y="32019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9" name="Rectangle 550"/>
            <p:cNvSpPr>
              <a:spLocks noChangeArrowheads="1"/>
            </p:cNvSpPr>
            <p:nvPr/>
          </p:nvSpPr>
          <p:spPr bwMode="auto">
            <a:xfrm>
              <a:off x="3381375" y="404971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0" name="Rectangle 551"/>
            <p:cNvSpPr>
              <a:spLocks noChangeArrowheads="1"/>
            </p:cNvSpPr>
            <p:nvPr/>
          </p:nvSpPr>
          <p:spPr bwMode="auto">
            <a:xfrm>
              <a:off x="3409950" y="32019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1" name="Rectangle 552"/>
            <p:cNvSpPr>
              <a:spLocks noChangeArrowheads="1"/>
            </p:cNvSpPr>
            <p:nvPr/>
          </p:nvSpPr>
          <p:spPr bwMode="auto">
            <a:xfrm>
              <a:off x="3419475" y="36496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2" name="Rectangle 553"/>
            <p:cNvSpPr>
              <a:spLocks noChangeArrowheads="1"/>
            </p:cNvSpPr>
            <p:nvPr/>
          </p:nvSpPr>
          <p:spPr bwMode="auto">
            <a:xfrm>
              <a:off x="3419475" y="27352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3" name="Rectangle 554"/>
            <p:cNvSpPr>
              <a:spLocks noChangeArrowheads="1"/>
            </p:cNvSpPr>
            <p:nvPr/>
          </p:nvSpPr>
          <p:spPr bwMode="auto">
            <a:xfrm>
              <a:off x="3438525" y="20875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4" name="Rectangle 555"/>
            <p:cNvSpPr>
              <a:spLocks noChangeArrowheads="1"/>
            </p:cNvSpPr>
            <p:nvPr/>
          </p:nvSpPr>
          <p:spPr bwMode="auto">
            <a:xfrm>
              <a:off x="3448050" y="36020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5" name="Rectangle 556"/>
            <p:cNvSpPr>
              <a:spLocks noChangeArrowheads="1"/>
            </p:cNvSpPr>
            <p:nvPr/>
          </p:nvSpPr>
          <p:spPr bwMode="auto">
            <a:xfrm>
              <a:off x="3457575" y="34686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6" name="Rectangle 557"/>
            <p:cNvSpPr>
              <a:spLocks noChangeArrowheads="1"/>
            </p:cNvSpPr>
            <p:nvPr/>
          </p:nvSpPr>
          <p:spPr bwMode="auto">
            <a:xfrm>
              <a:off x="3505200" y="33162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7" name="Rectangle 558"/>
            <p:cNvSpPr>
              <a:spLocks noChangeArrowheads="1"/>
            </p:cNvSpPr>
            <p:nvPr/>
          </p:nvSpPr>
          <p:spPr bwMode="auto">
            <a:xfrm>
              <a:off x="3505200" y="24399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8" name="Rectangle 559"/>
            <p:cNvSpPr>
              <a:spLocks noChangeArrowheads="1"/>
            </p:cNvSpPr>
            <p:nvPr/>
          </p:nvSpPr>
          <p:spPr bwMode="auto">
            <a:xfrm>
              <a:off x="3629025" y="29543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9" name="Rectangle 560"/>
            <p:cNvSpPr>
              <a:spLocks noChangeArrowheads="1"/>
            </p:cNvSpPr>
            <p:nvPr/>
          </p:nvSpPr>
          <p:spPr bwMode="auto">
            <a:xfrm>
              <a:off x="3676650" y="359251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0" name="Rectangle 561"/>
            <p:cNvSpPr>
              <a:spLocks noChangeArrowheads="1"/>
            </p:cNvSpPr>
            <p:nvPr/>
          </p:nvSpPr>
          <p:spPr bwMode="auto">
            <a:xfrm>
              <a:off x="3676650" y="39163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1" name="Rectangle 562"/>
            <p:cNvSpPr>
              <a:spLocks noChangeArrowheads="1"/>
            </p:cNvSpPr>
            <p:nvPr/>
          </p:nvSpPr>
          <p:spPr bwMode="auto">
            <a:xfrm>
              <a:off x="3676650" y="29162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2" name="Rectangle 563"/>
            <p:cNvSpPr>
              <a:spLocks noChangeArrowheads="1"/>
            </p:cNvSpPr>
            <p:nvPr/>
          </p:nvSpPr>
          <p:spPr bwMode="auto">
            <a:xfrm>
              <a:off x="3676650" y="37925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3" name="Rectangle 564"/>
            <p:cNvSpPr>
              <a:spLocks noChangeArrowheads="1"/>
            </p:cNvSpPr>
            <p:nvPr/>
          </p:nvSpPr>
          <p:spPr bwMode="auto">
            <a:xfrm>
              <a:off x="3686175" y="328771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4" name="Rectangle 565"/>
            <p:cNvSpPr>
              <a:spLocks noChangeArrowheads="1"/>
            </p:cNvSpPr>
            <p:nvPr/>
          </p:nvSpPr>
          <p:spPr bwMode="auto">
            <a:xfrm>
              <a:off x="3695700" y="404971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5" name="Rectangle 566"/>
            <p:cNvSpPr>
              <a:spLocks noChangeArrowheads="1"/>
            </p:cNvSpPr>
            <p:nvPr/>
          </p:nvSpPr>
          <p:spPr bwMode="auto">
            <a:xfrm>
              <a:off x="3724275" y="275431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6" name="Rectangle 567"/>
            <p:cNvSpPr>
              <a:spLocks noChangeArrowheads="1"/>
            </p:cNvSpPr>
            <p:nvPr/>
          </p:nvSpPr>
          <p:spPr bwMode="auto">
            <a:xfrm>
              <a:off x="3724275" y="38877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7" name="Rectangle 568"/>
            <p:cNvSpPr>
              <a:spLocks noChangeArrowheads="1"/>
            </p:cNvSpPr>
            <p:nvPr/>
          </p:nvSpPr>
          <p:spPr bwMode="auto">
            <a:xfrm>
              <a:off x="3762375" y="404971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8" name="Rectangle 569"/>
            <p:cNvSpPr>
              <a:spLocks noChangeArrowheads="1"/>
            </p:cNvSpPr>
            <p:nvPr/>
          </p:nvSpPr>
          <p:spPr bwMode="auto">
            <a:xfrm>
              <a:off x="3810000" y="35829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9" name="Rectangle 570"/>
            <p:cNvSpPr>
              <a:spLocks noChangeArrowheads="1"/>
            </p:cNvSpPr>
            <p:nvPr/>
          </p:nvSpPr>
          <p:spPr bwMode="auto">
            <a:xfrm>
              <a:off x="3848100" y="39639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0" name="Rectangle 571"/>
            <p:cNvSpPr>
              <a:spLocks noChangeArrowheads="1"/>
            </p:cNvSpPr>
            <p:nvPr/>
          </p:nvSpPr>
          <p:spPr bwMode="auto">
            <a:xfrm>
              <a:off x="3857625" y="27447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1" name="Rectangle 572"/>
            <p:cNvSpPr>
              <a:spLocks noChangeArrowheads="1"/>
            </p:cNvSpPr>
            <p:nvPr/>
          </p:nvSpPr>
          <p:spPr bwMode="auto">
            <a:xfrm>
              <a:off x="3867150" y="31829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2" name="Rectangle 573"/>
            <p:cNvSpPr>
              <a:spLocks noChangeArrowheads="1"/>
            </p:cNvSpPr>
            <p:nvPr/>
          </p:nvSpPr>
          <p:spPr bwMode="auto">
            <a:xfrm>
              <a:off x="3867150" y="28019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3" name="Rectangle 574"/>
            <p:cNvSpPr>
              <a:spLocks noChangeArrowheads="1"/>
            </p:cNvSpPr>
            <p:nvPr/>
          </p:nvSpPr>
          <p:spPr bwMode="auto">
            <a:xfrm>
              <a:off x="3886200" y="28495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4" name="Rectangle 575"/>
            <p:cNvSpPr>
              <a:spLocks noChangeArrowheads="1"/>
            </p:cNvSpPr>
            <p:nvPr/>
          </p:nvSpPr>
          <p:spPr bwMode="auto">
            <a:xfrm>
              <a:off x="3943350" y="248761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5" name="Rectangle 576"/>
            <p:cNvSpPr>
              <a:spLocks noChangeArrowheads="1"/>
            </p:cNvSpPr>
            <p:nvPr/>
          </p:nvSpPr>
          <p:spPr bwMode="auto">
            <a:xfrm>
              <a:off x="3952875" y="41449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6" name="Rectangle 577"/>
            <p:cNvSpPr>
              <a:spLocks noChangeArrowheads="1"/>
            </p:cNvSpPr>
            <p:nvPr/>
          </p:nvSpPr>
          <p:spPr bwMode="auto">
            <a:xfrm>
              <a:off x="3971925" y="34591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7" name="Rectangle 578"/>
            <p:cNvSpPr>
              <a:spLocks noChangeArrowheads="1"/>
            </p:cNvSpPr>
            <p:nvPr/>
          </p:nvSpPr>
          <p:spPr bwMode="auto">
            <a:xfrm>
              <a:off x="3971925" y="29257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8" name="Rectangle 579"/>
            <p:cNvSpPr>
              <a:spLocks noChangeArrowheads="1"/>
            </p:cNvSpPr>
            <p:nvPr/>
          </p:nvSpPr>
          <p:spPr bwMode="auto">
            <a:xfrm>
              <a:off x="3990975" y="26209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9" name="Rectangle 580"/>
            <p:cNvSpPr>
              <a:spLocks noChangeArrowheads="1"/>
            </p:cNvSpPr>
            <p:nvPr/>
          </p:nvSpPr>
          <p:spPr bwMode="auto">
            <a:xfrm>
              <a:off x="3990975" y="370681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0" name="Rectangle 581"/>
            <p:cNvSpPr>
              <a:spLocks noChangeArrowheads="1"/>
            </p:cNvSpPr>
            <p:nvPr/>
          </p:nvSpPr>
          <p:spPr bwMode="auto">
            <a:xfrm>
              <a:off x="4000500" y="28781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1" name="Rectangle 582"/>
            <p:cNvSpPr>
              <a:spLocks noChangeArrowheads="1"/>
            </p:cNvSpPr>
            <p:nvPr/>
          </p:nvSpPr>
          <p:spPr bwMode="auto">
            <a:xfrm>
              <a:off x="4010025" y="28114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2" name="Rectangle 583"/>
            <p:cNvSpPr>
              <a:spLocks noChangeArrowheads="1"/>
            </p:cNvSpPr>
            <p:nvPr/>
          </p:nvSpPr>
          <p:spPr bwMode="auto">
            <a:xfrm>
              <a:off x="4038600" y="34210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3" name="Rectangle 584"/>
            <p:cNvSpPr>
              <a:spLocks noChangeArrowheads="1"/>
            </p:cNvSpPr>
            <p:nvPr/>
          </p:nvSpPr>
          <p:spPr bwMode="auto">
            <a:xfrm>
              <a:off x="4048125" y="328771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4" name="Rectangle 585"/>
            <p:cNvSpPr>
              <a:spLocks noChangeArrowheads="1"/>
            </p:cNvSpPr>
            <p:nvPr/>
          </p:nvSpPr>
          <p:spPr bwMode="auto">
            <a:xfrm>
              <a:off x="4095750" y="328771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5" name="Rectangle 586"/>
            <p:cNvSpPr>
              <a:spLocks noChangeArrowheads="1"/>
            </p:cNvSpPr>
            <p:nvPr/>
          </p:nvSpPr>
          <p:spPr bwMode="auto">
            <a:xfrm>
              <a:off x="4105275" y="286861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6" name="Rectangle 587"/>
            <p:cNvSpPr>
              <a:spLocks noChangeArrowheads="1"/>
            </p:cNvSpPr>
            <p:nvPr/>
          </p:nvSpPr>
          <p:spPr bwMode="auto">
            <a:xfrm>
              <a:off x="4105275" y="38877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7" name="Rectangle 588"/>
            <p:cNvSpPr>
              <a:spLocks noChangeArrowheads="1"/>
            </p:cNvSpPr>
            <p:nvPr/>
          </p:nvSpPr>
          <p:spPr bwMode="auto">
            <a:xfrm>
              <a:off x="4143375" y="40973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8" name="Rectangle 589"/>
            <p:cNvSpPr>
              <a:spLocks noChangeArrowheads="1"/>
            </p:cNvSpPr>
            <p:nvPr/>
          </p:nvSpPr>
          <p:spPr bwMode="auto">
            <a:xfrm>
              <a:off x="4162425" y="43354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9" name="Rectangle 590"/>
            <p:cNvSpPr>
              <a:spLocks noChangeArrowheads="1"/>
            </p:cNvSpPr>
            <p:nvPr/>
          </p:nvSpPr>
          <p:spPr bwMode="auto">
            <a:xfrm>
              <a:off x="4162425" y="30400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0" name="Rectangle 591"/>
            <p:cNvSpPr>
              <a:spLocks noChangeArrowheads="1"/>
            </p:cNvSpPr>
            <p:nvPr/>
          </p:nvSpPr>
          <p:spPr bwMode="auto">
            <a:xfrm>
              <a:off x="4171950" y="29924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1" name="Rectangle 592"/>
            <p:cNvSpPr>
              <a:spLocks noChangeArrowheads="1"/>
            </p:cNvSpPr>
            <p:nvPr/>
          </p:nvSpPr>
          <p:spPr bwMode="auto">
            <a:xfrm>
              <a:off x="4181475" y="29162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2" name="Rectangle 593"/>
            <p:cNvSpPr>
              <a:spLocks noChangeArrowheads="1"/>
            </p:cNvSpPr>
            <p:nvPr/>
          </p:nvSpPr>
          <p:spPr bwMode="auto">
            <a:xfrm>
              <a:off x="4248150" y="336391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3" name="Rectangle 594"/>
            <p:cNvSpPr>
              <a:spLocks noChangeArrowheads="1"/>
            </p:cNvSpPr>
            <p:nvPr/>
          </p:nvSpPr>
          <p:spPr bwMode="auto">
            <a:xfrm>
              <a:off x="4257675" y="34686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4" name="Rectangle 595"/>
            <p:cNvSpPr>
              <a:spLocks noChangeArrowheads="1"/>
            </p:cNvSpPr>
            <p:nvPr/>
          </p:nvSpPr>
          <p:spPr bwMode="auto">
            <a:xfrm>
              <a:off x="4257675" y="29162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5" name="Rectangle 596"/>
            <p:cNvSpPr>
              <a:spLocks noChangeArrowheads="1"/>
            </p:cNvSpPr>
            <p:nvPr/>
          </p:nvSpPr>
          <p:spPr bwMode="auto">
            <a:xfrm>
              <a:off x="4276725" y="40211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6" name="Rectangle 597"/>
            <p:cNvSpPr>
              <a:spLocks noChangeArrowheads="1"/>
            </p:cNvSpPr>
            <p:nvPr/>
          </p:nvSpPr>
          <p:spPr bwMode="auto">
            <a:xfrm>
              <a:off x="4276725" y="21637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7" name="Rectangle 598"/>
            <p:cNvSpPr>
              <a:spLocks noChangeArrowheads="1"/>
            </p:cNvSpPr>
            <p:nvPr/>
          </p:nvSpPr>
          <p:spPr bwMode="auto">
            <a:xfrm>
              <a:off x="4295775" y="33543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8" name="Rectangle 599"/>
            <p:cNvSpPr>
              <a:spLocks noChangeArrowheads="1"/>
            </p:cNvSpPr>
            <p:nvPr/>
          </p:nvSpPr>
          <p:spPr bwMode="auto">
            <a:xfrm>
              <a:off x="4314825" y="40687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9" name="Rectangle 600"/>
            <p:cNvSpPr>
              <a:spLocks noChangeArrowheads="1"/>
            </p:cNvSpPr>
            <p:nvPr/>
          </p:nvSpPr>
          <p:spPr bwMode="auto">
            <a:xfrm>
              <a:off x="4324350" y="36115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0" name="Rectangle 601"/>
            <p:cNvSpPr>
              <a:spLocks noChangeArrowheads="1"/>
            </p:cNvSpPr>
            <p:nvPr/>
          </p:nvSpPr>
          <p:spPr bwMode="auto">
            <a:xfrm>
              <a:off x="4333875" y="260191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1" name="Rectangle 602"/>
            <p:cNvSpPr>
              <a:spLocks noChangeArrowheads="1"/>
            </p:cNvSpPr>
            <p:nvPr/>
          </p:nvSpPr>
          <p:spPr bwMode="auto">
            <a:xfrm>
              <a:off x="4343400" y="30495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2" name="Rectangle 603"/>
            <p:cNvSpPr>
              <a:spLocks noChangeArrowheads="1"/>
            </p:cNvSpPr>
            <p:nvPr/>
          </p:nvSpPr>
          <p:spPr bwMode="auto">
            <a:xfrm>
              <a:off x="4362450" y="43259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3" name="Rectangle 604"/>
            <p:cNvSpPr>
              <a:spLocks noChangeArrowheads="1"/>
            </p:cNvSpPr>
            <p:nvPr/>
          </p:nvSpPr>
          <p:spPr bwMode="auto">
            <a:xfrm>
              <a:off x="4381500" y="40782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4" name="Rectangle 605"/>
            <p:cNvSpPr>
              <a:spLocks noChangeArrowheads="1"/>
            </p:cNvSpPr>
            <p:nvPr/>
          </p:nvSpPr>
          <p:spPr bwMode="auto">
            <a:xfrm>
              <a:off x="4391025" y="39639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5" name="Rectangle 606"/>
            <p:cNvSpPr>
              <a:spLocks noChangeArrowheads="1"/>
            </p:cNvSpPr>
            <p:nvPr/>
          </p:nvSpPr>
          <p:spPr bwMode="auto">
            <a:xfrm>
              <a:off x="4400550" y="42211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6" name="Rectangle 607"/>
            <p:cNvSpPr>
              <a:spLocks noChangeArrowheads="1"/>
            </p:cNvSpPr>
            <p:nvPr/>
          </p:nvSpPr>
          <p:spPr bwMode="auto">
            <a:xfrm>
              <a:off x="4400550" y="43735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7" name="Rectangle 608"/>
            <p:cNvSpPr>
              <a:spLocks noChangeArrowheads="1"/>
            </p:cNvSpPr>
            <p:nvPr/>
          </p:nvSpPr>
          <p:spPr bwMode="auto">
            <a:xfrm>
              <a:off x="4448175" y="42878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8" name="Rectangle 609"/>
            <p:cNvSpPr>
              <a:spLocks noChangeArrowheads="1"/>
            </p:cNvSpPr>
            <p:nvPr/>
          </p:nvSpPr>
          <p:spPr bwMode="auto">
            <a:xfrm>
              <a:off x="4467225" y="446881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9" name="Rectangle 610"/>
            <p:cNvSpPr>
              <a:spLocks noChangeArrowheads="1"/>
            </p:cNvSpPr>
            <p:nvPr/>
          </p:nvSpPr>
          <p:spPr bwMode="auto">
            <a:xfrm>
              <a:off x="4505325" y="33829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0" name="Rectangle 611"/>
            <p:cNvSpPr>
              <a:spLocks noChangeArrowheads="1"/>
            </p:cNvSpPr>
            <p:nvPr/>
          </p:nvSpPr>
          <p:spPr bwMode="auto">
            <a:xfrm>
              <a:off x="4514850" y="25352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1" name="Rectangle 612"/>
            <p:cNvSpPr>
              <a:spLocks noChangeArrowheads="1"/>
            </p:cNvSpPr>
            <p:nvPr/>
          </p:nvSpPr>
          <p:spPr bwMode="auto">
            <a:xfrm>
              <a:off x="4524375" y="28971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2" name="Rectangle 613"/>
            <p:cNvSpPr>
              <a:spLocks noChangeArrowheads="1"/>
            </p:cNvSpPr>
            <p:nvPr/>
          </p:nvSpPr>
          <p:spPr bwMode="auto">
            <a:xfrm>
              <a:off x="4533900" y="35639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3" name="Rectangle 614"/>
            <p:cNvSpPr>
              <a:spLocks noChangeArrowheads="1"/>
            </p:cNvSpPr>
            <p:nvPr/>
          </p:nvSpPr>
          <p:spPr bwMode="auto">
            <a:xfrm>
              <a:off x="4543425" y="332581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4" name="Rectangle 615"/>
            <p:cNvSpPr>
              <a:spLocks noChangeArrowheads="1"/>
            </p:cNvSpPr>
            <p:nvPr/>
          </p:nvSpPr>
          <p:spPr bwMode="auto">
            <a:xfrm>
              <a:off x="4543425" y="38020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5" name="Rectangle 616"/>
            <p:cNvSpPr>
              <a:spLocks noChangeArrowheads="1"/>
            </p:cNvSpPr>
            <p:nvPr/>
          </p:nvSpPr>
          <p:spPr bwMode="auto">
            <a:xfrm>
              <a:off x="4581525" y="43068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6" name="Rectangle 617"/>
            <p:cNvSpPr>
              <a:spLocks noChangeArrowheads="1"/>
            </p:cNvSpPr>
            <p:nvPr/>
          </p:nvSpPr>
          <p:spPr bwMode="auto">
            <a:xfrm>
              <a:off x="4657725" y="40973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7" name="Rectangle 618"/>
            <p:cNvSpPr>
              <a:spLocks noChangeArrowheads="1"/>
            </p:cNvSpPr>
            <p:nvPr/>
          </p:nvSpPr>
          <p:spPr bwMode="auto">
            <a:xfrm>
              <a:off x="4657725" y="29257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8" name="Rectangle 619"/>
            <p:cNvSpPr>
              <a:spLocks noChangeArrowheads="1"/>
            </p:cNvSpPr>
            <p:nvPr/>
          </p:nvSpPr>
          <p:spPr bwMode="auto">
            <a:xfrm>
              <a:off x="4733925" y="43640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9" name="Rectangle 620"/>
            <p:cNvSpPr>
              <a:spLocks noChangeArrowheads="1"/>
            </p:cNvSpPr>
            <p:nvPr/>
          </p:nvSpPr>
          <p:spPr bwMode="auto">
            <a:xfrm>
              <a:off x="4733925" y="42497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0" name="Rectangle 621"/>
            <p:cNvSpPr>
              <a:spLocks noChangeArrowheads="1"/>
            </p:cNvSpPr>
            <p:nvPr/>
          </p:nvSpPr>
          <p:spPr bwMode="auto">
            <a:xfrm>
              <a:off x="4762500" y="36020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1" name="Rectangle 622"/>
            <p:cNvSpPr>
              <a:spLocks noChangeArrowheads="1"/>
            </p:cNvSpPr>
            <p:nvPr/>
          </p:nvSpPr>
          <p:spPr bwMode="auto">
            <a:xfrm>
              <a:off x="4781550" y="48212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2" name="Rectangle 623"/>
            <p:cNvSpPr>
              <a:spLocks noChangeArrowheads="1"/>
            </p:cNvSpPr>
            <p:nvPr/>
          </p:nvSpPr>
          <p:spPr bwMode="auto">
            <a:xfrm>
              <a:off x="4791075" y="33353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3" name="Rectangle 624"/>
            <p:cNvSpPr>
              <a:spLocks noChangeArrowheads="1"/>
            </p:cNvSpPr>
            <p:nvPr/>
          </p:nvSpPr>
          <p:spPr bwMode="auto">
            <a:xfrm>
              <a:off x="4791075" y="35734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4" name="Rectangle 625"/>
            <p:cNvSpPr>
              <a:spLocks noChangeArrowheads="1"/>
            </p:cNvSpPr>
            <p:nvPr/>
          </p:nvSpPr>
          <p:spPr bwMode="auto">
            <a:xfrm>
              <a:off x="4810125" y="39544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5" name="Rectangle 626"/>
            <p:cNvSpPr>
              <a:spLocks noChangeArrowheads="1"/>
            </p:cNvSpPr>
            <p:nvPr/>
          </p:nvSpPr>
          <p:spPr bwMode="auto">
            <a:xfrm>
              <a:off x="4829175" y="37734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6" name="Rectangle 627"/>
            <p:cNvSpPr>
              <a:spLocks noChangeArrowheads="1"/>
            </p:cNvSpPr>
            <p:nvPr/>
          </p:nvSpPr>
          <p:spPr bwMode="auto">
            <a:xfrm>
              <a:off x="4857750" y="39830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7" name="Rectangle 628"/>
            <p:cNvSpPr>
              <a:spLocks noChangeArrowheads="1"/>
            </p:cNvSpPr>
            <p:nvPr/>
          </p:nvSpPr>
          <p:spPr bwMode="auto">
            <a:xfrm>
              <a:off x="4876800" y="366871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8" name="Rectangle 629"/>
            <p:cNvSpPr>
              <a:spLocks noChangeArrowheads="1"/>
            </p:cNvSpPr>
            <p:nvPr/>
          </p:nvSpPr>
          <p:spPr bwMode="auto">
            <a:xfrm>
              <a:off x="4886325" y="48212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9" name="Rectangle 630"/>
            <p:cNvSpPr>
              <a:spLocks noChangeArrowheads="1"/>
            </p:cNvSpPr>
            <p:nvPr/>
          </p:nvSpPr>
          <p:spPr bwMode="auto">
            <a:xfrm>
              <a:off x="4943475" y="44021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0" name="Rectangle 631"/>
            <p:cNvSpPr>
              <a:spLocks noChangeArrowheads="1"/>
            </p:cNvSpPr>
            <p:nvPr/>
          </p:nvSpPr>
          <p:spPr bwMode="auto">
            <a:xfrm>
              <a:off x="4953000" y="401161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1" name="Rectangle 632"/>
            <p:cNvSpPr>
              <a:spLocks noChangeArrowheads="1"/>
            </p:cNvSpPr>
            <p:nvPr/>
          </p:nvSpPr>
          <p:spPr bwMode="auto">
            <a:xfrm>
              <a:off x="4962525" y="26590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2" name="Rectangle 633"/>
            <p:cNvSpPr>
              <a:spLocks noChangeArrowheads="1"/>
            </p:cNvSpPr>
            <p:nvPr/>
          </p:nvSpPr>
          <p:spPr bwMode="auto">
            <a:xfrm>
              <a:off x="4972050" y="37258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3" name="Rectangle 634"/>
            <p:cNvSpPr>
              <a:spLocks noChangeArrowheads="1"/>
            </p:cNvSpPr>
            <p:nvPr/>
          </p:nvSpPr>
          <p:spPr bwMode="auto">
            <a:xfrm>
              <a:off x="4991100" y="40306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4" name="Rectangle 635"/>
            <p:cNvSpPr>
              <a:spLocks noChangeArrowheads="1"/>
            </p:cNvSpPr>
            <p:nvPr/>
          </p:nvSpPr>
          <p:spPr bwMode="auto">
            <a:xfrm>
              <a:off x="5019675" y="39925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5" name="Rectangle 636"/>
            <p:cNvSpPr>
              <a:spLocks noChangeArrowheads="1"/>
            </p:cNvSpPr>
            <p:nvPr/>
          </p:nvSpPr>
          <p:spPr bwMode="auto">
            <a:xfrm>
              <a:off x="5019675" y="446881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6" name="Rectangle 637"/>
            <p:cNvSpPr>
              <a:spLocks noChangeArrowheads="1"/>
            </p:cNvSpPr>
            <p:nvPr/>
          </p:nvSpPr>
          <p:spPr bwMode="auto">
            <a:xfrm>
              <a:off x="5076825" y="38687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7" name="Rectangle 638"/>
            <p:cNvSpPr>
              <a:spLocks noChangeArrowheads="1"/>
            </p:cNvSpPr>
            <p:nvPr/>
          </p:nvSpPr>
          <p:spPr bwMode="auto">
            <a:xfrm>
              <a:off x="5086350" y="41449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8" name="Rectangle 639"/>
            <p:cNvSpPr>
              <a:spLocks noChangeArrowheads="1"/>
            </p:cNvSpPr>
            <p:nvPr/>
          </p:nvSpPr>
          <p:spPr bwMode="auto">
            <a:xfrm>
              <a:off x="5162550" y="473551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9" name="Rectangle 640"/>
            <p:cNvSpPr>
              <a:spLocks noChangeArrowheads="1"/>
            </p:cNvSpPr>
            <p:nvPr/>
          </p:nvSpPr>
          <p:spPr bwMode="auto">
            <a:xfrm>
              <a:off x="5172075" y="41925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0" name="Rectangle 641"/>
            <p:cNvSpPr>
              <a:spLocks noChangeArrowheads="1"/>
            </p:cNvSpPr>
            <p:nvPr/>
          </p:nvSpPr>
          <p:spPr bwMode="auto">
            <a:xfrm>
              <a:off x="5200650" y="35734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1" name="Rectangle 642"/>
            <p:cNvSpPr>
              <a:spLocks noChangeArrowheads="1"/>
            </p:cNvSpPr>
            <p:nvPr/>
          </p:nvSpPr>
          <p:spPr bwMode="auto">
            <a:xfrm>
              <a:off x="5229225" y="34591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2" name="Rectangle 643"/>
            <p:cNvSpPr>
              <a:spLocks noChangeArrowheads="1"/>
            </p:cNvSpPr>
            <p:nvPr/>
          </p:nvSpPr>
          <p:spPr bwMode="auto">
            <a:xfrm>
              <a:off x="5267325" y="42687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3" name="Rectangle 644"/>
            <p:cNvSpPr>
              <a:spLocks noChangeArrowheads="1"/>
            </p:cNvSpPr>
            <p:nvPr/>
          </p:nvSpPr>
          <p:spPr bwMode="auto">
            <a:xfrm>
              <a:off x="5295900" y="44592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4" name="Rectangle 645"/>
            <p:cNvSpPr>
              <a:spLocks noChangeArrowheads="1"/>
            </p:cNvSpPr>
            <p:nvPr/>
          </p:nvSpPr>
          <p:spPr bwMode="auto">
            <a:xfrm>
              <a:off x="5324475" y="424021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 name="Rectangle 646"/>
            <p:cNvSpPr>
              <a:spLocks noChangeArrowheads="1"/>
            </p:cNvSpPr>
            <p:nvPr/>
          </p:nvSpPr>
          <p:spPr bwMode="auto">
            <a:xfrm>
              <a:off x="5343525" y="38687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 name="Rectangle 647"/>
            <p:cNvSpPr>
              <a:spLocks noChangeArrowheads="1"/>
            </p:cNvSpPr>
            <p:nvPr/>
          </p:nvSpPr>
          <p:spPr bwMode="auto">
            <a:xfrm>
              <a:off x="5467350" y="283051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7" name="Rectangle 648"/>
            <p:cNvSpPr>
              <a:spLocks noChangeArrowheads="1"/>
            </p:cNvSpPr>
            <p:nvPr/>
          </p:nvSpPr>
          <p:spPr bwMode="auto">
            <a:xfrm>
              <a:off x="5505450" y="36782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8" name="Rectangle 649"/>
            <p:cNvSpPr>
              <a:spLocks noChangeArrowheads="1"/>
            </p:cNvSpPr>
            <p:nvPr/>
          </p:nvSpPr>
          <p:spPr bwMode="auto">
            <a:xfrm>
              <a:off x="5514975" y="38782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9" name="Rectangle 650"/>
            <p:cNvSpPr>
              <a:spLocks noChangeArrowheads="1"/>
            </p:cNvSpPr>
            <p:nvPr/>
          </p:nvSpPr>
          <p:spPr bwMode="auto">
            <a:xfrm>
              <a:off x="5534025" y="34210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 name="Rectangle 651"/>
            <p:cNvSpPr>
              <a:spLocks noChangeArrowheads="1"/>
            </p:cNvSpPr>
            <p:nvPr/>
          </p:nvSpPr>
          <p:spPr bwMode="auto">
            <a:xfrm>
              <a:off x="5534025" y="473551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 name="Rectangle 652"/>
            <p:cNvSpPr>
              <a:spLocks noChangeArrowheads="1"/>
            </p:cNvSpPr>
            <p:nvPr/>
          </p:nvSpPr>
          <p:spPr bwMode="auto">
            <a:xfrm>
              <a:off x="5562600" y="41449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 name="Rectangle 653"/>
            <p:cNvSpPr>
              <a:spLocks noChangeArrowheads="1"/>
            </p:cNvSpPr>
            <p:nvPr/>
          </p:nvSpPr>
          <p:spPr bwMode="auto">
            <a:xfrm>
              <a:off x="5581650" y="37353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 name="Rectangle 655"/>
            <p:cNvSpPr>
              <a:spLocks noChangeArrowheads="1"/>
            </p:cNvSpPr>
            <p:nvPr/>
          </p:nvSpPr>
          <p:spPr bwMode="auto">
            <a:xfrm>
              <a:off x="5610225" y="47450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 name="Rectangle 656"/>
            <p:cNvSpPr>
              <a:spLocks noChangeArrowheads="1"/>
            </p:cNvSpPr>
            <p:nvPr/>
          </p:nvSpPr>
          <p:spPr bwMode="auto">
            <a:xfrm>
              <a:off x="5715000" y="397351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 name="Rectangle 657"/>
            <p:cNvSpPr>
              <a:spLocks noChangeArrowheads="1"/>
            </p:cNvSpPr>
            <p:nvPr/>
          </p:nvSpPr>
          <p:spPr bwMode="auto">
            <a:xfrm>
              <a:off x="5743575" y="454501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 name="Rectangle 658"/>
            <p:cNvSpPr>
              <a:spLocks noChangeArrowheads="1"/>
            </p:cNvSpPr>
            <p:nvPr/>
          </p:nvSpPr>
          <p:spPr bwMode="auto">
            <a:xfrm>
              <a:off x="5743575" y="38401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7" name="Rectangle 659"/>
            <p:cNvSpPr>
              <a:spLocks noChangeArrowheads="1"/>
            </p:cNvSpPr>
            <p:nvPr/>
          </p:nvSpPr>
          <p:spPr bwMode="auto">
            <a:xfrm>
              <a:off x="5762625" y="44116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8" name="Rectangle 660"/>
            <p:cNvSpPr>
              <a:spLocks noChangeArrowheads="1"/>
            </p:cNvSpPr>
            <p:nvPr/>
          </p:nvSpPr>
          <p:spPr bwMode="auto">
            <a:xfrm>
              <a:off x="5772150" y="465931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9" name="Rectangle 661"/>
            <p:cNvSpPr>
              <a:spLocks noChangeArrowheads="1"/>
            </p:cNvSpPr>
            <p:nvPr/>
          </p:nvSpPr>
          <p:spPr bwMode="auto">
            <a:xfrm>
              <a:off x="5800725" y="4640263"/>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0" name="Rectangle 662"/>
            <p:cNvSpPr>
              <a:spLocks noChangeArrowheads="1"/>
            </p:cNvSpPr>
            <p:nvPr/>
          </p:nvSpPr>
          <p:spPr bwMode="auto">
            <a:xfrm>
              <a:off x="5819775" y="46497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1" name="Rectangle 663"/>
            <p:cNvSpPr>
              <a:spLocks noChangeArrowheads="1"/>
            </p:cNvSpPr>
            <p:nvPr/>
          </p:nvSpPr>
          <p:spPr bwMode="auto">
            <a:xfrm>
              <a:off x="5886450" y="39068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2" name="Rectangle 664"/>
            <p:cNvSpPr>
              <a:spLocks noChangeArrowheads="1"/>
            </p:cNvSpPr>
            <p:nvPr/>
          </p:nvSpPr>
          <p:spPr bwMode="auto">
            <a:xfrm>
              <a:off x="5962650" y="47640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3" name="Rectangle 665"/>
            <p:cNvSpPr>
              <a:spLocks noChangeArrowheads="1"/>
            </p:cNvSpPr>
            <p:nvPr/>
          </p:nvSpPr>
          <p:spPr bwMode="auto">
            <a:xfrm>
              <a:off x="5972175" y="46307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4" name="Rectangle 666"/>
            <p:cNvSpPr>
              <a:spLocks noChangeArrowheads="1"/>
            </p:cNvSpPr>
            <p:nvPr/>
          </p:nvSpPr>
          <p:spPr bwMode="auto">
            <a:xfrm>
              <a:off x="5991225" y="46116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5" name="Rectangle 667"/>
            <p:cNvSpPr>
              <a:spLocks noChangeArrowheads="1"/>
            </p:cNvSpPr>
            <p:nvPr/>
          </p:nvSpPr>
          <p:spPr bwMode="auto">
            <a:xfrm>
              <a:off x="6076950" y="358298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6" name="Rectangle 668"/>
            <p:cNvSpPr>
              <a:spLocks noChangeArrowheads="1"/>
            </p:cNvSpPr>
            <p:nvPr/>
          </p:nvSpPr>
          <p:spPr bwMode="auto">
            <a:xfrm>
              <a:off x="6143625" y="29543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7" name="Rectangle 669"/>
            <p:cNvSpPr>
              <a:spLocks noChangeArrowheads="1"/>
            </p:cNvSpPr>
            <p:nvPr/>
          </p:nvSpPr>
          <p:spPr bwMode="auto">
            <a:xfrm>
              <a:off x="6153150" y="3449638"/>
              <a:ext cx="19050" cy="19050"/>
            </a:xfrm>
            <a:prstGeom prst="rect">
              <a:avLst/>
            </a:prstGeom>
            <a:solidFill>
              <a:srgbClr val="FF0000"/>
            </a:solidFill>
            <a:ln w="0">
              <a:solidFill>
                <a:srgbClr val="FF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8" name="Rectangle 670"/>
            <p:cNvSpPr>
              <a:spLocks noChangeArrowheads="1"/>
            </p:cNvSpPr>
            <p:nvPr/>
          </p:nvSpPr>
          <p:spPr bwMode="auto">
            <a:xfrm>
              <a:off x="4314825" y="5183188"/>
              <a:ext cx="79508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000" dirty="0">
                  <a:solidFill>
                    <a:srgbClr val="000000"/>
                  </a:solidFill>
                  <a:latin typeface="Helvetica" panose="020B0604020202020204" pitchFamily="34" charset="0"/>
                </a:rPr>
                <a:t>Mean </a:t>
              </a:r>
              <a:r>
                <a:rPr lang="en-US" altLang="en-US" sz="1000" dirty="0" smtClean="0">
                  <a:solidFill>
                    <a:srgbClr val="000000"/>
                  </a:solidFill>
                  <a:latin typeface="Helvetica" panose="020B0604020202020204" pitchFamily="34" charset="0"/>
                </a:rPr>
                <a:t>IVDMIA</a:t>
              </a:r>
              <a:endParaRPr lang="en-US" altLang="en-US" dirty="0">
                <a:latin typeface="Arial" panose="020B0604020202020204" pitchFamily="34" charset="0"/>
              </a:endParaRPr>
            </a:p>
          </p:txBody>
        </p:sp>
        <p:sp>
          <p:nvSpPr>
            <p:cNvPr id="219" name="Rectangle 671"/>
            <p:cNvSpPr>
              <a:spLocks noChangeArrowheads="1"/>
            </p:cNvSpPr>
            <p:nvPr/>
          </p:nvSpPr>
          <p:spPr bwMode="auto">
            <a:xfrm rot="16200000">
              <a:off x="1898224" y="3277444"/>
              <a:ext cx="90890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000" dirty="0">
                  <a:solidFill>
                    <a:srgbClr val="000000"/>
                  </a:solidFill>
                  <a:latin typeface="Helvetica" panose="020B0604020202020204" pitchFamily="34" charset="0"/>
                </a:rPr>
                <a:t>%CV of </a:t>
              </a:r>
              <a:r>
                <a:rPr lang="en-US" altLang="en-US" sz="1000" dirty="0" smtClean="0">
                  <a:solidFill>
                    <a:srgbClr val="000000"/>
                  </a:solidFill>
                  <a:latin typeface="Helvetica" panose="020B0604020202020204" pitchFamily="34" charset="0"/>
                </a:rPr>
                <a:t>IVDMIA</a:t>
              </a:r>
              <a:endParaRPr lang="en-US" altLang="en-US" dirty="0">
                <a:latin typeface="Arial" panose="020B0604020202020204" pitchFamily="34" charset="0"/>
              </a:endParaRPr>
            </a:p>
          </p:txBody>
        </p:sp>
      </p:grpSp>
      <p:sp>
        <p:nvSpPr>
          <p:cNvPr id="220" name="Rectangle 2"/>
          <p:cNvSpPr>
            <a:spLocks noChangeArrowheads="1"/>
          </p:cNvSpPr>
          <p:nvPr/>
        </p:nvSpPr>
        <p:spPr bwMode="auto">
          <a:xfrm>
            <a:off x="1200150" y="25347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2" name="Rectangle 4"/>
          <p:cNvSpPr>
            <a:spLocks noChangeArrowheads="1"/>
          </p:cNvSpPr>
          <p:nvPr/>
        </p:nvSpPr>
        <p:spPr bwMode="auto">
          <a:xfrm>
            <a:off x="1594643" y="4248209"/>
            <a:ext cx="1732945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45" name="Picture 344"/>
          <p:cNvPicPr>
            <a:picLocks noChangeAspect="1"/>
          </p:cNvPicPr>
          <p:nvPr/>
        </p:nvPicPr>
        <p:blipFill>
          <a:blip r:embed="rId2"/>
          <a:stretch>
            <a:fillRect/>
          </a:stretch>
        </p:blipFill>
        <p:spPr>
          <a:xfrm>
            <a:off x="1978905" y="2246804"/>
            <a:ext cx="3107737" cy="2694821"/>
          </a:xfrm>
          <a:prstGeom prst="rect">
            <a:avLst/>
          </a:prstGeom>
        </p:spPr>
      </p:pic>
    </p:spTree>
    <p:extLst>
      <p:ext uri="{BB962C8B-B14F-4D97-AF65-F5344CB8AC3E}">
        <p14:creationId xmlns:p14="http://schemas.microsoft.com/office/powerpoint/2010/main" val="3589766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Center for biomarker discovery and translation</a:t>
            </a:r>
            <a:endParaRPr lang="en-US" sz="40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3842" y="1474224"/>
            <a:ext cx="6487278" cy="4865458"/>
          </a:xfrm>
          <a:prstGeom prst="rect">
            <a:avLst/>
          </a:prstGeom>
        </p:spPr>
      </p:pic>
    </p:spTree>
    <p:extLst>
      <p:ext uri="{BB962C8B-B14F-4D97-AF65-F5344CB8AC3E}">
        <p14:creationId xmlns:p14="http://schemas.microsoft.com/office/powerpoint/2010/main" val="980800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633307"/>
            <a:ext cx="7924800" cy="977900"/>
          </a:xfrm>
        </p:spPr>
        <p:txBody>
          <a:bodyPr rtlCol="0">
            <a:normAutofit/>
          </a:bodyPr>
          <a:lstStyle/>
          <a:p>
            <a:pPr>
              <a:defRPr/>
            </a:pPr>
            <a:r>
              <a:rPr lang="en-US" b="1" dirty="0" smtClean="0">
                <a:effectLst>
                  <a:outerShdw blurRad="38100" dist="38100" dir="2700000" algn="tl">
                    <a:srgbClr val="000000">
                      <a:alpha val="43137"/>
                    </a:srgbClr>
                  </a:outerShdw>
                </a:effectLst>
              </a:rPr>
              <a:t>Acknowledgement</a:t>
            </a:r>
            <a:endParaRPr lang="en-US" b="1" dirty="0">
              <a:effectLst>
                <a:outerShdw blurRad="38100" dist="38100" dir="2700000" algn="tl">
                  <a:srgbClr val="000000">
                    <a:alpha val="43137"/>
                  </a:srgbClr>
                </a:outerShdw>
              </a:effectLst>
            </a:endParaRPr>
          </a:p>
        </p:txBody>
      </p:sp>
      <p:sp>
        <p:nvSpPr>
          <p:cNvPr id="38915" name="Content Placeholder 2"/>
          <p:cNvSpPr>
            <a:spLocks noGrp="1"/>
          </p:cNvSpPr>
          <p:nvPr>
            <p:ph idx="1"/>
          </p:nvPr>
        </p:nvSpPr>
        <p:spPr>
          <a:xfrm>
            <a:off x="812800" y="1542056"/>
            <a:ext cx="10600267" cy="3547395"/>
          </a:xfrm>
        </p:spPr>
        <p:txBody>
          <a:bodyPr rtlCol="0">
            <a:normAutofit/>
          </a:bodyPr>
          <a:lstStyle/>
          <a:p>
            <a:pPr>
              <a:defRPr/>
            </a:pPr>
            <a:r>
              <a:rPr lang="en-US" dirty="0" smtClean="0"/>
              <a:t>JHU</a:t>
            </a:r>
          </a:p>
          <a:p>
            <a:pPr lvl="1">
              <a:buFont typeface="Arial" pitchFamily="34" charset="0"/>
              <a:buChar char="–"/>
              <a:defRPr/>
            </a:pPr>
            <a:r>
              <a:rPr lang="en-US" dirty="0" smtClean="0"/>
              <a:t>Current: Daniel W Chan, Lori Sokoll</a:t>
            </a:r>
            <a:r>
              <a:rPr lang="en-US" dirty="0" smtClean="0"/>
              <a:t>,, </a:t>
            </a:r>
            <a:r>
              <a:rPr lang="en-US" dirty="0" smtClean="0"/>
              <a:t>Hui </a:t>
            </a:r>
            <a:r>
              <a:rPr lang="en-US" dirty="0" smtClean="0"/>
              <a:t>Zhang, </a:t>
            </a:r>
            <a:r>
              <a:rPr lang="en-US" dirty="0" smtClean="0"/>
              <a:t>Jin Song.</a:t>
            </a:r>
            <a:endParaRPr lang="en-US" dirty="0"/>
          </a:p>
          <a:p>
            <a:pPr lvl="1">
              <a:buFont typeface="Arial" pitchFamily="34" charset="0"/>
              <a:buChar char="–"/>
              <a:defRPr/>
            </a:pPr>
            <a:r>
              <a:rPr lang="en-US" dirty="0" smtClean="0"/>
              <a:t>Past: C Nicole Rosenzweig, </a:t>
            </a:r>
            <a:r>
              <a:rPr lang="en-US" dirty="0" err="1" smtClean="0"/>
              <a:t>Jinong</a:t>
            </a:r>
            <a:r>
              <a:rPr lang="en-US" dirty="0" smtClean="0"/>
              <a:t> Li, Alex </a:t>
            </a:r>
            <a:r>
              <a:rPr lang="en-US" dirty="0" smtClean="0"/>
              <a:t>Rai, Lily </a:t>
            </a:r>
            <a:r>
              <a:rPr lang="en-US" dirty="0"/>
              <a:t>Chen, Bai Zhang.</a:t>
            </a:r>
            <a:endParaRPr lang="en-US" dirty="0" smtClean="0"/>
          </a:p>
          <a:p>
            <a:pPr>
              <a:defRPr/>
            </a:pPr>
            <a:r>
              <a:rPr lang="en-US" dirty="0" smtClean="0"/>
              <a:t>Collaborators </a:t>
            </a:r>
            <a:r>
              <a:rPr lang="en-US" dirty="0" smtClean="0"/>
              <a:t>on ovarian cancer biomarker research</a:t>
            </a:r>
          </a:p>
          <a:p>
            <a:pPr lvl="1">
              <a:buFont typeface="Arial" pitchFamily="34" charset="0"/>
              <a:buChar char="–"/>
              <a:defRPr/>
            </a:pPr>
            <a:r>
              <a:rPr lang="en-US" dirty="0" smtClean="0"/>
              <a:t>RC </a:t>
            </a:r>
            <a:r>
              <a:rPr lang="en-US" dirty="0" err="1" smtClean="0"/>
              <a:t>Bast</a:t>
            </a:r>
            <a:r>
              <a:rPr lang="en-US" dirty="0" smtClean="0"/>
              <a:t>, Jr., IJ Jacobs, A </a:t>
            </a:r>
            <a:r>
              <a:rPr lang="en-US" dirty="0" err="1" smtClean="0"/>
              <a:t>Berchuck</a:t>
            </a:r>
            <a:r>
              <a:rPr lang="en-US" dirty="0" smtClean="0"/>
              <a:t>,</a:t>
            </a:r>
            <a:r>
              <a:rPr lang="nl-NL" dirty="0" smtClean="0"/>
              <a:t> C</a:t>
            </a:r>
            <a:r>
              <a:rPr lang="en-US" dirty="0" smtClean="0"/>
              <a:t> </a:t>
            </a:r>
            <a:r>
              <a:rPr lang="nl-NL" dirty="0" smtClean="0"/>
              <a:t>Van Haaften-Day, NF Hacker, HW de Bruijn, AG van der Zee, </a:t>
            </a:r>
            <a:r>
              <a:rPr lang="nl-NL" dirty="0" smtClean="0"/>
              <a:t>F Ueland, R </a:t>
            </a:r>
            <a:r>
              <a:rPr lang="nl-NL" dirty="0" smtClean="0"/>
              <a:t>Bristow, ET Fung, </a:t>
            </a:r>
            <a:r>
              <a:rPr lang="nl-NL" dirty="0" smtClean="0"/>
              <a:t>D Munroe, S Skates.</a:t>
            </a:r>
            <a:endParaRPr lang="nl-NL" dirty="0" smtClean="0"/>
          </a:p>
        </p:txBody>
      </p:sp>
      <p:sp>
        <p:nvSpPr>
          <p:cNvPr id="3" name="Rectangle 2"/>
          <p:cNvSpPr/>
          <p:nvPr/>
        </p:nvSpPr>
        <p:spPr>
          <a:xfrm>
            <a:off x="812800" y="5185407"/>
            <a:ext cx="10329334" cy="830997"/>
          </a:xfrm>
          <a:prstGeom prst="rect">
            <a:avLst/>
          </a:prstGeom>
        </p:spPr>
        <p:txBody>
          <a:bodyPr wrap="square">
            <a:spAutoFit/>
          </a:bodyPr>
          <a:lstStyle/>
          <a:p>
            <a:pPr>
              <a:defRPr/>
            </a:pPr>
            <a:r>
              <a:rPr lang="en-US" sz="2400" dirty="0" smtClean="0"/>
              <a:t>Funding: 	NCI/EDRN BRL (D Chan), BDL (Z Zhang), CPTAC (H Zhang, Z Zhang,  			D Chan), DOD (Z Zhang), </a:t>
            </a:r>
            <a:r>
              <a:rPr lang="en-US" sz="2400" dirty="0"/>
              <a:t>and Vermillion Inc.</a:t>
            </a:r>
          </a:p>
        </p:txBody>
      </p:sp>
    </p:spTree>
    <p:extLst>
      <p:ext uri="{BB962C8B-B14F-4D97-AF65-F5344CB8AC3E}">
        <p14:creationId xmlns:p14="http://schemas.microsoft.com/office/powerpoint/2010/main" val="412382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repeated</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What evidence is needed for the inclusion of individual markers in an IVDMIA panel? Many of the algorithms behind an IVDMIA is nonlinear which make it difficult to attribute a final IVDMIA score to the individual markers numerically. Does each of the input markers need to demonstrate its own discriminatory power and if so at what level?</a:t>
            </a:r>
          </a:p>
          <a:p>
            <a:pPr lvl="0"/>
            <a:r>
              <a:rPr lang="en-US" dirty="0"/>
              <a:t>What are the factors in deciding whether a single cutoff for positive/negative results or multiple cutoffs representing different bins of estimated probability of positive conditions is more appropriate.</a:t>
            </a:r>
          </a:p>
          <a:p>
            <a:pPr lvl="0"/>
            <a:r>
              <a:rPr lang="en-US" dirty="0"/>
              <a:t>My presentation will show how our understanding of the regulatory requirement helps to shape our IVDMIA development process. We would like to hear FDA’s comments whether our understand is correct and make sense, and if we missed important factors/items.</a:t>
            </a:r>
          </a:p>
          <a:p>
            <a:pPr lvl="0"/>
            <a:r>
              <a:rPr lang="en-US" dirty="0"/>
              <a:t>The value of an input to a multivariate panel may be affected by factors external to an IVDMIA algorithm. How such changes could be periodically incorporated into an approved/cleared IVDMIA and what the type of evidence/data will be required.</a:t>
            </a:r>
          </a:p>
          <a:p>
            <a:endParaRPr lang="en-US" dirty="0"/>
          </a:p>
        </p:txBody>
      </p:sp>
    </p:spTree>
    <p:extLst>
      <p:ext uri="{BB962C8B-B14F-4D97-AF65-F5344CB8AC3E}">
        <p14:creationId xmlns:p14="http://schemas.microsoft.com/office/powerpoint/2010/main" val="3432336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latin typeface="+mn-lt"/>
              </a:rPr>
              <a:t>Disclosure</a:t>
            </a:r>
            <a:endParaRPr lang="en-US"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p:txBody>
          <a:bodyPr>
            <a:normAutofit/>
          </a:bodyPr>
          <a:lstStyle/>
          <a:p>
            <a:r>
              <a:rPr lang="en-US" dirty="0" smtClean="0"/>
              <a:t>Through license agreements between Johns Hopkins University and Vermillion Inc., Dr. Zhen Zhang is entitled to royalty payment from OVA1 and </a:t>
            </a:r>
            <a:r>
              <a:rPr lang="en-US" dirty="0" err="1" smtClean="0"/>
              <a:t>Overa</a:t>
            </a:r>
            <a:r>
              <a:rPr lang="en-US" dirty="0" smtClean="0"/>
              <a:t>. </a:t>
            </a:r>
            <a:endParaRPr lang="en-US" dirty="0" smtClean="0"/>
          </a:p>
          <a:p>
            <a:r>
              <a:rPr lang="en-US" dirty="0"/>
              <a:t>The two FDA cleared tests OVA1 and </a:t>
            </a:r>
            <a:r>
              <a:rPr lang="en-US" dirty="0" err="1"/>
              <a:t>Overa</a:t>
            </a:r>
            <a:r>
              <a:rPr lang="en-US" dirty="0"/>
              <a:t> were developed partially supported by a sponsored research agreement between Vermillion Inc. and Johns Hopkins </a:t>
            </a:r>
            <a:r>
              <a:rPr lang="en-US" dirty="0" smtClean="0"/>
              <a:t>University and funding from DOD and NCI/EDRN.</a:t>
            </a:r>
            <a:endParaRPr lang="en-US" dirty="0"/>
          </a:p>
          <a:p>
            <a:r>
              <a:rPr lang="en-US" dirty="0" smtClean="0"/>
              <a:t>Clinical </a:t>
            </a:r>
            <a:r>
              <a:rPr lang="en-US" dirty="0"/>
              <a:t>performance of the two tests will not be discussed. Only the process of development is </a:t>
            </a:r>
            <a:r>
              <a:rPr lang="en-US" dirty="0" smtClean="0"/>
              <a:t>used as an example for the presentation. </a:t>
            </a:r>
            <a:endParaRPr lang="en-US" dirty="0"/>
          </a:p>
        </p:txBody>
      </p:sp>
    </p:spTree>
    <p:extLst>
      <p:ext uri="{BB962C8B-B14F-4D97-AF65-F5344CB8AC3E}">
        <p14:creationId xmlns:p14="http://schemas.microsoft.com/office/powerpoint/2010/main" val="2423777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IVDMIA (per FDA)</a:t>
            </a:r>
            <a:endParaRPr lang="en-US" dirty="0"/>
          </a:p>
        </p:txBody>
      </p:sp>
      <p:sp>
        <p:nvSpPr>
          <p:cNvPr id="3" name="Content Placeholder 2"/>
          <p:cNvSpPr>
            <a:spLocks noGrp="1"/>
          </p:cNvSpPr>
          <p:nvPr>
            <p:ph idx="1"/>
          </p:nvPr>
        </p:nvSpPr>
        <p:spPr/>
        <p:txBody>
          <a:bodyPr/>
          <a:lstStyle/>
          <a:p>
            <a:pPr marL="0" indent="0">
              <a:buNone/>
            </a:pPr>
            <a:r>
              <a:rPr lang="en-US" dirty="0"/>
              <a:t>A</a:t>
            </a:r>
            <a:r>
              <a:rPr lang="en-US" dirty="0" smtClean="0"/>
              <a:t> </a:t>
            </a:r>
            <a:r>
              <a:rPr lang="en-US" dirty="0"/>
              <a:t>device that </a:t>
            </a:r>
            <a:endParaRPr lang="en-US" dirty="0" smtClean="0"/>
          </a:p>
          <a:p>
            <a:pPr marL="514350" indent="-514350">
              <a:buFont typeface="+mj-lt"/>
              <a:buAutoNum type="arabicPeriod"/>
            </a:pPr>
            <a:r>
              <a:rPr lang="en-US" dirty="0" smtClean="0"/>
              <a:t>combines </a:t>
            </a:r>
            <a:r>
              <a:rPr lang="en-US" dirty="0"/>
              <a:t>the values of multiple variables using an interpretation function to yield a single, patient-specific result (e.g., a “classification,” “score,” “index,” etc.), that is intended for use in the diagnosis of disease or other conditions, or in the cure, mitigation, treatment or prevention of disease, and </a:t>
            </a:r>
            <a:endParaRPr lang="en-US" dirty="0" smtClean="0"/>
          </a:p>
          <a:p>
            <a:pPr marL="514350" indent="-514350">
              <a:buFont typeface="+mj-lt"/>
              <a:buAutoNum type="arabicPeriod"/>
            </a:pPr>
            <a:r>
              <a:rPr lang="en-US" dirty="0" smtClean="0"/>
              <a:t>provides </a:t>
            </a:r>
            <a:r>
              <a:rPr lang="en-US" dirty="0"/>
              <a:t>a result whose derivation is non-transparent and cannot be independently derived or verified by the end user.</a:t>
            </a:r>
          </a:p>
        </p:txBody>
      </p:sp>
    </p:spTree>
    <p:extLst>
      <p:ext uri="{BB962C8B-B14F-4D97-AF65-F5344CB8AC3E}">
        <p14:creationId xmlns:p14="http://schemas.microsoft.com/office/powerpoint/2010/main" val="311418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Development of IVDMIA</a:t>
            </a:r>
            <a:endParaRPr lang="en-US" dirty="0"/>
          </a:p>
        </p:txBody>
      </p:sp>
      <p:sp>
        <p:nvSpPr>
          <p:cNvPr id="1972" name="Line 1286"/>
          <p:cNvSpPr>
            <a:spLocks noChangeShapeType="1"/>
          </p:cNvSpPr>
          <p:nvPr/>
        </p:nvSpPr>
        <p:spPr bwMode="auto">
          <a:xfrm flipV="1">
            <a:off x="73" y="50801"/>
            <a:ext cx="0" cy="542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16" name="Picture 1315"/>
          <p:cNvPicPr>
            <a:picLocks noChangeAspect="1"/>
          </p:cNvPicPr>
          <p:nvPr/>
        </p:nvPicPr>
        <p:blipFill>
          <a:blip r:embed="rId2"/>
          <a:stretch>
            <a:fillRect/>
          </a:stretch>
        </p:blipFill>
        <p:spPr>
          <a:xfrm>
            <a:off x="3752214" y="3060336"/>
            <a:ext cx="679457" cy="679457"/>
          </a:xfrm>
          <a:prstGeom prst="rect">
            <a:avLst/>
          </a:prstGeom>
        </p:spPr>
      </p:pic>
      <p:pic>
        <p:nvPicPr>
          <p:cNvPr id="1983" name="Picture 1982"/>
          <p:cNvPicPr>
            <a:picLocks noChangeAspect="1"/>
          </p:cNvPicPr>
          <p:nvPr/>
        </p:nvPicPr>
        <p:blipFill>
          <a:blip r:embed="rId3"/>
          <a:stretch>
            <a:fillRect/>
          </a:stretch>
        </p:blipFill>
        <p:spPr>
          <a:xfrm>
            <a:off x="5050974" y="2117682"/>
            <a:ext cx="2052650" cy="1529486"/>
          </a:xfrm>
          <a:prstGeom prst="rect">
            <a:avLst/>
          </a:prstGeom>
        </p:spPr>
      </p:pic>
      <p:pic>
        <p:nvPicPr>
          <p:cNvPr id="2068" name="Picture 2067"/>
          <p:cNvPicPr>
            <a:picLocks noChangeAspect="1"/>
          </p:cNvPicPr>
          <p:nvPr/>
        </p:nvPicPr>
        <p:blipFill>
          <a:blip r:embed="rId4"/>
          <a:stretch>
            <a:fillRect/>
          </a:stretch>
        </p:blipFill>
        <p:spPr>
          <a:xfrm>
            <a:off x="7907609" y="2105858"/>
            <a:ext cx="1846256" cy="1553135"/>
          </a:xfrm>
          <a:prstGeom prst="rect">
            <a:avLst/>
          </a:prstGeom>
        </p:spPr>
      </p:pic>
      <p:cxnSp>
        <p:nvCxnSpPr>
          <p:cNvPr id="2070" name="Straight Arrow Connector 2069"/>
          <p:cNvCxnSpPr>
            <a:stCxn id="3241" idx="3"/>
            <a:endCxn id="1983" idx="1"/>
          </p:cNvCxnSpPr>
          <p:nvPr/>
        </p:nvCxnSpPr>
        <p:spPr>
          <a:xfrm flipV="1">
            <a:off x="3225224" y="2882425"/>
            <a:ext cx="1825750"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072" name="Straight Arrow Connector 2071"/>
          <p:cNvCxnSpPr>
            <a:stCxn id="1983" idx="3"/>
            <a:endCxn id="2068" idx="1"/>
          </p:cNvCxnSpPr>
          <p:nvPr/>
        </p:nvCxnSpPr>
        <p:spPr>
          <a:xfrm>
            <a:off x="7103624" y="2882425"/>
            <a:ext cx="803985"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073" name="TextBox 2072"/>
          <p:cNvSpPr txBox="1"/>
          <p:nvPr/>
        </p:nvSpPr>
        <p:spPr>
          <a:xfrm>
            <a:off x="1532965" y="1622611"/>
            <a:ext cx="1619802" cy="369332"/>
          </a:xfrm>
          <a:prstGeom prst="rect">
            <a:avLst/>
          </a:prstGeom>
          <a:noFill/>
        </p:spPr>
        <p:txBody>
          <a:bodyPr wrap="none" rtlCol="0">
            <a:spAutoFit/>
          </a:bodyPr>
          <a:lstStyle/>
          <a:p>
            <a:r>
              <a:rPr lang="en-US" dirty="0" smtClean="0"/>
              <a:t>Biomarker data</a:t>
            </a:r>
            <a:endParaRPr lang="en-US" dirty="0"/>
          </a:p>
        </p:txBody>
      </p:sp>
      <p:sp>
        <p:nvSpPr>
          <p:cNvPr id="2074" name="TextBox 2073"/>
          <p:cNvSpPr txBox="1"/>
          <p:nvPr/>
        </p:nvSpPr>
        <p:spPr>
          <a:xfrm>
            <a:off x="5060577" y="1622611"/>
            <a:ext cx="2054537" cy="369332"/>
          </a:xfrm>
          <a:prstGeom prst="rect">
            <a:avLst/>
          </a:prstGeom>
          <a:noFill/>
        </p:spPr>
        <p:txBody>
          <a:bodyPr wrap="none" rtlCol="0">
            <a:spAutoFit/>
          </a:bodyPr>
          <a:lstStyle/>
          <a:p>
            <a:r>
              <a:rPr lang="en-US" dirty="0" smtClean="0"/>
              <a:t>Classification model</a:t>
            </a:r>
            <a:endParaRPr lang="en-US" dirty="0"/>
          </a:p>
        </p:txBody>
      </p:sp>
      <p:sp>
        <p:nvSpPr>
          <p:cNvPr id="2075" name="TextBox 2074"/>
          <p:cNvSpPr txBox="1"/>
          <p:nvPr/>
        </p:nvSpPr>
        <p:spPr>
          <a:xfrm>
            <a:off x="7794812" y="1622611"/>
            <a:ext cx="1883272" cy="369332"/>
          </a:xfrm>
          <a:prstGeom prst="rect">
            <a:avLst/>
          </a:prstGeom>
          <a:noFill/>
        </p:spPr>
        <p:txBody>
          <a:bodyPr wrap="none" rtlCol="0">
            <a:spAutoFit/>
          </a:bodyPr>
          <a:lstStyle/>
          <a:p>
            <a:r>
              <a:rPr lang="en-US" dirty="0" smtClean="0"/>
              <a:t>Clinical evaluation</a:t>
            </a:r>
            <a:endParaRPr lang="en-US" dirty="0"/>
          </a:p>
        </p:txBody>
      </p:sp>
      <p:sp>
        <p:nvSpPr>
          <p:cNvPr id="2076" name="TextBox 2075"/>
          <p:cNvSpPr txBox="1"/>
          <p:nvPr/>
        </p:nvSpPr>
        <p:spPr>
          <a:xfrm>
            <a:off x="2828747" y="4051944"/>
            <a:ext cx="2566146" cy="646331"/>
          </a:xfrm>
          <a:prstGeom prst="rect">
            <a:avLst/>
          </a:prstGeom>
          <a:noFill/>
        </p:spPr>
        <p:txBody>
          <a:bodyPr wrap="square" rtlCol="0">
            <a:spAutoFit/>
          </a:bodyPr>
          <a:lstStyle/>
          <a:p>
            <a:pPr algn="ctr"/>
            <a:r>
              <a:rPr lang="en-US" dirty="0" smtClean="0"/>
              <a:t>Model derivation via machine learning</a:t>
            </a:r>
          </a:p>
        </p:txBody>
      </p:sp>
      <p:pic>
        <p:nvPicPr>
          <p:cNvPr id="3241" name="Picture 3240"/>
          <p:cNvPicPr>
            <a:picLocks noChangeAspect="1"/>
          </p:cNvPicPr>
          <p:nvPr/>
        </p:nvPicPr>
        <p:blipFill>
          <a:blip r:embed="rId5"/>
          <a:stretch>
            <a:fillRect/>
          </a:stretch>
        </p:blipFill>
        <p:spPr>
          <a:xfrm>
            <a:off x="1406674" y="2147831"/>
            <a:ext cx="1818550" cy="1469189"/>
          </a:xfrm>
          <a:prstGeom prst="rect">
            <a:avLst/>
          </a:prstGeom>
        </p:spPr>
      </p:pic>
      <p:sp>
        <p:nvSpPr>
          <p:cNvPr id="3247" name="TextBox 3246"/>
          <p:cNvSpPr txBox="1"/>
          <p:nvPr/>
        </p:nvSpPr>
        <p:spPr>
          <a:xfrm>
            <a:off x="1401416" y="5358848"/>
            <a:ext cx="1850891" cy="369332"/>
          </a:xfrm>
          <a:prstGeom prst="rect">
            <a:avLst/>
          </a:prstGeom>
          <a:noFill/>
        </p:spPr>
        <p:txBody>
          <a:bodyPr wrap="none" rtlCol="0">
            <a:spAutoFit/>
          </a:bodyPr>
          <a:lstStyle/>
          <a:p>
            <a:r>
              <a:rPr lang="en-US" dirty="0" smtClean="0"/>
              <a:t>Clinical Relevance</a:t>
            </a:r>
          </a:p>
        </p:txBody>
      </p:sp>
      <p:sp>
        <p:nvSpPr>
          <p:cNvPr id="1344" name="TextBox 1343"/>
          <p:cNvSpPr txBox="1"/>
          <p:nvPr/>
        </p:nvSpPr>
        <p:spPr>
          <a:xfrm>
            <a:off x="4161340" y="5358848"/>
            <a:ext cx="2142125" cy="369332"/>
          </a:xfrm>
          <a:prstGeom prst="rect">
            <a:avLst/>
          </a:prstGeom>
          <a:noFill/>
        </p:spPr>
        <p:txBody>
          <a:bodyPr wrap="none" rtlCol="0">
            <a:spAutoFit/>
          </a:bodyPr>
          <a:lstStyle/>
          <a:p>
            <a:r>
              <a:rPr lang="en-US" dirty="0" smtClean="0"/>
              <a:t>Statistical Soundness</a:t>
            </a:r>
          </a:p>
        </p:txBody>
      </p:sp>
      <p:sp>
        <p:nvSpPr>
          <p:cNvPr id="1345" name="TextBox 1344"/>
          <p:cNvSpPr txBox="1"/>
          <p:nvPr/>
        </p:nvSpPr>
        <p:spPr>
          <a:xfrm>
            <a:off x="7212497" y="5358848"/>
            <a:ext cx="2559932" cy="369332"/>
          </a:xfrm>
          <a:prstGeom prst="rect">
            <a:avLst/>
          </a:prstGeom>
          <a:noFill/>
        </p:spPr>
        <p:txBody>
          <a:bodyPr wrap="none" rtlCol="0">
            <a:spAutoFit/>
          </a:bodyPr>
          <a:lstStyle/>
          <a:p>
            <a:r>
              <a:rPr lang="en-US" dirty="0" smtClean="0"/>
              <a:t>Regulatory Requirements</a:t>
            </a:r>
          </a:p>
        </p:txBody>
      </p:sp>
      <p:sp>
        <p:nvSpPr>
          <p:cNvPr id="3248" name="TextBox 3247"/>
          <p:cNvSpPr txBox="1"/>
          <p:nvPr/>
        </p:nvSpPr>
        <p:spPr>
          <a:xfrm>
            <a:off x="1038639" y="4051944"/>
            <a:ext cx="2087216" cy="646331"/>
          </a:xfrm>
          <a:prstGeom prst="rect">
            <a:avLst/>
          </a:prstGeom>
          <a:noFill/>
        </p:spPr>
        <p:txBody>
          <a:bodyPr wrap="square" rtlCol="0">
            <a:spAutoFit/>
          </a:bodyPr>
          <a:lstStyle/>
          <a:p>
            <a:pPr algn="ctr"/>
            <a:r>
              <a:rPr lang="en-US" dirty="0" smtClean="0">
                <a:cs typeface="Calibri Light" panose="020F0302020204030204" pitchFamily="34" charset="0"/>
              </a:rPr>
              <a:t>Study &amp; experimental design</a:t>
            </a:r>
            <a:endParaRPr lang="en-US" dirty="0">
              <a:cs typeface="Calibri Light" panose="020F0302020204030204" pitchFamily="34" charset="0"/>
            </a:endParaRPr>
          </a:p>
        </p:txBody>
      </p:sp>
      <p:sp>
        <p:nvSpPr>
          <p:cNvPr id="3249" name="TextBox 3248"/>
          <p:cNvSpPr txBox="1"/>
          <p:nvPr/>
        </p:nvSpPr>
        <p:spPr>
          <a:xfrm>
            <a:off x="6117536" y="3911048"/>
            <a:ext cx="1008609" cy="707886"/>
          </a:xfrm>
          <a:prstGeom prst="rect">
            <a:avLst/>
          </a:prstGeom>
          <a:noFill/>
        </p:spPr>
        <p:txBody>
          <a:bodyPr wrap="none" rtlCol="0">
            <a:spAutoFit/>
          </a:bodyPr>
          <a:lstStyle/>
          <a:p>
            <a:r>
              <a:rPr lang="en-US" sz="4000" dirty="0" smtClean="0"/>
              <a:t>… …</a:t>
            </a:r>
            <a:endParaRPr lang="en-US" sz="4000" dirty="0"/>
          </a:p>
        </p:txBody>
      </p:sp>
      <p:cxnSp>
        <p:nvCxnSpPr>
          <p:cNvPr id="3251" name="Straight Arrow Connector 3250"/>
          <p:cNvCxnSpPr>
            <a:stCxn id="3247" idx="0"/>
            <a:endCxn id="3248" idx="2"/>
          </p:cNvCxnSpPr>
          <p:nvPr/>
        </p:nvCxnSpPr>
        <p:spPr>
          <a:xfrm flipH="1" flipV="1">
            <a:off x="2082247" y="4698275"/>
            <a:ext cx="244615" cy="660573"/>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53" name="Straight Arrow Connector 3252"/>
          <p:cNvCxnSpPr>
            <a:stCxn id="1344" idx="0"/>
            <a:endCxn id="3248" idx="2"/>
          </p:cNvCxnSpPr>
          <p:nvPr/>
        </p:nvCxnSpPr>
        <p:spPr>
          <a:xfrm flipH="1" flipV="1">
            <a:off x="2082247" y="4698275"/>
            <a:ext cx="3150156" cy="660573"/>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55" name="Straight Arrow Connector 3254"/>
          <p:cNvCxnSpPr>
            <a:stCxn id="1345" idx="0"/>
            <a:endCxn id="3248" idx="2"/>
          </p:cNvCxnSpPr>
          <p:nvPr/>
        </p:nvCxnSpPr>
        <p:spPr>
          <a:xfrm flipH="1" flipV="1">
            <a:off x="2082247" y="4698275"/>
            <a:ext cx="6410216" cy="660573"/>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57" name="Straight Arrow Connector 3256"/>
          <p:cNvCxnSpPr>
            <a:stCxn id="3247" idx="0"/>
            <a:endCxn id="2076" idx="2"/>
          </p:cNvCxnSpPr>
          <p:nvPr/>
        </p:nvCxnSpPr>
        <p:spPr>
          <a:xfrm flipV="1">
            <a:off x="2326862" y="4698275"/>
            <a:ext cx="1784958" cy="660573"/>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59" name="Straight Arrow Connector 3258"/>
          <p:cNvCxnSpPr>
            <a:stCxn id="1344" idx="0"/>
            <a:endCxn id="2076" idx="2"/>
          </p:cNvCxnSpPr>
          <p:nvPr/>
        </p:nvCxnSpPr>
        <p:spPr>
          <a:xfrm flipH="1" flipV="1">
            <a:off x="4111820" y="4698275"/>
            <a:ext cx="1120583" cy="660573"/>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61" name="Straight Arrow Connector 3260"/>
          <p:cNvCxnSpPr>
            <a:stCxn id="1345" idx="0"/>
            <a:endCxn id="2076" idx="2"/>
          </p:cNvCxnSpPr>
          <p:nvPr/>
        </p:nvCxnSpPr>
        <p:spPr>
          <a:xfrm flipH="1" flipV="1">
            <a:off x="4111820" y="4698275"/>
            <a:ext cx="4380643" cy="660573"/>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6986520" y="5131817"/>
            <a:ext cx="3011886" cy="8233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261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Elements in regulatory requirements for safety and effectiveness drives IVDMIA development</a:t>
            </a:r>
            <a:endParaRPr lang="en-US" dirty="0"/>
          </a:p>
        </p:txBody>
      </p:sp>
      <p:sp>
        <p:nvSpPr>
          <p:cNvPr id="3" name="Content Placeholder 2"/>
          <p:cNvSpPr>
            <a:spLocks noGrp="1"/>
          </p:cNvSpPr>
          <p:nvPr>
            <p:ph idx="1"/>
          </p:nvPr>
        </p:nvSpPr>
        <p:spPr>
          <a:xfrm>
            <a:off x="838199" y="2123488"/>
            <a:ext cx="8934179" cy="4036140"/>
          </a:xfrm>
        </p:spPr>
        <p:txBody>
          <a:bodyPr>
            <a:normAutofit/>
          </a:bodyPr>
          <a:lstStyle/>
          <a:p>
            <a:r>
              <a:rPr lang="en-US" sz="3600" dirty="0" smtClean="0"/>
              <a:t>Intended use.</a:t>
            </a:r>
          </a:p>
          <a:p>
            <a:r>
              <a:rPr lang="en-US" sz="3600" dirty="0" smtClean="0"/>
              <a:t>Performance Characteristics</a:t>
            </a:r>
          </a:p>
          <a:p>
            <a:pPr lvl="1">
              <a:buFont typeface="Calibri" panose="020F0502020204030204" pitchFamily="34" charset="0"/>
              <a:buChar char="⁻"/>
            </a:pPr>
            <a:r>
              <a:rPr lang="en-US" sz="2800" dirty="0" smtClean="0"/>
              <a:t>Analytical performance</a:t>
            </a:r>
          </a:p>
          <a:p>
            <a:pPr lvl="1">
              <a:buFont typeface="Calibri" panose="020F0502020204030204" pitchFamily="34" charset="0"/>
              <a:buChar char="⁻"/>
            </a:pPr>
            <a:r>
              <a:rPr lang="en-US" sz="2800" dirty="0" smtClean="0"/>
              <a:t>Clinical studies: clinical sensitivity and specificity</a:t>
            </a:r>
          </a:p>
          <a:p>
            <a:pPr lvl="1">
              <a:buFont typeface="Calibri" panose="020F0502020204030204" pitchFamily="34" charset="0"/>
              <a:buChar char="⁻"/>
            </a:pPr>
            <a:r>
              <a:rPr lang="en-US" sz="2800" dirty="0" smtClean="0"/>
              <a:t>Clinical cutoffs.</a:t>
            </a:r>
            <a:endParaRPr lang="en-US" sz="2800" dirty="0"/>
          </a:p>
        </p:txBody>
      </p:sp>
    </p:spTree>
    <p:extLst>
      <p:ext uri="{BB962C8B-B14F-4D97-AF65-F5344CB8AC3E}">
        <p14:creationId xmlns:p14="http://schemas.microsoft.com/office/powerpoint/2010/main" val="3020462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85709"/>
          </a:xfrm>
        </p:spPr>
        <p:txBody>
          <a:bodyPr rtlCol="0">
            <a:noAutofit/>
          </a:bodyPr>
          <a:lstStyle/>
          <a:p>
            <a:pPr>
              <a:defRPr/>
            </a:pPr>
            <a:r>
              <a:rPr lang="en-US" sz="3600" b="1" dirty="0" smtClean="0">
                <a:effectLst>
                  <a:outerShdw blurRad="38100" dist="38100" dir="2700000" algn="tl">
                    <a:srgbClr val="000000">
                      <a:alpha val="43137"/>
                    </a:srgbClr>
                  </a:outerShdw>
                </a:effectLst>
                <a:latin typeface="+mn-lt"/>
              </a:rPr>
              <a:t>A test’s intended use is defined by the time point at which it is to be used along a disease </a:t>
            </a:r>
            <a:r>
              <a:rPr lang="en-US" sz="3600" b="1" dirty="0">
                <a:effectLst>
                  <a:outerShdw blurRad="38100" dist="38100" dir="2700000" algn="tl">
                    <a:srgbClr val="000000">
                      <a:alpha val="43137"/>
                    </a:srgbClr>
                  </a:outerShdw>
                </a:effectLst>
                <a:latin typeface="+mn-lt"/>
              </a:rPr>
              <a:t>process </a:t>
            </a:r>
          </a:p>
        </p:txBody>
      </p:sp>
      <p:grpSp>
        <p:nvGrpSpPr>
          <p:cNvPr id="14" name="Group 13"/>
          <p:cNvGrpSpPr/>
          <p:nvPr/>
        </p:nvGrpSpPr>
        <p:grpSpPr>
          <a:xfrm>
            <a:off x="1537686" y="2460782"/>
            <a:ext cx="8322410" cy="3745389"/>
            <a:chOff x="1537686" y="2460782"/>
            <a:chExt cx="8322410" cy="3745389"/>
          </a:xfrm>
        </p:grpSpPr>
        <p:pic>
          <p:nvPicPr>
            <p:cNvPr id="2150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8350" y="3199446"/>
              <a:ext cx="5759450" cy="300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ine Callout 2 2"/>
            <p:cNvSpPr/>
            <p:nvPr/>
          </p:nvSpPr>
          <p:spPr>
            <a:xfrm>
              <a:off x="6921863" y="2999391"/>
              <a:ext cx="2938233" cy="646279"/>
            </a:xfrm>
            <a:prstGeom prst="borderCallout2">
              <a:avLst>
                <a:gd name="adj1" fmla="val 18750"/>
                <a:gd name="adj2" fmla="val -8333"/>
                <a:gd name="adj3" fmla="val 18750"/>
                <a:gd name="adj4" fmla="val -16667"/>
                <a:gd name="adj5" fmla="val 231826"/>
                <a:gd name="adj6" fmla="val -38874"/>
              </a:avLst>
            </a:pr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1775" indent="-231775">
                <a:buFont typeface="Arial" panose="020B0604020202020204" pitchFamily="34" charset="0"/>
                <a:buChar char="•"/>
              </a:pPr>
              <a:r>
                <a:rPr lang="en-US" altLang="en-US" b="1" dirty="0" smtClean="0">
                  <a:solidFill>
                    <a:schemeClr val="tx1"/>
                  </a:solidFill>
                </a:rPr>
                <a:t>Prognosis</a:t>
              </a:r>
            </a:p>
            <a:p>
              <a:pPr marL="231775" indent="-231775">
                <a:buFont typeface="Arial" panose="020B0604020202020204" pitchFamily="34" charset="0"/>
                <a:buChar char="•"/>
              </a:pPr>
              <a:r>
                <a:rPr lang="en-US" altLang="en-US" b="1" dirty="0" smtClean="0">
                  <a:solidFill>
                    <a:schemeClr val="tx1"/>
                  </a:solidFill>
                </a:rPr>
                <a:t>Predicting response to </a:t>
              </a:r>
              <a:r>
                <a:rPr lang="en-US" altLang="en-US" b="1" dirty="0" err="1" smtClean="0">
                  <a:solidFill>
                    <a:schemeClr val="tx1"/>
                  </a:solidFill>
                </a:rPr>
                <a:t>Tx</a:t>
              </a:r>
              <a:endParaRPr lang="en-US" altLang="en-US" dirty="0" smtClean="0">
                <a:solidFill>
                  <a:schemeClr val="tx1"/>
                </a:solidFill>
              </a:endParaRPr>
            </a:p>
          </p:txBody>
        </p:sp>
        <p:grpSp>
          <p:nvGrpSpPr>
            <p:cNvPr id="10" name="Group 9"/>
            <p:cNvGrpSpPr/>
            <p:nvPr/>
          </p:nvGrpSpPr>
          <p:grpSpPr>
            <a:xfrm>
              <a:off x="5747649" y="5304967"/>
              <a:ext cx="1380263" cy="467872"/>
              <a:chOff x="5406127" y="5371068"/>
              <a:chExt cx="1380263" cy="437654"/>
            </a:xfrm>
          </p:grpSpPr>
          <p:sp>
            <p:nvSpPr>
              <p:cNvPr id="5" name="Line Callout 2 4"/>
              <p:cNvSpPr/>
              <p:nvPr/>
            </p:nvSpPr>
            <p:spPr>
              <a:xfrm rot="16200000" flipH="1">
                <a:off x="5877432" y="4899763"/>
                <a:ext cx="437654" cy="1380263"/>
              </a:xfrm>
              <a:prstGeom prst="borderCallout2">
                <a:avLst>
                  <a:gd name="adj1" fmla="val 18750"/>
                  <a:gd name="adj2" fmla="val -8333"/>
                  <a:gd name="adj3" fmla="val 18750"/>
                  <a:gd name="adj4" fmla="val -16667"/>
                  <a:gd name="adj5" fmla="val 61517"/>
                  <a:gd name="adj6" fmla="val -167054"/>
                </a:avLst>
              </a:pr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5406127" y="5413127"/>
                <a:ext cx="1261243" cy="369332"/>
              </a:xfrm>
              <a:prstGeom prst="rect">
                <a:avLst/>
              </a:prstGeom>
              <a:noFill/>
              <a:ln>
                <a:noFill/>
              </a:ln>
            </p:spPr>
            <p:txBody>
              <a:bodyPr wrap="none" rtlCol="0">
                <a:spAutoFit/>
              </a:bodyPr>
              <a:lstStyle/>
              <a:p>
                <a:r>
                  <a:rPr lang="en-US" b="1" dirty="0" smtClean="0"/>
                  <a:t>Monitoring</a:t>
                </a:r>
                <a:endParaRPr lang="en-US" b="1" dirty="0"/>
              </a:p>
            </p:txBody>
          </p:sp>
        </p:grpSp>
        <p:sp>
          <p:nvSpPr>
            <p:cNvPr id="13" name="Line Callout 2 12"/>
            <p:cNvSpPr/>
            <p:nvPr/>
          </p:nvSpPr>
          <p:spPr>
            <a:xfrm flipH="1">
              <a:off x="3244584" y="2460782"/>
              <a:ext cx="1663753" cy="388985"/>
            </a:xfrm>
            <a:prstGeom prst="borderCallout2">
              <a:avLst>
                <a:gd name="adj1" fmla="val 62208"/>
                <a:gd name="adj2" fmla="val -3999"/>
                <a:gd name="adj3" fmla="val 62208"/>
                <a:gd name="adj4" fmla="val -16667"/>
                <a:gd name="adj5" fmla="val 516709"/>
                <a:gd name="adj6" fmla="val -39928"/>
              </a:avLst>
            </a:pr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269171" y="2460782"/>
              <a:ext cx="1639167" cy="369332"/>
            </a:xfrm>
            <a:prstGeom prst="rect">
              <a:avLst/>
            </a:prstGeom>
            <a:noFill/>
            <a:ln>
              <a:noFill/>
            </a:ln>
          </p:spPr>
          <p:txBody>
            <a:bodyPr wrap="none" rtlCol="0">
              <a:spAutoFit/>
            </a:bodyPr>
            <a:lstStyle/>
            <a:p>
              <a:r>
                <a:rPr lang="en-US" b="1" dirty="0" smtClean="0"/>
                <a:t>Early Detection</a:t>
              </a:r>
              <a:endParaRPr lang="en-US" b="1" dirty="0"/>
            </a:p>
          </p:txBody>
        </p:sp>
        <p:sp>
          <p:nvSpPr>
            <p:cNvPr id="18" name="Line Callout 2 17"/>
            <p:cNvSpPr/>
            <p:nvPr/>
          </p:nvSpPr>
          <p:spPr>
            <a:xfrm flipH="1">
              <a:off x="2452508" y="2987753"/>
              <a:ext cx="1161982" cy="388985"/>
            </a:xfrm>
            <a:prstGeom prst="borderCallout2">
              <a:avLst>
                <a:gd name="adj1" fmla="val 62208"/>
                <a:gd name="adj2" fmla="val -3999"/>
                <a:gd name="adj3" fmla="val 62208"/>
                <a:gd name="adj4" fmla="val -16667"/>
                <a:gd name="adj5" fmla="val 380764"/>
                <a:gd name="adj6" fmla="val -150496"/>
              </a:avLst>
            </a:pr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477578" y="2987753"/>
              <a:ext cx="1111843" cy="369332"/>
            </a:xfrm>
            <a:prstGeom prst="rect">
              <a:avLst/>
            </a:prstGeom>
            <a:noFill/>
            <a:ln>
              <a:noFill/>
            </a:ln>
          </p:spPr>
          <p:txBody>
            <a:bodyPr wrap="none" rtlCol="0">
              <a:spAutoFit/>
            </a:bodyPr>
            <a:lstStyle/>
            <a:p>
              <a:r>
                <a:rPr lang="en-US" b="1" dirty="0" smtClean="0"/>
                <a:t>Screening</a:t>
              </a:r>
              <a:endParaRPr lang="en-US" b="1" dirty="0"/>
            </a:p>
          </p:txBody>
        </p:sp>
        <p:sp>
          <p:nvSpPr>
            <p:cNvPr id="20" name="Line Callout 2 19"/>
            <p:cNvSpPr/>
            <p:nvPr/>
          </p:nvSpPr>
          <p:spPr>
            <a:xfrm flipH="1">
              <a:off x="1569206" y="3538185"/>
              <a:ext cx="1894088" cy="660194"/>
            </a:xfrm>
            <a:prstGeom prst="borderCallout2">
              <a:avLst>
                <a:gd name="adj1" fmla="val 62208"/>
                <a:gd name="adj2" fmla="val -3999"/>
                <a:gd name="adj3" fmla="val 62208"/>
                <a:gd name="adj4" fmla="val -16667"/>
                <a:gd name="adj5" fmla="val 146010"/>
                <a:gd name="adj6" fmla="val -25199"/>
              </a:avLst>
            </a:pr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537686" y="3538185"/>
              <a:ext cx="1750287" cy="646331"/>
            </a:xfrm>
            <a:prstGeom prst="rect">
              <a:avLst/>
            </a:prstGeom>
            <a:noFill/>
            <a:ln>
              <a:noFill/>
            </a:ln>
          </p:spPr>
          <p:txBody>
            <a:bodyPr wrap="none" rtlCol="0">
              <a:spAutoFit/>
            </a:bodyPr>
            <a:lstStyle/>
            <a:p>
              <a:r>
                <a:rPr lang="en-US" b="1" dirty="0" smtClean="0"/>
                <a:t>Risk Assessment</a:t>
              </a:r>
            </a:p>
            <a:p>
              <a:r>
                <a:rPr lang="en-US" b="1" dirty="0" smtClean="0"/>
                <a:t>Wellness?</a:t>
              </a:r>
              <a:endParaRPr lang="en-US" b="1" dirty="0"/>
            </a:p>
          </p:txBody>
        </p:sp>
      </p:grpSp>
    </p:spTree>
    <p:extLst>
      <p:ext uri="{BB962C8B-B14F-4D97-AF65-F5344CB8AC3E}">
        <p14:creationId xmlns:p14="http://schemas.microsoft.com/office/powerpoint/2010/main" val="1820521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200" dirty="0" smtClean="0"/>
              <a:t>The time point-defined </a:t>
            </a:r>
            <a:r>
              <a:rPr lang="en-US" sz="3200" b="1" dirty="0" smtClean="0">
                <a:effectLst>
                  <a:outerShdw blurRad="38100" dist="38100" dir="2700000" algn="tl">
                    <a:srgbClr val="000000">
                      <a:alpha val="43137"/>
                    </a:srgbClr>
                  </a:outerShdw>
                </a:effectLst>
              </a:rPr>
              <a:t>intended use in turns helps to define </a:t>
            </a:r>
            <a:r>
              <a:rPr lang="en-US" sz="3200" dirty="0"/>
              <a:t>IVDMIA target population (</a:t>
            </a:r>
            <a:r>
              <a:rPr lang="en-US" sz="3200" dirty="0">
                <a:solidFill>
                  <a:srgbClr val="C00000"/>
                </a:solidFill>
              </a:rPr>
              <a:t>inclusion/exclusion</a:t>
            </a:r>
            <a:r>
              <a:rPr lang="en-US" sz="3200" dirty="0" smtClean="0"/>
              <a:t>)</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spcBef>
                <a:spcPts val="600"/>
              </a:spcBef>
              <a:buNone/>
              <a:defRPr/>
            </a:pPr>
            <a:r>
              <a:rPr lang="en-US" dirty="0" smtClean="0"/>
              <a:t>and consider the following:</a:t>
            </a:r>
          </a:p>
          <a:p>
            <a:pPr marL="742950" lvl="1" indent="-285750">
              <a:spcBef>
                <a:spcPts val="600"/>
              </a:spcBef>
              <a:defRPr/>
            </a:pPr>
            <a:r>
              <a:rPr lang="en-US" dirty="0" smtClean="0"/>
              <a:t>If </a:t>
            </a:r>
            <a:r>
              <a:rPr lang="en-US" dirty="0" smtClean="0"/>
              <a:t>test is positive</a:t>
            </a:r>
            <a:r>
              <a:rPr lang="en-US" dirty="0"/>
              <a:t>, what are the options for clinical intervention? Will it likely </a:t>
            </a:r>
            <a:r>
              <a:rPr lang="en-US" dirty="0" smtClean="0"/>
              <a:t>alter patient outcomes</a:t>
            </a:r>
            <a:r>
              <a:rPr lang="en-US" dirty="0"/>
              <a:t>?</a:t>
            </a:r>
          </a:p>
          <a:p>
            <a:pPr marL="742950" lvl="1" indent="-285750">
              <a:spcBef>
                <a:spcPts val="600"/>
              </a:spcBef>
              <a:defRPr/>
            </a:pPr>
            <a:r>
              <a:rPr lang="en-US" dirty="0" smtClean="0"/>
              <a:t>What are the consequence </a:t>
            </a:r>
            <a:r>
              <a:rPr lang="en-US" dirty="0"/>
              <a:t>for </a:t>
            </a:r>
            <a:r>
              <a:rPr lang="en-US" dirty="0" smtClean="0"/>
              <a:t>test false </a:t>
            </a:r>
            <a:r>
              <a:rPr lang="en-US" dirty="0"/>
              <a:t>positive/false negative?</a:t>
            </a:r>
          </a:p>
          <a:p>
            <a:pPr marL="742950" lvl="1" indent="-285750">
              <a:spcBef>
                <a:spcPts val="600"/>
              </a:spcBef>
              <a:defRPr/>
            </a:pPr>
            <a:r>
              <a:rPr lang="en-US" dirty="0"/>
              <a:t>What are the current </a:t>
            </a:r>
            <a:r>
              <a:rPr lang="en-US" dirty="0" smtClean="0"/>
              <a:t>alternatives in testing for this intended use?</a:t>
            </a:r>
            <a:endParaRPr lang="en-US" dirty="0"/>
          </a:p>
          <a:p>
            <a:pPr marL="742950" lvl="1" indent="-285750">
              <a:spcBef>
                <a:spcPts val="600"/>
              </a:spcBef>
              <a:defRPr/>
            </a:pPr>
            <a:r>
              <a:rPr lang="en-US" dirty="0"/>
              <a:t>Availability of samples </a:t>
            </a:r>
            <a:r>
              <a:rPr lang="en-US" dirty="0" smtClean="0"/>
              <a:t>at this time-point under </a:t>
            </a:r>
            <a:r>
              <a:rPr lang="en-US" dirty="0"/>
              <a:t>current gold standard </a:t>
            </a:r>
            <a:r>
              <a:rPr lang="en-US" dirty="0" err="1"/>
              <a:t>Dx</a:t>
            </a:r>
            <a:r>
              <a:rPr lang="en-US" dirty="0"/>
              <a:t>? </a:t>
            </a:r>
          </a:p>
          <a:p>
            <a:pPr marL="742950" lvl="1" indent="-285750">
              <a:spcBef>
                <a:spcPts val="600"/>
              </a:spcBef>
              <a:defRPr/>
            </a:pPr>
            <a:r>
              <a:rPr lang="en-US" dirty="0"/>
              <a:t>Will a meaningful size of patient population benefit from the test</a:t>
            </a:r>
            <a:r>
              <a:rPr lang="en-US" dirty="0" smtClean="0"/>
              <a:t>? (potential commercial market size)</a:t>
            </a:r>
            <a:endParaRPr lang="en-US" dirty="0"/>
          </a:p>
          <a:p>
            <a:pPr marL="742950" lvl="1" indent="-285750">
              <a:spcBef>
                <a:spcPts val="600"/>
              </a:spcBef>
              <a:defRPr/>
            </a:pPr>
            <a:r>
              <a:rPr lang="en-US" dirty="0"/>
              <a:t>……</a:t>
            </a:r>
          </a:p>
          <a:p>
            <a:pPr>
              <a:spcBef>
                <a:spcPts val="600"/>
              </a:spcBef>
              <a:defRPr/>
            </a:pPr>
            <a:endParaRPr lang="en-US" dirty="0"/>
          </a:p>
        </p:txBody>
      </p:sp>
    </p:spTree>
    <p:extLst>
      <p:ext uri="{BB962C8B-B14F-4D97-AF65-F5344CB8AC3E}">
        <p14:creationId xmlns:p14="http://schemas.microsoft.com/office/powerpoint/2010/main" val="576402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535" y="381000"/>
            <a:ext cx="9805012" cy="977900"/>
          </a:xfrm>
        </p:spPr>
        <p:txBody>
          <a:bodyPr rtlCol="0">
            <a:normAutofit fontScale="90000"/>
          </a:bodyPr>
          <a:lstStyle/>
          <a:p>
            <a:pPr>
              <a:defRPr/>
            </a:pPr>
            <a:r>
              <a:rPr lang="en-US" sz="4000" b="1" dirty="0" smtClean="0">
                <a:effectLst>
                  <a:outerShdw blurRad="38100" dist="38100" dir="2700000" algn="tl">
                    <a:srgbClr val="000000">
                      <a:alpha val="43137"/>
                    </a:srgbClr>
                  </a:outerShdw>
                </a:effectLst>
                <a:latin typeface="+mn-lt"/>
              </a:rPr>
              <a:t>Design a test’s </a:t>
            </a:r>
            <a:r>
              <a:rPr lang="en-US" sz="4000" b="1" dirty="0">
                <a:effectLst>
                  <a:outerShdw blurRad="38100" dist="38100" dir="2700000" algn="tl">
                    <a:srgbClr val="000000">
                      <a:alpha val="43137"/>
                    </a:srgbClr>
                  </a:outerShdw>
                </a:effectLst>
                <a:latin typeface="+mn-lt"/>
              </a:rPr>
              <a:t>desired performance characteristics</a:t>
            </a: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508" y="1577975"/>
            <a:ext cx="710565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3"/>
          <p:cNvSpPr>
            <a:spLocks noChangeArrowheads="1"/>
          </p:cNvSpPr>
          <p:nvPr/>
        </p:nvSpPr>
        <p:spPr bwMode="auto">
          <a:xfrm>
            <a:off x="3405963" y="5876925"/>
            <a:ext cx="670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n-US" altLang="en-US" sz="1400"/>
              <a:t>Zhang, Z., &amp; Chan, D. W. (2010). </a:t>
            </a:r>
            <a:r>
              <a:rPr lang="en-US" altLang="en-US" sz="1400" i="1"/>
              <a:t>Cancer epidemiology, biomarkers &amp; prevention </a:t>
            </a:r>
            <a:endParaRPr lang="en-US" altLang="en-US" sz="1400"/>
          </a:p>
        </p:txBody>
      </p:sp>
    </p:spTree>
    <p:extLst>
      <p:ext uri="{BB962C8B-B14F-4D97-AF65-F5344CB8AC3E}">
        <p14:creationId xmlns:p14="http://schemas.microsoft.com/office/powerpoint/2010/main" val="2327050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Finalize IVDMIA panel of biomarkers</a:t>
            </a:r>
            <a:endParaRPr lang="en-US" dirty="0"/>
          </a:p>
        </p:txBody>
      </p:sp>
      <p:pic>
        <p:nvPicPr>
          <p:cNvPr id="6" name="Picture 5"/>
          <p:cNvPicPr>
            <a:picLocks noChangeAspect="1"/>
          </p:cNvPicPr>
          <p:nvPr/>
        </p:nvPicPr>
        <p:blipFill>
          <a:blip r:embed="rId2"/>
          <a:stretch>
            <a:fillRect/>
          </a:stretch>
        </p:blipFill>
        <p:spPr>
          <a:xfrm>
            <a:off x="1856292" y="1454073"/>
            <a:ext cx="6776080" cy="5185629"/>
          </a:xfrm>
          <a:prstGeom prst="rect">
            <a:avLst/>
          </a:prstGeom>
        </p:spPr>
      </p:pic>
    </p:spTree>
    <p:extLst>
      <p:ext uri="{BB962C8B-B14F-4D97-AF65-F5344CB8AC3E}">
        <p14:creationId xmlns:p14="http://schemas.microsoft.com/office/powerpoint/2010/main" val="3788462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866</Words>
  <Application>Microsoft Office PowerPoint</Application>
  <PresentationFormat>Widescreen</PresentationFormat>
  <Paragraphs>114</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Comic Sans MS</vt:lpstr>
      <vt:lpstr>Helvetica</vt:lpstr>
      <vt:lpstr>Office Theme</vt:lpstr>
      <vt:lpstr>FDA requirements for analyte panel and classifier approval/clearance:  Guidance and drivers in IVDMIA development</vt:lpstr>
      <vt:lpstr>Disclosure</vt:lpstr>
      <vt:lpstr>IVDMIA (per FDA)</vt:lpstr>
      <vt:lpstr>Development of IVDMIA</vt:lpstr>
      <vt:lpstr>Elements in regulatory requirements for safety and effectiveness drives IVDMIA development</vt:lpstr>
      <vt:lpstr>A test’s intended use is defined by the time point at which it is to be used along a disease process </vt:lpstr>
      <vt:lpstr>The time point-defined intended use in turns helps to define IVDMIA target population (inclusion/exclusion)</vt:lpstr>
      <vt:lpstr>Design a test’s desired performance characteristics</vt:lpstr>
      <vt:lpstr>Finalize IVDMIA panel of biomarkers</vt:lpstr>
      <vt:lpstr>PowerPoint Presentation</vt:lpstr>
      <vt:lpstr>Bloxplots of individual markers and IVDMIA</vt:lpstr>
      <vt:lpstr>Question:</vt:lpstr>
      <vt:lpstr>Cutoff and clinical performance characteristics</vt:lpstr>
      <vt:lpstr>Question:</vt:lpstr>
      <vt:lpstr>MC estimated analytical performance characteristics of IVDMIA</vt:lpstr>
      <vt:lpstr>Center for biomarker discovery and translation</vt:lpstr>
      <vt:lpstr>Acknowledgement</vt:lpstr>
      <vt:lpstr>Questions repeated</vt:lpstr>
    </vt:vector>
  </TitlesOfParts>
  <Company>Johns Hopkins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FDA requirements for analyte approval/clearance (analyte panel and classifiers) Guidance and constraints in IVDMIA development</dc:title>
  <dc:creator>Zh Zhang</dc:creator>
  <cp:lastModifiedBy>Zh Zhang</cp:lastModifiedBy>
  <cp:revision>19</cp:revision>
  <dcterms:created xsi:type="dcterms:W3CDTF">2018-03-05T20:25:58Z</dcterms:created>
  <dcterms:modified xsi:type="dcterms:W3CDTF">2018-03-06T01:07:35Z</dcterms:modified>
</cp:coreProperties>
</file>